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sldIdLst>
    <p:sldId id="256" r:id="rId3"/>
    <p:sldId id="257" r:id="rId4"/>
    <p:sldId id="258" r:id="rId5"/>
    <p:sldId id="331" r:id="rId6"/>
    <p:sldId id="266" r:id="rId7"/>
    <p:sldId id="307" r:id="rId8"/>
    <p:sldId id="310" r:id="rId9"/>
    <p:sldId id="274" r:id="rId10"/>
    <p:sldId id="311" r:id="rId11"/>
    <p:sldId id="332" r:id="rId12"/>
    <p:sldId id="333" r:id="rId13"/>
    <p:sldId id="334" r:id="rId14"/>
    <p:sldId id="305" r:id="rId15"/>
    <p:sldId id="315" r:id="rId16"/>
    <p:sldId id="316" r:id="rId17"/>
    <p:sldId id="317" r:id="rId18"/>
    <p:sldId id="318" r:id="rId19"/>
    <p:sldId id="306" r:id="rId20"/>
    <p:sldId id="319" r:id="rId21"/>
    <p:sldId id="320" r:id="rId22"/>
    <p:sldId id="321" r:id="rId23"/>
    <p:sldId id="322" r:id="rId24"/>
    <p:sldId id="295" r:id="rId25"/>
    <p:sldId id="327" r:id="rId26"/>
    <p:sldId id="328" r:id="rId27"/>
    <p:sldId id="326" r:id="rId28"/>
    <p:sldId id="324" r:id="rId29"/>
    <p:sldId id="309" r:id="rId30"/>
    <p:sldId id="337" r:id="rId31"/>
    <p:sldId id="335" r:id="rId32"/>
    <p:sldId id="33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FF6600"/>
    <a:srgbClr val="FD7403"/>
    <a:srgbClr val="FF3300"/>
    <a:srgbClr val="00FF00"/>
    <a:srgbClr val="FF00FF"/>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7" d="100"/>
          <a:sy n="57" d="100"/>
        </p:scale>
        <p:origin x="1074" y="45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D84AC8-710F-462A-BA0B-8FFF4D83973E}" type="doc">
      <dgm:prSet loTypeId="urn:microsoft.com/office/officeart/2005/8/layout/chevron1" loCatId="process" qsTypeId="urn:microsoft.com/office/officeart/2005/8/quickstyle/3d2" qsCatId="3D" csTypeId="urn:microsoft.com/office/officeart/2005/8/colors/accent1_2" csCatId="accent1" phldr="1"/>
      <dgm:spPr/>
      <dgm:t>
        <a:bodyPr/>
        <a:lstStyle/>
        <a:p>
          <a:endParaRPr lang="en-US"/>
        </a:p>
      </dgm:t>
    </dgm:pt>
    <dgm:pt modelId="{9DC13B3A-04D6-45B8-BE53-32D48BF8767C}">
      <dgm:prSet phldrT="[Text]"/>
      <dgm:spPr/>
      <dgm:t>
        <a:bodyPr/>
        <a:lstStyle/>
        <a:p>
          <a:r>
            <a:rPr lang="en-US" b="1" dirty="0" smtClean="0">
              <a:solidFill>
                <a:schemeClr val="tx1"/>
              </a:solidFill>
            </a:rPr>
            <a:t>Political Stability  &amp; Expansion</a:t>
          </a:r>
          <a:endParaRPr lang="en-US" b="1" dirty="0">
            <a:solidFill>
              <a:schemeClr val="tx1"/>
            </a:solidFill>
          </a:endParaRPr>
        </a:p>
      </dgm:t>
    </dgm:pt>
    <dgm:pt modelId="{006723DB-20DF-4C90-98CE-E04891CED0AF}" type="parTrans" cxnId="{C7685A07-CD66-496F-B0E6-B0C8CDF52031}">
      <dgm:prSet/>
      <dgm:spPr/>
      <dgm:t>
        <a:bodyPr/>
        <a:lstStyle/>
        <a:p>
          <a:endParaRPr lang="en-US" b="1">
            <a:solidFill>
              <a:schemeClr val="tx1"/>
            </a:solidFill>
          </a:endParaRPr>
        </a:p>
      </dgm:t>
    </dgm:pt>
    <dgm:pt modelId="{EF6E0B31-BB09-4F14-9532-DB3D700950D7}" type="sibTrans" cxnId="{C7685A07-CD66-496F-B0E6-B0C8CDF52031}">
      <dgm:prSet/>
      <dgm:spPr/>
      <dgm:t>
        <a:bodyPr/>
        <a:lstStyle/>
        <a:p>
          <a:endParaRPr lang="en-US" b="1">
            <a:solidFill>
              <a:schemeClr val="tx1"/>
            </a:solidFill>
          </a:endParaRPr>
        </a:p>
      </dgm:t>
    </dgm:pt>
    <dgm:pt modelId="{5DA57426-EE48-4EE0-850F-2CF1C97D7850}">
      <dgm:prSet phldrT="[Text]"/>
      <dgm:spPr/>
      <dgm:t>
        <a:bodyPr/>
        <a:lstStyle/>
        <a:p>
          <a:r>
            <a:rPr lang="en-US" b="1" dirty="0" smtClean="0">
              <a:solidFill>
                <a:schemeClr val="tx1"/>
              </a:solidFill>
            </a:rPr>
            <a:t>Agricultural Productivity &amp; Surplus</a:t>
          </a:r>
          <a:endParaRPr lang="en-US" b="1" dirty="0">
            <a:solidFill>
              <a:schemeClr val="tx1"/>
            </a:solidFill>
          </a:endParaRPr>
        </a:p>
      </dgm:t>
    </dgm:pt>
    <dgm:pt modelId="{E93826D4-2FF1-46CD-B742-288E4035B01A}" type="parTrans" cxnId="{2559C44F-47D9-4813-BF04-BC2668F9E917}">
      <dgm:prSet/>
      <dgm:spPr/>
      <dgm:t>
        <a:bodyPr/>
        <a:lstStyle/>
        <a:p>
          <a:endParaRPr lang="en-US" b="1">
            <a:solidFill>
              <a:schemeClr val="tx1"/>
            </a:solidFill>
          </a:endParaRPr>
        </a:p>
      </dgm:t>
    </dgm:pt>
    <dgm:pt modelId="{16D43B9A-0860-47B4-9A91-FF867E4E6913}" type="sibTrans" cxnId="{2559C44F-47D9-4813-BF04-BC2668F9E917}">
      <dgm:prSet/>
      <dgm:spPr/>
      <dgm:t>
        <a:bodyPr/>
        <a:lstStyle/>
        <a:p>
          <a:endParaRPr lang="en-US" b="1">
            <a:solidFill>
              <a:schemeClr val="tx1"/>
            </a:solidFill>
          </a:endParaRPr>
        </a:p>
      </dgm:t>
    </dgm:pt>
    <dgm:pt modelId="{96324A4F-5FB9-4E69-8AA7-A78F2141C269}">
      <dgm:prSet phldrT="[Text]"/>
      <dgm:spPr/>
      <dgm:t>
        <a:bodyPr/>
        <a:lstStyle/>
        <a:p>
          <a:r>
            <a:rPr lang="en-US" b="1" dirty="0" smtClean="0">
              <a:solidFill>
                <a:schemeClr val="tx1"/>
              </a:solidFill>
            </a:rPr>
            <a:t>Economic Growth</a:t>
          </a:r>
        </a:p>
        <a:p>
          <a:r>
            <a:rPr lang="en-US" b="1" dirty="0" smtClean="0">
              <a:solidFill>
                <a:schemeClr val="tx1"/>
              </a:solidFill>
            </a:rPr>
            <a:t>Urbanization</a:t>
          </a:r>
        </a:p>
        <a:p>
          <a:r>
            <a:rPr lang="en-US" b="1" dirty="0" smtClean="0">
              <a:solidFill>
                <a:schemeClr val="tx1"/>
              </a:solidFill>
            </a:rPr>
            <a:t>Technological Innovation</a:t>
          </a:r>
        </a:p>
        <a:p>
          <a:r>
            <a:rPr lang="en-US" b="1" dirty="0" smtClean="0">
              <a:solidFill>
                <a:schemeClr val="tx1"/>
              </a:solidFill>
            </a:rPr>
            <a:t>Cultural Flowering </a:t>
          </a:r>
          <a:endParaRPr lang="en-US" b="1" dirty="0">
            <a:solidFill>
              <a:schemeClr val="tx1"/>
            </a:solidFill>
          </a:endParaRPr>
        </a:p>
      </dgm:t>
    </dgm:pt>
    <dgm:pt modelId="{95C64BF9-6761-466A-BC98-D2549C30BF3D}" type="parTrans" cxnId="{F93B103A-C721-4EAF-80E5-0E99CEC35FD5}">
      <dgm:prSet/>
      <dgm:spPr/>
      <dgm:t>
        <a:bodyPr/>
        <a:lstStyle/>
        <a:p>
          <a:endParaRPr lang="en-US" b="1">
            <a:solidFill>
              <a:schemeClr val="tx1"/>
            </a:solidFill>
          </a:endParaRPr>
        </a:p>
      </dgm:t>
    </dgm:pt>
    <dgm:pt modelId="{FD9CA625-327E-4F11-8659-D5C4AF873681}" type="sibTrans" cxnId="{F93B103A-C721-4EAF-80E5-0E99CEC35FD5}">
      <dgm:prSet/>
      <dgm:spPr/>
      <dgm:t>
        <a:bodyPr/>
        <a:lstStyle/>
        <a:p>
          <a:endParaRPr lang="en-US" b="1">
            <a:solidFill>
              <a:schemeClr val="tx1"/>
            </a:solidFill>
          </a:endParaRPr>
        </a:p>
      </dgm:t>
    </dgm:pt>
    <dgm:pt modelId="{284AC8AE-2776-4DD8-8840-4BB50868961D}" type="pres">
      <dgm:prSet presAssocID="{1AD84AC8-710F-462A-BA0B-8FFF4D83973E}" presName="Name0" presStyleCnt="0">
        <dgm:presLayoutVars>
          <dgm:dir/>
          <dgm:animLvl val="lvl"/>
          <dgm:resizeHandles val="exact"/>
        </dgm:presLayoutVars>
      </dgm:prSet>
      <dgm:spPr/>
      <dgm:t>
        <a:bodyPr/>
        <a:lstStyle/>
        <a:p>
          <a:endParaRPr lang="en-US"/>
        </a:p>
      </dgm:t>
    </dgm:pt>
    <dgm:pt modelId="{3F99C45B-BE49-425A-B632-B38C3B20A32A}" type="pres">
      <dgm:prSet presAssocID="{9DC13B3A-04D6-45B8-BE53-32D48BF8767C}" presName="parTxOnly" presStyleLbl="node1" presStyleIdx="0" presStyleCnt="3">
        <dgm:presLayoutVars>
          <dgm:chMax val="0"/>
          <dgm:chPref val="0"/>
          <dgm:bulletEnabled val="1"/>
        </dgm:presLayoutVars>
      </dgm:prSet>
      <dgm:spPr/>
      <dgm:t>
        <a:bodyPr/>
        <a:lstStyle/>
        <a:p>
          <a:endParaRPr lang="en-US"/>
        </a:p>
      </dgm:t>
    </dgm:pt>
    <dgm:pt modelId="{BA160C28-0625-49D0-9173-BDEFCCC16E85}" type="pres">
      <dgm:prSet presAssocID="{EF6E0B31-BB09-4F14-9532-DB3D700950D7}" presName="parTxOnlySpace" presStyleCnt="0"/>
      <dgm:spPr/>
    </dgm:pt>
    <dgm:pt modelId="{DE282558-FBF2-41AF-80E6-83F65CE5FCA3}" type="pres">
      <dgm:prSet presAssocID="{5DA57426-EE48-4EE0-850F-2CF1C97D7850}" presName="parTxOnly" presStyleLbl="node1" presStyleIdx="1" presStyleCnt="3">
        <dgm:presLayoutVars>
          <dgm:chMax val="0"/>
          <dgm:chPref val="0"/>
          <dgm:bulletEnabled val="1"/>
        </dgm:presLayoutVars>
      </dgm:prSet>
      <dgm:spPr/>
      <dgm:t>
        <a:bodyPr/>
        <a:lstStyle/>
        <a:p>
          <a:endParaRPr lang="en-US"/>
        </a:p>
      </dgm:t>
    </dgm:pt>
    <dgm:pt modelId="{D091E934-BD0F-410D-B10C-A6EC6121A331}" type="pres">
      <dgm:prSet presAssocID="{16D43B9A-0860-47B4-9A91-FF867E4E6913}" presName="parTxOnlySpace" presStyleCnt="0"/>
      <dgm:spPr/>
    </dgm:pt>
    <dgm:pt modelId="{536F8F31-9F60-418B-AD65-A11D2E3A1234}" type="pres">
      <dgm:prSet presAssocID="{96324A4F-5FB9-4E69-8AA7-A78F2141C269}" presName="parTxOnly" presStyleLbl="node1" presStyleIdx="2" presStyleCnt="3">
        <dgm:presLayoutVars>
          <dgm:chMax val="0"/>
          <dgm:chPref val="0"/>
          <dgm:bulletEnabled val="1"/>
        </dgm:presLayoutVars>
      </dgm:prSet>
      <dgm:spPr/>
      <dgm:t>
        <a:bodyPr/>
        <a:lstStyle/>
        <a:p>
          <a:endParaRPr lang="en-US"/>
        </a:p>
      </dgm:t>
    </dgm:pt>
  </dgm:ptLst>
  <dgm:cxnLst>
    <dgm:cxn modelId="{2559C44F-47D9-4813-BF04-BC2668F9E917}" srcId="{1AD84AC8-710F-462A-BA0B-8FFF4D83973E}" destId="{5DA57426-EE48-4EE0-850F-2CF1C97D7850}" srcOrd="1" destOrd="0" parTransId="{E93826D4-2FF1-46CD-B742-288E4035B01A}" sibTransId="{16D43B9A-0860-47B4-9A91-FF867E4E6913}"/>
    <dgm:cxn modelId="{C64B46D4-4ADE-4912-AB15-30B00DBF6061}" type="presOf" srcId="{5DA57426-EE48-4EE0-850F-2CF1C97D7850}" destId="{DE282558-FBF2-41AF-80E6-83F65CE5FCA3}" srcOrd="0" destOrd="0" presId="urn:microsoft.com/office/officeart/2005/8/layout/chevron1"/>
    <dgm:cxn modelId="{0D9ADCDF-C117-43B2-9DB0-A269768AD296}" type="presOf" srcId="{9DC13B3A-04D6-45B8-BE53-32D48BF8767C}" destId="{3F99C45B-BE49-425A-B632-B38C3B20A32A}" srcOrd="0" destOrd="0" presId="urn:microsoft.com/office/officeart/2005/8/layout/chevron1"/>
    <dgm:cxn modelId="{C7685A07-CD66-496F-B0E6-B0C8CDF52031}" srcId="{1AD84AC8-710F-462A-BA0B-8FFF4D83973E}" destId="{9DC13B3A-04D6-45B8-BE53-32D48BF8767C}" srcOrd="0" destOrd="0" parTransId="{006723DB-20DF-4C90-98CE-E04891CED0AF}" sibTransId="{EF6E0B31-BB09-4F14-9532-DB3D700950D7}"/>
    <dgm:cxn modelId="{67909B79-FF54-4B59-86D8-BF93119024C4}" type="presOf" srcId="{1AD84AC8-710F-462A-BA0B-8FFF4D83973E}" destId="{284AC8AE-2776-4DD8-8840-4BB50868961D}" srcOrd="0" destOrd="0" presId="urn:microsoft.com/office/officeart/2005/8/layout/chevron1"/>
    <dgm:cxn modelId="{F93B103A-C721-4EAF-80E5-0E99CEC35FD5}" srcId="{1AD84AC8-710F-462A-BA0B-8FFF4D83973E}" destId="{96324A4F-5FB9-4E69-8AA7-A78F2141C269}" srcOrd="2" destOrd="0" parTransId="{95C64BF9-6761-466A-BC98-D2549C30BF3D}" sibTransId="{FD9CA625-327E-4F11-8659-D5C4AF873681}"/>
    <dgm:cxn modelId="{82717882-8C72-474A-9945-14DC2B3B9DA3}" type="presOf" srcId="{96324A4F-5FB9-4E69-8AA7-A78F2141C269}" destId="{536F8F31-9F60-418B-AD65-A11D2E3A1234}" srcOrd="0" destOrd="0" presId="urn:microsoft.com/office/officeart/2005/8/layout/chevron1"/>
    <dgm:cxn modelId="{DAD6FAFF-42A1-491D-97D4-A819C3835B22}" type="presParOf" srcId="{284AC8AE-2776-4DD8-8840-4BB50868961D}" destId="{3F99C45B-BE49-425A-B632-B38C3B20A32A}" srcOrd="0" destOrd="0" presId="urn:microsoft.com/office/officeart/2005/8/layout/chevron1"/>
    <dgm:cxn modelId="{C94C0B4F-855C-42CD-B104-5864B592F7DC}" type="presParOf" srcId="{284AC8AE-2776-4DD8-8840-4BB50868961D}" destId="{BA160C28-0625-49D0-9173-BDEFCCC16E85}" srcOrd="1" destOrd="0" presId="urn:microsoft.com/office/officeart/2005/8/layout/chevron1"/>
    <dgm:cxn modelId="{28FAA946-E97F-4AFE-8EC8-55F19F7F4F04}" type="presParOf" srcId="{284AC8AE-2776-4DD8-8840-4BB50868961D}" destId="{DE282558-FBF2-41AF-80E6-83F65CE5FCA3}" srcOrd="2" destOrd="0" presId="urn:microsoft.com/office/officeart/2005/8/layout/chevron1"/>
    <dgm:cxn modelId="{D43B95AB-5F4F-4EA0-9824-2488FF27111F}" type="presParOf" srcId="{284AC8AE-2776-4DD8-8840-4BB50868961D}" destId="{D091E934-BD0F-410D-B10C-A6EC6121A331}" srcOrd="3" destOrd="0" presId="urn:microsoft.com/office/officeart/2005/8/layout/chevron1"/>
    <dgm:cxn modelId="{7BA7401F-3DA6-4F0F-8352-B17949CF0D21}" type="presParOf" srcId="{284AC8AE-2776-4DD8-8840-4BB50868961D}" destId="{536F8F31-9F60-418B-AD65-A11D2E3A1234}"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9C45B-BE49-425A-B632-B38C3B20A32A}">
      <dsp:nvSpPr>
        <dsp:cNvPr id="0" name=""/>
        <dsp:cNvSpPr/>
      </dsp:nvSpPr>
      <dsp:spPr>
        <a:xfrm>
          <a:off x="2634" y="1974319"/>
          <a:ext cx="3209404" cy="1283761"/>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1"/>
              </a:solidFill>
            </a:rPr>
            <a:t>Political Stability  &amp; Expansion</a:t>
          </a:r>
          <a:endParaRPr lang="en-US" sz="1500" b="1" kern="1200" dirty="0">
            <a:solidFill>
              <a:schemeClr val="tx1"/>
            </a:solidFill>
          </a:endParaRPr>
        </a:p>
      </dsp:txBody>
      <dsp:txXfrm>
        <a:off x="644515" y="1974319"/>
        <a:ext cx="1925643" cy="1283761"/>
      </dsp:txXfrm>
    </dsp:sp>
    <dsp:sp modelId="{DE282558-FBF2-41AF-80E6-83F65CE5FCA3}">
      <dsp:nvSpPr>
        <dsp:cNvPr id="0" name=""/>
        <dsp:cNvSpPr/>
      </dsp:nvSpPr>
      <dsp:spPr>
        <a:xfrm>
          <a:off x="2891097" y="1974319"/>
          <a:ext cx="3209404" cy="1283761"/>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1"/>
              </a:solidFill>
            </a:rPr>
            <a:t>Agricultural Productivity &amp; Surplus</a:t>
          </a:r>
          <a:endParaRPr lang="en-US" sz="1500" b="1" kern="1200" dirty="0">
            <a:solidFill>
              <a:schemeClr val="tx1"/>
            </a:solidFill>
          </a:endParaRPr>
        </a:p>
      </dsp:txBody>
      <dsp:txXfrm>
        <a:off x="3532978" y="1974319"/>
        <a:ext cx="1925643" cy="1283761"/>
      </dsp:txXfrm>
    </dsp:sp>
    <dsp:sp modelId="{536F8F31-9F60-418B-AD65-A11D2E3A1234}">
      <dsp:nvSpPr>
        <dsp:cNvPr id="0" name=""/>
        <dsp:cNvSpPr/>
      </dsp:nvSpPr>
      <dsp:spPr>
        <a:xfrm>
          <a:off x="5779561" y="1974319"/>
          <a:ext cx="3209404" cy="1283761"/>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1"/>
              </a:solidFill>
            </a:rPr>
            <a:t>Economic Growth</a:t>
          </a:r>
        </a:p>
        <a:p>
          <a:pPr lvl="0" algn="ctr" defTabSz="666750">
            <a:lnSpc>
              <a:spcPct val="90000"/>
            </a:lnSpc>
            <a:spcBef>
              <a:spcPct val="0"/>
            </a:spcBef>
            <a:spcAft>
              <a:spcPct val="35000"/>
            </a:spcAft>
          </a:pPr>
          <a:r>
            <a:rPr lang="en-US" sz="1500" b="1" kern="1200" dirty="0" smtClean="0">
              <a:solidFill>
                <a:schemeClr val="tx1"/>
              </a:solidFill>
            </a:rPr>
            <a:t>Urbanization</a:t>
          </a:r>
        </a:p>
        <a:p>
          <a:pPr lvl="0" algn="ctr" defTabSz="666750">
            <a:lnSpc>
              <a:spcPct val="90000"/>
            </a:lnSpc>
            <a:spcBef>
              <a:spcPct val="0"/>
            </a:spcBef>
            <a:spcAft>
              <a:spcPct val="35000"/>
            </a:spcAft>
          </a:pPr>
          <a:r>
            <a:rPr lang="en-US" sz="1500" b="1" kern="1200" dirty="0" smtClean="0">
              <a:solidFill>
                <a:schemeClr val="tx1"/>
              </a:solidFill>
            </a:rPr>
            <a:t>Technological Innovation</a:t>
          </a:r>
        </a:p>
        <a:p>
          <a:pPr lvl="0" algn="ctr" defTabSz="666750">
            <a:lnSpc>
              <a:spcPct val="90000"/>
            </a:lnSpc>
            <a:spcBef>
              <a:spcPct val="0"/>
            </a:spcBef>
            <a:spcAft>
              <a:spcPct val="35000"/>
            </a:spcAft>
          </a:pPr>
          <a:r>
            <a:rPr lang="en-US" sz="1500" b="1" kern="1200" dirty="0" smtClean="0">
              <a:solidFill>
                <a:schemeClr val="tx1"/>
              </a:solidFill>
            </a:rPr>
            <a:t>Cultural Flowering </a:t>
          </a:r>
          <a:endParaRPr lang="en-US" sz="1500" b="1" kern="1200" dirty="0">
            <a:solidFill>
              <a:schemeClr val="tx1"/>
            </a:solidFill>
          </a:endParaRPr>
        </a:p>
      </dsp:txBody>
      <dsp:txXfrm>
        <a:off x="6421442" y="1974319"/>
        <a:ext cx="1925643" cy="128376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7890" name="Group 2"/>
          <p:cNvGrpSpPr>
            <a:grpSpLocks/>
          </p:cNvGrpSpPr>
          <p:nvPr/>
        </p:nvGrpSpPr>
        <p:grpSpPr bwMode="auto">
          <a:xfrm>
            <a:off x="-25400" y="2"/>
            <a:ext cx="9163050" cy="7027863"/>
            <a:chOff x="-16" y="0"/>
            <a:chExt cx="5772" cy="4427"/>
          </a:xfrm>
        </p:grpSpPr>
        <p:grpSp>
          <p:nvGrpSpPr>
            <p:cNvPr id="37891" name="Group 3"/>
            <p:cNvGrpSpPr>
              <a:grpSpLocks/>
            </p:cNvGrpSpPr>
            <p:nvPr/>
          </p:nvGrpSpPr>
          <p:grpSpPr bwMode="auto">
            <a:xfrm>
              <a:off x="-16" y="0"/>
              <a:ext cx="5771" cy="4427"/>
              <a:chOff x="-14" y="-3"/>
              <a:chExt cx="5771" cy="4427"/>
            </a:xfrm>
          </p:grpSpPr>
          <p:grpSp>
            <p:nvGrpSpPr>
              <p:cNvPr id="37892" name="Group 4"/>
              <p:cNvGrpSpPr>
                <a:grpSpLocks/>
              </p:cNvGrpSpPr>
              <p:nvPr/>
            </p:nvGrpSpPr>
            <p:grpSpPr bwMode="auto">
              <a:xfrm>
                <a:off x="1834" y="-2"/>
                <a:ext cx="209" cy="4316"/>
                <a:chOff x="1834" y="-2"/>
                <a:chExt cx="209" cy="4316"/>
              </a:xfrm>
            </p:grpSpPr>
            <p:sp>
              <p:nvSpPr>
                <p:cNvPr id="37893" name="Freeform 5"/>
                <p:cNvSpPr>
                  <a:spLocks/>
                </p:cNvSpPr>
                <p:nvPr/>
              </p:nvSpPr>
              <p:spPr bwMode="hidden">
                <a:xfrm>
                  <a:off x="1834" y="0"/>
                  <a:ext cx="209" cy="4314"/>
                </a:xfrm>
                <a:custGeom>
                  <a:avLst/>
                  <a:gdLst>
                    <a:gd name="T0" fmla="*/ 14 w 209"/>
                    <a:gd name="T1" fmla="*/ 4314 h 4314"/>
                    <a:gd name="T2" fmla="*/ 19 w 209"/>
                    <a:gd name="T3" fmla="*/ 3207 h 4314"/>
                    <a:gd name="T4" fmla="*/ 3 w 209"/>
                    <a:gd name="T5" fmla="*/ 2467 h 4314"/>
                    <a:gd name="T6" fmla="*/ 3 w 209"/>
                    <a:gd name="T7" fmla="*/ 2330 h 4314"/>
                    <a:gd name="T8" fmla="*/ 8 w 209"/>
                    <a:gd name="T9" fmla="*/ 2288 h 4314"/>
                    <a:gd name="T10" fmla="*/ 10 w 209"/>
                    <a:gd name="T11" fmla="*/ 2244 h 4314"/>
                    <a:gd name="T12" fmla="*/ 3 w 209"/>
                    <a:gd name="T13" fmla="*/ 2193 h 4314"/>
                    <a:gd name="T14" fmla="*/ 3 w 209"/>
                    <a:gd name="T15" fmla="*/ 2103 h 4314"/>
                    <a:gd name="T16" fmla="*/ 12 w 209"/>
                    <a:gd name="T17" fmla="*/ 1849 h 4314"/>
                    <a:gd name="T18" fmla="*/ 10 w 209"/>
                    <a:gd name="T19" fmla="*/ 1270 h 4314"/>
                    <a:gd name="T20" fmla="*/ 12 w 209"/>
                    <a:gd name="T21" fmla="*/ 0 h 4314"/>
                    <a:gd name="T22" fmla="*/ 34 w 209"/>
                    <a:gd name="T23" fmla="*/ 4 h 4314"/>
                    <a:gd name="T24" fmla="*/ 37 w 209"/>
                    <a:gd name="T25" fmla="*/ 1026 h 4314"/>
                    <a:gd name="T26" fmla="*/ 36 w 209"/>
                    <a:gd name="T27" fmla="*/ 1897 h 4314"/>
                    <a:gd name="T28" fmla="*/ 25 w 209"/>
                    <a:gd name="T29" fmla="*/ 2105 h 4314"/>
                    <a:gd name="T30" fmla="*/ 39 w 209"/>
                    <a:gd name="T31" fmla="*/ 2212 h 4314"/>
                    <a:gd name="T32" fmla="*/ 102 w 209"/>
                    <a:gd name="T33" fmla="*/ 2228 h 4314"/>
                    <a:gd name="T34" fmla="*/ 163 w 209"/>
                    <a:gd name="T35" fmla="*/ 2228 h 4314"/>
                    <a:gd name="T36" fmla="*/ 181 w 209"/>
                    <a:gd name="T37" fmla="*/ 2184 h 4314"/>
                    <a:gd name="T38" fmla="*/ 180 w 209"/>
                    <a:gd name="T39" fmla="*/ 2077 h 4314"/>
                    <a:gd name="T40" fmla="*/ 178 w 209"/>
                    <a:gd name="T41" fmla="*/ 1969 h 4314"/>
                    <a:gd name="T42" fmla="*/ 173 w 209"/>
                    <a:gd name="T43" fmla="*/ 1817 h 4314"/>
                    <a:gd name="T44" fmla="*/ 167 w 209"/>
                    <a:gd name="T45" fmla="*/ 3 h 4314"/>
                    <a:gd name="T46" fmla="*/ 202 w 209"/>
                    <a:gd name="T47" fmla="*/ 6 h 4314"/>
                    <a:gd name="T48" fmla="*/ 195 w 209"/>
                    <a:gd name="T49" fmla="*/ 701 h 4314"/>
                    <a:gd name="T50" fmla="*/ 198 w 209"/>
                    <a:gd name="T51" fmla="*/ 1841 h 4314"/>
                    <a:gd name="T52" fmla="*/ 209 w 209"/>
                    <a:gd name="T53" fmla="*/ 2148 h 4314"/>
                    <a:gd name="T54" fmla="*/ 198 w 209"/>
                    <a:gd name="T55" fmla="*/ 2264 h 4314"/>
                    <a:gd name="T56" fmla="*/ 206 w 209"/>
                    <a:gd name="T57" fmla="*/ 2330 h 4314"/>
                    <a:gd name="T58" fmla="*/ 206 w 209"/>
                    <a:gd name="T59" fmla="*/ 2512 h 4314"/>
                    <a:gd name="T60" fmla="*/ 193 w 209"/>
                    <a:gd name="T61" fmla="*/ 3287 h 4314"/>
                    <a:gd name="T62" fmla="*/ 197 w 209"/>
                    <a:gd name="T63" fmla="*/ 4314 h 4314"/>
                    <a:gd name="T64" fmla="*/ 176 w 209"/>
                    <a:gd name="T65" fmla="*/ 4313 h 4314"/>
                    <a:gd name="T66" fmla="*/ 175 w 209"/>
                    <a:gd name="T67" fmla="*/ 3786 h 4314"/>
                    <a:gd name="T68" fmla="*/ 171 w 209"/>
                    <a:gd name="T69" fmla="*/ 3391 h 4314"/>
                    <a:gd name="T70" fmla="*/ 178 w 209"/>
                    <a:gd name="T71" fmla="*/ 2720 h 4314"/>
                    <a:gd name="T72" fmla="*/ 185 w 209"/>
                    <a:gd name="T73" fmla="*/ 2356 h 4314"/>
                    <a:gd name="T74" fmla="*/ 170 w 209"/>
                    <a:gd name="T75" fmla="*/ 2288 h 4314"/>
                    <a:gd name="T76" fmla="*/ 103 w 209"/>
                    <a:gd name="T77" fmla="*/ 2308 h 4314"/>
                    <a:gd name="T78" fmla="*/ 41 w 209"/>
                    <a:gd name="T79" fmla="*/ 2296 h 4314"/>
                    <a:gd name="T80" fmla="*/ 23 w 209"/>
                    <a:gd name="T81" fmla="*/ 2467 h 4314"/>
                    <a:gd name="T82" fmla="*/ 37 w 209"/>
                    <a:gd name="T83" fmla="*/ 2955 h 4314"/>
                    <a:gd name="T84" fmla="*/ 39 w 209"/>
                    <a:gd name="T85" fmla="*/ 3730 h 4314"/>
                    <a:gd name="T86" fmla="*/ 37 w 209"/>
                    <a:gd name="T87" fmla="*/ 4313 h 4314"/>
                    <a:gd name="T88" fmla="*/ 14 w 209"/>
                    <a:gd name="T89" fmla="*/ 4314 h 4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9" h="4314">
                      <a:moveTo>
                        <a:pt x="14" y="4314"/>
                      </a:moveTo>
                      <a:cubicBezTo>
                        <a:pt x="11" y="4130"/>
                        <a:pt x="21" y="3515"/>
                        <a:pt x="19" y="3207"/>
                      </a:cubicBezTo>
                      <a:cubicBezTo>
                        <a:pt x="17" y="2899"/>
                        <a:pt x="5" y="2613"/>
                        <a:pt x="3" y="2467"/>
                      </a:cubicBezTo>
                      <a:cubicBezTo>
                        <a:pt x="0" y="2321"/>
                        <a:pt x="2" y="2360"/>
                        <a:pt x="3" y="2330"/>
                      </a:cubicBezTo>
                      <a:cubicBezTo>
                        <a:pt x="3" y="2300"/>
                        <a:pt x="7" y="2302"/>
                        <a:pt x="8" y="2288"/>
                      </a:cubicBezTo>
                      <a:cubicBezTo>
                        <a:pt x="10" y="2274"/>
                        <a:pt x="11" y="2260"/>
                        <a:pt x="10" y="2244"/>
                      </a:cubicBezTo>
                      <a:cubicBezTo>
                        <a:pt x="9" y="2228"/>
                        <a:pt x="4" y="2217"/>
                        <a:pt x="3" y="2193"/>
                      </a:cubicBezTo>
                      <a:cubicBezTo>
                        <a:pt x="1" y="2169"/>
                        <a:pt x="1" y="2159"/>
                        <a:pt x="3" y="2103"/>
                      </a:cubicBezTo>
                      <a:cubicBezTo>
                        <a:pt x="4" y="2046"/>
                        <a:pt x="11" y="1988"/>
                        <a:pt x="12" y="1849"/>
                      </a:cubicBezTo>
                      <a:cubicBezTo>
                        <a:pt x="13" y="1710"/>
                        <a:pt x="10" y="1578"/>
                        <a:pt x="10" y="1270"/>
                      </a:cubicBezTo>
                      <a:cubicBezTo>
                        <a:pt x="10" y="961"/>
                        <a:pt x="8" y="211"/>
                        <a:pt x="12" y="0"/>
                      </a:cubicBezTo>
                      <a:lnTo>
                        <a:pt x="34" y="4"/>
                      </a:lnTo>
                      <a:cubicBezTo>
                        <a:pt x="38" y="175"/>
                        <a:pt x="37" y="711"/>
                        <a:pt x="37" y="1026"/>
                      </a:cubicBezTo>
                      <a:cubicBezTo>
                        <a:pt x="38" y="1342"/>
                        <a:pt x="38" y="1717"/>
                        <a:pt x="36" y="1897"/>
                      </a:cubicBezTo>
                      <a:cubicBezTo>
                        <a:pt x="39" y="1973"/>
                        <a:pt x="29" y="2051"/>
                        <a:pt x="25" y="2105"/>
                      </a:cubicBezTo>
                      <a:cubicBezTo>
                        <a:pt x="22" y="2164"/>
                        <a:pt x="20" y="2202"/>
                        <a:pt x="39" y="2212"/>
                      </a:cubicBezTo>
                      <a:cubicBezTo>
                        <a:pt x="57" y="2226"/>
                        <a:pt x="81" y="2231"/>
                        <a:pt x="102" y="2228"/>
                      </a:cubicBezTo>
                      <a:cubicBezTo>
                        <a:pt x="123" y="2231"/>
                        <a:pt x="150" y="2235"/>
                        <a:pt x="163" y="2228"/>
                      </a:cubicBezTo>
                      <a:cubicBezTo>
                        <a:pt x="176" y="2221"/>
                        <a:pt x="178" y="2209"/>
                        <a:pt x="181" y="2184"/>
                      </a:cubicBezTo>
                      <a:cubicBezTo>
                        <a:pt x="184" y="2159"/>
                        <a:pt x="180" y="2113"/>
                        <a:pt x="180" y="2077"/>
                      </a:cubicBezTo>
                      <a:cubicBezTo>
                        <a:pt x="179" y="2041"/>
                        <a:pt x="179" y="2012"/>
                        <a:pt x="178" y="1969"/>
                      </a:cubicBezTo>
                      <a:cubicBezTo>
                        <a:pt x="174" y="1922"/>
                        <a:pt x="175" y="2145"/>
                        <a:pt x="173" y="1817"/>
                      </a:cubicBezTo>
                      <a:cubicBezTo>
                        <a:pt x="171" y="1490"/>
                        <a:pt x="163" y="305"/>
                        <a:pt x="167" y="3"/>
                      </a:cubicBezTo>
                      <a:lnTo>
                        <a:pt x="202" y="6"/>
                      </a:lnTo>
                      <a:cubicBezTo>
                        <a:pt x="206" y="122"/>
                        <a:pt x="195" y="395"/>
                        <a:pt x="195" y="701"/>
                      </a:cubicBezTo>
                      <a:cubicBezTo>
                        <a:pt x="194" y="1006"/>
                        <a:pt x="196" y="1600"/>
                        <a:pt x="198" y="1841"/>
                      </a:cubicBezTo>
                      <a:cubicBezTo>
                        <a:pt x="197" y="1985"/>
                        <a:pt x="209" y="2095"/>
                        <a:pt x="209" y="2148"/>
                      </a:cubicBezTo>
                      <a:cubicBezTo>
                        <a:pt x="209" y="2201"/>
                        <a:pt x="203" y="2212"/>
                        <a:pt x="198" y="2264"/>
                      </a:cubicBezTo>
                      <a:cubicBezTo>
                        <a:pt x="208" y="2285"/>
                        <a:pt x="205" y="2289"/>
                        <a:pt x="206" y="2330"/>
                      </a:cubicBezTo>
                      <a:cubicBezTo>
                        <a:pt x="208" y="2371"/>
                        <a:pt x="209" y="2352"/>
                        <a:pt x="206" y="2512"/>
                      </a:cubicBezTo>
                      <a:cubicBezTo>
                        <a:pt x="204" y="2672"/>
                        <a:pt x="194" y="2987"/>
                        <a:pt x="193" y="3287"/>
                      </a:cubicBezTo>
                      <a:cubicBezTo>
                        <a:pt x="192" y="3587"/>
                        <a:pt x="200" y="4143"/>
                        <a:pt x="197" y="4314"/>
                      </a:cubicBezTo>
                      <a:lnTo>
                        <a:pt x="176" y="4313"/>
                      </a:lnTo>
                      <a:cubicBezTo>
                        <a:pt x="172" y="4225"/>
                        <a:pt x="176" y="3940"/>
                        <a:pt x="175" y="3786"/>
                      </a:cubicBezTo>
                      <a:cubicBezTo>
                        <a:pt x="174" y="3632"/>
                        <a:pt x="171" y="3568"/>
                        <a:pt x="171" y="3391"/>
                      </a:cubicBezTo>
                      <a:cubicBezTo>
                        <a:pt x="172" y="3213"/>
                        <a:pt x="176" y="2892"/>
                        <a:pt x="178" y="2720"/>
                      </a:cubicBezTo>
                      <a:cubicBezTo>
                        <a:pt x="180" y="2547"/>
                        <a:pt x="186" y="2428"/>
                        <a:pt x="185" y="2356"/>
                      </a:cubicBezTo>
                      <a:cubicBezTo>
                        <a:pt x="183" y="2332"/>
                        <a:pt x="187" y="2295"/>
                        <a:pt x="170" y="2288"/>
                      </a:cubicBezTo>
                      <a:cubicBezTo>
                        <a:pt x="158" y="2275"/>
                        <a:pt x="125" y="2307"/>
                        <a:pt x="103" y="2308"/>
                      </a:cubicBezTo>
                      <a:cubicBezTo>
                        <a:pt x="82" y="2309"/>
                        <a:pt x="54" y="2270"/>
                        <a:pt x="41" y="2296"/>
                      </a:cubicBezTo>
                      <a:cubicBezTo>
                        <a:pt x="27" y="2322"/>
                        <a:pt x="23" y="2357"/>
                        <a:pt x="23" y="2467"/>
                      </a:cubicBezTo>
                      <a:cubicBezTo>
                        <a:pt x="22" y="2577"/>
                        <a:pt x="35" y="2745"/>
                        <a:pt x="37" y="2955"/>
                      </a:cubicBezTo>
                      <a:cubicBezTo>
                        <a:pt x="40" y="3166"/>
                        <a:pt x="39" y="3503"/>
                        <a:pt x="39" y="3730"/>
                      </a:cubicBezTo>
                      <a:cubicBezTo>
                        <a:pt x="39" y="3957"/>
                        <a:pt x="41" y="4216"/>
                        <a:pt x="37" y="4313"/>
                      </a:cubicBezTo>
                      <a:lnTo>
                        <a:pt x="14" y="4314"/>
                      </a:ln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894" name="Freeform 6"/>
                <p:cNvSpPr>
                  <a:spLocks/>
                </p:cNvSpPr>
                <p:nvPr/>
              </p:nvSpPr>
              <p:spPr bwMode="hidden">
                <a:xfrm flipV="1">
                  <a:off x="1943" y="-2"/>
                  <a:ext cx="47" cy="2199"/>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7895" name="Group 7"/>
              <p:cNvGrpSpPr>
                <a:grpSpLocks/>
              </p:cNvGrpSpPr>
              <p:nvPr/>
            </p:nvGrpSpPr>
            <p:grpSpPr bwMode="auto">
              <a:xfrm flipV="1">
                <a:off x="5312" y="0"/>
                <a:ext cx="321" cy="4318"/>
                <a:chOff x="2971" y="-3"/>
                <a:chExt cx="493" cy="4325"/>
              </a:xfrm>
            </p:grpSpPr>
            <p:sp>
              <p:nvSpPr>
                <p:cNvPr id="37896" name="Freeform 8"/>
                <p:cNvSpPr>
                  <a:spLocks/>
                </p:cNvSpPr>
                <p:nvPr/>
              </p:nvSpPr>
              <p:spPr bwMode="hidden">
                <a:xfrm>
                  <a:off x="2971" y="-3"/>
                  <a:ext cx="493" cy="4323"/>
                </a:xfrm>
                <a:custGeom>
                  <a:avLst/>
                  <a:gdLst>
                    <a:gd name="T0" fmla="*/ 40 w 493"/>
                    <a:gd name="T1" fmla="*/ 7 h 4323"/>
                    <a:gd name="T2" fmla="*/ 44 w 493"/>
                    <a:gd name="T3" fmla="*/ 1111 h 4323"/>
                    <a:gd name="T4" fmla="*/ 6 w 493"/>
                    <a:gd name="T5" fmla="*/ 1852 h 4323"/>
                    <a:gd name="T6" fmla="*/ 6 w 493"/>
                    <a:gd name="T7" fmla="*/ 1989 h 4323"/>
                    <a:gd name="T8" fmla="*/ 20 w 493"/>
                    <a:gd name="T9" fmla="*/ 2031 h 4323"/>
                    <a:gd name="T10" fmla="*/ 24 w 493"/>
                    <a:gd name="T11" fmla="*/ 2075 h 4323"/>
                    <a:gd name="T12" fmla="*/ 6 w 493"/>
                    <a:gd name="T13" fmla="*/ 2126 h 4323"/>
                    <a:gd name="T14" fmla="*/ 6 w 493"/>
                    <a:gd name="T15" fmla="*/ 2217 h 4323"/>
                    <a:gd name="T16" fmla="*/ 28 w 493"/>
                    <a:gd name="T17" fmla="*/ 2471 h 4323"/>
                    <a:gd name="T18" fmla="*/ 24 w 493"/>
                    <a:gd name="T19" fmla="*/ 3051 h 4323"/>
                    <a:gd name="T20" fmla="*/ 28 w 493"/>
                    <a:gd name="T21" fmla="*/ 4323 h 4323"/>
                    <a:gd name="T22" fmla="*/ 80 w 493"/>
                    <a:gd name="T23" fmla="*/ 4319 h 4323"/>
                    <a:gd name="T24" fmla="*/ 88 w 493"/>
                    <a:gd name="T25" fmla="*/ 3295 h 4323"/>
                    <a:gd name="T26" fmla="*/ 84 w 493"/>
                    <a:gd name="T27" fmla="*/ 2423 h 4323"/>
                    <a:gd name="T28" fmla="*/ 60 w 493"/>
                    <a:gd name="T29" fmla="*/ 2215 h 4323"/>
                    <a:gd name="T30" fmla="*/ 92 w 493"/>
                    <a:gd name="T31" fmla="*/ 2107 h 4323"/>
                    <a:gd name="T32" fmla="*/ 240 w 493"/>
                    <a:gd name="T33" fmla="*/ 2091 h 4323"/>
                    <a:gd name="T34" fmla="*/ 384 w 493"/>
                    <a:gd name="T35" fmla="*/ 2091 h 4323"/>
                    <a:gd name="T36" fmla="*/ 428 w 493"/>
                    <a:gd name="T37" fmla="*/ 2135 h 4323"/>
                    <a:gd name="T38" fmla="*/ 424 w 493"/>
                    <a:gd name="T39" fmla="*/ 2243 h 4323"/>
                    <a:gd name="T40" fmla="*/ 420 w 493"/>
                    <a:gd name="T41" fmla="*/ 2351 h 4323"/>
                    <a:gd name="T42" fmla="*/ 408 w 493"/>
                    <a:gd name="T43" fmla="*/ 2503 h 4323"/>
                    <a:gd name="T44" fmla="*/ 395 w 493"/>
                    <a:gd name="T45" fmla="*/ 4320 h 4323"/>
                    <a:gd name="T46" fmla="*/ 476 w 493"/>
                    <a:gd name="T47" fmla="*/ 4317 h 4323"/>
                    <a:gd name="T48" fmla="*/ 459 w 493"/>
                    <a:gd name="T49" fmla="*/ 3621 h 4323"/>
                    <a:gd name="T50" fmla="*/ 468 w 493"/>
                    <a:gd name="T51" fmla="*/ 2479 h 4323"/>
                    <a:gd name="T52" fmla="*/ 493 w 493"/>
                    <a:gd name="T53" fmla="*/ 2172 h 4323"/>
                    <a:gd name="T54" fmla="*/ 468 w 493"/>
                    <a:gd name="T55" fmla="*/ 2055 h 4323"/>
                    <a:gd name="T56" fmla="*/ 487 w 493"/>
                    <a:gd name="T57" fmla="*/ 1989 h 4323"/>
                    <a:gd name="T58" fmla="*/ 487 w 493"/>
                    <a:gd name="T59" fmla="*/ 1807 h 4323"/>
                    <a:gd name="T60" fmla="*/ 456 w 493"/>
                    <a:gd name="T61" fmla="*/ 1031 h 4323"/>
                    <a:gd name="T62" fmla="*/ 472 w 493"/>
                    <a:gd name="T63" fmla="*/ 0 h 4323"/>
                    <a:gd name="T64" fmla="*/ 416 w 493"/>
                    <a:gd name="T65" fmla="*/ 3 h 4323"/>
                    <a:gd name="T66" fmla="*/ 412 w 493"/>
                    <a:gd name="T67" fmla="*/ 531 h 4323"/>
                    <a:gd name="T68" fmla="*/ 404 w 493"/>
                    <a:gd name="T69" fmla="*/ 927 h 4323"/>
                    <a:gd name="T70" fmla="*/ 420 w 493"/>
                    <a:gd name="T71" fmla="*/ 1599 h 4323"/>
                    <a:gd name="T72" fmla="*/ 436 w 493"/>
                    <a:gd name="T73" fmla="*/ 1963 h 4323"/>
                    <a:gd name="T74" fmla="*/ 400 w 493"/>
                    <a:gd name="T75" fmla="*/ 2031 h 4323"/>
                    <a:gd name="T76" fmla="*/ 244 w 493"/>
                    <a:gd name="T77" fmla="*/ 2011 h 4323"/>
                    <a:gd name="T78" fmla="*/ 96 w 493"/>
                    <a:gd name="T79" fmla="*/ 2023 h 4323"/>
                    <a:gd name="T80" fmla="*/ 54 w 493"/>
                    <a:gd name="T81" fmla="*/ 1852 h 4323"/>
                    <a:gd name="T82" fmla="*/ 88 w 493"/>
                    <a:gd name="T83" fmla="*/ 1363 h 4323"/>
                    <a:gd name="T84" fmla="*/ 92 w 493"/>
                    <a:gd name="T85" fmla="*/ 587 h 4323"/>
                    <a:gd name="T86" fmla="*/ 88 w 493"/>
                    <a:gd name="T87" fmla="*/ 3 h 4323"/>
                    <a:gd name="T88" fmla="*/ 40 w 493"/>
                    <a:gd name="T89" fmla="*/ 7 h 4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3" h="4323">
                      <a:moveTo>
                        <a:pt x="40" y="7"/>
                      </a:moveTo>
                      <a:cubicBezTo>
                        <a:pt x="33" y="192"/>
                        <a:pt x="50" y="804"/>
                        <a:pt x="44" y="1111"/>
                      </a:cubicBezTo>
                      <a:cubicBezTo>
                        <a:pt x="38" y="1418"/>
                        <a:pt x="12" y="1706"/>
                        <a:pt x="6" y="1852"/>
                      </a:cubicBezTo>
                      <a:cubicBezTo>
                        <a:pt x="0" y="1998"/>
                        <a:pt x="4" y="1959"/>
                        <a:pt x="6" y="1989"/>
                      </a:cubicBezTo>
                      <a:cubicBezTo>
                        <a:pt x="8" y="2019"/>
                        <a:pt x="17" y="2017"/>
                        <a:pt x="20" y="2031"/>
                      </a:cubicBezTo>
                      <a:cubicBezTo>
                        <a:pt x="23" y="2045"/>
                        <a:pt x="26" y="2059"/>
                        <a:pt x="24" y="2075"/>
                      </a:cubicBezTo>
                      <a:cubicBezTo>
                        <a:pt x="22" y="2091"/>
                        <a:pt x="9" y="2102"/>
                        <a:pt x="6" y="2126"/>
                      </a:cubicBezTo>
                      <a:cubicBezTo>
                        <a:pt x="3" y="2150"/>
                        <a:pt x="2" y="2160"/>
                        <a:pt x="6" y="2217"/>
                      </a:cubicBezTo>
                      <a:cubicBezTo>
                        <a:pt x="10" y="2274"/>
                        <a:pt x="25" y="2332"/>
                        <a:pt x="28" y="2471"/>
                      </a:cubicBezTo>
                      <a:cubicBezTo>
                        <a:pt x="31" y="2610"/>
                        <a:pt x="24" y="2742"/>
                        <a:pt x="24" y="3051"/>
                      </a:cubicBezTo>
                      <a:cubicBezTo>
                        <a:pt x="24" y="3360"/>
                        <a:pt x="19" y="4112"/>
                        <a:pt x="28" y="4323"/>
                      </a:cubicBezTo>
                      <a:lnTo>
                        <a:pt x="80" y="4319"/>
                      </a:lnTo>
                      <a:cubicBezTo>
                        <a:pt x="90" y="4148"/>
                        <a:pt x="87" y="3611"/>
                        <a:pt x="88" y="3295"/>
                      </a:cubicBezTo>
                      <a:cubicBezTo>
                        <a:pt x="89" y="2979"/>
                        <a:pt x="89" y="2603"/>
                        <a:pt x="84" y="2423"/>
                      </a:cubicBezTo>
                      <a:cubicBezTo>
                        <a:pt x="92" y="2347"/>
                        <a:pt x="69" y="2269"/>
                        <a:pt x="60" y="2215"/>
                      </a:cubicBezTo>
                      <a:cubicBezTo>
                        <a:pt x="52" y="2155"/>
                        <a:pt x="48" y="2117"/>
                        <a:pt x="92" y="2107"/>
                      </a:cubicBezTo>
                      <a:cubicBezTo>
                        <a:pt x="134" y="2093"/>
                        <a:pt x="190" y="2088"/>
                        <a:pt x="240" y="2091"/>
                      </a:cubicBezTo>
                      <a:cubicBezTo>
                        <a:pt x="289" y="2088"/>
                        <a:pt x="353" y="2084"/>
                        <a:pt x="384" y="2091"/>
                      </a:cubicBezTo>
                      <a:cubicBezTo>
                        <a:pt x="415" y="2098"/>
                        <a:pt x="421" y="2110"/>
                        <a:pt x="428" y="2135"/>
                      </a:cubicBezTo>
                      <a:cubicBezTo>
                        <a:pt x="435" y="2160"/>
                        <a:pt x="425" y="2207"/>
                        <a:pt x="424" y="2243"/>
                      </a:cubicBezTo>
                      <a:cubicBezTo>
                        <a:pt x="423" y="2279"/>
                        <a:pt x="423" y="2308"/>
                        <a:pt x="420" y="2351"/>
                      </a:cubicBezTo>
                      <a:cubicBezTo>
                        <a:pt x="411" y="2398"/>
                        <a:pt x="412" y="2175"/>
                        <a:pt x="408" y="2503"/>
                      </a:cubicBezTo>
                      <a:cubicBezTo>
                        <a:pt x="404" y="2831"/>
                        <a:pt x="384" y="4018"/>
                        <a:pt x="395" y="4320"/>
                      </a:cubicBezTo>
                      <a:lnTo>
                        <a:pt x="476" y="4317"/>
                      </a:lnTo>
                      <a:cubicBezTo>
                        <a:pt x="486" y="4201"/>
                        <a:pt x="460" y="3927"/>
                        <a:pt x="459" y="3621"/>
                      </a:cubicBezTo>
                      <a:cubicBezTo>
                        <a:pt x="458" y="3315"/>
                        <a:pt x="462" y="2720"/>
                        <a:pt x="468" y="2479"/>
                      </a:cubicBezTo>
                      <a:cubicBezTo>
                        <a:pt x="464" y="2335"/>
                        <a:pt x="493" y="2225"/>
                        <a:pt x="493" y="2172"/>
                      </a:cubicBezTo>
                      <a:cubicBezTo>
                        <a:pt x="493" y="2118"/>
                        <a:pt x="480" y="2107"/>
                        <a:pt x="468" y="2055"/>
                      </a:cubicBezTo>
                      <a:cubicBezTo>
                        <a:pt x="490" y="2034"/>
                        <a:pt x="484" y="2030"/>
                        <a:pt x="487" y="1989"/>
                      </a:cubicBezTo>
                      <a:cubicBezTo>
                        <a:pt x="490" y="1948"/>
                        <a:pt x="492" y="1967"/>
                        <a:pt x="487" y="1807"/>
                      </a:cubicBezTo>
                      <a:cubicBezTo>
                        <a:pt x="482" y="1647"/>
                        <a:pt x="458" y="1332"/>
                        <a:pt x="456" y="1031"/>
                      </a:cubicBezTo>
                      <a:cubicBezTo>
                        <a:pt x="454" y="730"/>
                        <a:pt x="479" y="171"/>
                        <a:pt x="472" y="0"/>
                      </a:cubicBezTo>
                      <a:lnTo>
                        <a:pt x="416" y="3"/>
                      </a:lnTo>
                      <a:cubicBezTo>
                        <a:pt x="406" y="91"/>
                        <a:pt x="414" y="377"/>
                        <a:pt x="412" y="531"/>
                      </a:cubicBezTo>
                      <a:cubicBezTo>
                        <a:pt x="410" y="685"/>
                        <a:pt x="403" y="749"/>
                        <a:pt x="404" y="927"/>
                      </a:cubicBezTo>
                      <a:cubicBezTo>
                        <a:pt x="405" y="1105"/>
                        <a:pt x="415" y="1426"/>
                        <a:pt x="420" y="1599"/>
                      </a:cubicBezTo>
                      <a:cubicBezTo>
                        <a:pt x="425" y="1772"/>
                        <a:pt x="439" y="1891"/>
                        <a:pt x="436" y="1963"/>
                      </a:cubicBezTo>
                      <a:cubicBezTo>
                        <a:pt x="432" y="1987"/>
                        <a:pt x="441" y="2024"/>
                        <a:pt x="400" y="2031"/>
                      </a:cubicBezTo>
                      <a:cubicBezTo>
                        <a:pt x="373" y="2044"/>
                        <a:pt x="295" y="2012"/>
                        <a:pt x="244" y="2011"/>
                      </a:cubicBezTo>
                      <a:cubicBezTo>
                        <a:pt x="193" y="2010"/>
                        <a:pt x="128" y="2049"/>
                        <a:pt x="96" y="2023"/>
                      </a:cubicBezTo>
                      <a:cubicBezTo>
                        <a:pt x="64" y="1997"/>
                        <a:pt x="55" y="1962"/>
                        <a:pt x="54" y="1852"/>
                      </a:cubicBezTo>
                      <a:cubicBezTo>
                        <a:pt x="53" y="1742"/>
                        <a:pt x="82" y="1574"/>
                        <a:pt x="88" y="1363"/>
                      </a:cubicBezTo>
                      <a:cubicBezTo>
                        <a:pt x="94" y="1152"/>
                        <a:pt x="92" y="814"/>
                        <a:pt x="92" y="587"/>
                      </a:cubicBezTo>
                      <a:cubicBezTo>
                        <a:pt x="92" y="360"/>
                        <a:pt x="97" y="100"/>
                        <a:pt x="88" y="3"/>
                      </a:cubicBezTo>
                      <a:lnTo>
                        <a:pt x="40" y="7"/>
                      </a:ln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897" name="Freeform 9"/>
                <p:cNvSpPr>
                  <a:spLocks/>
                </p:cNvSpPr>
                <p:nvPr/>
              </p:nvSpPr>
              <p:spPr bwMode="hidden">
                <a:xfrm>
                  <a:off x="3228" y="2119"/>
                  <a:ext cx="110" cy="2203"/>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7898" name="Group 10"/>
              <p:cNvGrpSpPr>
                <a:grpSpLocks/>
              </p:cNvGrpSpPr>
              <p:nvPr/>
            </p:nvGrpSpPr>
            <p:grpSpPr bwMode="auto">
              <a:xfrm>
                <a:off x="1130" y="1"/>
                <a:ext cx="385" cy="4314"/>
                <a:chOff x="1130" y="1"/>
                <a:chExt cx="385" cy="4308"/>
              </a:xfrm>
            </p:grpSpPr>
            <p:sp>
              <p:nvSpPr>
                <p:cNvPr id="37899" name="Freeform 11"/>
                <p:cNvSpPr>
                  <a:spLocks/>
                </p:cNvSpPr>
                <p:nvPr/>
              </p:nvSpPr>
              <p:spPr bwMode="hidden">
                <a:xfrm>
                  <a:off x="1146" y="1"/>
                  <a:ext cx="369" cy="2611"/>
                </a:xfrm>
                <a:custGeom>
                  <a:avLst/>
                  <a:gdLst>
                    <a:gd name="T0" fmla="*/ 22 w 369"/>
                    <a:gd name="T1" fmla="*/ 0 h 2611"/>
                    <a:gd name="T2" fmla="*/ 14 w 369"/>
                    <a:gd name="T3" fmla="*/ 1622 h 2611"/>
                    <a:gd name="T4" fmla="*/ 6 w 369"/>
                    <a:gd name="T5" fmla="*/ 2547 h 2611"/>
                    <a:gd name="T6" fmla="*/ 38 w 369"/>
                    <a:gd name="T7" fmla="*/ 2604 h 2611"/>
                    <a:gd name="T8" fmla="*/ 184 w 369"/>
                    <a:gd name="T9" fmla="*/ 2588 h 2611"/>
                    <a:gd name="T10" fmla="*/ 339 w 369"/>
                    <a:gd name="T11" fmla="*/ 2596 h 2611"/>
                    <a:gd name="T12" fmla="*/ 363 w 369"/>
                    <a:gd name="T13" fmla="*/ 2531 h 2611"/>
                    <a:gd name="T14" fmla="*/ 339 w 369"/>
                    <a:gd name="T15" fmla="*/ 1679 h 2611"/>
                    <a:gd name="T16" fmla="*/ 339 w 369"/>
                    <a:gd name="T17" fmla="*/ 0 h 2611"/>
                    <a:gd name="T18" fmla="*/ 22 w 369"/>
                    <a:gd name="T19" fmla="*/ 0 h 2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9" h="2611">
                      <a:moveTo>
                        <a:pt x="22" y="0"/>
                      </a:moveTo>
                      <a:lnTo>
                        <a:pt x="14" y="1622"/>
                      </a:lnTo>
                      <a:cubicBezTo>
                        <a:pt x="14" y="1622"/>
                        <a:pt x="10" y="2084"/>
                        <a:pt x="6" y="2547"/>
                      </a:cubicBezTo>
                      <a:cubicBezTo>
                        <a:pt x="0" y="2588"/>
                        <a:pt x="8" y="2597"/>
                        <a:pt x="38" y="2604"/>
                      </a:cubicBezTo>
                      <a:cubicBezTo>
                        <a:pt x="68" y="2611"/>
                        <a:pt x="134" y="2589"/>
                        <a:pt x="184" y="2588"/>
                      </a:cubicBezTo>
                      <a:cubicBezTo>
                        <a:pt x="234" y="2587"/>
                        <a:pt x="309" y="2605"/>
                        <a:pt x="339" y="2596"/>
                      </a:cubicBezTo>
                      <a:cubicBezTo>
                        <a:pt x="369" y="2587"/>
                        <a:pt x="366" y="2567"/>
                        <a:pt x="363" y="2531"/>
                      </a:cubicBezTo>
                      <a:cubicBezTo>
                        <a:pt x="363" y="2378"/>
                        <a:pt x="343" y="2101"/>
                        <a:pt x="339" y="1679"/>
                      </a:cubicBezTo>
                      <a:lnTo>
                        <a:pt x="339" y="0"/>
                      </a:lnTo>
                      <a:lnTo>
                        <a:pt x="22" y="0"/>
                      </a:ln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00" name="Freeform 12"/>
                <p:cNvSpPr>
                  <a:spLocks/>
                </p:cNvSpPr>
                <p:nvPr/>
              </p:nvSpPr>
              <p:spPr bwMode="hidden">
                <a:xfrm>
                  <a:off x="1237" y="2174"/>
                  <a:ext cx="251" cy="390"/>
                </a:xfrm>
                <a:custGeom>
                  <a:avLst/>
                  <a:gdLst>
                    <a:gd name="T0" fmla="*/ 32 w 251"/>
                    <a:gd name="T1" fmla="*/ 379 h 390"/>
                    <a:gd name="T2" fmla="*/ 77 w 251"/>
                    <a:gd name="T3" fmla="*/ 364 h 390"/>
                    <a:gd name="T4" fmla="*/ 152 w 251"/>
                    <a:gd name="T5" fmla="*/ 370 h 390"/>
                    <a:gd name="T6" fmla="*/ 209 w 251"/>
                    <a:gd name="T7" fmla="*/ 388 h 390"/>
                    <a:gd name="T8" fmla="*/ 242 w 251"/>
                    <a:gd name="T9" fmla="*/ 379 h 390"/>
                    <a:gd name="T10" fmla="*/ 248 w 251"/>
                    <a:gd name="T11" fmla="*/ 328 h 390"/>
                    <a:gd name="T12" fmla="*/ 227 w 251"/>
                    <a:gd name="T13" fmla="*/ 175 h 390"/>
                    <a:gd name="T14" fmla="*/ 194 w 251"/>
                    <a:gd name="T15" fmla="*/ 130 h 390"/>
                    <a:gd name="T16" fmla="*/ 179 w 251"/>
                    <a:gd name="T17" fmla="*/ 295 h 390"/>
                    <a:gd name="T18" fmla="*/ 152 w 251"/>
                    <a:gd name="T19" fmla="*/ 307 h 390"/>
                    <a:gd name="T20" fmla="*/ 134 w 251"/>
                    <a:gd name="T21" fmla="*/ 163 h 390"/>
                    <a:gd name="T22" fmla="*/ 65 w 251"/>
                    <a:gd name="T23" fmla="*/ 13 h 390"/>
                    <a:gd name="T24" fmla="*/ 29 w 251"/>
                    <a:gd name="T25" fmla="*/ 85 h 390"/>
                    <a:gd name="T26" fmla="*/ 26 w 251"/>
                    <a:gd name="T27" fmla="*/ 271 h 390"/>
                    <a:gd name="T28" fmla="*/ 2 w 251"/>
                    <a:gd name="T29" fmla="*/ 337 h 390"/>
                    <a:gd name="T30" fmla="*/ 11 w 251"/>
                    <a:gd name="T31" fmla="*/ 379 h 390"/>
                    <a:gd name="T32" fmla="*/ 32 w 251"/>
                    <a:gd name="T33" fmla="*/ 37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1" h="390">
                      <a:moveTo>
                        <a:pt x="32" y="379"/>
                      </a:moveTo>
                      <a:cubicBezTo>
                        <a:pt x="43" y="377"/>
                        <a:pt x="57" y="366"/>
                        <a:pt x="77" y="364"/>
                      </a:cubicBezTo>
                      <a:cubicBezTo>
                        <a:pt x="97" y="362"/>
                        <a:pt x="130" y="366"/>
                        <a:pt x="152" y="370"/>
                      </a:cubicBezTo>
                      <a:cubicBezTo>
                        <a:pt x="174" y="374"/>
                        <a:pt x="194" y="386"/>
                        <a:pt x="209" y="388"/>
                      </a:cubicBezTo>
                      <a:cubicBezTo>
                        <a:pt x="224" y="390"/>
                        <a:pt x="235" y="389"/>
                        <a:pt x="242" y="379"/>
                      </a:cubicBezTo>
                      <a:cubicBezTo>
                        <a:pt x="249" y="369"/>
                        <a:pt x="251" y="362"/>
                        <a:pt x="248" y="328"/>
                      </a:cubicBezTo>
                      <a:cubicBezTo>
                        <a:pt x="245" y="294"/>
                        <a:pt x="236" y="208"/>
                        <a:pt x="227" y="175"/>
                      </a:cubicBezTo>
                      <a:cubicBezTo>
                        <a:pt x="218" y="142"/>
                        <a:pt x="202" y="110"/>
                        <a:pt x="194" y="130"/>
                      </a:cubicBezTo>
                      <a:cubicBezTo>
                        <a:pt x="186" y="150"/>
                        <a:pt x="186" y="266"/>
                        <a:pt x="179" y="295"/>
                      </a:cubicBezTo>
                      <a:cubicBezTo>
                        <a:pt x="172" y="324"/>
                        <a:pt x="159" y="329"/>
                        <a:pt x="152" y="307"/>
                      </a:cubicBezTo>
                      <a:cubicBezTo>
                        <a:pt x="145" y="285"/>
                        <a:pt x="149" y="212"/>
                        <a:pt x="134" y="163"/>
                      </a:cubicBezTo>
                      <a:cubicBezTo>
                        <a:pt x="119" y="114"/>
                        <a:pt x="82" y="26"/>
                        <a:pt x="65" y="13"/>
                      </a:cubicBezTo>
                      <a:cubicBezTo>
                        <a:pt x="48" y="0"/>
                        <a:pt x="35" y="42"/>
                        <a:pt x="29" y="85"/>
                      </a:cubicBezTo>
                      <a:cubicBezTo>
                        <a:pt x="23" y="128"/>
                        <a:pt x="30" y="229"/>
                        <a:pt x="26" y="271"/>
                      </a:cubicBezTo>
                      <a:cubicBezTo>
                        <a:pt x="22" y="313"/>
                        <a:pt x="4" y="319"/>
                        <a:pt x="2" y="337"/>
                      </a:cubicBezTo>
                      <a:cubicBezTo>
                        <a:pt x="0" y="355"/>
                        <a:pt x="5" y="373"/>
                        <a:pt x="11" y="379"/>
                      </a:cubicBezTo>
                      <a:cubicBezTo>
                        <a:pt x="17" y="385"/>
                        <a:pt x="21" y="381"/>
                        <a:pt x="32" y="379"/>
                      </a:cubicBezTo>
                      <a:close/>
                    </a:path>
                  </a:pathLst>
                </a:cu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01" name="Freeform 13"/>
                <p:cNvSpPr>
                  <a:spLocks/>
                </p:cNvSpPr>
                <p:nvPr/>
              </p:nvSpPr>
              <p:spPr bwMode="hidden">
                <a:xfrm>
                  <a:off x="1130" y="2595"/>
                  <a:ext cx="378" cy="1714"/>
                </a:xfrm>
                <a:custGeom>
                  <a:avLst/>
                  <a:gdLst>
                    <a:gd name="T0" fmla="*/ 0 w 378"/>
                    <a:gd name="T1" fmla="*/ 1714 h 1714"/>
                    <a:gd name="T2" fmla="*/ 15 w 378"/>
                    <a:gd name="T3" fmla="*/ 420 h 1714"/>
                    <a:gd name="T4" fmla="*/ 19 w 378"/>
                    <a:gd name="T5" fmla="*/ 63 h 1714"/>
                    <a:gd name="T6" fmla="*/ 79 w 378"/>
                    <a:gd name="T7" fmla="*/ 39 h 1714"/>
                    <a:gd name="T8" fmla="*/ 202 w 378"/>
                    <a:gd name="T9" fmla="*/ 18 h 1714"/>
                    <a:gd name="T10" fmla="*/ 351 w 378"/>
                    <a:gd name="T11" fmla="*/ 23 h 1714"/>
                    <a:gd name="T12" fmla="*/ 366 w 378"/>
                    <a:gd name="T13" fmla="*/ 120 h 1714"/>
                    <a:gd name="T14" fmla="*/ 359 w 378"/>
                    <a:gd name="T15" fmla="*/ 741 h 1714"/>
                    <a:gd name="T16" fmla="*/ 351 w 378"/>
                    <a:gd name="T17" fmla="*/ 1714 h 1714"/>
                    <a:gd name="T18" fmla="*/ 0 w 378"/>
                    <a:gd name="T19" fmla="*/ 1714 h 1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 h="1714">
                      <a:moveTo>
                        <a:pt x="0" y="1714"/>
                      </a:moveTo>
                      <a:cubicBezTo>
                        <a:pt x="15" y="1400"/>
                        <a:pt x="10" y="693"/>
                        <a:pt x="15" y="420"/>
                      </a:cubicBezTo>
                      <a:cubicBezTo>
                        <a:pt x="18" y="145"/>
                        <a:pt x="8" y="126"/>
                        <a:pt x="19" y="63"/>
                      </a:cubicBezTo>
                      <a:cubicBezTo>
                        <a:pt x="30" y="0"/>
                        <a:pt x="49" y="46"/>
                        <a:pt x="79" y="39"/>
                      </a:cubicBezTo>
                      <a:cubicBezTo>
                        <a:pt x="109" y="32"/>
                        <a:pt x="157" y="21"/>
                        <a:pt x="202" y="18"/>
                      </a:cubicBezTo>
                      <a:cubicBezTo>
                        <a:pt x="268" y="33"/>
                        <a:pt x="324" y="6"/>
                        <a:pt x="351" y="23"/>
                      </a:cubicBezTo>
                      <a:cubicBezTo>
                        <a:pt x="378" y="40"/>
                        <a:pt x="370" y="51"/>
                        <a:pt x="366" y="120"/>
                      </a:cubicBezTo>
                      <a:cubicBezTo>
                        <a:pt x="367" y="240"/>
                        <a:pt x="362" y="475"/>
                        <a:pt x="359" y="741"/>
                      </a:cubicBezTo>
                      <a:cubicBezTo>
                        <a:pt x="356" y="1007"/>
                        <a:pt x="351" y="1430"/>
                        <a:pt x="351" y="1714"/>
                      </a:cubicBezTo>
                      <a:cubicBezTo>
                        <a:pt x="351" y="1714"/>
                        <a:pt x="0" y="1714"/>
                        <a:pt x="0" y="1714"/>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02" name="Freeform 14"/>
                <p:cNvSpPr>
                  <a:spLocks/>
                </p:cNvSpPr>
                <p:nvPr/>
              </p:nvSpPr>
              <p:spPr bwMode="hidden">
                <a:xfrm>
                  <a:off x="1255" y="2644"/>
                  <a:ext cx="146" cy="154"/>
                </a:xfrm>
                <a:custGeom>
                  <a:avLst/>
                  <a:gdLst>
                    <a:gd name="T0" fmla="*/ 14 w 146"/>
                    <a:gd name="T1" fmla="*/ 11 h 154"/>
                    <a:gd name="T2" fmla="*/ 92 w 146"/>
                    <a:gd name="T3" fmla="*/ 2 h 154"/>
                    <a:gd name="T4" fmla="*/ 140 w 146"/>
                    <a:gd name="T5" fmla="*/ 14 h 154"/>
                    <a:gd name="T6" fmla="*/ 128 w 146"/>
                    <a:gd name="T7" fmla="*/ 89 h 154"/>
                    <a:gd name="T8" fmla="*/ 116 w 146"/>
                    <a:gd name="T9" fmla="*/ 146 h 154"/>
                    <a:gd name="T10" fmla="*/ 74 w 146"/>
                    <a:gd name="T11" fmla="*/ 134 h 154"/>
                    <a:gd name="T12" fmla="*/ 32 w 146"/>
                    <a:gd name="T13" fmla="*/ 128 h 154"/>
                    <a:gd name="T14" fmla="*/ 5 w 146"/>
                    <a:gd name="T15" fmla="*/ 56 h 154"/>
                    <a:gd name="T16" fmla="*/ 14 w 146"/>
                    <a:gd name="T17" fmla="*/ 1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54">
                      <a:moveTo>
                        <a:pt x="14" y="11"/>
                      </a:moveTo>
                      <a:cubicBezTo>
                        <a:pt x="28" y="2"/>
                        <a:pt x="71" y="2"/>
                        <a:pt x="92" y="2"/>
                      </a:cubicBezTo>
                      <a:cubicBezTo>
                        <a:pt x="113" y="2"/>
                        <a:pt x="134" y="0"/>
                        <a:pt x="140" y="14"/>
                      </a:cubicBezTo>
                      <a:cubicBezTo>
                        <a:pt x="146" y="28"/>
                        <a:pt x="132" y="67"/>
                        <a:pt x="128" y="89"/>
                      </a:cubicBezTo>
                      <a:cubicBezTo>
                        <a:pt x="124" y="111"/>
                        <a:pt x="125" y="138"/>
                        <a:pt x="116" y="146"/>
                      </a:cubicBezTo>
                      <a:cubicBezTo>
                        <a:pt x="107" y="154"/>
                        <a:pt x="88" y="137"/>
                        <a:pt x="74" y="134"/>
                      </a:cubicBezTo>
                      <a:cubicBezTo>
                        <a:pt x="60" y="131"/>
                        <a:pt x="44" y="141"/>
                        <a:pt x="32" y="128"/>
                      </a:cubicBezTo>
                      <a:cubicBezTo>
                        <a:pt x="20" y="115"/>
                        <a:pt x="8" y="75"/>
                        <a:pt x="5" y="56"/>
                      </a:cubicBezTo>
                      <a:cubicBezTo>
                        <a:pt x="2" y="37"/>
                        <a:pt x="0" y="20"/>
                        <a:pt x="14" y="11"/>
                      </a:cubicBezTo>
                      <a:close/>
                    </a:path>
                  </a:pathLst>
                </a:cu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7903" name="Group 15"/>
              <p:cNvGrpSpPr>
                <a:grpSpLocks/>
              </p:cNvGrpSpPr>
              <p:nvPr/>
            </p:nvGrpSpPr>
            <p:grpSpPr bwMode="auto">
              <a:xfrm>
                <a:off x="429" y="0"/>
                <a:ext cx="403" cy="4318"/>
                <a:chOff x="429" y="0"/>
                <a:chExt cx="493" cy="4318"/>
              </a:xfrm>
            </p:grpSpPr>
            <p:sp>
              <p:nvSpPr>
                <p:cNvPr id="37904" name="Freeform 16"/>
                <p:cNvSpPr>
                  <a:spLocks/>
                </p:cNvSpPr>
                <p:nvPr/>
              </p:nvSpPr>
              <p:spPr bwMode="hidden">
                <a:xfrm>
                  <a:off x="429" y="0"/>
                  <a:ext cx="493" cy="4316"/>
                </a:xfrm>
                <a:custGeom>
                  <a:avLst/>
                  <a:gdLst>
                    <a:gd name="T0" fmla="*/ 40 w 493"/>
                    <a:gd name="T1" fmla="*/ 0 h 4316"/>
                    <a:gd name="T2" fmla="*/ 44 w 493"/>
                    <a:gd name="T3" fmla="*/ 1104 h 4316"/>
                    <a:gd name="T4" fmla="*/ 6 w 493"/>
                    <a:gd name="T5" fmla="*/ 1845 h 4316"/>
                    <a:gd name="T6" fmla="*/ 6 w 493"/>
                    <a:gd name="T7" fmla="*/ 1982 h 4316"/>
                    <a:gd name="T8" fmla="*/ 20 w 493"/>
                    <a:gd name="T9" fmla="*/ 2024 h 4316"/>
                    <a:gd name="T10" fmla="*/ 24 w 493"/>
                    <a:gd name="T11" fmla="*/ 2068 h 4316"/>
                    <a:gd name="T12" fmla="*/ 6 w 493"/>
                    <a:gd name="T13" fmla="*/ 2119 h 4316"/>
                    <a:gd name="T14" fmla="*/ 6 w 493"/>
                    <a:gd name="T15" fmla="*/ 2210 h 4316"/>
                    <a:gd name="T16" fmla="*/ 28 w 493"/>
                    <a:gd name="T17" fmla="*/ 2464 h 4316"/>
                    <a:gd name="T18" fmla="*/ 24 w 493"/>
                    <a:gd name="T19" fmla="*/ 3044 h 4316"/>
                    <a:gd name="T20" fmla="*/ 28 w 493"/>
                    <a:gd name="T21" fmla="*/ 4316 h 4316"/>
                    <a:gd name="T22" fmla="*/ 80 w 493"/>
                    <a:gd name="T23" fmla="*/ 4312 h 4316"/>
                    <a:gd name="T24" fmla="*/ 88 w 493"/>
                    <a:gd name="T25" fmla="*/ 3288 h 4316"/>
                    <a:gd name="T26" fmla="*/ 84 w 493"/>
                    <a:gd name="T27" fmla="*/ 2416 h 4316"/>
                    <a:gd name="T28" fmla="*/ 60 w 493"/>
                    <a:gd name="T29" fmla="*/ 2208 h 4316"/>
                    <a:gd name="T30" fmla="*/ 92 w 493"/>
                    <a:gd name="T31" fmla="*/ 2100 h 4316"/>
                    <a:gd name="T32" fmla="*/ 240 w 493"/>
                    <a:gd name="T33" fmla="*/ 2084 h 4316"/>
                    <a:gd name="T34" fmla="*/ 384 w 493"/>
                    <a:gd name="T35" fmla="*/ 2084 h 4316"/>
                    <a:gd name="T36" fmla="*/ 428 w 493"/>
                    <a:gd name="T37" fmla="*/ 2128 h 4316"/>
                    <a:gd name="T38" fmla="*/ 424 w 493"/>
                    <a:gd name="T39" fmla="*/ 2236 h 4316"/>
                    <a:gd name="T40" fmla="*/ 420 w 493"/>
                    <a:gd name="T41" fmla="*/ 2344 h 4316"/>
                    <a:gd name="T42" fmla="*/ 408 w 493"/>
                    <a:gd name="T43" fmla="*/ 2496 h 4316"/>
                    <a:gd name="T44" fmla="*/ 395 w 493"/>
                    <a:gd name="T45" fmla="*/ 4313 h 4316"/>
                    <a:gd name="T46" fmla="*/ 476 w 493"/>
                    <a:gd name="T47" fmla="*/ 4310 h 4316"/>
                    <a:gd name="T48" fmla="*/ 459 w 493"/>
                    <a:gd name="T49" fmla="*/ 3614 h 4316"/>
                    <a:gd name="T50" fmla="*/ 468 w 493"/>
                    <a:gd name="T51" fmla="*/ 2472 h 4316"/>
                    <a:gd name="T52" fmla="*/ 493 w 493"/>
                    <a:gd name="T53" fmla="*/ 2165 h 4316"/>
                    <a:gd name="T54" fmla="*/ 468 w 493"/>
                    <a:gd name="T55" fmla="*/ 2048 h 4316"/>
                    <a:gd name="T56" fmla="*/ 487 w 493"/>
                    <a:gd name="T57" fmla="*/ 1982 h 4316"/>
                    <a:gd name="T58" fmla="*/ 487 w 493"/>
                    <a:gd name="T59" fmla="*/ 1800 h 4316"/>
                    <a:gd name="T60" fmla="*/ 456 w 493"/>
                    <a:gd name="T61" fmla="*/ 1024 h 4316"/>
                    <a:gd name="T62" fmla="*/ 468 w 493"/>
                    <a:gd name="T63" fmla="*/ 0 h 4316"/>
                    <a:gd name="T64" fmla="*/ 420 w 493"/>
                    <a:gd name="T65" fmla="*/ 0 h 4316"/>
                    <a:gd name="T66" fmla="*/ 412 w 493"/>
                    <a:gd name="T67" fmla="*/ 524 h 4316"/>
                    <a:gd name="T68" fmla="*/ 404 w 493"/>
                    <a:gd name="T69" fmla="*/ 920 h 4316"/>
                    <a:gd name="T70" fmla="*/ 420 w 493"/>
                    <a:gd name="T71" fmla="*/ 1592 h 4316"/>
                    <a:gd name="T72" fmla="*/ 436 w 493"/>
                    <a:gd name="T73" fmla="*/ 1956 h 4316"/>
                    <a:gd name="T74" fmla="*/ 400 w 493"/>
                    <a:gd name="T75" fmla="*/ 2024 h 4316"/>
                    <a:gd name="T76" fmla="*/ 244 w 493"/>
                    <a:gd name="T77" fmla="*/ 2004 h 4316"/>
                    <a:gd name="T78" fmla="*/ 96 w 493"/>
                    <a:gd name="T79" fmla="*/ 2016 h 4316"/>
                    <a:gd name="T80" fmla="*/ 54 w 493"/>
                    <a:gd name="T81" fmla="*/ 1845 h 4316"/>
                    <a:gd name="T82" fmla="*/ 88 w 493"/>
                    <a:gd name="T83" fmla="*/ 1356 h 4316"/>
                    <a:gd name="T84" fmla="*/ 92 w 493"/>
                    <a:gd name="T85" fmla="*/ 580 h 4316"/>
                    <a:gd name="T86" fmla="*/ 84 w 493"/>
                    <a:gd name="T87" fmla="*/ 0 h 4316"/>
                    <a:gd name="T88" fmla="*/ 40 w 493"/>
                    <a:gd name="T89"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3" h="4316">
                      <a:moveTo>
                        <a:pt x="40" y="0"/>
                      </a:moveTo>
                      <a:cubicBezTo>
                        <a:pt x="33" y="185"/>
                        <a:pt x="50" y="797"/>
                        <a:pt x="44" y="1104"/>
                      </a:cubicBezTo>
                      <a:cubicBezTo>
                        <a:pt x="38" y="1411"/>
                        <a:pt x="12" y="1699"/>
                        <a:pt x="6" y="1845"/>
                      </a:cubicBezTo>
                      <a:cubicBezTo>
                        <a:pt x="0" y="1991"/>
                        <a:pt x="4" y="1952"/>
                        <a:pt x="6" y="1982"/>
                      </a:cubicBezTo>
                      <a:cubicBezTo>
                        <a:pt x="8" y="2012"/>
                        <a:pt x="17" y="2010"/>
                        <a:pt x="20" y="2024"/>
                      </a:cubicBezTo>
                      <a:cubicBezTo>
                        <a:pt x="23" y="2038"/>
                        <a:pt x="26" y="2052"/>
                        <a:pt x="24" y="2068"/>
                      </a:cubicBezTo>
                      <a:cubicBezTo>
                        <a:pt x="22" y="2084"/>
                        <a:pt x="9" y="2095"/>
                        <a:pt x="6" y="2119"/>
                      </a:cubicBezTo>
                      <a:cubicBezTo>
                        <a:pt x="3" y="2143"/>
                        <a:pt x="2" y="2153"/>
                        <a:pt x="6" y="2210"/>
                      </a:cubicBezTo>
                      <a:cubicBezTo>
                        <a:pt x="10" y="2267"/>
                        <a:pt x="25" y="2325"/>
                        <a:pt x="28" y="2464"/>
                      </a:cubicBezTo>
                      <a:cubicBezTo>
                        <a:pt x="31" y="2603"/>
                        <a:pt x="24" y="2735"/>
                        <a:pt x="24" y="3044"/>
                      </a:cubicBezTo>
                      <a:cubicBezTo>
                        <a:pt x="24" y="3353"/>
                        <a:pt x="19" y="4105"/>
                        <a:pt x="28" y="4316"/>
                      </a:cubicBezTo>
                      <a:lnTo>
                        <a:pt x="80" y="4312"/>
                      </a:lnTo>
                      <a:cubicBezTo>
                        <a:pt x="90" y="4141"/>
                        <a:pt x="87" y="3604"/>
                        <a:pt x="88" y="3288"/>
                      </a:cubicBezTo>
                      <a:cubicBezTo>
                        <a:pt x="89" y="2972"/>
                        <a:pt x="89" y="2596"/>
                        <a:pt x="84" y="2416"/>
                      </a:cubicBezTo>
                      <a:cubicBezTo>
                        <a:pt x="92" y="2340"/>
                        <a:pt x="69" y="2262"/>
                        <a:pt x="60" y="2208"/>
                      </a:cubicBezTo>
                      <a:cubicBezTo>
                        <a:pt x="52" y="2148"/>
                        <a:pt x="48" y="2110"/>
                        <a:pt x="92" y="2100"/>
                      </a:cubicBezTo>
                      <a:cubicBezTo>
                        <a:pt x="134" y="2086"/>
                        <a:pt x="190" y="2081"/>
                        <a:pt x="240" y="2084"/>
                      </a:cubicBezTo>
                      <a:cubicBezTo>
                        <a:pt x="289" y="2081"/>
                        <a:pt x="353" y="2077"/>
                        <a:pt x="384" y="2084"/>
                      </a:cubicBezTo>
                      <a:cubicBezTo>
                        <a:pt x="415" y="2091"/>
                        <a:pt x="421" y="2103"/>
                        <a:pt x="428" y="2128"/>
                      </a:cubicBezTo>
                      <a:cubicBezTo>
                        <a:pt x="435" y="2153"/>
                        <a:pt x="425" y="2200"/>
                        <a:pt x="424" y="2236"/>
                      </a:cubicBezTo>
                      <a:cubicBezTo>
                        <a:pt x="423" y="2272"/>
                        <a:pt x="423" y="2301"/>
                        <a:pt x="420" y="2344"/>
                      </a:cubicBezTo>
                      <a:cubicBezTo>
                        <a:pt x="411" y="2391"/>
                        <a:pt x="412" y="2168"/>
                        <a:pt x="408" y="2496"/>
                      </a:cubicBezTo>
                      <a:cubicBezTo>
                        <a:pt x="404" y="2824"/>
                        <a:pt x="384" y="4011"/>
                        <a:pt x="395" y="4313"/>
                      </a:cubicBezTo>
                      <a:lnTo>
                        <a:pt x="476" y="4310"/>
                      </a:lnTo>
                      <a:cubicBezTo>
                        <a:pt x="486" y="4194"/>
                        <a:pt x="460" y="3920"/>
                        <a:pt x="459" y="3614"/>
                      </a:cubicBezTo>
                      <a:cubicBezTo>
                        <a:pt x="458" y="3308"/>
                        <a:pt x="462" y="2713"/>
                        <a:pt x="468" y="2472"/>
                      </a:cubicBezTo>
                      <a:cubicBezTo>
                        <a:pt x="464" y="2328"/>
                        <a:pt x="493" y="2218"/>
                        <a:pt x="493" y="2165"/>
                      </a:cubicBezTo>
                      <a:cubicBezTo>
                        <a:pt x="493" y="2111"/>
                        <a:pt x="480" y="2100"/>
                        <a:pt x="468" y="2048"/>
                      </a:cubicBezTo>
                      <a:cubicBezTo>
                        <a:pt x="490" y="2027"/>
                        <a:pt x="484" y="2023"/>
                        <a:pt x="487" y="1982"/>
                      </a:cubicBezTo>
                      <a:cubicBezTo>
                        <a:pt x="490" y="1941"/>
                        <a:pt x="492" y="1960"/>
                        <a:pt x="487" y="1800"/>
                      </a:cubicBezTo>
                      <a:cubicBezTo>
                        <a:pt x="482" y="1640"/>
                        <a:pt x="459" y="1324"/>
                        <a:pt x="456" y="1024"/>
                      </a:cubicBezTo>
                      <a:cubicBezTo>
                        <a:pt x="453" y="724"/>
                        <a:pt x="474" y="171"/>
                        <a:pt x="468" y="0"/>
                      </a:cubicBezTo>
                      <a:lnTo>
                        <a:pt x="420" y="0"/>
                      </a:lnTo>
                      <a:cubicBezTo>
                        <a:pt x="411" y="87"/>
                        <a:pt x="415" y="371"/>
                        <a:pt x="412" y="524"/>
                      </a:cubicBezTo>
                      <a:cubicBezTo>
                        <a:pt x="409" y="677"/>
                        <a:pt x="403" y="742"/>
                        <a:pt x="404" y="920"/>
                      </a:cubicBezTo>
                      <a:cubicBezTo>
                        <a:pt x="405" y="1098"/>
                        <a:pt x="415" y="1419"/>
                        <a:pt x="420" y="1592"/>
                      </a:cubicBezTo>
                      <a:cubicBezTo>
                        <a:pt x="425" y="1765"/>
                        <a:pt x="439" y="1884"/>
                        <a:pt x="436" y="1956"/>
                      </a:cubicBezTo>
                      <a:cubicBezTo>
                        <a:pt x="432" y="1980"/>
                        <a:pt x="441" y="2017"/>
                        <a:pt x="400" y="2024"/>
                      </a:cubicBezTo>
                      <a:cubicBezTo>
                        <a:pt x="373" y="2037"/>
                        <a:pt x="295" y="2005"/>
                        <a:pt x="244" y="2004"/>
                      </a:cubicBezTo>
                      <a:cubicBezTo>
                        <a:pt x="193" y="2003"/>
                        <a:pt x="128" y="2042"/>
                        <a:pt x="96" y="2016"/>
                      </a:cubicBezTo>
                      <a:cubicBezTo>
                        <a:pt x="64" y="1990"/>
                        <a:pt x="55" y="1955"/>
                        <a:pt x="54" y="1845"/>
                      </a:cubicBezTo>
                      <a:cubicBezTo>
                        <a:pt x="53" y="1735"/>
                        <a:pt x="82" y="1567"/>
                        <a:pt x="88" y="1356"/>
                      </a:cubicBezTo>
                      <a:cubicBezTo>
                        <a:pt x="94" y="1145"/>
                        <a:pt x="93" y="806"/>
                        <a:pt x="92" y="580"/>
                      </a:cubicBezTo>
                      <a:cubicBezTo>
                        <a:pt x="91" y="354"/>
                        <a:pt x="93" y="97"/>
                        <a:pt x="84" y="0"/>
                      </a:cubicBezTo>
                      <a:lnTo>
                        <a:pt x="40" y="0"/>
                      </a:ln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05" name="Freeform 17"/>
                <p:cNvSpPr>
                  <a:spLocks/>
                </p:cNvSpPr>
                <p:nvPr/>
              </p:nvSpPr>
              <p:spPr bwMode="hidden">
                <a:xfrm>
                  <a:off x="686" y="2115"/>
                  <a:ext cx="110" cy="2203"/>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7906" name="Group 18"/>
              <p:cNvGrpSpPr>
                <a:grpSpLocks/>
              </p:cNvGrpSpPr>
              <p:nvPr/>
            </p:nvGrpSpPr>
            <p:grpSpPr bwMode="auto">
              <a:xfrm flipV="1">
                <a:off x="2866" y="-3"/>
                <a:ext cx="396" cy="4318"/>
                <a:chOff x="2971" y="-3"/>
                <a:chExt cx="493" cy="4325"/>
              </a:xfrm>
            </p:grpSpPr>
            <p:sp>
              <p:nvSpPr>
                <p:cNvPr id="37907" name="Freeform 19"/>
                <p:cNvSpPr>
                  <a:spLocks/>
                </p:cNvSpPr>
                <p:nvPr/>
              </p:nvSpPr>
              <p:spPr bwMode="hidden">
                <a:xfrm>
                  <a:off x="2971" y="-3"/>
                  <a:ext cx="493" cy="4323"/>
                </a:xfrm>
                <a:custGeom>
                  <a:avLst/>
                  <a:gdLst>
                    <a:gd name="T0" fmla="*/ 40 w 493"/>
                    <a:gd name="T1" fmla="*/ 7 h 4323"/>
                    <a:gd name="T2" fmla="*/ 44 w 493"/>
                    <a:gd name="T3" fmla="*/ 1111 h 4323"/>
                    <a:gd name="T4" fmla="*/ 6 w 493"/>
                    <a:gd name="T5" fmla="*/ 1852 h 4323"/>
                    <a:gd name="T6" fmla="*/ 6 w 493"/>
                    <a:gd name="T7" fmla="*/ 1989 h 4323"/>
                    <a:gd name="T8" fmla="*/ 20 w 493"/>
                    <a:gd name="T9" fmla="*/ 2031 h 4323"/>
                    <a:gd name="T10" fmla="*/ 24 w 493"/>
                    <a:gd name="T11" fmla="*/ 2075 h 4323"/>
                    <a:gd name="T12" fmla="*/ 6 w 493"/>
                    <a:gd name="T13" fmla="*/ 2126 h 4323"/>
                    <a:gd name="T14" fmla="*/ 6 w 493"/>
                    <a:gd name="T15" fmla="*/ 2217 h 4323"/>
                    <a:gd name="T16" fmla="*/ 28 w 493"/>
                    <a:gd name="T17" fmla="*/ 2471 h 4323"/>
                    <a:gd name="T18" fmla="*/ 24 w 493"/>
                    <a:gd name="T19" fmla="*/ 3051 h 4323"/>
                    <a:gd name="T20" fmla="*/ 28 w 493"/>
                    <a:gd name="T21" fmla="*/ 4323 h 4323"/>
                    <a:gd name="T22" fmla="*/ 80 w 493"/>
                    <a:gd name="T23" fmla="*/ 4319 h 4323"/>
                    <a:gd name="T24" fmla="*/ 88 w 493"/>
                    <a:gd name="T25" fmla="*/ 3295 h 4323"/>
                    <a:gd name="T26" fmla="*/ 84 w 493"/>
                    <a:gd name="T27" fmla="*/ 2423 h 4323"/>
                    <a:gd name="T28" fmla="*/ 60 w 493"/>
                    <a:gd name="T29" fmla="*/ 2215 h 4323"/>
                    <a:gd name="T30" fmla="*/ 92 w 493"/>
                    <a:gd name="T31" fmla="*/ 2107 h 4323"/>
                    <a:gd name="T32" fmla="*/ 240 w 493"/>
                    <a:gd name="T33" fmla="*/ 2091 h 4323"/>
                    <a:gd name="T34" fmla="*/ 384 w 493"/>
                    <a:gd name="T35" fmla="*/ 2091 h 4323"/>
                    <a:gd name="T36" fmla="*/ 428 w 493"/>
                    <a:gd name="T37" fmla="*/ 2135 h 4323"/>
                    <a:gd name="T38" fmla="*/ 424 w 493"/>
                    <a:gd name="T39" fmla="*/ 2243 h 4323"/>
                    <a:gd name="T40" fmla="*/ 420 w 493"/>
                    <a:gd name="T41" fmla="*/ 2351 h 4323"/>
                    <a:gd name="T42" fmla="*/ 408 w 493"/>
                    <a:gd name="T43" fmla="*/ 2503 h 4323"/>
                    <a:gd name="T44" fmla="*/ 395 w 493"/>
                    <a:gd name="T45" fmla="*/ 4320 h 4323"/>
                    <a:gd name="T46" fmla="*/ 476 w 493"/>
                    <a:gd name="T47" fmla="*/ 4317 h 4323"/>
                    <a:gd name="T48" fmla="*/ 459 w 493"/>
                    <a:gd name="T49" fmla="*/ 3621 h 4323"/>
                    <a:gd name="T50" fmla="*/ 468 w 493"/>
                    <a:gd name="T51" fmla="*/ 2479 h 4323"/>
                    <a:gd name="T52" fmla="*/ 493 w 493"/>
                    <a:gd name="T53" fmla="*/ 2172 h 4323"/>
                    <a:gd name="T54" fmla="*/ 468 w 493"/>
                    <a:gd name="T55" fmla="*/ 2055 h 4323"/>
                    <a:gd name="T56" fmla="*/ 487 w 493"/>
                    <a:gd name="T57" fmla="*/ 1989 h 4323"/>
                    <a:gd name="T58" fmla="*/ 487 w 493"/>
                    <a:gd name="T59" fmla="*/ 1807 h 4323"/>
                    <a:gd name="T60" fmla="*/ 456 w 493"/>
                    <a:gd name="T61" fmla="*/ 1031 h 4323"/>
                    <a:gd name="T62" fmla="*/ 472 w 493"/>
                    <a:gd name="T63" fmla="*/ 0 h 4323"/>
                    <a:gd name="T64" fmla="*/ 416 w 493"/>
                    <a:gd name="T65" fmla="*/ 3 h 4323"/>
                    <a:gd name="T66" fmla="*/ 412 w 493"/>
                    <a:gd name="T67" fmla="*/ 531 h 4323"/>
                    <a:gd name="T68" fmla="*/ 404 w 493"/>
                    <a:gd name="T69" fmla="*/ 927 h 4323"/>
                    <a:gd name="T70" fmla="*/ 420 w 493"/>
                    <a:gd name="T71" fmla="*/ 1599 h 4323"/>
                    <a:gd name="T72" fmla="*/ 436 w 493"/>
                    <a:gd name="T73" fmla="*/ 1963 h 4323"/>
                    <a:gd name="T74" fmla="*/ 400 w 493"/>
                    <a:gd name="T75" fmla="*/ 2031 h 4323"/>
                    <a:gd name="T76" fmla="*/ 244 w 493"/>
                    <a:gd name="T77" fmla="*/ 2011 h 4323"/>
                    <a:gd name="T78" fmla="*/ 96 w 493"/>
                    <a:gd name="T79" fmla="*/ 2023 h 4323"/>
                    <a:gd name="T80" fmla="*/ 54 w 493"/>
                    <a:gd name="T81" fmla="*/ 1852 h 4323"/>
                    <a:gd name="T82" fmla="*/ 88 w 493"/>
                    <a:gd name="T83" fmla="*/ 1363 h 4323"/>
                    <a:gd name="T84" fmla="*/ 92 w 493"/>
                    <a:gd name="T85" fmla="*/ 587 h 4323"/>
                    <a:gd name="T86" fmla="*/ 88 w 493"/>
                    <a:gd name="T87" fmla="*/ 3 h 4323"/>
                    <a:gd name="T88" fmla="*/ 40 w 493"/>
                    <a:gd name="T89" fmla="*/ 7 h 4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3" h="4323">
                      <a:moveTo>
                        <a:pt x="40" y="7"/>
                      </a:moveTo>
                      <a:cubicBezTo>
                        <a:pt x="33" y="192"/>
                        <a:pt x="50" y="804"/>
                        <a:pt x="44" y="1111"/>
                      </a:cubicBezTo>
                      <a:cubicBezTo>
                        <a:pt x="38" y="1418"/>
                        <a:pt x="12" y="1706"/>
                        <a:pt x="6" y="1852"/>
                      </a:cubicBezTo>
                      <a:cubicBezTo>
                        <a:pt x="0" y="1998"/>
                        <a:pt x="4" y="1959"/>
                        <a:pt x="6" y="1989"/>
                      </a:cubicBezTo>
                      <a:cubicBezTo>
                        <a:pt x="8" y="2019"/>
                        <a:pt x="17" y="2017"/>
                        <a:pt x="20" y="2031"/>
                      </a:cubicBezTo>
                      <a:cubicBezTo>
                        <a:pt x="23" y="2045"/>
                        <a:pt x="26" y="2059"/>
                        <a:pt x="24" y="2075"/>
                      </a:cubicBezTo>
                      <a:cubicBezTo>
                        <a:pt x="22" y="2091"/>
                        <a:pt x="9" y="2102"/>
                        <a:pt x="6" y="2126"/>
                      </a:cubicBezTo>
                      <a:cubicBezTo>
                        <a:pt x="3" y="2150"/>
                        <a:pt x="2" y="2160"/>
                        <a:pt x="6" y="2217"/>
                      </a:cubicBezTo>
                      <a:cubicBezTo>
                        <a:pt x="10" y="2274"/>
                        <a:pt x="25" y="2332"/>
                        <a:pt x="28" y="2471"/>
                      </a:cubicBezTo>
                      <a:cubicBezTo>
                        <a:pt x="31" y="2610"/>
                        <a:pt x="24" y="2742"/>
                        <a:pt x="24" y="3051"/>
                      </a:cubicBezTo>
                      <a:cubicBezTo>
                        <a:pt x="24" y="3360"/>
                        <a:pt x="19" y="4112"/>
                        <a:pt x="28" y="4323"/>
                      </a:cubicBezTo>
                      <a:lnTo>
                        <a:pt x="80" y="4319"/>
                      </a:lnTo>
                      <a:cubicBezTo>
                        <a:pt x="90" y="4148"/>
                        <a:pt x="87" y="3611"/>
                        <a:pt x="88" y="3295"/>
                      </a:cubicBezTo>
                      <a:cubicBezTo>
                        <a:pt x="89" y="2979"/>
                        <a:pt x="89" y="2603"/>
                        <a:pt x="84" y="2423"/>
                      </a:cubicBezTo>
                      <a:cubicBezTo>
                        <a:pt x="92" y="2347"/>
                        <a:pt x="69" y="2269"/>
                        <a:pt x="60" y="2215"/>
                      </a:cubicBezTo>
                      <a:cubicBezTo>
                        <a:pt x="52" y="2155"/>
                        <a:pt x="48" y="2117"/>
                        <a:pt x="92" y="2107"/>
                      </a:cubicBezTo>
                      <a:cubicBezTo>
                        <a:pt x="134" y="2093"/>
                        <a:pt x="190" y="2088"/>
                        <a:pt x="240" y="2091"/>
                      </a:cubicBezTo>
                      <a:cubicBezTo>
                        <a:pt x="289" y="2088"/>
                        <a:pt x="353" y="2084"/>
                        <a:pt x="384" y="2091"/>
                      </a:cubicBezTo>
                      <a:cubicBezTo>
                        <a:pt x="415" y="2098"/>
                        <a:pt x="421" y="2110"/>
                        <a:pt x="428" y="2135"/>
                      </a:cubicBezTo>
                      <a:cubicBezTo>
                        <a:pt x="435" y="2160"/>
                        <a:pt x="425" y="2207"/>
                        <a:pt x="424" y="2243"/>
                      </a:cubicBezTo>
                      <a:cubicBezTo>
                        <a:pt x="423" y="2279"/>
                        <a:pt x="423" y="2308"/>
                        <a:pt x="420" y="2351"/>
                      </a:cubicBezTo>
                      <a:cubicBezTo>
                        <a:pt x="411" y="2398"/>
                        <a:pt x="412" y="2175"/>
                        <a:pt x="408" y="2503"/>
                      </a:cubicBezTo>
                      <a:cubicBezTo>
                        <a:pt x="404" y="2831"/>
                        <a:pt x="384" y="4018"/>
                        <a:pt x="395" y="4320"/>
                      </a:cubicBezTo>
                      <a:lnTo>
                        <a:pt x="476" y="4317"/>
                      </a:lnTo>
                      <a:cubicBezTo>
                        <a:pt x="486" y="4201"/>
                        <a:pt x="460" y="3927"/>
                        <a:pt x="459" y="3621"/>
                      </a:cubicBezTo>
                      <a:cubicBezTo>
                        <a:pt x="458" y="3315"/>
                        <a:pt x="462" y="2720"/>
                        <a:pt x="468" y="2479"/>
                      </a:cubicBezTo>
                      <a:cubicBezTo>
                        <a:pt x="464" y="2335"/>
                        <a:pt x="493" y="2225"/>
                        <a:pt x="493" y="2172"/>
                      </a:cubicBezTo>
                      <a:cubicBezTo>
                        <a:pt x="493" y="2118"/>
                        <a:pt x="480" y="2107"/>
                        <a:pt x="468" y="2055"/>
                      </a:cubicBezTo>
                      <a:cubicBezTo>
                        <a:pt x="490" y="2034"/>
                        <a:pt x="484" y="2030"/>
                        <a:pt x="487" y="1989"/>
                      </a:cubicBezTo>
                      <a:cubicBezTo>
                        <a:pt x="490" y="1948"/>
                        <a:pt x="492" y="1967"/>
                        <a:pt x="487" y="1807"/>
                      </a:cubicBezTo>
                      <a:cubicBezTo>
                        <a:pt x="482" y="1647"/>
                        <a:pt x="458" y="1332"/>
                        <a:pt x="456" y="1031"/>
                      </a:cubicBezTo>
                      <a:cubicBezTo>
                        <a:pt x="454" y="730"/>
                        <a:pt x="479" y="171"/>
                        <a:pt x="472" y="0"/>
                      </a:cubicBezTo>
                      <a:lnTo>
                        <a:pt x="416" y="3"/>
                      </a:lnTo>
                      <a:cubicBezTo>
                        <a:pt x="406" y="91"/>
                        <a:pt x="414" y="377"/>
                        <a:pt x="412" y="531"/>
                      </a:cubicBezTo>
                      <a:cubicBezTo>
                        <a:pt x="410" y="685"/>
                        <a:pt x="403" y="749"/>
                        <a:pt x="404" y="927"/>
                      </a:cubicBezTo>
                      <a:cubicBezTo>
                        <a:pt x="405" y="1105"/>
                        <a:pt x="415" y="1426"/>
                        <a:pt x="420" y="1599"/>
                      </a:cubicBezTo>
                      <a:cubicBezTo>
                        <a:pt x="425" y="1772"/>
                        <a:pt x="439" y="1891"/>
                        <a:pt x="436" y="1963"/>
                      </a:cubicBezTo>
                      <a:cubicBezTo>
                        <a:pt x="432" y="1987"/>
                        <a:pt x="441" y="2024"/>
                        <a:pt x="400" y="2031"/>
                      </a:cubicBezTo>
                      <a:cubicBezTo>
                        <a:pt x="373" y="2044"/>
                        <a:pt x="295" y="2012"/>
                        <a:pt x="244" y="2011"/>
                      </a:cubicBezTo>
                      <a:cubicBezTo>
                        <a:pt x="193" y="2010"/>
                        <a:pt x="128" y="2049"/>
                        <a:pt x="96" y="2023"/>
                      </a:cubicBezTo>
                      <a:cubicBezTo>
                        <a:pt x="64" y="1997"/>
                        <a:pt x="55" y="1962"/>
                        <a:pt x="54" y="1852"/>
                      </a:cubicBezTo>
                      <a:cubicBezTo>
                        <a:pt x="53" y="1742"/>
                        <a:pt x="82" y="1574"/>
                        <a:pt x="88" y="1363"/>
                      </a:cubicBezTo>
                      <a:cubicBezTo>
                        <a:pt x="94" y="1152"/>
                        <a:pt x="92" y="814"/>
                        <a:pt x="92" y="587"/>
                      </a:cubicBezTo>
                      <a:cubicBezTo>
                        <a:pt x="92" y="360"/>
                        <a:pt x="97" y="100"/>
                        <a:pt x="88" y="3"/>
                      </a:cubicBezTo>
                      <a:lnTo>
                        <a:pt x="40" y="7"/>
                      </a:ln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08" name="Freeform 20"/>
                <p:cNvSpPr>
                  <a:spLocks/>
                </p:cNvSpPr>
                <p:nvPr/>
              </p:nvSpPr>
              <p:spPr bwMode="hidden">
                <a:xfrm>
                  <a:off x="3228" y="2119"/>
                  <a:ext cx="110" cy="2203"/>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sp>
            <p:nvSpPr>
              <p:cNvPr id="37909" name="Freeform 21"/>
              <p:cNvSpPr>
                <a:spLocks/>
              </p:cNvSpPr>
              <p:nvPr/>
            </p:nvSpPr>
            <p:spPr bwMode="hidden">
              <a:xfrm rot="2199825" flipH="1">
                <a:off x="2185" y="2464"/>
                <a:ext cx="479" cy="950"/>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10" name="Freeform 22"/>
              <p:cNvSpPr>
                <a:spLocks/>
              </p:cNvSpPr>
              <p:nvPr/>
            </p:nvSpPr>
            <p:spPr bwMode="hidden">
              <a:xfrm rot="21428822" flipH="1">
                <a:off x="2294" y="2929"/>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11" name="Freeform 23"/>
              <p:cNvSpPr>
                <a:spLocks/>
              </p:cNvSpPr>
              <p:nvPr/>
            </p:nvSpPr>
            <p:spPr bwMode="hidden">
              <a:xfrm>
                <a:off x="3188" y="2454"/>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12" name="Freeform 24"/>
              <p:cNvSpPr>
                <a:spLocks/>
              </p:cNvSpPr>
              <p:nvPr/>
            </p:nvSpPr>
            <p:spPr bwMode="hidden">
              <a:xfrm rot="-744944">
                <a:off x="3295" y="2728"/>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13" name="Freeform 25"/>
              <p:cNvSpPr>
                <a:spLocks/>
              </p:cNvSpPr>
              <p:nvPr/>
            </p:nvSpPr>
            <p:spPr bwMode="hidden">
              <a:xfrm>
                <a:off x="2993" y="2966"/>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nvGrpSpPr>
              <p:cNvPr id="37914" name="Group 26"/>
              <p:cNvGrpSpPr>
                <a:grpSpLocks/>
              </p:cNvGrpSpPr>
              <p:nvPr/>
            </p:nvGrpSpPr>
            <p:grpSpPr bwMode="auto">
              <a:xfrm>
                <a:off x="2162" y="0"/>
                <a:ext cx="1981" cy="1676"/>
                <a:chOff x="2305" y="2222"/>
                <a:chExt cx="1981" cy="1676"/>
              </a:xfrm>
            </p:grpSpPr>
            <p:sp>
              <p:nvSpPr>
                <p:cNvPr id="37915" name="Freeform 27"/>
                <p:cNvSpPr>
                  <a:spLocks/>
                </p:cNvSpPr>
                <p:nvPr/>
              </p:nvSpPr>
              <p:spPr bwMode="hidden">
                <a:xfrm rot="2199825" flipH="1">
                  <a:off x="2305" y="2232"/>
                  <a:ext cx="479" cy="950"/>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16" name="Freeform 28"/>
                <p:cNvSpPr>
                  <a:spLocks/>
                </p:cNvSpPr>
                <p:nvPr/>
              </p:nvSpPr>
              <p:spPr bwMode="hidden">
                <a:xfrm rot="21428822" flipH="1">
                  <a:off x="2414" y="269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17" name="Freeform 29"/>
                <p:cNvSpPr>
                  <a:spLocks/>
                </p:cNvSpPr>
                <p:nvPr/>
              </p:nvSpPr>
              <p:spPr bwMode="hidden">
                <a:xfrm>
                  <a:off x="3308" y="2222"/>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18" name="Freeform 30"/>
                <p:cNvSpPr>
                  <a:spLocks/>
                </p:cNvSpPr>
                <p:nvPr/>
              </p:nvSpPr>
              <p:spPr bwMode="hidden">
                <a:xfrm rot="-744944">
                  <a:off x="3415" y="249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19" name="Freeform 31"/>
                <p:cNvSpPr>
                  <a:spLocks/>
                </p:cNvSpPr>
                <p:nvPr/>
              </p:nvSpPr>
              <p:spPr bwMode="hidden">
                <a:xfrm>
                  <a:off x="3113" y="273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7920" name="Group 32"/>
              <p:cNvGrpSpPr>
                <a:grpSpLocks/>
              </p:cNvGrpSpPr>
              <p:nvPr/>
            </p:nvGrpSpPr>
            <p:grpSpPr bwMode="auto">
              <a:xfrm>
                <a:off x="196" y="1100"/>
                <a:ext cx="2234" cy="1706"/>
                <a:chOff x="196" y="1100"/>
                <a:chExt cx="2234" cy="1706"/>
              </a:xfrm>
            </p:grpSpPr>
            <p:sp>
              <p:nvSpPr>
                <p:cNvPr id="37921" name="Freeform 33"/>
                <p:cNvSpPr>
                  <a:spLocks/>
                </p:cNvSpPr>
                <p:nvPr/>
              </p:nvSpPr>
              <p:spPr bwMode="hidden">
                <a:xfrm rot="-744944">
                  <a:off x="1583" y="1359"/>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22" name="Freeform 34"/>
                <p:cNvSpPr>
                  <a:spLocks/>
                </p:cNvSpPr>
                <p:nvPr/>
              </p:nvSpPr>
              <p:spPr bwMode="hidden">
                <a:xfrm>
                  <a:off x="1295" y="1642"/>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23" name="Freeform 35"/>
                <p:cNvSpPr>
                  <a:spLocks/>
                </p:cNvSpPr>
                <p:nvPr/>
              </p:nvSpPr>
              <p:spPr bwMode="hidden">
                <a:xfrm>
                  <a:off x="1452" y="1100"/>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24" name="Freeform 36"/>
                <p:cNvSpPr>
                  <a:spLocks/>
                </p:cNvSpPr>
                <p:nvPr/>
              </p:nvSpPr>
              <p:spPr bwMode="hidden">
                <a:xfrm rot="744944" flipH="1">
                  <a:off x="437" y="1510"/>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25" name="Freeform 37"/>
                <p:cNvSpPr>
                  <a:spLocks/>
                </p:cNvSpPr>
                <p:nvPr/>
              </p:nvSpPr>
              <p:spPr bwMode="hidden">
                <a:xfrm rot="505459" flipH="1">
                  <a:off x="196" y="1235"/>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7926" name="Group 38"/>
              <p:cNvGrpSpPr>
                <a:grpSpLocks/>
              </p:cNvGrpSpPr>
              <p:nvPr/>
            </p:nvGrpSpPr>
            <p:grpSpPr bwMode="auto">
              <a:xfrm>
                <a:off x="4660" y="0"/>
                <a:ext cx="385" cy="4308"/>
                <a:chOff x="4660" y="0"/>
                <a:chExt cx="385" cy="4308"/>
              </a:xfrm>
            </p:grpSpPr>
            <p:sp>
              <p:nvSpPr>
                <p:cNvPr id="37927" name="Freeform 39"/>
                <p:cNvSpPr>
                  <a:spLocks/>
                </p:cNvSpPr>
                <p:nvPr/>
              </p:nvSpPr>
              <p:spPr bwMode="hidden">
                <a:xfrm>
                  <a:off x="4676" y="0"/>
                  <a:ext cx="369" cy="2611"/>
                </a:xfrm>
                <a:custGeom>
                  <a:avLst/>
                  <a:gdLst>
                    <a:gd name="T0" fmla="*/ 22 w 369"/>
                    <a:gd name="T1" fmla="*/ 0 h 2611"/>
                    <a:gd name="T2" fmla="*/ 14 w 369"/>
                    <a:gd name="T3" fmla="*/ 1622 h 2611"/>
                    <a:gd name="T4" fmla="*/ 6 w 369"/>
                    <a:gd name="T5" fmla="*/ 2547 h 2611"/>
                    <a:gd name="T6" fmla="*/ 38 w 369"/>
                    <a:gd name="T7" fmla="*/ 2604 h 2611"/>
                    <a:gd name="T8" fmla="*/ 184 w 369"/>
                    <a:gd name="T9" fmla="*/ 2588 h 2611"/>
                    <a:gd name="T10" fmla="*/ 339 w 369"/>
                    <a:gd name="T11" fmla="*/ 2596 h 2611"/>
                    <a:gd name="T12" fmla="*/ 363 w 369"/>
                    <a:gd name="T13" fmla="*/ 2531 h 2611"/>
                    <a:gd name="T14" fmla="*/ 339 w 369"/>
                    <a:gd name="T15" fmla="*/ 1679 h 2611"/>
                    <a:gd name="T16" fmla="*/ 339 w 369"/>
                    <a:gd name="T17" fmla="*/ 0 h 2611"/>
                    <a:gd name="T18" fmla="*/ 22 w 369"/>
                    <a:gd name="T19" fmla="*/ 0 h 2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9" h="2611">
                      <a:moveTo>
                        <a:pt x="22" y="0"/>
                      </a:moveTo>
                      <a:lnTo>
                        <a:pt x="14" y="1622"/>
                      </a:lnTo>
                      <a:cubicBezTo>
                        <a:pt x="14" y="1622"/>
                        <a:pt x="10" y="2084"/>
                        <a:pt x="6" y="2547"/>
                      </a:cubicBezTo>
                      <a:cubicBezTo>
                        <a:pt x="0" y="2588"/>
                        <a:pt x="8" y="2597"/>
                        <a:pt x="38" y="2604"/>
                      </a:cubicBezTo>
                      <a:cubicBezTo>
                        <a:pt x="68" y="2611"/>
                        <a:pt x="134" y="2589"/>
                        <a:pt x="184" y="2588"/>
                      </a:cubicBezTo>
                      <a:cubicBezTo>
                        <a:pt x="234" y="2587"/>
                        <a:pt x="309" y="2605"/>
                        <a:pt x="339" y="2596"/>
                      </a:cubicBezTo>
                      <a:cubicBezTo>
                        <a:pt x="369" y="2587"/>
                        <a:pt x="366" y="2567"/>
                        <a:pt x="363" y="2531"/>
                      </a:cubicBezTo>
                      <a:cubicBezTo>
                        <a:pt x="363" y="2378"/>
                        <a:pt x="343" y="2101"/>
                        <a:pt x="339" y="1679"/>
                      </a:cubicBezTo>
                      <a:lnTo>
                        <a:pt x="339" y="0"/>
                      </a:lnTo>
                      <a:lnTo>
                        <a:pt x="22" y="0"/>
                      </a:ln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28" name="Freeform 40"/>
                <p:cNvSpPr>
                  <a:spLocks/>
                </p:cNvSpPr>
                <p:nvPr/>
              </p:nvSpPr>
              <p:spPr bwMode="hidden">
                <a:xfrm>
                  <a:off x="4767" y="2173"/>
                  <a:ext cx="251" cy="390"/>
                </a:xfrm>
                <a:custGeom>
                  <a:avLst/>
                  <a:gdLst>
                    <a:gd name="T0" fmla="*/ 32 w 251"/>
                    <a:gd name="T1" fmla="*/ 379 h 390"/>
                    <a:gd name="T2" fmla="*/ 77 w 251"/>
                    <a:gd name="T3" fmla="*/ 364 h 390"/>
                    <a:gd name="T4" fmla="*/ 152 w 251"/>
                    <a:gd name="T5" fmla="*/ 370 h 390"/>
                    <a:gd name="T6" fmla="*/ 209 w 251"/>
                    <a:gd name="T7" fmla="*/ 388 h 390"/>
                    <a:gd name="T8" fmla="*/ 242 w 251"/>
                    <a:gd name="T9" fmla="*/ 379 h 390"/>
                    <a:gd name="T10" fmla="*/ 248 w 251"/>
                    <a:gd name="T11" fmla="*/ 328 h 390"/>
                    <a:gd name="T12" fmla="*/ 227 w 251"/>
                    <a:gd name="T13" fmla="*/ 175 h 390"/>
                    <a:gd name="T14" fmla="*/ 194 w 251"/>
                    <a:gd name="T15" fmla="*/ 130 h 390"/>
                    <a:gd name="T16" fmla="*/ 179 w 251"/>
                    <a:gd name="T17" fmla="*/ 295 h 390"/>
                    <a:gd name="T18" fmla="*/ 152 w 251"/>
                    <a:gd name="T19" fmla="*/ 307 h 390"/>
                    <a:gd name="T20" fmla="*/ 134 w 251"/>
                    <a:gd name="T21" fmla="*/ 163 h 390"/>
                    <a:gd name="T22" fmla="*/ 65 w 251"/>
                    <a:gd name="T23" fmla="*/ 13 h 390"/>
                    <a:gd name="T24" fmla="*/ 29 w 251"/>
                    <a:gd name="T25" fmla="*/ 85 h 390"/>
                    <a:gd name="T26" fmla="*/ 26 w 251"/>
                    <a:gd name="T27" fmla="*/ 271 h 390"/>
                    <a:gd name="T28" fmla="*/ 2 w 251"/>
                    <a:gd name="T29" fmla="*/ 337 h 390"/>
                    <a:gd name="T30" fmla="*/ 11 w 251"/>
                    <a:gd name="T31" fmla="*/ 379 h 390"/>
                    <a:gd name="T32" fmla="*/ 32 w 251"/>
                    <a:gd name="T33" fmla="*/ 37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1" h="390">
                      <a:moveTo>
                        <a:pt x="32" y="379"/>
                      </a:moveTo>
                      <a:cubicBezTo>
                        <a:pt x="43" y="377"/>
                        <a:pt x="57" y="366"/>
                        <a:pt x="77" y="364"/>
                      </a:cubicBezTo>
                      <a:cubicBezTo>
                        <a:pt x="97" y="362"/>
                        <a:pt x="130" y="366"/>
                        <a:pt x="152" y="370"/>
                      </a:cubicBezTo>
                      <a:cubicBezTo>
                        <a:pt x="174" y="374"/>
                        <a:pt x="194" y="386"/>
                        <a:pt x="209" y="388"/>
                      </a:cubicBezTo>
                      <a:cubicBezTo>
                        <a:pt x="224" y="390"/>
                        <a:pt x="235" y="389"/>
                        <a:pt x="242" y="379"/>
                      </a:cubicBezTo>
                      <a:cubicBezTo>
                        <a:pt x="249" y="369"/>
                        <a:pt x="251" y="362"/>
                        <a:pt x="248" y="328"/>
                      </a:cubicBezTo>
                      <a:cubicBezTo>
                        <a:pt x="245" y="294"/>
                        <a:pt x="236" y="208"/>
                        <a:pt x="227" y="175"/>
                      </a:cubicBezTo>
                      <a:cubicBezTo>
                        <a:pt x="218" y="142"/>
                        <a:pt x="202" y="110"/>
                        <a:pt x="194" y="130"/>
                      </a:cubicBezTo>
                      <a:cubicBezTo>
                        <a:pt x="186" y="150"/>
                        <a:pt x="186" y="266"/>
                        <a:pt x="179" y="295"/>
                      </a:cubicBezTo>
                      <a:cubicBezTo>
                        <a:pt x="172" y="324"/>
                        <a:pt x="159" y="329"/>
                        <a:pt x="152" y="307"/>
                      </a:cubicBezTo>
                      <a:cubicBezTo>
                        <a:pt x="145" y="285"/>
                        <a:pt x="149" y="212"/>
                        <a:pt x="134" y="163"/>
                      </a:cubicBezTo>
                      <a:cubicBezTo>
                        <a:pt x="119" y="114"/>
                        <a:pt x="82" y="26"/>
                        <a:pt x="65" y="13"/>
                      </a:cubicBezTo>
                      <a:cubicBezTo>
                        <a:pt x="48" y="0"/>
                        <a:pt x="35" y="42"/>
                        <a:pt x="29" y="85"/>
                      </a:cubicBezTo>
                      <a:cubicBezTo>
                        <a:pt x="23" y="128"/>
                        <a:pt x="30" y="229"/>
                        <a:pt x="26" y="271"/>
                      </a:cubicBezTo>
                      <a:cubicBezTo>
                        <a:pt x="22" y="313"/>
                        <a:pt x="4" y="319"/>
                        <a:pt x="2" y="337"/>
                      </a:cubicBezTo>
                      <a:cubicBezTo>
                        <a:pt x="0" y="355"/>
                        <a:pt x="5" y="373"/>
                        <a:pt x="11" y="379"/>
                      </a:cubicBezTo>
                      <a:cubicBezTo>
                        <a:pt x="17" y="385"/>
                        <a:pt x="21" y="381"/>
                        <a:pt x="32" y="379"/>
                      </a:cubicBezTo>
                      <a:close/>
                    </a:path>
                  </a:pathLst>
                </a:cu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29" name="Freeform 41"/>
                <p:cNvSpPr>
                  <a:spLocks/>
                </p:cNvSpPr>
                <p:nvPr/>
              </p:nvSpPr>
              <p:spPr bwMode="hidden">
                <a:xfrm>
                  <a:off x="4660" y="2594"/>
                  <a:ext cx="378" cy="1714"/>
                </a:xfrm>
                <a:custGeom>
                  <a:avLst/>
                  <a:gdLst>
                    <a:gd name="T0" fmla="*/ 0 w 378"/>
                    <a:gd name="T1" fmla="*/ 1714 h 1714"/>
                    <a:gd name="T2" fmla="*/ 15 w 378"/>
                    <a:gd name="T3" fmla="*/ 420 h 1714"/>
                    <a:gd name="T4" fmla="*/ 19 w 378"/>
                    <a:gd name="T5" fmla="*/ 63 h 1714"/>
                    <a:gd name="T6" fmla="*/ 79 w 378"/>
                    <a:gd name="T7" fmla="*/ 39 h 1714"/>
                    <a:gd name="T8" fmla="*/ 202 w 378"/>
                    <a:gd name="T9" fmla="*/ 18 h 1714"/>
                    <a:gd name="T10" fmla="*/ 351 w 378"/>
                    <a:gd name="T11" fmla="*/ 23 h 1714"/>
                    <a:gd name="T12" fmla="*/ 366 w 378"/>
                    <a:gd name="T13" fmla="*/ 120 h 1714"/>
                    <a:gd name="T14" fmla="*/ 359 w 378"/>
                    <a:gd name="T15" fmla="*/ 741 h 1714"/>
                    <a:gd name="T16" fmla="*/ 351 w 378"/>
                    <a:gd name="T17" fmla="*/ 1714 h 1714"/>
                    <a:gd name="T18" fmla="*/ 0 w 378"/>
                    <a:gd name="T19" fmla="*/ 1714 h 1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 h="1714">
                      <a:moveTo>
                        <a:pt x="0" y="1714"/>
                      </a:moveTo>
                      <a:cubicBezTo>
                        <a:pt x="15" y="1400"/>
                        <a:pt x="10" y="693"/>
                        <a:pt x="15" y="420"/>
                      </a:cubicBezTo>
                      <a:cubicBezTo>
                        <a:pt x="18" y="145"/>
                        <a:pt x="8" y="126"/>
                        <a:pt x="19" y="63"/>
                      </a:cubicBezTo>
                      <a:cubicBezTo>
                        <a:pt x="30" y="0"/>
                        <a:pt x="49" y="46"/>
                        <a:pt x="79" y="39"/>
                      </a:cubicBezTo>
                      <a:cubicBezTo>
                        <a:pt x="109" y="32"/>
                        <a:pt x="157" y="21"/>
                        <a:pt x="202" y="18"/>
                      </a:cubicBezTo>
                      <a:cubicBezTo>
                        <a:pt x="268" y="33"/>
                        <a:pt x="324" y="6"/>
                        <a:pt x="351" y="23"/>
                      </a:cubicBezTo>
                      <a:cubicBezTo>
                        <a:pt x="378" y="40"/>
                        <a:pt x="370" y="51"/>
                        <a:pt x="366" y="120"/>
                      </a:cubicBezTo>
                      <a:cubicBezTo>
                        <a:pt x="367" y="240"/>
                        <a:pt x="362" y="475"/>
                        <a:pt x="359" y="741"/>
                      </a:cubicBezTo>
                      <a:cubicBezTo>
                        <a:pt x="356" y="1007"/>
                        <a:pt x="351" y="1430"/>
                        <a:pt x="351" y="1714"/>
                      </a:cubicBezTo>
                      <a:cubicBezTo>
                        <a:pt x="351" y="1714"/>
                        <a:pt x="0" y="1714"/>
                        <a:pt x="0" y="1714"/>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30" name="Freeform 42"/>
                <p:cNvSpPr>
                  <a:spLocks/>
                </p:cNvSpPr>
                <p:nvPr/>
              </p:nvSpPr>
              <p:spPr bwMode="hidden">
                <a:xfrm>
                  <a:off x="4785" y="2643"/>
                  <a:ext cx="146" cy="154"/>
                </a:xfrm>
                <a:custGeom>
                  <a:avLst/>
                  <a:gdLst>
                    <a:gd name="T0" fmla="*/ 14 w 146"/>
                    <a:gd name="T1" fmla="*/ 11 h 154"/>
                    <a:gd name="T2" fmla="*/ 92 w 146"/>
                    <a:gd name="T3" fmla="*/ 2 h 154"/>
                    <a:gd name="T4" fmla="*/ 140 w 146"/>
                    <a:gd name="T5" fmla="*/ 14 h 154"/>
                    <a:gd name="T6" fmla="*/ 128 w 146"/>
                    <a:gd name="T7" fmla="*/ 89 h 154"/>
                    <a:gd name="T8" fmla="*/ 116 w 146"/>
                    <a:gd name="T9" fmla="*/ 146 h 154"/>
                    <a:gd name="T10" fmla="*/ 74 w 146"/>
                    <a:gd name="T11" fmla="*/ 134 h 154"/>
                    <a:gd name="T12" fmla="*/ 32 w 146"/>
                    <a:gd name="T13" fmla="*/ 128 h 154"/>
                    <a:gd name="T14" fmla="*/ 5 w 146"/>
                    <a:gd name="T15" fmla="*/ 56 h 154"/>
                    <a:gd name="T16" fmla="*/ 14 w 146"/>
                    <a:gd name="T17" fmla="*/ 1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54">
                      <a:moveTo>
                        <a:pt x="14" y="11"/>
                      </a:moveTo>
                      <a:cubicBezTo>
                        <a:pt x="28" y="2"/>
                        <a:pt x="71" y="2"/>
                        <a:pt x="92" y="2"/>
                      </a:cubicBezTo>
                      <a:cubicBezTo>
                        <a:pt x="113" y="2"/>
                        <a:pt x="134" y="0"/>
                        <a:pt x="140" y="14"/>
                      </a:cubicBezTo>
                      <a:cubicBezTo>
                        <a:pt x="146" y="28"/>
                        <a:pt x="132" y="67"/>
                        <a:pt x="128" y="89"/>
                      </a:cubicBezTo>
                      <a:cubicBezTo>
                        <a:pt x="124" y="111"/>
                        <a:pt x="125" y="138"/>
                        <a:pt x="116" y="146"/>
                      </a:cubicBezTo>
                      <a:cubicBezTo>
                        <a:pt x="107" y="154"/>
                        <a:pt x="88" y="137"/>
                        <a:pt x="74" y="134"/>
                      </a:cubicBezTo>
                      <a:cubicBezTo>
                        <a:pt x="60" y="131"/>
                        <a:pt x="44" y="141"/>
                        <a:pt x="32" y="128"/>
                      </a:cubicBezTo>
                      <a:cubicBezTo>
                        <a:pt x="20" y="115"/>
                        <a:pt x="8" y="75"/>
                        <a:pt x="5" y="56"/>
                      </a:cubicBezTo>
                      <a:cubicBezTo>
                        <a:pt x="2" y="37"/>
                        <a:pt x="0" y="20"/>
                        <a:pt x="14" y="11"/>
                      </a:cubicBezTo>
                      <a:close/>
                    </a:path>
                  </a:pathLst>
                </a:cu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7931" name="Group 43"/>
              <p:cNvGrpSpPr>
                <a:grpSpLocks/>
              </p:cNvGrpSpPr>
              <p:nvPr/>
            </p:nvGrpSpPr>
            <p:grpSpPr bwMode="auto">
              <a:xfrm>
                <a:off x="3500" y="0"/>
                <a:ext cx="494" cy="4313"/>
                <a:chOff x="3792" y="-7"/>
                <a:chExt cx="494" cy="4328"/>
              </a:xfrm>
            </p:grpSpPr>
            <p:sp>
              <p:nvSpPr>
                <p:cNvPr id="37932" name="Freeform 44"/>
                <p:cNvSpPr>
                  <a:spLocks/>
                </p:cNvSpPr>
                <p:nvPr/>
              </p:nvSpPr>
              <p:spPr bwMode="hidden">
                <a:xfrm>
                  <a:off x="3792" y="0"/>
                  <a:ext cx="416" cy="4321"/>
                </a:xfrm>
                <a:custGeom>
                  <a:avLst/>
                  <a:gdLst>
                    <a:gd name="T0" fmla="*/ 12 w 416"/>
                    <a:gd name="T1" fmla="*/ 0 h 4321"/>
                    <a:gd name="T2" fmla="*/ 18 w 416"/>
                    <a:gd name="T3" fmla="*/ 406 h 4321"/>
                    <a:gd name="T4" fmla="*/ 3 w 416"/>
                    <a:gd name="T5" fmla="*/ 662 h 4321"/>
                    <a:gd name="T6" fmla="*/ 8 w 416"/>
                    <a:gd name="T7" fmla="*/ 713 h 4321"/>
                    <a:gd name="T8" fmla="*/ 24 w 416"/>
                    <a:gd name="T9" fmla="*/ 740 h 4321"/>
                    <a:gd name="T10" fmla="*/ 42 w 416"/>
                    <a:gd name="T11" fmla="*/ 758 h 4321"/>
                    <a:gd name="T12" fmla="*/ 36 w 416"/>
                    <a:gd name="T13" fmla="*/ 803 h 4321"/>
                    <a:gd name="T14" fmla="*/ 12 w 416"/>
                    <a:gd name="T15" fmla="*/ 824 h 4321"/>
                    <a:gd name="T16" fmla="*/ 0 w 416"/>
                    <a:gd name="T17" fmla="*/ 878 h 4321"/>
                    <a:gd name="T18" fmla="*/ 9 w 416"/>
                    <a:gd name="T19" fmla="*/ 2903 h 4321"/>
                    <a:gd name="T20" fmla="*/ 9 w 416"/>
                    <a:gd name="T21" fmla="*/ 3276 h 4321"/>
                    <a:gd name="T22" fmla="*/ 16 w 416"/>
                    <a:gd name="T23" fmla="*/ 3330 h 4321"/>
                    <a:gd name="T24" fmla="*/ 42 w 416"/>
                    <a:gd name="T25" fmla="*/ 3354 h 4321"/>
                    <a:gd name="T26" fmla="*/ 51 w 416"/>
                    <a:gd name="T27" fmla="*/ 3390 h 4321"/>
                    <a:gd name="T28" fmla="*/ 39 w 416"/>
                    <a:gd name="T29" fmla="*/ 3427 h 4321"/>
                    <a:gd name="T30" fmla="*/ 24 w 416"/>
                    <a:gd name="T31" fmla="*/ 3466 h 4321"/>
                    <a:gd name="T32" fmla="*/ 31 w 416"/>
                    <a:gd name="T33" fmla="*/ 4321 h 4321"/>
                    <a:gd name="T34" fmla="*/ 102 w 416"/>
                    <a:gd name="T35" fmla="*/ 4317 h 4321"/>
                    <a:gd name="T36" fmla="*/ 93 w 416"/>
                    <a:gd name="T37" fmla="*/ 3529 h 4321"/>
                    <a:gd name="T38" fmla="*/ 117 w 416"/>
                    <a:gd name="T39" fmla="*/ 3496 h 4321"/>
                    <a:gd name="T40" fmla="*/ 156 w 416"/>
                    <a:gd name="T41" fmla="*/ 3493 h 4321"/>
                    <a:gd name="T42" fmla="*/ 297 w 416"/>
                    <a:gd name="T43" fmla="*/ 3502 h 4321"/>
                    <a:gd name="T44" fmla="*/ 345 w 416"/>
                    <a:gd name="T45" fmla="*/ 3502 h 4321"/>
                    <a:gd name="T46" fmla="*/ 357 w 416"/>
                    <a:gd name="T47" fmla="*/ 3478 h 4321"/>
                    <a:gd name="T48" fmla="*/ 315 w 416"/>
                    <a:gd name="T49" fmla="*/ 3459 h 4321"/>
                    <a:gd name="T50" fmla="*/ 128 w 416"/>
                    <a:gd name="T51" fmla="*/ 3444 h 4321"/>
                    <a:gd name="T52" fmla="*/ 99 w 416"/>
                    <a:gd name="T53" fmla="*/ 3430 h 4321"/>
                    <a:gd name="T54" fmla="*/ 120 w 416"/>
                    <a:gd name="T55" fmla="*/ 3408 h 4321"/>
                    <a:gd name="T56" fmla="*/ 210 w 416"/>
                    <a:gd name="T57" fmla="*/ 3399 h 4321"/>
                    <a:gd name="T58" fmla="*/ 337 w 416"/>
                    <a:gd name="T59" fmla="*/ 3398 h 4321"/>
                    <a:gd name="T60" fmla="*/ 381 w 416"/>
                    <a:gd name="T61" fmla="*/ 3381 h 4321"/>
                    <a:gd name="T62" fmla="*/ 128 w 416"/>
                    <a:gd name="T63" fmla="*/ 3375 h 4321"/>
                    <a:gd name="T64" fmla="*/ 87 w 416"/>
                    <a:gd name="T65" fmla="*/ 3336 h 4321"/>
                    <a:gd name="T66" fmla="*/ 68 w 416"/>
                    <a:gd name="T67" fmla="*/ 3285 h 4321"/>
                    <a:gd name="T68" fmla="*/ 63 w 416"/>
                    <a:gd name="T69" fmla="*/ 1525 h 4321"/>
                    <a:gd name="T70" fmla="*/ 68 w 416"/>
                    <a:gd name="T71" fmla="*/ 885 h 4321"/>
                    <a:gd name="T72" fmla="*/ 84 w 416"/>
                    <a:gd name="T73" fmla="*/ 851 h 4321"/>
                    <a:gd name="T74" fmla="*/ 120 w 416"/>
                    <a:gd name="T75" fmla="*/ 832 h 4321"/>
                    <a:gd name="T76" fmla="*/ 405 w 416"/>
                    <a:gd name="T77" fmla="*/ 825 h 4321"/>
                    <a:gd name="T78" fmla="*/ 405 w 416"/>
                    <a:gd name="T79" fmla="*/ 765 h 4321"/>
                    <a:gd name="T80" fmla="*/ 203 w 416"/>
                    <a:gd name="T81" fmla="*/ 765 h 4321"/>
                    <a:gd name="T82" fmla="*/ 150 w 416"/>
                    <a:gd name="T83" fmla="*/ 752 h 4321"/>
                    <a:gd name="T84" fmla="*/ 105 w 416"/>
                    <a:gd name="T85" fmla="*/ 728 h 4321"/>
                    <a:gd name="T86" fmla="*/ 75 w 416"/>
                    <a:gd name="T87" fmla="*/ 705 h 4321"/>
                    <a:gd name="T88" fmla="*/ 60 w 416"/>
                    <a:gd name="T89" fmla="*/ 645 h 4321"/>
                    <a:gd name="T90" fmla="*/ 81 w 416"/>
                    <a:gd name="T91" fmla="*/ 316 h 4321"/>
                    <a:gd name="T92" fmla="*/ 81 w 416"/>
                    <a:gd name="T93" fmla="*/ 0 h 4321"/>
                    <a:gd name="T94" fmla="*/ 12 w 416"/>
                    <a:gd name="T95" fmla="*/ 0 h 4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16" h="4321">
                      <a:moveTo>
                        <a:pt x="12" y="0"/>
                      </a:moveTo>
                      <a:lnTo>
                        <a:pt x="18" y="406"/>
                      </a:lnTo>
                      <a:lnTo>
                        <a:pt x="3" y="662"/>
                      </a:lnTo>
                      <a:lnTo>
                        <a:pt x="8" y="713"/>
                      </a:lnTo>
                      <a:lnTo>
                        <a:pt x="24" y="740"/>
                      </a:lnTo>
                      <a:lnTo>
                        <a:pt x="42" y="758"/>
                      </a:lnTo>
                      <a:lnTo>
                        <a:pt x="36" y="803"/>
                      </a:lnTo>
                      <a:lnTo>
                        <a:pt x="12" y="824"/>
                      </a:lnTo>
                      <a:lnTo>
                        <a:pt x="0" y="878"/>
                      </a:lnTo>
                      <a:cubicBezTo>
                        <a:pt x="0" y="1224"/>
                        <a:pt x="8" y="2504"/>
                        <a:pt x="9" y="2903"/>
                      </a:cubicBezTo>
                      <a:cubicBezTo>
                        <a:pt x="10" y="3302"/>
                        <a:pt x="8" y="3205"/>
                        <a:pt x="9" y="3276"/>
                      </a:cubicBezTo>
                      <a:lnTo>
                        <a:pt x="16" y="3330"/>
                      </a:lnTo>
                      <a:lnTo>
                        <a:pt x="42" y="3354"/>
                      </a:lnTo>
                      <a:lnTo>
                        <a:pt x="51" y="3390"/>
                      </a:lnTo>
                      <a:lnTo>
                        <a:pt x="39" y="3427"/>
                      </a:lnTo>
                      <a:lnTo>
                        <a:pt x="24" y="3466"/>
                      </a:lnTo>
                      <a:cubicBezTo>
                        <a:pt x="23" y="3615"/>
                        <a:pt x="18" y="4179"/>
                        <a:pt x="31" y="4321"/>
                      </a:cubicBezTo>
                      <a:lnTo>
                        <a:pt x="102" y="4317"/>
                      </a:lnTo>
                      <a:cubicBezTo>
                        <a:pt x="112" y="4185"/>
                        <a:pt x="91" y="3666"/>
                        <a:pt x="93" y="3529"/>
                      </a:cubicBezTo>
                      <a:lnTo>
                        <a:pt x="117" y="3496"/>
                      </a:lnTo>
                      <a:lnTo>
                        <a:pt x="156" y="3493"/>
                      </a:lnTo>
                      <a:cubicBezTo>
                        <a:pt x="186" y="3494"/>
                        <a:pt x="266" y="3501"/>
                        <a:pt x="297" y="3502"/>
                      </a:cubicBezTo>
                      <a:cubicBezTo>
                        <a:pt x="328" y="3503"/>
                        <a:pt x="335" y="3506"/>
                        <a:pt x="345" y="3502"/>
                      </a:cubicBezTo>
                      <a:cubicBezTo>
                        <a:pt x="355" y="3498"/>
                        <a:pt x="362" y="3485"/>
                        <a:pt x="357" y="3478"/>
                      </a:cubicBezTo>
                      <a:cubicBezTo>
                        <a:pt x="352" y="3471"/>
                        <a:pt x="353" y="3465"/>
                        <a:pt x="315" y="3459"/>
                      </a:cubicBezTo>
                      <a:cubicBezTo>
                        <a:pt x="277" y="3453"/>
                        <a:pt x="164" y="3449"/>
                        <a:pt x="128" y="3444"/>
                      </a:cubicBezTo>
                      <a:cubicBezTo>
                        <a:pt x="92" y="3439"/>
                        <a:pt x="100" y="3436"/>
                        <a:pt x="99" y="3430"/>
                      </a:cubicBezTo>
                      <a:cubicBezTo>
                        <a:pt x="98" y="3424"/>
                        <a:pt x="102" y="3413"/>
                        <a:pt x="120" y="3408"/>
                      </a:cubicBezTo>
                      <a:lnTo>
                        <a:pt x="210" y="3399"/>
                      </a:lnTo>
                      <a:cubicBezTo>
                        <a:pt x="246" y="3397"/>
                        <a:pt x="309" y="3401"/>
                        <a:pt x="337" y="3398"/>
                      </a:cubicBezTo>
                      <a:cubicBezTo>
                        <a:pt x="365" y="3395"/>
                        <a:pt x="416" y="3385"/>
                        <a:pt x="381" y="3381"/>
                      </a:cubicBezTo>
                      <a:cubicBezTo>
                        <a:pt x="346" y="3377"/>
                        <a:pt x="177" y="3382"/>
                        <a:pt x="128" y="3375"/>
                      </a:cubicBezTo>
                      <a:lnTo>
                        <a:pt x="87" y="3336"/>
                      </a:lnTo>
                      <a:lnTo>
                        <a:pt x="68" y="3285"/>
                      </a:lnTo>
                      <a:cubicBezTo>
                        <a:pt x="64" y="2983"/>
                        <a:pt x="63" y="1925"/>
                        <a:pt x="63" y="1525"/>
                      </a:cubicBezTo>
                      <a:lnTo>
                        <a:pt x="68" y="885"/>
                      </a:lnTo>
                      <a:lnTo>
                        <a:pt x="84" y="851"/>
                      </a:lnTo>
                      <a:lnTo>
                        <a:pt x="120" y="832"/>
                      </a:lnTo>
                      <a:lnTo>
                        <a:pt x="405" y="825"/>
                      </a:lnTo>
                      <a:lnTo>
                        <a:pt x="405" y="765"/>
                      </a:lnTo>
                      <a:lnTo>
                        <a:pt x="203" y="765"/>
                      </a:lnTo>
                      <a:lnTo>
                        <a:pt x="150" y="752"/>
                      </a:lnTo>
                      <a:lnTo>
                        <a:pt x="105" y="728"/>
                      </a:lnTo>
                      <a:lnTo>
                        <a:pt x="75" y="705"/>
                      </a:lnTo>
                      <a:lnTo>
                        <a:pt x="60" y="645"/>
                      </a:lnTo>
                      <a:lnTo>
                        <a:pt x="81" y="316"/>
                      </a:lnTo>
                      <a:lnTo>
                        <a:pt x="81" y="0"/>
                      </a:lnTo>
                      <a:lnTo>
                        <a:pt x="12" y="0"/>
                      </a:ln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33" name="Freeform 45"/>
                <p:cNvSpPr>
                  <a:spLocks/>
                </p:cNvSpPr>
                <p:nvPr/>
              </p:nvSpPr>
              <p:spPr bwMode="hidden">
                <a:xfrm>
                  <a:off x="4099" y="-7"/>
                  <a:ext cx="187" cy="4323"/>
                </a:xfrm>
                <a:custGeom>
                  <a:avLst/>
                  <a:gdLst>
                    <a:gd name="T0" fmla="*/ 142 w 187"/>
                    <a:gd name="T1" fmla="*/ 0 h 4323"/>
                    <a:gd name="T2" fmla="*/ 157 w 187"/>
                    <a:gd name="T3" fmla="*/ 658 h 4323"/>
                    <a:gd name="T4" fmla="*/ 142 w 187"/>
                    <a:gd name="T5" fmla="*/ 733 h 4323"/>
                    <a:gd name="T6" fmla="*/ 90 w 187"/>
                    <a:gd name="T7" fmla="*/ 763 h 4323"/>
                    <a:gd name="T8" fmla="*/ 53 w 187"/>
                    <a:gd name="T9" fmla="*/ 792 h 4323"/>
                    <a:gd name="T10" fmla="*/ 83 w 187"/>
                    <a:gd name="T11" fmla="*/ 830 h 4323"/>
                    <a:gd name="T12" fmla="*/ 127 w 187"/>
                    <a:gd name="T13" fmla="*/ 837 h 4323"/>
                    <a:gd name="T14" fmla="*/ 157 w 187"/>
                    <a:gd name="T15" fmla="*/ 875 h 4323"/>
                    <a:gd name="T16" fmla="*/ 157 w 187"/>
                    <a:gd name="T17" fmla="*/ 1152 h 4323"/>
                    <a:gd name="T18" fmla="*/ 135 w 187"/>
                    <a:gd name="T19" fmla="*/ 1466 h 4323"/>
                    <a:gd name="T20" fmla="*/ 135 w 187"/>
                    <a:gd name="T21" fmla="*/ 2573 h 4323"/>
                    <a:gd name="T22" fmla="*/ 165 w 187"/>
                    <a:gd name="T23" fmla="*/ 3037 h 4323"/>
                    <a:gd name="T24" fmla="*/ 180 w 187"/>
                    <a:gd name="T25" fmla="*/ 3298 h 4323"/>
                    <a:gd name="T26" fmla="*/ 142 w 187"/>
                    <a:gd name="T27" fmla="*/ 3418 h 4323"/>
                    <a:gd name="T28" fmla="*/ 150 w 187"/>
                    <a:gd name="T29" fmla="*/ 3463 h 4323"/>
                    <a:gd name="T30" fmla="*/ 172 w 187"/>
                    <a:gd name="T31" fmla="*/ 3523 h 4323"/>
                    <a:gd name="T32" fmla="*/ 187 w 187"/>
                    <a:gd name="T33" fmla="*/ 3807 h 4323"/>
                    <a:gd name="T34" fmla="*/ 187 w 187"/>
                    <a:gd name="T35" fmla="*/ 4323 h 4323"/>
                    <a:gd name="T36" fmla="*/ 120 w 187"/>
                    <a:gd name="T37" fmla="*/ 4316 h 4323"/>
                    <a:gd name="T38" fmla="*/ 105 w 187"/>
                    <a:gd name="T39" fmla="*/ 3605 h 4323"/>
                    <a:gd name="T40" fmla="*/ 68 w 187"/>
                    <a:gd name="T41" fmla="*/ 3463 h 4323"/>
                    <a:gd name="T42" fmla="*/ 83 w 187"/>
                    <a:gd name="T43" fmla="*/ 3381 h 4323"/>
                    <a:gd name="T44" fmla="*/ 127 w 187"/>
                    <a:gd name="T45" fmla="*/ 3313 h 4323"/>
                    <a:gd name="T46" fmla="*/ 98 w 187"/>
                    <a:gd name="T47" fmla="*/ 3081 h 4323"/>
                    <a:gd name="T48" fmla="*/ 83 w 187"/>
                    <a:gd name="T49" fmla="*/ 2573 h 4323"/>
                    <a:gd name="T50" fmla="*/ 83 w 187"/>
                    <a:gd name="T51" fmla="*/ 1825 h 4323"/>
                    <a:gd name="T52" fmla="*/ 75 w 187"/>
                    <a:gd name="T53" fmla="*/ 1264 h 4323"/>
                    <a:gd name="T54" fmla="*/ 83 w 187"/>
                    <a:gd name="T55" fmla="*/ 950 h 4323"/>
                    <a:gd name="T56" fmla="*/ 38 w 187"/>
                    <a:gd name="T57" fmla="*/ 852 h 4323"/>
                    <a:gd name="T58" fmla="*/ 0 w 187"/>
                    <a:gd name="T59" fmla="*/ 807 h 4323"/>
                    <a:gd name="T60" fmla="*/ 75 w 187"/>
                    <a:gd name="T61" fmla="*/ 718 h 4323"/>
                    <a:gd name="T62" fmla="*/ 105 w 187"/>
                    <a:gd name="T63" fmla="*/ 605 h 4323"/>
                    <a:gd name="T64" fmla="*/ 90 w 187"/>
                    <a:gd name="T65" fmla="*/ 119 h 4323"/>
                    <a:gd name="T66" fmla="*/ 75 w 187"/>
                    <a:gd name="T67" fmla="*/ 7 h 4323"/>
                    <a:gd name="T68" fmla="*/ 142 w 187"/>
                    <a:gd name="T69" fmla="*/ 0 h 4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7" h="4323">
                      <a:moveTo>
                        <a:pt x="142" y="0"/>
                      </a:moveTo>
                      <a:lnTo>
                        <a:pt x="157" y="658"/>
                      </a:lnTo>
                      <a:lnTo>
                        <a:pt x="142" y="733"/>
                      </a:lnTo>
                      <a:lnTo>
                        <a:pt x="90" y="763"/>
                      </a:lnTo>
                      <a:lnTo>
                        <a:pt x="53" y="792"/>
                      </a:lnTo>
                      <a:lnTo>
                        <a:pt x="83" y="830"/>
                      </a:lnTo>
                      <a:lnTo>
                        <a:pt x="127" y="837"/>
                      </a:lnTo>
                      <a:lnTo>
                        <a:pt x="157" y="875"/>
                      </a:lnTo>
                      <a:lnTo>
                        <a:pt x="157" y="1152"/>
                      </a:lnTo>
                      <a:lnTo>
                        <a:pt x="135" y="1466"/>
                      </a:lnTo>
                      <a:lnTo>
                        <a:pt x="135" y="2573"/>
                      </a:lnTo>
                      <a:lnTo>
                        <a:pt x="165" y="3037"/>
                      </a:lnTo>
                      <a:lnTo>
                        <a:pt x="180" y="3298"/>
                      </a:lnTo>
                      <a:lnTo>
                        <a:pt x="142" y="3418"/>
                      </a:lnTo>
                      <a:lnTo>
                        <a:pt x="150" y="3463"/>
                      </a:lnTo>
                      <a:lnTo>
                        <a:pt x="172" y="3523"/>
                      </a:lnTo>
                      <a:lnTo>
                        <a:pt x="187" y="3807"/>
                      </a:lnTo>
                      <a:lnTo>
                        <a:pt x="187" y="4323"/>
                      </a:lnTo>
                      <a:lnTo>
                        <a:pt x="120" y="4316"/>
                      </a:lnTo>
                      <a:lnTo>
                        <a:pt x="105" y="3605"/>
                      </a:lnTo>
                      <a:lnTo>
                        <a:pt x="68" y="3463"/>
                      </a:lnTo>
                      <a:lnTo>
                        <a:pt x="83" y="3381"/>
                      </a:lnTo>
                      <a:lnTo>
                        <a:pt x="127" y="3313"/>
                      </a:lnTo>
                      <a:lnTo>
                        <a:pt x="98" y="3081"/>
                      </a:lnTo>
                      <a:lnTo>
                        <a:pt x="83" y="2573"/>
                      </a:lnTo>
                      <a:lnTo>
                        <a:pt x="83" y="1825"/>
                      </a:lnTo>
                      <a:lnTo>
                        <a:pt x="75" y="1264"/>
                      </a:lnTo>
                      <a:lnTo>
                        <a:pt x="83" y="950"/>
                      </a:lnTo>
                      <a:lnTo>
                        <a:pt x="38" y="852"/>
                      </a:lnTo>
                      <a:lnTo>
                        <a:pt x="0" y="807"/>
                      </a:lnTo>
                      <a:lnTo>
                        <a:pt x="75" y="718"/>
                      </a:lnTo>
                      <a:lnTo>
                        <a:pt x="105" y="605"/>
                      </a:lnTo>
                      <a:lnTo>
                        <a:pt x="90" y="119"/>
                      </a:lnTo>
                      <a:lnTo>
                        <a:pt x="75" y="7"/>
                      </a:lnTo>
                      <a:lnTo>
                        <a:pt x="142" y="0"/>
                      </a:ln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7934" name="Group 46"/>
              <p:cNvGrpSpPr>
                <a:grpSpLocks/>
              </p:cNvGrpSpPr>
              <p:nvPr/>
            </p:nvGrpSpPr>
            <p:grpSpPr bwMode="auto">
              <a:xfrm>
                <a:off x="2956" y="1201"/>
                <a:ext cx="1762" cy="1448"/>
                <a:chOff x="3387" y="1456"/>
                <a:chExt cx="1707" cy="1402"/>
              </a:xfrm>
            </p:grpSpPr>
            <p:sp>
              <p:nvSpPr>
                <p:cNvPr id="37935" name="Freeform 47"/>
                <p:cNvSpPr>
                  <a:spLocks/>
                </p:cNvSpPr>
                <p:nvPr/>
              </p:nvSpPr>
              <p:spPr bwMode="hidden">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36" name="Freeform 48"/>
                <p:cNvSpPr>
                  <a:spLocks/>
                </p:cNvSpPr>
                <p:nvPr/>
              </p:nvSpPr>
              <p:spPr bwMode="hidden">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37" name="Freeform 49"/>
                <p:cNvSpPr>
                  <a:spLocks/>
                </p:cNvSpPr>
                <p:nvPr/>
              </p:nvSpPr>
              <p:spPr bwMode="hidden">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sp>
            <p:nvSpPr>
              <p:cNvPr id="37938" name="Freeform 50"/>
              <p:cNvSpPr>
                <a:spLocks/>
              </p:cNvSpPr>
              <p:nvPr/>
            </p:nvSpPr>
            <p:spPr bwMode="hidden">
              <a:xfrm rot="21428822" flipH="1">
                <a:off x="4882" y="660"/>
                <a:ext cx="496" cy="713"/>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39" name="Freeform 51"/>
              <p:cNvSpPr>
                <a:spLocks/>
              </p:cNvSpPr>
              <p:nvPr/>
            </p:nvSpPr>
            <p:spPr bwMode="hidden">
              <a:xfrm>
                <a:off x="5541" y="574"/>
                <a:ext cx="216" cy="365"/>
              </a:xfrm>
              <a:custGeom>
                <a:avLst/>
                <a:gdLst>
                  <a:gd name="T0" fmla="*/ 39 w 216"/>
                  <a:gd name="T1" fmla="*/ 8 h 365"/>
                  <a:gd name="T2" fmla="*/ 213 w 216"/>
                  <a:gd name="T3" fmla="*/ 23 h 365"/>
                  <a:gd name="T4" fmla="*/ 216 w 216"/>
                  <a:gd name="T5" fmla="*/ 146 h 365"/>
                  <a:gd name="T6" fmla="*/ 84 w 216"/>
                  <a:gd name="T7" fmla="*/ 66 h 365"/>
                  <a:gd name="T8" fmla="*/ 72 w 216"/>
                  <a:gd name="T9" fmla="*/ 85 h 365"/>
                  <a:gd name="T10" fmla="*/ 169 w 216"/>
                  <a:gd name="T11" fmla="*/ 147 h 365"/>
                  <a:gd name="T12" fmla="*/ 213 w 216"/>
                  <a:gd name="T13" fmla="*/ 194 h 365"/>
                  <a:gd name="T14" fmla="*/ 216 w 216"/>
                  <a:gd name="T15" fmla="*/ 365 h 365"/>
                  <a:gd name="T16" fmla="*/ 45 w 216"/>
                  <a:gd name="T17" fmla="*/ 192 h 365"/>
                  <a:gd name="T18" fmla="*/ 1 w 216"/>
                  <a:gd name="T19" fmla="*/ 68 h 365"/>
                  <a:gd name="T20" fmla="*/ 39 w 216"/>
                  <a:gd name="T21" fmla="*/ 8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6" h="365">
                    <a:moveTo>
                      <a:pt x="39" y="8"/>
                    </a:moveTo>
                    <a:cubicBezTo>
                      <a:pt x="74" y="1"/>
                      <a:pt x="183" y="0"/>
                      <a:pt x="213" y="23"/>
                    </a:cubicBezTo>
                    <a:lnTo>
                      <a:pt x="216" y="146"/>
                    </a:lnTo>
                    <a:cubicBezTo>
                      <a:pt x="195" y="153"/>
                      <a:pt x="108" y="76"/>
                      <a:pt x="84" y="66"/>
                    </a:cubicBezTo>
                    <a:cubicBezTo>
                      <a:pt x="60" y="56"/>
                      <a:pt x="58" y="72"/>
                      <a:pt x="72" y="85"/>
                    </a:cubicBezTo>
                    <a:cubicBezTo>
                      <a:pt x="86" y="99"/>
                      <a:pt x="146" y="129"/>
                      <a:pt x="169" y="147"/>
                    </a:cubicBezTo>
                    <a:cubicBezTo>
                      <a:pt x="192" y="165"/>
                      <a:pt x="205" y="158"/>
                      <a:pt x="213" y="194"/>
                    </a:cubicBezTo>
                    <a:lnTo>
                      <a:pt x="216" y="365"/>
                    </a:lnTo>
                    <a:cubicBezTo>
                      <a:pt x="188" y="365"/>
                      <a:pt x="81" y="242"/>
                      <a:pt x="45" y="192"/>
                    </a:cubicBezTo>
                    <a:cubicBezTo>
                      <a:pt x="9" y="142"/>
                      <a:pt x="2" y="98"/>
                      <a:pt x="1" y="68"/>
                    </a:cubicBezTo>
                    <a:cubicBezTo>
                      <a:pt x="0" y="37"/>
                      <a:pt x="3" y="16"/>
                      <a:pt x="39" y="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40" name="Freeform 52"/>
              <p:cNvSpPr>
                <a:spLocks/>
              </p:cNvSpPr>
              <p:nvPr/>
            </p:nvSpPr>
            <p:spPr bwMode="hidden">
              <a:xfrm>
                <a:off x="5373" y="686"/>
                <a:ext cx="334" cy="819"/>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nvGrpSpPr>
              <p:cNvPr id="37941" name="Group 53"/>
              <p:cNvGrpSpPr>
                <a:grpSpLocks/>
              </p:cNvGrpSpPr>
              <p:nvPr/>
            </p:nvGrpSpPr>
            <p:grpSpPr bwMode="auto">
              <a:xfrm>
                <a:off x="4358" y="2718"/>
                <a:ext cx="1200" cy="986"/>
                <a:chOff x="3387" y="1456"/>
                <a:chExt cx="1707" cy="1402"/>
              </a:xfrm>
            </p:grpSpPr>
            <p:sp>
              <p:nvSpPr>
                <p:cNvPr id="37942" name="Freeform 54"/>
                <p:cNvSpPr>
                  <a:spLocks/>
                </p:cNvSpPr>
                <p:nvPr/>
              </p:nvSpPr>
              <p:spPr bwMode="hidden">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43" name="Freeform 55"/>
                <p:cNvSpPr>
                  <a:spLocks/>
                </p:cNvSpPr>
                <p:nvPr/>
              </p:nvSpPr>
              <p:spPr bwMode="hidden">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44" name="Freeform 56"/>
                <p:cNvSpPr>
                  <a:spLocks/>
                </p:cNvSpPr>
                <p:nvPr/>
              </p:nvSpPr>
              <p:spPr bwMode="hidden">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7945" name="Group 57"/>
              <p:cNvGrpSpPr>
                <a:grpSpLocks/>
              </p:cNvGrpSpPr>
              <p:nvPr/>
            </p:nvGrpSpPr>
            <p:grpSpPr bwMode="auto">
              <a:xfrm>
                <a:off x="1478" y="3479"/>
                <a:ext cx="930" cy="764"/>
                <a:chOff x="3387" y="1456"/>
                <a:chExt cx="1707" cy="1402"/>
              </a:xfrm>
            </p:grpSpPr>
            <p:sp>
              <p:nvSpPr>
                <p:cNvPr id="37946" name="Freeform 58"/>
                <p:cNvSpPr>
                  <a:spLocks/>
                </p:cNvSpPr>
                <p:nvPr/>
              </p:nvSpPr>
              <p:spPr bwMode="hidden">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47" name="Freeform 59"/>
                <p:cNvSpPr>
                  <a:spLocks/>
                </p:cNvSpPr>
                <p:nvPr/>
              </p:nvSpPr>
              <p:spPr bwMode="hidden">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48" name="Freeform 60"/>
                <p:cNvSpPr>
                  <a:spLocks/>
                </p:cNvSpPr>
                <p:nvPr/>
              </p:nvSpPr>
              <p:spPr bwMode="hidden">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sp>
            <p:nvSpPr>
              <p:cNvPr id="37949" name="Freeform 61"/>
              <p:cNvSpPr>
                <a:spLocks/>
              </p:cNvSpPr>
              <p:nvPr/>
            </p:nvSpPr>
            <p:spPr bwMode="hidden">
              <a:xfrm rot="-744944">
                <a:off x="818" y="3141"/>
                <a:ext cx="527" cy="756"/>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50" name="Freeform 62"/>
              <p:cNvSpPr>
                <a:spLocks/>
              </p:cNvSpPr>
              <p:nvPr/>
            </p:nvSpPr>
            <p:spPr bwMode="hidden">
              <a:xfrm>
                <a:off x="604" y="3352"/>
                <a:ext cx="353" cy="868"/>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51" name="Freeform 63"/>
              <p:cNvSpPr>
                <a:spLocks/>
              </p:cNvSpPr>
              <p:nvPr/>
            </p:nvSpPr>
            <p:spPr bwMode="hidden">
              <a:xfrm>
                <a:off x="721" y="2948"/>
                <a:ext cx="729" cy="248"/>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52" name="Freeform 64"/>
              <p:cNvSpPr>
                <a:spLocks/>
              </p:cNvSpPr>
              <p:nvPr/>
            </p:nvSpPr>
            <p:spPr bwMode="hidden">
              <a:xfrm>
                <a:off x="0" y="3278"/>
                <a:ext cx="537" cy="619"/>
              </a:xfrm>
              <a:custGeom>
                <a:avLst/>
                <a:gdLst>
                  <a:gd name="T0" fmla="*/ 497 w 537"/>
                  <a:gd name="T1" fmla="*/ 43 h 619"/>
                  <a:gd name="T2" fmla="*/ 315 w 537"/>
                  <a:gd name="T3" fmla="*/ 58 h 619"/>
                  <a:gd name="T4" fmla="*/ 0 w 537"/>
                  <a:gd name="T5" fmla="*/ 388 h 619"/>
                  <a:gd name="T6" fmla="*/ 3 w 537"/>
                  <a:gd name="T7" fmla="*/ 520 h 619"/>
                  <a:gd name="T8" fmla="*/ 119 w 537"/>
                  <a:gd name="T9" fmla="*/ 387 h 619"/>
                  <a:gd name="T10" fmla="*/ 302 w 537"/>
                  <a:gd name="T11" fmla="*/ 197 h 619"/>
                  <a:gd name="T12" fmla="*/ 447 w 537"/>
                  <a:gd name="T13" fmla="*/ 104 h 619"/>
                  <a:gd name="T14" fmla="*/ 460 w 537"/>
                  <a:gd name="T15" fmla="*/ 124 h 619"/>
                  <a:gd name="T16" fmla="*/ 357 w 537"/>
                  <a:gd name="T17" fmla="*/ 191 h 619"/>
                  <a:gd name="T18" fmla="*/ 221 w 537"/>
                  <a:gd name="T19" fmla="*/ 322 h 619"/>
                  <a:gd name="T20" fmla="*/ 0 w 537"/>
                  <a:gd name="T21" fmla="*/ 562 h 619"/>
                  <a:gd name="T22" fmla="*/ 0 w 537"/>
                  <a:gd name="T23" fmla="*/ 619 h 619"/>
                  <a:gd name="T24" fmla="*/ 264 w 537"/>
                  <a:gd name="T25" fmla="*/ 455 h 619"/>
                  <a:gd name="T26" fmla="*/ 488 w 537"/>
                  <a:gd name="T27" fmla="*/ 238 h 619"/>
                  <a:gd name="T28" fmla="*/ 536 w 537"/>
                  <a:gd name="T29" fmla="*/ 106 h 619"/>
                  <a:gd name="T30" fmla="*/ 497 w 537"/>
                  <a:gd name="T31" fmla="*/ 43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7" h="619">
                    <a:moveTo>
                      <a:pt x="497" y="43"/>
                    </a:moveTo>
                    <a:cubicBezTo>
                      <a:pt x="459" y="35"/>
                      <a:pt x="398" y="0"/>
                      <a:pt x="315" y="58"/>
                    </a:cubicBezTo>
                    <a:cubicBezTo>
                      <a:pt x="232" y="116"/>
                      <a:pt x="52" y="311"/>
                      <a:pt x="0" y="388"/>
                    </a:cubicBezTo>
                    <a:lnTo>
                      <a:pt x="3" y="520"/>
                    </a:lnTo>
                    <a:cubicBezTo>
                      <a:pt x="23" y="520"/>
                      <a:pt x="69" y="441"/>
                      <a:pt x="119" y="387"/>
                    </a:cubicBezTo>
                    <a:cubicBezTo>
                      <a:pt x="169" y="333"/>
                      <a:pt x="248" y="243"/>
                      <a:pt x="302" y="197"/>
                    </a:cubicBezTo>
                    <a:cubicBezTo>
                      <a:pt x="357" y="150"/>
                      <a:pt x="421" y="116"/>
                      <a:pt x="447" y="104"/>
                    </a:cubicBezTo>
                    <a:cubicBezTo>
                      <a:pt x="473" y="92"/>
                      <a:pt x="476" y="110"/>
                      <a:pt x="460" y="124"/>
                    </a:cubicBezTo>
                    <a:cubicBezTo>
                      <a:pt x="446" y="140"/>
                      <a:pt x="396" y="158"/>
                      <a:pt x="357" y="191"/>
                    </a:cubicBezTo>
                    <a:cubicBezTo>
                      <a:pt x="317" y="224"/>
                      <a:pt x="280" y="260"/>
                      <a:pt x="221" y="322"/>
                    </a:cubicBezTo>
                    <a:cubicBezTo>
                      <a:pt x="162" y="384"/>
                      <a:pt x="37" y="513"/>
                      <a:pt x="0" y="562"/>
                    </a:cubicBezTo>
                    <a:lnTo>
                      <a:pt x="0" y="619"/>
                    </a:lnTo>
                    <a:cubicBezTo>
                      <a:pt x="44" y="601"/>
                      <a:pt x="183" y="518"/>
                      <a:pt x="264" y="455"/>
                    </a:cubicBezTo>
                    <a:cubicBezTo>
                      <a:pt x="345" y="392"/>
                      <a:pt x="443" y="296"/>
                      <a:pt x="488" y="238"/>
                    </a:cubicBezTo>
                    <a:cubicBezTo>
                      <a:pt x="534" y="180"/>
                      <a:pt x="534" y="138"/>
                      <a:pt x="536" y="106"/>
                    </a:cubicBezTo>
                    <a:cubicBezTo>
                      <a:pt x="537" y="74"/>
                      <a:pt x="533" y="51"/>
                      <a:pt x="497" y="43"/>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53" name="Freeform 65"/>
              <p:cNvSpPr>
                <a:spLocks/>
              </p:cNvSpPr>
              <p:nvPr/>
            </p:nvSpPr>
            <p:spPr bwMode="hidden">
              <a:xfrm>
                <a:off x="0" y="3063"/>
                <a:ext cx="506" cy="242"/>
              </a:xfrm>
              <a:custGeom>
                <a:avLst/>
                <a:gdLst>
                  <a:gd name="T0" fmla="*/ 469 w 506"/>
                  <a:gd name="T1" fmla="*/ 200 h 242"/>
                  <a:gd name="T2" fmla="*/ 492 w 506"/>
                  <a:gd name="T3" fmla="*/ 168 h 242"/>
                  <a:gd name="T4" fmla="*/ 481 w 506"/>
                  <a:gd name="T5" fmla="*/ 114 h 242"/>
                  <a:gd name="T6" fmla="*/ 389 w 506"/>
                  <a:gd name="T7" fmla="*/ 31 h 242"/>
                  <a:gd name="T8" fmla="*/ 184 w 506"/>
                  <a:gd name="T9" fmla="*/ 1 h 242"/>
                  <a:gd name="T10" fmla="*/ 3 w 506"/>
                  <a:gd name="T11" fmla="*/ 24 h 242"/>
                  <a:gd name="T12" fmla="*/ 0 w 506"/>
                  <a:gd name="T13" fmla="*/ 114 h 242"/>
                  <a:gd name="T14" fmla="*/ 169 w 506"/>
                  <a:gd name="T15" fmla="*/ 103 h 242"/>
                  <a:gd name="T16" fmla="*/ 340 w 506"/>
                  <a:gd name="T17" fmla="*/ 129 h 242"/>
                  <a:gd name="T18" fmla="*/ 389 w 506"/>
                  <a:gd name="T19" fmla="*/ 153 h 242"/>
                  <a:gd name="T20" fmla="*/ 386 w 506"/>
                  <a:gd name="T21" fmla="*/ 170 h 242"/>
                  <a:gd name="T22" fmla="*/ 319 w 506"/>
                  <a:gd name="T23" fmla="*/ 143 h 242"/>
                  <a:gd name="T24" fmla="*/ 166 w 506"/>
                  <a:gd name="T25" fmla="*/ 120 h 242"/>
                  <a:gd name="T26" fmla="*/ 3 w 506"/>
                  <a:gd name="T27" fmla="*/ 144 h 242"/>
                  <a:gd name="T28" fmla="*/ 6 w 506"/>
                  <a:gd name="T29" fmla="*/ 204 h 242"/>
                  <a:gd name="T30" fmla="*/ 271 w 506"/>
                  <a:gd name="T31" fmla="*/ 241 h 242"/>
                  <a:gd name="T32" fmla="*/ 469 w 506"/>
                  <a:gd name="T33" fmla="*/ 20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6" h="242">
                    <a:moveTo>
                      <a:pt x="469" y="200"/>
                    </a:moveTo>
                    <a:cubicBezTo>
                      <a:pt x="506" y="188"/>
                      <a:pt x="490" y="182"/>
                      <a:pt x="492" y="168"/>
                    </a:cubicBezTo>
                    <a:cubicBezTo>
                      <a:pt x="494" y="155"/>
                      <a:pt x="499" y="138"/>
                      <a:pt x="481" y="114"/>
                    </a:cubicBezTo>
                    <a:cubicBezTo>
                      <a:pt x="465" y="92"/>
                      <a:pt x="438" y="50"/>
                      <a:pt x="389" y="31"/>
                    </a:cubicBezTo>
                    <a:cubicBezTo>
                      <a:pt x="339" y="12"/>
                      <a:pt x="248" y="2"/>
                      <a:pt x="184" y="1"/>
                    </a:cubicBezTo>
                    <a:cubicBezTo>
                      <a:pt x="120" y="0"/>
                      <a:pt x="34" y="5"/>
                      <a:pt x="3" y="24"/>
                    </a:cubicBezTo>
                    <a:lnTo>
                      <a:pt x="0" y="114"/>
                    </a:lnTo>
                    <a:cubicBezTo>
                      <a:pt x="28" y="127"/>
                      <a:pt x="112" y="101"/>
                      <a:pt x="169" y="103"/>
                    </a:cubicBezTo>
                    <a:cubicBezTo>
                      <a:pt x="226" y="105"/>
                      <a:pt x="303" y="120"/>
                      <a:pt x="340" y="129"/>
                    </a:cubicBezTo>
                    <a:cubicBezTo>
                      <a:pt x="376" y="137"/>
                      <a:pt x="381" y="146"/>
                      <a:pt x="389" y="153"/>
                    </a:cubicBezTo>
                    <a:cubicBezTo>
                      <a:pt x="396" y="160"/>
                      <a:pt x="397" y="172"/>
                      <a:pt x="386" y="170"/>
                    </a:cubicBezTo>
                    <a:cubicBezTo>
                      <a:pt x="374" y="168"/>
                      <a:pt x="357" y="151"/>
                      <a:pt x="319" y="143"/>
                    </a:cubicBezTo>
                    <a:cubicBezTo>
                      <a:pt x="283" y="135"/>
                      <a:pt x="219" y="120"/>
                      <a:pt x="166" y="120"/>
                    </a:cubicBezTo>
                    <a:cubicBezTo>
                      <a:pt x="113" y="120"/>
                      <a:pt x="30" y="130"/>
                      <a:pt x="3" y="144"/>
                    </a:cubicBezTo>
                    <a:lnTo>
                      <a:pt x="6" y="204"/>
                    </a:lnTo>
                    <a:cubicBezTo>
                      <a:pt x="51" y="220"/>
                      <a:pt x="194" y="242"/>
                      <a:pt x="271" y="241"/>
                    </a:cubicBezTo>
                    <a:cubicBezTo>
                      <a:pt x="348" y="240"/>
                      <a:pt x="433" y="212"/>
                      <a:pt x="469" y="200"/>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54" name="Freeform 66"/>
              <p:cNvSpPr>
                <a:spLocks/>
              </p:cNvSpPr>
              <p:nvPr/>
            </p:nvSpPr>
            <p:spPr bwMode="hidden">
              <a:xfrm rot="-744944">
                <a:off x="811" y="22"/>
                <a:ext cx="527" cy="756"/>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55" name="Freeform 67"/>
              <p:cNvSpPr>
                <a:spLocks/>
              </p:cNvSpPr>
              <p:nvPr/>
            </p:nvSpPr>
            <p:spPr bwMode="hidden">
              <a:xfrm>
                <a:off x="597" y="233"/>
                <a:ext cx="353" cy="868"/>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56" name="Freeform 68"/>
              <p:cNvSpPr>
                <a:spLocks/>
              </p:cNvSpPr>
              <p:nvPr/>
            </p:nvSpPr>
            <p:spPr bwMode="hidden">
              <a:xfrm>
                <a:off x="667" y="0"/>
                <a:ext cx="880" cy="76"/>
              </a:xfrm>
              <a:custGeom>
                <a:avLst/>
                <a:gdLst>
                  <a:gd name="T0" fmla="*/ 83 w 880"/>
                  <a:gd name="T1" fmla="*/ 0 h 76"/>
                  <a:gd name="T2" fmla="*/ 776 w 880"/>
                  <a:gd name="T3" fmla="*/ 0 h 76"/>
                  <a:gd name="T4" fmla="*/ 705 w 880"/>
                  <a:gd name="T5" fmla="*/ 31 h 76"/>
                  <a:gd name="T6" fmla="*/ 619 w 880"/>
                  <a:gd name="T7" fmla="*/ 31 h 76"/>
                  <a:gd name="T8" fmla="*/ 636 w 880"/>
                  <a:gd name="T9" fmla="*/ 48 h 76"/>
                  <a:gd name="T10" fmla="*/ 549 w 880"/>
                  <a:gd name="T11" fmla="*/ 65 h 76"/>
                  <a:gd name="T12" fmla="*/ 272 w 880"/>
                  <a:gd name="T13" fmla="*/ 65 h 76"/>
                  <a:gd name="T14" fmla="*/ 83 w 880"/>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0" h="76">
                    <a:moveTo>
                      <a:pt x="83" y="0"/>
                    </a:moveTo>
                    <a:lnTo>
                      <a:pt x="776" y="0"/>
                    </a:lnTo>
                    <a:cubicBezTo>
                      <a:pt x="880" y="5"/>
                      <a:pt x="731" y="26"/>
                      <a:pt x="705" y="31"/>
                    </a:cubicBezTo>
                    <a:cubicBezTo>
                      <a:pt x="679" y="36"/>
                      <a:pt x="630" y="28"/>
                      <a:pt x="619" y="31"/>
                    </a:cubicBezTo>
                    <a:cubicBezTo>
                      <a:pt x="608" y="34"/>
                      <a:pt x="648" y="42"/>
                      <a:pt x="636" y="48"/>
                    </a:cubicBezTo>
                    <a:cubicBezTo>
                      <a:pt x="624" y="54"/>
                      <a:pt x="610" y="63"/>
                      <a:pt x="549" y="65"/>
                    </a:cubicBezTo>
                    <a:cubicBezTo>
                      <a:pt x="489" y="68"/>
                      <a:pt x="350" y="76"/>
                      <a:pt x="272" y="65"/>
                    </a:cubicBezTo>
                    <a:cubicBezTo>
                      <a:pt x="194" y="54"/>
                      <a:pt x="0" y="7"/>
                      <a:pt x="83" y="0"/>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57" name="Freeform 69"/>
              <p:cNvSpPr>
                <a:spLocks/>
              </p:cNvSpPr>
              <p:nvPr/>
            </p:nvSpPr>
            <p:spPr bwMode="hidden">
              <a:xfrm>
                <a:off x="-14" y="161"/>
                <a:ext cx="544" cy="634"/>
              </a:xfrm>
              <a:custGeom>
                <a:avLst/>
                <a:gdLst>
                  <a:gd name="T0" fmla="*/ 504 w 544"/>
                  <a:gd name="T1" fmla="*/ 41 h 634"/>
                  <a:gd name="T2" fmla="*/ 322 w 544"/>
                  <a:gd name="T3" fmla="*/ 56 h 634"/>
                  <a:gd name="T4" fmla="*/ 17 w 544"/>
                  <a:gd name="T5" fmla="*/ 379 h 634"/>
                  <a:gd name="T6" fmla="*/ 14 w 544"/>
                  <a:gd name="T7" fmla="*/ 520 h 634"/>
                  <a:gd name="T8" fmla="*/ 126 w 544"/>
                  <a:gd name="T9" fmla="*/ 385 h 634"/>
                  <a:gd name="T10" fmla="*/ 309 w 544"/>
                  <a:gd name="T11" fmla="*/ 195 h 634"/>
                  <a:gd name="T12" fmla="*/ 454 w 544"/>
                  <a:gd name="T13" fmla="*/ 102 h 634"/>
                  <a:gd name="T14" fmla="*/ 467 w 544"/>
                  <a:gd name="T15" fmla="*/ 122 h 634"/>
                  <a:gd name="T16" fmla="*/ 364 w 544"/>
                  <a:gd name="T17" fmla="*/ 189 h 634"/>
                  <a:gd name="T18" fmla="*/ 228 w 544"/>
                  <a:gd name="T19" fmla="*/ 320 h 634"/>
                  <a:gd name="T20" fmla="*/ 41 w 544"/>
                  <a:gd name="T21" fmla="*/ 527 h 634"/>
                  <a:gd name="T22" fmla="*/ 17 w 544"/>
                  <a:gd name="T23" fmla="*/ 559 h 634"/>
                  <a:gd name="T24" fmla="*/ 14 w 544"/>
                  <a:gd name="T25" fmla="*/ 628 h 634"/>
                  <a:gd name="T26" fmla="*/ 43 w 544"/>
                  <a:gd name="T27" fmla="*/ 598 h 634"/>
                  <a:gd name="T28" fmla="*/ 271 w 544"/>
                  <a:gd name="T29" fmla="*/ 453 h 634"/>
                  <a:gd name="T30" fmla="*/ 495 w 544"/>
                  <a:gd name="T31" fmla="*/ 236 h 634"/>
                  <a:gd name="T32" fmla="*/ 543 w 544"/>
                  <a:gd name="T33" fmla="*/ 104 h 634"/>
                  <a:gd name="T34" fmla="*/ 504 w 544"/>
                  <a:gd name="T35" fmla="*/ 41 h 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44" h="634">
                    <a:moveTo>
                      <a:pt x="504" y="41"/>
                    </a:moveTo>
                    <a:cubicBezTo>
                      <a:pt x="466" y="33"/>
                      <a:pt x="403" y="0"/>
                      <a:pt x="322" y="56"/>
                    </a:cubicBezTo>
                    <a:cubicBezTo>
                      <a:pt x="241" y="112"/>
                      <a:pt x="68" y="302"/>
                      <a:pt x="17" y="379"/>
                    </a:cubicBezTo>
                    <a:lnTo>
                      <a:pt x="14" y="520"/>
                    </a:lnTo>
                    <a:cubicBezTo>
                      <a:pt x="32" y="521"/>
                      <a:pt x="77" y="439"/>
                      <a:pt x="126" y="385"/>
                    </a:cubicBezTo>
                    <a:cubicBezTo>
                      <a:pt x="175" y="331"/>
                      <a:pt x="255" y="241"/>
                      <a:pt x="309" y="195"/>
                    </a:cubicBezTo>
                    <a:cubicBezTo>
                      <a:pt x="364" y="148"/>
                      <a:pt x="428" y="114"/>
                      <a:pt x="454" y="102"/>
                    </a:cubicBezTo>
                    <a:cubicBezTo>
                      <a:pt x="480" y="90"/>
                      <a:pt x="483" y="108"/>
                      <a:pt x="467" y="122"/>
                    </a:cubicBezTo>
                    <a:cubicBezTo>
                      <a:pt x="453" y="138"/>
                      <a:pt x="403" y="156"/>
                      <a:pt x="364" y="189"/>
                    </a:cubicBezTo>
                    <a:cubicBezTo>
                      <a:pt x="324" y="222"/>
                      <a:pt x="283" y="263"/>
                      <a:pt x="228" y="320"/>
                    </a:cubicBezTo>
                    <a:cubicBezTo>
                      <a:pt x="175" y="375"/>
                      <a:pt x="76" y="487"/>
                      <a:pt x="41" y="527"/>
                    </a:cubicBezTo>
                    <a:cubicBezTo>
                      <a:pt x="6" y="567"/>
                      <a:pt x="21" y="542"/>
                      <a:pt x="17" y="559"/>
                    </a:cubicBezTo>
                    <a:cubicBezTo>
                      <a:pt x="13" y="576"/>
                      <a:pt x="10" y="622"/>
                      <a:pt x="14" y="628"/>
                    </a:cubicBezTo>
                    <a:cubicBezTo>
                      <a:pt x="18" y="634"/>
                      <a:pt x="0" y="627"/>
                      <a:pt x="43" y="598"/>
                    </a:cubicBezTo>
                    <a:cubicBezTo>
                      <a:pt x="86" y="569"/>
                      <a:pt x="195" y="514"/>
                      <a:pt x="271" y="453"/>
                    </a:cubicBezTo>
                    <a:cubicBezTo>
                      <a:pt x="345" y="392"/>
                      <a:pt x="450" y="294"/>
                      <a:pt x="495" y="236"/>
                    </a:cubicBezTo>
                    <a:cubicBezTo>
                      <a:pt x="541" y="178"/>
                      <a:pt x="541" y="136"/>
                      <a:pt x="543" y="104"/>
                    </a:cubicBezTo>
                    <a:cubicBezTo>
                      <a:pt x="544" y="72"/>
                      <a:pt x="540" y="49"/>
                      <a:pt x="504" y="41"/>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58" name="Freeform 70"/>
              <p:cNvSpPr>
                <a:spLocks/>
              </p:cNvSpPr>
              <p:nvPr/>
            </p:nvSpPr>
            <p:spPr bwMode="hidden">
              <a:xfrm>
                <a:off x="0" y="0"/>
                <a:ext cx="499" cy="186"/>
              </a:xfrm>
              <a:custGeom>
                <a:avLst/>
                <a:gdLst>
                  <a:gd name="T0" fmla="*/ 462 w 499"/>
                  <a:gd name="T1" fmla="*/ 144 h 186"/>
                  <a:gd name="T2" fmla="*/ 485 w 499"/>
                  <a:gd name="T3" fmla="*/ 112 h 186"/>
                  <a:gd name="T4" fmla="*/ 474 w 499"/>
                  <a:gd name="T5" fmla="*/ 58 h 186"/>
                  <a:gd name="T6" fmla="*/ 411 w 499"/>
                  <a:gd name="T7" fmla="*/ 3 h 186"/>
                  <a:gd name="T8" fmla="*/ 0 w 499"/>
                  <a:gd name="T9" fmla="*/ 0 h 186"/>
                  <a:gd name="T10" fmla="*/ 3 w 499"/>
                  <a:gd name="T11" fmla="*/ 60 h 186"/>
                  <a:gd name="T12" fmla="*/ 162 w 499"/>
                  <a:gd name="T13" fmla="*/ 47 h 186"/>
                  <a:gd name="T14" fmla="*/ 333 w 499"/>
                  <a:gd name="T15" fmla="*/ 73 h 186"/>
                  <a:gd name="T16" fmla="*/ 382 w 499"/>
                  <a:gd name="T17" fmla="*/ 97 h 186"/>
                  <a:gd name="T18" fmla="*/ 379 w 499"/>
                  <a:gd name="T19" fmla="*/ 114 h 186"/>
                  <a:gd name="T20" fmla="*/ 312 w 499"/>
                  <a:gd name="T21" fmla="*/ 87 h 186"/>
                  <a:gd name="T22" fmla="*/ 159 w 499"/>
                  <a:gd name="T23" fmla="*/ 64 h 186"/>
                  <a:gd name="T24" fmla="*/ 3 w 499"/>
                  <a:gd name="T25" fmla="*/ 87 h 186"/>
                  <a:gd name="T26" fmla="*/ 3 w 499"/>
                  <a:gd name="T27" fmla="*/ 150 h 186"/>
                  <a:gd name="T28" fmla="*/ 264 w 499"/>
                  <a:gd name="T29" fmla="*/ 185 h 186"/>
                  <a:gd name="T30" fmla="*/ 462 w 499"/>
                  <a:gd name="T31" fmla="*/ 14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9" h="186">
                    <a:moveTo>
                      <a:pt x="462" y="144"/>
                    </a:moveTo>
                    <a:cubicBezTo>
                      <a:pt x="499" y="132"/>
                      <a:pt x="483" y="126"/>
                      <a:pt x="485" y="112"/>
                    </a:cubicBezTo>
                    <a:cubicBezTo>
                      <a:pt x="487" y="99"/>
                      <a:pt x="486" y="76"/>
                      <a:pt x="474" y="58"/>
                    </a:cubicBezTo>
                    <a:cubicBezTo>
                      <a:pt x="462" y="40"/>
                      <a:pt x="490" y="13"/>
                      <a:pt x="411" y="3"/>
                    </a:cubicBezTo>
                    <a:lnTo>
                      <a:pt x="0" y="0"/>
                    </a:lnTo>
                    <a:lnTo>
                      <a:pt x="3" y="60"/>
                    </a:lnTo>
                    <a:cubicBezTo>
                      <a:pt x="30" y="68"/>
                      <a:pt x="107" y="45"/>
                      <a:pt x="162" y="47"/>
                    </a:cubicBezTo>
                    <a:cubicBezTo>
                      <a:pt x="217" y="49"/>
                      <a:pt x="296" y="64"/>
                      <a:pt x="333" y="73"/>
                    </a:cubicBezTo>
                    <a:cubicBezTo>
                      <a:pt x="369" y="81"/>
                      <a:pt x="374" y="90"/>
                      <a:pt x="382" y="97"/>
                    </a:cubicBezTo>
                    <a:cubicBezTo>
                      <a:pt x="389" y="104"/>
                      <a:pt x="390" y="116"/>
                      <a:pt x="379" y="114"/>
                    </a:cubicBezTo>
                    <a:cubicBezTo>
                      <a:pt x="367" y="112"/>
                      <a:pt x="350" y="95"/>
                      <a:pt x="312" y="87"/>
                    </a:cubicBezTo>
                    <a:cubicBezTo>
                      <a:pt x="276" y="79"/>
                      <a:pt x="210" y="64"/>
                      <a:pt x="159" y="64"/>
                    </a:cubicBezTo>
                    <a:cubicBezTo>
                      <a:pt x="108" y="64"/>
                      <a:pt x="29" y="73"/>
                      <a:pt x="3" y="87"/>
                    </a:cubicBezTo>
                    <a:lnTo>
                      <a:pt x="3" y="150"/>
                    </a:lnTo>
                    <a:cubicBezTo>
                      <a:pt x="46" y="166"/>
                      <a:pt x="188" y="186"/>
                      <a:pt x="264" y="185"/>
                    </a:cubicBezTo>
                    <a:cubicBezTo>
                      <a:pt x="340" y="184"/>
                      <a:pt x="426" y="156"/>
                      <a:pt x="462" y="144"/>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nvGrpSpPr>
              <p:cNvPr id="37959" name="Group 71"/>
              <p:cNvGrpSpPr>
                <a:grpSpLocks/>
              </p:cNvGrpSpPr>
              <p:nvPr/>
            </p:nvGrpSpPr>
            <p:grpSpPr bwMode="auto">
              <a:xfrm>
                <a:off x="1485" y="2469"/>
                <a:ext cx="930" cy="764"/>
                <a:chOff x="3387" y="1456"/>
                <a:chExt cx="1707" cy="1402"/>
              </a:xfrm>
            </p:grpSpPr>
            <p:sp>
              <p:nvSpPr>
                <p:cNvPr id="37960" name="Freeform 72"/>
                <p:cNvSpPr>
                  <a:spLocks/>
                </p:cNvSpPr>
                <p:nvPr/>
              </p:nvSpPr>
              <p:spPr bwMode="hidden">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61" name="Freeform 73"/>
                <p:cNvSpPr>
                  <a:spLocks/>
                </p:cNvSpPr>
                <p:nvPr/>
              </p:nvSpPr>
              <p:spPr bwMode="hidden">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62" name="Freeform 74"/>
                <p:cNvSpPr>
                  <a:spLocks/>
                </p:cNvSpPr>
                <p:nvPr/>
              </p:nvSpPr>
              <p:spPr bwMode="hidden">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7963" name="Group 75"/>
              <p:cNvGrpSpPr>
                <a:grpSpLocks/>
              </p:cNvGrpSpPr>
              <p:nvPr/>
            </p:nvGrpSpPr>
            <p:grpSpPr bwMode="auto">
              <a:xfrm>
                <a:off x="1500" y="90"/>
                <a:ext cx="930" cy="764"/>
                <a:chOff x="3387" y="1456"/>
                <a:chExt cx="1707" cy="1402"/>
              </a:xfrm>
            </p:grpSpPr>
            <p:sp>
              <p:nvSpPr>
                <p:cNvPr id="37964" name="Freeform 76"/>
                <p:cNvSpPr>
                  <a:spLocks/>
                </p:cNvSpPr>
                <p:nvPr/>
              </p:nvSpPr>
              <p:spPr bwMode="hidden">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65" name="Freeform 77"/>
                <p:cNvSpPr>
                  <a:spLocks/>
                </p:cNvSpPr>
                <p:nvPr/>
              </p:nvSpPr>
              <p:spPr bwMode="hidden">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66" name="Freeform 78"/>
                <p:cNvSpPr>
                  <a:spLocks/>
                </p:cNvSpPr>
                <p:nvPr/>
              </p:nvSpPr>
              <p:spPr bwMode="hidden">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sp>
            <p:nvSpPr>
              <p:cNvPr id="37967" name="Freeform 79"/>
              <p:cNvSpPr>
                <a:spLocks/>
              </p:cNvSpPr>
              <p:nvPr/>
            </p:nvSpPr>
            <p:spPr bwMode="hidden">
              <a:xfrm>
                <a:off x="2998" y="3579"/>
                <a:ext cx="678" cy="738"/>
              </a:xfrm>
              <a:custGeom>
                <a:avLst/>
                <a:gdLst>
                  <a:gd name="T0" fmla="*/ 577 w 678"/>
                  <a:gd name="T1" fmla="*/ 17 h 738"/>
                  <a:gd name="T2" fmla="*/ 341 w 678"/>
                  <a:gd name="T3" fmla="*/ 100 h 738"/>
                  <a:gd name="T4" fmla="*/ 54 w 678"/>
                  <a:gd name="T5" fmla="*/ 621 h 738"/>
                  <a:gd name="T6" fmla="*/ 17 w 678"/>
                  <a:gd name="T7" fmla="*/ 735 h 738"/>
                  <a:gd name="T8" fmla="*/ 140 w 678"/>
                  <a:gd name="T9" fmla="*/ 738 h 738"/>
                  <a:gd name="T10" fmla="*/ 198 w 678"/>
                  <a:gd name="T11" fmla="*/ 614 h 738"/>
                  <a:gd name="T12" fmla="*/ 375 w 678"/>
                  <a:gd name="T13" fmla="*/ 292 h 738"/>
                  <a:gd name="T14" fmla="*/ 534 w 678"/>
                  <a:gd name="T15" fmla="*/ 115 h 738"/>
                  <a:gd name="T16" fmla="*/ 559 w 678"/>
                  <a:gd name="T17" fmla="*/ 138 h 738"/>
                  <a:gd name="T18" fmla="*/ 445 w 678"/>
                  <a:gd name="T19" fmla="*/ 264 h 738"/>
                  <a:gd name="T20" fmla="*/ 311 w 678"/>
                  <a:gd name="T21" fmla="*/ 487 h 738"/>
                  <a:gd name="T22" fmla="*/ 188 w 678"/>
                  <a:gd name="T23" fmla="*/ 738 h 738"/>
                  <a:gd name="T24" fmla="*/ 353 w 678"/>
                  <a:gd name="T25" fmla="*/ 738 h 738"/>
                  <a:gd name="T26" fmla="*/ 417 w 678"/>
                  <a:gd name="T27" fmla="*/ 651 h 738"/>
                  <a:gd name="T28" fmla="*/ 638 w 678"/>
                  <a:gd name="T29" fmla="*/ 279 h 738"/>
                  <a:gd name="T30" fmla="*/ 653 w 678"/>
                  <a:gd name="T31" fmla="*/ 85 h 738"/>
                  <a:gd name="T32" fmla="*/ 577 w 678"/>
                  <a:gd name="T33" fmla="*/ 17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8" h="738">
                    <a:moveTo>
                      <a:pt x="577" y="17"/>
                    </a:moveTo>
                    <a:cubicBezTo>
                      <a:pt x="525" y="19"/>
                      <a:pt x="428" y="0"/>
                      <a:pt x="341" y="100"/>
                    </a:cubicBezTo>
                    <a:cubicBezTo>
                      <a:pt x="253" y="202"/>
                      <a:pt x="108" y="515"/>
                      <a:pt x="54" y="621"/>
                    </a:cubicBezTo>
                    <a:cubicBezTo>
                      <a:pt x="0" y="727"/>
                      <a:pt x="3" y="716"/>
                      <a:pt x="17" y="735"/>
                    </a:cubicBezTo>
                    <a:lnTo>
                      <a:pt x="140" y="738"/>
                    </a:lnTo>
                    <a:cubicBezTo>
                      <a:pt x="170" y="718"/>
                      <a:pt x="159" y="688"/>
                      <a:pt x="198" y="614"/>
                    </a:cubicBezTo>
                    <a:cubicBezTo>
                      <a:pt x="237" y="540"/>
                      <a:pt x="318" y="375"/>
                      <a:pt x="375" y="292"/>
                    </a:cubicBezTo>
                    <a:cubicBezTo>
                      <a:pt x="431" y="209"/>
                      <a:pt x="503" y="140"/>
                      <a:pt x="534" y="115"/>
                    </a:cubicBezTo>
                    <a:cubicBezTo>
                      <a:pt x="565" y="89"/>
                      <a:pt x="574" y="113"/>
                      <a:pt x="559" y="138"/>
                    </a:cubicBezTo>
                    <a:cubicBezTo>
                      <a:pt x="544" y="162"/>
                      <a:pt x="487" y="206"/>
                      <a:pt x="445" y="264"/>
                    </a:cubicBezTo>
                    <a:cubicBezTo>
                      <a:pt x="404" y="323"/>
                      <a:pt x="354" y="408"/>
                      <a:pt x="311" y="487"/>
                    </a:cubicBezTo>
                    <a:cubicBezTo>
                      <a:pt x="268" y="566"/>
                      <a:pt x="181" y="696"/>
                      <a:pt x="188" y="738"/>
                    </a:cubicBezTo>
                    <a:lnTo>
                      <a:pt x="353" y="738"/>
                    </a:lnTo>
                    <a:cubicBezTo>
                      <a:pt x="391" y="724"/>
                      <a:pt x="370" y="727"/>
                      <a:pt x="417" y="651"/>
                    </a:cubicBezTo>
                    <a:cubicBezTo>
                      <a:pt x="464" y="575"/>
                      <a:pt x="599" y="373"/>
                      <a:pt x="638" y="279"/>
                    </a:cubicBezTo>
                    <a:cubicBezTo>
                      <a:pt x="678" y="185"/>
                      <a:pt x="663" y="128"/>
                      <a:pt x="653" y="85"/>
                    </a:cubicBezTo>
                    <a:cubicBezTo>
                      <a:pt x="643" y="41"/>
                      <a:pt x="629" y="14"/>
                      <a:pt x="577" y="17"/>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68" name="Freeform 80"/>
              <p:cNvSpPr>
                <a:spLocks/>
              </p:cNvSpPr>
              <p:nvPr/>
            </p:nvSpPr>
            <p:spPr bwMode="hidden">
              <a:xfrm rot="-744944">
                <a:off x="3996" y="3377"/>
                <a:ext cx="729" cy="1047"/>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69" name="Freeform 81"/>
              <p:cNvSpPr>
                <a:spLocks/>
              </p:cNvSpPr>
              <p:nvPr/>
            </p:nvSpPr>
            <p:spPr bwMode="hidden">
              <a:xfrm>
                <a:off x="3685" y="3623"/>
                <a:ext cx="472" cy="726"/>
              </a:xfrm>
              <a:custGeom>
                <a:avLst/>
                <a:gdLst>
                  <a:gd name="T0" fmla="*/ 116 w 472"/>
                  <a:gd name="T1" fmla="*/ 694 h 726"/>
                  <a:gd name="T2" fmla="*/ 41 w 472"/>
                  <a:gd name="T3" fmla="*/ 440 h 726"/>
                  <a:gd name="T4" fmla="*/ 6 w 472"/>
                  <a:gd name="T5" fmla="*/ 148 h 726"/>
                  <a:gd name="T6" fmla="*/ 78 w 472"/>
                  <a:gd name="T7" fmla="*/ 28 h 726"/>
                  <a:gd name="T8" fmla="*/ 222 w 472"/>
                  <a:gd name="T9" fmla="*/ 28 h 726"/>
                  <a:gd name="T10" fmla="*/ 317 w 472"/>
                  <a:gd name="T11" fmla="*/ 196 h 726"/>
                  <a:gd name="T12" fmla="*/ 437 w 472"/>
                  <a:gd name="T13" fmla="*/ 555 h 726"/>
                  <a:gd name="T14" fmla="*/ 458 w 472"/>
                  <a:gd name="T15" fmla="*/ 691 h 726"/>
                  <a:gd name="T16" fmla="*/ 350 w 472"/>
                  <a:gd name="T17" fmla="*/ 694 h 726"/>
                  <a:gd name="T18" fmla="*/ 341 w 472"/>
                  <a:gd name="T19" fmla="*/ 651 h 726"/>
                  <a:gd name="T20" fmla="*/ 198 w 472"/>
                  <a:gd name="T21" fmla="*/ 244 h 726"/>
                  <a:gd name="T22" fmla="*/ 150 w 472"/>
                  <a:gd name="T23" fmla="*/ 172 h 726"/>
                  <a:gd name="T24" fmla="*/ 150 w 472"/>
                  <a:gd name="T25" fmla="*/ 220 h 726"/>
                  <a:gd name="T26" fmla="*/ 269 w 472"/>
                  <a:gd name="T27" fmla="*/ 531 h 726"/>
                  <a:gd name="T28" fmla="*/ 311 w 472"/>
                  <a:gd name="T29" fmla="*/ 691 h 726"/>
                  <a:gd name="T30" fmla="*/ 116 w 472"/>
                  <a:gd name="T31" fmla="*/ 694 h 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2" h="726">
                    <a:moveTo>
                      <a:pt x="116" y="694"/>
                    </a:moveTo>
                    <a:cubicBezTo>
                      <a:pt x="71" y="652"/>
                      <a:pt x="59" y="531"/>
                      <a:pt x="41" y="440"/>
                    </a:cubicBezTo>
                    <a:cubicBezTo>
                      <a:pt x="23" y="349"/>
                      <a:pt x="0" y="216"/>
                      <a:pt x="6" y="148"/>
                    </a:cubicBezTo>
                    <a:cubicBezTo>
                      <a:pt x="12" y="79"/>
                      <a:pt x="42" y="48"/>
                      <a:pt x="78" y="28"/>
                    </a:cubicBezTo>
                    <a:cubicBezTo>
                      <a:pt x="114" y="8"/>
                      <a:pt x="182" y="0"/>
                      <a:pt x="222" y="28"/>
                    </a:cubicBezTo>
                    <a:cubicBezTo>
                      <a:pt x="261" y="56"/>
                      <a:pt x="281" y="108"/>
                      <a:pt x="317" y="196"/>
                    </a:cubicBezTo>
                    <a:cubicBezTo>
                      <a:pt x="353" y="284"/>
                      <a:pt x="414" y="473"/>
                      <a:pt x="437" y="555"/>
                    </a:cubicBezTo>
                    <a:cubicBezTo>
                      <a:pt x="460" y="637"/>
                      <a:pt x="472" y="668"/>
                      <a:pt x="458" y="691"/>
                    </a:cubicBezTo>
                    <a:lnTo>
                      <a:pt x="350" y="694"/>
                    </a:lnTo>
                    <a:cubicBezTo>
                      <a:pt x="331" y="687"/>
                      <a:pt x="366" y="726"/>
                      <a:pt x="341" y="651"/>
                    </a:cubicBezTo>
                    <a:cubicBezTo>
                      <a:pt x="316" y="576"/>
                      <a:pt x="230" y="323"/>
                      <a:pt x="198" y="244"/>
                    </a:cubicBezTo>
                    <a:cubicBezTo>
                      <a:pt x="166" y="164"/>
                      <a:pt x="158" y="176"/>
                      <a:pt x="150" y="172"/>
                    </a:cubicBezTo>
                    <a:cubicBezTo>
                      <a:pt x="142" y="168"/>
                      <a:pt x="130" y="160"/>
                      <a:pt x="150" y="220"/>
                    </a:cubicBezTo>
                    <a:cubicBezTo>
                      <a:pt x="170" y="280"/>
                      <a:pt x="242" y="453"/>
                      <a:pt x="269" y="531"/>
                    </a:cubicBezTo>
                    <a:cubicBezTo>
                      <a:pt x="296" y="609"/>
                      <a:pt x="337" y="664"/>
                      <a:pt x="311" y="691"/>
                    </a:cubicBezTo>
                    <a:lnTo>
                      <a:pt x="116" y="694"/>
                    </a:ln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nvGrpSpPr>
              <p:cNvPr id="37970" name="Group 82"/>
              <p:cNvGrpSpPr>
                <a:grpSpLocks/>
              </p:cNvGrpSpPr>
              <p:nvPr/>
            </p:nvGrpSpPr>
            <p:grpSpPr bwMode="auto">
              <a:xfrm>
                <a:off x="3959" y="330"/>
                <a:ext cx="1724" cy="1316"/>
                <a:chOff x="196" y="1100"/>
                <a:chExt cx="2234" cy="1706"/>
              </a:xfrm>
            </p:grpSpPr>
            <p:sp>
              <p:nvSpPr>
                <p:cNvPr id="37971" name="Freeform 83"/>
                <p:cNvSpPr>
                  <a:spLocks/>
                </p:cNvSpPr>
                <p:nvPr/>
              </p:nvSpPr>
              <p:spPr bwMode="hidden">
                <a:xfrm rot="-744944">
                  <a:off x="1583" y="1359"/>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72" name="Freeform 84"/>
                <p:cNvSpPr>
                  <a:spLocks/>
                </p:cNvSpPr>
                <p:nvPr/>
              </p:nvSpPr>
              <p:spPr bwMode="hidden">
                <a:xfrm>
                  <a:off x="1295" y="1642"/>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73" name="Freeform 85"/>
                <p:cNvSpPr>
                  <a:spLocks/>
                </p:cNvSpPr>
                <p:nvPr/>
              </p:nvSpPr>
              <p:spPr bwMode="hidden">
                <a:xfrm>
                  <a:off x="1452" y="1100"/>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74" name="Freeform 86"/>
                <p:cNvSpPr>
                  <a:spLocks/>
                </p:cNvSpPr>
                <p:nvPr/>
              </p:nvSpPr>
              <p:spPr bwMode="hidden">
                <a:xfrm rot="744944" flipH="1">
                  <a:off x="437" y="1510"/>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75" name="Freeform 87"/>
                <p:cNvSpPr>
                  <a:spLocks/>
                </p:cNvSpPr>
                <p:nvPr/>
              </p:nvSpPr>
              <p:spPr bwMode="hidden">
                <a:xfrm rot="505459" flipH="1">
                  <a:off x="196" y="1235"/>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7976" name="Group 88"/>
              <p:cNvGrpSpPr>
                <a:grpSpLocks/>
              </p:cNvGrpSpPr>
              <p:nvPr/>
            </p:nvGrpSpPr>
            <p:grpSpPr bwMode="auto">
              <a:xfrm>
                <a:off x="151" y="-2"/>
                <a:ext cx="209" cy="4316"/>
                <a:chOff x="1834" y="-2"/>
                <a:chExt cx="209" cy="4316"/>
              </a:xfrm>
            </p:grpSpPr>
            <p:sp>
              <p:nvSpPr>
                <p:cNvPr id="37977" name="Freeform 89"/>
                <p:cNvSpPr>
                  <a:spLocks/>
                </p:cNvSpPr>
                <p:nvPr/>
              </p:nvSpPr>
              <p:spPr bwMode="hidden">
                <a:xfrm>
                  <a:off x="1834" y="0"/>
                  <a:ext cx="209" cy="4314"/>
                </a:xfrm>
                <a:custGeom>
                  <a:avLst/>
                  <a:gdLst>
                    <a:gd name="T0" fmla="*/ 14 w 209"/>
                    <a:gd name="T1" fmla="*/ 4314 h 4314"/>
                    <a:gd name="T2" fmla="*/ 19 w 209"/>
                    <a:gd name="T3" fmla="*/ 3207 h 4314"/>
                    <a:gd name="T4" fmla="*/ 3 w 209"/>
                    <a:gd name="T5" fmla="*/ 2467 h 4314"/>
                    <a:gd name="T6" fmla="*/ 3 w 209"/>
                    <a:gd name="T7" fmla="*/ 2330 h 4314"/>
                    <a:gd name="T8" fmla="*/ 8 w 209"/>
                    <a:gd name="T9" fmla="*/ 2288 h 4314"/>
                    <a:gd name="T10" fmla="*/ 10 w 209"/>
                    <a:gd name="T11" fmla="*/ 2244 h 4314"/>
                    <a:gd name="T12" fmla="*/ 3 w 209"/>
                    <a:gd name="T13" fmla="*/ 2193 h 4314"/>
                    <a:gd name="T14" fmla="*/ 3 w 209"/>
                    <a:gd name="T15" fmla="*/ 2103 h 4314"/>
                    <a:gd name="T16" fmla="*/ 12 w 209"/>
                    <a:gd name="T17" fmla="*/ 1849 h 4314"/>
                    <a:gd name="T18" fmla="*/ 10 w 209"/>
                    <a:gd name="T19" fmla="*/ 1270 h 4314"/>
                    <a:gd name="T20" fmla="*/ 12 w 209"/>
                    <a:gd name="T21" fmla="*/ 0 h 4314"/>
                    <a:gd name="T22" fmla="*/ 34 w 209"/>
                    <a:gd name="T23" fmla="*/ 4 h 4314"/>
                    <a:gd name="T24" fmla="*/ 37 w 209"/>
                    <a:gd name="T25" fmla="*/ 1026 h 4314"/>
                    <a:gd name="T26" fmla="*/ 36 w 209"/>
                    <a:gd name="T27" fmla="*/ 1897 h 4314"/>
                    <a:gd name="T28" fmla="*/ 25 w 209"/>
                    <a:gd name="T29" fmla="*/ 2105 h 4314"/>
                    <a:gd name="T30" fmla="*/ 39 w 209"/>
                    <a:gd name="T31" fmla="*/ 2212 h 4314"/>
                    <a:gd name="T32" fmla="*/ 102 w 209"/>
                    <a:gd name="T33" fmla="*/ 2228 h 4314"/>
                    <a:gd name="T34" fmla="*/ 163 w 209"/>
                    <a:gd name="T35" fmla="*/ 2228 h 4314"/>
                    <a:gd name="T36" fmla="*/ 181 w 209"/>
                    <a:gd name="T37" fmla="*/ 2184 h 4314"/>
                    <a:gd name="T38" fmla="*/ 180 w 209"/>
                    <a:gd name="T39" fmla="*/ 2077 h 4314"/>
                    <a:gd name="T40" fmla="*/ 178 w 209"/>
                    <a:gd name="T41" fmla="*/ 1969 h 4314"/>
                    <a:gd name="T42" fmla="*/ 173 w 209"/>
                    <a:gd name="T43" fmla="*/ 1817 h 4314"/>
                    <a:gd name="T44" fmla="*/ 167 w 209"/>
                    <a:gd name="T45" fmla="*/ 3 h 4314"/>
                    <a:gd name="T46" fmla="*/ 202 w 209"/>
                    <a:gd name="T47" fmla="*/ 6 h 4314"/>
                    <a:gd name="T48" fmla="*/ 195 w 209"/>
                    <a:gd name="T49" fmla="*/ 701 h 4314"/>
                    <a:gd name="T50" fmla="*/ 198 w 209"/>
                    <a:gd name="T51" fmla="*/ 1841 h 4314"/>
                    <a:gd name="T52" fmla="*/ 209 w 209"/>
                    <a:gd name="T53" fmla="*/ 2148 h 4314"/>
                    <a:gd name="T54" fmla="*/ 198 w 209"/>
                    <a:gd name="T55" fmla="*/ 2264 h 4314"/>
                    <a:gd name="T56" fmla="*/ 206 w 209"/>
                    <a:gd name="T57" fmla="*/ 2330 h 4314"/>
                    <a:gd name="T58" fmla="*/ 206 w 209"/>
                    <a:gd name="T59" fmla="*/ 2512 h 4314"/>
                    <a:gd name="T60" fmla="*/ 193 w 209"/>
                    <a:gd name="T61" fmla="*/ 3287 h 4314"/>
                    <a:gd name="T62" fmla="*/ 197 w 209"/>
                    <a:gd name="T63" fmla="*/ 4314 h 4314"/>
                    <a:gd name="T64" fmla="*/ 176 w 209"/>
                    <a:gd name="T65" fmla="*/ 4313 h 4314"/>
                    <a:gd name="T66" fmla="*/ 175 w 209"/>
                    <a:gd name="T67" fmla="*/ 3786 h 4314"/>
                    <a:gd name="T68" fmla="*/ 171 w 209"/>
                    <a:gd name="T69" fmla="*/ 3391 h 4314"/>
                    <a:gd name="T70" fmla="*/ 178 w 209"/>
                    <a:gd name="T71" fmla="*/ 2720 h 4314"/>
                    <a:gd name="T72" fmla="*/ 185 w 209"/>
                    <a:gd name="T73" fmla="*/ 2356 h 4314"/>
                    <a:gd name="T74" fmla="*/ 170 w 209"/>
                    <a:gd name="T75" fmla="*/ 2288 h 4314"/>
                    <a:gd name="T76" fmla="*/ 103 w 209"/>
                    <a:gd name="T77" fmla="*/ 2308 h 4314"/>
                    <a:gd name="T78" fmla="*/ 41 w 209"/>
                    <a:gd name="T79" fmla="*/ 2296 h 4314"/>
                    <a:gd name="T80" fmla="*/ 23 w 209"/>
                    <a:gd name="T81" fmla="*/ 2467 h 4314"/>
                    <a:gd name="T82" fmla="*/ 37 w 209"/>
                    <a:gd name="T83" fmla="*/ 2955 h 4314"/>
                    <a:gd name="T84" fmla="*/ 39 w 209"/>
                    <a:gd name="T85" fmla="*/ 3730 h 4314"/>
                    <a:gd name="T86" fmla="*/ 37 w 209"/>
                    <a:gd name="T87" fmla="*/ 4313 h 4314"/>
                    <a:gd name="T88" fmla="*/ 14 w 209"/>
                    <a:gd name="T89" fmla="*/ 4314 h 4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9" h="4314">
                      <a:moveTo>
                        <a:pt x="14" y="4314"/>
                      </a:moveTo>
                      <a:cubicBezTo>
                        <a:pt x="11" y="4130"/>
                        <a:pt x="21" y="3515"/>
                        <a:pt x="19" y="3207"/>
                      </a:cubicBezTo>
                      <a:cubicBezTo>
                        <a:pt x="17" y="2899"/>
                        <a:pt x="5" y="2613"/>
                        <a:pt x="3" y="2467"/>
                      </a:cubicBezTo>
                      <a:cubicBezTo>
                        <a:pt x="0" y="2321"/>
                        <a:pt x="2" y="2360"/>
                        <a:pt x="3" y="2330"/>
                      </a:cubicBezTo>
                      <a:cubicBezTo>
                        <a:pt x="3" y="2300"/>
                        <a:pt x="7" y="2302"/>
                        <a:pt x="8" y="2288"/>
                      </a:cubicBezTo>
                      <a:cubicBezTo>
                        <a:pt x="10" y="2274"/>
                        <a:pt x="11" y="2260"/>
                        <a:pt x="10" y="2244"/>
                      </a:cubicBezTo>
                      <a:cubicBezTo>
                        <a:pt x="9" y="2228"/>
                        <a:pt x="4" y="2217"/>
                        <a:pt x="3" y="2193"/>
                      </a:cubicBezTo>
                      <a:cubicBezTo>
                        <a:pt x="1" y="2169"/>
                        <a:pt x="1" y="2159"/>
                        <a:pt x="3" y="2103"/>
                      </a:cubicBezTo>
                      <a:cubicBezTo>
                        <a:pt x="4" y="2046"/>
                        <a:pt x="11" y="1988"/>
                        <a:pt x="12" y="1849"/>
                      </a:cubicBezTo>
                      <a:cubicBezTo>
                        <a:pt x="13" y="1710"/>
                        <a:pt x="10" y="1578"/>
                        <a:pt x="10" y="1270"/>
                      </a:cubicBezTo>
                      <a:cubicBezTo>
                        <a:pt x="10" y="961"/>
                        <a:pt x="8" y="211"/>
                        <a:pt x="12" y="0"/>
                      </a:cubicBezTo>
                      <a:lnTo>
                        <a:pt x="34" y="4"/>
                      </a:lnTo>
                      <a:cubicBezTo>
                        <a:pt x="38" y="175"/>
                        <a:pt x="37" y="711"/>
                        <a:pt x="37" y="1026"/>
                      </a:cubicBezTo>
                      <a:cubicBezTo>
                        <a:pt x="38" y="1342"/>
                        <a:pt x="38" y="1717"/>
                        <a:pt x="36" y="1897"/>
                      </a:cubicBezTo>
                      <a:cubicBezTo>
                        <a:pt x="39" y="1973"/>
                        <a:pt x="29" y="2051"/>
                        <a:pt x="25" y="2105"/>
                      </a:cubicBezTo>
                      <a:cubicBezTo>
                        <a:pt x="22" y="2164"/>
                        <a:pt x="20" y="2202"/>
                        <a:pt x="39" y="2212"/>
                      </a:cubicBezTo>
                      <a:cubicBezTo>
                        <a:pt x="57" y="2226"/>
                        <a:pt x="81" y="2231"/>
                        <a:pt x="102" y="2228"/>
                      </a:cubicBezTo>
                      <a:cubicBezTo>
                        <a:pt x="123" y="2231"/>
                        <a:pt x="150" y="2235"/>
                        <a:pt x="163" y="2228"/>
                      </a:cubicBezTo>
                      <a:cubicBezTo>
                        <a:pt x="176" y="2221"/>
                        <a:pt x="178" y="2209"/>
                        <a:pt x="181" y="2184"/>
                      </a:cubicBezTo>
                      <a:cubicBezTo>
                        <a:pt x="184" y="2159"/>
                        <a:pt x="180" y="2113"/>
                        <a:pt x="180" y="2077"/>
                      </a:cubicBezTo>
                      <a:cubicBezTo>
                        <a:pt x="179" y="2041"/>
                        <a:pt x="179" y="2012"/>
                        <a:pt x="178" y="1969"/>
                      </a:cubicBezTo>
                      <a:cubicBezTo>
                        <a:pt x="174" y="1922"/>
                        <a:pt x="175" y="2145"/>
                        <a:pt x="173" y="1817"/>
                      </a:cubicBezTo>
                      <a:cubicBezTo>
                        <a:pt x="171" y="1490"/>
                        <a:pt x="163" y="305"/>
                        <a:pt x="167" y="3"/>
                      </a:cubicBezTo>
                      <a:lnTo>
                        <a:pt x="202" y="6"/>
                      </a:lnTo>
                      <a:cubicBezTo>
                        <a:pt x="206" y="122"/>
                        <a:pt x="195" y="395"/>
                        <a:pt x="195" y="701"/>
                      </a:cubicBezTo>
                      <a:cubicBezTo>
                        <a:pt x="194" y="1006"/>
                        <a:pt x="196" y="1600"/>
                        <a:pt x="198" y="1841"/>
                      </a:cubicBezTo>
                      <a:cubicBezTo>
                        <a:pt x="197" y="1985"/>
                        <a:pt x="209" y="2095"/>
                        <a:pt x="209" y="2148"/>
                      </a:cubicBezTo>
                      <a:cubicBezTo>
                        <a:pt x="209" y="2201"/>
                        <a:pt x="203" y="2212"/>
                        <a:pt x="198" y="2264"/>
                      </a:cubicBezTo>
                      <a:cubicBezTo>
                        <a:pt x="208" y="2285"/>
                        <a:pt x="205" y="2289"/>
                        <a:pt x="206" y="2330"/>
                      </a:cubicBezTo>
                      <a:cubicBezTo>
                        <a:pt x="208" y="2371"/>
                        <a:pt x="209" y="2352"/>
                        <a:pt x="206" y="2512"/>
                      </a:cubicBezTo>
                      <a:cubicBezTo>
                        <a:pt x="204" y="2672"/>
                        <a:pt x="194" y="2987"/>
                        <a:pt x="193" y="3287"/>
                      </a:cubicBezTo>
                      <a:cubicBezTo>
                        <a:pt x="192" y="3587"/>
                        <a:pt x="200" y="4143"/>
                        <a:pt x="197" y="4314"/>
                      </a:cubicBezTo>
                      <a:lnTo>
                        <a:pt x="176" y="4313"/>
                      </a:lnTo>
                      <a:cubicBezTo>
                        <a:pt x="172" y="4225"/>
                        <a:pt x="176" y="3940"/>
                        <a:pt x="175" y="3786"/>
                      </a:cubicBezTo>
                      <a:cubicBezTo>
                        <a:pt x="174" y="3632"/>
                        <a:pt x="171" y="3568"/>
                        <a:pt x="171" y="3391"/>
                      </a:cubicBezTo>
                      <a:cubicBezTo>
                        <a:pt x="172" y="3213"/>
                        <a:pt x="176" y="2892"/>
                        <a:pt x="178" y="2720"/>
                      </a:cubicBezTo>
                      <a:cubicBezTo>
                        <a:pt x="180" y="2547"/>
                        <a:pt x="186" y="2428"/>
                        <a:pt x="185" y="2356"/>
                      </a:cubicBezTo>
                      <a:cubicBezTo>
                        <a:pt x="183" y="2332"/>
                        <a:pt x="187" y="2295"/>
                        <a:pt x="170" y="2288"/>
                      </a:cubicBezTo>
                      <a:cubicBezTo>
                        <a:pt x="158" y="2275"/>
                        <a:pt x="125" y="2307"/>
                        <a:pt x="103" y="2308"/>
                      </a:cubicBezTo>
                      <a:cubicBezTo>
                        <a:pt x="82" y="2309"/>
                        <a:pt x="54" y="2270"/>
                        <a:pt x="41" y="2296"/>
                      </a:cubicBezTo>
                      <a:cubicBezTo>
                        <a:pt x="27" y="2322"/>
                        <a:pt x="23" y="2357"/>
                        <a:pt x="23" y="2467"/>
                      </a:cubicBezTo>
                      <a:cubicBezTo>
                        <a:pt x="22" y="2577"/>
                        <a:pt x="35" y="2745"/>
                        <a:pt x="37" y="2955"/>
                      </a:cubicBezTo>
                      <a:cubicBezTo>
                        <a:pt x="40" y="3166"/>
                        <a:pt x="39" y="3503"/>
                        <a:pt x="39" y="3730"/>
                      </a:cubicBezTo>
                      <a:cubicBezTo>
                        <a:pt x="39" y="3957"/>
                        <a:pt x="41" y="4216"/>
                        <a:pt x="37" y="4313"/>
                      </a:cubicBezTo>
                      <a:lnTo>
                        <a:pt x="14" y="4314"/>
                      </a:ln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7978" name="Freeform 90"/>
                <p:cNvSpPr>
                  <a:spLocks/>
                </p:cNvSpPr>
                <p:nvPr/>
              </p:nvSpPr>
              <p:spPr bwMode="hidden">
                <a:xfrm flipV="1">
                  <a:off x="1943" y="-2"/>
                  <a:ext cx="47" cy="2199"/>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sp>
          <p:nvSpPr>
            <p:cNvPr id="37979" name="Rectangle 91"/>
            <p:cNvSpPr>
              <a:spLocks noChangeArrowheads="1"/>
            </p:cNvSpPr>
            <p:nvPr/>
          </p:nvSpPr>
          <p:spPr bwMode="gray">
            <a:xfrm>
              <a:off x="740" y="2161"/>
              <a:ext cx="5016" cy="49"/>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sp>
        <p:nvSpPr>
          <p:cNvPr id="37980" name="Rectangle 92"/>
          <p:cNvSpPr>
            <a:spLocks noGrp="1" noChangeArrowheads="1"/>
          </p:cNvSpPr>
          <p:nvPr>
            <p:ph type="ctrTitle"/>
          </p:nvPr>
        </p:nvSpPr>
        <p:spPr>
          <a:xfrm>
            <a:off x="685800" y="2130427"/>
            <a:ext cx="7772400" cy="1470025"/>
          </a:xfrm>
        </p:spPr>
        <p:txBody>
          <a:bodyPr/>
          <a:lstStyle>
            <a:lvl1pPr>
              <a:defRPr/>
            </a:lvl1pPr>
          </a:lstStyle>
          <a:p>
            <a:pPr lvl="0"/>
            <a:r>
              <a:rPr lang="en-US" noProof="0" smtClean="0"/>
              <a:t>Click to edit Master title style</a:t>
            </a:r>
          </a:p>
        </p:txBody>
      </p:sp>
      <p:sp>
        <p:nvSpPr>
          <p:cNvPr id="37981" name="Rectangle 9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37982" name="Rectangle 94"/>
          <p:cNvSpPr>
            <a:spLocks noGrp="1" noChangeArrowheads="1"/>
          </p:cNvSpPr>
          <p:nvPr>
            <p:ph type="dt" sz="half" idx="2"/>
          </p:nvPr>
        </p:nvSpPr>
        <p:spPr/>
        <p:txBody>
          <a:bodyPr/>
          <a:lstStyle>
            <a:lvl1pPr>
              <a:defRPr/>
            </a:lvl1pPr>
          </a:lstStyle>
          <a:p>
            <a:fld id="{EBCE3847-CD45-43B0-9A1E-9C7AEA4FD169}" type="datetimeFigureOut">
              <a:rPr lang="en-US" smtClean="0"/>
              <a:t>10/26/2015</a:t>
            </a:fld>
            <a:endParaRPr lang="en-US"/>
          </a:p>
        </p:txBody>
      </p:sp>
      <p:sp>
        <p:nvSpPr>
          <p:cNvPr id="37983" name="Rectangle 95"/>
          <p:cNvSpPr>
            <a:spLocks noGrp="1" noChangeArrowheads="1"/>
          </p:cNvSpPr>
          <p:nvPr>
            <p:ph type="ftr" sz="quarter" idx="3"/>
          </p:nvPr>
        </p:nvSpPr>
        <p:spPr/>
        <p:txBody>
          <a:bodyPr/>
          <a:lstStyle>
            <a:lvl1pPr>
              <a:defRPr/>
            </a:lvl1pPr>
          </a:lstStyle>
          <a:p>
            <a:endParaRPr lang="en-US"/>
          </a:p>
        </p:txBody>
      </p:sp>
      <p:sp>
        <p:nvSpPr>
          <p:cNvPr id="37984" name="Rectangle 96"/>
          <p:cNvSpPr>
            <a:spLocks noGrp="1" noChangeArrowheads="1"/>
          </p:cNvSpPr>
          <p:nvPr>
            <p:ph type="sldNum" sz="quarter" idx="4"/>
          </p:nvPr>
        </p:nvSpPr>
        <p:spPr/>
        <p:txBody>
          <a:bodyPr/>
          <a:lstStyle>
            <a:lvl1pPr>
              <a:defRPr/>
            </a:lvl1pPr>
          </a:lstStyle>
          <a:p>
            <a:fld id="{CFDD17A7-A929-4E96-AE6D-BCE63E25F196}" type="slidenum">
              <a:rPr lang="en-US" smtClean="0"/>
              <a:t>‹#›</a:t>
            </a:fld>
            <a:endParaRPr lang="en-US"/>
          </a:p>
        </p:txBody>
      </p:sp>
    </p:spTree>
    <p:extLst>
      <p:ext uri="{BB962C8B-B14F-4D97-AF65-F5344CB8AC3E}">
        <p14:creationId xmlns:p14="http://schemas.microsoft.com/office/powerpoint/2010/main" val="129258500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BCE3847-CD45-43B0-9A1E-9C7AEA4FD169}" type="datetimeFigureOut">
              <a:rPr lang="en-US" smtClean="0"/>
              <a:t>10/26/2015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DD17A7-A929-4E96-AE6D-BCE63E25F196}" type="slidenum">
              <a:rPr lang="en-US" smtClean="0"/>
              <a:t>‹#›</a:t>
            </a:fld>
            <a:endParaRPr lang="en-US"/>
          </a:p>
        </p:txBody>
      </p:sp>
    </p:spTree>
    <p:extLst>
      <p:ext uri="{BB962C8B-B14F-4D97-AF65-F5344CB8AC3E}">
        <p14:creationId xmlns:p14="http://schemas.microsoft.com/office/powerpoint/2010/main" val="321861579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BCE3847-CD45-43B0-9A1E-9C7AEA4FD169}" type="datetimeFigureOut">
              <a:rPr lang="en-US" smtClean="0"/>
              <a:t>10/26/2015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DD17A7-A929-4E96-AE6D-BCE63E25F196}" type="slidenum">
              <a:rPr lang="en-US" smtClean="0"/>
              <a:t>‹#›</a:t>
            </a:fld>
            <a:endParaRPr lang="en-US"/>
          </a:p>
        </p:txBody>
      </p:sp>
    </p:spTree>
    <p:extLst>
      <p:ext uri="{BB962C8B-B14F-4D97-AF65-F5344CB8AC3E}">
        <p14:creationId xmlns:p14="http://schemas.microsoft.com/office/powerpoint/2010/main" val="194601590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2"/>
            <a:ext cx="4038600" cy="4525963"/>
          </a:xfrm>
        </p:spPr>
        <p:txBody>
          <a:bodyPr/>
          <a:lstStyle/>
          <a:p>
            <a:r>
              <a:rPr lang="en-US" smtClean="0"/>
              <a:t>Click icon to add online image</a:t>
            </a:r>
            <a:endParaRPr lang="en-US"/>
          </a:p>
        </p:txBody>
      </p:sp>
      <p:sp>
        <p:nvSpPr>
          <p:cNvPr id="4" name="Text Placeholder 3"/>
          <p:cNvSpPr>
            <a:spLocks noGrp="1"/>
          </p:cNvSpPr>
          <p:nvPr>
            <p:ph type="body" sz="half" idx="2"/>
          </p:nvPr>
        </p:nvSpPr>
        <p:spPr>
          <a:xfrm>
            <a:off x="4648200" y="1600202"/>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EBCE3847-CD45-43B0-9A1E-9C7AEA4FD169}" type="datetimeFigureOut">
              <a:rPr lang="en-US" smtClean="0"/>
              <a:t>10/26/2015</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FDD17A7-A929-4E96-AE6D-BCE63E25F196}" type="slidenum">
              <a:rPr lang="en-US" smtClean="0"/>
              <a:t>‹#›</a:t>
            </a:fld>
            <a:endParaRPr lang="en-US"/>
          </a:p>
        </p:txBody>
      </p:sp>
    </p:spTree>
    <p:extLst>
      <p:ext uri="{BB962C8B-B14F-4D97-AF65-F5344CB8AC3E}">
        <p14:creationId xmlns:p14="http://schemas.microsoft.com/office/powerpoint/2010/main" val="132794117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2"/>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EBCE3847-CD45-43B0-9A1E-9C7AEA4FD169}" type="datetimeFigureOut">
              <a:rPr lang="en-US" smtClean="0"/>
              <a:t>10/26/2015</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FDD17A7-A929-4E96-AE6D-BCE63E25F196}" type="slidenum">
              <a:rPr lang="en-US" smtClean="0"/>
              <a:t>‹#›</a:t>
            </a:fld>
            <a:endParaRPr lang="en-US"/>
          </a:p>
        </p:txBody>
      </p:sp>
    </p:spTree>
    <p:extLst>
      <p:ext uri="{BB962C8B-B14F-4D97-AF65-F5344CB8AC3E}">
        <p14:creationId xmlns:p14="http://schemas.microsoft.com/office/powerpoint/2010/main" val="259535606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2"/>
            <a:ext cx="8229600" cy="4525963"/>
          </a:xfrm>
        </p:spPr>
        <p:txBody>
          <a:bodyPr/>
          <a:lstStyle/>
          <a:p>
            <a:r>
              <a:rPr lang="en-US" smtClean="0"/>
              <a:t>Click icon to add table</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fld id="{EBCE3847-CD45-43B0-9A1E-9C7AEA4FD169}" type="datetimeFigureOut">
              <a:rPr lang="en-US" smtClean="0"/>
              <a:t>10/26/2015</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FDD17A7-A929-4E96-AE6D-BCE63E25F196}" type="slidenum">
              <a:rPr lang="en-US" smtClean="0"/>
              <a:t>‹#›</a:t>
            </a:fld>
            <a:endParaRPr lang="en-US"/>
          </a:p>
        </p:txBody>
      </p:sp>
    </p:spTree>
    <p:extLst>
      <p:ext uri="{BB962C8B-B14F-4D97-AF65-F5344CB8AC3E}">
        <p14:creationId xmlns:p14="http://schemas.microsoft.com/office/powerpoint/2010/main" val="390732139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51F94D6-77FA-4D92-A783-F76055F5D18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41637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D2CB849-8D5D-4F32-8CD9-E9EA5448494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348195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DD8D35E-696E-4918-AAE5-66B30646D88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748317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0005C91-22DE-4D9C-97C2-EECFB3B5306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643618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C3BF5DFC-F384-4ADD-A6F5-60709A9692A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0982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BCE3847-CD45-43B0-9A1E-9C7AEA4FD169}" type="datetimeFigureOut">
              <a:rPr lang="en-US" smtClean="0"/>
              <a:t>10/26/2015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DD17A7-A929-4E96-AE6D-BCE63E25F196}" type="slidenum">
              <a:rPr lang="en-US" smtClean="0"/>
              <a:t>‹#›</a:t>
            </a:fld>
            <a:endParaRPr lang="en-US"/>
          </a:p>
        </p:txBody>
      </p:sp>
    </p:spTree>
    <p:extLst>
      <p:ext uri="{BB962C8B-B14F-4D97-AF65-F5344CB8AC3E}">
        <p14:creationId xmlns:p14="http://schemas.microsoft.com/office/powerpoint/2010/main" val="4183749940"/>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003C9D7-1E8B-4536-B6A8-F868E132FED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850281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969A831B-E8E4-466E-994B-887D47E6B87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115104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A6524E6-B3C5-4EEE-B7F8-6D42A3E3C57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265809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F24C73C-CCAF-4EFB-888C-FB0E15EA99D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361695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064898C-86C5-440E-999D-1C7E44447A2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779630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3FB4597-80C8-437D-A208-7617B64922E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618493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2"/>
            <a:ext cx="8229600" cy="4525963"/>
          </a:xfrm>
        </p:spPr>
        <p:txBody>
          <a:bodyPr/>
          <a:lstStyle/>
          <a:p>
            <a:r>
              <a:rPr lang="en-US" smtClean="0"/>
              <a:t>Click icon to add table</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6B83F112-9D53-4FD2-A817-9B708525BC5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338049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2"/>
            <a:ext cx="4038600" cy="4525963"/>
          </a:xfrm>
        </p:spPr>
        <p:txBody>
          <a:bodyPr/>
          <a:lstStyle/>
          <a:p>
            <a:r>
              <a:rPr lang="en-US" smtClean="0"/>
              <a:t>Click icon to add online image</a:t>
            </a:r>
            <a:endParaRPr lang="en-US"/>
          </a:p>
        </p:txBody>
      </p:sp>
      <p:sp>
        <p:nvSpPr>
          <p:cNvPr id="4" name="Text Placeholder 3"/>
          <p:cNvSpPr>
            <a:spLocks noGrp="1"/>
          </p:cNvSpPr>
          <p:nvPr>
            <p:ph type="body" sz="half" idx="2"/>
          </p:nvPr>
        </p:nvSpPr>
        <p:spPr>
          <a:xfrm>
            <a:off x="4648200" y="1600202"/>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E0C7EC2-742B-4986-9452-7CC0B00E06E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77975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BCE3847-CD45-43B0-9A1E-9C7AEA4FD169}" type="datetimeFigureOut">
              <a:rPr lang="en-US" smtClean="0"/>
              <a:t>10/26/2015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DD17A7-A929-4E96-AE6D-BCE63E25F196}" type="slidenum">
              <a:rPr lang="en-US" smtClean="0"/>
              <a:t>‹#›</a:t>
            </a:fld>
            <a:endParaRPr lang="en-US"/>
          </a:p>
        </p:txBody>
      </p:sp>
    </p:spTree>
    <p:extLst>
      <p:ext uri="{BB962C8B-B14F-4D97-AF65-F5344CB8AC3E}">
        <p14:creationId xmlns:p14="http://schemas.microsoft.com/office/powerpoint/2010/main" val="151802525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EBCE3847-CD45-43B0-9A1E-9C7AEA4FD169}" type="datetimeFigureOut">
              <a:rPr lang="en-US" smtClean="0"/>
              <a:t>10/26/2015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FDD17A7-A929-4E96-AE6D-BCE63E25F196}" type="slidenum">
              <a:rPr lang="en-US" smtClean="0"/>
              <a:t>‹#›</a:t>
            </a:fld>
            <a:endParaRPr lang="en-US"/>
          </a:p>
        </p:txBody>
      </p:sp>
    </p:spTree>
    <p:extLst>
      <p:ext uri="{BB962C8B-B14F-4D97-AF65-F5344CB8AC3E}">
        <p14:creationId xmlns:p14="http://schemas.microsoft.com/office/powerpoint/2010/main" val="157700402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EBCE3847-CD45-43B0-9A1E-9C7AEA4FD169}" type="datetimeFigureOut">
              <a:rPr lang="en-US" smtClean="0"/>
              <a:t>10/26/2015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FDD17A7-A929-4E96-AE6D-BCE63E25F196}" type="slidenum">
              <a:rPr lang="en-US" smtClean="0"/>
              <a:t>‹#›</a:t>
            </a:fld>
            <a:endParaRPr lang="en-US"/>
          </a:p>
        </p:txBody>
      </p:sp>
    </p:spTree>
    <p:extLst>
      <p:ext uri="{BB962C8B-B14F-4D97-AF65-F5344CB8AC3E}">
        <p14:creationId xmlns:p14="http://schemas.microsoft.com/office/powerpoint/2010/main" val="114310536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EBCE3847-CD45-43B0-9A1E-9C7AEA4FD169}" type="datetimeFigureOut">
              <a:rPr lang="en-US" smtClean="0"/>
              <a:t>10/26/2015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FDD17A7-A929-4E96-AE6D-BCE63E25F196}" type="slidenum">
              <a:rPr lang="en-US" smtClean="0"/>
              <a:t>‹#›</a:t>
            </a:fld>
            <a:endParaRPr lang="en-US"/>
          </a:p>
        </p:txBody>
      </p:sp>
    </p:spTree>
    <p:extLst>
      <p:ext uri="{BB962C8B-B14F-4D97-AF65-F5344CB8AC3E}">
        <p14:creationId xmlns:p14="http://schemas.microsoft.com/office/powerpoint/2010/main" val="68566382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BCE3847-CD45-43B0-9A1E-9C7AEA4FD169}" type="datetimeFigureOut">
              <a:rPr lang="en-US" smtClean="0"/>
              <a:t>10/26/2015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FDD17A7-A929-4E96-AE6D-BCE63E25F196}" type="slidenum">
              <a:rPr lang="en-US" smtClean="0"/>
              <a:t>‹#›</a:t>
            </a:fld>
            <a:endParaRPr lang="en-US"/>
          </a:p>
        </p:txBody>
      </p:sp>
    </p:spTree>
    <p:extLst>
      <p:ext uri="{BB962C8B-B14F-4D97-AF65-F5344CB8AC3E}">
        <p14:creationId xmlns:p14="http://schemas.microsoft.com/office/powerpoint/2010/main" val="39952321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BCE3847-CD45-43B0-9A1E-9C7AEA4FD169}" type="datetimeFigureOut">
              <a:rPr lang="en-US" smtClean="0"/>
              <a:t>10/26/2015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FDD17A7-A929-4E96-AE6D-BCE63E25F196}" type="slidenum">
              <a:rPr lang="en-US" smtClean="0"/>
              <a:t>‹#›</a:t>
            </a:fld>
            <a:endParaRPr lang="en-US"/>
          </a:p>
        </p:txBody>
      </p:sp>
    </p:spTree>
    <p:extLst>
      <p:ext uri="{BB962C8B-B14F-4D97-AF65-F5344CB8AC3E}">
        <p14:creationId xmlns:p14="http://schemas.microsoft.com/office/powerpoint/2010/main" val="111311742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BCE3847-CD45-43B0-9A1E-9C7AEA4FD169}" type="datetimeFigureOut">
              <a:rPr lang="en-US" smtClean="0"/>
              <a:t>10/26/2015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FDD17A7-A929-4E96-AE6D-BCE63E25F196}" type="slidenum">
              <a:rPr lang="en-US" smtClean="0"/>
              <a:t>‹#›</a:t>
            </a:fld>
            <a:endParaRPr lang="en-US"/>
          </a:p>
        </p:txBody>
      </p:sp>
    </p:spTree>
    <p:extLst>
      <p:ext uri="{BB962C8B-B14F-4D97-AF65-F5344CB8AC3E}">
        <p14:creationId xmlns:p14="http://schemas.microsoft.com/office/powerpoint/2010/main" val="349662435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6866" name="Group 2"/>
          <p:cNvGrpSpPr>
            <a:grpSpLocks/>
          </p:cNvGrpSpPr>
          <p:nvPr/>
        </p:nvGrpSpPr>
        <p:grpSpPr bwMode="auto">
          <a:xfrm>
            <a:off x="-25399" y="2"/>
            <a:ext cx="9166225" cy="7027863"/>
            <a:chOff x="-16" y="0"/>
            <a:chExt cx="5774" cy="4427"/>
          </a:xfrm>
        </p:grpSpPr>
        <p:grpSp>
          <p:nvGrpSpPr>
            <p:cNvPr id="36867" name="Group 3"/>
            <p:cNvGrpSpPr>
              <a:grpSpLocks/>
            </p:cNvGrpSpPr>
            <p:nvPr/>
          </p:nvGrpSpPr>
          <p:grpSpPr bwMode="auto">
            <a:xfrm>
              <a:off x="-16" y="0"/>
              <a:ext cx="5771" cy="4427"/>
              <a:chOff x="-14" y="-3"/>
              <a:chExt cx="5771" cy="4427"/>
            </a:xfrm>
          </p:grpSpPr>
          <p:grpSp>
            <p:nvGrpSpPr>
              <p:cNvPr id="36868" name="Group 4"/>
              <p:cNvGrpSpPr>
                <a:grpSpLocks/>
              </p:cNvGrpSpPr>
              <p:nvPr/>
            </p:nvGrpSpPr>
            <p:grpSpPr bwMode="auto">
              <a:xfrm>
                <a:off x="1834" y="-2"/>
                <a:ext cx="209" cy="4316"/>
                <a:chOff x="1834" y="-2"/>
                <a:chExt cx="209" cy="4316"/>
              </a:xfrm>
            </p:grpSpPr>
            <p:sp>
              <p:nvSpPr>
                <p:cNvPr id="36869" name="Freeform 5"/>
                <p:cNvSpPr>
                  <a:spLocks/>
                </p:cNvSpPr>
                <p:nvPr/>
              </p:nvSpPr>
              <p:spPr bwMode="white">
                <a:xfrm>
                  <a:off x="1834" y="0"/>
                  <a:ext cx="209" cy="4314"/>
                </a:xfrm>
                <a:custGeom>
                  <a:avLst/>
                  <a:gdLst>
                    <a:gd name="T0" fmla="*/ 14 w 209"/>
                    <a:gd name="T1" fmla="*/ 4314 h 4314"/>
                    <a:gd name="T2" fmla="*/ 19 w 209"/>
                    <a:gd name="T3" fmla="*/ 3207 h 4314"/>
                    <a:gd name="T4" fmla="*/ 3 w 209"/>
                    <a:gd name="T5" fmla="*/ 2467 h 4314"/>
                    <a:gd name="T6" fmla="*/ 3 w 209"/>
                    <a:gd name="T7" fmla="*/ 2330 h 4314"/>
                    <a:gd name="T8" fmla="*/ 8 w 209"/>
                    <a:gd name="T9" fmla="*/ 2288 h 4314"/>
                    <a:gd name="T10" fmla="*/ 10 w 209"/>
                    <a:gd name="T11" fmla="*/ 2244 h 4314"/>
                    <a:gd name="T12" fmla="*/ 3 w 209"/>
                    <a:gd name="T13" fmla="*/ 2193 h 4314"/>
                    <a:gd name="T14" fmla="*/ 3 w 209"/>
                    <a:gd name="T15" fmla="*/ 2103 h 4314"/>
                    <a:gd name="T16" fmla="*/ 12 w 209"/>
                    <a:gd name="T17" fmla="*/ 1849 h 4314"/>
                    <a:gd name="T18" fmla="*/ 10 w 209"/>
                    <a:gd name="T19" fmla="*/ 1270 h 4314"/>
                    <a:gd name="T20" fmla="*/ 12 w 209"/>
                    <a:gd name="T21" fmla="*/ 0 h 4314"/>
                    <a:gd name="T22" fmla="*/ 34 w 209"/>
                    <a:gd name="T23" fmla="*/ 4 h 4314"/>
                    <a:gd name="T24" fmla="*/ 37 w 209"/>
                    <a:gd name="T25" fmla="*/ 1026 h 4314"/>
                    <a:gd name="T26" fmla="*/ 36 w 209"/>
                    <a:gd name="T27" fmla="*/ 1897 h 4314"/>
                    <a:gd name="T28" fmla="*/ 25 w 209"/>
                    <a:gd name="T29" fmla="*/ 2105 h 4314"/>
                    <a:gd name="T30" fmla="*/ 39 w 209"/>
                    <a:gd name="T31" fmla="*/ 2212 h 4314"/>
                    <a:gd name="T32" fmla="*/ 102 w 209"/>
                    <a:gd name="T33" fmla="*/ 2228 h 4314"/>
                    <a:gd name="T34" fmla="*/ 163 w 209"/>
                    <a:gd name="T35" fmla="*/ 2228 h 4314"/>
                    <a:gd name="T36" fmla="*/ 181 w 209"/>
                    <a:gd name="T37" fmla="*/ 2184 h 4314"/>
                    <a:gd name="T38" fmla="*/ 180 w 209"/>
                    <a:gd name="T39" fmla="*/ 2077 h 4314"/>
                    <a:gd name="T40" fmla="*/ 178 w 209"/>
                    <a:gd name="T41" fmla="*/ 1969 h 4314"/>
                    <a:gd name="T42" fmla="*/ 173 w 209"/>
                    <a:gd name="T43" fmla="*/ 1817 h 4314"/>
                    <a:gd name="T44" fmla="*/ 167 w 209"/>
                    <a:gd name="T45" fmla="*/ 3 h 4314"/>
                    <a:gd name="T46" fmla="*/ 202 w 209"/>
                    <a:gd name="T47" fmla="*/ 6 h 4314"/>
                    <a:gd name="T48" fmla="*/ 195 w 209"/>
                    <a:gd name="T49" fmla="*/ 701 h 4314"/>
                    <a:gd name="T50" fmla="*/ 198 w 209"/>
                    <a:gd name="T51" fmla="*/ 1841 h 4314"/>
                    <a:gd name="T52" fmla="*/ 209 w 209"/>
                    <a:gd name="T53" fmla="*/ 2148 h 4314"/>
                    <a:gd name="T54" fmla="*/ 198 w 209"/>
                    <a:gd name="T55" fmla="*/ 2264 h 4314"/>
                    <a:gd name="T56" fmla="*/ 206 w 209"/>
                    <a:gd name="T57" fmla="*/ 2330 h 4314"/>
                    <a:gd name="T58" fmla="*/ 206 w 209"/>
                    <a:gd name="T59" fmla="*/ 2512 h 4314"/>
                    <a:gd name="T60" fmla="*/ 193 w 209"/>
                    <a:gd name="T61" fmla="*/ 3287 h 4314"/>
                    <a:gd name="T62" fmla="*/ 197 w 209"/>
                    <a:gd name="T63" fmla="*/ 4314 h 4314"/>
                    <a:gd name="T64" fmla="*/ 176 w 209"/>
                    <a:gd name="T65" fmla="*/ 4313 h 4314"/>
                    <a:gd name="T66" fmla="*/ 175 w 209"/>
                    <a:gd name="T67" fmla="*/ 3786 h 4314"/>
                    <a:gd name="T68" fmla="*/ 171 w 209"/>
                    <a:gd name="T69" fmla="*/ 3391 h 4314"/>
                    <a:gd name="T70" fmla="*/ 178 w 209"/>
                    <a:gd name="T71" fmla="*/ 2720 h 4314"/>
                    <a:gd name="T72" fmla="*/ 185 w 209"/>
                    <a:gd name="T73" fmla="*/ 2356 h 4314"/>
                    <a:gd name="T74" fmla="*/ 170 w 209"/>
                    <a:gd name="T75" fmla="*/ 2288 h 4314"/>
                    <a:gd name="T76" fmla="*/ 103 w 209"/>
                    <a:gd name="T77" fmla="*/ 2308 h 4314"/>
                    <a:gd name="T78" fmla="*/ 41 w 209"/>
                    <a:gd name="T79" fmla="*/ 2296 h 4314"/>
                    <a:gd name="T80" fmla="*/ 23 w 209"/>
                    <a:gd name="T81" fmla="*/ 2467 h 4314"/>
                    <a:gd name="T82" fmla="*/ 37 w 209"/>
                    <a:gd name="T83" fmla="*/ 2955 h 4314"/>
                    <a:gd name="T84" fmla="*/ 39 w 209"/>
                    <a:gd name="T85" fmla="*/ 3730 h 4314"/>
                    <a:gd name="T86" fmla="*/ 37 w 209"/>
                    <a:gd name="T87" fmla="*/ 4313 h 4314"/>
                    <a:gd name="T88" fmla="*/ 14 w 209"/>
                    <a:gd name="T89" fmla="*/ 4314 h 4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9" h="4314">
                      <a:moveTo>
                        <a:pt x="14" y="4314"/>
                      </a:moveTo>
                      <a:cubicBezTo>
                        <a:pt x="11" y="4130"/>
                        <a:pt x="21" y="3515"/>
                        <a:pt x="19" y="3207"/>
                      </a:cubicBezTo>
                      <a:cubicBezTo>
                        <a:pt x="17" y="2899"/>
                        <a:pt x="5" y="2613"/>
                        <a:pt x="3" y="2467"/>
                      </a:cubicBezTo>
                      <a:cubicBezTo>
                        <a:pt x="0" y="2321"/>
                        <a:pt x="2" y="2360"/>
                        <a:pt x="3" y="2330"/>
                      </a:cubicBezTo>
                      <a:cubicBezTo>
                        <a:pt x="3" y="2300"/>
                        <a:pt x="7" y="2302"/>
                        <a:pt x="8" y="2288"/>
                      </a:cubicBezTo>
                      <a:cubicBezTo>
                        <a:pt x="10" y="2274"/>
                        <a:pt x="11" y="2260"/>
                        <a:pt x="10" y="2244"/>
                      </a:cubicBezTo>
                      <a:cubicBezTo>
                        <a:pt x="9" y="2228"/>
                        <a:pt x="4" y="2217"/>
                        <a:pt x="3" y="2193"/>
                      </a:cubicBezTo>
                      <a:cubicBezTo>
                        <a:pt x="1" y="2169"/>
                        <a:pt x="1" y="2159"/>
                        <a:pt x="3" y="2103"/>
                      </a:cubicBezTo>
                      <a:cubicBezTo>
                        <a:pt x="4" y="2046"/>
                        <a:pt x="11" y="1988"/>
                        <a:pt x="12" y="1849"/>
                      </a:cubicBezTo>
                      <a:cubicBezTo>
                        <a:pt x="13" y="1710"/>
                        <a:pt x="10" y="1578"/>
                        <a:pt x="10" y="1270"/>
                      </a:cubicBezTo>
                      <a:cubicBezTo>
                        <a:pt x="10" y="961"/>
                        <a:pt x="8" y="211"/>
                        <a:pt x="12" y="0"/>
                      </a:cubicBezTo>
                      <a:lnTo>
                        <a:pt x="34" y="4"/>
                      </a:lnTo>
                      <a:cubicBezTo>
                        <a:pt x="38" y="175"/>
                        <a:pt x="37" y="711"/>
                        <a:pt x="37" y="1026"/>
                      </a:cubicBezTo>
                      <a:cubicBezTo>
                        <a:pt x="38" y="1342"/>
                        <a:pt x="38" y="1717"/>
                        <a:pt x="36" y="1897"/>
                      </a:cubicBezTo>
                      <a:cubicBezTo>
                        <a:pt x="39" y="1973"/>
                        <a:pt x="29" y="2051"/>
                        <a:pt x="25" y="2105"/>
                      </a:cubicBezTo>
                      <a:cubicBezTo>
                        <a:pt x="22" y="2164"/>
                        <a:pt x="20" y="2202"/>
                        <a:pt x="39" y="2212"/>
                      </a:cubicBezTo>
                      <a:cubicBezTo>
                        <a:pt x="57" y="2226"/>
                        <a:pt x="81" y="2231"/>
                        <a:pt x="102" y="2228"/>
                      </a:cubicBezTo>
                      <a:cubicBezTo>
                        <a:pt x="123" y="2231"/>
                        <a:pt x="150" y="2235"/>
                        <a:pt x="163" y="2228"/>
                      </a:cubicBezTo>
                      <a:cubicBezTo>
                        <a:pt x="176" y="2221"/>
                        <a:pt x="178" y="2209"/>
                        <a:pt x="181" y="2184"/>
                      </a:cubicBezTo>
                      <a:cubicBezTo>
                        <a:pt x="184" y="2159"/>
                        <a:pt x="180" y="2113"/>
                        <a:pt x="180" y="2077"/>
                      </a:cubicBezTo>
                      <a:cubicBezTo>
                        <a:pt x="179" y="2041"/>
                        <a:pt x="179" y="2012"/>
                        <a:pt x="178" y="1969"/>
                      </a:cubicBezTo>
                      <a:cubicBezTo>
                        <a:pt x="174" y="1922"/>
                        <a:pt x="175" y="2145"/>
                        <a:pt x="173" y="1817"/>
                      </a:cubicBezTo>
                      <a:cubicBezTo>
                        <a:pt x="171" y="1490"/>
                        <a:pt x="163" y="305"/>
                        <a:pt x="167" y="3"/>
                      </a:cubicBezTo>
                      <a:lnTo>
                        <a:pt x="202" y="6"/>
                      </a:lnTo>
                      <a:cubicBezTo>
                        <a:pt x="206" y="122"/>
                        <a:pt x="195" y="395"/>
                        <a:pt x="195" y="701"/>
                      </a:cubicBezTo>
                      <a:cubicBezTo>
                        <a:pt x="194" y="1006"/>
                        <a:pt x="196" y="1600"/>
                        <a:pt x="198" y="1841"/>
                      </a:cubicBezTo>
                      <a:cubicBezTo>
                        <a:pt x="197" y="1985"/>
                        <a:pt x="209" y="2095"/>
                        <a:pt x="209" y="2148"/>
                      </a:cubicBezTo>
                      <a:cubicBezTo>
                        <a:pt x="209" y="2201"/>
                        <a:pt x="203" y="2212"/>
                        <a:pt x="198" y="2264"/>
                      </a:cubicBezTo>
                      <a:cubicBezTo>
                        <a:pt x="208" y="2285"/>
                        <a:pt x="205" y="2289"/>
                        <a:pt x="206" y="2330"/>
                      </a:cubicBezTo>
                      <a:cubicBezTo>
                        <a:pt x="208" y="2371"/>
                        <a:pt x="209" y="2352"/>
                        <a:pt x="206" y="2512"/>
                      </a:cubicBezTo>
                      <a:cubicBezTo>
                        <a:pt x="204" y="2672"/>
                        <a:pt x="194" y="2987"/>
                        <a:pt x="193" y="3287"/>
                      </a:cubicBezTo>
                      <a:cubicBezTo>
                        <a:pt x="192" y="3587"/>
                        <a:pt x="200" y="4143"/>
                        <a:pt x="197" y="4314"/>
                      </a:cubicBezTo>
                      <a:lnTo>
                        <a:pt x="176" y="4313"/>
                      </a:lnTo>
                      <a:cubicBezTo>
                        <a:pt x="172" y="4225"/>
                        <a:pt x="176" y="3940"/>
                        <a:pt x="175" y="3786"/>
                      </a:cubicBezTo>
                      <a:cubicBezTo>
                        <a:pt x="174" y="3632"/>
                        <a:pt x="171" y="3568"/>
                        <a:pt x="171" y="3391"/>
                      </a:cubicBezTo>
                      <a:cubicBezTo>
                        <a:pt x="172" y="3213"/>
                        <a:pt x="176" y="2892"/>
                        <a:pt x="178" y="2720"/>
                      </a:cubicBezTo>
                      <a:cubicBezTo>
                        <a:pt x="180" y="2547"/>
                        <a:pt x="186" y="2428"/>
                        <a:pt x="185" y="2356"/>
                      </a:cubicBezTo>
                      <a:cubicBezTo>
                        <a:pt x="183" y="2332"/>
                        <a:pt x="187" y="2295"/>
                        <a:pt x="170" y="2288"/>
                      </a:cubicBezTo>
                      <a:cubicBezTo>
                        <a:pt x="158" y="2275"/>
                        <a:pt x="125" y="2307"/>
                        <a:pt x="103" y="2308"/>
                      </a:cubicBezTo>
                      <a:cubicBezTo>
                        <a:pt x="82" y="2309"/>
                        <a:pt x="54" y="2270"/>
                        <a:pt x="41" y="2296"/>
                      </a:cubicBezTo>
                      <a:cubicBezTo>
                        <a:pt x="27" y="2322"/>
                        <a:pt x="23" y="2357"/>
                        <a:pt x="23" y="2467"/>
                      </a:cubicBezTo>
                      <a:cubicBezTo>
                        <a:pt x="22" y="2577"/>
                        <a:pt x="35" y="2745"/>
                        <a:pt x="37" y="2955"/>
                      </a:cubicBezTo>
                      <a:cubicBezTo>
                        <a:pt x="40" y="3166"/>
                        <a:pt x="39" y="3503"/>
                        <a:pt x="39" y="3730"/>
                      </a:cubicBezTo>
                      <a:cubicBezTo>
                        <a:pt x="39" y="3957"/>
                        <a:pt x="41" y="4216"/>
                        <a:pt x="37" y="4313"/>
                      </a:cubicBezTo>
                      <a:lnTo>
                        <a:pt x="14" y="4314"/>
                      </a:ln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870" name="Freeform 6"/>
                <p:cNvSpPr>
                  <a:spLocks/>
                </p:cNvSpPr>
                <p:nvPr/>
              </p:nvSpPr>
              <p:spPr bwMode="white">
                <a:xfrm flipV="1">
                  <a:off x="1943" y="-2"/>
                  <a:ext cx="47" cy="2199"/>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6871" name="Group 7"/>
              <p:cNvGrpSpPr>
                <a:grpSpLocks/>
              </p:cNvGrpSpPr>
              <p:nvPr/>
            </p:nvGrpSpPr>
            <p:grpSpPr bwMode="auto">
              <a:xfrm flipV="1">
                <a:off x="5312" y="0"/>
                <a:ext cx="321" cy="4318"/>
                <a:chOff x="2971" y="-3"/>
                <a:chExt cx="493" cy="4325"/>
              </a:xfrm>
            </p:grpSpPr>
            <p:sp>
              <p:nvSpPr>
                <p:cNvPr id="36872" name="Freeform 8"/>
                <p:cNvSpPr>
                  <a:spLocks/>
                </p:cNvSpPr>
                <p:nvPr/>
              </p:nvSpPr>
              <p:spPr bwMode="white">
                <a:xfrm>
                  <a:off x="2971" y="-3"/>
                  <a:ext cx="493" cy="4323"/>
                </a:xfrm>
                <a:custGeom>
                  <a:avLst/>
                  <a:gdLst>
                    <a:gd name="T0" fmla="*/ 40 w 493"/>
                    <a:gd name="T1" fmla="*/ 7 h 4323"/>
                    <a:gd name="T2" fmla="*/ 44 w 493"/>
                    <a:gd name="T3" fmla="*/ 1111 h 4323"/>
                    <a:gd name="T4" fmla="*/ 6 w 493"/>
                    <a:gd name="T5" fmla="*/ 1852 h 4323"/>
                    <a:gd name="T6" fmla="*/ 6 w 493"/>
                    <a:gd name="T7" fmla="*/ 1989 h 4323"/>
                    <a:gd name="T8" fmla="*/ 20 w 493"/>
                    <a:gd name="T9" fmla="*/ 2031 h 4323"/>
                    <a:gd name="T10" fmla="*/ 24 w 493"/>
                    <a:gd name="T11" fmla="*/ 2075 h 4323"/>
                    <a:gd name="T12" fmla="*/ 6 w 493"/>
                    <a:gd name="T13" fmla="*/ 2126 h 4323"/>
                    <a:gd name="T14" fmla="*/ 6 w 493"/>
                    <a:gd name="T15" fmla="*/ 2217 h 4323"/>
                    <a:gd name="T16" fmla="*/ 28 w 493"/>
                    <a:gd name="T17" fmla="*/ 2471 h 4323"/>
                    <a:gd name="T18" fmla="*/ 24 w 493"/>
                    <a:gd name="T19" fmla="*/ 3051 h 4323"/>
                    <a:gd name="T20" fmla="*/ 28 w 493"/>
                    <a:gd name="T21" fmla="*/ 4323 h 4323"/>
                    <a:gd name="T22" fmla="*/ 80 w 493"/>
                    <a:gd name="T23" fmla="*/ 4319 h 4323"/>
                    <a:gd name="T24" fmla="*/ 88 w 493"/>
                    <a:gd name="T25" fmla="*/ 3295 h 4323"/>
                    <a:gd name="T26" fmla="*/ 84 w 493"/>
                    <a:gd name="T27" fmla="*/ 2423 h 4323"/>
                    <a:gd name="T28" fmla="*/ 60 w 493"/>
                    <a:gd name="T29" fmla="*/ 2215 h 4323"/>
                    <a:gd name="T30" fmla="*/ 92 w 493"/>
                    <a:gd name="T31" fmla="*/ 2107 h 4323"/>
                    <a:gd name="T32" fmla="*/ 240 w 493"/>
                    <a:gd name="T33" fmla="*/ 2091 h 4323"/>
                    <a:gd name="T34" fmla="*/ 384 w 493"/>
                    <a:gd name="T35" fmla="*/ 2091 h 4323"/>
                    <a:gd name="T36" fmla="*/ 428 w 493"/>
                    <a:gd name="T37" fmla="*/ 2135 h 4323"/>
                    <a:gd name="T38" fmla="*/ 424 w 493"/>
                    <a:gd name="T39" fmla="*/ 2243 h 4323"/>
                    <a:gd name="T40" fmla="*/ 420 w 493"/>
                    <a:gd name="T41" fmla="*/ 2351 h 4323"/>
                    <a:gd name="T42" fmla="*/ 408 w 493"/>
                    <a:gd name="T43" fmla="*/ 2503 h 4323"/>
                    <a:gd name="T44" fmla="*/ 395 w 493"/>
                    <a:gd name="T45" fmla="*/ 4320 h 4323"/>
                    <a:gd name="T46" fmla="*/ 476 w 493"/>
                    <a:gd name="T47" fmla="*/ 4317 h 4323"/>
                    <a:gd name="T48" fmla="*/ 459 w 493"/>
                    <a:gd name="T49" fmla="*/ 3621 h 4323"/>
                    <a:gd name="T50" fmla="*/ 468 w 493"/>
                    <a:gd name="T51" fmla="*/ 2479 h 4323"/>
                    <a:gd name="T52" fmla="*/ 493 w 493"/>
                    <a:gd name="T53" fmla="*/ 2172 h 4323"/>
                    <a:gd name="T54" fmla="*/ 468 w 493"/>
                    <a:gd name="T55" fmla="*/ 2055 h 4323"/>
                    <a:gd name="T56" fmla="*/ 487 w 493"/>
                    <a:gd name="T57" fmla="*/ 1989 h 4323"/>
                    <a:gd name="T58" fmla="*/ 487 w 493"/>
                    <a:gd name="T59" fmla="*/ 1807 h 4323"/>
                    <a:gd name="T60" fmla="*/ 456 w 493"/>
                    <a:gd name="T61" fmla="*/ 1031 h 4323"/>
                    <a:gd name="T62" fmla="*/ 472 w 493"/>
                    <a:gd name="T63" fmla="*/ 0 h 4323"/>
                    <a:gd name="T64" fmla="*/ 416 w 493"/>
                    <a:gd name="T65" fmla="*/ 3 h 4323"/>
                    <a:gd name="T66" fmla="*/ 412 w 493"/>
                    <a:gd name="T67" fmla="*/ 531 h 4323"/>
                    <a:gd name="T68" fmla="*/ 404 w 493"/>
                    <a:gd name="T69" fmla="*/ 927 h 4323"/>
                    <a:gd name="T70" fmla="*/ 420 w 493"/>
                    <a:gd name="T71" fmla="*/ 1599 h 4323"/>
                    <a:gd name="T72" fmla="*/ 436 w 493"/>
                    <a:gd name="T73" fmla="*/ 1963 h 4323"/>
                    <a:gd name="T74" fmla="*/ 400 w 493"/>
                    <a:gd name="T75" fmla="*/ 2031 h 4323"/>
                    <a:gd name="T76" fmla="*/ 244 w 493"/>
                    <a:gd name="T77" fmla="*/ 2011 h 4323"/>
                    <a:gd name="T78" fmla="*/ 96 w 493"/>
                    <a:gd name="T79" fmla="*/ 2023 h 4323"/>
                    <a:gd name="T80" fmla="*/ 54 w 493"/>
                    <a:gd name="T81" fmla="*/ 1852 h 4323"/>
                    <a:gd name="T82" fmla="*/ 88 w 493"/>
                    <a:gd name="T83" fmla="*/ 1363 h 4323"/>
                    <a:gd name="T84" fmla="*/ 92 w 493"/>
                    <a:gd name="T85" fmla="*/ 587 h 4323"/>
                    <a:gd name="T86" fmla="*/ 88 w 493"/>
                    <a:gd name="T87" fmla="*/ 3 h 4323"/>
                    <a:gd name="T88" fmla="*/ 40 w 493"/>
                    <a:gd name="T89" fmla="*/ 7 h 4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3" h="4323">
                      <a:moveTo>
                        <a:pt x="40" y="7"/>
                      </a:moveTo>
                      <a:cubicBezTo>
                        <a:pt x="33" y="192"/>
                        <a:pt x="50" y="804"/>
                        <a:pt x="44" y="1111"/>
                      </a:cubicBezTo>
                      <a:cubicBezTo>
                        <a:pt x="38" y="1418"/>
                        <a:pt x="12" y="1706"/>
                        <a:pt x="6" y="1852"/>
                      </a:cubicBezTo>
                      <a:cubicBezTo>
                        <a:pt x="0" y="1998"/>
                        <a:pt x="4" y="1959"/>
                        <a:pt x="6" y="1989"/>
                      </a:cubicBezTo>
                      <a:cubicBezTo>
                        <a:pt x="8" y="2019"/>
                        <a:pt x="17" y="2017"/>
                        <a:pt x="20" y="2031"/>
                      </a:cubicBezTo>
                      <a:cubicBezTo>
                        <a:pt x="23" y="2045"/>
                        <a:pt x="26" y="2059"/>
                        <a:pt x="24" y="2075"/>
                      </a:cubicBezTo>
                      <a:cubicBezTo>
                        <a:pt x="22" y="2091"/>
                        <a:pt x="9" y="2102"/>
                        <a:pt x="6" y="2126"/>
                      </a:cubicBezTo>
                      <a:cubicBezTo>
                        <a:pt x="3" y="2150"/>
                        <a:pt x="2" y="2160"/>
                        <a:pt x="6" y="2217"/>
                      </a:cubicBezTo>
                      <a:cubicBezTo>
                        <a:pt x="10" y="2274"/>
                        <a:pt x="25" y="2332"/>
                        <a:pt x="28" y="2471"/>
                      </a:cubicBezTo>
                      <a:cubicBezTo>
                        <a:pt x="31" y="2610"/>
                        <a:pt x="24" y="2742"/>
                        <a:pt x="24" y="3051"/>
                      </a:cubicBezTo>
                      <a:cubicBezTo>
                        <a:pt x="24" y="3360"/>
                        <a:pt x="19" y="4112"/>
                        <a:pt x="28" y="4323"/>
                      </a:cubicBezTo>
                      <a:lnTo>
                        <a:pt x="80" y="4319"/>
                      </a:lnTo>
                      <a:cubicBezTo>
                        <a:pt x="90" y="4148"/>
                        <a:pt x="87" y="3611"/>
                        <a:pt x="88" y="3295"/>
                      </a:cubicBezTo>
                      <a:cubicBezTo>
                        <a:pt x="89" y="2979"/>
                        <a:pt x="89" y="2603"/>
                        <a:pt x="84" y="2423"/>
                      </a:cubicBezTo>
                      <a:cubicBezTo>
                        <a:pt x="92" y="2347"/>
                        <a:pt x="69" y="2269"/>
                        <a:pt x="60" y="2215"/>
                      </a:cubicBezTo>
                      <a:cubicBezTo>
                        <a:pt x="52" y="2155"/>
                        <a:pt x="48" y="2117"/>
                        <a:pt x="92" y="2107"/>
                      </a:cubicBezTo>
                      <a:cubicBezTo>
                        <a:pt x="134" y="2093"/>
                        <a:pt x="190" y="2088"/>
                        <a:pt x="240" y="2091"/>
                      </a:cubicBezTo>
                      <a:cubicBezTo>
                        <a:pt x="289" y="2088"/>
                        <a:pt x="353" y="2084"/>
                        <a:pt x="384" y="2091"/>
                      </a:cubicBezTo>
                      <a:cubicBezTo>
                        <a:pt x="415" y="2098"/>
                        <a:pt x="421" y="2110"/>
                        <a:pt x="428" y="2135"/>
                      </a:cubicBezTo>
                      <a:cubicBezTo>
                        <a:pt x="435" y="2160"/>
                        <a:pt x="425" y="2207"/>
                        <a:pt x="424" y="2243"/>
                      </a:cubicBezTo>
                      <a:cubicBezTo>
                        <a:pt x="423" y="2279"/>
                        <a:pt x="423" y="2308"/>
                        <a:pt x="420" y="2351"/>
                      </a:cubicBezTo>
                      <a:cubicBezTo>
                        <a:pt x="411" y="2398"/>
                        <a:pt x="412" y="2175"/>
                        <a:pt x="408" y="2503"/>
                      </a:cubicBezTo>
                      <a:cubicBezTo>
                        <a:pt x="404" y="2831"/>
                        <a:pt x="384" y="4018"/>
                        <a:pt x="395" y="4320"/>
                      </a:cubicBezTo>
                      <a:lnTo>
                        <a:pt x="476" y="4317"/>
                      </a:lnTo>
                      <a:cubicBezTo>
                        <a:pt x="486" y="4201"/>
                        <a:pt x="460" y="3927"/>
                        <a:pt x="459" y="3621"/>
                      </a:cubicBezTo>
                      <a:cubicBezTo>
                        <a:pt x="458" y="3315"/>
                        <a:pt x="462" y="2720"/>
                        <a:pt x="468" y="2479"/>
                      </a:cubicBezTo>
                      <a:cubicBezTo>
                        <a:pt x="464" y="2335"/>
                        <a:pt x="493" y="2225"/>
                        <a:pt x="493" y="2172"/>
                      </a:cubicBezTo>
                      <a:cubicBezTo>
                        <a:pt x="493" y="2118"/>
                        <a:pt x="480" y="2107"/>
                        <a:pt x="468" y="2055"/>
                      </a:cubicBezTo>
                      <a:cubicBezTo>
                        <a:pt x="490" y="2034"/>
                        <a:pt x="484" y="2030"/>
                        <a:pt x="487" y="1989"/>
                      </a:cubicBezTo>
                      <a:cubicBezTo>
                        <a:pt x="490" y="1948"/>
                        <a:pt x="492" y="1967"/>
                        <a:pt x="487" y="1807"/>
                      </a:cubicBezTo>
                      <a:cubicBezTo>
                        <a:pt x="482" y="1647"/>
                        <a:pt x="458" y="1332"/>
                        <a:pt x="456" y="1031"/>
                      </a:cubicBezTo>
                      <a:cubicBezTo>
                        <a:pt x="454" y="730"/>
                        <a:pt x="479" y="171"/>
                        <a:pt x="472" y="0"/>
                      </a:cubicBezTo>
                      <a:lnTo>
                        <a:pt x="416" y="3"/>
                      </a:lnTo>
                      <a:cubicBezTo>
                        <a:pt x="406" y="91"/>
                        <a:pt x="414" y="377"/>
                        <a:pt x="412" y="531"/>
                      </a:cubicBezTo>
                      <a:cubicBezTo>
                        <a:pt x="410" y="685"/>
                        <a:pt x="403" y="749"/>
                        <a:pt x="404" y="927"/>
                      </a:cubicBezTo>
                      <a:cubicBezTo>
                        <a:pt x="405" y="1105"/>
                        <a:pt x="415" y="1426"/>
                        <a:pt x="420" y="1599"/>
                      </a:cubicBezTo>
                      <a:cubicBezTo>
                        <a:pt x="425" y="1772"/>
                        <a:pt x="439" y="1891"/>
                        <a:pt x="436" y="1963"/>
                      </a:cubicBezTo>
                      <a:cubicBezTo>
                        <a:pt x="432" y="1987"/>
                        <a:pt x="441" y="2024"/>
                        <a:pt x="400" y="2031"/>
                      </a:cubicBezTo>
                      <a:cubicBezTo>
                        <a:pt x="373" y="2044"/>
                        <a:pt x="295" y="2012"/>
                        <a:pt x="244" y="2011"/>
                      </a:cubicBezTo>
                      <a:cubicBezTo>
                        <a:pt x="193" y="2010"/>
                        <a:pt x="128" y="2049"/>
                        <a:pt x="96" y="2023"/>
                      </a:cubicBezTo>
                      <a:cubicBezTo>
                        <a:pt x="64" y="1997"/>
                        <a:pt x="55" y="1962"/>
                        <a:pt x="54" y="1852"/>
                      </a:cubicBezTo>
                      <a:cubicBezTo>
                        <a:pt x="53" y="1742"/>
                        <a:pt x="82" y="1574"/>
                        <a:pt x="88" y="1363"/>
                      </a:cubicBezTo>
                      <a:cubicBezTo>
                        <a:pt x="94" y="1152"/>
                        <a:pt x="92" y="814"/>
                        <a:pt x="92" y="587"/>
                      </a:cubicBezTo>
                      <a:cubicBezTo>
                        <a:pt x="92" y="360"/>
                        <a:pt x="97" y="100"/>
                        <a:pt x="88" y="3"/>
                      </a:cubicBezTo>
                      <a:lnTo>
                        <a:pt x="40" y="7"/>
                      </a:ln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873" name="Freeform 9"/>
                <p:cNvSpPr>
                  <a:spLocks/>
                </p:cNvSpPr>
                <p:nvPr/>
              </p:nvSpPr>
              <p:spPr bwMode="white">
                <a:xfrm>
                  <a:off x="3228" y="2119"/>
                  <a:ext cx="110" cy="2203"/>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6874" name="Group 10"/>
              <p:cNvGrpSpPr>
                <a:grpSpLocks/>
              </p:cNvGrpSpPr>
              <p:nvPr/>
            </p:nvGrpSpPr>
            <p:grpSpPr bwMode="auto">
              <a:xfrm>
                <a:off x="1130" y="1"/>
                <a:ext cx="385" cy="4314"/>
                <a:chOff x="1130" y="1"/>
                <a:chExt cx="385" cy="4308"/>
              </a:xfrm>
            </p:grpSpPr>
            <p:sp>
              <p:nvSpPr>
                <p:cNvPr id="36875" name="Freeform 11"/>
                <p:cNvSpPr>
                  <a:spLocks/>
                </p:cNvSpPr>
                <p:nvPr/>
              </p:nvSpPr>
              <p:spPr bwMode="white">
                <a:xfrm>
                  <a:off x="1146" y="1"/>
                  <a:ext cx="369" cy="2611"/>
                </a:xfrm>
                <a:custGeom>
                  <a:avLst/>
                  <a:gdLst>
                    <a:gd name="T0" fmla="*/ 22 w 369"/>
                    <a:gd name="T1" fmla="*/ 0 h 2611"/>
                    <a:gd name="T2" fmla="*/ 14 w 369"/>
                    <a:gd name="T3" fmla="*/ 1622 h 2611"/>
                    <a:gd name="T4" fmla="*/ 6 w 369"/>
                    <a:gd name="T5" fmla="*/ 2547 h 2611"/>
                    <a:gd name="T6" fmla="*/ 38 w 369"/>
                    <a:gd name="T7" fmla="*/ 2604 h 2611"/>
                    <a:gd name="T8" fmla="*/ 184 w 369"/>
                    <a:gd name="T9" fmla="*/ 2588 h 2611"/>
                    <a:gd name="T10" fmla="*/ 339 w 369"/>
                    <a:gd name="T11" fmla="*/ 2596 h 2611"/>
                    <a:gd name="T12" fmla="*/ 363 w 369"/>
                    <a:gd name="T13" fmla="*/ 2531 h 2611"/>
                    <a:gd name="T14" fmla="*/ 339 w 369"/>
                    <a:gd name="T15" fmla="*/ 1679 h 2611"/>
                    <a:gd name="T16" fmla="*/ 339 w 369"/>
                    <a:gd name="T17" fmla="*/ 0 h 2611"/>
                    <a:gd name="T18" fmla="*/ 22 w 369"/>
                    <a:gd name="T19" fmla="*/ 0 h 2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9" h="2611">
                      <a:moveTo>
                        <a:pt x="22" y="0"/>
                      </a:moveTo>
                      <a:lnTo>
                        <a:pt x="14" y="1622"/>
                      </a:lnTo>
                      <a:cubicBezTo>
                        <a:pt x="14" y="1622"/>
                        <a:pt x="10" y="2084"/>
                        <a:pt x="6" y="2547"/>
                      </a:cubicBezTo>
                      <a:cubicBezTo>
                        <a:pt x="0" y="2588"/>
                        <a:pt x="8" y="2597"/>
                        <a:pt x="38" y="2604"/>
                      </a:cubicBezTo>
                      <a:cubicBezTo>
                        <a:pt x="68" y="2611"/>
                        <a:pt x="134" y="2589"/>
                        <a:pt x="184" y="2588"/>
                      </a:cubicBezTo>
                      <a:cubicBezTo>
                        <a:pt x="234" y="2587"/>
                        <a:pt x="309" y="2605"/>
                        <a:pt x="339" y="2596"/>
                      </a:cubicBezTo>
                      <a:cubicBezTo>
                        <a:pt x="369" y="2587"/>
                        <a:pt x="366" y="2567"/>
                        <a:pt x="363" y="2531"/>
                      </a:cubicBezTo>
                      <a:cubicBezTo>
                        <a:pt x="363" y="2378"/>
                        <a:pt x="343" y="2101"/>
                        <a:pt x="339" y="1679"/>
                      </a:cubicBezTo>
                      <a:lnTo>
                        <a:pt x="339" y="0"/>
                      </a:lnTo>
                      <a:lnTo>
                        <a:pt x="22" y="0"/>
                      </a:ln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876" name="Freeform 12"/>
                <p:cNvSpPr>
                  <a:spLocks/>
                </p:cNvSpPr>
                <p:nvPr/>
              </p:nvSpPr>
              <p:spPr bwMode="white">
                <a:xfrm>
                  <a:off x="1237" y="2174"/>
                  <a:ext cx="251" cy="390"/>
                </a:xfrm>
                <a:custGeom>
                  <a:avLst/>
                  <a:gdLst>
                    <a:gd name="T0" fmla="*/ 32 w 251"/>
                    <a:gd name="T1" fmla="*/ 379 h 390"/>
                    <a:gd name="T2" fmla="*/ 77 w 251"/>
                    <a:gd name="T3" fmla="*/ 364 h 390"/>
                    <a:gd name="T4" fmla="*/ 152 w 251"/>
                    <a:gd name="T5" fmla="*/ 370 h 390"/>
                    <a:gd name="T6" fmla="*/ 209 w 251"/>
                    <a:gd name="T7" fmla="*/ 388 h 390"/>
                    <a:gd name="T8" fmla="*/ 242 w 251"/>
                    <a:gd name="T9" fmla="*/ 379 h 390"/>
                    <a:gd name="T10" fmla="*/ 248 w 251"/>
                    <a:gd name="T11" fmla="*/ 328 h 390"/>
                    <a:gd name="T12" fmla="*/ 227 w 251"/>
                    <a:gd name="T13" fmla="*/ 175 h 390"/>
                    <a:gd name="T14" fmla="*/ 194 w 251"/>
                    <a:gd name="T15" fmla="*/ 130 h 390"/>
                    <a:gd name="T16" fmla="*/ 179 w 251"/>
                    <a:gd name="T17" fmla="*/ 295 h 390"/>
                    <a:gd name="T18" fmla="*/ 152 w 251"/>
                    <a:gd name="T19" fmla="*/ 307 h 390"/>
                    <a:gd name="T20" fmla="*/ 134 w 251"/>
                    <a:gd name="T21" fmla="*/ 163 h 390"/>
                    <a:gd name="T22" fmla="*/ 65 w 251"/>
                    <a:gd name="T23" fmla="*/ 13 h 390"/>
                    <a:gd name="T24" fmla="*/ 29 w 251"/>
                    <a:gd name="T25" fmla="*/ 85 h 390"/>
                    <a:gd name="T26" fmla="*/ 26 w 251"/>
                    <a:gd name="T27" fmla="*/ 271 h 390"/>
                    <a:gd name="T28" fmla="*/ 2 w 251"/>
                    <a:gd name="T29" fmla="*/ 337 h 390"/>
                    <a:gd name="T30" fmla="*/ 11 w 251"/>
                    <a:gd name="T31" fmla="*/ 379 h 390"/>
                    <a:gd name="T32" fmla="*/ 32 w 251"/>
                    <a:gd name="T33" fmla="*/ 37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1" h="390">
                      <a:moveTo>
                        <a:pt x="32" y="379"/>
                      </a:moveTo>
                      <a:cubicBezTo>
                        <a:pt x="43" y="377"/>
                        <a:pt x="57" y="366"/>
                        <a:pt x="77" y="364"/>
                      </a:cubicBezTo>
                      <a:cubicBezTo>
                        <a:pt x="97" y="362"/>
                        <a:pt x="130" y="366"/>
                        <a:pt x="152" y="370"/>
                      </a:cubicBezTo>
                      <a:cubicBezTo>
                        <a:pt x="174" y="374"/>
                        <a:pt x="194" y="386"/>
                        <a:pt x="209" y="388"/>
                      </a:cubicBezTo>
                      <a:cubicBezTo>
                        <a:pt x="224" y="390"/>
                        <a:pt x="235" y="389"/>
                        <a:pt x="242" y="379"/>
                      </a:cubicBezTo>
                      <a:cubicBezTo>
                        <a:pt x="249" y="369"/>
                        <a:pt x="251" y="362"/>
                        <a:pt x="248" y="328"/>
                      </a:cubicBezTo>
                      <a:cubicBezTo>
                        <a:pt x="245" y="294"/>
                        <a:pt x="236" y="208"/>
                        <a:pt x="227" y="175"/>
                      </a:cubicBezTo>
                      <a:cubicBezTo>
                        <a:pt x="218" y="142"/>
                        <a:pt x="202" y="110"/>
                        <a:pt x="194" y="130"/>
                      </a:cubicBezTo>
                      <a:cubicBezTo>
                        <a:pt x="186" y="150"/>
                        <a:pt x="186" y="266"/>
                        <a:pt x="179" y="295"/>
                      </a:cubicBezTo>
                      <a:cubicBezTo>
                        <a:pt x="172" y="324"/>
                        <a:pt x="159" y="329"/>
                        <a:pt x="152" y="307"/>
                      </a:cubicBezTo>
                      <a:cubicBezTo>
                        <a:pt x="145" y="285"/>
                        <a:pt x="149" y="212"/>
                        <a:pt x="134" y="163"/>
                      </a:cubicBezTo>
                      <a:cubicBezTo>
                        <a:pt x="119" y="114"/>
                        <a:pt x="82" y="26"/>
                        <a:pt x="65" y="13"/>
                      </a:cubicBezTo>
                      <a:cubicBezTo>
                        <a:pt x="48" y="0"/>
                        <a:pt x="35" y="42"/>
                        <a:pt x="29" y="85"/>
                      </a:cubicBezTo>
                      <a:cubicBezTo>
                        <a:pt x="23" y="128"/>
                        <a:pt x="30" y="229"/>
                        <a:pt x="26" y="271"/>
                      </a:cubicBezTo>
                      <a:cubicBezTo>
                        <a:pt x="22" y="313"/>
                        <a:pt x="4" y="319"/>
                        <a:pt x="2" y="337"/>
                      </a:cubicBezTo>
                      <a:cubicBezTo>
                        <a:pt x="0" y="355"/>
                        <a:pt x="5" y="373"/>
                        <a:pt x="11" y="379"/>
                      </a:cubicBezTo>
                      <a:cubicBezTo>
                        <a:pt x="17" y="385"/>
                        <a:pt x="21" y="381"/>
                        <a:pt x="32" y="379"/>
                      </a:cubicBezTo>
                      <a:close/>
                    </a:path>
                  </a:pathLst>
                </a:cu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877" name="Freeform 13"/>
                <p:cNvSpPr>
                  <a:spLocks/>
                </p:cNvSpPr>
                <p:nvPr/>
              </p:nvSpPr>
              <p:spPr bwMode="white">
                <a:xfrm>
                  <a:off x="1130" y="2595"/>
                  <a:ext cx="378" cy="1714"/>
                </a:xfrm>
                <a:custGeom>
                  <a:avLst/>
                  <a:gdLst>
                    <a:gd name="T0" fmla="*/ 0 w 378"/>
                    <a:gd name="T1" fmla="*/ 1714 h 1714"/>
                    <a:gd name="T2" fmla="*/ 15 w 378"/>
                    <a:gd name="T3" fmla="*/ 420 h 1714"/>
                    <a:gd name="T4" fmla="*/ 19 w 378"/>
                    <a:gd name="T5" fmla="*/ 63 h 1714"/>
                    <a:gd name="T6" fmla="*/ 79 w 378"/>
                    <a:gd name="T7" fmla="*/ 39 h 1714"/>
                    <a:gd name="T8" fmla="*/ 202 w 378"/>
                    <a:gd name="T9" fmla="*/ 18 h 1714"/>
                    <a:gd name="T10" fmla="*/ 351 w 378"/>
                    <a:gd name="T11" fmla="*/ 23 h 1714"/>
                    <a:gd name="T12" fmla="*/ 366 w 378"/>
                    <a:gd name="T13" fmla="*/ 120 h 1714"/>
                    <a:gd name="T14" fmla="*/ 359 w 378"/>
                    <a:gd name="T15" fmla="*/ 741 h 1714"/>
                    <a:gd name="T16" fmla="*/ 351 w 378"/>
                    <a:gd name="T17" fmla="*/ 1714 h 1714"/>
                    <a:gd name="T18" fmla="*/ 0 w 378"/>
                    <a:gd name="T19" fmla="*/ 1714 h 1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 h="1714">
                      <a:moveTo>
                        <a:pt x="0" y="1714"/>
                      </a:moveTo>
                      <a:cubicBezTo>
                        <a:pt x="15" y="1400"/>
                        <a:pt x="10" y="693"/>
                        <a:pt x="15" y="420"/>
                      </a:cubicBezTo>
                      <a:cubicBezTo>
                        <a:pt x="18" y="145"/>
                        <a:pt x="8" y="126"/>
                        <a:pt x="19" y="63"/>
                      </a:cubicBezTo>
                      <a:cubicBezTo>
                        <a:pt x="30" y="0"/>
                        <a:pt x="49" y="46"/>
                        <a:pt x="79" y="39"/>
                      </a:cubicBezTo>
                      <a:cubicBezTo>
                        <a:pt x="109" y="32"/>
                        <a:pt x="157" y="21"/>
                        <a:pt x="202" y="18"/>
                      </a:cubicBezTo>
                      <a:cubicBezTo>
                        <a:pt x="268" y="33"/>
                        <a:pt x="324" y="6"/>
                        <a:pt x="351" y="23"/>
                      </a:cubicBezTo>
                      <a:cubicBezTo>
                        <a:pt x="378" y="40"/>
                        <a:pt x="370" y="51"/>
                        <a:pt x="366" y="120"/>
                      </a:cubicBezTo>
                      <a:cubicBezTo>
                        <a:pt x="367" y="240"/>
                        <a:pt x="362" y="475"/>
                        <a:pt x="359" y="741"/>
                      </a:cubicBezTo>
                      <a:cubicBezTo>
                        <a:pt x="356" y="1007"/>
                        <a:pt x="351" y="1430"/>
                        <a:pt x="351" y="1714"/>
                      </a:cubicBezTo>
                      <a:cubicBezTo>
                        <a:pt x="351" y="1714"/>
                        <a:pt x="0" y="1714"/>
                        <a:pt x="0" y="1714"/>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878" name="Freeform 14"/>
                <p:cNvSpPr>
                  <a:spLocks/>
                </p:cNvSpPr>
                <p:nvPr/>
              </p:nvSpPr>
              <p:spPr bwMode="white">
                <a:xfrm>
                  <a:off x="1255" y="2644"/>
                  <a:ext cx="146" cy="154"/>
                </a:xfrm>
                <a:custGeom>
                  <a:avLst/>
                  <a:gdLst>
                    <a:gd name="T0" fmla="*/ 14 w 146"/>
                    <a:gd name="T1" fmla="*/ 11 h 154"/>
                    <a:gd name="T2" fmla="*/ 92 w 146"/>
                    <a:gd name="T3" fmla="*/ 2 h 154"/>
                    <a:gd name="T4" fmla="*/ 140 w 146"/>
                    <a:gd name="T5" fmla="*/ 14 h 154"/>
                    <a:gd name="T6" fmla="*/ 128 w 146"/>
                    <a:gd name="T7" fmla="*/ 89 h 154"/>
                    <a:gd name="T8" fmla="*/ 116 w 146"/>
                    <a:gd name="T9" fmla="*/ 146 h 154"/>
                    <a:gd name="T10" fmla="*/ 74 w 146"/>
                    <a:gd name="T11" fmla="*/ 134 h 154"/>
                    <a:gd name="T12" fmla="*/ 32 w 146"/>
                    <a:gd name="T13" fmla="*/ 128 h 154"/>
                    <a:gd name="T14" fmla="*/ 5 w 146"/>
                    <a:gd name="T15" fmla="*/ 56 h 154"/>
                    <a:gd name="T16" fmla="*/ 14 w 146"/>
                    <a:gd name="T17" fmla="*/ 1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54">
                      <a:moveTo>
                        <a:pt x="14" y="11"/>
                      </a:moveTo>
                      <a:cubicBezTo>
                        <a:pt x="28" y="2"/>
                        <a:pt x="71" y="2"/>
                        <a:pt x="92" y="2"/>
                      </a:cubicBezTo>
                      <a:cubicBezTo>
                        <a:pt x="113" y="2"/>
                        <a:pt x="134" y="0"/>
                        <a:pt x="140" y="14"/>
                      </a:cubicBezTo>
                      <a:cubicBezTo>
                        <a:pt x="146" y="28"/>
                        <a:pt x="132" y="67"/>
                        <a:pt x="128" y="89"/>
                      </a:cubicBezTo>
                      <a:cubicBezTo>
                        <a:pt x="124" y="111"/>
                        <a:pt x="125" y="138"/>
                        <a:pt x="116" y="146"/>
                      </a:cubicBezTo>
                      <a:cubicBezTo>
                        <a:pt x="107" y="154"/>
                        <a:pt x="88" y="137"/>
                        <a:pt x="74" y="134"/>
                      </a:cubicBezTo>
                      <a:cubicBezTo>
                        <a:pt x="60" y="131"/>
                        <a:pt x="44" y="141"/>
                        <a:pt x="32" y="128"/>
                      </a:cubicBezTo>
                      <a:cubicBezTo>
                        <a:pt x="20" y="115"/>
                        <a:pt x="8" y="75"/>
                        <a:pt x="5" y="56"/>
                      </a:cubicBezTo>
                      <a:cubicBezTo>
                        <a:pt x="2" y="37"/>
                        <a:pt x="0" y="20"/>
                        <a:pt x="14" y="11"/>
                      </a:cubicBezTo>
                      <a:close/>
                    </a:path>
                  </a:pathLst>
                </a:cu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6879" name="Group 15"/>
              <p:cNvGrpSpPr>
                <a:grpSpLocks/>
              </p:cNvGrpSpPr>
              <p:nvPr/>
            </p:nvGrpSpPr>
            <p:grpSpPr bwMode="auto">
              <a:xfrm>
                <a:off x="429" y="0"/>
                <a:ext cx="403" cy="4318"/>
                <a:chOff x="429" y="0"/>
                <a:chExt cx="493" cy="4318"/>
              </a:xfrm>
            </p:grpSpPr>
            <p:sp>
              <p:nvSpPr>
                <p:cNvPr id="36880" name="Freeform 16"/>
                <p:cNvSpPr>
                  <a:spLocks/>
                </p:cNvSpPr>
                <p:nvPr/>
              </p:nvSpPr>
              <p:spPr bwMode="white">
                <a:xfrm>
                  <a:off x="429" y="0"/>
                  <a:ext cx="493" cy="4316"/>
                </a:xfrm>
                <a:custGeom>
                  <a:avLst/>
                  <a:gdLst>
                    <a:gd name="T0" fmla="*/ 40 w 493"/>
                    <a:gd name="T1" fmla="*/ 0 h 4316"/>
                    <a:gd name="T2" fmla="*/ 44 w 493"/>
                    <a:gd name="T3" fmla="*/ 1104 h 4316"/>
                    <a:gd name="T4" fmla="*/ 6 w 493"/>
                    <a:gd name="T5" fmla="*/ 1845 h 4316"/>
                    <a:gd name="T6" fmla="*/ 6 w 493"/>
                    <a:gd name="T7" fmla="*/ 1982 h 4316"/>
                    <a:gd name="T8" fmla="*/ 20 w 493"/>
                    <a:gd name="T9" fmla="*/ 2024 h 4316"/>
                    <a:gd name="T10" fmla="*/ 24 w 493"/>
                    <a:gd name="T11" fmla="*/ 2068 h 4316"/>
                    <a:gd name="T12" fmla="*/ 6 w 493"/>
                    <a:gd name="T13" fmla="*/ 2119 h 4316"/>
                    <a:gd name="T14" fmla="*/ 6 w 493"/>
                    <a:gd name="T15" fmla="*/ 2210 h 4316"/>
                    <a:gd name="T16" fmla="*/ 28 w 493"/>
                    <a:gd name="T17" fmla="*/ 2464 h 4316"/>
                    <a:gd name="T18" fmla="*/ 24 w 493"/>
                    <a:gd name="T19" fmla="*/ 3044 h 4316"/>
                    <a:gd name="T20" fmla="*/ 28 w 493"/>
                    <a:gd name="T21" fmla="*/ 4316 h 4316"/>
                    <a:gd name="T22" fmla="*/ 80 w 493"/>
                    <a:gd name="T23" fmla="*/ 4312 h 4316"/>
                    <a:gd name="T24" fmla="*/ 88 w 493"/>
                    <a:gd name="T25" fmla="*/ 3288 h 4316"/>
                    <a:gd name="T26" fmla="*/ 84 w 493"/>
                    <a:gd name="T27" fmla="*/ 2416 h 4316"/>
                    <a:gd name="T28" fmla="*/ 60 w 493"/>
                    <a:gd name="T29" fmla="*/ 2208 h 4316"/>
                    <a:gd name="T30" fmla="*/ 92 w 493"/>
                    <a:gd name="T31" fmla="*/ 2100 h 4316"/>
                    <a:gd name="T32" fmla="*/ 240 w 493"/>
                    <a:gd name="T33" fmla="*/ 2084 h 4316"/>
                    <a:gd name="T34" fmla="*/ 384 w 493"/>
                    <a:gd name="T35" fmla="*/ 2084 h 4316"/>
                    <a:gd name="T36" fmla="*/ 428 w 493"/>
                    <a:gd name="T37" fmla="*/ 2128 h 4316"/>
                    <a:gd name="T38" fmla="*/ 424 w 493"/>
                    <a:gd name="T39" fmla="*/ 2236 h 4316"/>
                    <a:gd name="T40" fmla="*/ 420 w 493"/>
                    <a:gd name="T41" fmla="*/ 2344 h 4316"/>
                    <a:gd name="T42" fmla="*/ 408 w 493"/>
                    <a:gd name="T43" fmla="*/ 2496 h 4316"/>
                    <a:gd name="T44" fmla="*/ 395 w 493"/>
                    <a:gd name="T45" fmla="*/ 4313 h 4316"/>
                    <a:gd name="T46" fmla="*/ 476 w 493"/>
                    <a:gd name="T47" fmla="*/ 4310 h 4316"/>
                    <a:gd name="T48" fmla="*/ 459 w 493"/>
                    <a:gd name="T49" fmla="*/ 3614 h 4316"/>
                    <a:gd name="T50" fmla="*/ 468 w 493"/>
                    <a:gd name="T51" fmla="*/ 2472 h 4316"/>
                    <a:gd name="T52" fmla="*/ 493 w 493"/>
                    <a:gd name="T53" fmla="*/ 2165 h 4316"/>
                    <a:gd name="T54" fmla="*/ 468 w 493"/>
                    <a:gd name="T55" fmla="*/ 2048 h 4316"/>
                    <a:gd name="T56" fmla="*/ 487 w 493"/>
                    <a:gd name="T57" fmla="*/ 1982 h 4316"/>
                    <a:gd name="T58" fmla="*/ 487 w 493"/>
                    <a:gd name="T59" fmla="*/ 1800 h 4316"/>
                    <a:gd name="T60" fmla="*/ 456 w 493"/>
                    <a:gd name="T61" fmla="*/ 1024 h 4316"/>
                    <a:gd name="T62" fmla="*/ 468 w 493"/>
                    <a:gd name="T63" fmla="*/ 0 h 4316"/>
                    <a:gd name="T64" fmla="*/ 420 w 493"/>
                    <a:gd name="T65" fmla="*/ 0 h 4316"/>
                    <a:gd name="T66" fmla="*/ 412 w 493"/>
                    <a:gd name="T67" fmla="*/ 524 h 4316"/>
                    <a:gd name="T68" fmla="*/ 404 w 493"/>
                    <a:gd name="T69" fmla="*/ 920 h 4316"/>
                    <a:gd name="T70" fmla="*/ 420 w 493"/>
                    <a:gd name="T71" fmla="*/ 1592 h 4316"/>
                    <a:gd name="T72" fmla="*/ 436 w 493"/>
                    <a:gd name="T73" fmla="*/ 1956 h 4316"/>
                    <a:gd name="T74" fmla="*/ 400 w 493"/>
                    <a:gd name="T75" fmla="*/ 2024 h 4316"/>
                    <a:gd name="T76" fmla="*/ 244 w 493"/>
                    <a:gd name="T77" fmla="*/ 2004 h 4316"/>
                    <a:gd name="T78" fmla="*/ 96 w 493"/>
                    <a:gd name="T79" fmla="*/ 2016 h 4316"/>
                    <a:gd name="T80" fmla="*/ 54 w 493"/>
                    <a:gd name="T81" fmla="*/ 1845 h 4316"/>
                    <a:gd name="T82" fmla="*/ 88 w 493"/>
                    <a:gd name="T83" fmla="*/ 1356 h 4316"/>
                    <a:gd name="T84" fmla="*/ 92 w 493"/>
                    <a:gd name="T85" fmla="*/ 580 h 4316"/>
                    <a:gd name="T86" fmla="*/ 84 w 493"/>
                    <a:gd name="T87" fmla="*/ 0 h 4316"/>
                    <a:gd name="T88" fmla="*/ 40 w 493"/>
                    <a:gd name="T89"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3" h="4316">
                      <a:moveTo>
                        <a:pt x="40" y="0"/>
                      </a:moveTo>
                      <a:cubicBezTo>
                        <a:pt x="33" y="185"/>
                        <a:pt x="50" y="797"/>
                        <a:pt x="44" y="1104"/>
                      </a:cubicBezTo>
                      <a:cubicBezTo>
                        <a:pt x="38" y="1411"/>
                        <a:pt x="12" y="1699"/>
                        <a:pt x="6" y="1845"/>
                      </a:cubicBezTo>
                      <a:cubicBezTo>
                        <a:pt x="0" y="1991"/>
                        <a:pt x="4" y="1952"/>
                        <a:pt x="6" y="1982"/>
                      </a:cubicBezTo>
                      <a:cubicBezTo>
                        <a:pt x="8" y="2012"/>
                        <a:pt x="17" y="2010"/>
                        <a:pt x="20" y="2024"/>
                      </a:cubicBezTo>
                      <a:cubicBezTo>
                        <a:pt x="23" y="2038"/>
                        <a:pt x="26" y="2052"/>
                        <a:pt x="24" y="2068"/>
                      </a:cubicBezTo>
                      <a:cubicBezTo>
                        <a:pt x="22" y="2084"/>
                        <a:pt x="9" y="2095"/>
                        <a:pt x="6" y="2119"/>
                      </a:cubicBezTo>
                      <a:cubicBezTo>
                        <a:pt x="3" y="2143"/>
                        <a:pt x="2" y="2153"/>
                        <a:pt x="6" y="2210"/>
                      </a:cubicBezTo>
                      <a:cubicBezTo>
                        <a:pt x="10" y="2267"/>
                        <a:pt x="25" y="2325"/>
                        <a:pt x="28" y="2464"/>
                      </a:cubicBezTo>
                      <a:cubicBezTo>
                        <a:pt x="31" y="2603"/>
                        <a:pt x="24" y="2735"/>
                        <a:pt x="24" y="3044"/>
                      </a:cubicBezTo>
                      <a:cubicBezTo>
                        <a:pt x="24" y="3353"/>
                        <a:pt x="19" y="4105"/>
                        <a:pt x="28" y="4316"/>
                      </a:cubicBezTo>
                      <a:lnTo>
                        <a:pt x="80" y="4312"/>
                      </a:lnTo>
                      <a:cubicBezTo>
                        <a:pt x="90" y="4141"/>
                        <a:pt x="87" y="3604"/>
                        <a:pt x="88" y="3288"/>
                      </a:cubicBezTo>
                      <a:cubicBezTo>
                        <a:pt x="89" y="2972"/>
                        <a:pt x="89" y="2596"/>
                        <a:pt x="84" y="2416"/>
                      </a:cubicBezTo>
                      <a:cubicBezTo>
                        <a:pt x="92" y="2340"/>
                        <a:pt x="69" y="2262"/>
                        <a:pt x="60" y="2208"/>
                      </a:cubicBezTo>
                      <a:cubicBezTo>
                        <a:pt x="52" y="2148"/>
                        <a:pt x="48" y="2110"/>
                        <a:pt x="92" y="2100"/>
                      </a:cubicBezTo>
                      <a:cubicBezTo>
                        <a:pt x="134" y="2086"/>
                        <a:pt x="190" y="2081"/>
                        <a:pt x="240" y="2084"/>
                      </a:cubicBezTo>
                      <a:cubicBezTo>
                        <a:pt x="289" y="2081"/>
                        <a:pt x="353" y="2077"/>
                        <a:pt x="384" y="2084"/>
                      </a:cubicBezTo>
                      <a:cubicBezTo>
                        <a:pt x="415" y="2091"/>
                        <a:pt x="421" y="2103"/>
                        <a:pt x="428" y="2128"/>
                      </a:cubicBezTo>
                      <a:cubicBezTo>
                        <a:pt x="435" y="2153"/>
                        <a:pt x="425" y="2200"/>
                        <a:pt x="424" y="2236"/>
                      </a:cubicBezTo>
                      <a:cubicBezTo>
                        <a:pt x="423" y="2272"/>
                        <a:pt x="423" y="2301"/>
                        <a:pt x="420" y="2344"/>
                      </a:cubicBezTo>
                      <a:cubicBezTo>
                        <a:pt x="411" y="2391"/>
                        <a:pt x="412" y="2168"/>
                        <a:pt x="408" y="2496"/>
                      </a:cubicBezTo>
                      <a:cubicBezTo>
                        <a:pt x="404" y="2824"/>
                        <a:pt x="384" y="4011"/>
                        <a:pt x="395" y="4313"/>
                      </a:cubicBezTo>
                      <a:lnTo>
                        <a:pt x="476" y="4310"/>
                      </a:lnTo>
                      <a:cubicBezTo>
                        <a:pt x="486" y="4194"/>
                        <a:pt x="460" y="3920"/>
                        <a:pt x="459" y="3614"/>
                      </a:cubicBezTo>
                      <a:cubicBezTo>
                        <a:pt x="458" y="3308"/>
                        <a:pt x="462" y="2713"/>
                        <a:pt x="468" y="2472"/>
                      </a:cubicBezTo>
                      <a:cubicBezTo>
                        <a:pt x="464" y="2328"/>
                        <a:pt x="493" y="2218"/>
                        <a:pt x="493" y="2165"/>
                      </a:cubicBezTo>
                      <a:cubicBezTo>
                        <a:pt x="493" y="2111"/>
                        <a:pt x="480" y="2100"/>
                        <a:pt x="468" y="2048"/>
                      </a:cubicBezTo>
                      <a:cubicBezTo>
                        <a:pt x="490" y="2027"/>
                        <a:pt x="484" y="2023"/>
                        <a:pt x="487" y="1982"/>
                      </a:cubicBezTo>
                      <a:cubicBezTo>
                        <a:pt x="490" y="1941"/>
                        <a:pt x="492" y="1960"/>
                        <a:pt x="487" y="1800"/>
                      </a:cubicBezTo>
                      <a:cubicBezTo>
                        <a:pt x="482" y="1640"/>
                        <a:pt x="459" y="1324"/>
                        <a:pt x="456" y="1024"/>
                      </a:cubicBezTo>
                      <a:cubicBezTo>
                        <a:pt x="453" y="724"/>
                        <a:pt x="474" y="171"/>
                        <a:pt x="468" y="0"/>
                      </a:cubicBezTo>
                      <a:lnTo>
                        <a:pt x="420" y="0"/>
                      </a:lnTo>
                      <a:cubicBezTo>
                        <a:pt x="411" y="87"/>
                        <a:pt x="415" y="371"/>
                        <a:pt x="412" y="524"/>
                      </a:cubicBezTo>
                      <a:cubicBezTo>
                        <a:pt x="409" y="677"/>
                        <a:pt x="403" y="742"/>
                        <a:pt x="404" y="920"/>
                      </a:cubicBezTo>
                      <a:cubicBezTo>
                        <a:pt x="405" y="1098"/>
                        <a:pt x="415" y="1419"/>
                        <a:pt x="420" y="1592"/>
                      </a:cubicBezTo>
                      <a:cubicBezTo>
                        <a:pt x="425" y="1765"/>
                        <a:pt x="439" y="1884"/>
                        <a:pt x="436" y="1956"/>
                      </a:cubicBezTo>
                      <a:cubicBezTo>
                        <a:pt x="432" y="1980"/>
                        <a:pt x="441" y="2017"/>
                        <a:pt x="400" y="2024"/>
                      </a:cubicBezTo>
                      <a:cubicBezTo>
                        <a:pt x="373" y="2037"/>
                        <a:pt x="295" y="2005"/>
                        <a:pt x="244" y="2004"/>
                      </a:cubicBezTo>
                      <a:cubicBezTo>
                        <a:pt x="193" y="2003"/>
                        <a:pt x="128" y="2042"/>
                        <a:pt x="96" y="2016"/>
                      </a:cubicBezTo>
                      <a:cubicBezTo>
                        <a:pt x="64" y="1990"/>
                        <a:pt x="55" y="1955"/>
                        <a:pt x="54" y="1845"/>
                      </a:cubicBezTo>
                      <a:cubicBezTo>
                        <a:pt x="53" y="1735"/>
                        <a:pt x="82" y="1567"/>
                        <a:pt x="88" y="1356"/>
                      </a:cubicBezTo>
                      <a:cubicBezTo>
                        <a:pt x="94" y="1145"/>
                        <a:pt x="93" y="806"/>
                        <a:pt x="92" y="580"/>
                      </a:cubicBezTo>
                      <a:cubicBezTo>
                        <a:pt x="91" y="354"/>
                        <a:pt x="93" y="97"/>
                        <a:pt x="84" y="0"/>
                      </a:cubicBezTo>
                      <a:lnTo>
                        <a:pt x="40" y="0"/>
                      </a:ln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881" name="Freeform 17"/>
                <p:cNvSpPr>
                  <a:spLocks/>
                </p:cNvSpPr>
                <p:nvPr/>
              </p:nvSpPr>
              <p:spPr bwMode="white">
                <a:xfrm>
                  <a:off x="686" y="2115"/>
                  <a:ext cx="110" cy="2203"/>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6882" name="Group 18"/>
              <p:cNvGrpSpPr>
                <a:grpSpLocks/>
              </p:cNvGrpSpPr>
              <p:nvPr/>
            </p:nvGrpSpPr>
            <p:grpSpPr bwMode="auto">
              <a:xfrm flipV="1">
                <a:off x="2866" y="-3"/>
                <a:ext cx="396" cy="4318"/>
                <a:chOff x="2971" y="-3"/>
                <a:chExt cx="493" cy="4325"/>
              </a:xfrm>
            </p:grpSpPr>
            <p:sp>
              <p:nvSpPr>
                <p:cNvPr id="36883" name="Freeform 19"/>
                <p:cNvSpPr>
                  <a:spLocks/>
                </p:cNvSpPr>
                <p:nvPr/>
              </p:nvSpPr>
              <p:spPr bwMode="white">
                <a:xfrm>
                  <a:off x="2971" y="-3"/>
                  <a:ext cx="493" cy="4323"/>
                </a:xfrm>
                <a:custGeom>
                  <a:avLst/>
                  <a:gdLst>
                    <a:gd name="T0" fmla="*/ 40 w 493"/>
                    <a:gd name="T1" fmla="*/ 7 h 4323"/>
                    <a:gd name="T2" fmla="*/ 44 w 493"/>
                    <a:gd name="T3" fmla="*/ 1111 h 4323"/>
                    <a:gd name="T4" fmla="*/ 6 w 493"/>
                    <a:gd name="T5" fmla="*/ 1852 h 4323"/>
                    <a:gd name="T6" fmla="*/ 6 w 493"/>
                    <a:gd name="T7" fmla="*/ 1989 h 4323"/>
                    <a:gd name="T8" fmla="*/ 20 w 493"/>
                    <a:gd name="T9" fmla="*/ 2031 h 4323"/>
                    <a:gd name="T10" fmla="*/ 24 w 493"/>
                    <a:gd name="T11" fmla="*/ 2075 h 4323"/>
                    <a:gd name="T12" fmla="*/ 6 w 493"/>
                    <a:gd name="T13" fmla="*/ 2126 h 4323"/>
                    <a:gd name="T14" fmla="*/ 6 w 493"/>
                    <a:gd name="T15" fmla="*/ 2217 h 4323"/>
                    <a:gd name="T16" fmla="*/ 28 w 493"/>
                    <a:gd name="T17" fmla="*/ 2471 h 4323"/>
                    <a:gd name="T18" fmla="*/ 24 w 493"/>
                    <a:gd name="T19" fmla="*/ 3051 h 4323"/>
                    <a:gd name="T20" fmla="*/ 28 w 493"/>
                    <a:gd name="T21" fmla="*/ 4323 h 4323"/>
                    <a:gd name="T22" fmla="*/ 80 w 493"/>
                    <a:gd name="T23" fmla="*/ 4319 h 4323"/>
                    <a:gd name="T24" fmla="*/ 88 w 493"/>
                    <a:gd name="T25" fmla="*/ 3295 h 4323"/>
                    <a:gd name="T26" fmla="*/ 84 w 493"/>
                    <a:gd name="T27" fmla="*/ 2423 h 4323"/>
                    <a:gd name="T28" fmla="*/ 60 w 493"/>
                    <a:gd name="T29" fmla="*/ 2215 h 4323"/>
                    <a:gd name="T30" fmla="*/ 92 w 493"/>
                    <a:gd name="T31" fmla="*/ 2107 h 4323"/>
                    <a:gd name="T32" fmla="*/ 240 w 493"/>
                    <a:gd name="T33" fmla="*/ 2091 h 4323"/>
                    <a:gd name="T34" fmla="*/ 384 w 493"/>
                    <a:gd name="T35" fmla="*/ 2091 h 4323"/>
                    <a:gd name="T36" fmla="*/ 428 w 493"/>
                    <a:gd name="T37" fmla="*/ 2135 h 4323"/>
                    <a:gd name="T38" fmla="*/ 424 w 493"/>
                    <a:gd name="T39" fmla="*/ 2243 h 4323"/>
                    <a:gd name="T40" fmla="*/ 420 w 493"/>
                    <a:gd name="T41" fmla="*/ 2351 h 4323"/>
                    <a:gd name="T42" fmla="*/ 408 w 493"/>
                    <a:gd name="T43" fmla="*/ 2503 h 4323"/>
                    <a:gd name="T44" fmla="*/ 395 w 493"/>
                    <a:gd name="T45" fmla="*/ 4320 h 4323"/>
                    <a:gd name="T46" fmla="*/ 476 w 493"/>
                    <a:gd name="T47" fmla="*/ 4317 h 4323"/>
                    <a:gd name="T48" fmla="*/ 459 w 493"/>
                    <a:gd name="T49" fmla="*/ 3621 h 4323"/>
                    <a:gd name="T50" fmla="*/ 468 w 493"/>
                    <a:gd name="T51" fmla="*/ 2479 h 4323"/>
                    <a:gd name="T52" fmla="*/ 493 w 493"/>
                    <a:gd name="T53" fmla="*/ 2172 h 4323"/>
                    <a:gd name="T54" fmla="*/ 468 w 493"/>
                    <a:gd name="T55" fmla="*/ 2055 h 4323"/>
                    <a:gd name="T56" fmla="*/ 487 w 493"/>
                    <a:gd name="T57" fmla="*/ 1989 h 4323"/>
                    <a:gd name="T58" fmla="*/ 487 w 493"/>
                    <a:gd name="T59" fmla="*/ 1807 h 4323"/>
                    <a:gd name="T60" fmla="*/ 456 w 493"/>
                    <a:gd name="T61" fmla="*/ 1031 h 4323"/>
                    <a:gd name="T62" fmla="*/ 472 w 493"/>
                    <a:gd name="T63" fmla="*/ 0 h 4323"/>
                    <a:gd name="T64" fmla="*/ 416 w 493"/>
                    <a:gd name="T65" fmla="*/ 3 h 4323"/>
                    <a:gd name="T66" fmla="*/ 412 w 493"/>
                    <a:gd name="T67" fmla="*/ 531 h 4323"/>
                    <a:gd name="T68" fmla="*/ 404 w 493"/>
                    <a:gd name="T69" fmla="*/ 927 h 4323"/>
                    <a:gd name="T70" fmla="*/ 420 w 493"/>
                    <a:gd name="T71" fmla="*/ 1599 h 4323"/>
                    <a:gd name="T72" fmla="*/ 436 w 493"/>
                    <a:gd name="T73" fmla="*/ 1963 h 4323"/>
                    <a:gd name="T74" fmla="*/ 400 w 493"/>
                    <a:gd name="T75" fmla="*/ 2031 h 4323"/>
                    <a:gd name="T76" fmla="*/ 244 w 493"/>
                    <a:gd name="T77" fmla="*/ 2011 h 4323"/>
                    <a:gd name="T78" fmla="*/ 96 w 493"/>
                    <a:gd name="T79" fmla="*/ 2023 h 4323"/>
                    <a:gd name="T80" fmla="*/ 54 w 493"/>
                    <a:gd name="T81" fmla="*/ 1852 h 4323"/>
                    <a:gd name="T82" fmla="*/ 88 w 493"/>
                    <a:gd name="T83" fmla="*/ 1363 h 4323"/>
                    <a:gd name="T84" fmla="*/ 92 w 493"/>
                    <a:gd name="T85" fmla="*/ 587 h 4323"/>
                    <a:gd name="T86" fmla="*/ 88 w 493"/>
                    <a:gd name="T87" fmla="*/ 3 h 4323"/>
                    <a:gd name="T88" fmla="*/ 40 w 493"/>
                    <a:gd name="T89" fmla="*/ 7 h 4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3" h="4323">
                      <a:moveTo>
                        <a:pt x="40" y="7"/>
                      </a:moveTo>
                      <a:cubicBezTo>
                        <a:pt x="33" y="192"/>
                        <a:pt x="50" y="804"/>
                        <a:pt x="44" y="1111"/>
                      </a:cubicBezTo>
                      <a:cubicBezTo>
                        <a:pt x="38" y="1418"/>
                        <a:pt x="12" y="1706"/>
                        <a:pt x="6" y="1852"/>
                      </a:cubicBezTo>
                      <a:cubicBezTo>
                        <a:pt x="0" y="1998"/>
                        <a:pt x="4" y="1959"/>
                        <a:pt x="6" y="1989"/>
                      </a:cubicBezTo>
                      <a:cubicBezTo>
                        <a:pt x="8" y="2019"/>
                        <a:pt x="17" y="2017"/>
                        <a:pt x="20" y="2031"/>
                      </a:cubicBezTo>
                      <a:cubicBezTo>
                        <a:pt x="23" y="2045"/>
                        <a:pt x="26" y="2059"/>
                        <a:pt x="24" y="2075"/>
                      </a:cubicBezTo>
                      <a:cubicBezTo>
                        <a:pt x="22" y="2091"/>
                        <a:pt x="9" y="2102"/>
                        <a:pt x="6" y="2126"/>
                      </a:cubicBezTo>
                      <a:cubicBezTo>
                        <a:pt x="3" y="2150"/>
                        <a:pt x="2" y="2160"/>
                        <a:pt x="6" y="2217"/>
                      </a:cubicBezTo>
                      <a:cubicBezTo>
                        <a:pt x="10" y="2274"/>
                        <a:pt x="25" y="2332"/>
                        <a:pt x="28" y="2471"/>
                      </a:cubicBezTo>
                      <a:cubicBezTo>
                        <a:pt x="31" y="2610"/>
                        <a:pt x="24" y="2742"/>
                        <a:pt x="24" y="3051"/>
                      </a:cubicBezTo>
                      <a:cubicBezTo>
                        <a:pt x="24" y="3360"/>
                        <a:pt x="19" y="4112"/>
                        <a:pt x="28" y="4323"/>
                      </a:cubicBezTo>
                      <a:lnTo>
                        <a:pt x="80" y="4319"/>
                      </a:lnTo>
                      <a:cubicBezTo>
                        <a:pt x="90" y="4148"/>
                        <a:pt x="87" y="3611"/>
                        <a:pt x="88" y="3295"/>
                      </a:cubicBezTo>
                      <a:cubicBezTo>
                        <a:pt x="89" y="2979"/>
                        <a:pt x="89" y="2603"/>
                        <a:pt x="84" y="2423"/>
                      </a:cubicBezTo>
                      <a:cubicBezTo>
                        <a:pt x="92" y="2347"/>
                        <a:pt x="69" y="2269"/>
                        <a:pt x="60" y="2215"/>
                      </a:cubicBezTo>
                      <a:cubicBezTo>
                        <a:pt x="52" y="2155"/>
                        <a:pt x="48" y="2117"/>
                        <a:pt x="92" y="2107"/>
                      </a:cubicBezTo>
                      <a:cubicBezTo>
                        <a:pt x="134" y="2093"/>
                        <a:pt x="190" y="2088"/>
                        <a:pt x="240" y="2091"/>
                      </a:cubicBezTo>
                      <a:cubicBezTo>
                        <a:pt x="289" y="2088"/>
                        <a:pt x="353" y="2084"/>
                        <a:pt x="384" y="2091"/>
                      </a:cubicBezTo>
                      <a:cubicBezTo>
                        <a:pt x="415" y="2098"/>
                        <a:pt x="421" y="2110"/>
                        <a:pt x="428" y="2135"/>
                      </a:cubicBezTo>
                      <a:cubicBezTo>
                        <a:pt x="435" y="2160"/>
                        <a:pt x="425" y="2207"/>
                        <a:pt x="424" y="2243"/>
                      </a:cubicBezTo>
                      <a:cubicBezTo>
                        <a:pt x="423" y="2279"/>
                        <a:pt x="423" y="2308"/>
                        <a:pt x="420" y="2351"/>
                      </a:cubicBezTo>
                      <a:cubicBezTo>
                        <a:pt x="411" y="2398"/>
                        <a:pt x="412" y="2175"/>
                        <a:pt x="408" y="2503"/>
                      </a:cubicBezTo>
                      <a:cubicBezTo>
                        <a:pt x="404" y="2831"/>
                        <a:pt x="384" y="4018"/>
                        <a:pt x="395" y="4320"/>
                      </a:cubicBezTo>
                      <a:lnTo>
                        <a:pt x="476" y="4317"/>
                      </a:lnTo>
                      <a:cubicBezTo>
                        <a:pt x="486" y="4201"/>
                        <a:pt x="460" y="3927"/>
                        <a:pt x="459" y="3621"/>
                      </a:cubicBezTo>
                      <a:cubicBezTo>
                        <a:pt x="458" y="3315"/>
                        <a:pt x="462" y="2720"/>
                        <a:pt x="468" y="2479"/>
                      </a:cubicBezTo>
                      <a:cubicBezTo>
                        <a:pt x="464" y="2335"/>
                        <a:pt x="493" y="2225"/>
                        <a:pt x="493" y="2172"/>
                      </a:cubicBezTo>
                      <a:cubicBezTo>
                        <a:pt x="493" y="2118"/>
                        <a:pt x="480" y="2107"/>
                        <a:pt x="468" y="2055"/>
                      </a:cubicBezTo>
                      <a:cubicBezTo>
                        <a:pt x="490" y="2034"/>
                        <a:pt x="484" y="2030"/>
                        <a:pt x="487" y="1989"/>
                      </a:cubicBezTo>
                      <a:cubicBezTo>
                        <a:pt x="490" y="1948"/>
                        <a:pt x="492" y="1967"/>
                        <a:pt x="487" y="1807"/>
                      </a:cubicBezTo>
                      <a:cubicBezTo>
                        <a:pt x="482" y="1647"/>
                        <a:pt x="458" y="1332"/>
                        <a:pt x="456" y="1031"/>
                      </a:cubicBezTo>
                      <a:cubicBezTo>
                        <a:pt x="454" y="730"/>
                        <a:pt x="479" y="171"/>
                        <a:pt x="472" y="0"/>
                      </a:cubicBezTo>
                      <a:lnTo>
                        <a:pt x="416" y="3"/>
                      </a:lnTo>
                      <a:cubicBezTo>
                        <a:pt x="406" y="91"/>
                        <a:pt x="414" y="377"/>
                        <a:pt x="412" y="531"/>
                      </a:cubicBezTo>
                      <a:cubicBezTo>
                        <a:pt x="410" y="685"/>
                        <a:pt x="403" y="749"/>
                        <a:pt x="404" y="927"/>
                      </a:cubicBezTo>
                      <a:cubicBezTo>
                        <a:pt x="405" y="1105"/>
                        <a:pt x="415" y="1426"/>
                        <a:pt x="420" y="1599"/>
                      </a:cubicBezTo>
                      <a:cubicBezTo>
                        <a:pt x="425" y="1772"/>
                        <a:pt x="439" y="1891"/>
                        <a:pt x="436" y="1963"/>
                      </a:cubicBezTo>
                      <a:cubicBezTo>
                        <a:pt x="432" y="1987"/>
                        <a:pt x="441" y="2024"/>
                        <a:pt x="400" y="2031"/>
                      </a:cubicBezTo>
                      <a:cubicBezTo>
                        <a:pt x="373" y="2044"/>
                        <a:pt x="295" y="2012"/>
                        <a:pt x="244" y="2011"/>
                      </a:cubicBezTo>
                      <a:cubicBezTo>
                        <a:pt x="193" y="2010"/>
                        <a:pt x="128" y="2049"/>
                        <a:pt x="96" y="2023"/>
                      </a:cubicBezTo>
                      <a:cubicBezTo>
                        <a:pt x="64" y="1997"/>
                        <a:pt x="55" y="1962"/>
                        <a:pt x="54" y="1852"/>
                      </a:cubicBezTo>
                      <a:cubicBezTo>
                        <a:pt x="53" y="1742"/>
                        <a:pt x="82" y="1574"/>
                        <a:pt x="88" y="1363"/>
                      </a:cubicBezTo>
                      <a:cubicBezTo>
                        <a:pt x="94" y="1152"/>
                        <a:pt x="92" y="814"/>
                        <a:pt x="92" y="587"/>
                      </a:cubicBezTo>
                      <a:cubicBezTo>
                        <a:pt x="92" y="360"/>
                        <a:pt x="97" y="100"/>
                        <a:pt x="88" y="3"/>
                      </a:cubicBezTo>
                      <a:lnTo>
                        <a:pt x="40" y="7"/>
                      </a:ln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884" name="Freeform 20"/>
                <p:cNvSpPr>
                  <a:spLocks/>
                </p:cNvSpPr>
                <p:nvPr/>
              </p:nvSpPr>
              <p:spPr bwMode="white">
                <a:xfrm>
                  <a:off x="3228" y="2119"/>
                  <a:ext cx="110" cy="2203"/>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sp>
            <p:nvSpPr>
              <p:cNvPr id="36885" name="Freeform 21"/>
              <p:cNvSpPr>
                <a:spLocks/>
              </p:cNvSpPr>
              <p:nvPr/>
            </p:nvSpPr>
            <p:spPr bwMode="white">
              <a:xfrm rot="2199825" flipH="1">
                <a:off x="2185" y="2464"/>
                <a:ext cx="479" cy="950"/>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886" name="Freeform 22"/>
              <p:cNvSpPr>
                <a:spLocks/>
              </p:cNvSpPr>
              <p:nvPr/>
            </p:nvSpPr>
            <p:spPr bwMode="white">
              <a:xfrm rot="21428822" flipH="1">
                <a:off x="2294" y="2929"/>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887" name="Freeform 23"/>
              <p:cNvSpPr>
                <a:spLocks/>
              </p:cNvSpPr>
              <p:nvPr/>
            </p:nvSpPr>
            <p:spPr bwMode="white">
              <a:xfrm>
                <a:off x="3188" y="2454"/>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888" name="Freeform 24"/>
              <p:cNvSpPr>
                <a:spLocks/>
              </p:cNvSpPr>
              <p:nvPr/>
            </p:nvSpPr>
            <p:spPr bwMode="white">
              <a:xfrm rot="-744944">
                <a:off x="3295" y="2728"/>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889" name="Freeform 25"/>
              <p:cNvSpPr>
                <a:spLocks/>
              </p:cNvSpPr>
              <p:nvPr/>
            </p:nvSpPr>
            <p:spPr bwMode="white">
              <a:xfrm>
                <a:off x="2993" y="2966"/>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nvGrpSpPr>
              <p:cNvPr id="36890" name="Group 26"/>
              <p:cNvGrpSpPr>
                <a:grpSpLocks/>
              </p:cNvGrpSpPr>
              <p:nvPr/>
            </p:nvGrpSpPr>
            <p:grpSpPr bwMode="auto">
              <a:xfrm>
                <a:off x="2162" y="0"/>
                <a:ext cx="1981" cy="1676"/>
                <a:chOff x="2305" y="2222"/>
                <a:chExt cx="1981" cy="1676"/>
              </a:xfrm>
            </p:grpSpPr>
            <p:sp>
              <p:nvSpPr>
                <p:cNvPr id="36891" name="Freeform 27"/>
                <p:cNvSpPr>
                  <a:spLocks/>
                </p:cNvSpPr>
                <p:nvPr/>
              </p:nvSpPr>
              <p:spPr bwMode="white">
                <a:xfrm rot="2199825" flipH="1">
                  <a:off x="2305" y="2232"/>
                  <a:ext cx="479" cy="950"/>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892" name="Freeform 28"/>
                <p:cNvSpPr>
                  <a:spLocks/>
                </p:cNvSpPr>
                <p:nvPr/>
              </p:nvSpPr>
              <p:spPr bwMode="white">
                <a:xfrm rot="21428822" flipH="1">
                  <a:off x="2414" y="269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893" name="Freeform 29"/>
                <p:cNvSpPr>
                  <a:spLocks/>
                </p:cNvSpPr>
                <p:nvPr/>
              </p:nvSpPr>
              <p:spPr bwMode="white">
                <a:xfrm>
                  <a:off x="3308" y="2222"/>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894" name="Freeform 30"/>
                <p:cNvSpPr>
                  <a:spLocks/>
                </p:cNvSpPr>
                <p:nvPr/>
              </p:nvSpPr>
              <p:spPr bwMode="white">
                <a:xfrm rot="-744944">
                  <a:off x="3415" y="249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895" name="Freeform 31"/>
                <p:cNvSpPr>
                  <a:spLocks/>
                </p:cNvSpPr>
                <p:nvPr/>
              </p:nvSpPr>
              <p:spPr bwMode="white">
                <a:xfrm>
                  <a:off x="3113" y="273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6896" name="Group 32"/>
              <p:cNvGrpSpPr>
                <a:grpSpLocks/>
              </p:cNvGrpSpPr>
              <p:nvPr/>
            </p:nvGrpSpPr>
            <p:grpSpPr bwMode="auto">
              <a:xfrm>
                <a:off x="196" y="1100"/>
                <a:ext cx="2234" cy="1706"/>
                <a:chOff x="196" y="1100"/>
                <a:chExt cx="2234" cy="1706"/>
              </a:xfrm>
            </p:grpSpPr>
            <p:sp>
              <p:nvSpPr>
                <p:cNvPr id="36897" name="Freeform 33"/>
                <p:cNvSpPr>
                  <a:spLocks/>
                </p:cNvSpPr>
                <p:nvPr/>
              </p:nvSpPr>
              <p:spPr bwMode="white">
                <a:xfrm rot="-744944">
                  <a:off x="1583" y="1359"/>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898" name="Freeform 34"/>
                <p:cNvSpPr>
                  <a:spLocks/>
                </p:cNvSpPr>
                <p:nvPr/>
              </p:nvSpPr>
              <p:spPr bwMode="white">
                <a:xfrm>
                  <a:off x="1295" y="1642"/>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899" name="Freeform 35"/>
                <p:cNvSpPr>
                  <a:spLocks/>
                </p:cNvSpPr>
                <p:nvPr/>
              </p:nvSpPr>
              <p:spPr bwMode="white">
                <a:xfrm>
                  <a:off x="1452" y="1100"/>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00" name="Freeform 36"/>
                <p:cNvSpPr>
                  <a:spLocks/>
                </p:cNvSpPr>
                <p:nvPr/>
              </p:nvSpPr>
              <p:spPr bwMode="white">
                <a:xfrm rot="744944" flipH="1">
                  <a:off x="437" y="1510"/>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01" name="Freeform 37"/>
                <p:cNvSpPr>
                  <a:spLocks/>
                </p:cNvSpPr>
                <p:nvPr/>
              </p:nvSpPr>
              <p:spPr bwMode="white">
                <a:xfrm rot="505459" flipH="1">
                  <a:off x="196" y="1235"/>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6902" name="Group 38"/>
              <p:cNvGrpSpPr>
                <a:grpSpLocks/>
              </p:cNvGrpSpPr>
              <p:nvPr/>
            </p:nvGrpSpPr>
            <p:grpSpPr bwMode="auto">
              <a:xfrm>
                <a:off x="4660" y="0"/>
                <a:ext cx="385" cy="4308"/>
                <a:chOff x="4660" y="0"/>
                <a:chExt cx="385" cy="4308"/>
              </a:xfrm>
            </p:grpSpPr>
            <p:sp>
              <p:nvSpPr>
                <p:cNvPr id="36903" name="Freeform 39"/>
                <p:cNvSpPr>
                  <a:spLocks/>
                </p:cNvSpPr>
                <p:nvPr/>
              </p:nvSpPr>
              <p:spPr bwMode="white">
                <a:xfrm>
                  <a:off x="4676" y="0"/>
                  <a:ext cx="369" cy="2611"/>
                </a:xfrm>
                <a:custGeom>
                  <a:avLst/>
                  <a:gdLst>
                    <a:gd name="T0" fmla="*/ 22 w 369"/>
                    <a:gd name="T1" fmla="*/ 0 h 2611"/>
                    <a:gd name="T2" fmla="*/ 14 w 369"/>
                    <a:gd name="T3" fmla="*/ 1622 h 2611"/>
                    <a:gd name="T4" fmla="*/ 6 w 369"/>
                    <a:gd name="T5" fmla="*/ 2547 h 2611"/>
                    <a:gd name="T6" fmla="*/ 38 w 369"/>
                    <a:gd name="T7" fmla="*/ 2604 h 2611"/>
                    <a:gd name="T8" fmla="*/ 184 w 369"/>
                    <a:gd name="T9" fmla="*/ 2588 h 2611"/>
                    <a:gd name="T10" fmla="*/ 339 w 369"/>
                    <a:gd name="T11" fmla="*/ 2596 h 2611"/>
                    <a:gd name="T12" fmla="*/ 363 w 369"/>
                    <a:gd name="T13" fmla="*/ 2531 h 2611"/>
                    <a:gd name="T14" fmla="*/ 339 w 369"/>
                    <a:gd name="T15" fmla="*/ 1679 h 2611"/>
                    <a:gd name="T16" fmla="*/ 339 w 369"/>
                    <a:gd name="T17" fmla="*/ 0 h 2611"/>
                    <a:gd name="T18" fmla="*/ 22 w 369"/>
                    <a:gd name="T19" fmla="*/ 0 h 2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9" h="2611">
                      <a:moveTo>
                        <a:pt x="22" y="0"/>
                      </a:moveTo>
                      <a:lnTo>
                        <a:pt x="14" y="1622"/>
                      </a:lnTo>
                      <a:cubicBezTo>
                        <a:pt x="14" y="1622"/>
                        <a:pt x="10" y="2084"/>
                        <a:pt x="6" y="2547"/>
                      </a:cubicBezTo>
                      <a:cubicBezTo>
                        <a:pt x="0" y="2588"/>
                        <a:pt x="8" y="2597"/>
                        <a:pt x="38" y="2604"/>
                      </a:cubicBezTo>
                      <a:cubicBezTo>
                        <a:pt x="68" y="2611"/>
                        <a:pt x="134" y="2589"/>
                        <a:pt x="184" y="2588"/>
                      </a:cubicBezTo>
                      <a:cubicBezTo>
                        <a:pt x="234" y="2587"/>
                        <a:pt x="309" y="2605"/>
                        <a:pt x="339" y="2596"/>
                      </a:cubicBezTo>
                      <a:cubicBezTo>
                        <a:pt x="369" y="2587"/>
                        <a:pt x="366" y="2567"/>
                        <a:pt x="363" y="2531"/>
                      </a:cubicBezTo>
                      <a:cubicBezTo>
                        <a:pt x="363" y="2378"/>
                        <a:pt x="343" y="2101"/>
                        <a:pt x="339" y="1679"/>
                      </a:cubicBezTo>
                      <a:lnTo>
                        <a:pt x="339" y="0"/>
                      </a:lnTo>
                      <a:lnTo>
                        <a:pt x="22" y="0"/>
                      </a:ln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04" name="Freeform 40"/>
                <p:cNvSpPr>
                  <a:spLocks/>
                </p:cNvSpPr>
                <p:nvPr/>
              </p:nvSpPr>
              <p:spPr bwMode="white">
                <a:xfrm>
                  <a:off x="4767" y="2173"/>
                  <a:ext cx="251" cy="390"/>
                </a:xfrm>
                <a:custGeom>
                  <a:avLst/>
                  <a:gdLst>
                    <a:gd name="T0" fmla="*/ 32 w 251"/>
                    <a:gd name="T1" fmla="*/ 379 h 390"/>
                    <a:gd name="T2" fmla="*/ 77 w 251"/>
                    <a:gd name="T3" fmla="*/ 364 h 390"/>
                    <a:gd name="T4" fmla="*/ 152 w 251"/>
                    <a:gd name="T5" fmla="*/ 370 h 390"/>
                    <a:gd name="T6" fmla="*/ 209 w 251"/>
                    <a:gd name="T7" fmla="*/ 388 h 390"/>
                    <a:gd name="T8" fmla="*/ 242 w 251"/>
                    <a:gd name="T9" fmla="*/ 379 h 390"/>
                    <a:gd name="T10" fmla="*/ 248 w 251"/>
                    <a:gd name="T11" fmla="*/ 328 h 390"/>
                    <a:gd name="T12" fmla="*/ 227 w 251"/>
                    <a:gd name="T13" fmla="*/ 175 h 390"/>
                    <a:gd name="T14" fmla="*/ 194 w 251"/>
                    <a:gd name="T15" fmla="*/ 130 h 390"/>
                    <a:gd name="T16" fmla="*/ 179 w 251"/>
                    <a:gd name="T17" fmla="*/ 295 h 390"/>
                    <a:gd name="T18" fmla="*/ 152 w 251"/>
                    <a:gd name="T19" fmla="*/ 307 h 390"/>
                    <a:gd name="T20" fmla="*/ 134 w 251"/>
                    <a:gd name="T21" fmla="*/ 163 h 390"/>
                    <a:gd name="T22" fmla="*/ 65 w 251"/>
                    <a:gd name="T23" fmla="*/ 13 h 390"/>
                    <a:gd name="T24" fmla="*/ 29 w 251"/>
                    <a:gd name="T25" fmla="*/ 85 h 390"/>
                    <a:gd name="T26" fmla="*/ 26 w 251"/>
                    <a:gd name="T27" fmla="*/ 271 h 390"/>
                    <a:gd name="T28" fmla="*/ 2 w 251"/>
                    <a:gd name="T29" fmla="*/ 337 h 390"/>
                    <a:gd name="T30" fmla="*/ 11 w 251"/>
                    <a:gd name="T31" fmla="*/ 379 h 390"/>
                    <a:gd name="T32" fmla="*/ 32 w 251"/>
                    <a:gd name="T33" fmla="*/ 37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1" h="390">
                      <a:moveTo>
                        <a:pt x="32" y="379"/>
                      </a:moveTo>
                      <a:cubicBezTo>
                        <a:pt x="43" y="377"/>
                        <a:pt x="57" y="366"/>
                        <a:pt x="77" y="364"/>
                      </a:cubicBezTo>
                      <a:cubicBezTo>
                        <a:pt x="97" y="362"/>
                        <a:pt x="130" y="366"/>
                        <a:pt x="152" y="370"/>
                      </a:cubicBezTo>
                      <a:cubicBezTo>
                        <a:pt x="174" y="374"/>
                        <a:pt x="194" y="386"/>
                        <a:pt x="209" y="388"/>
                      </a:cubicBezTo>
                      <a:cubicBezTo>
                        <a:pt x="224" y="390"/>
                        <a:pt x="235" y="389"/>
                        <a:pt x="242" y="379"/>
                      </a:cubicBezTo>
                      <a:cubicBezTo>
                        <a:pt x="249" y="369"/>
                        <a:pt x="251" y="362"/>
                        <a:pt x="248" y="328"/>
                      </a:cubicBezTo>
                      <a:cubicBezTo>
                        <a:pt x="245" y="294"/>
                        <a:pt x="236" y="208"/>
                        <a:pt x="227" y="175"/>
                      </a:cubicBezTo>
                      <a:cubicBezTo>
                        <a:pt x="218" y="142"/>
                        <a:pt x="202" y="110"/>
                        <a:pt x="194" y="130"/>
                      </a:cubicBezTo>
                      <a:cubicBezTo>
                        <a:pt x="186" y="150"/>
                        <a:pt x="186" y="266"/>
                        <a:pt x="179" y="295"/>
                      </a:cubicBezTo>
                      <a:cubicBezTo>
                        <a:pt x="172" y="324"/>
                        <a:pt x="159" y="329"/>
                        <a:pt x="152" y="307"/>
                      </a:cubicBezTo>
                      <a:cubicBezTo>
                        <a:pt x="145" y="285"/>
                        <a:pt x="149" y="212"/>
                        <a:pt x="134" y="163"/>
                      </a:cubicBezTo>
                      <a:cubicBezTo>
                        <a:pt x="119" y="114"/>
                        <a:pt x="82" y="26"/>
                        <a:pt x="65" y="13"/>
                      </a:cubicBezTo>
                      <a:cubicBezTo>
                        <a:pt x="48" y="0"/>
                        <a:pt x="35" y="42"/>
                        <a:pt x="29" y="85"/>
                      </a:cubicBezTo>
                      <a:cubicBezTo>
                        <a:pt x="23" y="128"/>
                        <a:pt x="30" y="229"/>
                        <a:pt x="26" y="271"/>
                      </a:cubicBezTo>
                      <a:cubicBezTo>
                        <a:pt x="22" y="313"/>
                        <a:pt x="4" y="319"/>
                        <a:pt x="2" y="337"/>
                      </a:cubicBezTo>
                      <a:cubicBezTo>
                        <a:pt x="0" y="355"/>
                        <a:pt x="5" y="373"/>
                        <a:pt x="11" y="379"/>
                      </a:cubicBezTo>
                      <a:cubicBezTo>
                        <a:pt x="17" y="385"/>
                        <a:pt x="21" y="381"/>
                        <a:pt x="32" y="379"/>
                      </a:cubicBezTo>
                      <a:close/>
                    </a:path>
                  </a:pathLst>
                </a:cu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05" name="Freeform 41"/>
                <p:cNvSpPr>
                  <a:spLocks/>
                </p:cNvSpPr>
                <p:nvPr/>
              </p:nvSpPr>
              <p:spPr bwMode="white">
                <a:xfrm>
                  <a:off x="4660" y="2594"/>
                  <a:ext cx="378" cy="1714"/>
                </a:xfrm>
                <a:custGeom>
                  <a:avLst/>
                  <a:gdLst>
                    <a:gd name="T0" fmla="*/ 0 w 378"/>
                    <a:gd name="T1" fmla="*/ 1714 h 1714"/>
                    <a:gd name="T2" fmla="*/ 15 w 378"/>
                    <a:gd name="T3" fmla="*/ 420 h 1714"/>
                    <a:gd name="T4" fmla="*/ 19 w 378"/>
                    <a:gd name="T5" fmla="*/ 63 h 1714"/>
                    <a:gd name="T6" fmla="*/ 79 w 378"/>
                    <a:gd name="T7" fmla="*/ 39 h 1714"/>
                    <a:gd name="T8" fmla="*/ 202 w 378"/>
                    <a:gd name="T9" fmla="*/ 18 h 1714"/>
                    <a:gd name="T10" fmla="*/ 351 w 378"/>
                    <a:gd name="T11" fmla="*/ 23 h 1714"/>
                    <a:gd name="T12" fmla="*/ 366 w 378"/>
                    <a:gd name="T13" fmla="*/ 120 h 1714"/>
                    <a:gd name="T14" fmla="*/ 359 w 378"/>
                    <a:gd name="T15" fmla="*/ 741 h 1714"/>
                    <a:gd name="T16" fmla="*/ 351 w 378"/>
                    <a:gd name="T17" fmla="*/ 1714 h 1714"/>
                    <a:gd name="T18" fmla="*/ 0 w 378"/>
                    <a:gd name="T19" fmla="*/ 1714 h 1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 h="1714">
                      <a:moveTo>
                        <a:pt x="0" y="1714"/>
                      </a:moveTo>
                      <a:cubicBezTo>
                        <a:pt x="15" y="1400"/>
                        <a:pt x="10" y="693"/>
                        <a:pt x="15" y="420"/>
                      </a:cubicBezTo>
                      <a:cubicBezTo>
                        <a:pt x="18" y="145"/>
                        <a:pt x="8" y="126"/>
                        <a:pt x="19" y="63"/>
                      </a:cubicBezTo>
                      <a:cubicBezTo>
                        <a:pt x="30" y="0"/>
                        <a:pt x="49" y="46"/>
                        <a:pt x="79" y="39"/>
                      </a:cubicBezTo>
                      <a:cubicBezTo>
                        <a:pt x="109" y="32"/>
                        <a:pt x="157" y="21"/>
                        <a:pt x="202" y="18"/>
                      </a:cubicBezTo>
                      <a:cubicBezTo>
                        <a:pt x="268" y="33"/>
                        <a:pt x="324" y="6"/>
                        <a:pt x="351" y="23"/>
                      </a:cubicBezTo>
                      <a:cubicBezTo>
                        <a:pt x="378" y="40"/>
                        <a:pt x="370" y="51"/>
                        <a:pt x="366" y="120"/>
                      </a:cubicBezTo>
                      <a:cubicBezTo>
                        <a:pt x="367" y="240"/>
                        <a:pt x="362" y="475"/>
                        <a:pt x="359" y="741"/>
                      </a:cubicBezTo>
                      <a:cubicBezTo>
                        <a:pt x="356" y="1007"/>
                        <a:pt x="351" y="1430"/>
                        <a:pt x="351" y="1714"/>
                      </a:cubicBezTo>
                      <a:cubicBezTo>
                        <a:pt x="351" y="1714"/>
                        <a:pt x="0" y="1714"/>
                        <a:pt x="0" y="1714"/>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06" name="Freeform 42"/>
                <p:cNvSpPr>
                  <a:spLocks/>
                </p:cNvSpPr>
                <p:nvPr/>
              </p:nvSpPr>
              <p:spPr bwMode="white">
                <a:xfrm>
                  <a:off x="4785" y="2643"/>
                  <a:ext cx="146" cy="154"/>
                </a:xfrm>
                <a:custGeom>
                  <a:avLst/>
                  <a:gdLst>
                    <a:gd name="T0" fmla="*/ 14 w 146"/>
                    <a:gd name="T1" fmla="*/ 11 h 154"/>
                    <a:gd name="T2" fmla="*/ 92 w 146"/>
                    <a:gd name="T3" fmla="*/ 2 h 154"/>
                    <a:gd name="T4" fmla="*/ 140 w 146"/>
                    <a:gd name="T5" fmla="*/ 14 h 154"/>
                    <a:gd name="T6" fmla="*/ 128 w 146"/>
                    <a:gd name="T7" fmla="*/ 89 h 154"/>
                    <a:gd name="T8" fmla="*/ 116 w 146"/>
                    <a:gd name="T9" fmla="*/ 146 h 154"/>
                    <a:gd name="T10" fmla="*/ 74 w 146"/>
                    <a:gd name="T11" fmla="*/ 134 h 154"/>
                    <a:gd name="T12" fmla="*/ 32 w 146"/>
                    <a:gd name="T13" fmla="*/ 128 h 154"/>
                    <a:gd name="T14" fmla="*/ 5 w 146"/>
                    <a:gd name="T15" fmla="*/ 56 h 154"/>
                    <a:gd name="T16" fmla="*/ 14 w 146"/>
                    <a:gd name="T17" fmla="*/ 1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54">
                      <a:moveTo>
                        <a:pt x="14" y="11"/>
                      </a:moveTo>
                      <a:cubicBezTo>
                        <a:pt x="28" y="2"/>
                        <a:pt x="71" y="2"/>
                        <a:pt x="92" y="2"/>
                      </a:cubicBezTo>
                      <a:cubicBezTo>
                        <a:pt x="113" y="2"/>
                        <a:pt x="134" y="0"/>
                        <a:pt x="140" y="14"/>
                      </a:cubicBezTo>
                      <a:cubicBezTo>
                        <a:pt x="146" y="28"/>
                        <a:pt x="132" y="67"/>
                        <a:pt x="128" y="89"/>
                      </a:cubicBezTo>
                      <a:cubicBezTo>
                        <a:pt x="124" y="111"/>
                        <a:pt x="125" y="138"/>
                        <a:pt x="116" y="146"/>
                      </a:cubicBezTo>
                      <a:cubicBezTo>
                        <a:pt x="107" y="154"/>
                        <a:pt x="88" y="137"/>
                        <a:pt x="74" y="134"/>
                      </a:cubicBezTo>
                      <a:cubicBezTo>
                        <a:pt x="60" y="131"/>
                        <a:pt x="44" y="141"/>
                        <a:pt x="32" y="128"/>
                      </a:cubicBezTo>
                      <a:cubicBezTo>
                        <a:pt x="20" y="115"/>
                        <a:pt x="8" y="75"/>
                        <a:pt x="5" y="56"/>
                      </a:cubicBezTo>
                      <a:cubicBezTo>
                        <a:pt x="2" y="37"/>
                        <a:pt x="0" y="20"/>
                        <a:pt x="14" y="11"/>
                      </a:cubicBezTo>
                      <a:close/>
                    </a:path>
                  </a:pathLst>
                </a:cu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6907" name="Group 43"/>
              <p:cNvGrpSpPr>
                <a:grpSpLocks/>
              </p:cNvGrpSpPr>
              <p:nvPr/>
            </p:nvGrpSpPr>
            <p:grpSpPr bwMode="auto">
              <a:xfrm>
                <a:off x="3500" y="0"/>
                <a:ext cx="494" cy="4313"/>
                <a:chOff x="3792" y="-7"/>
                <a:chExt cx="494" cy="4328"/>
              </a:xfrm>
            </p:grpSpPr>
            <p:sp>
              <p:nvSpPr>
                <p:cNvPr id="36908" name="Freeform 44"/>
                <p:cNvSpPr>
                  <a:spLocks/>
                </p:cNvSpPr>
                <p:nvPr/>
              </p:nvSpPr>
              <p:spPr bwMode="white">
                <a:xfrm>
                  <a:off x="3792" y="0"/>
                  <a:ext cx="416" cy="4321"/>
                </a:xfrm>
                <a:custGeom>
                  <a:avLst/>
                  <a:gdLst>
                    <a:gd name="T0" fmla="*/ 12 w 416"/>
                    <a:gd name="T1" fmla="*/ 0 h 4321"/>
                    <a:gd name="T2" fmla="*/ 18 w 416"/>
                    <a:gd name="T3" fmla="*/ 406 h 4321"/>
                    <a:gd name="T4" fmla="*/ 3 w 416"/>
                    <a:gd name="T5" fmla="*/ 662 h 4321"/>
                    <a:gd name="T6" fmla="*/ 8 w 416"/>
                    <a:gd name="T7" fmla="*/ 713 h 4321"/>
                    <a:gd name="T8" fmla="*/ 24 w 416"/>
                    <a:gd name="T9" fmla="*/ 740 h 4321"/>
                    <a:gd name="T10" fmla="*/ 42 w 416"/>
                    <a:gd name="T11" fmla="*/ 758 h 4321"/>
                    <a:gd name="T12" fmla="*/ 36 w 416"/>
                    <a:gd name="T13" fmla="*/ 803 h 4321"/>
                    <a:gd name="T14" fmla="*/ 12 w 416"/>
                    <a:gd name="T15" fmla="*/ 824 h 4321"/>
                    <a:gd name="T16" fmla="*/ 0 w 416"/>
                    <a:gd name="T17" fmla="*/ 878 h 4321"/>
                    <a:gd name="T18" fmla="*/ 9 w 416"/>
                    <a:gd name="T19" fmla="*/ 2903 h 4321"/>
                    <a:gd name="T20" fmla="*/ 9 w 416"/>
                    <a:gd name="T21" fmla="*/ 3276 h 4321"/>
                    <a:gd name="T22" fmla="*/ 16 w 416"/>
                    <a:gd name="T23" fmla="*/ 3330 h 4321"/>
                    <a:gd name="T24" fmla="*/ 42 w 416"/>
                    <a:gd name="T25" fmla="*/ 3354 h 4321"/>
                    <a:gd name="T26" fmla="*/ 51 w 416"/>
                    <a:gd name="T27" fmla="*/ 3390 h 4321"/>
                    <a:gd name="T28" fmla="*/ 39 w 416"/>
                    <a:gd name="T29" fmla="*/ 3427 h 4321"/>
                    <a:gd name="T30" fmla="*/ 24 w 416"/>
                    <a:gd name="T31" fmla="*/ 3466 h 4321"/>
                    <a:gd name="T32" fmla="*/ 31 w 416"/>
                    <a:gd name="T33" fmla="*/ 4321 h 4321"/>
                    <a:gd name="T34" fmla="*/ 102 w 416"/>
                    <a:gd name="T35" fmla="*/ 4317 h 4321"/>
                    <a:gd name="T36" fmla="*/ 93 w 416"/>
                    <a:gd name="T37" fmla="*/ 3529 h 4321"/>
                    <a:gd name="T38" fmla="*/ 117 w 416"/>
                    <a:gd name="T39" fmla="*/ 3496 h 4321"/>
                    <a:gd name="T40" fmla="*/ 156 w 416"/>
                    <a:gd name="T41" fmla="*/ 3493 h 4321"/>
                    <a:gd name="T42" fmla="*/ 297 w 416"/>
                    <a:gd name="T43" fmla="*/ 3502 h 4321"/>
                    <a:gd name="T44" fmla="*/ 345 w 416"/>
                    <a:gd name="T45" fmla="*/ 3502 h 4321"/>
                    <a:gd name="T46" fmla="*/ 357 w 416"/>
                    <a:gd name="T47" fmla="*/ 3478 h 4321"/>
                    <a:gd name="T48" fmla="*/ 315 w 416"/>
                    <a:gd name="T49" fmla="*/ 3459 h 4321"/>
                    <a:gd name="T50" fmla="*/ 128 w 416"/>
                    <a:gd name="T51" fmla="*/ 3444 h 4321"/>
                    <a:gd name="T52" fmla="*/ 99 w 416"/>
                    <a:gd name="T53" fmla="*/ 3430 h 4321"/>
                    <a:gd name="T54" fmla="*/ 120 w 416"/>
                    <a:gd name="T55" fmla="*/ 3408 h 4321"/>
                    <a:gd name="T56" fmla="*/ 210 w 416"/>
                    <a:gd name="T57" fmla="*/ 3399 h 4321"/>
                    <a:gd name="T58" fmla="*/ 337 w 416"/>
                    <a:gd name="T59" fmla="*/ 3398 h 4321"/>
                    <a:gd name="T60" fmla="*/ 381 w 416"/>
                    <a:gd name="T61" fmla="*/ 3381 h 4321"/>
                    <a:gd name="T62" fmla="*/ 128 w 416"/>
                    <a:gd name="T63" fmla="*/ 3375 h 4321"/>
                    <a:gd name="T64" fmla="*/ 87 w 416"/>
                    <a:gd name="T65" fmla="*/ 3336 h 4321"/>
                    <a:gd name="T66" fmla="*/ 68 w 416"/>
                    <a:gd name="T67" fmla="*/ 3285 h 4321"/>
                    <a:gd name="T68" fmla="*/ 63 w 416"/>
                    <a:gd name="T69" fmla="*/ 1525 h 4321"/>
                    <a:gd name="T70" fmla="*/ 68 w 416"/>
                    <a:gd name="T71" fmla="*/ 885 h 4321"/>
                    <a:gd name="T72" fmla="*/ 84 w 416"/>
                    <a:gd name="T73" fmla="*/ 851 h 4321"/>
                    <a:gd name="T74" fmla="*/ 120 w 416"/>
                    <a:gd name="T75" fmla="*/ 832 h 4321"/>
                    <a:gd name="T76" fmla="*/ 405 w 416"/>
                    <a:gd name="T77" fmla="*/ 825 h 4321"/>
                    <a:gd name="T78" fmla="*/ 405 w 416"/>
                    <a:gd name="T79" fmla="*/ 765 h 4321"/>
                    <a:gd name="T80" fmla="*/ 203 w 416"/>
                    <a:gd name="T81" fmla="*/ 765 h 4321"/>
                    <a:gd name="T82" fmla="*/ 150 w 416"/>
                    <a:gd name="T83" fmla="*/ 752 h 4321"/>
                    <a:gd name="T84" fmla="*/ 105 w 416"/>
                    <a:gd name="T85" fmla="*/ 728 h 4321"/>
                    <a:gd name="T86" fmla="*/ 75 w 416"/>
                    <a:gd name="T87" fmla="*/ 705 h 4321"/>
                    <a:gd name="T88" fmla="*/ 60 w 416"/>
                    <a:gd name="T89" fmla="*/ 645 h 4321"/>
                    <a:gd name="T90" fmla="*/ 81 w 416"/>
                    <a:gd name="T91" fmla="*/ 316 h 4321"/>
                    <a:gd name="T92" fmla="*/ 81 w 416"/>
                    <a:gd name="T93" fmla="*/ 0 h 4321"/>
                    <a:gd name="T94" fmla="*/ 12 w 416"/>
                    <a:gd name="T95" fmla="*/ 0 h 4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16" h="4321">
                      <a:moveTo>
                        <a:pt x="12" y="0"/>
                      </a:moveTo>
                      <a:lnTo>
                        <a:pt x="18" y="406"/>
                      </a:lnTo>
                      <a:lnTo>
                        <a:pt x="3" y="662"/>
                      </a:lnTo>
                      <a:lnTo>
                        <a:pt x="8" y="713"/>
                      </a:lnTo>
                      <a:lnTo>
                        <a:pt x="24" y="740"/>
                      </a:lnTo>
                      <a:lnTo>
                        <a:pt x="42" y="758"/>
                      </a:lnTo>
                      <a:lnTo>
                        <a:pt x="36" y="803"/>
                      </a:lnTo>
                      <a:lnTo>
                        <a:pt x="12" y="824"/>
                      </a:lnTo>
                      <a:lnTo>
                        <a:pt x="0" y="878"/>
                      </a:lnTo>
                      <a:cubicBezTo>
                        <a:pt x="0" y="1224"/>
                        <a:pt x="8" y="2504"/>
                        <a:pt x="9" y="2903"/>
                      </a:cubicBezTo>
                      <a:cubicBezTo>
                        <a:pt x="10" y="3302"/>
                        <a:pt x="8" y="3205"/>
                        <a:pt x="9" y="3276"/>
                      </a:cubicBezTo>
                      <a:lnTo>
                        <a:pt x="16" y="3330"/>
                      </a:lnTo>
                      <a:lnTo>
                        <a:pt x="42" y="3354"/>
                      </a:lnTo>
                      <a:lnTo>
                        <a:pt x="51" y="3390"/>
                      </a:lnTo>
                      <a:lnTo>
                        <a:pt x="39" y="3427"/>
                      </a:lnTo>
                      <a:lnTo>
                        <a:pt x="24" y="3466"/>
                      </a:lnTo>
                      <a:cubicBezTo>
                        <a:pt x="23" y="3615"/>
                        <a:pt x="18" y="4179"/>
                        <a:pt x="31" y="4321"/>
                      </a:cubicBezTo>
                      <a:lnTo>
                        <a:pt x="102" y="4317"/>
                      </a:lnTo>
                      <a:cubicBezTo>
                        <a:pt x="112" y="4185"/>
                        <a:pt x="91" y="3666"/>
                        <a:pt x="93" y="3529"/>
                      </a:cubicBezTo>
                      <a:lnTo>
                        <a:pt x="117" y="3496"/>
                      </a:lnTo>
                      <a:lnTo>
                        <a:pt x="156" y="3493"/>
                      </a:lnTo>
                      <a:cubicBezTo>
                        <a:pt x="186" y="3494"/>
                        <a:pt x="266" y="3501"/>
                        <a:pt x="297" y="3502"/>
                      </a:cubicBezTo>
                      <a:cubicBezTo>
                        <a:pt x="328" y="3503"/>
                        <a:pt x="335" y="3506"/>
                        <a:pt x="345" y="3502"/>
                      </a:cubicBezTo>
                      <a:cubicBezTo>
                        <a:pt x="355" y="3498"/>
                        <a:pt x="362" y="3485"/>
                        <a:pt x="357" y="3478"/>
                      </a:cubicBezTo>
                      <a:cubicBezTo>
                        <a:pt x="352" y="3471"/>
                        <a:pt x="353" y="3465"/>
                        <a:pt x="315" y="3459"/>
                      </a:cubicBezTo>
                      <a:cubicBezTo>
                        <a:pt x="277" y="3453"/>
                        <a:pt x="164" y="3449"/>
                        <a:pt x="128" y="3444"/>
                      </a:cubicBezTo>
                      <a:cubicBezTo>
                        <a:pt x="92" y="3439"/>
                        <a:pt x="100" y="3436"/>
                        <a:pt x="99" y="3430"/>
                      </a:cubicBezTo>
                      <a:cubicBezTo>
                        <a:pt x="98" y="3424"/>
                        <a:pt x="102" y="3413"/>
                        <a:pt x="120" y="3408"/>
                      </a:cubicBezTo>
                      <a:lnTo>
                        <a:pt x="210" y="3399"/>
                      </a:lnTo>
                      <a:cubicBezTo>
                        <a:pt x="246" y="3397"/>
                        <a:pt x="309" y="3401"/>
                        <a:pt x="337" y="3398"/>
                      </a:cubicBezTo>
                      <a:cubicBezTo>
                        <a:pt x="365" y="3395"/>
                        <a:pt x="416" y="3385"/>
                        <a:pt x="381" y="3381"/>
                      </a:cubicBezTo>
                      <a:cubicBezTo>
                        <a:pt x="346" y="3377"/>
                        <a:pt x="177" y="3382"/>
                        <a:pt x="128" y="3375"/>
                      </a:cubicBezTo>
                      <a:lnTo>
                        <a:pt x="87" y="3336"/>
                      </a:lnTo>
                      <a:lnTo>
                        <a:pt x="68" y="3285"/>
                      </a:lnTo>
                      <a:cubicBezTo>
                        <a:pt x="64" y="2983"/>
                        <a:pt x="63" y="1925"/>
                        <a:pt x="63" y="1525"/>
                      </a:cubicBezTo>
                      <a:lnTo>
                        <a:pt x="68" y="885"/>
                      </a:lnTo>
                      <a:lnTo>
                        <a:pt x="84" y="851"/>
                      </a:lnTo>
                      <a:lnTo>
                        <a:pt x="120" y="832"/>
                      </a:lnTo>
                      <a:lnTo>
                        <a:pt x="405" y="825"/>
                      </a:lnTo>
                      <a:lnTo>
                        <a:pt x="405" y="765"/>
                      </a:lnTo>
                      <a:lnTo>
                        <a:pt x="203" y="765"/>
                      </a:lnTo>
                      <a:lnTo>
                        <a:pt x="150" y="752"/>
                      </a:lnTo>
                      <a:lnTo>
                        <a:pt x="105" y="728"/>
                      </a:lnTo>
                      <a:lnTo>
                        <a:pt x="75" y="705"/>
                      </a:lnTo>
                      <a:lnTo>
                        <a:pt x="60" y="645"/>
                      </a:lnTo>
                      <a:lnTo>
                        <a:pt x="81" y="316"/>
                      </a:lnTo>
                      <a:lnTo>
                        <a:pt x="81" y="0"/>
                      </a:lnTo>
                      <a:lnTo>
                        <a:pt x="12" y="0"/>
                      </a:ln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09" name="Freeform 45"/>
                <p:cNvSpPr>
                  <a:spLocks/>
                </p:cNvSpPr>
                <p:nvPr/>
              </p:nvSpPr>
              <p:spPr bwMode="white">
                <a:xfrm>
                  <a:off x="4099" y="-7"/>
                  <a:ext cx="187" cy="4323"/>
                </a:xfrm>
                <a:custGeom>
                  <a:avLst/>
                  <a:gdLst>
                    <a:gd name="T0" fmla="*/ 142 w 187"/>
                    <a:gd name="T1" fmla="*/ 0 h 4323"/>
                    <a:gd name="T2" fmla="*/ 157 w 187"/>
                    <a:gd name="T3" fmla="*/ 658 h 4323"/>
                    <a:gd name="T4" fmla="*/ 142 w 187"/>
                    <a:gd name="T5" fmla="*/ 733 h 4323"/>
                    <a:gd name="T6" fmla="*/ 90 w 187"/>
                    <a:gd name="T7" fmla="*/ 763 h 4323"/>
                    <a:gd name="T8" fmla="*/ 53 w 187"/>
                    <a:gd name="T9" fmla="*/ 792 h 4323"/>
                    <a:gd name="T10" fmla="*/ 83 w 187"/>
                    <a:gd name="T11" fmla="*/ 830 h 4323"/>
                    <a:gd name="T12" fmla="*/ 127 w 187"/>
                    <a:gd name="T13" fmla="*/ 837 h 4323"/>
                    <a:gd name="T14" fmla="*/ 157 w 187"/>
                    <a:gd name="T15" fmla="*/ 875 h 4323"/>
                    <a:gd name="T16" fmla="*/ 157 w 187"/>
                    <a:gd name="T17" fmla="*/ 1152 h 4323"/>
                    <a:gd name="T18" fmla="*/ 135 w 187"/>
                    <a:gd name="T19" fmla="*/ 1466 h 4323"/>
                    <a:gd name="T20" fmla="*/ 135 w 187"/>
                    <a:gd name="T21" fmla="*/ 2573 h 4323"/>
                    <a:gd name="T22" fmla="*/ 165 w 187"/>
                    <a:gd name="T23" fmla="*/ 3037 h 4323"/>
                    <a:gd name="T24" fmla="*/ 180 w 187"/>
                    <a:gd name="T25" fmla="*/ 3298 h 4323"/>
                    <a:gd name="T26" fmla="*/ 142 w 187"/>
                    <a:gd name="T27" fmla="*/ 3418 h 4323"/>
                    <a:gd name="T28" fmla="*/ 150 w 187"/>
                    <a:gd name="T29" fmla="*/ 3463 h 4323"/>
                    <a:gd name="T30" fmla="*/ 172 w 187"/>
                    <a:gd name="T31" fmla="*/ 3523 h 4323"/>
                    <a:gd name="T32" fmla="*/ 187 w 187"/>
                    <a:gd name="T33" fmla="*/ 3807 h 4323"/>
                    <a:gd name="T34" fmla="*/ 187 w 187"/>
                    <a:gd name="T35" fmla="*/ 4323 h 4323"/>
                    <a:gd name="T36" fmla="*/ 120 w 187"/>
                    <a:gd name="T37" fmla="*/ 4316 h 4323"/>
                    <a:gd name="T38" fmla="*/ 105 w 187"/>
                    <a:gd name="T39" fmla="*/ 3605 h 4323"/>
                    <a:gd name="T40" fmla="*/ 68 w 187"/>
                    <a:gd name="T41" fmla="*/ 3463 h 4323"/>
                    <a:gd name="T42" fmla="*/ 83 w 187"/>
                    <a:gd name="T43" fmla="*/ 3381 h 4323"/>
                    <a:gd name="T44" fmla="*/ 127 w 187"/>
                    <a:gd name="T45" fmla="*/ 3313 h 4323"/>
                    <a:gd name="T46" fmla="*/ 98 w 187"/>
                    <a:gd name="T47" fmla="*/ 3081 h 4323"/>
                    <a:gd name="T48" fmla="*/ 83 w 187"/>
                    <a:gd name="T49" fmla="*/ 2573 h 4323"/>
                    <a:gd name="T50" fmla="*/ 83 w 187"/>
                    <a:gd name="T51" fmla="*/ 1825 h 4323"/>
                    <a:gd name="T52" fmla="*/ 75 w 187"/>
                    <a:gd name="T53" fmla="*/ 1264 h 4323"/>
                    <a:gd name="T54" fmla="*/ 83 w 187"/>
                    <a:gd name="T55" fmla="*/ 950 h 4323"/>
                    <a:gd name="T56" fmla="*/ 38 w 187"/>
                    <a:gd name="T57" fmla="*/ 852 h 4323"/>
                    <a:gd name="T58" fmla="*/ 0 w 187"/>
                    <a:gd name="T59" fmla="*/ 807 h 4323"/>
                    <a:gd name="T60" fmla="*/ 75 w 187"/>
                    <a:gd name="T61" fmla="*/ 718 h 4323"/>
                    <a:gd name="T62" fmla="*/ 105 w 187"/>
                    <a:gd name="T63" fmla="*/ 605 h 4323"/>
                    <a:gd name="T64" fmla="*/ 90 w 187"/>
                    <a:gd name="T65" fmla="*/ 119 h 4323"/>
                    <a:gd name="T66" fmla="*/ 75 w 187"/>
                    <a:gd name="T67" fmla="*/ 7 h 4323"/>
                    <a:gd name="T68" fmla="*/ 142 w 187"/>
                    <a:gd name="T69" fmla="*/ 0 h 4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7" h="4323">
                      <a:moveTo>
                        <a:pt x="142" y="0"/>
                      </a:moveTo>
                      <a:lnTo>
                        <a:pt x="157" y="658"/>
                      </a:lnTo>
                      <a:lnTo>
                        <a:pt x="142" y="733"/>
                      </a:lnTo>
                      <a:lnTo>
                        <a:pt x="90" y="763"/>
                      </a:lnTo>
                      <a:lnTo>
                        <a:pt x="53" y="792"/>
                      </a:lnTo>
                      <a:lnTo>
                        <a:pt x="83" y="830"/>
                      </a:lnTo>
                      <a:lnTo>
                        <a:pt x="127" y="837"/>
                      </a:lnTo>
                      <a:lnTo>
                        <a:pt x="157" y="875"/>
                      </a:lnTo>
                      <a:lnTo>
                        <a:pt x="157" y="1152"/>
                      </a:lnTo>
                      <a:lnTo>
                        <a:pt x="135" y="1466"/>
                      </a:lnTo>
                      <a:lnTo>
                        <a:pt x="135" y="2573"/>
                      </a:lnTo>
                      <a:lnTo>
                        <a:pt x="165" y="3037"/>
                      </a:lnTo>
                      <a:lnTo>
                        <a:pt x="180" y="3298"/>
                      </a:lnTo>
                      <a:lnTo>
                        <a:pt x="142" y="3418"/>
                      </a:lnTo>
                      <a:lnTo>
                        <a:pt x="150" y="3463"/>
                      </a:lnTo>
                      <a:lnTo>
                        <a:pt x="172" y="3523"/>
                      </a:lnTo>
                      <a:lnTo>
                        <a:pt x="187" y="3807"/>
                      </a:lnTo>
                      <a:lnTo>
                        <a:pt x="187" y="4323"/>
                      </a:lnTo>
                      <a:lnTo>
                        <a:pt x="120" y="4316"/>
                      </a:lnTo>
                      <a:lnTo>
                        <a:pt x="105" y="3605"/>
                      </a:lnTo>
                      <a:lnTo>
                        <a:pt x="68" y="3463"/>
                      </a:lnTo>
                      <a:lnTo>
                        <a:pt x="83" y="3381"/>
                      </a:lnTo>
                      <a:lnTo>
                        <a:pt x="127" y="3313"/>
                      </a:lnTo>
                      <a:lnTo>
                        <a:pt x="98" y="3081"/>
                      </a:lnTo>
                      <a:lnTo>
                        <a:pt x="83" y="2573"/>
                      </a:lnTo>
                      <a:lnTo>
                        <a:pt x="83" y="1825"/>
                      </a:lnTo>
                      <a:lnTo>
                        <a:pt x="75" y="1264"/>
                      </a:lnTo>
                      <a:lnTo>
                        <a:pt x="83" y="950"/>
                      </a:lnTo>
                      <a:lnTo>
                        <a:pt x="38" y="852"/>
                      </a:lnTo>
                      <a:lnTo>
                        <a:pt x="0" y="807"/>
                      </a:lnTo>
                      <a:lnTo>
                        <a:pt x="75" y="718"/>
                      </a:lnTo>
                      <a:lnTo>
                        <a:pt x="105" y="605"/>
                      </a:lnTo>
                      <a:lnTo>
                        <a:pt x="90" y="119"/>
                      </a:lnTo>
                      <a:lnTo>
                        <a:pt x="75" y="7"/>
                      </a:lnTo>
                      <a:lnTo>
                        <a:pt x="142" y="0"/>
                      </a:ln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6910" name="Group 46"/>
              <p:cNvGrpSpPr>
                <a:grpSpLocks/>
              </p:cNvGrpSpPr>
              <p:nvPr/>
            </p:nvGrpSpPr>
            <p:grpSpPr bwMode="auto">
              <a:xfrm>
                <a:off x="2956" y="1201"/>
                <a:ext cx="1762" cy="1448"/>
                <a:chOff x="3387" y="1456"/>
                <a:chExt cx="1707" cy="1402"/>
              </a:xfrm>
            </p:grpSpPr>
            <p:sp>
              <p:nvSpPr>
                <p:cNvPr id="36911" name="Freeform 47"/>
                <p:cNvSpPr>
                  <a:spLocks/>
                </p:cNvSpPr>
                <p:nvPr/>
              </p:nvSpPr>
              <p:spPr bwMode="white">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12" name="Freeform 48"/>
                <p:cNvSpPr>
                  <a:spLocks/>
                </p:cNvSpPr>
                <p:nvPr/>
              </p:nvSpPr>
              <p:spPr bwMode="white">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13" name="Freeform 49"/>
                <p:cNvSpPr>
                  <a:spLocks/>
                </p:cNvSpPr>
                <p:nvPr/>
              </p:nvSpPr>
              <p:spPr bwMode="white">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sp>
            <p:nvSpPr>
              <p:cNvPr id="36914" name="Freeform 50"/>
              <p:cNvSpPr>
                <a:spLocks/>
              </p:cNvSpPr>
              <p:nvPr/>
            </p:nvSpPr>
            <p:spPr bwMode="white">
              <a:xfrm rot="21428822" flipH="1">
                <a:off x="4882" y="660"/>
                <a:ext cx="496" cy="713"/>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15" name="Freeform 51"/>
              <p:cNvSpPr>
                <a:spLocks/>
              </p:cNvSpPr>
              <p:nvPr/>
            </p:nvSpPr>
            <p:spPr bwMode="white">
              <a:xfrm>
                <a:off x="5541" y="574"/>
                <a:ext cx="216" cy="365"/>
              </a:xfrm>
              <a:custGeom>
                <a:avLst/>
                <a:gdLst>
                  <a:gd name="T0" fmla="*/ 39 w 216"/>
                  <a:gd name="T1" fmla="*/ 8 h 365"/>
                  <a:gd name="T2" fmla="*/ 213 w 216"/>
                  <a:gd name="T3" fmla="*/ 23 h 365"/>
                  <a:gd name="T4" fmla="*/ 216 w 216"/>
                  <a:gd name="T5" fmla="*/ 146 h 365"/>
                  <a:gd name="T6" fmla="*/ 84 w 216"/>
                  <a:gd name="T7" fmla="*/ 66 h 365"/>
                  <a:gd name="T8" fmla="*/ 72 w 216"/>
                  <a:gd name="T9" fmla="*/ 85 h 365"/>
                  <a:gd name="T10" fmla="*/ 169 w 216"/>
                  <a:gd name="T11" fmla="*/ 147 h 365"/>
                  <a:gd name="T12" fmla="*/ 213 w 216"/>
                  <a:gd name="T13" fmla="*/ 194 h 365"/>
                  <a:gd name="T14" fmla="*/ 216 w 216"/>
                  <a:gd name="T15" fmla="*/ 365 h 365"/>
                  <a:gd name="T16" fmla="*/ 45 w 216"/>
                  <a:gd name="T17" fmla="*/ 192 h 365"/>
                  <a:gd name="T18" fmla="*/ 1 w 216"/>
                  <a:gd name="T19" fmla="*/ 68 h 365"/>
                  <a:gd name="T20" fmla="*/ 39 w 216"/>
                  <a:gd name="T21" fmla="*/ 8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6" h="365">
                    <a:moveTo>
                      <a:pt x="39" y="8"/>
                    </a:moveTo>
                    <a:cubicBezTo>
                      <a:pt x="74" y="1"/>
                      <a:pt x="183" y="0"/>
                      <a:pt x="213" y="23"/>
                    </a:cubicBezTo>
                    <a:lnTo>
                      <a:pt x="216" y="146"/>
                    </a:lnTo>
                    <a:cubicBezTo>
                      <a:pt x="195" y="153"/>
                      <a:pt x="108" y="76"/>
                      <a:pt x="84" y="66"/>
                    </a:cubicBezTo>
                    <a:cubicBezTo>
                      <a:pt x="60" y="56"/>
                      <a:pt x="58" y="72"/>
                      <a:pt x="72" y="85"/>
                    </a:cubicBezTo>
                    <a:cubicBezTo>
                      <a:pt x="86" y="99"/>
                      <a:pt x="146" y="129"/>
                      <a:pt x="169" y="147"/>
                    </a:cubicBezTo>
                    <a:cubicBezTo>
                      <a:pt x="192" y="165"/>
                      <a:pt x="205" y="158"/>
                      <a:pt x="213" y="194"/>
                    </a:cubicBezTo>
                    <a:lnTo>
                      <a:pt x="216" y="365"/>
                    </a:lnTo>
                    <a:cubicBezTo>
                      <a:pt x="188" y="365"/>
                      <a:pt x="81" y="242"/>
                      <a:pt x="45" y="192"/>
                    </a:cubicBezTo>
                    <a:cubicBezTo>
                      <a:pt x="9" y="142"/>
                      <a:pt x="2" y="98"/>
                      <a:pt x="1" y="68"/>
                    </a:cubicBezTo>
                    <a:cubicBezTo>
                      <a:pt x="0" y="37"/>
                      <a:pt x="3" y="16"/>
                      <a:pt x="39" y="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16" name="Freeform 52"/>
              <p:cNvSpPr>
                <a:spLocks/>
              </p:cNvSpPr>
              <p:nvPr/>
            </p:nvSpPr>
            <p:spPr bwMode="white">
              <a:xfrm>
                <a:off x="5373" y="686"/>
                <a:ext cx="334" cy="819"/>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nvGrpSpPr>
              <p:cNvPr id="36917" name="Group 53"/>
              <p:cNvGrpSpPr>
                <a:grpSpLocks/>
              </p:cNvGrpSpPr>
              <p:nvPr/>
            </p:nvGrpSpPr>
            <p:grpSpPr bwMode="auto">
              <a:xfrm>
                <a:off x="4358" y="2718"/>
                <a:ext cx="1200" cy="986"/>
                <a:chOff x="3387" y="1456"/>
                <a:chExt cx="1707" cy="1402"/>
              </a:xfrm>
            </p:grpSpPr>
            <p:sp>
              <p:nvSpPr>
                <p:cNvPr id="36918" name="Freeform 54"/>
                <p:cNvSpPr>
                  <a:spLocks/>
                </p:cNvSpPr>
                <p:nvPr/>
              </p:nvSpPr>
              <p:spPr bwMode="white">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19" name="Freeform 55"/>
                <p:cNvSpPr>
                  <a:spLocks/>
                </p:cNvSpPr>
                <p:nvPr/>
              </p:nvSpPr>
              <p:spPr bwMode="white">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20" name="Freeform 56"/>
                <p:cNvSpPr>
                  <a:spLocks/>
                </p:cNvSpPr>
                <p:nvPr/>
              </p:nvSpPr>
              <p:spPr bwMode="white">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6921" name="Group 57"/>
              <p:cNvGrpSpPr>
                <a:grpSpLocks/>
              </p:cNvGrpSpPr>
              <p:nvPr/>
            </p:nvGrpSpPr>
            <p:grpSpPr bwMode="auto">
              <a:xfrm>
                <a:off x="1478" y="3479"/>
                <a:ext cx="930" cy="764"/>
                <a:chOff x="3387" y="1456"/>
                <a:chExt cx="1707" cy="1402"/>
              </a:xfrm>
            </p:grpSpPr>
            <p:sp>
              <p:nvSpPr>
                <p:cNvPr id="36922" name="Freeform 58"/>
                <p:cNvSpPr>
                  <a:spLocks/>
                </p:cNvSpPr>
                <p:nvPr/>
              </p:nvSpPr>
              <p:spPr bwMode="white">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23" name="Freeform 59"/>
                <p:cNvSpPr>
                  <a:spLocks/>
                </p:cNvSpPr>
                <p:nvPr/>
              </p:nvSpPr>
              <p:spPr bwMode="white">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24" name="Freeform 60"/>
                <p:cNvSpPr>
                  <a:spLocks/>
                </p:cNvSpPr>
                <p:nvPr/>
              </p:nvSpPr>
              <p:spPr bwMode="white">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sp>
            <p:nvSpPr>
              <p:cNvPr id="36925" name="Freeform 61"/>
              <p:cNvSpPr>
                <a:spLocks/>
              </p:cNvSpPr>
              <p:nvPr/>
            </p:nvSpPr>
            <p:spPr bwMode="white">
              <a:xfrm rot="-744944">
                <a:off x="818" y="3141"/>
                <a:ext cx="527" cy="756"/>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26" name="Freeform 62"/>
              <p:cNvSpPr>
                <a:spLocks/>
              </p:cNvSpPr>
              <p:nvPr/>
            </p:nvSpPr>
            <p:spPr bwMode="white">
              <a:xfrm>
                <a:off x="604" y="3352"/>
                <a:ext cx="353" cy="868"/>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27" name="Freeform 63"/>
              <p:cNvSpPr>
                <a:spLocks/>
              </p:cNvSpPr>
              <p:nvPr/>
            </p:nvSpPr>
            <p:spPr bwMode="white">
              <a:xfrm>
                <a:off x="721" y="2948"/>
                <a:ext cx="729" cy="248"/>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28" name="Freeform 64"/>
              <p:cNvSpPr>
                <a:spLocks/>
              </p:cNvSpPr>
              <p:nvPr/>
            </p:nvSpPr>
            <p:spPr bwMode="white">
              <a:xfrm>
                <a:off x="0" y="3278"/>
                <a:ext cx="537" cy="619"/>
              </a:xfrm>
              <a:custGeom>
                <a:avLst/>
                <a:gdLst>
                  <a:gd name="T0" fmla="*/ 497 w 537"/>
                  <a:gd name="T1" fmla="*/ 43 h 619"/>
                  <a:gd name="T2" fmla="*/ 315 w 537"/>
                  <a:gd name="T3" fmla="*/ 58 h 619"/>
                  <a:gd name="T4" fmla="*/ 0 w 537"/>
                  <a:gd name="T5" fmla="*/ 388 h 619"/>
                  <a:gd name="T6" fmla="*/ 3 w 537"/>
                  <a:gd name="T7" fmla="*/ 520 h 619"/>
                  <a:gd name="T8" fmla="*/ 119 w 537"/>
                  <a:gd name="T9" fmla="*/ 387 h 619"/>
                  <a:gd name="T10" fmla="*/ 302 w 537"/>
                  <a:gd name="T11" fmla="*/ 197 h 619"/>
                  <a:gd name="T12" fmla="*/ 447 w 537"/>
                  <a:gd name="T13" fmla="*/ 104 h 619"/>
                  <a:gd name="T14" fmla="*/ 460 w 537"/>
                  <a:gd name="T15" fmla="*/ 124 h 619"/>
                  <a:gd name="T16" fmla="*/ 357 w 537"/>
                  <a:gd name="T17" fmla="*/ 191 h 619"/>
                  <a:gd name="T18" fmla="*/ 221 w 537"/>
                  <a:gd name="T19" fmla="*/ 322 h 619"/>
                  <a:gd name="T20" fmla="*/ 0 w 537"/>
                  <a:gd name="T21" fmla="*/ 562 h 619"/>
                  <a:gd name="T22" fmla="*/ 0 w 537"/>
                  <a:gd name="T23" fmla="*/ 619 h 619"/>
                  <a:gd name="T24" fmla="*/ 264 w 537"/>
                  <a:gd name="T25" fmla="*/ 455 h 619"/>
                  <a:gd name="T26" fmla="*/ 488 w 537"/>
                  <a:gd name="T27" fmla="*/ 238 h 619"/>
                  <a:gd name="T28" fmla="*/ 536 w 537"/>
                  <a:gd name="T29" fmla="*/ 106 h 619"/>
                  <a:gd name="T30" fmla="*/ 497 w 537"/>
                  <a:gd name="T31" fmla="*/ 43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7" h="619">
                    <a:moveTo>
                      <a:pt x="497" y="43"/>
                    </a:moveTo>
                    <a:cubicBezTo>
                      <a:pt x="459" y="35"/>
                      <a:pt x="398" y="0"/>
                      <a:pt x="315" y="58"/>
                    </a:cubicBezTo>
                    <a:cubicBezTo>
                      <a:pt x="232" y="116"/>
                      <a:pt x="52" y="311"/>
                      <a:pt x="0" y="388"/>
                    </a:cubicBezTo>
                    <a:lnTo>
                      <a:pt x="3" y="520"/>
                    </a:lnTo>
                    <a:cubicBezTo>
                      <a:pt x="23" y="520"/>
                      <a:pt x="69" y="441"/>
                      <a:pt x="119" y="387"/>
                    </a:cubicBezTo>
                    <a:cubicBezTo>
                      <a:pt x="169" y="333"/>
                      <a:pt x="248" y="243"/>
                      <a:pt x="302" y="197"/>
                    </a:cubicBezTo>
                    <a:cubicBezTo>
                      <a:pt x="357" y="150"/>
                      <a:pt x="421" y="116"/>
                      <a:pt x="447" y="104"/>
                    </a:cubicBezTo>
                    <a:cubicBezTo>
                      <a:pt x="473" y="92"/>
                      <a:pt x="476" y="110"/>
                      <a:pt x="460" y="124"/>
                    </a:cubicBezTo>
                    <a:cubicBezTo>
                      <a:pt x="446" y="140"/>
                      <a:pt x="396" y="158"/>
                      <a:pt x="357" y="191"/>
                    </a:cubicBezTo>
                    <a:cubicBezTo>
                      <a:pt x="317" y="224"/>
                      <a:pt x="280" y="260"/>
                      <a:pt x="221" y="322"/>
                    </a:cubicBezTo>
                    <a:cubicBezTo>
                      <a:pt x="162" y="384"/>
                      <a:pt x="37" y="513"/>
                      <a:pt x="0" y="562"/>
                    </a:cubicBezTo>
                    <a:lnTo>
                      <a:pt x="0" y="619"/>
                    </a:lnTo>
                    <a:cubicBezTo>
                      <a:pt x="44" y="601"/>
                      <a:pt x="183" y="518"/>
                      <a:pt x="264" y="455"/>
                    </a:cubicBezTo>
                    <a:cubicBezTo>
                      <a:pt x="345" y="392"/>
                      <a:pt x="443" y="296"/>
                      <a:pt x="488" y="238"/>
                    </a:cubicBezTo>
                    <a:cubicBezTo>
                      <a:pt x="534" y="180"/>
                      <a:pt x="534" y="138"/>
                      <a:pt x="536" y="106"/>
                    </a:cubicBezTo>
                    <a:cubicBezTo>
                      <a:pt x="537" y="74"/>
                      <a:pt x="533" y="51"/>
                      <a:pt x="497" y="43"/>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29" name="Freeform 65"/>
              <p:cNvSpPr>
                <a:spLocks/>
              </p:cNvSpPr>
              <p:nvPr/>
            </p:nvSpPr>
            <p:spPr bwMode="white">
              <a:xfrm>
                <a:off x="0" y="3063"/>
                <a:ext cx="506" cy="242"/>
              </a:xfrm>
              <a:custGeom>
                <a:avLst/>
                <a:gdLst>
                  <a:gd name="T0" fmla="*/ 469 w 506"/>
                  <a:gd name="T1" fmla="*/ 200 h 242"/>
                  <a:gd name="T2" fmla="*/ 492 w 506"/>
                  <a:gd name="T3" fmla="*/ 168 h 242"/>
                  <a:gd name="T4" fmla="*/ 481 w 506"/>
                  <a:gd name="T5" fmla="*/ 114 h 242"/>
                  <a:gd name="T6" fmla="*/ 389 w 506"/>
                  <a:gd name="T7" fmla="*/ 31 h 242"/>
                  <a:gd name="T8" fmla="*/ 184 w 506"/>
                  <a:gd name="T9" fmla="*/ 1 h 242"/>
                  <a:gd name="T10" fmla="*/ 3 w 506"/>
                  <a:gd name="T11" fmla="*/ 24 h 242"/>
                  <a:gd name="T12" fmla="*/ 0 w 506"/>
                  <a:gd name="T13" fmla="*/ 114 h 242"/>
                  <a:gd name="T14" fmla="*/ 169 w 506"/>
                  <a:gd name="T15" fmla="*/ 103 h 242"/>
                  <a:gd name="T16" fmla="*/ 340 w 506"/>
                  <a:gd name="T17" fmla="*/ 129 h 242"/>
                  <a:gd name="T18" fmla="*/ 389 w 506"/>
                  <a:gd name="T19" fmla="*/ 153 h 242"/>
                  <a:gd name="T20" fmla="*/ 386 w 506"/>
                  <a:gd name="T21" fmla="*/ 170 h 242"/>
                  <a:gd name="T22" fmla="*/ 319 w 506"/>
                  <a:gd name="T23" fmla="*/ 143 h 242"/>
                  <a:gd name="T24" fmla="*/ 166 w 506"/>
                  <a:gd name="T25" fmla="*/ 120 h 242"/>
                  <a:gd name="T26" fmla="*/ 3 w 506"/>
                  <a:gd name="T27" fmla="*/ 144 h 242"/>
                  <a:gd name="T28" fmla="*/ 6 w 506"/>
                  <a:gd name="T29" fmla="*/ 204 h 242"/>
                  <a:gd name="T30" fmla="*/ 271 w 506"/>
                  <a:gd name="T31" fmla="*/ 241 h 242"/>
                  <a:gd name="T32" fmla="*/ 469 w 506"/>
                  <a:gd name="T33" fmla="*/ 20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6" h="242">
                    <a:moveTo>
                      <a:pt x="469" y="200"/>
                    </a:moveTo>
                    <a:cubicBezTo>
                      <a:pt x="506" y="188"/>
                      <a:pt x="490" y="182"/>
                      <a:pt x="492" y="168"/>
                    </a:cubicBezTo>
                    <a:cubicBezTo>
                      <a:pt x="494" y="155"/>
                      <a:pt x="499" y="138"/>
                      <a:pt x="481" y="114"/>
                    </a:cubicBezTo>
                    <a:cubicBezTo>
                      <a:pt x="465" y="92"/>
                      <a:pt x="438" y="50"/>
                      <a:pt x="389" y="31"/>
                    </a:cubicBezTo>
                    <a:cubicBezTo>
                      <a:pt x="339" y="12"/>
                      <a:pt x="248" y="2"/>
                      <a:pt x="184" y="1"/>
                    </a:cubicBezTo>
                    <a:cubicBezTo>
                      <a:pt x="120" y="0"/>
                      <a:pt x="34" y="5"/>
                      <a:pt x="3" y="24"/>
                    </a:cubicBezTo>
                    <a:lnTo>
                      <a:pt x="0" y="114"/>
                    </a:lnTo>
                    <a:cubicBezTo>
                      <a:pt x="28" y="127"/>
                      <a:pt x="112" y="101"/>
                      <a:pt x="169" y="103"/>
                    </a:cubicBezTo>
                    <a:cubicBezTo>
                      <a:pt x="226" y="105"/>
                      <a:pt x="303" y="120"/>
                      <a:pt x="340" y="129"/>
                    </a:cubicBezTo>
                    <a:cubicBezTo>
                      <a:pt x="376" y="137"/>
                      <a:pt x="381" y="146"/>
                      <a:pt x="389" y="153"/>
                    </a:cubicBezTo>
                    <a:cubicBezTo>
                      <a:pt x="396" y="160"/>
                      <a:pt x="397" y="172"/>
                      <a:pt x="386" y="170"/>
                    </a:cubicBezTo>
                    <a:cubicBezTo>
                      <a:pt x="374" y="168"/>
                      <a:pt x="357" y="151"/>
                      <a:pt x="319" y="143"/>
                    </a:cubicBezTo>
                    <a:cubicBezTo>
                      <a:pt x="283" y="135"/>
                      <a:pt x="219" y="120"/>
                      <a:pt x="166" y="120"/>
                    </a:cubicBezTo>
                    <a:cubicBezTo>
                      <a:pt x="113" y="120"/>
                      <a:pt x="30" y="130"/>
                      <a:pt x="3" y="144"/>
                    </a:cubicBezTo>
                    <a:lnTo>
                      <a:pt x="6" y="204"/>
                    </a:lnTo>
                    <a:cubicBezTo>
                      <a:pt x="51" y="220"/>
                      <a:pt x="194" y="242"/>
                      <a:pt x="271" y="241"/>
                    </a:cubicBezTo>
                    <a:cubicBezTo>
                      <a:pt x="348" y="240"/>
                      <a:pt x="433" y="212"/>
                      <a:pt x="469" y="200"/>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30" name="Freeform 66"/>
              <p:cNvSpPr>
                <a:spLocks/>
              </p:cNvSpPr>
              <p:nvPr/>
            </p:nvSpPr>
            <p:spPr bwMode="white">
              <a:xfrm rot="-744944">
                <a:off x="811" y="22"/>
                <a:ext cx="527" cy="756"/>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31" name="Freeform 67"/>
              <p:cNvSpPr>
                <a:spLocks/>
              </p:cNvSpPr>
              <p:nvPr/>
            </p:nvSpPr>
            <p:spPr bwMode="white">
              <a:xfrm>
                <a:off x="597" y="233"/>
                <a:ext cx="353" cy="868"/>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32" name="Freeform 68"/>
              <p:cNvSpPr>
                <a:spLocks/>
              </p:cNvSpPr>
              <p:nvPr/>
            </p:nvSpPr>
            <p:spPr bwMode="white">
              <a:xfrm>
                <a:off x="667" y="0"/>
                <a:ext cx="880" cy="76"/>
              </a:xfrm>
              <a:custGeom>
                <a:avLst/>
                <a:gdLst>
                  <a:gd name="T0" fmla="*/ 83 w 880"/>
                  <a:gd name="T1" fmla="*/ 0 h 76"/>
                  <a:gd name="T2" fmla="*/ 776 w 880"/>
                  <a:gd name="T3" fmla="*/ 0 h 76"/>
                  <a:gd name="T4" fmla="*/ 705 w 880"/>
                  <a:gd name="T5" fmla="*/ 31 h 76"/>
                  <a:gd name="T6" fmla="*/ 619 w 880"/>
                  <a:gd name="T7" fmla="*/ 31 h 76"/>
                  <a:gd name="T8" fmla="*/ 636 w 880"/>
                  <a:gd name="T9" fmla="*/ 48 h 76"/>
                  <a:gd name="T10" fmla="*/ 549 w 880"/>
                  <a:gd name="T11" fmla="*/ 65 h 76"/>
                  <a:gd name="T12" fmla="*/ 272 w 880"/>
                  <a:gd name="T13" fmla="*/ 65 h 76"/>
                  <a:gd name="T14" fmla="*/ 83 w 880"/>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0" h="76">
                    <a:moveTo>
                      <a:pt x="83" y="0"/>
                    </a:moveTo>
                    <a:lnTo>
                      <a:pt x="776" y="0"/>
                    </a:lnTo>
                    <a:cubicBezTo>
                      <a:pt x="880" y="5"/>
                      <a:pt x="731" y="26"/>
                      <a:pt x="705" y="31"/>
                    </a:cubicBezTo>
                    <a:cubicBezTo>
                      <a:pt x="679" y="36"/>
                      <a:pt x="630" y="28"/>
                      <a:pt x="619" y="31"/>
                    </a:cubicBezTo>
                    <a:cubicBezTo>
                      <a:pt x="608" y="34"/>
                      <a:pt x="648" y="42"/>
                      <a:pt x="636" y="48"/>
                    </a:cubicBezTo>
                    <a:cubicBezTo>
                      <a:pt x="624" y="54"/>
                      <a:pt x="610" y="63"/>
                      <a:pt x="549" y="65"/>
                    </a:cubicBezTo>
                    <a:cubicBezTo>
                      <a:pt x="489" y="68"/>
                      <a:pt x="350" y="76"/>
                      <a:pt x="272" y="65"/>
                    </a:cubicBezTo>
                    <a:cubicBezTo>
                      <a:pt x="194" y="54"/>
                      <a:pt x="0" y="7"/>
                      <a:pt x="83" y="0"/>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33" name="Freeform 69"/>
              <p:cNvSpPr>
                <a:spLocks/>
              </p:cNvSpPr>
              <p:nvPr/>
            </p:nvSpPr>
            <p:spPr bwMode="white">
              <a:xfrm>
                <a:off x="-14" y="161"/>
                <a:ext cx="544" cy="634"/>
              </a:xfrm>
              <a:custGeom>
                <a:avLst/>
                <a:gdLst>
                  <a:gd name="T0" fmla="*/ 504 w 544"/>
                  <a:gd name="T1" fmla="*/ 41 h 634"/>
                  <a:gd name="T2" fmla="*/ 322 w 544"/>
                  <a:gd name="T3" fmla="*/ 56 h 634"/>
                  <a:gd name="T4" fmla="*/ 17 w 544"/>
                  <a:gd name="T5" fmla="*/ 379 h 634"/>
                  <a:gd name="T6" fmla="*/ 14 w 544"/>
                  <a:gd name="T7" fmla="*/ 520 h 634"/>
                  <a:gd name="T8" fmla="*/ 126 w 544"/>
                  <a:gd name="T9" fmla="*/ 385 h 634"/>
                  <a:gd name="T10" fmla="*/ 309 w 544"/>
                  <a:gd name="T11" fmla="*/ 195 h 634"/>
                  <a:gd name="T12" fmla="*/ 454 w 544"/>
                  <a:gd name="T13" fmla="*/ 102 h 634"/>
                  <a:gd name="T14" fmla="*/ 467 w 544"/>
                  <a:gd name="T15" fmla="*/ 122 h 634"/>
                  <a:gd name="T16" fmla="*/ 364 w 544"/>
                  <a:gd name="T17" fmla="*/ 189 h 634"/>
                  <a:gd name="T18" fmla="*/ 228 w 544"/>
                  <a:gd name="T19" fmla="*/ 320 h 634"/>
                  <a:gd name="T20" fmla="*/ 41 w 544"/>
                  <a:gd name="T21" fmla="*/ 527 h 634"/>
                  <a:gd name="T22" fmla="*/ 17 w 544"/>
                  <a:gd name="T23" fmla="*/ 559 h 634"/>
                  <a:gd name="T24" fmla="*/ 14 w 544"/>
                  <a:gd name="T25" fmla="*/ 628 h 634"/>
                  <a:gd name="T26" fmla="*/ 43 w 544"/>
                  <a:gd name="T27" fmla="*/ 598 h 634"/>
                  <a:gd name="T28" fmla="*/ 271 w 544"/>
                  <a:gd name="T29" fmla="*/ 453 h 634"/>
                  <a:gd name="T30" fmla="*/ 495 w 544"/>
                  <a:gd name="T31" fmla="*/ 236 h 634"/>
                  <a:gd name="T32" fmla="*/ 543 w 544"/>
                  <a:gd name="T33" fmla="*/ 104 h 634"/>
                  <a:gd name="T34" fmla="*/ 504 w 544"/>
                  <a:gd name="T35" fmla="*/ 41 h 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44" h="634">
                    <a:moveTo>
                      <a:pt x="504" y="41"/>
                    </a:moveTo>
                    <a:cubicBezTo>
                      <a:pt x="466" y="33"/>
                      <a:pt x="403" y="0"/>
                      <a:pt x="322" y="56"/>
                    </a:cubicBezTo>
                    <a:cubicBezTo>
                      <a:pt x="241" y="112"/>
                      <a:pt x="68" y="302"/>
                      <a:pt x="17" y="379"/>
                    </a:cubicBezTo>
                    <a:lnTo>
                      <a:pt x="14" y="520"/>
                    </a:lnTo>
                    <a:cubicBezTo>
                      <a:pt x="32" y="521"/>
                      <a:pt x="77" y="439"/>
                      <a:pt x="126" y="385"/>
                    </a:cubicBezTo>
                    <a:cubicBezTo>
                      <a:pt x="175" y="331"/>
                      <a:pt x="255" y="241"/>
                      <a:pt x="309" y="195"/>
                    </a:cubicBezTo>
                    <a:cubicBezTo>
                      <a:pt x="364" y="148"/>
                      <a:pt x="428" y="114"/>
                      <a:pt x="454" y="102"/>
                    </a:cubicBezTo>
                    <a:cubicBezTo>
                      <a:pt x="480" y="90"/>
                      <a:pt x="483" y="108"/>
                      <a:pt x="467" y="122"/>
                    </a:cubicBezTo>
                    <a:cubicBezTo>
                      <a:pt x="453" y="138"/>
                      <a:pt x="403" y="156"/>
                      <a:pt x="364" y="189"/>
                    </a:cubicBezTo>
                    <a:cubicBezTo>
                      <a:pt x="324" y="222"/>
                      <a:pt x="283" y="263"/>
                      <a:pt x="228" y="320"/>
                    </a:cubicBezTo>
                    <a:cubicBezTo>
                      <a:pt x="175" y="375"/>
                      <a:pt x="76" y="487"/>
                      <a:pt x="41" y="527"/>
                    </a:cubicBezTo>
                    <a:cubicBezTo>
                      <a:pt x="6" y="567"/>
                      <a:pt x="21" y="542"/>
                      <a:pt x="17" y="559"/>
                    </a:cubicBezTo>
                    <a:cubicBezTo>
                      <a:pt x="13" y="576"/>
                      <a:pt x="10" y="622"/>
                      <a:pt x="14" y="628"/>
                    </a:cubicBezTo>
                    <a:cubicBezTo>
                      <a:pt x="18" y="634"/>
                      <a:pt x="0" y="627"/>
                      <a:pt x="43" y="598"/>
                    </a:cubicBezTo>
                    <a:cubicBezTo>
                      <a:pt x="86" y="569"/>
                      <a:pt x="195" y="514"/>
                      <a:pt x="271" y="453"/>
                    </a:cubicBezTo>
                    <a:cubicBezTo>
                      <a:pt x="345" y="392"/>
                      <a:pt x="450" y="294"/>
                      <a:pt x="495" y="236"/>
                    </a:cubicBezTo>
                    <a:cubicBezTo>
                      <a:pt x="541" y="178"/>
                      <a:pt x="541" y="136"/>
                      <a:pt x="543" y="104"/>
                    </a:cubicBezTo>
                    <a:cubicBezTo>
                      <a:pt x="544" y="72"/>
                      <a:pt x="540" y="49"/>
                      <a:pt x="504" y="41"/>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34" name="Freeform 70"/>
              <p:cNvSpPr>
                <a:spLocks/>
              </p:cNvSpPr>
              <p:nvPr/>
            </p:nvSpPr>
            <p:spPr bwMode="white">
              <a:xfrm>
                <a:off x="0" y="0"/>
                <a:ext cx="499" cy="186"/>
              </a:xfrm>
              <a:custGeom>
                <a:avLst/>
                <a:gdLst>
                  <a:gd name="T0" fmla="*/ 462 w 499"/>
                  <a:gd name="T1" fmla="*/ 144 h 186"/>
                  <a:gd name="T2" fmla="*/ 485 w 499"/>
                  <a:gd name="T3" fmla="*/ 112 h 186"/>
                  <a:gd name="T4" fmla="*/ 474 w 499"/>
                  <a:gd name="T5" fmla="*/ 58 h 186"/>
                  <a:gd name="T6" fmla="*/ 411 w 499"/>
                  <a:gd name="T7" fmla="*/ 3 h 186"/>
                  <a:gd name="T8" fmla="*/ 0 w 499"/>
                  <a:gd name="T9" fmla="*/ 0 h 186"/>
                  <a:gd name="T10" fmla="*/ 3 w 499"/>
                  <a:gd name="T11" fmla="*/ 60 h 186"/>
                  <a:gd name="T12" fmla="*/ 162 w 499"/>
                  <a:gd name="T13" fmla="*/ 47 h 186"/>
                  <a:gd name="T14" fmla="*/ 333 w 499"/>
                  <a:gd name="T15" fmla="*/ 73 h 186"/>
                  <a:gd name="T16" fmla="*/ 382 w 499"/>
                  <a:gd name="T17" fmla="*/ 97 h 186"/>
                  <a:gd name="T18" fmla="*/ 379 w 499"/>
                  <a:gd name="T19" fmla="*/ 114 h 186"/>
                  <a:gd name="T20" fmla="*/ 312 w 499"/>
                  <a:gd name="T21" fmla="*/ 87 h 186"/>
                  <a:gd name="T22" fmla="*/ 159 w 499"/>
                  <a:gd name="T23" fmla="*/ 64 h 186"/>
                  <a:gd name="T24" fmla="*/ 3 w 499"/>
                  <a:gd name="T25" fmla="*/ 87 h 186"/>
                  <a:gd name="T26" fmla="*/ 3 w 499"/>
                  <a:gd name="T27" fmla="*/ 150 h 186"/>
                  <a:gd name="T28" fmla="*/ 264 w 499"/>
                  <a:gd name="T29" fmla="*/ 185 h 186"/>
                  <a:gd name="T30" fmla="*/ 462 w 499"/>
                  <a:gd name="T31" fmla="*/ 14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9" h="186">
                    <a:moveTo>
                      <a:pt x="462" y="144"/>
                    </a:moveTo>
                    <a:cubicBezTo>
                      <a:pt x="499" y="132"/>
                      <a:pt x="483" y="126"/>
                      <a:pt x="485" y="112"/>
                    </a:cubicBezTo>
                    <a:cubicBezTo>
                      <a:pt x="487" y="99"/>
                      <a:pt x="486" y="76"/>
                      <a:pt x="474" y="58"/>
                    </a:cubicBezTo>
                    <a:cubicBezTo>
                      <a:pt x="462" y="40"/>
                      <a:pt x="490" y="13"/>
                      <a:pt x="411" y="3"/>
                    </a:cubicBezTo>
                    <a:lnTo>
                      <a:pt x="0" y="0"/>
                    </a:lnTo>
                    <a:lnTo>
                      <a:pt x="3" y="60"/>
                    </a:lnTo>
                    <a:cubicBezTo>
                      <a:pt x="30" y="68"/>
                      <a:pt x="107" y="45"/>
                      <a:pt x="162" y="47"/>
                    </a:cubicBezTo>
                    <a:cubicBezTo>
                      <a:pt x="217" y="49"/>
                      <a:pt x="296" y="64"/>
                      <a:pt x="333" y="73"/>
                    </a:cubicBezTo>
                    <a:cubicBezTo>
                      <a:pt x="369" y="81"/>
                      <a:pt x="374" y="90"/>
                      <a:pt x="382" y="97"/>
                    </a:cubicBezTo>
                    <a:cubicBezTo>
                      <a:pt x="389" y="104"/>
                      <a:pt x="390" y="116"/>
                      <a:pt x="379" y="114"/>
                    </a:cubicBezTo>
                    <a:cubicBezTo>
                      <a:pt x="367" y="112"/>
                      <a:pt x="350" y="95"/>
                      <a:pt x="312" y="87"/>
                    </a:cubicBezTo>
                    <a:cubicBezTo>
                      <a:pt x="276" y="79"/>
                      <a:pt x="210" y="64"/>
                      <a:pt x="159" y="64"/>
                    </a:cubicBezTo>
                    <a:cubicBezTo>
                      <a:pt x="108" y="64"/>
                      <a:pt x="29" y="73"/>
                      <a:pt x="3" y="87"/>
                    </a:cubicBezTo>
                    <a:lnTo>
                      <a:pt x="3" y="150"/>
                    </a:lnTo>
                    <a:cubicBezTo>
                      <a:pt x="46" y="166"/>
                      <a:pt x="188" y="186"/>
                      <a:pt x="264" y="185"/>
                    </a:cubicBezTo>
                    <a:cubicBezTo>
                      <a:pt x="340" y="184"/>
                      <a:pt x="426" y="156"/>
                      <a:pt x="462" y="144"/>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nvGrpSpPr>
              <p:cNvPr id="36935" name="Group 71"/>
              <p:cNvGrpSpPr>
                <a:grpSpLocks/>
              </p:cNvGrpSpPr>
              <p:nvPr/>
            </p:nvGrpSpPr>
            <p:grpSpPr bwMode="auto">
              <a:xfrm>
                <a:off x="1485" y="2469"/>
                <a:ext cx="930" cy="764"/>
                <a:chOff x="3387" y="1456"/>
                <a:chExt cx="1707" cy="1402"/>
              </a:xfrm>
            </p:grpSpPr>
            <p:sp>
              <p:nvSpPr>
                <p:cNvPr id="36936" name="Freeform 72"/>
                <p:cNvSpPr>
                  <a:spLocks/>
                </p:cNvSpPr>
                <p:nvPr/>
              </p:nvSpPr>
              <p:spPr bwMode="white">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37" name="Freeform 73"/>
                <p:cNvSpPr>
                  <a:spLocks/>
                </p:cNvSpPr>
                <p:nvPr/>
              </p:nvSpPr>
              <p:spPr bwMode="white">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38" name="Freeform 74"/>
                <p:cNvSpPr>
                  <a:spLocks/>
                </p:cNvSpPr>
                <p:nvPr/>
              </p:nvSpPr>
              <p:spPr bwMode="white">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6939" name="Group 75"/>
              <p:cNvGrpSpPr>
                <a:grpSpLocks/>
              </p:cNvGrpSpPr>
              <p:nvPr/>
            </p:nvGrpSpPr>
            <p:grpSpPr bwMode="auto">
              <a:xfrm>
                <a:off x="1500" y="90"/>
                <a:ext cx="930" cy="764"/>
                <a:chOff x="3387" y="1456"/>
                <a:chExt cx="1707" cy="1402"/>
              </a:xfrm>
            </p:grpSpPr>
            <p:sp>
              <p:nvSpPr>
                <p:cNvPr id="36940" name="Freeform 76"/>
                <p:cNvSpPr>
                  <a:spLocks/>
                </p:cNvSpPr>
                <p:nvPr/>
              </p:nvSpPr>
              <p:spPr bwMode="white">
                <a:xfrm rot="21428822" flipH="1">
                  <a:off x="3387" y="1657"/>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41" name="Freeform 77"/>
                <p:cNvSpPr>
                  <a:spLocks/>
                </p:cNvSpPr>
                <p:nvPr/>
              </p:nvSpPr>
              <p:spPr bwMode="white">
                <a:xfrm rot="-744944">
                  <a:off x="4388" y="1456"/>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42" name="Freeform 78"/>
                <p:cNvSpPr>
                  <a:spLocks/>
                </p:cNvSpPr>
                <p:nvPr/>
              </p:nvSpPr>
              <p:spPr bwMode="white">
                <a:xfrm>
                  <a:off x="4086" y="1694"/>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sp>
            <p:nvSpPr>
              <p:cNvPr id="36943" name="Freeform 79"/>
              <p:cNvSpPr>
                <a:spLocks/>
              </p:cNvSpPr>
              <p:nvPr/>
            </p:nvSpPr>
            <p:spPr bwMode="white">
              <a:xfrm>
                <a:off x="2998" y="3579"/>
                <a:ext cx="678" cy="738"/>
              </a:xfrm>
              <a:custGeom>
                <a:avLst/>
                <a:gdLst>
                  <a:gd name="T0" fmla="*/ 577 w 678"/>
                  <a:gd name="T1" fmla="*/ 17 h 738"/>
                  <a:gd name="T2" fmla="*/ 341 w 678"/>
                  <a:gd name="T3" fmla="*/ 100 h 738"/>
                  <a:gd name="T4" fmla="*/ 54 w 678"/>
                  <a:gd name="T5" fmla="*/ 621 h 738"/>
                  <a:gd name="T6" fmla="*/ 17 w 678"/>
                  <a:gd name="T7" fmla="*/ 735 h 738"/>
                  <a:gd name="T8" fmla="*/ 140 w 678"/>
                  <a:gd name="T9" fmla="*/ 738 h 738"/>
                  <a:gd name="T10" fmla="*/ 198 w 678"/>
                  <a:gd name="T11" fmla="*/ 614 h 738"/>
                  <a:gd name="T12" fmla="*/ 375 w 678"/>
                  <a:gd name="T13" fmla="*/ 292 h 738"/>
                  <a:gd name="T14" fmla="*/ 534 w 678"/>
                  <a:gd name="T15" fmla="*/ 115 h 738"/>
                  <a:gd name="T16" fmla="*/ 559 w 678"/>
                  <a:gd name="T17" fmla="*/ 138 h 738"/>
                  <a:gd name="T18" fmla="*/ 445 w 678"/>
                  <a:gd name="T19" fmla="*/ 264 h 738"/>
                  <a:gd name="T20" fmla="*/ 311 w 678"/>
                  <a:gd name="T21" fmla="*/ 487 h 738"/>
                  <a:gd name="T22" fmla="*/ 188 w 678"/>
                  <a:gd name="T23" fmla="*/ 738 h 738"/>
                  <a:gd name="T24" fmla="*/ 353 w 678"/>
                  <a:gd name="T25" fmla="*/ 738 h 738"/>
                  <a:gd name="T26" fmla="*/ 417 w 678"/>
                  <a:gd name="T27" fmla="*/ 651 h 738"/>
                  <a:gd name="T28" fmla="*/ 638 w 678"/>
                  <a:gd name="T29" fmla="*/ 279 h 738"/>
                  <a:gd name="T30" fmla="*/ 653 w 678"/>
                  <a:gd name="T31" fmla="*/ 85 h 738"/>
                  <a:gd name="T32" fmla="*/ 577 w 678"/>
                  <a:gd name="T33" fmla="*/ 17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8" h="738">
                    <a:moveTo>
                      <a:pt x="577" y="17"/>
                    </a:moveTo>
                    <a:cubicBezTo>
                      <a:pt x="525" y="19"/>
                      <a:pt x="428" y="0"/>
                      <a:pt x="341" y="100"/>
                    </a:cubicBezTo>
                    <a:cubicBezTo>
                      <a:pt x="253" y="202"/>
                      <a:pt x="108" y="515"/>
                      <a:pt x="54" y="621"/>
                    </a:cubicBezTo>
                    <a:cubicBezTo>
                      <a:pt x="0" y="727"/>
                      <a:pt x="3" y="716"/>
                      <a:pt x="17" y="735"/>
                    </a:cubicBezTo>
                    <a:lnTo>
                      <a:pt x="140" y="738"/>
                    </a:lnTo>
                    <a:cubicBezTo>
                      <a:pt x="170" y="718"/>
                      <a:pt x="159" y="688"/>
                      <a:pt x="198" y="614"/>
                    </a:cubicBezTo>
                    <a:cubicBezTo>
                      <a:pt x="237" y="540"/>
                      <a:pt x="318" y="375"/>
                      <a:pt x="375" y="292"/>
                    </a:cubicBezTo>
                    <a:cubicBezTo>
                      <a:pt x="431" y="209"/>
                      <a:pt x="503" y="140"/>
                      <a:pt x="534" y="115"/>
                    </a:cubicBezTo>
                    <a:cubicBezTo>
                      <a:pt x="565" y="89"/>
                      <a:pt x="574" y="113"/>
                      <a:pt x="559" y="138"/>
                    </a:cubicBezTo>
                    <a:cubicBezTo>
                      <a:pt x="544" y="162"/>
                      <a:pt x="487" y="206"/>
                      <a:pt x="445" y="264"/>
                    </a:cubicBezTo>
                    <a:cubicBezTo>
                      <a:pt x="404" y="323"/>
                      <a:pt x="354" y="408"/>
                      <a:pt x="311" y="487"/>
                    </a:cubicBezTo>
                    <a:cubicBezTo>
                      <a:pt x="268" y="566"/>
                      <a:pt x="181" y="696"/>
                      <a:pt x="188" y="738"/>
                    </a:cubicBezTo>
                    <a:lnTo>
                      <a:pt x="353" y="738"/>
                    </a:lnTo>
                    <a:cubicBezTo>
                      <a:pt x="391" y="724"/>
                      <a:pt x="370" y="727"/>
                      <a:pt x="417" y="651"/>
                    </a:cubicBezTo>
                    <a:cubicBezTo>
                      <a:pt x="464" y="575"/>
                      <a:pt x="599" y="373"/>
                      <a:pt x="638" y="279"/>
                    </a:cubicBezTo>
                    <a:cubicBezTo>
                      <a:pt x="678" y="185"/>
                      <a:pt x="663" y="128"/>
                      <a:pt x="653" y="85"/>
                    </a:cubicBezTo>
                    <a:cubicBezTo>
                      <a:pt x="643" y="41"/>
                      <a:pt x="629" y="14"/>
                      <a:pt x="577" y="17"/>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44" name="Freeform 80"/>
              <p:cNvSpPr>
                <a:spLocks/>
              </p:cNvSpPr>
              <p:nvPr/>
            </p:nvSpPr>
            <p:spPr bwMode="white">
              <a:xfrm rot="-744944">
                <a:off x="3996" y="3377"/>
                <a:ext cx="729" cy="1047"/>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45" name="Freeform 81"/>
              <p:cNvSpPr>
                <a:spLocks/>
              </p:cNvSpPr>
              <p:nvPr/>
            </p:nvSpPr>
            <p:spPr bwMode="white">
              <a:xfrm>
                <a:off x="3685" y="3623"/>
                <a:ext cx="472" cy="726"/>
              </a:xfrm>
              <a:custGeom>
                <a:avLst/>
                <a:gdLst>
                  <a:gd name="T0" fmla="*/ 116 w 472"/>
                  <a:gd name="T1" fmla="*/ 694 h 726"/>
                  <a:gd name="T2" fmla="*/ 41 w 472"/>
                  <a:gd name="T3" fmla="*/ 440 h 726"/>
                  <a:gd name="T4" fmla="*/ 6 w 472"/>
                  <a:gd name="T5" fmla="*/ 148 h 726"/>
                  <a:gd name="T6" fmla="*/ 78 w 472"/>
                  <a:gd name="T7" fmla="*/ 28 h 726"/>
                  <a:gd name="T8" fmla="*/ 222 w 472"/>
                  <a:gd name="T9" fmla="*/ 28 h 726"/>
                  <a:gd name="T10" fmla="*/ 317 w 472"/>
                  <a:gd name="T11" fmla="*/ 196 h 726"/>
                  <a:gd name="T12" fmla="*/ 437 w 472"/>
                  <a:gd name="T13" fmla="*/ 555 h 726"/>
                  <a:gd name="T14" fmla="*/ 458 w 472"/>
                  <a:gd name="T15" fmla="*/ 691 h 726"/>
                  <a:gd name="T16" fmla="*/ 350 w 472"/>
                  <a:gd name="T17" fmla="*/ 694 h 726"/>
                  <a:gd name="T18" fmla="*/ 341 w 472"/>
                  <a:gd name="T19" fmla="*/ 651 h 726"/>
                  <a:gd name="T20" fmla="*/ 198 w 472"/>
                  <a:gd name="T21" fmla="*/ 244 h 726"/>
                  <a:gd name="T22" fmla="*/ 150 w 472"/>
                  <a:gd name="T23" fmla="*/ 172 h 726"/>
                  <a:gd name="T24" fmla="*/ 150 w 472"/>
                  <a:gd name="T25" fmla="*/ 220 h 726"/>
                  <a:gd name="T26" fmla="*/ 269 w 472"/>
                  <a:gd name="T27" fmla="*/ 531 h 726"/>
                  <a:gd name="T28" fmla="*/ 311 w 472"/>
                  <a:gd name="T29" fmla="*/ 691 h 726"/>
                  <a:gd name="T30" fmla="*/ 116 w 472"/>
                  <a:gd name="T31" fmla="*/ 694 h 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2" h="726">
                    <a:moveTo>
                      <a:pt x="116" y="694"/>
                    </a:moveTo>
                    <a:cubicBezTo>
                      <a:pt x="71" y="652"/>
                      <a:pt x="59" y="531"/>
                      <a:pt x="41" y="440"/>
                    </a:cubicBezTo>
                    <a:cubicBezTo>
                      <a:pt x="23" y="349"/>
                      <a:pt x="0" y="216"/>
                      <a:pt x="6" y="148"/>
                    </a:cubicBezTo>
                    <a:cubicBezTo>
                      <a:pt x="12" y="79"/>
                      <a:pt x="42" y="48"/>
                      <a:pt x="78" y="28"/>
                    </a:cubicBezTo>
                    <a:cubicBezTo>
                      <a:pt x="114" y="8"/>
                      <a:pt x="182" y="0"/>
                      <a:pt x="222" y="28"/>
                    </a:cubicBezTo>
                    <a:cubicBezTo>
                      <a:pt x="261" y="56"/>
                      <a:pt x="281" y="108"/>
                      <a:pt x="317" y="196"/>
                    </a:cubicBezTo>
                    <a:cubicBezTo>
                      <a:pt x="353" y="284"/>
                      <a:pt x="414" y="473"/>
                      <a:pt x="437" y="555"/>
                    </a:cubicBezTo>
                    <a:cubicBezTo>
                      <a:pt x="460" y="637"/>
                      <a:pt x="472" y="668"/>
                      <a:pt x="458" y="691"/>
                    </a:cubicBezTo>
                    <a:lnTo>
                      <a:pt x="350" y="694"/>
                    </a:lnTo>
                    <a:cubicBezTo>
                      <a:pt x="331" y="687"/>
                      <a:pt x="366" y="726"/>
                      <a:pt x="341" y="651"/>
                    </a:cubicBezTo>
                    <a:cubicBezTo>
                      <a:pt x="316" y="576"/>
                      <a:pt x="230" y="323"/>
                      <a:pt x="198" y="244"/>
                    </a:cubicBezTo>
                    <a:cubicBezTo>
                      <a:pt x="166" y="164"/>
                      <a:pt x="158" y="176"/>
                      <a:pt x="150" y="172"/>
                    </a:cubicBezTo>
                    <a:cubicBezTo>
                      <a:pt x="142" y="168"/>
                      <a:pt x="130" y="160"/>
                      <a:pt x="150" y="220"/>
                    </a:cubicBezTo>
                    <a:cubicBezTo>
                      <a:pt x="170" y="280"/>
                      <a:pt x="242" y="453"/>
                      <a:pt x="269" y="531"/>
                    </a:cubicBezTo>
                    <a:cubicBezTo>
                      <a:pt x="296" y="609"/>
                      <a:pt x="337" y="664"/>
                      <a:pt x="311" y="691"/>
                    </a:cubicBezTo>
                    <a:lnTo>
                      <a:pt x="116" y="694"/>
                    </a:ln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nvGrpSpPr>
              <p:cNvPr id="36946" name="Group 82"/>
              <p:cNvGrpSpPr>
                <a:grpSpLocks/>
              </p:cNvGrpSpPr>
              <p:nvPr/>
            </p:nvGrpSpPr>
            <p:grpSpPr bwMode="auto">
              <a:xfrm>
                <a:off x="3959" y="330"/>
                <a:ext cx="1724" cy="1316"/>
                <a:chOff x="196" y="1100"/>
                <a:chExt cx="2234" cy="1706"/>
              </a:xfrm>
            </p:grpSpPr>
            <p:sp>
              <p:nvSpPr>
                <p:cNvPr id="36947" name="Freeform 83"/>
                <p:cNvSpPr>
                  <a:spLocks/>
                </p:cNvSpPr>
                <p:nvPr/>
              </p:nvSpPr>
              <p:spPr bwMode="white">
                <a:xfrm rot="-744944">
                  <a:off x="1583" y="1359"/>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48" name="Freeform 84"/>
                <p:cNvSpPr>
                  <a:spLocks/>
                </p:cNvSpPr>
                <p:nvPr/>
              </p:nvSpPr>
              <p:spPr bwMode="white">
                <a:xfrm>
                  <a:off x="1295" y="1642"/>
                  <a:ext cx="474" cy="1164"/>
                </a:xfrm>
                <a:custGeom>
                  <a:avLst/>
                  <a:gdLst>
                    <a:gd name="T0" fmla="*/ 253 w 980"/>
                    <a:gd name="T1" fmla="*/ 1432 h 2408"/>
                    <a:gd name="T2" fmla="*/ 82 w 980"/>
                    <a:gd name="T3" fmla="*/ 881 h 2408"/>
                    <a:gd name="T4" fmla="*/ 12 w 980"/>
                    <a:gd name="T5" fmla="*/ 296 h 2408"/>
                    <a:gd name="T6" fmla="*/ 156 w 980"/>
                    <a:gd name="T7" fmla="*/ 56 h 2408"/>
                    <a:gd name="T8" fmla="*/ 444 w 980"/>
                    <a:gd name="T9" fmla="*/ 56 h 2408"/>
                    <a:gd name="T10" fmla="*/ 636 w 980"/>
                    <a:gd name="T11" fmla="*/ 392 h 2408"/>
                    <a:gd name="T12" fmla="*/ 876 w 980"/>
                    <a:gd name="T13" fmla="*/ 1112 h 2408"/>
                    <a:gd name="T14" fmla="*/ 972 w 980"/>
                    <a:gd name="T15" fmla="*/ 2024 h 2408"/>
                    <a:gd name="T16" fmla="*/ 924 w 980"/>
                    <a:gd name="T17" fmla="*/ 2360 h 2408"/>
                    <a:gd name="T18" fmla="*/ 876 w 980"/>
                    <a:gd name="T19" fmla="*/ 2312 h 2408"/>
                    <a:gd name="T20" fmla="*/ 828 w 980"/>
                    <a:gd name="T21" fmla="*/ 1928 h 2408"/>
                    <a:gd name="T22" fmla="*/ 684 w 980"/>
                    <a:gd name="T23" fmla="*/ 1304 h 2408"/>
                    <a:gd name="T24" fmla="*/ 396 w 980"/>
                    <a:gd name="T25" fmla="*/ 488 h 2408"/>
                    <a:gd name="T26" fmla="*/ 300 w 980"/>
                    <a:gd name="T27" fmla="*/ 344 h 2408"/>
                    <a:gd name="T28" fmla="*/ 300 w 980"/>
                    <a:gd name="T29" fmla="*/ 440 h 2408"/>
                    <a:gd name="T30" fmla="*/ 540 w 980"/>
                    <a:gd name="T31" fmla="*/ 1064 h 2408"/>
                    <a:gd name="T32" fmla="*/ 732 w 980"/>
                    <a:gd name="T33" fmla="*/ 1784 h 2408"/>
                    <a:gd name="T34" fmla="*/ 780 w 980"/>
                    <a:gd name="T35" fmla="*/ 2264 h 2408"/>
                    <a:gd name="T36" fmla="*/ 732 w 980"/>
                    <a:gd name="T37" fmla="*/ 2312 h 2408"/>
                    <a:gd name="T38" fmla="*/ 496 w 980"/>
                    <a:gd name="T39" fmla="*/ 1887 h 2408"/>
                    <a:gd name="T40" fmla="*/ 253 w 980"/>
                    <a:gd name="T41" fmla="*/ 1432 h 2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0" h="2408">
                      <a:moveTo>
                        <a:pt x="253" y="1432"/>
                      </a:moveTo>
                      <a:cubicBezTo>
                        <a:pt x="184" y="1264"/>
                        <a:pt x="122" y="1070"/>
                        <a:pt x="82" y="881"/>
                      </a:cubicBezTo>
                      <a:cubicBezTo>
                        <a:pt x="42" y="692"/>
                        <a:pt x="0" y="433"/>
                        <a:pt x="12" y="296"/>
                      </a:cubicBezTo>
                      <a:cubicBezTo>
                        <a:pt x="24" y="159"/>
                        <a:pt x="84" y="96"/>
                        <a:pt x="156" y="56"/>
                      </a:cubicBezTo>
                      <a:cubicBezTo>
                        <a:pt x="228" y="16"/>
                        <a:pt x="364" y="0"/>
                        <a:pt x="444" y="56"/>
                      </a:cubicBezTo>
                      <a:cubicBezTo>
                        <a:pt x="524" y="112"/>
                        <a:pt x="564" y="216"/>
                        <a:pt x="636" y="392"/>
                      </a:cubicBezTo>
                      <a:cubicBezTo>
                        <a:pt x="708" y="568"/>
                        <a:pt x="820" y="840"/>
                        <a:pt x="876" y="1112"/>
                      </a:cubicBezTo>
                      <a:cubicBezTo>
                        <a:pt x="932" y="1384"/>
                        <a:pt x="964" y="1816"/>
                        <a:pt x="972" y="2024"/>
                      </a:cubicBezTo>
                      <a:cubicBezTo>
                        <a:pt x="980" y="2232"/>
                        <a:pt x="940" y="2312"/>
                        <a:pt x="924" y="2360"/>
                      </a:cubicBezTo>
                      <a:cubicBezTo>
                        <a:pt x="908" y="2408"/>
                        <a:pt x="892" y="2384"/>
                        <a:pt x="876" y="2312"/>
                      </a:cubicBezTo>
                      <a:cubicBezTo>
                        <a:pt x="860" y="2240"/>
                        <a:pt x="860" y="2096"/>
                        <a:pt x="828" y="1928"/>
                      </a:cubicBezTo>
                      <a:cubicBezTo>
                        <a:pt x="796" y="1760"/>
                        <a:pt x="756" y="1544"/>
                        <a:pt x="684" y="1304"/>
                      </a:cubicBezTo>
                      <a:cubicBezTo>
                        <a:pt x="612" y="1064"/>
                        <a:pt x="460" y="648"/>
                        <a:pt x="396" y="488"/>
                      </a:cubicBezTo>
                      <a:cubicBezTo>
                        <a:pt x="332" y="328"/>
                        <a:pt x="316" y="352"/>
                        <a:pt x="300" y="344"/>
                      </a:cubicBezTo>
                      <a:cubicBezTo>
                        <a:pt x="284" y="336"/>
                        <a:pt x="260" y="320"/>
                        <a:pt x="300" y="440"/>
                      </a:cubicBezTo>
                      <a:cubicBezTo>
                        <a:pt x="340" y="560"/>
                        <a:pt x="468" y="840"/>
                        <a:pt x="540" y="1064"/>
                      </a:cubicBezTo>
                      <a:cubicBezTo>
                        <a:pt x="612" y="1288"/>
                        <a:pt x="692" y="1584"/>
                        <a:pt x="732" y="1784"/>
                      </a:cubicBezTo>
                      <a:cubicBezTo>
                        <a:pt x="772" y="1984"/>
                        <a:pt x="780" y="2176"/>
                        <a:pt x="780" y="2264"/>
                      </a:cubicBezTo>
                      <a:cubicBezTo>
                        <a:pt x="780" y="2352"/>
                        <a:pt x="779" y="2375"/>
                        <a:pt x="732" y="2312"/>
                      </a:cubicBezTo>
                      <a:cubicBezTo>
                        <a:pt x="685" y="2249"/>
                        <a:pt x="576" y="2034"/>
                        <a:pt x="496" y="1887"/>
                      </a:cubicBezTo>
                      <a:cubicBezTo>
                        <a:pt x="416" y="1740"/>
                        <a:pt x="304" y="1527"/>
                        <a:pt x="253" y="1432"/>
                      </a:cubicBez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49" name="Freeform 85"/>
                <p:cNvSpPr>
                  <a:spLocks/>
                </p:cNvSpPr>
                <p:nvPr/>
              </p:nvSpPr>
              <p:spPr bwMode="white">
                <a:xfrm>
                  <a:off x="1452" y="1100"/>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50" name="Freeform 86"/>
                <p:cNvSpPr>
                  <a:spLocks/>
                </p:cNvSpPr>
                <p:nvPr/>
              </p:nvSpPr>
              <p:spPr bwMode="white">
                <a:xfrm rot="744944" flipH="1">
                  <a:off x="437" y="1510"/>
                  <a:ext cx="706" cy="1014"/>
                </a:xfrm>
                <a:custGeom>
                  <a:avLst/>
                  <a:gdLst>
                    <a:gd name="T0" fmla="*/ 184 w 1456"/>
                    <a:gd name="T1" fmla="*/ 48 h 2088"/>
                    <a:gd name="T2" fmla="*/ 664 w 1456"/>
                    <a:gd name="T3" fmla="*/ 192 h 2088"/>
                    <a:gd name="T4" fmla="*/ 1288 w 1456"/>
                    <a:gd name="T5" fmla="*/ 1200 h 2088"/>
                    <a:gd name="T6" fmla="*/ 1432 w 1456"/>
                    <a:gd name="T7" fmla="*/ 1968 h 2088"/>
                    <a:gd name="T8" fmla="*/ 1384 w 1456"/>
                    <a:gd name="T9" fmla="*/ 1920 h 2088"/>
                    <a:gd name="T10" fmla="*/ 1000 w 1456"/>
                    <a:gd name="T11" fmla="*/ 1200 h 2088"/>
                    <a:gd name="T12" fmla="*/ 616 w 1456"/>
                    <a:gd name="T13" fmla="*/ 576 h 2088"/>
                    <a:gd name="T14" fmla="*/ 280 w 1456"/>
                    <a:gd name="T15" fmla="*/ 240 h 2088"/>
                    <a:gd name="T16" fmla="*/ 232 w 1456"/>
                    <a:gd name="T17" fmla="*/ 288 h 2088"/>
                    <a:gd name="T18" fmla="*/ 472 w 1456"/>
                    <a:gd name="T19" fmla="*/ 528 h 2088"/>
                    <a:gd name="T20" fmla="*/ 760 w 1456"/>
                    <a:gd name="T21" fmla="*/ 960 h 2088"/>
                    <a:gd name="T22" fmla="*/ 1144 w 1456"/>
                    <a:gd name="T23" fmla="*/ 1632 h 2088"/>
                    <a:gd name="T24" fmla="*/ 1384 w 1456"/>
                    <a:gd name="T25" fmla="*/ 2016 h 2088"/>
                    <a:gd name="T26" fmla="*/ 1336 w 1456"/>
                    <a:gd name="T27" fmla="*/ 2016 h 2088"/>
                    <a:gd name="T28" fmla="*/ 1096 w 1456"/>
                    <a:gd name="T29" fmla="*/ 1824 h 2088"/>
                    <a:gd name="T30" fmla="*/ 568 w 1456"/>
                    <a:gd name="T31" fmla="*/ 1296 h 2088"/>
                    <a:gd name="T32" fmla="*/ 88 w 1456"/>
                    <a:gd name="T33" fmla="*/ 576 h 2088"/>
                    <a:gd name="T34" fmla="*/ 40 w 1456"/>
                    <a:gd name="T35" fmla="*/ 192 h 2088"/>
                    <a:gd name="T36" fmla="*/ 184 w 1456"/>
                    <a:gd name="T37" fmla="*/ 48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6" h="2088">
                      <a:moveTo>
                        <a:pt x="184" y="48"/>
                      </a:moveTo>
                      <a:cubicBezTo>
                        <a:pt x="288" y="48"/>
                        <a:pt x="480" y="0"/>
                        <a:pt x="664" y="192"/>
                      </a:cubicBezTo>
                      <a:cubicBezTo>
                        <a:pt x="848" y="384"/>
                        <a:pt x="1160" y="904"/>
                        <a:pt x="1288" y="1200"/>
                      </a:cubicBezTo>
                      <a:cubicBezTo>
                        <a:pt x="1416" y="1496"/>
                        <a:pt x="1416" y="1848"/>
                        <a:pt x="1432" y="1968"/>
                      </a:cubicBezTo>
                      <a:cubicBezTo>
                        <a:pt x="1448" y="2088"/>
                        <a:pt x="1456" y="2048"/>
                        <a:pt x="1384" y="1920"/>
                      </a:cubicBezTo>
                      <a:cubicBezTo>
                        <a:pt x="1312" y="1792"/>
                        <a:pt x="1128" y="1424"/>
                        <a:pt x="1000" y="1200"/>
                      </a:cubicBezTo>
                      <a:cubicBezTo>
                        <a:pt x="872" y="976"/>
                        <a:pt x="736" y="736"/>
                        <a:pt x="616" y="576"/>
                      </a:cubicBezTo>
                      <a:cubicBezTo>
                        <a:pt x="496" y="416"/>
                        <a:pt x="344" y="288"/>
                        <a:pt x="280" y="240"/>
                      </a:cubicBezTo>
                      <a:cubicBezTo>
                        <a:pt x="216" y="192"/>
                        <a:pt x="200" y="240"/>
                        <a:pt x="232" y="288"/>
                      </a:cubicBezTo>
                      <a:cubicBezTo>
                        <a:pt x="264" y="336"/>
                        <a:pt x="384" y="416"/>
                        <a:pt x="472" y="528"/>
                      </a:cubicBezTo>
                      <a:cubicBezTo>
                        <a:pt x="560" y="640"/>
                        <a:pt x="648" y="776"/>
                        <a:pt x="760" y="960"/>
                      </a:cubicBezTo>
                      <a:cubicBezTo>
                        <a:pt x="872" y="1144"/>
                        <a:pt x="1040" y="1456"/>
                        <a:pt x="1144" y="1632"/>
                      </a:cubicBezTo>
                      <a:cubicBezTo>
                        <a:pt x="1248" y="1808"/>
                        <a:pt x="1352" y="1952"/>
                        <a:pt x="1384" y="2016"/>
                      </a:cubicBezTo>
                      <a:cubicBezTo>
                        <a:pt x="1416" y="2080"/>
                        <a:pt x="1384" y="2048"/>
                        <a:pt x="1336" y="2016"/>
                      </a:cubicBezTo>
                      <a:cubicBezTo>
                        <a:pt x="1288" y="1984"/>
                        <a:pt x="1224" y="1944"/>
                        <a:pt x="1096" y="1824"/>
                      </a:cubicBezTo>
                      <a:cubicBezTo>
                        <a:pt x="968" y="1704"/>
                        <a:pt x="736" y="1504"/>
                        <a:pt x="568" y="1296"/>
                      </a:cubicBezTo>
                      <a:cubicBezTo>
                        <a:pt x="400" y="1088"/>
                        <a:pt x="176" y="760"/>
                        <a:pt x="88" y="576"/>
                      </a:cubicBezTo>
                      <a:cubicBezTo>
                        <a:pt x="0" y="392"/>
                        <a:pt x="24" y="280"/>
                        <a:pt x="40" y="192"/>
                      </a:cubicBezTo>
                      <a:cubicBezTo>
                        <a:pt x="56" y="104"/>
                        <a:pt x="80" y="48"/>
                        <a:pt x="184" y="48"/>
                      </a:cubicBezTo>
                      <a:close/>
                    </a:path>
                  </a:pathLst>
                </a:cu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51" name="Freeform 87"/>
                <p:cNvSpPr>
                  <a:spLocks/>
                </p:cNvSpPr>
                <p:nvPr/>
              </p:nvSpPr>
              <p:spPr bwMode="white">
                <a:xfrm rot="505459" flipH="1">
                  <a:off x="196" y="1235"/>
                  <a:ext cx="978" cy="332"/>
                </a:xfrm>
                <a:custGeom>
                  <a:avLst/>
                  <a:gdLst>
                    <a:gd name="T0" fmla="*/ 96 w 2020"/>
                    <a:gd name="T1" fmla="*/ 464 h 688"/>
                    <a:gd name="T2" fmla="*/ 48 w 2020"/>
                    <a:gd name="T3" fmla="*/ 368 h 688"/>
                    <a:gd name="T4" fmla="*/ 96 w 2020"/>
                    <a:gd name="T5" fmla="*/ 224 h 688"/>
                    <a:gd name="T6" fmla="*/ 384 w 2020"/>
                    <a:gd name="T7" fmla="*/ 32 h 688"/>
                    <a:gd name="T8" fmla="*/ 960 w 2020"/>
                    <a:gd name="T9" fmla="*/ 32 h 688"/>
                    <a:gd name="T10" fmla="*/ 1584 w 2020"/>
                    <a:gd name="T11" fmla="*/ 224 h 688"/>
                    <a:gd name="T12" fmla="*/ 1920 w 2020"/>
                    <a:gd name="T13" fmla="*/ 416 h 688"/>
                    <a:gd name="T14" fmla="*/ 2004 w 2020"/>
                    <a:gd name="T15" fmla="*/ 544 h 688"/>
                    <a:gd name="T16" fmla="*/ 1824 w 2020"/>
                    <a:gd name="T17" fmla="*/ 560 h 688"/>
                    <a:gd name="T18" fmla="*/ 1488 w 2020"/>
                    <a:gd name="T19" fmla="*/ 464 h 688"/>
                    <a:gd name="T20" fmla="*/ 960 w 2020"/>
                    <a:gd name="T21" fmla="*/ 320 h 688"/>
                    <a:gd name="T22" fmla="*/ 480 w 2020"/>
                    <a:gd name="T23" fmla="*/ 320 h 688"/>
                    <a:gd name="T24" fmla="*/ 336 w 2020"/>
                    <a:gd name="T25" fmla="*/ 368 h 688"/>
                    <a:gd name="T26" fmla="*/ 336 w 2020"/>
                    <a:gd name="T27" fmla="*/ 416 h 688"/>
                    <a:gd name="T28" fmla="*/ 528 w 2020"/>
                    <a:gd name="T29" fmla="*/ 368 h 688"/>
                    <a:gd name="T30" fmla="*/ 960 w 2020"/>
                    <a:gd name="T31" fmla="*/ 368 h 688"/>
                    <a:gd name="T32" fmla="*/ 1584 w 2020"/>
                    <a:gd name="T33" fmla="*/ 560 h 688"/>
                    <a:gd name="T34" fmla="*/ 1632 w 2020"/>
                    <a:gd name="T35" fmla="*/ 608 h 688"/>
                    <a:gd name="T36" fmla="*/ 1392 w 2020"/>
                    <a:gd name="T37" fmla="*/ 656 h 688"/>
                    <a:gd name="T38" fmla="*/ 624 w 2020"/>
                    <a:gd name="T39" fmla="*/ 656 h 688"/>
                    <a:gd name="T40" fmla="*/ 96 w 2020"/>
                    <a:gd name="T41" fmla="*/ 464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20" h="688">
                      <a:moveTo>
                        <a:pt x="96" y="464"/>
                      </a:moveTo>
                      <a:cubicBezTo>
                        <a:pt x="0" y="416"/>
                        <a:pt x="48" y="408"/>
                        <a:pt x="48" y="368"/>
                      </a:cubicBezTo>
                      <a:cubicBezTo>
                        <a:pt x="48" y="328"/>
                        <a:pt x="40" y="280"/>
                        <a:pt x="96" y="224"/>
                      </a:cubicBezTo>
                      <a:cubicBezTo>
                        <a:pt x="152" y="168"/>
                        <a:pt x="240" y="64"/>
                        <a:pt x="384" y="32"/>
                      </a:cubicBezTo>
                      <a:cubicBezTo>
                        <a:pt x="528" y="0"/>
                        <a:pt x="760" y="0"/>
                        <a:pt x="960" y="32"/>
                      </a:cubicBezTo>
                      <a:cubicBezTo>
                        <a:pt x="1160" y="64"/>
                        <a:pt x="1424" y="160"/>
                        <a:pt x="1584" y="224"/>
                      </a:cubicBezTo>
                      <a:cubicBezTo>
                        <a:pt x="1744" y="288"/>
                        <a:pt x="1850" y="363"/>
                        <a:pt x="1920" y="416"/>
                      </a:cubicBezTo>
                      <a:cubicBezTo>
                        <a:pt x="1990" y="469"/>
                        <a:pt x="2020" y="520"/>
                        <a:pt x="2004" y="544"/>
                      </a:cubicBezTo>
                      <a:cubicBezTo>
                        <a:pt x="1988" y="568"/>
                        <a:pt x="1910" y="573"/>
                        <a:pt x="1824" y="560"/>
                      </a:cubicBezTo>
                      <a:cubicBezTo>
                        <a:pt x="1738" y="547"/>
                        <a:pt x="1632" y="504"/>
                        <a:pt x="1488" y="464"/>
                      </a:cubicBezTo>
                      <a:cubicBezTo>
                        <a:pt x="1344" y="424"/>
                        <a:pt x="1128" y="344"/>
                        <a:pt x="960" y="320"/>
                      </a:cubicBezTo>
                      <a:cubicBezTo>
                        <a:pt x="792" y="296"/>
                        <a:pt x="584" y="312"/>
                        <a:pt x="480" y="320"/>
                      </a:cubicBezTo>
                      <a:cubicBezTo>
                        <a:pt x="376" y="328"/>
                        <a:pt x="360" y="352"/>
                        <a:pt x="336" y="368"/>
                      </a:cubicBezTo>
                      <a:cubicBezTo>
                        <a:pt x="312" y="384"/>
                        <a:pt x="304" y="416"/>
                        <a:pt x="336" y="416"/>
                      </a:cubicBezTo>
                      <a:cubicBezTo>
                        <a:pt x="368" y="416"/>
                        <a:pt x="424" y="376"/>
                        <a:pt x="528" y="368"/>
                      </a:cubicBezTo>
                      <a:cubicBezTo>
                        <a:pt x="632" y="360"/>
                        <a:pt x="784" y="336"/>
                        <a:pt x="960" y="368"/>
                      </a:cubicBezTo>
                      <a:cubicBezTo>
                        <a:pt x="1136" y="400"/>
                        <a:pt x="1472" y="520"/>
                        <a:pt x="1584" y="560"/>
                      </a:cubicBezTo>
                      <a:cubicBezTo>
                        <a:pt x="1696" y="600"/>
                        <a:pt x="1664" y="592"/>
                        <a:pt x="1632" y="608"/>
                      </a:cubicBezTo>
                      <a:cubicBezTo>
                        <a:pt x="1600" y="624"/>
                        <a:pt x="1560" y="648"/>
                        <a:pt x="1392" y="656"/>
                      </a:cubicBezTo>
                      <a:cubicBezTo>
                        <a:pt x="1224" y="664"/>
                        <a:pt x="840" y="688"/>
                        <a:pt x="624" y="656"/>
                      </a:cubicBezTo>
                      <a:cubicBezTo>
                        <a:pt x="408" y="624"/>
                        <a:pt x="192" y="512"/>
                        <a:pt x="96" y="464"/>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nvGrpSpPr>
              <p:cNvPr id="36952" name="Group 88"/>
              <p:cNvGrpSpPr>
                <a:grpSpLocks/>
              </p:cNvGrpSpPr>
              <p:nvPr/>
            </p:nvGrpSpPr>
            <p:grpSpPr bwMode="auto">
              <a:xfrm>
                <a:off x="151" y="-2"/>
                <a:ext cx="209" cy="4316"/>
                <a:chOff x="1834" y="-2"/>
                <a:chExt cx="209" cy="4316"/>
              </a:xfrm>
            </p:grpSpPr>
            <p:sp>
              <p:nvSpPr>
                <p:cNvPr id="36953" name="Freeform 89"/>
                <p:cNvSpPr>
                  <a:spLocks/>
                </p:cNvSpPr>
                <p:nvPr/>
              </p:nvSpPr>
              <p:spPr bwMode="white">
                <a:xfrm>
                  <a:off x="1834" y="0"/>
                  <a:ext cx="209" cy="4314"/>
                </a:xfrm>
                <a:custGeom>
                  <a:avLst/>
                  <a:gdLst>
                    <a:gd name="T0" fmla="*/ 14 w 209"/>
                    <a:gd name="T1" fmla="*/ 4314 h 4314"/>
                    <a:gd name="T2" fmla="*/ 19 w 209"/>
                    <a:gd name="T3" fmla="*/ 3207 h 4314"/>
                    <a:gd name="T4" fmla="*/ 3 w 209"/>
                    <a:gd name="T5" fmla="*/ 2467 h 4314"/>
                    <a:gd name="T6" fmla="*/ 3 w 209"/>
                    <a:gd name="T7" fmla="*/ 2330 h 4314"/>
                    <a:gd name="T8" fmla="*/ 8 w 209"/>
                    <a:gd name="T9" fmla="*/ 2288 h 4314"/>
                    <a:gd name="T10" fmla="*/ 10 w 209"/>
                    <a:gd name="T11" fmla="*/ 2244 h 4314"/>
                    <a:gd name="T12" fmla="*/ 3 w 209"/>
                    <a:gd name="T13" fmla="*/ 2193 h 4314"/>
                    <a:gd name="T14" fmla="*/ 3 w 209"/>
                    <a:gd name="T15" fmla="*/ 2103 h 4314"/>
                    <a:gd name="T16" fmla="*/ 12 w 209"/>
                    <a:gd name="T17" fmla="*/ 1849 h 4314"/>
                    <a:gd name="T18" fmla="*/ 10 w 209"/>
                    <a:gd name="T19" fmla="*/ 1270 h 4314"/>
                    <a:gd name="T20" fmla="*/ 12 w 209"/>
                    <a:gd name="T21" fmla="*/ 0 h 4314"/>
                    <a:gd name="T22" fmla="*/ 34 w 209"/>
                    <a:gd name="T23" fmla="*/ 4 h 4314"/>
                    <a:gd name="T24" fmla="*/ 37 w 209"/>
                    <a:gd name="T25" fmla="*/ 1026 h 4314"/>
                    <a:gd name="T26" fmla="*/ 36 w 209"/>
                    <a:gd name="T27" fmla="*/ 1897 h 4314"/>
                    <a:gd name="T28" fmla="*/ 25 w 209"/>
                    <a:gd name="T29" fmla="*/ 2105 h 4314"/>
                    <a:gd name="T30" fmla="*/ 39 w 209"/>
                    <a:gd name="T31" fmla="*/ 2212 h 4314"/>
                    <a:gd name="T32" fmla="*/ 102 w 209"/>
                    <a:gd name="T33" fmla="*/ 2228 h 4314"/>
                    <a:gd name="T34" fmla="*/ 163 w 209"/>
                    <a:gd name="T35" fmla="*/ 2228 h 4314"/>
                    <a:gd name="T36" fmla="*/ 181 w 209"/>
                    <a:gd name="T37" fmla="*/ 2184 h 4314"/>
                    <a:gd name="T38" fmla="*/ 180 w 209"/>
                    <a:gd name="T39" fmla="*/ 2077 h 4314"/>
                    <a:gd name="T40" fmla="*/ 178 w 209"/>
                    <a:gd name="T41" fmla="*/ 1969 h 4314"/>
                    <a:gd name="T42" fmla="*/ 173 w 209"/>
                    <a:gd name="T43" fmla="*/ 1817 h 4314"/>
                    <a:gd name="T44" fmla="*/ 167 w 209"/>
                    <a:gd name="T45" fmla="*/ 3 h 4314"/>
                    <a:gd name="T46" fmla="*/ 202 w 209"/>
                    <a:gd name="T47" fmla="*/ 6 h 4314"/>
                    <a:gd name="T48" fmla="*/ 195 w 209"/>
                    <a:gd name="T49" fmla="*/ 701 h 4314"/>
                    <a:gd name="T50" fmla="*/ 198 w 209"/>
                    <a:gd name="T51" fmla="*/ 1841 h 4314"/>
                    <a:gd name="T52" fmla="*/ 209 w 209"/>
                    <a:gd name="T53" fmla="*/ 2148 h 4314"/>
                    <a:gd name="T54" fmla="*/ 198 w 209"/>
                    <a:gd name="T55" fmla="*/ 2264 h 4314"/>
                    <a:gd name="T56" fmla="*/ 206 w 209"/>
                    <a:gd name="T57" fmla="*/ 2330 h 4314"/>
                    <a:gd name="T58" fmla="*/ 206 w 209"/>
                    <a:gd name="T59" fmla="*/ 2512 h 4314"/>
                    <a:gd name="T60" fmla="*/ 193 w 209"/>
                    <a:gd name="T61" fmla="*/ 3287 h 4314"/>
                    <a:gd name="T62" fmla="*/ 197 w 209"/>
                    <a:gd name="T63" fmla="*/ 4314 h 4314"/>
                    <a:gd name="T64" fmla="*/ 176 w 209"/>
                    <a:gd name="T65" fmla="*/ 4313 h 4314"/>
                    <a:gd name="T66" fmla="*/ 175 w 209"/>
                    <a:gd name="T67" fmla="*/ 3786 h 4314"/>
                    <a:gd name="T68" fmla="*/ 171 w 209"/>
                    <a:gd name="T69" fmla="*/ 3391 h 4314"/>
                    <a:gd name="T70" fmla="*/ 178 w 209"/>
                    <a:gd name="T71" fmla="*/ 2720 h 4314"/>
                    <a:gd name="T72" fmla="*/ 185 w 209"/>
                    <a:gd name="T73" fmla="*/ 2356 h 4314"/>
                    <a:gd name="T74" fmla="*/ 170 w 209"/>
                    <a:gd name="T75" fmla="*/ 2288 h 4314"/>
                    <a:gd name="T76" fmla="*/ 103 w 209"/>
                    <a:gd name="T77" fmla="*/ 2308 h 4314"/>
                    <a:gd name="T78" fmla="*/ 41 w 209"/>
                    <a:gd name="T79" fmla="*/ 2296 h 4314"/>
                    <a:gd name="T80" fmla="*/ 23 w 209"/>
                    <a:gd name="T81" fmla="*/ 2467 h 4314"/>
                    <a:gd name="T82" fmla="*/ 37 w 209"/>
                    <a:gd name="T83" fmla="*/ 2955 h 4314"/>
                    <a:gd name="T84" fmla="*/ 39 w 209"/>
                    <a:gd name="T85" fmla="*/ 3730 h 4314"/>
                    <a:gd name="T86" fmla="*/ 37 w 209"/>
                    <a:gd name="T87" fmla="*/ 4313 h 4314"/>
                    <a:gd name="T88" fmla="*/ 14 w 209"/>
                    <a:gd name="T89" fmla="*/ 4314 h 4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9" h="4314">
                      <a:moveTo>
                        <a:pt x="14" y="4314"/>
                      </a:moveTo>
                      <a:cubicBezTo>
                        <a:pt x="11" y="4130"/>
                        <a:pt x="21" y="3515"/>
                        <a:pt x="19" y="3207"/>
                      </a:cubicBezTo>
                      <a:cubicBezTo>
                        <a:pt x="17" y="2899"/>
                        <a:pt x="5" y="2613"/>
                        <a:pt x="3" y="2467"/>
                      </a:cubicBezTo>
                      <a:cubicBezTo>
                        <a:pt x="0" y="2321"/>
                        <a:pt x="2" y="2360"/>
                        <a:pt x="3" y="2330"/>
                      </a:cubicBezTo>
                      <a:cubicBezTo>
                        <a:pt x="3" y="2300"/>
                        <a:pt x="7" y="2302"/>
                        <a:pt x="8" y="2288"/>
                      </a:cubicBezTo>
                      <a:cubicBezTo>
                        <a:pt x="10" y="2274"/>
                        <a:pt x="11" y="2260"/>
                        <a:pt x="10" y="2244"/>
                      </a:cubicBezTo>
                      <a:cubicBezTo>
                        <a:pt x="9" y="2228"/>
                        <a:pt x="4" y="2217"/>
                        <a:pt x="3" y="2193"/>
                      </a:cubicBezTo>
                      <a:cubicBezTo>
                        <a:pt x="1" y="2169"/>
                        <a:pt x="1" y="2159"/>
                        <a:pt x="3" y="2103"/>
                      </a:cubicBezTo>
                      <a:cubicBezTo>
                        <a:pt x="4" y="2046"/>
                        <a:pt x="11" y="1988"/>
                        <a:pt x="12" y="1849"/>
                      </a:cubicBezTo>
                      <a:cubicBezTo>
                        <a:pt x="13" y="1710"/>
                        <a:pt x="10" y="1578"/>
                        <a:pt x="10" y="1270"/>
                      </a:cubicBezTo>
                      <a:cubicBezTo>
                        <a:pt x="10" y="961"/>
                        <a:pt x="8" y="211"/>
                        <a:pt x="12" y="0"/>
                      </a:cubicBezTo>
                      <a:lnTo>
                        <a:pt x="34" y="4"/>
                      </a:lnTo>
                      <a:cubicBezTo>
                        <a:pt x="38" y="175"/>
                        <a:pt x="37" y="711"/>
                        <a:pt x="37" y="1026"/>
                      </a:cubicBezTo>
                      <a:cubicBezTo>
                        <a:pt x="38" y="1342"/>
                        <a:pt x="38" y="1717"/>
                        <a:pt x="36" y="1897"/>
                      </a:cubicBezTo>
                      <a:cubicBezTo>
                        <a:pt x="39" y="1973"/>
                        <a:pt x="29" y="2051"/>
                        <a:pt x="25" y="2105"/>
                      </a:cubicBezTo>
                      <a:cubicBezTo>
                        <a:pt x="22" y="2164"/>
                        <a:pt x="20" y="2202"/>
                        <a:pt x="39" y="2212"/>
                      </a:cubicBezTo>
                      <a:cubicBezTo>
                        <a:pt x="57" y="2226"/>
                        <a:pt x="81" y="2231"/>
                        <a:pt x="102" y="2228"/>
                      </a:cubicBezTo>
                      <a:cubicBezTo>
                        <a:pt x="123" y="2231"/>
                        <a:pt x="150" y="2235"/>
                        <a:pt x="163" y="2228"/>
                      </a:cubicBezTo>
                      <a:cubicBezTo>
                        <a:pt x="176" y="2221"/>
                        <a:pt x="178" y="2209"/>
                        <a:pt x="181" y="2184"/>
                      </a:cubicBezTo>
                      <a:cubicBezTo>
                        <a:pt x="184" y="2159"/>
                        <a:pt x="180" y="2113"/>
                        <a:pt x="180" y="2077"/>
                      </a:cubicBezTo>
                      <a:cubicBezTo>
                        <a:pt x="179" y="2041"/>
                        <a:pt x="179" y="2012"/>
                        <a:pt x="178" y="1969"/>
                      </a:cubicBezTo>
                      <a:cubicBezTo>
                        <a:pt x="174" y="1922"/>
                        <a:pt x="175" y="2145"/>
                        <a:pt x="173" y="1817"/>
                      </a:cubicBezTo>
                      <a:cubicBezTo>
                        <a:pt x="171" y="1490"/>
                        <a:pt x="163" y="305"/>
                        <a:pt x="167" y="3"/>
                      </a:cubicBezTo>
                      <a:lnTo>
                        <a:pt x="202" y="6"/>
                      </a:lnTo>
                      <a:cubicBezTo>
                        <a:pt x="206" y="122"/>
                        <a:pt x="195" y="395"/>
                        <a:pt x="195" y="701"/>
                      </a:cubicBezTo>
                      <a:cubicBezTo>
                        <a:pt x="194" y="1006"/>
                        <a:pt x="196" y="1600"/>
                        <a:pt x="198" y="1841"/>
                      </a:cubicBezTo>
                      <a:cubicBezTo>
                        <a:pt x="197" y="1985"/>
                        <a:pt x="209" y="2095"/>
                        <a:pt x="209" y="2148"/>
                      </a:cubicBezTo>
                      <a:cubicBezTo>
                        <a:pt x="209" y="2201"/>
                        <a:pt x="203" y="2212"/>
                        <a:pt x="198" y="2264"/>
                      </a:cubicBezTo>
                      <a:cubicBezTo>
                        <a:pt x="208" y="2285"/>
                        <a:pt x="205" y="2289"/>
                        <a:pt x="206" y="2330"/>
                      </a:cubicBezTo>
                      <a:cubicBezTo>
                        <a:pt x="208" y="2371"/>
                        <a:pt x="209" y="2352"/>
                        <a:pt x="206" y="2512"/>
                      </a:cubicBezTo>
                      <a:cubicBezTo>
                        <a:pt x="204" y="2672"/>
                        <a:pt x="194" y="2987"/>
                        <a:pt x="193" y="3287"/>
                      </a:cubicBezTo>
                      <a:cubicBezTo>
                        <a:pt x="192" y="3587"/>
                        <a:pt x="200" y="4143"/>
                        <a:pt x="197" y="4314"/>
                      </a:cubicBezTo>
                      <a:lnTo>
                        <a:pt x="176" y="4313"/>
                      </a:lnTo>
                      <a:cubicBezTo>
                        <a:pt x="172" y="4225"/>
                        <a:pt x="176" y="3940"/>
                        <a:pt x="175" y="3786"/>
                      </a:cubicBezTo>
                      <a:cubicBezTo>
                        <a:pt x="174" y="3632"/>
                        <a:pt x="171" y="3568"/>
                        <a:pt x="171" y="3391"/>
                      </a:cubicBezTo>
                      <a:cubicBezTo>
                        <a:pt x="172" y="3213"/>
                        <a:pt x="176" y="2892"/>
                        <a:pt x="178" y="2720"/>
                      </a:cubicBezTo>
                      <a:cubicBezTo>
                        <a:pt x="180" y="2547"/>
                        <a:pt x="186" y="2428"/>
                        <a:pt x="185" y="2356"/>
                      </a:cubicBezTo>
                      <a:cubicBezTo>
                        <a:pt x="183" y="2332"/>
                        <a:pt x="187" y="2295"/>
                        <a:pt x="170" y="2288"/>
                      </a:cubicBezTo>
                      <a:cubicBezTo>
                        <a:pt x="158" y="2275"/>
                        <a:pt x="125" y="2307"/>
                        <a:pt x="103" y="2308"/>
                      </a:cubicBezTo>
                      <a:cubicBezTo>
                        <a:pt x="82" y="2309"/>
                        <a:pt x="54" y="2270"/>
                        <a:pt x="41" y="2296"/>
                      </a:cubicBezTo>
                      <a:cubicBezTo>
                        <a:pt x="27" y="2322"/>
                        <a:pt x="23" y="2357"/>
                        <a:pt x="23" y="2467"/>
                      </a:cubicBezTo>
                      <a:cubicBezTo>
                        <a:pt x="22" y="2577"/>
                        <a:pt x="35" y="2745"/>
                        <a:pt x="37" y="2955"/>
                      </a:cubicBezTo>
                      <a:cubicBezTo>
                        <a:pt x="40" y="3166"/>
                        <a:pt x="39" y="3503"/>
                        <a:pt x="39" y="3730"/>
                      </a:cubicBezTo>
                      <a:cubicBezTo>
                        <a:pt x="39" y="3957"/>
                        <a:pt x="41" y="4216"/>
                        <a:pt x="37" y="4313"/>
                      </a:cubicBezTo>
                      <a:lnTo>
                        <a:pt x="14" y="4314"/>
                      </a:ln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54" name="Freeform 90"/>
                <p:cNvSpPr>
                  <a:spLocks/>
                </p:cNvSpPr>
                <p:nvPr/>
              </p:nvSpPr>
              <p:spPr bwMode="white">
                <a:xfrm flipV="1">
                  <a:off x="1943" y="-2"/>
                  <a:ext cx="47" cy="2199"/>
                </a:xfrm>
                <a:custGeom>
                  <a:avLst/>
                  <a:gdLst>
                    <a:gd name="T0" fmla="*/ 27 w 110"/>
                    <a:gd name="T1" fmla="*/ 477 h 2131"/>
                    <a:gd name="T2" fmla="*/ 23 w 110"/>
                    <a:gd name="T3" fmla="*/ 217 h 2131"/>
                    <a:gd name="T4" fmla="*/ 11 w 110"/>
                    <a:gd name="T5" fmla="*/ 81 h 2131"/>
                    <a:gd name="T6" fmla="*/ 3 w 110"/>
                    <a:gd name="T7" fmla="*/ 29 h 2131"/>
                    <a:gd name="T8" fmla="*/ 31 w 110"/>
                    <a:gd name="T9" fmla="*/ 5 h 2131"/>
                    <a:gd name="T10" fmla="*/ 83 w 110"/>
                    <a:gd name="T11" fmla="*/ 5 h 2131"/>
                    <a:gd name="T12" fmla="*/ 103 w 110"/>
                    <a:gd name="T13" fmla="*/ 33 h 2131"/>
                    <a:gd name="T14" fmla="*/ 107 w 110"/>
                    <a:gd name="T15" fmla="*/ 133 h 2131"/>
                    <a:gd name="T16" fmla="*/ 87 w 110"/>
                    <a:gd name="T17" fmla="*/ 369 h 2131"/>
                    <a:gd name="T18" fmla="*/ 87 w 110"/>
                    <a:gd name="T19" fmla="*/ 853 h 2131"/>
                    <a:gd name="T20" fmla="*/ 79 w 110"/>
                    <a:gd name="T21" fmla="*/ 1613 h 2131"/>
                    <a:gd name="T22" fmla="*/ 87 w 110"/>
                    <a:gd name="T23" fmla="*/ 2045 h 2131"/>
                    <a:gd name="T24" fmla="*/ 79 w 110"/>
                    <a:gd name="T25" fmla="*/ 2129 h 2131"/>
                    <a:gd name="T26" fmla="*/ 39 w 110"/>
                    <a:gd name="T27" fmla="*/ 2129 h 2131"/>
                    <a:gd name="T28" fmla="*/ 39 w 110"/>
                    <a:gd name="T29" fmla="*/ 1481 h 2131"/>
                    <a:gd name="T30" fmla="*/ 27 w 110"/>
                    <a:gd name="T31" fmla="*/ 477 h 2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2131">
                      <a:moveTo>
                        <a:pt x="27" y="477"/>
                      </a:moveTo>
                      <a:cubicBezTo>
                        <a:pt x="24" y="266"/>
                        <a:pt x="26" y="283"/>
                        <a:pt x="23" y="217"/>
                      </a:cubicBezTo>
                      <a:cubicBezTo>
                        <a:pt x="20" y="151"/>
                        <a:pt x="14" y="112"/>
                        <a:pt x="11" y="81"/>
                      </a:cubicBezTo>
                      <a:cubicBezTo>
                        <a:pt x="8" y="50"/>
                        <a:pt x="0" y="42"/>
                        <a:pt x="3" y="29"/>
                      </a:cubicBezTo>
                      <a:cubicBezTo>
                        <a:pt x="6" y="16"/>
                        <a:pt x="18" y="9"/>
                        <a:pt x="31" y="5"/>
                      </a:cubicBezTo>
                      <a:cubicBezTo>
                        <a:pt x="44" y="1"/>
                        <a:pt x="71" y="0"/>
                        <a:pt x="83" y="5"/>
                      </a:cubicBezTo>
                      <a:cubicBezTo>
                        <a:pt x="95" y="10"/>
                        <a:pt x="99" y="12"/>
                        <a:pt x="103" y="33"/>
                      </a:cubicBezTo>
                      <a:cubicBezTo>
                        <a:pt x="107" y="54"/>
                        <a:pt x="110" y="77"/>
                        <a:pt x="107" y="133"/>
                      </a:cubicBezTo>
                      <a:cubicBezTo>
                        <a:pt x="104" y="189"/>
                        <a:pt x="90" y="249"/>
                        <a:pt x="87" y="369"/>
                      </a:cubicBezTo>
                      <a:cubicBezTo>
                        <a:pt x="84" y="489"/>
                        <a:pt x="88" y="646"/>
                        <a:pt x="87" y="853"/>
                      </a:cubicBezTo>
                      <a:cubicBezTo>
                        <a:pt x="86" y="1060"/>
                        <a:pt x="79" y="1414"/>
                        <a:pt x="79" y="1613"/>
                      </a:cubicBezTo>
                      <a:cubicBezTo>
                        <a:pt x="79" y="1812"/>
                        <a:pt x="87" y="1959"/>
                        <a:pt x="87" y="2045"/>
                      </a:cubicBezTo>
                      <a:cubicBezTo>
                        <a:pt x="87" y="2131"/>
                        <a:pt x="87" y="2115"/>
                        <a:pt x="79" y="2129"/>
                      </a:cubicBezTo>
                      <a:lnTo>
                        <a:pt x="39" y="2129"/>
                      </a:lnTo>
                      <a:cubicBezTo>
                        <a:pt x="32" y="2021"/>
                        <a:pt x="42" y="1757"/>
                        <a:pt x="39" y="1481"/>
                      </a:cubicBezTo>
                      <a:cubicBezTo>
                        <a:pt x="36" y="1205"/>
                        <a:pt x="30" y="688"/>
                        <a:pt x="27" y="477"/>
                      </a:cubicBezTo>
                      <a:close/>
                    </a:path>
                  </a:pathLst>
                </a:custGeom>
                <a:solidFill>
                  <a:schemeClr val="accent2">
                    <a:alpha val="50000"/>
                  </a:schemeClr>
                </a:solidFill>
                <a:ln>
                  <a:noFill/>
                </a:ln>
                <a:effectLst/>
                <a:extLst>
                  <a:ext uri="{91240B29-F687-4f45-9708-019B960494DF}">
                    <a14:hiddenLine xmlns:a14="http://schemas.microsoft.com/office/drawing/2010/main" xmlns="" w="9525" cap="flat" cmpd="sng">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grpSp>
        <p:sp>
          <p:nvSpPr>
            <p:cNvPr id="36955" name="Rectangle 91"/>
            <p:cNvSpPr>
              <a:spLocks noChangeArrowheads="1"/>
            </p:cNvSpPr>
            <p:nvPr/>
          </p:nvSpPr>
          <p:spPr bwMode="gray">
            <a:xfrm>
              <a:off x="813" y="3"/>
              <a:ext cx="4945" cy="950"/>
            </a:xfrm>
            <a:prstGeom prst="rect">
              <a:avLst/>
            </a:prstGeom>
            <a:solidFill>
              <a:schemeClr val="folHlink">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sp>
          <p:nvSpPr>
            <p:cNvPr id="36956" name="Rectangle 92"/>
            <p:cNvSpPr>
              <a:spLocks noChangeArrowheads="1"/>
            </p:cNvSpPr>
            <p:nvPr/>
          </p:nvSpPr>
          <p:spPr bwMode="auto">
            <a:xfrm>
              <a:off x="1963" y="908"/>
              <a:ext cx="3793" cy="56"/>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latin typeface="Palatino Linotype" pitchFamily="18" charset="0"/>
              </a:endParaRPr>
            </a:p>
          </p:txBody>
        </p:sp>
      </p:grpSp>
      <p:sp>
        <p:nvSpPr>
          <p:cNvPr id="36957" name="Rectangle 93"/>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6958" name="Rectangle 94"/>
          <p:cNvSpPr>
            <a:spLocks noGrp="1" noChangeArrowheads="1"/>
          </p:cNvSpPr>
          <p:nvPr>
            <p:ph type="body" idx="1"/>
          </p:nvPr>
        </p:nvSpPr>
        <p:spPr bwMode="auto">
          <a:xfrm>
            <a:off x="457200" y="1600202"/>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959" name="Rectangle 9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fld id="{EBCE3847-CD45-43B0-9A1E-9C7AEA4FD169}" type="datetimeFigureOut">
              <a:rPr lang="en-US" smtClean="0"/>
              <a:t>10/26/2015</a:t>
            </a:fld>
            <a:endParaRPr lang="en-US"/>
          </a:p>
        </p:txBody>
      </p:sp>
      <p:sp>
        <p:nvSpPr>
          <p:cNvPr id="36960" name="Rectangle 9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vl1pPr>
          </a:lstStyle>
          <a:p>
            <a:endParaRPr lang="en-US"/>
          </a:p>
        </p:txBody>
      </p:sp>
      <p:sp>
        <p:nvSpPr>
          <p:cNvPr id="36961" name="Rectangle 9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CFDD17A7-A929-4E96-AE6D-BCE63E25F196}" type="slidenum">
              <a:rPr lang="en-US" smtClean="0"/>
              <a:t>‹#›</a:t>
            </a:fld>
            <a:endParaRPr lang="en-US"/>
          </a:p>
        </p:txBody>
      </p:sp>
    </p:spTree>
    <p:extLst>
      <p:ext uri="{BB962C8B-B14F-4D97-AF65-F5344CB8AC3E}">
        <p14:creationId xmlns:p14="http://schemas.microsoft.com/office/powerpoint/2010/main" val="1346241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txStyles>
    <p:title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charset="0"/>
        </a:defRPr>
      </a:lvl2pPr>
      <a:lvl3pPr algn="ctr" rtl="0" eaLnBrk="1" fontAlgn="base" hangingPunct="1">
        <a:spcBef>
          <a:spcPct val="0"/>
        </a:spcBef>
        <a:spcAft>
          <a:spcPct val="0"/>
        </a:spcAft>
        <a:defRPr sz="4400" b="1">
          <a:solidFill>
            <a:schemeClr val="tx2"/>
          </a:solidFill>
          <a:latin typeface="Arial" charset="0"/>
        </a:defRPr>
      </a:lvl3pPr>
      <a:lvl4pPr algn="ctr" rtl="0" eaLnBrk="1" fontAlgn="base" hangingPunct="1">
        <a:spcBef>
          <a:spcPct val="0"/>
        </a:spcBef>
        <a:spcAft>
          <a:spcPct val="0"/>
        </a:spcAft>
        <a:defRPr sz="4400" b="1">
          <a:solidFill>
            <a:schemeClr val="tx2"/>
          </a:solidFill>
          <a:latin typeface="Arial" charset="0"/>
        </a:defRPr>
      </a:lvl4pPr>
      <a:lvl5pPr algn="ctr" rtl="0" eaLnBrk="1" fontAlgn="base" hangingPunct="1">
        <a:spcBef>
          <a:spcPct val="0"/>
        </a:spcBef>
        <a:spcAft>
          <a:spcPct val="0"/>
        </a:spcAft>
        <a:defRPr sz="4400" b="1">
          <a:solidFill>
            <a:schemeClr val="tx2"/>
          </a:solidFill>
          <a:latin typeface="Arial" charset="0"/>
        </a:defRPr>
      </a:lvl5pPr>
      <a:lvl6pPr marL="457200" algn="ctr" rtl="0" eaLnBrk="1" fontAlgn="base" hangingPunct="1">
        <a:spcBef>
          <a:spcPct val="0"/>
        </a:spcBef>
        <a:spcAft>
          <a:spcPct val="0"/>
        </a:spcAft>
        <a:defRPr sz="4400" b="1">
          <a:solidFill>
            <a:schemeClr val="tx2"/>
          </a:solidFill>
          <a:latin typeface="Arial" charset="0"/>
        </a:defRPr>
      </a:lvl6pPr>
      <a:lvl7pPr marL="914400" algn="ctr" rtl="0" eaLnBrk="1" fontAlgn="base" hangingPunct="1">
        <a:spcBef>
          <a:spcPct val="0"/>
        </a:spcBef>
        <a:spcAft>
          <a:spcPct val="0"/>
        </a:spcAft>
        <a:defRPr sz="4400" b="1">
          <a:solidFill>
            <a:schemeClr val="tx2"/>
          </a:solidFill>
          <a:latin typeface="Arial" charset="0"/>
        </a:defRPr>
      </a:lvl7pPr>
      <a:lvl8pPr marL="1371600" algn="ctr" rtl="0" eaLnBrk="1" fontAlgn="base" hangingPunct="1">
        <a:spcBef>
          <a:spcPct val="0"/>
        </a:spcBef>
        <a:spcAft>
          <a:spcPct val="0"/>
        </a:spcAft>
        <a:defRPr sz="4400" b="1">
          <a:solidFill>
            <a:schemeClr val="tx2"/>
          </a:solidFill>
          <a:latin typeface="Arial" charset="0"/>
        </a:defRPr>
      </a:lvl8pPr>
      <a:lvl9pPr marL="1828800" algn="ctr"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Char char="•"/>
        <a:defRPr sz="3200" b="1">
          <a:solidFill>
            <a:schemeClr val="tx2"/>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2800" b="1">
          <a:solidFill>
            <a:schemeClr val="tx2"/>
          </a:solidFill>
          <a:latin typeface="+mn-lt"/>
        </a:defRPr>
      </a:lvl2pPr>
      <a:lvl3pPr marL="1143000" indent="-228600" algn="l" rtl="0" eaLnBrk="1" fontAlgn="base" hangingPunct="1">
        <a:spcBef>
          <a:spcPct val="20000"/>
        </a:spcBef>
        <a:spcAft>
          <a:spcPct val="0"/>
        </a:spcAft>
        <a:buClr>
          <a:schemeClr val="tx2"/>
        </a:buClr>
        <a:buChar char="•"/>
        <a:defRPr sz="2400" b="1">
          <a:solidFill>
            <a:schemeClr val="tx2"/>
          </a:solidFill>
          <a:latin typeface="+mn-lt"/>
        </a:defRPr>
      </a:lvl3pPr>
      <a:lvl4pPr marL="1600200" indent="-228600" algn="l" rtl="0" eaLnBrk="1" fontAlgn="base" hangingPunct="1">
        <a:spcBef>
          <a:spcPct val="20000"/>
        </a:spcBef>
        <a:spcAft>
          <a:spcPct val="0"/>
        </a:spcAft>
        <a:buClr>
          <a:schemeClr val="tx2"/>
        </a:buClr>
        <a:buChar char="–"/>
        <a:defRPr sz="2000" b="1">
          <a:solidFill>
            <a:schemeClr val="tx2"/>
          </a:solidFill>
          <a:latin typeface="+mn-lt"/>
        </a:defRPr>
      </a:lvl4pPr>
      <a:lvl5pPr marL="2057400" indent="-228600" algn="l" rtl="0" eaLnBrk="1" fontAlgn="base" hangingPunct="1">
        <a:spcBef>
          <a:spcPct val="20000"/>
        </a:spcBef>
        <a:spcAft>
          <a:spcPct val="0"/>
        </a:spcAft>
        <a:buClr>
          <a:schemeClr val="tx2"/>
        </a:buClr>
        <a:buChar char="»"/>
        <a:defRPr sz="2000" b="1">
          <a:solidFill>
            <a:schemeClr val="tx2"/>
          </a:solidFill>
          <a:latin typeface="+mn-lt"/>
        </a:defRPr>
      </a:lvl5pPr>
      <a:lvl6pPr marL="2514600" indent="-228600" algn="l" rtl="0" eaLnBrk="1" fontAlgn="base" hangingPunct="1">
        <a:spcBef>
          <a:spcPct val="20000"/>
        </a:spcBef>
        <a:spcAft>
          <a:spcPct val="0"/>
        </a:spcAft>
        <a:buClr>
          <a:schemeClr val="tx2"/>
        </a:buClr>
        <a:buChar char="»"/>
        <a:defRPr sz="2000" b="1">
          <a:solidFill>
            <a:schemeClr val="tx2"/>
          </a:solidFill>
          <a:latin typeface="+mn-lt"/>
        </a:defRPr>
      </a:lvl6pPr>
      <a:lvl7pPr marL="2971800" indent="-228600" algn="l" rtl="0" eaLnBrk="1" fontAlgn="base" hangingPunct="1">
        <a:spcBef>
          <a:spcPct val="20000"/>
        </a:spcBef>
        <a:spcAft>
          <a:spcPct val="0"/>
        </a:spcAft>
        <a:buClr>
          <a:schemeClr val="tx2"/>
        </a:buClr>
        <a:buChar char="»"/>
        <a:defRPr sz="2000" b="1">
          <a:solidFill>
            <a:schemeClr val="tx2"/>
          </a:solidFill>
          <a:latin typeface="+mn-lt"/>
        </a:defRPr>
      </a:lvl7pPr>
      <a:lvl8pPr marL="3429000" indent="-228600" algn="l" rtl="0" eaLnBrk="1" fontAlgn="base" hangingPunct="1">
        <a:spcBef>
          <a:spcPct val="20000"/>
        </a:spcBef>
        <a:spcAft>
          <a:spcPct val="0"/>
        </a:spcAft>
        <a:buClr>
          <a:schemeClr val="tx2"/>
        </a:buClr>
        <a:buChar char="»"/>
        <a:defRPr sz="2000" b="1">
          <a:solidFill>
            <a:schemeClr val="tx2"/>
          </a:solidFill>
          <a:latin typeface="+mn-lt"/>
        </a:defRPr>
      </a:lvl8pPr>
      <a:lvl9pPr marL="3886200" indent="-228600" algn="l" rtl="0" eaLnBrk="1" fontAlgn="base" hangingPunct="1">
        <a:spcBef>
          <a:spcPct val="20000"/>
        </a:spcBef>
        <a:spcAft>
          <a:spcPct val="0"/>
        </a:spcAft>
        <a:buClr>
          <a:schemeClr val="tx2"/>
        </a:buClr>
        <a:buChar char="»"/>
        <a:defRPr sz="2000" b="1">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4387" name="Rectangle 3"/>
          <p:cNvSpPr>
            <a:spLocks noGrp="1" noChangeArrowheads="1"/>
          </p:cNvSpPr>
          <p:nvPr>
            <p:ph type="body" idx="1"/>
          </p:nvPr>
        </p:nvSpPr>
        <p:spPr bwMode="auto">
          <a:xfrm>
            <a:off x="457200" y="1600202"/>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43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pPr>
            <a:endParaRPr lang="en-US">
              <a:solidFill>
                <a:srgbClr val="000000"/>
              </a:solidFill>
            </a:endParaRPr>
          </a:p>
        </p:txBody>
      </p:sp>
      <p:sp>
        <p:nvSpPr>
          <p:cNvPr id="14438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pPr>
            <a:endParaRPr lang="en-US">
              <a:solidFill>
                <a:srgbClr val="000000"/>
              </a:solidFill>
            </a:endParaRPr>
          </a:p>
        </p:txBody>
      </p:sp>
      <p:sp>
        <p:nvSpPr>
          <p:cNvPr id="14439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pPr>
            <a:fld id="{C93E04CE-B599-4A9C-AD28-1C1BEF641AC2}"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18099341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descr="http://www.absolutechinatours.com/UploadFiles/ImageBase/15537721.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2928441" y="-9256"/>
            <a:ext cx="15000881" cy="7219415"/>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5328294" y="1176909"/>
            <a:ext cx="3225683" cy="3046988"/>
          </a:xfrm>
          <a:prstGeom prst="rect">
            <a:avLst/>
          </a:prstGeom>
          <a:noFill/>
        </p:spPr>
        <p:txBody>
          <a:bodyPr wrap="square" lIns="91440" tIns="45720" rIns="91440" bIns="45720">
            <a:spAutoFit/>
          </a:bodyPr>
          <a:lstStyle/>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CCOT in </a:t>
            </a:r>
          </a:p>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Post Classical China</a:t>
            </a:r>
            <a:endParaRPr lang="en-US"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122119883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99" y="6346"/>
            <a:ext cx="9144000" cy="7265687"/>
          </a:xfrm>
        </p:spPr>
        <p:txBody>
          <a:bodyPr/>
          <a:lstStyle/>
          <a:p>
            <a:pPr marL="0" indent="0">
              <a:buNone/>
            </a:pPr>
            <a:r>
              <a:rPr lang="en-US" sz="1900" b="0" dirty="0">
                <a:solidFill>
                  <a:srgbClr val="FFFF00"/>
                </a:solidFill>
              </a:rPr>
              <a:t>Despite the fall of the Han Dynasty, the use of a centralized bureaucracy in China continued throughout the Post Classical Era. </a:t>
            </a:r>
            <a:r>
              <a:rPr lang="en-US" sz="1900" b="0" dirty="0">
                <a:solidFill>
                  <a:srgbClr val="FFFFFF"/>
                </a:solidFill>
              </a:rPr>
              <a:t>The Han created a bureaucratic </a:t>
            </a:r>
            <a:r>
              <a:rPr lang="en-US" sz="1900" b="0" dirty="0" smtClean="0">
                <a:solidFill>
                  <a:srgbClr val="FFFFFF"/>
                </a:solidFill>
              </a:rPr>
              <a:t>centralized government, allowing </a:t>
            </a:r>
            <a:r>
              <a:rPr lang="en-US" sz="1900" b="0" dirty="0">
                <a:solidFill>
                  <a:srgbClr val="FFFFFF"/>
                </a:solidFill>
              </a:rPr>
              <a:t>the emperor to control over the vast and diverse empire from the capital. The emperor would have Confucian-educated </a:t>
            </a:r>
            <a:r>
              <a:rPr lang="en-US" sz="1900" b="0" dirty="0" smtClean="0">
                <a:solidFill>
                  <a:srgbClr val="FFFFFF"/>
                </a:solidFill>
              </a:rPr>
              <a:t>Junzi </a:t>
            </a:r>
            <a:r>
              <a:rPr lang="en-US" sz="1900" b="0" dirty="0">
                <a:solidFill>
                  <a:srgbClr val="FFFFFF"/>
                </a:solidFill>
              </a:rPr>
              <a:t>administrators maintain the provinces, creating political stability and order through their people’s allegiance to the emperor’s divine sovereignty as stated in the Mandate of Heaven. </a:t>
            </a:r>
            <a:r>
              <a:rPr lang="en-US" sz="1900" b="0" dirty="0" smtClean="0">
                <a:solidFill>
                  <a:srgbClr val="FFFFFF"/>
                </a:solidFill>
              </a:rPr>
              <a:t>Though the Han fell in the 3</a:t>
            </a:r>
            <a:r>
              <a:rPr lang="en-US" sz="1900" b="0" baseline="30000" dirty="0" smtClean="0">
                <a:solidFill>
                  <a:srgbClr val="FFFFFF"/>
                </a:solidFill>
              </a:rPr>
              <a:t>rd</a:t>
            </a:r>
            <a:r>
              <a:rPr lang="en-US" sz="1900" b="0" dirty="0" smtClean="0">
                <a:solidFill>
                  <a:srgbClr val="FFFFFF"/>
                </a:solidFill>
              </a:rPr>
              <a:t> century CE, the Han’s bureaucratic government was evident in the Sui, Tang and Song Dynasties. These dynasties utilized the </a:t>
            </a:r>
            <a:r>
              <a:rPr lang="en-US" sz="1900" b="0" dirty="0" smtClean="0">
                <a:solidFill>
                  <a:srgbClr val="FFFFFF"/>
                </a:solidFill>
              </a:rPr>
              <a:t>Junzi</a:t>
            </a:r>
            <a:r>
              <a:rPr lang="en-US" sz="1900" b="0" dirty="0">
                <a:solidFill>
                  <a:srgbClr val="FFFFFF"/>
                </a:solidFill>
              </a:rPr>
              <a:t> </a:t>
            </a:r>
            <a:r>
              <a:rPr lang="en-US" sz="1900" b="0" dirty="0" smtClean="0">
                <a:solidFill>
                  <a:srgbClr val="FFFFFF"/>
                </a:solidFill>
              </a:rPr>
              <a:t>administrators </a:t>
            </a:r>
            <a:r>
              <a:rPr lang="en-US" sz="1900" b="0" dirty="0" smtClean="0">
                <a:solidFill>
                  <a:srgbClr val="FFFFFF"/>
                </a:solidFill>
              </a:rPr>
              <a:t>as they expanded into new territory in East Asia. The only change for the Junzi </a:t>
            </a:r>
            <a:r>
              <a:rPr lang="en-US" sz="1900" b="0" dirty="0" smtClean="0">
                <a:solidFill>
                  <a:srgbClr val="FFFFFF"/>
                </a:solidFill>
              </a:rPr>
              <a:t>was the </a:t>
            </a:r>
            <a:r>
              <a:rPr lang="en-US" sz="1900" b="0" dirty="0" smtClean="0">
                <a:solidFill>
                  <a:srgbClr val="FFFFFF"/>
                </a:solidFill>
              </a:rPr>
              <a:t>concept of the Bureaucracy of Merit being incorporated into the selection of bureaucrats. </a:t>
            </a:r>
            <a:r>
              <a:rPr lang="en-US" sz="1900" b="0" dirty="0">
                <a:solidFill>
                  <a:srgbClr val="FFFFFF"/>
                </a:solidFill>
              </a:rPr>
              <a:t>The Sui, Tang, and Song required all government positions to be determined through the Civil Service Exam as a way to avoid corruption since those at the highest administrative positions demonstrated mastery in Confucian </a:t>
            </a:r>
            <a:r>
              <a:rPr lang="en-US" sz="1900" b="0" dirty="0" smtClean="0">
                <a:solidFill>
                  <a:srgbClr val="FFFFFF"/>
                </a:solidFill>
              </a:rPr>
              <a:t>texts. But this change was meant to improve the system, rather than alter it. </a:t>
            </a:r>
            <a:r>
              <a:rPr lang="en-US" sz="1900" b="0" dirty="0">
                <a:solidFill>
                  <a:srgbClr val="FFFFFF"/>
                </a:solidFill>
              </a:rPr>
              <a:t>Unfortunately, only students from wealthy families or part of the scholar gentry could afford to attend Confucian schools, which allowed them to get better scores on the exam, thus higher positions in government. </a:t>
            </a:r>
            <a:r>
              <a:rPr lang="en-US" sz="1900" b="0" dirty="0" smtClean="0">
                <a:solidFill>
                  <a:srgbClr val="FFFFFF"/>
                </a:solidFill>
              </a:rPr>
              <a:t>Despite </a:t>
            </a:r>
            <a:r>
              <a:rPr lang="en-US" sz="1900" b="0" dirty="0" smtClean="0">
                <a:solidFill>
                  <a:srgbClr val="FFFFFF"/>
                </a:solidFill>
              </a:rPr>
              <a:t>other political capitals like Bianjing emerging in the Song Dynasty, Chang’an remained as the central source of political authority for China. Because the landholding aristocrats were still predominantly Confucian, the emerging bureaucrats and administrators of Post Classical China will imitate and slightly improve Han’s centralized bureaucracy that placed </a:t>
            </a:r>
            <a:r>
              <a:rPr lang="en-US" sz="1900" b="0" dirty="0" smtClean="0">
                <a:solidFill>
                  <a:srgbClr val="FFFFFF"/>
                </a:solidFill>
              </a:rPr>
              <a:t>Confucius’ </a:t>
            </a:r>
            <a:r>
              <a:rPr lang="en-US" sz="1900" b="0" dirty="0" smtClean="0">
                <a:solidFill>
                  <a:srgbClr val="FFFFFF"/>
                </a:solidFill>
              </a:rPr>
              <a:t>goal of social harmony at the core of its functionality.</a:t>
            </a:r>
          </a:p>
          <a:p>
            <a:endParaRPr lang="en-US" sz="1900" dirty="0"/>
          </a:p>
        </p:txBody>
      </p:sp>
    </p:spTree>
    <p:extLst>
      <p:ext uri="{BB962C8B-B14F-4D97-AF65-F5344CB8AC3E}">
        <p14:creationId xmlns:p14="http://schemas.microsoft.com/office/powerpoint/2010/main" val="8479742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99" y="6346"/>
            <a:ext cx="9144000" cy="7265687"/>
          </a:xfrm>
        </p:spPr>
        <p:txBody>
          <a:bodyPr/>
          <a:lstStyle/>
          <a:p>
            <a:pPr marL="0" indent="0">
              <a:buNone/>
            </a:pPr>
            <a:r>
              <a:rPr lang="en-US" sz="1900" b="0" dirty="0">
                <a:solidFill>
                  <a:srgbClr val="FFFF00"/>
                </a:solidFill>
              </a:rPr>
              <a:t>Despite the fall of the Han Dynasty, the use of a centralized bureaucracy in China continued throughout the Post Classical Era. </a:t>
            </a:r>
            <a:r>
              <a:rPr lang="en-US" sz="1900" b="0" dirty="0">
                <a:solidFill>
                  <a:srgbClr val="FFFFFF"/>
                </a:solidFill>
              </a:rPr>
              <a:t>The Han created a bureaucratic </a:t>
            </a:r>
            <a:r>
              <a:rPr lang="en-US" sz="1900" b="0" dirty="0" smtClean="0">
                <a:solidFill>
                  <a:srgbClr val="FFFFFF"/>
                </a:solidFill>
              </a:rPr>
              <a:t>centralized government, allowing </a:t>
            </a:r>
            <a:r>
              <a:rPr lang="en-US" sz="1900" b="0" dirty="0">
                <a:solidFill>
                  <a:srgbClr val="FFFFFF"/>
                </a:solidFill>
              </a:rPr>
              <a:t>the </a:t>
            </a:r>
            <a:r>
              <a:rPr lang="en-US" sz="1900" b="0" dirty="0">
                <a:solidFill>
                  <a:srgbClr val="FF00FF"/>
                </a:solidFill>
              </a:rPr>
              <a:t>emperor</a:t>
            </a:r>
            <a:r>
              <a:rPr lang="en-US" sz="1900" b="0" dirty="0">
                <a:solidFill>
                  <a:srgbClr val="FFFFFF"/>
                </a:solidFill>
              </a:rPr>
              <a:t> to control over the vast and diverse empire from the capital. The emperor would have </a:t>
            </a:r>
            <a:r>
              <a:rPr lang="en-US" sz="1900" b="0" dirty="0" smtClean="0">
                <a:solidFill>
                  <a:srgbClr val="FF00FF"/>
                </a:solidFill>
              </a:rPr>
              <a:t>Confucian-educated</a:t>
            </a:r>
            <a:r>
              <a:rPr lang="en-US" sz="1900" b="0" dirty="0">
                <a:solidFill>
                  <a:srgbClr val="FFFFFF"/>
                </a:solidFill>
              </a:rPr>
              <a:t> </a:t>
            </a:r>
            <a:r>
              <a:rPr lang="en-US" sz="1900" b="0" dirty="0" smtClean="0">
                <a:solidFill>
                  <a:srgbClr val="FF00FF"/>
                </a:solidFill>
              </a:rPr>
              <a:t>Junzi </a:t>
            </a:r>
            <a:r>
              <a:rPr lang="en-US" sz="1900" b="0" dirty="0">
                <a:solidFill>
                  <a:srgbClr val="FF00FF"/>
                </a:solidFill>
              </a:rPr>
              <a:t>administrators</a:t>
            </a:r>
            <a:r>
              <a:rPr lang="en-US" sz="1900" b="0" dirty="0">
                <a:solidFill>
                  <a:srgbClr val="FFFFFF"/>
                </a:solidFill>
              </a:rPr>
              <a:t> maintain the provinces, creating political stability and order through their people’s allegiance to the emperor’s divine sovereignty as stated in the </a:t>
            </a:r>
            <a:r>
              <a:rPr lang="en-US" sz="1900" b="0" dirty="0">
                <a:solidFill>
                  <a:srgbClr val="FF00FF"/>
                </a:solidFill>
              </a:rPr>
              <a:t>Mandate of Heaven</a:t>
            </a:r>
            <a:r>
              <a:rPr lang="en-US" sz="1900" b="0" dirty="0">
                <a:solidFill>
                  <a:srgbClr val="FFFFFF"/>
                </a:solidFill>
              </a:rPr>
              <a:t>. </a:t>
            </a:r>
            <a:r>
              <a:rPr lang="en-US" sz="1900" b="0" dirty="0" smtClean="0">
                <a:solidFill>
                  <a:srgbClr val="FFFFFF"/>
                </a:solidFill>
              </a:rPr>
              <a:t>Though the Han fell in the 3</a:t>
            </a:r>
            <a:r>
              <a:rPr lang="en-US" sz="1900" b="0" baseline="30000" dirty="0" smtClean="0">
                <a:solidFill>
                  <a:srgbClr val="FFFFFF"/>
                </a:solidFill>
              </a:rPr>
              <a:t>rd</a:t>
            </a:r>
            <a:r>
              <a:rPr lang="en-US" sz="1900" b="0" dirty="0" smtClean="0">
                <a:solidFill>
                  <a:srgbClr val="FFFFFF"/>
                </a:solidFill>
              </a:rPr>
              <a:t> century CE, the Han’s bureaucratic government was evident in the Sui, Tang and Song Dynasties. These dynasties utilized </a:t>
            </a:r>
            <a:r>
              <a:rPr lang="en-US" sz="1900" b="0" dirty="0" smtClean="0">
                <a:solidFill>
                  <a:srgbClr val="FFFFFF"/>
                </a:solidFill>
              </a:rPr>
              <a:t>the Junzi </a:t>
            </a:r>
            <a:r>
              <a:rPr lang="en-US" sz="1900" b="0" dirty="0" smtClean="0">
                <a:solidFill>
                  <a:srgbClr val="FFFFFF"/>
                </a:solidFill>
              </a:rPr>
              <a:t>administrators as they expanded into new territory in East Asia. The only change for the Junzi </a:t>
            </a:r>
            <a:r>
              <a:rPr lang="en-US" sz="1900" b="0" dirty="0" smtClean="0">
                <a:solidFill>
                  <a:srgbClr val="FFFFFF"/>
                </a:solidFill>
              </a:rPr>
              <a:t>was the </a:t>
            </a:r>
            <a:r>
              <a:rPr lang="en-US" sz="1900" b="0" dirty="0" smtClean="0">
                <a:solidFill>
                  <a:srgbClr val="FFFFFF"/>
                </a:solidFill>
              </a:rPr>
              <a:t>concept of the </a:t>
            </a:r>
            <a:r>
              <a:rPr lang="en-US" sz="1900" b="0" dirty="0" smtClean="0">
                <a:solidFill>
                  <a:srgbClr val="FF00FF"/>
                </a:solidFill>
              </a:rPr>
              <a:t>Bureaucracy of Merit </a:t>
            </a:r>
            <a:r>
              <a:rPr lang="en-US" sz="1900" b="0" dirty="0" smtClean="0">
                <a:solidFill>
                  <a:srgbClr val="FFFFFF"/>
                </a:solidFill>
              </a:rPr>
              <a:t>being incorporated into the selection of </a:t>
            </a:r>
            <a:r>
              <a:rPr lang="en-US" sz="1900" b="0" dirty="0" smtClean="0">
                <a:solidFill>
                  <a:srgbClr val="FF00FF"/>
                </a:solidFill>
              </a:rPr>
              <a:t>bureaucrats</a:t>
            </a:r>
            <a:r>
              <a:rPr lang="en-US" sz="1900" b="0" dirty="0" smtClean="0">
                <a:solidFill>
                  <a:srgbClr val="FFFFFF"/>
                </a:solidFill>
              </a:rPr>
              <a:t>. </a:t>
            </a:r>
            <a:r>
              <a:rPr lang="en-US" sz="1900" b="0" dirty="0">
                <a:solidFill>
                  <a:srgbClr val="FFFFFF"/>
                </a:solidFill>
              </a:rPr>
              <a:t>The Sui, Tang, and Song required all government positions to be determined through the </a:t>
            </a:r>
            <a:r>
              <a:rPr lang="en-US" sz="1900" b="0" dirty="0">
                <a:solidFill>
                  <a:srgbClr val="FF00FF"/>
                </a:solidFill>
              </a:rPr>
              <a:t>Civil Service Exam </a:t>
            </a:r>
            <a:r>
              <a:rPr lang="en-US" sz="1900" b="0" dirty="0">
                <a:solidFill>
                  <a:srgbClr val="FFFFFF"/>
                </a:solidFill>
              </a:rPr>
              <a:t>as a way to avoid corruption since those at the highest administrative positions demonstrated mastery in Confucian </a:t>
            </a:r>
            <a:r>
              <a:rPr lang="en-US" sz="1900" b="0" dirty="0" smtClean="0">
                <a:solidFill>
                  <a:srgbClr val="FFFFFF"/>
                </a:solidFill>
              </a:rPr>
              <a:t>texts. But this change was meant to improve the system, rather than alter it. </a:t>
            </a:r>
            <a:r>
              <a:rPr lang="en-US" sz="1900" b="0" dirty="0">
                <a:solidFill>
                  <a:srgbClr val="FFFFFF"/>
                </a:solidFill>
              </a:rPr>
              <a:t>Unfortunately, only students from wealthy families or part of the </a:t>
            </a:r>
            <a:r>
              <a:rPr lang="en-US" sz="1900" b="0" dirty="0">
                <a:solidFill>
                  <a:srgbClr val="FF00FF"/>
                </a:solidFill>
              </a:rPr>
              <a:t>scholar gentry </a:t>
            </a:r>
            <a:r>
              <a:rPr lang="en-US" sz="1900" b="0" dirty="0">
                <a:solidFill>
                  <a:srgbClr val="FFFFFF"/>
                </a:solidFill>
              </a:rPr>
              <a:t>could afford to attend Confucian schools, which allowed them to get better scores on the exam, thus higher positions in government. </a:t>
            </a:r>
            <a:r>
              <a:rPr lang="en-US" sz="1900" b="0" dirty="0" smtClean="0">
                <a:solidFill>
                  <a:srgbClr val="FFFFFF"/>
                </a:solidFill>
              </a:rPr>
              <a:t>Despite </a:t>
            </a:r>
            <a:r>
              <a:rPr lang="en-US" sz="1900" b="0" dirty="0" smtClean="0">
                <a:solidFill>
                  <a:srgbClr val="FFFFFF"/>
                </a:solidFill>
              </a:rPr>
              <a:t>other political capitals like Bianjing emerging in the Song Dynasty, </a:t>
            </a:r>
            <a:r>
              <a:rPr lang="en-US" sz="1900" b="0" dirty="0" smtClean="0">
                <a:solidFill>
                  <a:srgbClr val="FF00FF"/>
                </a:solidFill>
              </a:rPr>
              <a:t>Chang’an</a:t>
            </a:r>
            <a:r>
              <a:rPr lang="en-US" sz="1900" b="0" dirty="0" smtClean="0">
                <a:solidFill>
                  <a:srgbClr val="FFFFFF"/>
                </a:solidFill>
              </a:rPr>
              <a:t> remained as the central source of political authority for China. Because the landholding aristocrats were still predominantly Confucian, the emerging bureaucrats and administrators of Post Classical China will imitate and slightly improve Han’s centralized bureaucracy that placed </a:t>
            </a:r>
            <a:r>
              <a:rPr lang="en-US" sz="1900" b="0" dirty="0" smtClean="0">
                <a:solidFill>
                  <a:srgbClr val="FFFFFF"/>
                </a:solidFill>
              </a:rPr>
              <a:t>Confucius’ </a:t>
            </a:r>
            <a:r>
              <a:rPr lang="en-US" sz="1900" b="0" dirty="0" smtClean="0">
                <a:solidFill>
                  <a:srgbClr val="FFFFFF"/>
                </a:solidFill>
              </a:rPr>
              <a:t>goal of social harmony at the core of its functionality.</a:t>
            </a:r>
          </a:p>
          <a:p>
            <a:endParaRPr lang="en-US" sz="1900" dirty="0"/>
          </a:p>
        </p:txBody>
      </p:sp>
    </p:spTree>
    <p:extLst>
      <p:ext uri="{BB962C8B-B14F-4D97-AF65-F5344CB8AC3E}">
        <p14:creationId xmlns:p14="http://schemas.microsoft.com/office/powerpoint/2010/main" val="305348489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99" y="6346"/>
            <a:ext cx="9144000" cy="7265687"/>
          </a:xfrm>
        </p:spPr>
        <p:txBody>
          <a:bodyPr/>
          <a:lstStyle/>
          <a:p>
            <a:pPr marL="0" indent="0">
              <a:buNone/>
            </a:pPr>
            <a:r>
              <a:rPr lang="en-US" sz="1900" b="0" dirty="0">
                <a:solidFill>
                  <a:srgbClr val="FFFF00"/>
                </a:solidFill>
              </a:rPr>
              <a:t>Despite the fall of the Han Dynasty, the use of a centralized bureaucracy in China continued throughout the Post Classical Era. </a:t>
            </a:r>
            <a:r>
              <a:rPr lang="en-US" sz="1900" b="0" dirty="0">
                <a:solidFill>
                  <a:srgbClr val="FFFFFF"/>
                </a:solidFill>
              </a:rPr>
              <a:t>The Han created a bureaucratic </a:t>
            </a:r>
            <a:r>
              <a:rPr lang="en-US" sz="1900" b="0" dirty="0" smtClean="0">
                <a:solidFill>
                  <a:srgbClr val="FFFFFF"/>
                </a:solidFill>
              </a:rPr>
              <a:t>centralized government, allowing </a:t>
            </a:r>
            <a:r>
              <a:rPr lang="en-US" sz="1900" b="0" dirty="0">
                <a:solidFill>
                  <a:srgbClr val="FFFFFF"/>
                </a:solidFill>
              </a:rPr>
              <a:t>the </a:t>
            </a:r>
            <a:r>
              <a:rPr lang="en-US" sz="1900" b="0" dirty="0">
                <a:solidFill>
                  <a:srgbClr val="FF00FF"/>
                </a:solidFill>
              </a:rPr>
              <a:t>emperor</a:t>
            </a:r>
            <a:r>
              <a:rPr lang="en-US" sz="1900" b="0" dirty="0">
                <a:solidFill>
                  <a:srgbClr val="FFFFFF"/>
                </a:solidFill>
              </a:rPr>
              <a:t> to control over the vast and diverse empire from the capital. The emperor would have </a:t>
            </a:r>
            <a:r>
              <a:rPr lang="en-US" sz="1900" b="0" dirty="0" smtClean="0">
                <a:solidFill>
                  <a:srgbClr val="FF00FF"/>
                </a:solidFill>
              </a:rPr>
              <a:t>Confucian-educated</a:t>
            </a:r>
            <a:r>
              <a:rPr lang="en-US" sz="1900" b="0" dirty="0">
                <a:solidFill>
                  <a:srgbClr val="FFFFFF"/>
                </a:solidFill>
              </a:rPr>
              <a:t> </a:t>
            </a:r>
            <a:r>
              <a:rPr lang="en-US" sz="1900" b="0" dirty="0" smtClean="0">
                <a:solidFill>
                  <a:srgbClr val="FF00FF"/>
                </a:solidFill>
              </a:rPr>
              <a:t>Junzi </a:t>
            </a:r>
            <a:r>
              <a:rPr lang="en-US" sz="1900" b="0" dirty="0">
                <a:solidFill>
                  <a:srgbClr val="FF00FF"/>
                </a:solidFill>
              </a:rPr>
              <a:t>administrators</a:t>
            </a:r>
            <a:r>
              <a:rPr lang="en-US" sz="1900" b="0" dirty="0">
                <a:solidFill>
                  <a:srgbClr val="FFFFFF"/>
                </a:solidFill>
              </a:rPr>
              <a:t> maintain the provinces, creating political stability and order through their people’s allegiance to the emperor’s divine sovereignty as stated in the </a:t>
            </a:r>
            <a:r>
              <a:rPr lang="en-US" sz="1900" b="0" dirty="0">
                <a:solidFill>
                  <a:srgbClr val="FF00FF"/>
                </a:solidFill>
              </a:rPr>
              <a:t>Mandate of Heaven</a:t>
            </a:r>
            <a:r>
              <a:rPr lang="en-US" sz="1900" b="0" dirty="0">
                <a:solidFill>
                  <a:srgbClr val="FFFFFF"/>
                </a:solidFill>
              </a:rPr>
              <a:t>. </a:t>
            </a:r>
            <a:r>
              <a:rPr lang="en-US" sz="1900" b="0" dirty="0" smtClean="0">
                <a:solidFill>
                  <a:srgbClr val="FFFFFF"/>
                </a:solidFill>
              </a:rPr>
              <a:t>Though the Han fell in the 3</a:t>
            </a:r>
            <a:r>
              <a:rPr lang="en-US" sz="1900" b="0" baseline="30000" dirty="0" smtClean="0">
                <a:solidFill>
                  <a:srgbClr val="FFFFFF"/>
                </a:solidFill>
              </a:rPr>
              <a:t>rd</a:t>
            </a:r>
            <a:r>
              <a:rPr lang="en-US" sz="1900" b="0" dirty="0" smtClean="0">
                <a:solidFill>
                  <a:srgbClr val="FFFFFF"/>
                </a:solidFill>
              </a:rPr>
              <a:t> century CE, the Han’s bureaucratic government was evident in the Sui, Tang and Song Dynasties. These dynasties utilized </a:t>
            </a:r>
            <a:r>
              <a:rPr lang="en-US" sz="1900" b="0" dirty="0" smtClean="0">
                <a:solidFill>
                  <a:srgbClr val="FFFFFF"/>
                </a:solidFill>
              </a:rPr>
              <a:t>the Junzi </a:t>
            </a:r>
            <a:r>
              <a:rPr lang="en-US" sz="1900" b="0" dirty="0" smtClean="0">
                <a:solidFill>
                  <a:srgbClr val="FFFFFF"/>
                </a:solidFill>
              </a:rPr>
              <a:t>administrators as they expanded into new territory in East Asia. The only change for the </a:t>
            </a:r>
            <a:r>
              <a:rPr lang="en-US" sz="1900" b="0" dirty="0" smtClean="0">
                <a:solidFill>
                  <a:srgbClr val="FFFFFF"/>
                </a:solidFill>
              </a:rPr>
              <a:t>Junzi was </a:t>
            </a:r>
            <a:r>
              <a:rPr lang="en-US" sz="1900" b="0" dirty="0" smtClean="0">
                <a:solidFill>
                  <a:srgbClr val="FFFFFF"/>
                </a:solidFill>
              </a:rPr>
              <a:t>the concept of the </a:t>
            </a:r>
            <a:r>
              <a:rPr lang="en-US" sz="1900" b="0" dirty="0" smtClean="0">
                <a:solidFill>
                  <a:srgbClr val="FF00FF"/>
                </a:solidFill>
              </a:rPr>
              <a:t>Bureaucracy of Merit </a:t>
            </a:r>
            <a:r>
              <a:rPr lang="en-US" sz="1900" b="0" dirty="0" smtClean="0">
                <a:solidFill>
                  <a:srgbClr val="FFFFFF"/>
                </a:solidFill>
              </a:rPr>
              <a:t>being incorporated into the selection of </a:t>
            </a:r>
            <a:r>
              <a:rPr lang="en-US" sz="1900" b="0" dirty="0" smtClean="0">
                <a:solidFill>
                  <a:srgbClr val="FF00FF"/>
                </a:solidFill>
              </a:rPr>
              <a:t>bureaucrats</a:t>
            </a:r>
            <a:r>
              <a:rPr lang="en-US" sz="1900" b="0" dirty="0" smtClean="0">
                <a:solidFill>
                  <a:srgbClr val="FFFFFF"/>
                </a:solidFill>
              </a:rPr>
              <a:t>. </a:t>
            </a:r>
            <a:r>
              <a:rPr lang="en-US" sz="1900" b="0" dirty="0">
                <a:solidFill>
                  <a:srgbClr val="FFFFFF"/>
                </a:solidFill>
              </a:rPr>
              <a:t>The Sui, Tang, and Song required all government positions to be determined through the </a:t>
            </a:r>
            <a:r>
              <a:rPr lang="en-US" sz="1900" b="0" dirty="0">
                <a:solidFill>
                  <a:srgbClr val="FF00FF"/>
                </a:solidFill>
              </a:rPr>
              <a:t>Civil Service Exam </a:t>
            </a:r>
            <a:r>
              <a:rPr lang="en-US" sz="1900" b="0" dirty="0">
                <a:solidFill>
                  <a:srgbClr val="FFFFFF"/>
                </a:solidFill>
              </a:rPr>
              <a:t>as a way to avoid corruption since those at the highest administrative positions demonstrated mastery in Confucian </a:t>
            </a:r>
            <a:r>
              <a:rPr lang="en-US" sz="1900" b="0" dirty="0" smtClean="0">
                <a:solidFill>
                  <a:srgbClr val="FFFFFF"/>
                </a:solidFill>
              </a:rPr>
              <a:t>texts. But this change was meant to improve the system, rather than alter it. </a:t>
            </a:r>
            <a:r>
              <a:rPr lang="en-US" sz="1900" b="0" dirty="0">
                <a:solidFill>
                  <a:srgbClr val="FFFFFF"/>
                </a:solidFill>
              </a:rPr>
              <a:t>Unfortunately, only students from wealthy families or part of the </a:t>
            </a:r>
            <a:r>
              <a:rPr lang="en-US" sz="1900" b="0" dirty="0">
                <a:solidFill>
                  <a:srgbClr val="FF00FF"/>
                </a:solidFill>
              </a:rPr>
              <a:t>scholar gentry </a:t>
            </a:r>
            <a:r>
              <a:rPr lang="en-US" sz="1900" b="0" dirty="0">
                <a:solidFill>
                  <a:srgbClr val="FFFFFF"/>
                </a:solidFill>
              </a:rPr>
              <a:t>could afford to attend Confucian schools, which allowed them to get better scores on the exam, thus higher positions in government. </a:t>
            </a:r>
            <a:r>
              <a:rPr lang="en-US" sz="1900" b="0" dirty="0" smtClean="0">
                <a:solidFill>
                  <a:srgbClr val="FFFFFF"/>
                </a:solidFill>
              </a:rPr>
              <a:t>Despite </a:t>
            </a:r>
            <a:r>
              <a:rPr lang="en-US" sz="1900" b="0" dirty="0" smtClean="0">
                <a:solidFill>
                  <a:srgbClr val="FFFFFF"/>
                </a:solidFill>
              </a:rPr>
              <a:t>other political capitals like Bianjing emerging in the Song Dynasty, </a:t>
            </a:r>
            <a:r>
              <a:rPr lang="en-US" sz="1900" b="0" dirty="0" smtClean="0">
                <a:solidFill>
                  <a:srgbClr val="FF00FF"/>
                </a:solidFill>
              </a:rPr>
              <a:t>Chang’an</a:t>
            </a:r>
            <a:r>
              <a:rPr lang="en-US" sz="1900" b="0" dirty="0" smtClean="0">
                <a:solidFill>
                  <a:srgbClr val="FFFFFF"/>
                </a:solidFill>
              </a:rPr>
              <a:t> remained as the central source of political authority for China. </a:t>
            </a:r>
            <a:r>
              <a:rPr lang="en-US" sz="1900" b="0" dirty="0" smtClean="0">
                <a:solidFill>
                  <a:srgbClr val="00FF00"/>
                </a:solidFill>
              </a:rPr>
              <a:t>Because the landholding aristocrats were still predominantly Confucian, the emerging bureaucrats and administrators of Post Classical China will imitate and slightly improve Han’s centralized bureaucracy that placed </a:t>
            </a:r>
            <a:r>
              <a:rPr lang="en-US" sz="1900" b="0" dirty="0" smtClean="0">
                <a:solidFill>
                  <a:srgbClr val="00FF00"/>
                </a:solidFill>
              </a:rPr>
              <a:t>Confucius’ </a:t>
            </a:r>
            <a:r>
              <a:rPr lang="en-US" sz="1900" b="0" dirty="0" smtClean="0">
                <a:solidFill>
                  <a:srgbClr val="00FF00"/>
                </a:solidFill>
              </a:rPr>
              <a:t>goal of social harmony at the core of its functionality.</a:t>
            </a:r>
          </a:p>
          <a:p>
            <a:endParaRPr lang="en-US" sz="1900" dirty="0"/>
          </a:p>
        </p:txBody>
      </p:sp>
    </p:spTree>
    <p:extLst>
      <p:ext uri="{BB962C8B-B14F-4D97-AF65-F5344CB8AC3E}">
        <p14:creationId xmlns:p14="http://schemas.microsoft.com/office/powerpoint/2010/main" val="333524733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Clr>
                <a:schemeClr val="bg1"/>
              </a:buClr>
            </a:pPr>
            <a:r>
              <a:rPr lang="en-US" sz="3200" b="0" dirty="0" smtClean="0">
                <a:solidFill>
                  <a:srgbClr val="FFFFFF"/>
                </a:solidFill>
              </a:rPr>
              <a:t>Essay Dissection</a:t>
            </a:r>
          </a:p>
          <a:p>
            <a:pPr lvl="1">
              <a:buClr>
                <a:schemeClr val="bg1"/>
              </a:buClr>
            </a:pPr>
            <a:r>
              <a:rPr lang="en-US" sz="3200" b="0" dirty="0" smtClean="0">
                <a:solidFill>
                  <a:srgbClr val="FFFFFF"/>
                </a:solidFill>
              </a:rPr>
              <a:t>Re-Read Second Body Paragraph</a:t>
            </a:r>
          </a:p>
          <a:p>
            <a:pPr lvl="2">
              <a:buClr>
                <a:schemeClr val="bg1"/>
              </a:buClr>
            </a:pPr>
            <a:r>
              <a:rPr lang="en-US" sz="2800" b="0" dirty="0" smtClean="0">
                <a:solidFill>
                  <a:srgbClr val="FFFFFF"/>
                </a:solidFill>
              </a:rPr>
              <a:t>Highlight the </a:t>
            </a:r>
            <a:r>
              <a:rPr lang="en-US" sz="2800" b="1" dirty="0" smtClean="0">
                <a:solidFill>
                  <a:srgbClr val="FFFF00"/>
                </a:solidFill>
                <a:effectLst>
                  <a:outerShdw blurRad="38100" dist="38100" dir="2700000" algn="tl">
                    <a:srgbClr val="000000">
                      <a:alpha val="43137"/>
                    </a:srgbClr>
                  </a:outerShdw>
                </a:effectLst>
              </a:rPr>
              <a:t>topic sentence yellow</a:t>
            </a:r>
          </a:p>
          <a:p>
            <a:pPr lvl="2">
              <a:buClr>
                <a:schemeClr val="bg1"/>
              </a:buClr>
            </a:pPr>
            <a:r>
              <a:rPr lang="en-US" sz="2800" b="0" dirty="0" smtClean="0">
                <a:solidFill>
                  <a:srgbClr val="FFFFFF"/>
                </a:solidFill>
              </a:rPr>
              <a:t>Highlight all </a:t>
            </a:r>
            <a:r>
              <a:rPr lang="en-US" sz="2800" b="1" dirty="0" smtClean="0">
                <a:solidFill>
                  <a:srgbClr val="FF00FF"/>
                </a:solidFill>
                <a:effectLst>
                  <a:outerShdw blurRad="38100" dist="38100" dir="2700000" algn="tl">
                    <a:srgbClr val="000000">
                      <a:alpha val="43137"/>
                    </a:srgbClr>
                  </a:outerShdw>
                </a:effectLst>
              </a:rPr>
              <a:t>evidence</a:t>
            </a:r>
            <a:r>
              <a:rPr lang="en-US" sz="2800" dirty="0" smtClean="0">
                <a:solidFill>
                  <a:srgbClr val="FF00FF"/>
                </a:solidFill>
              </a:rPr>
              <a:t> </a:t>
            </a:r>
            <a:r>
              <a:rPr lang="en-US" sz="2800" b="0" dirty="0" smtClean="0">
                <a:solidFill>
                  <a:srgbClr val="FFFFFF"/>
                </a:solidFill>
              </a:rPr>
              <a:t>used to support the topic sentence</a:t>
            </a:r>
            <a:r>
              <a:rPr lang="en-US" sz="2800" dirty="0" smtClean="0">
                <a:solidFill>
                  <a:srgbClr val="FFFFFF"/>
                </a:solidFill>
              </a:rPr>
              <a:t> </a:t>
            </a:r>
            <a:r>
              <a:rPr lang="en-US" sz="2800" b="1" dirty="0" smtClean="0">
                <a:solidFill>
                  <a:srgbClr val="FF00FF"/>
                </a:solidFill>
                <a:effectLst>
                  <a:outerShdw blurRad="38100" dist="38100" dir="2700000" algn="tl">
                    <a:srgbClr val="000000">
                      <a:alpha val="43137"/>
                    </a:srgbClr>
                  </a:outerShdw>
                </a:effectLst>
              </a:rPr>
              <a:t>pink</a:t>
            </a:r>
          </a:p>
          <a:p>
            <a:pPr lvl="2">
              <a:buClr>
                <a:schemeClr val="bg1"/>
              </a:buClr>
            </a:pPr>
            <a:r>
              <a:rPr lang="en-US" sz="2800" b="0" dirty="0" smtClean="0">
                <a:solidFill>
                  <a:srgbClr val="FFFFFF"/>
                </a:solidFill>
              </a:rPr>
              <a:t>Highlight</a:t>
            </a:r>
            <a:r>
              <a:rPr lang="en-US" sz="2800" dirty="0" smtClean="0">
                <a:solidFill>
                  <a:srgbClr val="FFFFFF"/>
                </a:solidFill>
              </a:rPr>
              <a:t> </a:t>
            </a:r>
            <a:r>
              <a:rPr lang="en-US" sz="2800" b="1" dirty="0" smtClean="0">
                <a:solidFill>
                  <a:srgbClr val="00FF00"/>
                </a:solidFill>
                <a:effectLst>
                  <a:outerShdw blurRad="38100" dist="38100" dir="2700000" algn="tl">
                    <a:srgbClr val="000000">
                      <a:alpha val="43137"/>
                    </a:srgbClr>
                  </a:outerShdw>
                </a:effectLst>
              </a:rPr>
              <a:t>analysis</a:t>
            </a:r>
            <a:r>
              <a:rPr lang="en-US" sz="2800" dirty="0" smtClean="0">
                <a:solidFill>
                  <a:srgbClr val="00FF00"/>
                </a:solidFill>
              </a:rPr>
              <a:t> </a:t>
            </a:r>
            <a:r>
              <a:rPr lang="en-US" sz="2800" b="0" dirty="0" smtClean="0">
                <a:solidFill>
                  <a:srgbClr val="FFFFFF"/>
                </a:solidFill>
              </a:rPr>
              <a:t>statement</a:t>
            </a:r>
            <a:r>
              <a:rPr lang="en-US" sz="2800" dirty="0" smtClean="0">
                <a:solidFill>
                  <a:srgbClr val="FFFFFF"/>
                </a:solidFill>
              </a:rPr>
              <a:t> </a:t>
            </a:r>
            <a:r>
              <a:rPr lang="en-US" sz="2800" b="1" dirty="0" smtClean="0">
                <a:solidFill>
                  <a:srgbClr val="00FF00"/>
                </a:solidFill>
                <a:effectLst>
                  <a:outerShdw blurRad="38100" dist="38100" dir="2700000" algn="tl">
                    <a:srgbClr val="000000">
                      <a:alpha val="43137"/>
                    </a:srgbClr>
                  </a:outerShdw>
                </a:effectLst>
              </a:rPr>
              <a:t>green</a:t>
            </a:r>
          </a:p>
          <a:p>
            <a:pPr>
              <a:buClr>
                <a:schemeClr val="bg1"/>
              </a:buClr>
            </a:pPr>
            <a:endParaRPr lang="en-US" sz="3200" dirty="0" smtClean="0">
              <a:solidFill>
                <a:srgbClr val="FFFFFF"/>
              </a:solidFill>
            </a:endParaRPr>
          </a:p>
          <a:p>
            <a:pPr lvl="1">
              <a:buClr>
                <a:schemeClr val="bg1"/>
              </a:buClr>
            </a:pPr>
            <a:endParaRPr lang="en-US" sz="3200" dirty="0">
              <a:solidFill>
                <a:srgbClr val="FFFFFF"/>
              </a:solidFill>
            </a:endParaRPr>
          </a:p>
        </p:txBody>
      </p:sp>
      <p:sp>
        <p:nvSpPr>
          <p:cNvPr id="5" name="Rectangle 4"/>
          <p:cNvSpPr/>
          <p:nvPr/>
        </p:nvSpPr>
        <p:spPr>
          <a:xfrm>
            <a:off x="1183036" y="381000"/>
            <a:ext cx="6777946" cy="830997"/>
          </a:xfrm>
          <a:prstGeom prst="rect">
            <a:avLst/>
          </a:prstGeom>
          <a:noFill/>
        </p:spPr>
        <p:txBody>
          <a:bodyPr wrap="none" lIns="91440" tIns="45720" rIns="91440" bIns="45720">
            <a:spAutoFit/>
          </a:bodyPr>
          <a:lstStyle/>
          <a:p>
            <a:pPr algn="ctr"/>
            <a:r>
              <a:rPr 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CCOT Essay </a:t>
            </a: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Dissection</a:t>
            </a:r>
          </a:p>
        </p:txBody>
      </p:sp>
    </p:spTree>
    <p:extLst>
      <p:ext uri="{BB962C8B-B14F-4D97-AF65-F5344CB8AC3E}">
        <p14:creationId xmlns:p14="http://schemas.microsoft.com/office/powerpoint/2010/main" val="124560736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99" y="31250"/>
            <a:ext cx="9144000" cy="4525963"/>
          </a:xfrm>
        </p:spPr>
        <p:txBody>
          <a:bodyPr/>
          <a:lstStyle/>
          <a:p>
            <a:pPr marL="0" indent="0">
              <a:buNone/>
            </a:pPr>
            <a:r>
              <a:rPr lang="en-US" sz="2100" b="0" dirty="0">
                <a:solidFill>
                  <a:srgbClr val="FFFFFF"/>
                </a:solidFill>
              </a:rPr>
              <a:t>While the marketing of silk and paper continued into Post Classical China, the later dynasties began to diversify their markets due technology advancements. During the Classical Era, the Han had a specialized economy in the production of silk merchandise due to the Silk Road networks. And Han craftsmen, using hemp, bark, and textile fibers, invented paper, which turn into the preferred medium of writing compared to silk </a:t>
            </a:r>
            <a:r>
              <a:rPr lang="en-US" sz="2100" b="0" dirty="0" smtClean="0">
                <a:solidFill>
                  <a:srgbClr val="FFFFFF"/>
                </a:solidFill>
              </a:rPr>
              <a:t>scrolls and oracle bones. </a:t>
            </a:r>
            <a:r>
              <a:rPr lang="en-US" sz="2100" b="0" dirty="0">
                <a:solidFill>
                  <a:srgbClr val="FFFFFF"/>
                </a:solidFill>
              </a:rPr>
              <a:t>Because the construction of the Grand Canal unified of the geographically divided Northern and Southern China, new technologies and ideas spread throughout China, causing new products to emerge in local markets.  New agricultural techniques like the extension of artificial irrigation system allowed the food surplus and population in China to grow, allowing further labor specialization. Chinese craftsman develop porcelain, which was lighter than earlier pottery and often seen as a work of art. Chinese porcelain gained such a reputation globally that it was generally known as </a:t>
            </a:r>
            <a:r>
              <a:rPr lang="en-US" sz="2100" b="0" i="1" dirty="0">
                <a:solidFill>
                  <a:srgbClr val="FFFFFF"/>
                </a:solidFill>
              </a:rPr>
              <a:t>chinaware</a:t>
            </a:r>
            <a:r>
              <a:rPr lang="en-US" sz="2100" b="0" dirty="0">
                <a:solidFill>
                  <a:srgbClr val="FFFFFF"/>
                </a:solidFill>
              </a:rPr>
              <a:t>, or simply </a:t>
            </a:r>
            <a:r>
              <a:rPr lang="en-US" sz="2100" b="0" i="1" dirty="0">
                <a:solidFill>
                  <a:srgbClr val="FFFFFF"/>
                </a:solidFill>
              </a:rPr>
              <a:t>china</a:t>
            </a:r>
            <a:r>
              <a:rPr lang="en-US" sz="2100" b="0" dirty="0">
                <a:solidFill>
                  <a:srgbClr val="FFFFFF"/>
                </a:solidFill>
              </a:rPr>
              <a:t>. In addition, </a:t>
            </a:r>
            <a:r>
              <a:rPr lang="en-US" sz="2100" b="0" dirty="0" smtClean="0">
                <a:solidFill>
                  <a:srgbClr val="FFFFFF"/>
                </a:solidFill>
              </a:rPr>
              <a:t>woodblock printing </a:t>
            </a:r>
            <a:r>
              <a:rPr lang="en-US" sz="2100" b="0" dirty="0">
                <a:solidFill>
                  <a:srgbClr val="FFFFFF"/>
                </a:solidFill>
              </a:rPr>
              <a:t>became significant to Chinese markets. With their standardization of Chinese script and the Han’s invention of paper, printers experimented with moveable wooden blocks that were movable and reusable. Printing made it possible to produce texts quickly, cheaply, and in huge quantities. Copies of Buddhist texts, Confucian texts, calendars, and popular literary works were being sold throughout Chinese markets.  </a:t>
            </a:r>
          </a:p>
          <a:p>
            <a:endParaRPr lang="en-US" sz="2200" dirty="0">
              <a:solidFill>
                <a:srgbClr val="FFFFFF"/>
              </a:solidFill>
            </a:endParaRPr>
          </a:p>
        </p:txBody>
      </p:sp>
    </p:spTree>
    <p:extLst>
      <p:ext uri="{BB962C8B-B14F-4D97-AF65-F5344CB8AC3E}">
        <p14:creationId xmlns:p14="http://schemas.microsoft.com/office/powerpoint/2010/main" val="162245716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99" y="31250"/>
            <a:ext cx="9144000" cy="4525963"/>
          </a:xfrm>
        </p:spPr>
        <p:txBody>
          <a:bodyPr/>
          <a:lstStyle/>
          <a:p>
            <a:pPr marL="0" indent="0">
              <a:buNone/>
            </a:pPr>
            <a:r>
              <a:rPr lang="en-US" sz="2100" b="0" dirty="0">
                <a:solidFill>
                  <a:srgbClr val="FFFF00"/>
                </a:solidFill>
              </a:rPr>
              <a:t>While the marketing of silk and paper continued into Post Classical China, the later dynasties began to diversify their markets due technology advancements.</a:t>
            </a:r>
            <a:r>
              <a:rPr lang="en-US" sz="2100" b="0" dirty="0">
                <a:solidFill>
                  <a:srgbClr val="FFFFFF"/>
                </a:solidFill>
              </a:rPr>
              <a:t> During the Classical Era, the Han had a specialized economy in the production of silk merchandise due to the Silk Road networks. And Han craftsmen, using hemp, bark, and textile fibers, invented paper, which turn into the preferred medium of writing compared to silk </a:t>
            </a:r>
            <a:r>
              <a:rPr lang="en-US" sz="2100" b="0" dirty="0" smtClean="0">
                <a:solidFill>
                  <a:srgbClr val="FFFFFF"/>
                </a:solidFill>
              </a:rPr>
              <a:t>scrolls and oracle bones. </a:t>
            </a:r>
            <a:r>
              <a:rPr lang="en-US" sz="2100" b="0" dirty="0">
                <a:solidFill>
                  <a:srgbClr val="FFFFFF"/>
                </a:solidFill>
              </a:rPr>
              <a:t>Because the construction of the Grand Canal unified of the geographically divided Northern and Southern China, new technologies and ideas spread throughout China, causing new products to emerge in local markets.  New agricultural techniques like the extension of artificial irrigation system allowed the food surplus and population in China to grow, allowing further labor specialization. Chinese craftsman develop porcelain, which was lighter than earlier pottery and often seen as a work of art. Chinese porcelain gained such a reputation globally that it was generally known as </a:t>
            </a:r>
            <a:r>
              <a:rPr lang="en-US" sz="2100" b="0" i="1" dirty="0">
                <a:solidFill>
                  <a:srgbClr val="FFFFFF"/>
                </a:solidFill>
              </a:rPr>
              <a:t>chinaware</a:t>
            </a:r>
            <a:r>
              <a:rPr lang="en-US" sz="2100" b="0" dirty="0">
                <a:solidFill>
                  <a:srgbClr val="FFFFFF"/>
                </a:solidFill>
              </a:rPr>
              <a:t>, or simply </a:t>
            </a:r>
            <a:r>
              <a:rPr lang="en-US" sz="2100" b="0" i="1" dirty="0">
                <a:solidFill>
                  <a:srgbClr val="FFFFFF"/>
                </a:solidFill>
              </a:rPr>
              <a:t>china</a:t>
            </a:r>
            <a:r>
              <a:rPr lang="en-US" sz="2100" b="0" dirty="0">
                <a:solidFill>
                  <a:srgbClr val="FFFFFF"/>
                </a:solidFill>
              </a:rPr>
              <a:t>. In addition, </a:t>
            </a:r>
            <a:r>
              <a:rPr lang="en-US" sz="2100" b="0" dirty="0" smtClean="0">
                <a:solidFill>
                  <a:srgbClr val="FFFFFF"/>
                </a:solidFill>
              </a:rPr>
              <a:t>woodblock printing </a:t>
            </a:r>
            <a:r>
              <a:rPr lang="en-US" sz="2100" b="0" dirty="0">
                <a:solidFill>
                  <a:srgbClr val="FFFFFF"/>
                </a:solidFill>
              </a:rPr>
              <a:t>became significant to Chinese markets. With their standardization of Chinese script and the Han’s invention of paper, printers experimented with moveable wooden blocks that were movable and reusable. Printing made it possible to produce texts quickly, cheaply, and in huge quantities. Copies of Buddhist texts, Confucian texts, calendars, and popular literary works were being sold throughout Chinese markets.  </a:t>
            </a:r>
          </a:p>
          <a:p>
            <a:endParaRPr lang="en-US" sz="2200" dirty="0">
              <a:solidFill>
                <a:srgbClr val="FFFFFF"/>
              </a:solidFill>
            </a:endParaRPr>
          </a:p>
        </p:txBody>
      </p:sp>
    </p:spTree>
    <p:extLst>
      <p:ext uri="{BB962C8B-B14F-4D97-AF65-F5344CB8AC3E}">
        <p14:creationId xmlns:p14="http://schemas.microsoft.com/office/powerpoint/2010/main" val="259445863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99" y="31250"/>
            <a:ext cx="9144000" cy="6826750"/>
          </a:xfrm>
        </p:spPr>
        <p:txBody>
          <a:bodyPr/>
          <a:lstStyle/>
          <a:p>
            <a:pPr marL="0" indent="0">
              <a:buNone/>
            </a:pPr>
            <a:r>
              <a:rPr lang="en-US" sz="2100" b="0" dirty="0">
                <a:solidFill>
                  <a:srgbClr val="FFFF00"/>
                </a:solidFill>
              </a:rPr>
              <a:t>While the marketing of silk and paper continued into Post Classical China, the later dynasties began to diversify their markets due technology advancements.</a:t>
            </a:r>
            <a:r>
              <a:rPr lang="en-US" sz="2100" b="0" dirty="0">
                <a:solidFill>
                  <a:srgbClr val="FFFFFF"/>
                </a:solidFill>
              </a:rPr>
              <a:t> During the Classical Era, the Han had a </a:t>
            </a:r>
            <a:r>
              <a:rPr lang="en-US" sz="2100" b="0" dirty="0">
                <a:solidFill>
                  <a:srgbClr val="FF00FF"/>
                </a:solidFill>
              </a:rPr>
              <a:t>specialized economy</a:t>
            </a:r>
            <a:r>
              <a:rPr lang="en-US" sz="2100" b="0" dirty="0">
                <a:solidFill>
                  <a:srgbClr val="FFFFFF"/>
                </a:solidFill>
              </a:rPr>
              <a:t> in the production of </a:t>
            </a:r>
            <a:r>
              <a:rPr lang="en-US" sz="2100" b="0" dirty="0">
                <a:solidFill>
                  <a:srgbClr val="FF00FF"/>
                </a:solidFill>
              </a:rPr>
              <a:t>silk</a:t>
            </a:r>
            <a:r>
              <a:rPr lang="en-US" sz="2100" b="0" dirty="0">
                <a:solidFill>
                  <a:srgbClr val="FFFFFF"/>
                </a:solidFill>
              </a:rPr>
              <a:t> merchandise due to the Silk Road networks. And Han craftsmen, using hemp, bark, and textile fibers, invented </a:t>
            </a:r>
            <a:r>
              <a:rPr lang="en-US" sz="2100" b="0" dirty="0">
                <a:solidFill>
                  <a:srgbClr val="FF00FF"/>
                </a:solidFill>
              </a:rPr>
              <a:t>paper</a:t>
            </a:r>
            <a:r>
              <a:rPr lang="en-US" sz="2100" b="0" dirty="0">
                <a:solidFill>
                  <a:srgbClr val="FFFFFF"/>
                </a:solidFill>
              </a:rPr>
              <a:t>, which turn into the preferred medium of writing compared to silk </a:t>
            </a:r>
            <a:r>
              <a:rPr lang="en-US" sz="2100" b="0" dirty="0" smtClean="0">
                <a:solidFill>
                  <a:srgbClr val="FFFFFF"/>
                </a:solidFill>
              </a:rPr>
              <a:t>scrolls and </a:t>
            </a:r>
            <a:r>
              <a:rPr lang="en-US" sz="2100" b="0" dirty="0">
                <a:solidFill>
                  <a:srgbClr val="FFFFFF"/>
                </a:solidFill>
              </a:rPr>
              <a:t>oracle bones. Because the construction of the </a:t>
            </a:r>
            <a:r>
              <a:rPr lang="en-US" sz="2100" b="0" dirty="0">
                <a:solidFill>
                  <a:srgbClr val="FF00FF"/>
                </a:solidFill>
              </a:rPr>
              <a:t>Grand Canal </a:t>
            </a:r>
            <a:r>
              <a:rPr lang="en-US" sz="2100" b="0" dirty="0">
                <a:solidFill>
                  <a:srgbClr val="FFFFFF"/>
                </a:solidFill>
              </a:rPr>
              <a:t>unified of the geographically divided Northern and Southern China, new technologies and ideas spread throughout China, causing new products to emerge in local markets.  New agricultural techniques like the </a:t>
            </a:r>
            <a:r>
              <a:rPr lang="en-US" sz="2100" b="0" dirty="0">
                <a:solidFill>
                  <a:srgbClr val="FF00FF"/>
                </a:solidFill>
              </a:rPr>
              <a:t>extension of artificial irrigation system </a:t>
            </a:r>
            <a:r>
              <a:rPr lang="en-US" sz="2100" b="0" dirty="0">
                <a:solidFill>
                  <a:srgbClr val="FFFFFF"/>
                </a:solidFill>
              </a:rPr>
              <a:t>allowed the </a:t>
            </a:r>
            <a:r>
              <a:rPr lang="en-US" sz="2100" b="0" dirty="0">
                <a:solidFill>
                  <a:srgbClr val="FF00FF"/>
                </a:solidFill>
              </a:rPr>
              <a:t>food surplus </a:t>
            </a:r>
            <a:r>
              <a:rPr lang="en-US" sz="2100" b="0" dirty="0">
                <a:solidFill>
                  <a:srgbClr val="FFFFFF"/>
                </a:solidFill>
              </a:rPr>
              <a:t>and population in China to grow, allowing further</a:t>
            </a:r>
            <a:r>
              <a:rPr lang="en-US" sz="2100" b="0" dirty="0">
                <a:solidFill>
                  <a:srgbClr val="FF00FF"/>
                </a:solidFill>
              </a:rPr>
              <a:t> labor specialization</a:t>
            </a:r>
            <a:r>
              <a:rPr lang="en-US" sz="2100" b="0" dirty="0">
                <a:solidFill>
                  <a:srgbClr val="FFFFFF"/>
                </a:solidFill>
              </a:rPr>
              <a:t>. Chinese craftsman develop </a:t>
            </a:r>
            <a:r>
              <a:rPr lang="en-US" sz="2100" b="0" dirty="0">
                <a:solidFill>
                  <a:srgbClr val="FF00FF"/>
                </a:solidFill>
              </a:rPr>
              <a:t>porcelain</a:t>
            </a:r>
            <a:r>
              <a:rPr lang="en-US" sz="2100" b="0" dirty="0">
                <a:solidFill>
                  <a:srgbClr val="FFFFFF"/>
                </a:solidFill>
              </a:rPr>
              <a:t>, which was lighter than earlier pottery and often seen as a work of art. Chinese porcelain gained such a reputation globally that it was generally known as </a:t>
            </a:r>
            <a:r>
              <a:rPr lang="en-US" sz="2100" b="0" i="1" dirty="0">
                <a:solidFill>
                  <a:srgbClr val="FFFFFF"/>
                </a:solidFill>
              </a:rPr>
              <a:t>chinaware</a:t>
            </a:r>
            <a:r>
              <a:rPr lang="en-US" sz="2100" b="0" dirty="0">
                <a:solidFill>
                  <a:srgbClr val="FFFFFF"/>
                </a:solidFill>
              </a:rPr>
              <a:t>, or simply </a:t>
            </a:r>
            <a:r>
              <a:rPr lang="en-US" sz="2100" b="0" i="1" dirty="0">
                <a:solidFill>
                  <a:srgbClr val="FFFFFF"/>
                </a:solidFill>
              </a:rPr>
              <a:t>china</a:t>
            </a:r>
            <a:r>
              <a:rPr lang="en-US" sz="2100" b="0" dirty="0">
                <a:solidFill>
                  <a:srgbClr val="FFFFFF"/>
                </a:solidFill>
              </a:rPr>
              <a:t>. In addition, </a:t>
            </a:r>
            <a:r>
              <a:rPr lang="en-US" sz="2100" b="0" dirty="0">
                <a:solidFill>
                  <a:srgbClr val="FF00FF"/>
                </a:solidFill>
              </a:rPr>
              <a:t>woodblock printing</a:t>
            </a:r>
            <a:r>
              <a:rPr lang="en-US" sz="2100" b="0" dirty="0">
                <a:solidFill>
                  <a:srgbClr val="FFFFFF"/>
                </a:solidFill>
              </a:rPr>
              <a:t> </a:t>
            </a:r>
            <a:r>
              <a:rPr lang="en-US" sz="2100" b="0" dirty="0" smtClean="0">
                <a:solidFill>
                  <a:srgbClr val="FFFFFF"/>
                </a:solidFill>
              </a:rPr>
              <a:t>became </a:t>
            </a:r>
            <a:r>
              <a:rPr lang="en-US" sz="2100" b="0" dirty="0">
                <a:solidFill>
                  <a:srgbClr val="FFFFFF"/>
                </a:solidFill>
              </a:rPr>
              <a:t>significant to Chinese markets. With their standardization of Chinese script and the Han’s invention of paper, printers experimented with moveable wooden blocks that were movable and reusable. Printing made it possible to produce texts quickly, cheaply, and in huge quantities. Copies of Buddhist texts, Confucian texts, calendars, and popular literary works were being sold throughout Chinese markets.  </a:t>
            </a:r>
          </a:p>
          <a:p>
            <a:endParaRPr lang="en-US" sz="2200" dirty="0">
              <a:solidFill>
                <a:srgbClr val="FFFFFF"/>
              </a:solidFill>
            </a:endParaRPr>
          </a:p>
        </p:txBody>
      </p:sp>
    </p:spTree>
    <p:extLst>
      <p:ext uri="{BB962C8B-B14F-4D97-AF65-F5344CB8AC3E}">
        <p14:creationId xmlns:p14="http://schemas.microsoft.com/office/powerpoint/2010/main" val="150921219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99" y="31250"/>
            <a:ext cx="9144000" cy="6826750"/>
          </a:xfrm>
        </p:spPr>
        <p:txBody>
          <a:bodyPr/>
          <a:lstStyle/>
          <a:p>
            <a:pPr marL="0" indent="0">
              <a:buNone/>
            </a:pPr>
            <a:r>
              <a:rPr lang="en-US" sz="2100" b="0" dirty="0">
                <a:solidFill>
                  <a:srgbClr val="FFFF00"/>
                </a:solidFill>
              </a:rPr>
              <a:t>While the marketing of silk and paper continued into Post Classical China, the later dynasties began to diversify their markets due technology advancements.</a:t>
            </a:r>
            <a:r>
              <a:rPr lang="en-US" sz="2100" b="0" dirty="0">
                <a:solidFill>
                  <a:srgbClr val="FFFFFF"/>
                </a:solidFill>
              </a:rPr>
              <a:t> During the Classical Era, the Han had a </a:t>
            </a:r>
            <a:r>
              <a:rPr lang="en-US" sz="2100" b="0" dirty="0">
                <a:solidFill>
                  <a:srgbClr val="FF00FF"/>
                </a:solidFill>
              </a:rPr>
              <a:t>specialized economy</a:t>
            </a:r>
            <a:r>
              <a:rPr lang="en-US" sz="2100" b="0" dirty="0">
                <a:solidFill>
                  <a:srgbClr val="FFFFFF"/>
                </a:solidFill>
              </a:rPr>
              <a:t> in the production of </a:t>
            </a:r>
            <a:r>
              <a:rPr lang="en-US" sz="2100" b="0" dirty="0">
                <a:solidFill>
                  <a:srgbClr val="FF00FF"/>
                </a:solidFill>
              </a:rPr>
              <a:t>silk</a:t>
            </a:r>
            <a:r>
              <a:rPr lang="en-US" sz="2100" b="0" dirty="0">
                <a:solidFill>
                  <a:srgbClr val="FFFFFF"/>
                </a:solidFill>
              </a:rPr>
              <a:t> merchandise due to the Silk Road networks. And Han craftsmen, using hemp, bark, and textile fibers, invented </a:t>
            </a:r>
            <a:r>
              <a:rPr lang="en-US" sz="2100" b="0" dirty="0">
                <a:solidFill>
                  <a:srgbClr val="FF00FF"/>
                </a:solidFill>
              </a:rPr>
              <a:t>paper</a:t>
            </a:r>
            <a:r>
              <a:rPr lang="en-US" sz="2100" b="0" dirty="0">
                <a:solidFill>
                  <a:srgbClr val="FFFFFF"/>
                </a:solidFill>
              </a:rPr>
              <a:t>, which turn into the preferred medium of writing compared to silk scrolls and oracle bones. </a:t>
            </a:r>
            <a:r>
              <a:rPr lang="en-US" sz="2100" b="0" dirty="0">
                <a:solidFill>
                  <a:srgbClr val="00FF00"/>
                </a:solidFill>
              </a:rPr>
              <a:t>Because the construction of the </a:t>
            </a:r>
            <a:r>
              <a:rPr lang="en-US" sz="2100" b="0" dirty="0">
                <a:solidFill>
                  <a:srgbClr val="FF00FF"/>
                </a:solidFill>
              </a:rPr>
              <a:t>Grand Canal </a:t>
            </a:r>
            <a:r>
              <a:rPr lang="en-US" sz="2100" b="0" dirty="0">
                <a:solidFill>
                  <a:srgbClr val="00FF00"/>
                </a:solidFill>
              </a:rPr>
              <a:t>unified of the geographically divided Northern and Southern China, new technologies and ideas spread throughout China, causing new products to emerge in local markets.  </a:t>
            </a:r>
            <a:r>
              <a:rPr lang="en-US" sz="2100" b="0" dirty="0">
                <a:solidFill>
                  <a:srgbClr val="FFFFFF"/>
                </a:solidFill>
              </a:rPr>
              <a:t>New agricultural techniques like the </a:t>
            </a:r>
            <a:r>
              <a:rPr lang="en-US" sz="2100" b="0" dirty="0">
                <a:solidFill>
                  <a:srgbClr val="FF00FF"/>
                </a:solidFill>
              </a:rPr>
              <a:t>extension of artificial irrigation system </a:t>
            </a:r>
            <a:r>
              <a:rPr lang="en-US" sz="2100" b="0" dirty="0">
                <a:solidFill>
                  <a:srgbClr val="FFFFFF"/>
                </a:solidFill>
              </a:rPr>
              <a:t>allowed the </a:t>
            </a:r>
            <a:r>
              <a:rPr lang="en-US" sz="2100" b="0" dirty="0">
                <a:solidFill>
                  <a:srgbClr val="FF00FF"/>
                </a:solidFill>
              </a:rPr>
              <a:t>food surplus </a:t>
            </a:r>
            <a:r>
              <a:rPr lang="en-US" sz="2100" b="0" dirty="0">
                <a:solidFill>
                  <a:srgbClr val="FFFFFF"/>
                </a:solidFill>
              </a:rPr>
              <a:t>and population in China to grow, allowing further</a:t>
            </a:r>
            <a:r>
              <a:rPr lang="en-US" sz="2100" b="0" dirty="0">
                <a:solidFill>
                  <a:srgbClr val="FF00FF"/>
                </a:solidFill>
              </a:rPr>
              <a:t> labor specialization</a:t>
            </a:r>
            <a:r>
              <a:rPr lang="en-US" sz="2100" b="0" dirty="0">
                <a:solidFill>
                  <a:srgbClr val="FFFFFF"/>
                </a:solidFill>
              </a:rPr>
              <a:t>. Chinese craftsman develop </a:t>
            </a:r>
            <a:r>
              <a:rPr lang="en-US" sz="2100" b="0" dirty="0">
                <a:solidFill>
                  <a:srgbClr val="FF00FF"/>
                </a:solidFill>
              </a:rPr>
              <a:t>porcelain</a:t>
            </a:r>
            <a:r>
              <a:rPr lang="en-US" sz="2100" b="0" dirty="0">
                <a:solidFill>
                  <a:srgbClr val="FFFFFF"/>
                </a:solidFill>
              </a:rPr>
              <a:t>, which was lighter than earlier pottery and often seen as a work of art. Chinese porcelain gained such a reputation globally that it was generally known as </a:t>
            </a:r>
            <a:r>
              <a:rPr lang="en-US" sz="2100" b="0" i="1" dirty="0">
                <a:solidFill>
                  <a:srgbClr val="FFFFFF"/>
                </a:solidFill>
              </a:rPr>
              <a:t>chinaware</a:t>
            </a:r>
            <a:r>
              <a:rPr lang="en-US" sz="2100" b="0" dirty="0">
                <a:solidFill>
                  <a:srgbClr val="FFFFFF"/>
                </a:solidFill>
              </a:rPr>
              <a:t>, or simply </a:t>
            </a:r>
            <a:r>
              <a:rPr lang="en-US" sz="2100" b="0" i="1" dirty="0">
                <a:solidFill>
                  <a:srgbClr val="FFFFFF"/>
                </a:solidFill>
              </a:rPr>
              <a:t>china</a:t>
            </a:r>
            <a:r>
              <a:rPr lang="en-US" sz="2100" b="0" dirty="0">
                <a:solidFill>
                  <a:srgbClr val="FFFFFF"/>
                </a:solidFill>
              </a:rPr>
              <a:t>. In addition, </a:t>
            </a:r>
            <a:r>
              <a:rPr lang="en-US" sz="2100" b="0" dirty="0" smtClean="0">
                <a:solidFill>
                  <a:srgbClr val="FF00FF"/>
                </a:solidFill>
              </a:rPr>
              <a:t>woodblock printing</a:t>
            </a:r>
            <a:r>
              <a:rPr lang="en-US" sz="2100" b="0" dirty="0" smtClean="0">
                <a:solidFill>
                  <a:srgbClr val="FFFFFF"/>
                </a:solidFill>
              </a:rPr>
              <a:t> </a:t>
            </a:r>
            <a:r>
              <a:rPr lang="en-US" sz="2100" b="0" dirty="0">
                <a:solidFill>
                  <a:srgbClr val="FFFFFF"/>
                </a:solidFill>
              </a:rPr>
              <a:t>became significant to Chinese markets. With their standardization of Chinese script and the Han’s invention of paper, printers experimented with moveable wooden blocks that were movable and reusable. Printing made it possible to produce texts quickly, cheaply, and in huge quantities. Copies of Buddhist texts, Confucian texts, calendars, and popular literary works were being sold throughout Chinese markets.  </a:t>
            </a:r>
          </a:p>
          <a:p>
            <a:endParaRPr lang="en-US" sz="2200" dirty="0">
              <a:solidFill>
                <a:srgbClr val="FFFFFF"/>
              </a:solidFill>
            </a:endParaRPr>
          </a:p>
        </p:txBody>
      </p:sp>
    </p:spTree>
    <p:extLst>
      <p:ext uri="{BB962C8B-B14F-4D97-AF65-F5344CB8AC3E}">
        <p14:creationId xmlns:p14="http://schemas.microsoft.com/office/powerpoint/2010/main" val="11074883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Clr>
                <a:schemeClr val="bg1"/>
              </a:buClr>
            </a:pPr>
            <a:r>
              <a:rPr lang="en-US" sz="3200" b="0" dirty="0" smtClean="0">
                <a:solidFill>
                  <a:srgbClr val="FFFFFF"/>
                </a:solidFill>
              </a:rPr>
              <a:t>Essay Dissection</a:t>
            </a:r>
          </a:p>
          <a:p>
            <a:pPr lvl="1">
              <a:buClr>
                <a:schemeClr val="bg1"/>
              </a:buClr>
            </a:pPr>
            <a:r>
              <a:rPr lang="en-US" sz="3200" b="0" dirty="0" smtClean="0">
                <a:solidFill>
                  <a:srgbClr val="FFFFFF"/>
                </a:solidFill>
              </a:rPr>
              <a:t>Re-Read </a:t>
            </a:r>
            <a:r>
              <a:rPr lang="en-US" sz="3200" b="0" dirty="0">
                <a:solidFill>
                  <a:srgbClr val="FFFFFF"/>
                </a:solidFill>
              </a:rPr>
              <a:t>T</a:t>
            </a:r>
            <a:r>
              <a:rPr lang="en-US" sz="3200" b="0" dirty="0" smtClean="0">
                <a:solidFill>
                  <a:srgbClr val="FFFFFF"/>
                </a:solidFill>
              </a:rPr>
              <a:t>hird Body Paragraph</a:t>
            </a:r>
          </a:p>
          <a:p>
            <a:pPr lvl="2">
              <a:buClr>
                <a:schemeClr val="bg1"/>
              </a:buClr>
            </a:pPr>
            <a:r>
              <a:rPr lang="en-US" sz="2800" b="0" dirty="0" smtClean="0">
                <a:solidFill>
                  <a:srgbClr val="FFFFFF"/>
                </a:solidFill>
              </a:rPr>
              <a:t>Highlight the </a:t>
            </a:r>
            <a:r>
              <a:rPr lang="en-US" sz="2800" b="1" dirty="0" smtClean="0">
                <a:solidFill>
                  <a:srgbClr val="FFFF00"/>
                </a:solidFill>
                <a:effectLst>
                  <a:outerShdw blurRad="38100" dist="38100" dir="2700000" algn="tl">
                    <a:srgbClr val="000000">
                      <a:alpha val="43137"/>
                    </a:srgbClr>
                  </a:outerShdw>
                </a:effectLst>
              </a:rPr>
              <a:t>topic sentence yellow</a:t>
            </a:r>
          </a:p>
          <a:p>
            <a:pPr lvl="2">
              <a:buClr>
                <a:schemeClr val="bg1"/>
              </a:buClr>
            </a:pPr>
            <a:r>
              <a:rPr lang="en-US" sz="2800" b="0" dirty="0" smtClean="0">
                <a:solidFill>
                  <a:srgbClr val="FFFFFF"/>
                </a:solidFill>
              </a:rPr>
              <a:t>Highlight all </a:t>
            </a:r>
            <a:r>
              <a:rPr lang="en-US" sz="2800" b="1" dirty="0" smtClean="0">
                <a:solidFill>
                  <a:srgbClr val="FF00FF"/>
                </a:solidFill>
                <a:effectLst>
                  <a:outerShdw blurRad="38100" dist="38100" dir="2700000" algn="tl">
                    <a:srgbClr val="000000">
                      <a:alpha val="43137"/>
                    </a:srgbClr>
                  </a:outerShdw>
                </a:effectLst>
              </a:rPr>
              <a:t>evidence</a:t>
            </a:r>
            <a:r>
              <a:rPr lang="en-US" sz="2800" dirty="0" smtClean="0">
                <a:solidFill>
                  <a:srgbClr val="FF00FF"/>
                </a:solidFill>
              </a:rPr>
              <a:t> </a:t>
            </a:r>
            <a:r>
              <a:rPr lang="en-US" sz="2800" b="0" dirty="0" smtClean="0">
                <a:solidFill>
                  <a:srgbClr val="FFFFFF"/>
                </a:solidFill>
              </a:rPr>
              <a:t>used to support the topic sentence</a:t>
            </a:r>
            <a:r>
              <a:rPr lang="en-US" sz="2800" dirty="0" smtClean="0">
                <a:solidFill>
                  <a:srgbClr val="FFFFFF"/>
                </a:solidFill>
              </a:rPr>
              <a:t> </a:t>
            </a:r>
            <a:r>
              <a:rPr lang="en-US" sz="2800" b="1" dirty="0" smtClean="0">
                <a:solidFill>
                  <a:srgbClr val="FF00FF"/>
                </a:solidFill>
                <a:effectLst>
                  <a:outerShdw blurRad="38100" dist="38100" dir="2700000" algn="tl">
                    <a:srgbClr val="000000">
                      <a:alpha val="43137"/>
                    </a:srgbClr>
                  </a:outerShdw>
                </a:effectLst>
              </a:rPr>
              <a:t>pink</a:t>
            </a:r>
          </a:p>
          <a:p>
            <a:pPr lvl="2">
              <a:buClr>
                <a:schemeClr val="bg1"/>
              </a:buClr>
            </a:pPr>
            <a:r>
              <a:rPr lang="en-US" sz="2800" b="0" dirty="0" smtClean="0">
                <a:solidFill>
                  <a:srgbClr val="FFFFFF"/>
                </a:solidFill>
              </a:rPr>
              <a:t>Highlight</a:t>
            </a:r>
            <a:r>
              <a:rPr lang="en-US" sz="2800" dirty="0" smtClean="0">
                <a:solidFill>
                  <a:srgbClr val="FFFFFF"/>
                </a:solidFill>
              </a:rPr>
              <a:t> </a:t>
            </a:r>
            <a:r>
              <a:rPr lang="en-US" sz="2800" b="1" dirty="0" smtClean="0">
                <a:solidFill>
                  <a:srgbClr val="00FF00"/>
                </a:solidFill>
                <a:effectLst>
                  <a:outerShdw blurRad="38100" dist="38100" dir="2700000" algn="tl">
                    <a:srgbClr val="000000">
                      <a:alpha val="43137"/>
                    </a:srgbClr>
                  </a:outerShdw>
                </a:effectLst>
              </a:rPr>
              <a:t>analysis</a:t>
            </a:r>
            <a:r>
              <a:rPr lang="en-US" sz="2800" dirty="0" smtClean="0">
                <a:solidFill>
                  <a:srgbClr val="00FF00"/>
                </a:solidFill>
              </a:rPr>
              <a:t> </a:t>
            </a:r>
            <a:r>
              <a:rPr lang="en-US" sz="2800" b="0" dirty="0" smtClean="0">
                <a:solidFill>
                  <a:srgbClr val="FFFFFF"/>
                </a:solidFill>
              </a:rPr>
              <a:t>statement</a:t>
            </a:r>
            <a:r>
              <a:rPr lang="en-US" sz="2800" dirty="0" smtClean="0">
                <a:solidFill>
                  <a:srgbClr val="FFFFFF"/>
                </a:solidFill>
              </a:rPr>
              <a:t> </a:t>
            </a:r>
            <a:r>
              <a:rPr lang="en-US" sz="2800" b="1" dirty="0" smtClean="0">
                <a:solidFill>
                  <a:srgbClr val="00FF00"/>
                </a:solidFill>
                <a:effectLst>
                  <a:outerShdw blurRad="38100" dist="38100" dir="2700000" algn="tl">
                    <a:srgbClr val="000000">
                      <a:alpha val="43137"/>
                    </a:srgbClr>
                  </a:outerShdw>
                </a:effectLst>
              </a:rPr>
              <a:t>green</a:t>
            </a:r>
          </a:p>
          <a:p>
            <a:pPr>
              <a:buClr>
                <a:schemeClr val="bg1"/>
              </a:buClr>
            </a:pPr>
            <a:endParaRPr lang="en-US" sz="3200" dirty="0" smtClean="0">
              <a:solidFill>
                <a:srgbClr val="FFFFFF"/>
              </a:solidFill>
            </a:endParaRPr>
          </a:p>
          <a:p>
            <a:pPr lvl="1">
              <a:buClr>
                <a:schemeClr val="bg1"/>
              </a:buClr>
            </a:pPr>
            <a:endParaRPr lang="en-US" sz="3200" dirty="0">
              <a:solidFill>
                <a:srgbClr val="FFFFFF"/>
              </a:solidFill>
            </a:endParaRPr>
          </a:p>
        </p:txBody>
      </p:sp>
      <p:sp>
        <p:nvSpPr>
          <p:cNvPr id="5" name="Rectangle 4"/>
          <p:cNvSpPr/>
          <p:nvPr/>
        </p:nvSpPr>
        <p:spPr>
          <a:xfrm>
            <a:off x="1183036" y="381000"/>
            <a:ext cx="6777946" cy="830997"/>
          </a:xfrm>
          <a:prstGeom prst="rect">
            <a:avLst/>
          </a:prstGeom>
          <a:noFill/>
        </p:spPr>
        <p:txBody>
          <a:bodyPr wrap="none" lIns="91440" tIns="45720" rIns="91440" bIns="45720">
            <a:spAutoFit/>
          </a:bodyPr>
          <a:lstStyle/>
          <a:p>
            <a:pPr algn="ctr"/>
            <a:r>
              <a:rPr 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CCOT Essay </a:t>
            </a: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Dissection</a:t>
            </a:r>
          </a:p>
        </p:txBody>
      </p:sp>
    </p:spTree>
    <p:extLst>
      <p:ext uri="{BB962C8B-B14F-4D97-AF65-F5344CB8AC3E}">
        <p14:creationId xmlns:p14="http://schemas.microsoft.com/office/powerpoint/2010/main" val="171996408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en-US" sz="2200" b="0" dirty="0">
                <a:solidFill>
                  <a:srgbClr val="FFFFFF"/>
                </a:solidFill>
              </a:rPr>
              <a:t>While Confucianism was still influential in China, Chinese citizens gradually shifted away from the classical Chinese philosophies and began converting to Buddhism. During the Classical Era, China has three competing philosophies that focused on human nature and order: Legalism, Daoism, and Confucianism. Confucianism remained the most influential due to its focus on social harmony and relationship interactions to create stability. Because of the lack of political stability with fall of the Han and the integration of India to China via the Silk Roads, Buddhist merchants facilitated the spread of Buddhism during the period when Confucianism was not enforced. Buddhism attracted Chinese interest partly because of its high standards of morality, its intellectual sophistication, and its promise of salvation. While Mahayana Buddhism was the branch most Chinese followed, the Dharmic faith fused with Chinese philosophies to make new schools of Buddhism. Chan Buddhism incorporated Daoist values into their doctrine, such as the push for mediation over the emphasis Buddhist texts. And despite government attempts to hinder the spread of Buddhism, Neo-Confucianism would adapt Buddhist themes and reasoning to Confucian interests, which would cater to the diverse cultures existing in Post Classical China.</a:t>
            </a:r>
          </a:p>
          <a:p>
            <a:pPr marL="0" indent="0">
              <a:buNone/>
            </a:pPr>
            <a:endParaRPr lang="en-US" sz="2100" dirty="0"/>
          </a:p>
        </p:txBody>
      </p:sp>
    </p:spTree>
    <p:extLst>
      <p:ext uri="{BB962C8B-B14F-4D97-AF65-F5344CB8AC3E}">
        <p14:creationId xmlns:p14="http://schemas.microsoft.com/office/powerpoint/2010/main" val="12098876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a:t>Essay Dissection: </a:t>
            </a:r>
            <a:r>
              <a:rPr lang="en-US" dirty="0" smtClean="0"/>
              <a:t>CCOT in China during the Post Classical Era</a:t>
            </a:r>
          </a:p>
          <a:p>
            <a:endParaRPr lang="en-US" dirty="0"/>
          </a:p>
          <a:p>
            <a:r>
              <a:rPr lang="en-US" dirty="0" smtClean="0"/>
              <a:t>HW</a:t>
            </a:r>
          </a:p>
          <a:p>
            <a:pPr lvl="1"/>
            <a:r>
              <a:rPr lang="en-US" dirty="0" smtClean="0"/>
              <a:t>Keep reading</a:t>
            </a:r>
          </a:p>
          <a:p>
            <a:pPr lvl="1"/>
            <a:r>
              <a:rPr lang="en-US" dirty="0" smtClean="0"/>
              <a:t>Unit Exam within 2 weeks</a:t>
            </a:r>
            <a:endParaRPr lang="en-US" dirty="0"/>
          </a:p>
          <a:p>
            <a:endParaRPr lang="en-US" dirty="0"/>
          </a:p>
        </p:txBody>
      </p:sp>
    </p:spTree>
    <p:extLst>
      <p:ext uri="{BB962C8B-B14F-4D97-AF65-F5344CB8AC3E}">
        <p14:creationId xmlns:p14="http://schemas.microsoft.com/office/powerpoint/2010/main" val="27904619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en-US" sz="2200" b="0" dirty="0">
                <a:solidFill>
                  <a:srgbClr val="FFFF00"/>
                </a:solidFill>
              </a:rPr>
              <a:t>While Confucianism was still influential in China, Chinese citizens gradually shifted away from the classical Chinese philosophies and began converting to Buddhism. </a:t>
            </a:r>
            <a:r>
              <a:rPr lang="en-US" sz="2200" b="0" dirty="0">
                <a:solidFill>
                  <a:srgbClr val="FFFFFF"/>
                </a:solidFill>
              </a:rPr>
              <a:t>During the Classical Era, China has three competing philosophies that focused on human nature and order: Legalism, Daoism, and Confucianism. Confucianism remained the most influential due to its focus on social harmony and relationship interactions to create stability. Because of the lack of political stability with fall of the Han and the integration of India to China via the Silk Roads, Buddhist merchants facilitated the spread of Buddhism during the period when Confucianism was not enforced. Buddhism attracted Chinese interest partly because of its high standards of morality, its intellectual sophistication, and its promise of salvation. While Mahayana Buddhism was the branch most Chinese followed, the Dharmic faith fused with Chinese philosophies to make new schools of Buddhism. Chan Buddhism incorporated Daoist values into their doctrine, such as the push for mediation over the emphasis Buddhist texts. And despite government attempts to hinder the spread of Buddhism, Neo-Confucianism would adapt Buddhist themes and reasoning to Confucian interests, which would cater to the diverse cultures existing in Post Classical China.</a:t>
            </a:r>
          </a:p>
          <a:p>
            <a:pPr marL="0" indent="0">
              <a:buNone/>
            </a:pPr>
            <a:endParaRPr lang="en-US" sz="2100" dirty="0"/>
          </a:p>
        </p:txBody>
      </p:sp>
    </p:spTree>
    <p:extLst>
      <p:ext uri="{BB962C8B-B14F-4D97-AF65-F5344CB8AC3E}">
        <p14:creationId xmlns:p14="http://schemas.microsoft.com/office/powerpoint/2010/main" val="257636271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en-US" sz="2200" b="0" dirty="0">
                <a:solidFill>
                  <a:srgbClr val="FFFF00"/>
                </a:solidFill>
              </a:rPr>
              <a:t>While Confucianism was still influential in China, Chinese citizens gradually shifted away from the classical Chinese philosophies and began converting to Buddhism. </a:t>
            </a:r>
            <a:r>
              <a:rPr lang="en-US" sz="2200" b="0" dirty="0">
                <a:solidFill>
                  <a:srgbClr val="FFFFFF"/>
                </a:solidFill>
              </a:rPr>
              <a:t>During the Classical Era, China has three competing philosophies that focused on human nature and order: </a:t>
            </a:r>
            <a:r>
              <a:rPr lang="en-US" sz="2200" b="0" dirty="0">
                <a:solidFill>
                  <a:srgbClr val="FF00FF"/>
                </a:solidFill>
              </a:rPr>
              <a:t>Legalism</a:t>
            </a:r>
            <a:r>
              <a:rPr lang="en-US" sz="2200" b="0" dirty="0">
                <a:solidFill>
                  <a:srgbClr val="FFFFFF"/>
                </a:solidFill>
              </a:rPr>
              <a:t>, </a:t>
            </a:r>
            <a:r>
              <a:rPr lang="en-US" sz="2200" b="0" dirty="0">
                <a:solidFill>
                  <a:srgbClr val="FF00FF"/>
                </a:solidFill>
              </a:rPr>
              <a:t>Daoism</a:t>
            </a:r>
            <a:r>
              <a:rPr lang="en-US" sz="2200" b="0" dirty="0">
                <a:solidFill>
                  <a:srgbClr val="FFFFFF"/>
                </a:solidFill>
              </a:rPr>
              <a:t>, and </a:t>
            </a:r>
            <a:r>
              <a:rPr lang="en-US" sz="2200" b="0" dirty="0">
                <a:solidFill>
                  <a:srgbClr val="FF00FF"/>
                </a:solidFill>
              </a:rPr>
              <a:t>Confucianism</a:t>
            </a:r>
            <a:r>
              <a:rPr lang="en-US" sz="2200" b="0" dirty="0">
                <a:solidFill>
                  <a:srgbClr val="FFFFFF"/>
                </a:solidFill>
              </a:rPr>
              <a:t>. Confucianism remained the most influential due to its focus on social harmony and relationship interactions to create stability. Because of the lack of political stability with fall of the Han and the integration of India to China via the Silk Roads, </a:t>
            </a:r>
            <a:r>
              <a:rPr lang="en-US" sz="2200" b="0" dirty="0">
                <a:solidFill>
                  <a:srgbClr val="FF00FF"/>
                </a:solidFill>
              </a:rPr>
              <a:t>Buddhist merchants </a:t>
            </a:r>
            <a:r>
              <a:rPr lang="en-US" sz="2200" b="0" dirty="0">
                <a:solidFill>
                  <a:srgbClr val="FFFFFF"/>
                </a:solidFill>
              </a:rPr>
              <a:t>facilitated the spread of Buddhism during the period when Confucianism was not enforced. Buddhism attracted Chinese interest partly because of its high standards of morality, its intellectual sophistication, and its promise of salvation. While </a:t>
            </a:r>
            <a:r>
              <a:rPr lang="en-US" sz="2200" b="0" dirty="0">
                <a:solidFill>
                  <a:srgbClr val="FF00FF"/>
                </a:solidFill>
              </a:rPr>
              <a:t>Mahayana Buddhism </a:t>
            </a:r>
            <a:r>
              <a:rPr lang="en-US" sz="2200" b="0" dirty="0">
                <a:solidFill>
                  <a:srgbClr val="FFFFFF"/>
                </a:solidFill>
              </a:rPr>
              <a:t>was the branch most Chinese followed, the Dharmic faith fused with Chinese philosophies to make new schools of Buddhism. </a:t>
            </a:r>
            <a:r>
              <a:rPr lang="en-US" sz="2200" b="0" dirty="0">
                <a:solidFill>
                  <a:srgbClr val="FF00FF"/>
                </a:solidFill>
              </a:rPr>
              <a:t>Chan Buddhism </a:t>
            </a:r>
            <a:r>
              <a:rPr lang="en-US" sz="2200" b="0" dirty="0">
                <a:solidFill>
                  <a:srgbClr val="FFFFFF"/>
                </a:solidFill>
              </a:rPr>
              <a:t>incorporated Daoist values into their doctrine, such as the push for mediation over the emphasis Buddhist texts. And despite government attempts to hinder the spread of Buddhism, </a:t>
            </a:r>
            <a:r>
              <a:rPr lang="en-US" sz="2200" b="0" dirty="0">
                <a:solidFill>
                  <a:srgbClr val="FF00FF"/>
                </a:solidFill>
              </a:rPr>
              <a:t>Neo-Confucianism </a:t>
            </a:r>
            <a:r>
              <a:rPr lang="en-US" sz="2200" b="0" dirty="0">
                <a:solidFill>
                  <a:srgbClr val="FFFFFF"/>
                </a:solidFill>
              </a:rPr>
              <a:t>would adapt Buddhist themes and reasoning to Confucian interests, which would cater to the diverse cultures existing in Post Classical China.</a:t>
            </a:r>
          </a:p>
          <a:p>
            <a:pPr marL="0" indent="0">
              <a:buNone/>
            </a:pPr>
            <a:endParaRPr lang="en-US" sz="2100" dirty="0"/>
          </a:p>
        </p:txBody>
      </p:sp>
    </p:spTree>
    <p:extLst>
      <p:ext uri="{BB962C8B-B14F-4D97-AF65-F5344CB8AC3E}">
        <p14:creationId xmlns:p14="http://schemas.microsoft.com/office/powerpoint/2010/main" val="342034889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en-US" sz="2200" b="0" dirty="0">
                <a:solidFill>
                  <a:srgbClr val="FFFF00"/>
                </a:solidFill>
              </a:rPr>
              <a:t>While Confucianism was still influential in China, Chinese citizens gradually shifted away from the classical Chinese philosophies and began converting to Buddhism. </a:t>
            </a:r>
            <a:r>
              <a:rPr lang="en-US" sz="2200" b="0" dirty="0">
                <a:solidFill>
                  <a:srgbClr val="FFFFFF"/>
                </a:solidFill>
              </a:rPr>
              <a:t>During the Classical Era, China has three competing philosophies that focused on human nature and order: </a:t>
            </a:r>
            <a:r>
              <a:rPr lang="en-US" sz="2200" b="0" dirty="0">
                <a:solidFill>
                  <a:srgbClr val="FF00FF"/>
                </a:solidFill>
              </a:rPr>
              <a:t>Legalism</a:t>
            </a:r>
            <a:r>
              <a:rPr lang="en-US" sz="2200" b="0" dirty="0">
                <a:solidFill>
                  <a:srgbClr val="FFFFFF"/>
                </a:solidFill>
              </a:rPr>
              <a:t>, </a:t>
            </a:r>
            <a:r>
              <a:rPr lang="en-US" sz="2200" b="0" dirty="0">
                <a:solidFill>
                  <a:srgbClr val="FF00FF"/>
                </a:solidFill>
              </a:rPr>
              <a:t>Daoism</a:t>
            </a:r>
            <a:r>
              <a:rPr lang="en-US" sz="2200" b="0" dirty="0">
                <a:solidFill>
                  <a:srgbClr val="FFFFFF"/>
                </a:solidFill>
              </a:rPr>
              <a:t>, and </a:t>
            </a:r>
            <a:r>
              <a:rPr lang="en-US" sz="2200" b="0" dirty="0">
                <a:solidFill>
                  <a:srgbClr val="FF00FF"/>
                </a:solidFill>
              </a:rPr>
              <a:t>Confucianism</a:t>
            </a:r>
            <a:r>
              <a:rPr lang="en-US" sz="2200" b="0" dirty="0">
                <a:solidFill>
                  <a:srgbClr val="FFFFFF"/>
                </a:solidFill>
              </a:rPr>
              <a:t>. Confucianism remained the most influential due to its focus on social harmony and relationship interactions to create stability. </a:t>
            </a:r>
            <a:r>
              <a:rPr lang="en-US" sz="2200" b="0" dirty="0">
                <a:solidFill>
                  <a:srgbClr val="00FF00"/>
                </a:solidFill>
              </a:rPr>
              <a:t>Because of the lack of political stability with fall of the Han and the integration of India to China via the Silk Roads, </a:t>
            </a:r>
            <a:r>
              <a:rPr lang="en-US" sz="2200" b="0" dirty="0">
                <a:solidFill>
                  <a:srgbClr val="FF00FF"/>
                </a:solidFill>
              </a:rPr>
              <a:t>Buddhist merchants </a:t>
            </a:r>
            <a:r>
              <a:rPr lang="en-US" sz="2200" b="0" dirty="0">
                <a:solidFill>
                  <a:srgbClr val="00FF00"/>
                </a:solidFill>
              </a:rPr>
              <a:t>facilitated the spread of Buddhism during the period when Confucianism was not enforced. </a:t>
            </a:r>
            <a:r>
              <a:rPr lang="en-US" sz="2200" b="0" dirty="0">
                <a:solidFill>
                  <a:srgbClr val="FFFFFF"/>
                </a:solidFill>
              </a:rPr>
              <a:t>Buddhism attracted Chinese interest partly because of its high standards of morality, its intellectual sophistication, and its promise of salvation. While </a:t>
            </a:r>
            <a:r>
              <a:rPr lang="en-US" sz="2200" b="0" dirty="0">
                <a:solidFill>
                  <a:srgbClr val="FF00FF"/>
                </a:solidFill>
              </a:rPr>
              <a:t>Mahayana Buddhism </a:t>
            </a:r>
            <a:r>
              <a:rPr lang="en-US" sz="2200" b="0" dirty="0">
                <a:solidFill>
                  <a:srgbClr val="FFFFFF"/>
                </a:solidFill>
              </a:rPr>
              <a:t>was the branch most Chinese followed, the Dharmic faith fused with Chinese philosophies to make new schools of Buddhism. </a:t>
            </a:r>
            <a:r>
              <a:rPr lang="en-US" sz="2200" b="0" dirty="0">
                <a:solidFill>
                  <a:srgbClr val="FF00FF"/>
                </a:solidFill>
              </a:rPr>
              <a:t>Chan Buddhism </a:t>
            </a:r>
            <a:r>
              <a:rPr lang="en-US" sz="2200" b="0" dirty="0">
                <a:solidFill>
                  <a:srgbClr val="FFFFFF"/>
                </a:solidFill>
              </a:rPr>
              <a:t>incorporated Daoist values into their doctrine, such as the push for mediation over the emphasis Buddhist texts. And despite government attempts to hinder the spread of Buddhism, </a:t>
            </a:r>
            <a:r>
              <a:rPr lang="en-US" sz="2200" b="0" dirty="0">
                <a:solidFill>
                  <a:srgbClr val="FF00FF"/>
                </a:solidFill>
              </a:rPr>
              <a:t>Neo-Confucianism </a:t>
            </a:r>
            <a:r>
              <a:rPr lang="en-US" sz="2200" b="0" dirty="0">
                <a:solidFill>
                  <a:srgbClr val="FFFFFF"/>
                </a:solidFill>
              </a:rPr>
              <a:t>would adapt Buddhist themes and reasoning to Confucian interests, which would cater to the diverse cultures existing in Post Classical China.</a:t>
            </a:r>
          </a:p>
          <a:p>
            <a:pPr marL="0" indent="0">
              <a:buNone/>
            </a:pPr>
            <a:endParaRPr lang="en-US" sz="2100" dirty="0"/>
          </a:p>
        </p:txBody>
      </p:sp>
    </p:spTree>
    <p:extLst>
      <p:ext uri="{BB962C8B-B14F-4D97-AF65-F5344CB8AC3E}">
        <p14:creationId xmlns:p14="http://schemas.microsoft.com/office/powerpoint/2010/main" val="85195853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ClrTx/>
            </a:pPr>
            <a:r>
              <a:rPr lang="en-US" sz="3200" b="0" dirty="0" smtClean="0">
                <a:solidFill>
                  <a:srgbClr val="FFFFFF"/>
                </a:solidFill>
              </a:rPr>
              <a:t>Essay Dissection</a:t>
            </a:r>
          </a:p>
          <a:p>
            <a:pPr lvl="1">
              <a:buClrTx/>
            </a:pPr>
            <a:r>
              <a:rPr lang="en-US" sz="3200" b="0" dirty="0" smtClean="0">
                <a:solidFill>
                  <a:srgbClr val="FFFFFF"/>
                </a:solidFill>
              </a:rPr>
              <a:t>Re-read </a:t>
            </a:r>
            <a:r>
              <a:rPr lang="en-US" sz="3200" b="0" dirty="0" smtClean="0">
                <a:solidFill>
                  <a:srgbClr val="FFFFFF"/>
                </a:solidFill>
              </a:rPr>
              <a:t>Conclusion</a:t>
            </a:r>
          </a:p>
          <a:p>
            <a:pPr lvl="2">
              <a:buClrTx/>
            </a:pPr>
            <a:r>
              <a:rPr lang="en-US" sz="2800" b="0" dirty="0" smtClean="0">
                <a:solidFill>
                  <a:srgbClr val="FFFFFF"/>
                </a:solidFill>
              </a:rPr>
              <a:t>Highlight the </a:t>
            </a:r>
            <a:r>
              <a:rPr lang="en-US" sz="2800" dirty="0" smtClean="0">
                <a:solidFill>
                  <a:srgbClr val="FFFF00"/>
                </a:solidFill>
              </a:rPr>
              <a:t>restated thesis yellow</a:t>
            </a:r>
            <a:endParaRPr lang="en-US" sz="2800" dirty="0" smtClean="0">
              <a:solidFill>
                <a:srgbClr val="FFFF00"/>
              </a:solidFill>
            </a:endParaRPr>
          </a:p>
          <a:p>
            <a:pPr lvl="2">
              <a:buClrTx/>
            </a:pPr>
            <a:r>
              <a:rPr lang="en-US" sz="2800" b="0" dirty="0" smtClean="0">
                <a:solidFill>
                  <a:srgbClr val="FFFFFF"/>
                </a:solidFill>
              </a:rPr>
              <a:t>What did the author do in the conclusion?</a:t>
            </a:r>
          </a:p>
          <a:p>
            <a:endParaRPr lang="en-US" sz="3200" dirty="0" smtClean="0"/>
          </a:p>
          <a:p>
            <a:pPr lvl="1"/>
            <a:endParaRPr lang="en-US" sz="3200" dirty="0"/>
          </a:p>
        </p:txBody>
      </p:sp>
      <p:sp>
        <p:nvSpPr>
          <p:cNvPr id="5" name="Rectangle 4"/>
          <p:cNvSpPr/>
          <p:nvPr/>
        </p:nvSpPr>
        <p:spPr>
          <a:xfrm>
            <a:off x="1183036" y="381000"/>
            <a:ext cx="6777946" cy="830997"/>
          </a:xfrm>
          <a:prstGeom prst="rect">
            <a:avLst/>
          </a:prstGeom>
          <a:noFill/>
        </p:spPr>
        <p:txBody>
          <a:bodyPr wrap="none" lIns="91440" tIns="45720" rIns="91440" bIns="45720">
            <a:spAutoFit/>
          </a:bodyPr>
          <a:lstStyle/>
          <a:p>
            <a:pPr algn="ctr"/>
            <a:r>
              <a:rPr 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CCOT Essay </a:t>
            </a: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Dissection</a:t>
            </a:r>
          </a:p>
        </p:txBody>
      </p:sp>
      <p:sp>
        <p:nvSpPr>
          <p:cNvPr id="2" name="Rectangle 1"/>
          <p:cNvSpPr/>
          <p:nvPr/>
        </p:nvSpPr>
        <p:spPr>
          <a:xfrm>
            <a:off x="-4680779" y="-692666"/>
            <a:ext cx="2929007" cy="369332"/>
          </a:xfrm>
          <a:prstGeom prst="rect">
            <a:avLst/>
          </a:prstGeom>
        </p:spPr>
        <p:txBody>
          <a:bodyPr wrap="none">
            <a:spAutoFit/>
          </a:bodyPr>
          <a:lstStyle/>
          <a:p>
            <a:pPr lvl="2">
              <a:buClrTx/>
            </a:pPr>
            <a:r>
              <a:rPr lang="en-US" dirty="0" err="1">
                <a:solidFill>
                  <a:srgbClr val="FFFFFF"/>
                </a:solidFill>
              </a:rPr>
              <a:t>ated</a:t>
            </a:r>
            <a:r>
              <a:rPr lang="en-US" dirty="0">
                <a:solidFill>
                  <a:srgbClr val="FFFFFF"/>
                </a:solidFill>
              </a:rPr>
              <a:t> thesis yellow</a:t>
            </a:r>
          </a:p>
        </p:txBody>
      </p:sp>
    </p:spTree>
    <p:extLst>
      <p:ext uri="{BB962C8B-B14F-4D97-AF65-F5344CB8AC3E}">
        <p14:creationId xmlns:p14="http://schemas.microsoft.com/office/powerpoint/2010/main" val="31469842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9596" y="124520"/>
            <a:ext cx="8938587" cy="6907808"/>
          </a:xfrm>
        </p:spPr>
        <p:txBody>
          <a:bodyPr/>
          <a:lstStyle/>
          <a:p>
            <a:pPr marL="0" indent="0">
              <a:buNone/>
            </a:pPr>
            <a:r>
              <a:rPr lang="en-US" sz="2400" b="0" dirty="0">
                <a:solidFill>
                  <a:srgbClr val="FFFFFF"/>
                </a:solidFill>
              </a:rPr>
              <a:t>Even though Han’s bureaucratic centralized government </a:t>
            </a:r>
            <a:r>
              <a:rPr lang="en-US" sz="2400" b="0" dirty="0" smtClean="0">
                <a:solidFill>
                  <a:srgbClr val="FFFFFF"/>
                </a:solidFill>
              </a:rPr>
              <a:t>was persistent between </a:t>
            </a:r>
            <a:r>
              <a:rPr lang="en-US" sz="2400" b="0" dirty="0">
                <a:solidFill>
                  <a:srgbClr val="FFFFFF"/>
                </a:solidFill>
              </a:rPr>
              <a:t>100 CE and 1279 CE, China’s local markets exploded in new products and experienced the rise and incorporation of Buddhist ideology into Chinese </a:t>
            </a:r>
            <a:r>
              <a:rPr lang="en-US" sz="2400" b="0" dirty="0" smtClean="0">
                <a:solidFill>
                  <a:srgbClr val="FFFFFF"/>
                </a:solidFill>
              </a:rPr>
              <a:t>culture. Interestingly</a:t>
            </a:r>
            <a:r>
              <a:rPr lang="en-US" sz="2400" b="0" dirty="0">
                <a:solidFill>
                  <a:srgbClr val="FFFFFF"/>
                </a:solidFill>
              </a:rPr>
              <a:t>, these types of changes and continuities are seen in other regions of Afro-Eurasia. Looking at the Umayyad and Abbasid Caliphates, political stability was achieved through a centralized bureaucracy in the eastern and southern parts of the Mediterranean, incorporating Islamic traditions as the basis of its law and social order. This allowed Islam to spread throughout the Indian Ocean and the Sahara Desert, facilitating the development of new products, technology, and ideas throughout Afro-Eurasia.</a:t>
            </a:r>
          </a:p>
          <a:p>
            <a:pPr marL="0" indent="0">
              <a:buNone/>
            </a:pPr>
            <a:endParaRPr lang="en-US" dirty="0"/>
          </a:p>
        </p:txBody>
      </p:sp>
    </p:spTree>
    <p:extLst>
      <p:ext uri="{BB962C8B-B14F-4D97-AF65-F5344CB8AC3E}">
        <p14:creationId xmlns:p14="http://schemas.microsoft.com/office/powerpoint/2010/main" val="275702723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9596" y="124520"/>
            <a:ext cx="8938587" cy="6907808"/>
          </a:xfrm>
        </p:spPr>
        <p:txBody>
          <a:bodyPr/>
          <a:lstStyle/>
          <a:p>
            <a:pPr marL="0" indent="0">
              <a:buNone/>
            </a:pPr>
            <a:r>
              <a:rPr lang="en-US" sz="2400" b="0" dirty="0">
                <a:solidFill>
                  <a:srgbClr val="FFFF00"/>
                </a:solidFill>
              </a:rPr>
              <a:t>Even though Han’s bureaucratic centralized government </a:t>
            </a:r>
            <a:r>
              <a:rPr lang="en-US" sz="2400" b="0" dirty="0" smtClean="0">
                <a:solidFill>
                  <a:srgbClr val="FFFF00"/>
                </a:solidFill>
              </a:rPr>
              <a:t>was persistent between </a:t>
            </a:r>
            <a:r>
              <a:rPr lang="en-US" sz="2400" b="0" dirty="0">
                <a:solidFill>
                  <a:srgbClr val="FFFF00"/>
                </a:solidFill>
              </a:rPr>
              <a:t>100 CE and 1279 CE, China’s local markets exploded in new products and experienced the rise and incorporation of Buddhist ideology into Chinese </a:t>
            </a:r>
            <a:r>
              <a:rPr lang="en-US" sz="2400" b="0" dirty="0" smtClean="0">
                <a:solidFill>
                  <a:srgbClr val="FFFF00"/>
                </a:solidFill>
              </a:rPr>
              <a:t>culture. </a:t>
            </a:r>
            <a:r>
              <a:rPr lang="en-US" sz="2400" b="0" dirty="0" smtClean="0">
                <a:solidFill>
                  <a:srgbClr val="FFFFFF"/>
                </a:solidFill>
              </a:rPr>
              <a:t>Interestingly</a:t>
            </a:r>
            <a:r>
              <a:rPr lang="en-US" sz="2400" b="0" dirty="0">
                <a:solidFill>
                  <a:srgbClr val="FFFFFF"/>
                </a:solidFill>
              </a:rPr>
              <a:t>, these types of changes and continuities are seen in other regions of Afro-Eurasia. Looking at the Umayyad and Abbasid Caliphates, political stability was achieved through a centralized bureaucracy in the eastern and southern parts of the Mediterranean, incorporating Islamic traditions as the basis of its law and social order. This allowed Islam to spread throughout the Indian Ocean and the Sahara Desert, facilitating the development of new products, technology, and ideas throughout Afro-Eurasia.</a:t>
            </a:r>
          </a:p>
          <a:p>
            <a:pPr marL="0" indent="0">
              <a:buNone/>
            </a:pPr>
            <a:endParaRPr lang="en-US" dirty="0"/>
          </a:p>
        </p:txBody>
      </p:sp>
    </p:spTree>
    <p:extLst>
      <p:ext uri="{BB962C8B-B14F-4D97-AF65-F5344CB8AC3E}">
        <p14:creationId xmlns:p14="http://schemas.microsoft.com/office/powerpoint/2010/main" val="119673979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9596" y="124520"/>
            <a:ext cx="8938587" cy="6907808"/>
          </a:xfrm>
        </p:spPr>
        <p:txBody>
          <a:bodyPr/>
          <a:lstStyle/>
          <a:p>
            <a:pPr marL="0" indent="0">
              <a:buNone/>
            </a:pPr>
            <a:r>
              <a:rPr lang="en-US" sz="2400" b="0" dirty="0">
                <a:solidFill>
                  <a:srgbClr val="FFFF00"/>
                </a:solidFill>
              </a:rPr>
              <a:t>Even though Han’s bureaucratic centralized government </a:t>
            </a:r>
            <a:r>
              <a:rPr lang="en-US" sz="2400" b="0" dirty="0" smtClean="0">
                <a:solidFill>
                  <a:srgbClr val="FFFF00"/>
                </a:solidFill>
              </a:rPr>
              <a:t>was persistent between </a:t>
            </a:r>
            <a:r>
              <a:rPr lang="en-US" sz="2400" b="0" dirty="0">
                <a:solidFill>
                  <a:srgbClr val="FFFF00"/>
                </a:solidFill>
              </a:rPr>
              <a:t>100 CE and 1279 CE, China’s local markets exploded in new products and experienced the rise and incorporation of Buddhist ideology into Chinese </a:t>
            </a:r>
            <a:r>
              <a:rPr lang="en-US" sz="2400" b="0" dirty="0" smtClean="0">
                <a:solidFill>
                  <a:srgbClr val="FFFF00"/>
                </a:solidFill>
              </a:rPr>
              <a:t>culture. </a:t>
            </a:r>
            <a:r>
              <a:rPr lang="en-US" sz="2400" b="0" dirty="0" smtClean="0">
                <a:solidFill>
                  <a:srgbClr val="FF6600"/>
                </a:solidFill>
              </a:rPr>
              <a:t>Interestingly</a:t>
            </a:r>
            <a:r>
              <a:rPr lang="en-US" sz="2400" b="0" dirty="0">
                <a:solidFill>
                  <a:srgbClr val="FF6600"/>
                </a:solidFill>
              </a:rPr>
              <a:t>, these types of changes and continuities are seen in other regions of Afro-Eurasia. Looking at the Umayyad and Abbasid Caliphates, political stability was achieved through a centralized bureaucracy in the eastern and southern parts of the Mediterranean, incorporating Islamic traditions as the basis of its law and social order. This allowed Islam to spread throughout the Indian Ocean and the Sahara Desert, facilitating the development of new products, technology, and ideas throughout Afro-Eurasia.</a:t>
            </a:r>
          </a:p>
          <a:p>
            <a:pPr marL="0" indent="0">
              <a:buNone/>
            </a:pPr>
            <a:endParaRPr lang="en-US" dirty="0"/>
          </a:p>
        </p:txBody>
      </p:sp>
    </p:spTree>
    <p:extLst>
      <p:ext uri="{BB962C8B-B14F-4D97-AF65-F5344CB8AC3E}">
        <p14:creationId xmlns:p14="http://schemas.microsoft.com/office/powerpoint/2010/main" val="5417942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189" y="1600202"/>
            <a:ext cx="8739397" cy="4525963"/>
          </a:xfrm>
        </p:spPr>
        <p:txBody>
          <a:bodyPr>
            <a:normAutofit/>
          </a:bodyPr>
          <a:lstStyle/>
          <a:p>
            <a:pPr>
              <a:buClrTx/>
            </a:pPr>
            <a:r>
              <a:rPr lang="en-US" sz="3200" b="0" dirty="0" smtClean="0">
                <a:solidFill>
                  <a:srgbClr val="FFFFFF"/>
                </a:solidFill>
              </a:rPr>
              <a:t>Essay Dissection</a:t>
            </a:r>
          </a:p>
          <a:p>
            <a:pPr lvl="1">
              <a:buClrTx/>
            </a:pPr>
            <a:r>
              <a:rPr lang="en-US" sz="3200" b="0" dirty="0" smtClean="0">
                <a:solidFill>
                  <a:srgbClr val="FFFFFF"/>
                </a:solidFill>
              </a:rPr>
              <a:t>Re-read </a:t>
            </a:r>
            <a:r>
              <a:rPr lang="en-US" sz="3200" b="0" dirty="0" smtClean="0">
                <a:solidFill>
                  <a:srgbClr val="FFFFFF"/>
                </a:solidFill>
              </a:rPr>
              <a:t>Conclusion</a:t>
            </a:r>
          </a:p>
          <a:p>
            <a:pPr lvl="2">
              <a:buClrTx/>
            </a:pPr>
            <a:r>
              <a:rPr lang="en-US" sz="2800" b="0" dirty="0">
                <a:solidFill>
                  <a:srgbClr val="FFFFFF"/>
                </a:solidFill>
              </a:rPr>
              <a:t>Highlight the </a:t>
            </a:r>
            <a:r>
              <a:rPr lang="en-US" sz="2800" dirty="0">
                <a:solidFill>
                  <a:srgbClr val="FFFF00"/>
                </a:solidFill>
              </a:rPr>
              <a:t>restated thesis </a:t>
            </a:r>
            <a:r>
              <a:rPr lang="en-US" sz="2800" dirty="0" smtClean="0">
                <a:solidFill>
                  <a:srgbClr val="FFFF00"/>
                </a:solidFill>
              </a:rPr>
              <a:t>yellow</a:t>
            </a:r>
            <a:endParaRPr lang="en-US" sz="2800" b="0" dirty="0" smtClean="0">
              <a:solidFill>
                <a:srgbClr val="FFFFFF"/>
              </a:solidFill>
            </a:endParaRPr>
          </a:p>
          <a:p>
            <a:pPr lvl="2">
              <a:buClrTx/>
            </a:pPr>
            <a:r>
              <a:rPr lang="en-US" sz="2800" b="0" dirty="0" smtClean="0">
                <a:solidFill>
                  <a:srgbClr val="FFFFFF"/>
                </a:solidFill>
              </a:rPr>
              <a:t>What did the author do in the conclusion?</a:t>
            </a:r>
          </a:p>
          <a:p>
            <a:pPr>
              <a:buClrTx/>
            </a:pPr>
            <a:r>
              <a:rPr lang="en-US" sz="3600" dirty="0" smtClean="0">
                <a:solidFill>
                  <a:srgbClr val="FF6600"/>
                </a:solidFill>
              </a:rPr>
              <a:t>Global Context</a:t>
            </a:r>
          </a:p>
          <a:p>
            <a:pPr lvl="1">
              <a:buClrTx/>
            </a:pPr>
            <a:r>
              <a:rPr lang="en-US" b="0" dirty="0" smtClean="0">
                <a:solidFill>
                  <a:srgbClr val="FFFFFF"/>
                </a:solidFill>
              </a:rPr>
              <a:t>Making connections to the what else is going on in this time period in other regions</a:t>
            </a:r>
          </a:p>
          <a:p>
            <a:pPr lvl="1">
              <a:buClrTx/>
            </a:pPr>
            <a:r>
              <a:rPr lang="en-US" b="0" dirty="0" smtClean="0">
                <a:solidFill>
                  <a:srgbClr val="FFFFFF"/>
                </a:solidFill>
              </a:rPr>
              <a:t>“Zooming out”</a:t>
            </a:r>
          </a:p>
          <a:p>
            <a:endParaRPr lang="en-US" sz="3200" dirty="0" smtClean="0"/>
          </a:p>
          <a:p>
            <a:pPr lvl="1"/>
            <a:endParaRPr lang="en-US" sz="3200" dirty="0"/>
          </a:p>
        </p:txBody>
      </p:sp>
      <p:sp>
        <p:nvSpPr>
          <p:cNvPr id="5" name="Rectangle 4"/>
          <p:cNvSpPr/>
          <p:nvPr/>
        </p:nvSpPr>
        <p:spPr>
          <a:xfrm>
            <a:off x="1183036" y="381000"/>
            <a:ext cx="6777946" cy="830997"/>
          </a:xfrm>
          <a:prstGeom prst="rect">
            <a:avLst/>
          </a:prstGeom>
          <a:noFill/>
        </p:spPr>
        <p:txBody>
          <a:bodyPr wrap="none" lIns="91440" tIns="45720" rIns="91440" bIns="45720">
            <a:spAutoFit/>
          </a:bodyPr>
          <a:lstStyle/>
          <a:p>
            <a:pPr algn="ctr"/>
            <a:r>
              <a:rPr 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CCOT Essay </a:t>
            </a: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Dissection</a:t>
            </a:r>
          </a:p>
        </p:txBody>
      </p:sp>
    </p:spTree>
    <p:extLst>
      <p:ext uri="{BB962C8B-B14F-4D97-AF65-F5344CB8AC3E}">
        <p14:creationId xmlns:p14="http://schemas.microsoft.com/office/powerpoint/2010/main" val="38552313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nvPr>
        </p:nvGraphicFramePr>
        <p:xfrm>
          <a:off x="152400" y="533400"/>
          <a:ext cx="8991600" cy="523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152400" y="219670"/>
            <a:ext cx="9296400" cy="923330"/>
          </a:xfrm>
          <a:prstGeom prst="rect">
            <a:avLst/>
          </a:prstGeom>
          <a:noFill/>
        </p:spPr>
        <p:txBody>
          <a:bodyPr wrap="square" lIns="91440" tIns="45720" rIns="91440" bIns="45720">
            <a:spAutoFit/>
          </a:bodyPr>
          <a:lstStyle/>
          <a:p>
            <a:pPr algn="ctr" fontAlgn="base">
              <a:spcBef>
                <a:spcPct val="0"/>
              </a:spcBef>
              <a:spcAft>
                <a:spcPct val="0"/>
              </a:spcAft>
            </a:pPr>
            <a:r>
              <a:rPr lang="en-US" sz="5400" b="1" dirty="0">
                <a:ln w="1905"/>
                <a:gradFill>
                  <a:gsLst>
                    <a:gs pos="0">
                      <a:srgbClr val="C1CEB0">
                        <a:shade val="20000"/>
                        <a:satMod val="200000"/>
                      </a:srgbClr>
                    </a:gs>
                    <a:gs pos="78000">
                      <a:srgbClr val="C1CEB0">
                        <a:tint val="90000"/>
                        <a:shade val="89000"/>
                        <a:satMod val="220000"/>
                      </a:srgbClr>
                    </a:gs>
                    <a:gs pos="100000">
                      <a:srgbClr val="C1CEB0">
                        <a:tint val="12000"/>
                        <a:satMod val="255000"/>
                      </a:srgbClr>
                    </a:gs>
                  </a:gsLst>
                  <a:lin ang="5400000"/>
                </a:gradFill>
                <a:effectLst>
                  <a:innerShdw blurRad="69850" dist="43180" dir="5400000">
                    <a:srgbClr val="000000">
                      <a:alpha val="65000"/>
                    </a:srgbClr>
                  </a:innerShdw>
                </a:effectLst>
                <a:latin typeface="Palatino Linotype" pitchFamily="18" charset="0"/>
              </a:rPr>
              <a:t>Post Classical China</a:t>
            </a:r>
          </a:p>
        </p:txBody>
      </p:sp>
      <p:sp>
        <p:nvSpPr>
          <p:cNvPr id="2" name="TextBox 1"/>
          <p:cNvSpPr txBox="1"/>
          <p:nvPr/>
        </p:nvSpPr>
        <p:spPr>
          <a:xfrm>
            <a:off x="1143000" y="1676400"/>
            <a:ext cx="7162800" cy="369332"/>
          </a:xfrm>
          <a:prstGeom prst="rect">
            <a:avLst/>
          </a:prstGeom>
          <a:noFill/>
        </p:spPr>
        <p:txBody>
          <a:bodyPr wrap="square" rtlCol="0">
            <a:spAutoFit/>
          </a:bodyPr>
          <a:lstStyle/>
          <a:p>
            <a:pPr algn="r" fontAlgn="base">
              <a:spcBef>
                <a:spcPct val="0"/>
              </a:spcBef>
              <a:spcAft>
                <a:spcPct val="0"/>
              </a:spcAft>
            </a:pPr>
            <a:r>
              <a:rPr lang="en-US" dirty="0">
                <a:solidFill>
                  <a:srgbClr val="333333"/>
                </a:solidFill>
                <a:latin typeface="Palatino Linotype" pitchFamily="18" charset="0"/>
              </a:rPr>
              <a:t>Quickwrite: Explain the flow chart below</a:t>
            </a:r>
          </a:p>
        </p:txBody>
      </p:sp>
    </p:spTree>
    <p:extLst>
      <p:ext uri="{BB962C8B-B14F-4D97-AF65-F5344CB8AC3E}">
        <p14:creationId xmlns:p14="http://schemas.microsoft.com/office/powerpoint/2010/main" val="170341657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9596" y="124520"/>
            <a:ext cx="8938587" cy="6907808"/>
          </a:xfrm>
        </p:spPr>
        <p:txBody>
          <a:bodyPr/>
          <a:lstStyle/>
          <a:p>
            <a:pPr marL="0" indent="0">
              <a:buNone/>
            </a:pPr>
            <a:r>
              <a:rPr lang="en-US" sz="2400" b="0" dirty="0">
                <a:solidFill>
                  <a:srgbClr val="FFFF00"/>
                </a:solidFill>
              </a:rPr>
              <a:t>Even though Han’s bureaucratic centralized government </a:t>
            </a:r>
            <a:r>
              <a:rPr lang="en-US" sz="2400" b="0" dirty="0" smtClean="0">
                <a:solidFill>
                  <a:srgbClr val="FFFF00"/>
                </a:solidFill>
              </a:rPr>
              <a:t>was persistent between </a:t>
            </a:r>
            <a:r>
              <a:rPr lang="en-US" sz="2400" b="0" dirty="0">
                <a:solidFill>
                  <a:srgbClr val="FFFF00"/>
                </a:solidFill>
              </a:rPr>
              <a:t>100 CE and 1279 CE, China’s local markets exploded in new products and experienced the rise and incorporation of Buddhist ideology into Chinese </a:t>
            </a:r>
            <a:r>
              <a:rPr lang="en-US" sz="2400" b="0" dirty="0" smtClean="0">
                <a:solidFill>
                  <a:srgbClr val="FFFF00"/>
                </a:solidFill>
              </a:rPr>
              <a:t>culture. </a:t>
            </a:r>
            <a:r>
              <a:rPr lang="en-US" sz="2400" b="0" dirty="0" smtClean="0">
                <a:solidFill>
                  <a:srgbClr val="FFFFFF"/>
                </a:solidFill>
              </a:rPr>
              <a:t>Interestingly</a:t>
            </a:r>
            <a:r>
              <a:rPr lang="en-US" sz="2400" b="0" dirty="0">
                <a:solidFill>
                  <a:srgbClr val="FFFFFF"/>
                </a:solidFill>
              </a:rPr>
              <a:t>, these types of changes and continuities are seen in other regions of Afro-Eurasia. Looking at the Umayyad and Abbasid Caliphates, political stability was achieved through a centralized bureaucracy in the eastern and southern parts of the Mediterranean, incorporating Islamic traditions as the basis of its law and social order. This allowed Islam to spread throughout the Indian Ocean and the Sahara Desert, facilitating the development of new products, technology, and ideas throughout Afro-Eurasia.</a:t>
            </a:r>
          </a:p>
          <a:p>
            <a:pPr marL="0" indent="0">
              <a:buNone/>
            </a:pPr>
            <a:endParaRPr lang="en-US" dirty="0"/>
          </a:p>
        </p:txBody>
      </p:sp>
    </p:spTree>
    <p:extLst>
      <p:ext uri="{BB962C8B-B14F-4D97-AF65-F5344CB8AC3E}">
        <p14:creationId xmlns:p14="http://schemas.microsoft.com/office/powerpoint/2010/main" val="373036592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19670"/>
            <a:ext cx="9296400" cy="923330"/>
          </a:xfrm>
          <a:prstGeom prst="rect">
            <a:avLst/>
          </a:prstGeom>
          <a:noFill/>
        </p:spPr>
        <p:txBody>
          <a:bodyPr wrap="square" lIns="91440" tIns="45720" rIns="91440" bIns="45720">
            <a:spAutoFit/>
          </a:bodyPr>
          <a:lstStyle/>
          <a:p>
            <a:pPr algn="ctr" fontAlgn="base">
              <a:spcBef>
                <a:spcPct val="0"/>
              </a:spcBef>
              <a:spcAft>
                <a:spcPct val="0"/>
              </a:spcAft>
            </a:pPr>
            <a:r>
              <a:rPr lang="en-US" sz="5400" b="1" dirty="0">
                <a:ln w="1905"/>
                <a:gradFill>
                  <a:gsLst>
                    <a:gs pos="0">
                      <a:srgbClr val="C1CEB0">
                        <a:shade val="20000"/>
                        <a:satMod val="200000"/>
                      </a:srgbClr>
                    </a:gs>
                    <a:gs pos="78000">
                      <a:srgbClr val="C1CEB0">
                        <a:tint val="90000"/>
                        <a:shade val="89000"/>
                        <a:satMod val="220000"/>
                      </a:srgbClr>
                    </a:gs>
                    <a:gs pos="100000">
                      <a:srgbClr val="C1CEB0">
                        <a:tint val="12000"/>
                        <a:satMod val="255000"/>
                      </a:srgbClr>
                    </a:gs>
                  </a:gsLst>
                  <a:lin ang="5400000"/>
                </a:gradFill>
                <a:effectLst>
                  <a:innerShdw blurRad="69850" dist="43180" dir="5400000">
                    <a:srgbClr val="000000">
                      <a:alpha val="65000"/>
                    </a:srgbClr>
                  </a:innerShdw>
                </a:effectLst>
                <a:latin typeface="Palatino Linotype" pitchFamily="18" charset="0"/>
              </a:rPr>
              <a:t>Post Classical China</a:t>
            </a:r>
          </a:p>
        </p:txBody>
      </p:sp>
      <p:sp>
        <p:nvSpPr>
          <p:cNvPr id="2" name="TextBox 1"/>
          <p:cNvSpPr txBox="1"/>
          <p:nvPr/>
        </p:nvSpPr>
        <p:spPr>
          <a:xfrm>
            <a:off x="288175" y="1650075"/>
            <a:ext cx="8686800" cy="1384995"/>
          </a:xfrm>
          <a:prstGeom prst="rect">
            <a:avLst/>
          </a:prstGeom>
          <a:noFill/>
        </p:spPr>
        <p:txBody>
          <a:bodyPr wrap="square" rtlCol="0">
            <a:spAutoFit/>
          </a:bodyPr>
          <a:lstStyle/>
          <a:p>
            <a:r>
              <a:rPr lang="en-US" sz="2800" dirty="0" smtClean="0">
                <a:solidFill>
                  <a:schemeClr val="accent2">
                    <a:lumMod val="25000"/>
                  </a:schemeClr>
                </a:solidFill>
              </a:rPr>
              <a:t>Analyze the political, economic, and cultural changes and continuities that occurred in China from 100 to 1279 CE.</a:t>
            </a:r>
          </a:p>
        </p:txBody>
      </p:sp>
    </p:spTree>
    <p:extLst>
      <p:ext uri="{BB962C8B-B14F-4D97-AF65-F5344CB8AC3E}">
        <p14:creationId xmlns:p14="http://schemas.microsoft.com/office/powerpoint/2010/main" val="116497108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9596" y="124520"/>
            <a:ext cx="8938587" cy="6907808"/>
          </a:xfrm>
        </p:spPr>
        <p:txBody>
          <a:bodyPr/>
          <a:lstStyle/>
          <a:p>
            <a:pPr marL="0" indent="0">
              <a:buNone/>
            </a:pPr>
            <a:r>
              <a:rPr lang="en-US" sz="2400" b="0" dirty="0">
                <a:solidFill>
                  <a:srgbClr val="FFFF00"/>
                </a:solidFill>
              </a:rPr>
              <a:t>Even though Han’s bureaucratic centralized government </a:t>
            </a:r>
            <a:r>
              <a:rPr lang="en-US" sz="2400" b="0" dirty="0" smtClean="0">
                <a:solidFill>
                  <a:srgbClr val="FFFF00"/>
                </a:solidFill>
              </a:rPr>
              <a:t>was persistent between </a:t>
            </a:r>
            <a:r>
              <a:rPr lang="en-US" sz="2400" b="0" dirty="0">
                <a:solidFill>
                  <a:srgbClr val="FFFF00"/>
                </a:solidFill>
              </a:rPr>
              <a:t>100 CE and 1279 CE, China’s local markets exploded in new products and experienced the rise and incorporation of Buddhist ideology into Chinese </a:t>
            </a:r>
            <a:r>
              <a:rPr lang="en-US" sz="2400" b="0" dirty="0" smtClean="0">
                <a:solidFill>
                  <a:srgbClr val="FFFF00"/>
                </a:solidFill>
              </a:rPr>
              <a:t>culture. </a:t>
            </a:r>
            <a:r>
              <a:rPr lang="en-US" sz="2400" b="0" dirty="0" smtClean="0">
                <a:solidFill>
                  <a:srgbClr val="FF6600"/>
                </a:solidFill>
              </a:rPr>
              <a:t>Interestingly</a:t>
            </a:r>
            <a:r>
              <a:rPr lang="en-US" sz="2400" b="0" dirty="0">
                <a:solidFill>
                  <a:srgbClr val="FF6600"/>
                </a:solidFill>
              </a:rPr>
              <a:t>, these types of changes and continuities are seen in other regions of Afro-Eurasia. Looking at the Umayyad and Abbasid Caliphates, political stability was achieved through a centralized bureaucracy in the eastern and southern parts of the Mediterranean, incorporating Islamic traditions as the basis of its law and social order. This allowed Islam to spread throughout the Indian Ocean and the Sahara Desert, facilitating the development of new products, technology, and ideas throughout Afro-Eurasia.</a:t>
            </a:r>
          </a:p>
          <a:p>
            <a:pPr marL="0" indent="0">
              <a:buNone/>
            </a:pPr>
            <a:endParaRPr lang="en-US" dirty="0"/>
          </a:p>
        </p:txBody>
      </p:sp>
    </p:spTree>
    <p:extLst>
      <p:ext uri="{BB962C8B-B14F-4D97-AF65-F5344CB8AC3E}">
        <p14:creationId xmlns:p14="http://schemas.microsoft.com/office/powerpoint/2010/main" val="846394163"/>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body" sz="half" idx="1"/>
          </p:nvPr>
        </p:nvSpPr>
        <p:spPr>
          <a:xfrm>
            <a:off x="174291" y="846744"/>
            <a:ext cx="4245310" cy="5478928"/>
          </a:xfrm>
          <a:solidFill>
            <a:srgbClr val="FF6600">
              <a:alpha val="80000"/>
            </a:srgbClr>
          </a:solidFill>
        </p:spPr>
        <p:txBody>
          <a:bodyPr>
            <a:normAutofit fontScale="92500" lnSpcReduction="10000"/>
          </a:bodyPr>
          <a:lstStyle/>
          <a:p>
            <a:pPr eaLnBrk="1" hangingPunct="1">
              <a:buClr>
                <a:srgbClr val="FFFFFF"/>
              </a:buClr>
              <a:defRPr/>
            </a:pPr>
            <a:r>
              <a:rPr lang="en-US" sz="3000" dirty="0" smtClean="0">
                <a:solidFill>
                  <a:schemeClr val="bg1"/>
                </a:solidFill>
              </a:rPr>
              <a:t>Thesis (1 pt.)</a:t>
            </a:r>
          </a:p>
          <a:p>
            <a:pPr eaLnBrk="1" hangingPunct="1">
              <a:buClr>
                <a:srgbClr val="FFFFFF"/>
              </a:buClr>
              <a:defRPr/>
            </a:pPr>
            <a:r>
              <a:rPr lang="en-US" sz="3000" dirty="0" smtClean="0">
                <a:solidFill>
                  <a:schemeClr val="bg1"/>
                </a:solidFill>
              </a:rPr>
              <a:t>Address similarities and differences    </a:t>
            </a:r>
            <a:r>
              <a:rPr lang="en-US" sz="3000" dirty="0" smtClean="0">
                <a:solidFill>
                  <a:schemeClr val="bg1"/>
                </a:solidFill>
              </a:rPr>
              <a:t>   </a:t>
            </a:r>
            <a:r>
              <a:rPr lang="en-US" sz="3000" dirty="0" smtClean="0">
                <a:solidFill>
                  <a:schemeClr val="bg1"/>
                </a:solidFill>
              </a:rPr>
              <a:t>(1-2 pts.)</a:t>
            </a:r>
          </a:p>
          <a:p>
            <a:pPr eaLnBrk="1" hangingPunct="1">
              <a:buClr>
                <a:srgbClr val="FFFFFF"/>
              </a:buClr>
              <a:defRPr/>
            </a:pPr>
            <a:r>
              <a:rPr lang="en-US" sz="3000" dirty="0" smtClean="0">
                <a:solidFill>
                  <a:schemeClr val="bg1"/>
                </a:solidFill>
              </a:rPr>
              <a:t>Historical Evidence (1-2 pts.)</a:t>
            </a:r>
          </a:p>
          <a:p>
            <a:pPr eaLnBrk="1" hangingPunct="1">
              <a:buClr>
                <a:srgbClr val="FFFFFF"/>
              </a:buClr>
              <a:defRPr/>
            </a:pPr>
            <a:r>
              <a:rPr lang="en-US" sz="3000" dirty="0" smtClean="0">
                <a:solidFill>
                  <a:schemeClr val="bg1"/>
                </a:solidFill>
              </a:rPr>
              <a:t>Analyzes reasons for similarities </a:t>
            </a:r>
            <a:r>
              <a:rPr lang="en-US" sz="3000" b="1" u="sng" dirty="0" smtClean="0">
                <a:solidFill>
                  <a:schemeClr val="bg1"/>
                </a:solidFill>
              </a:rPr>
              <a:t>AND/OR</a:t>
            </a:r>
            <a:r>
              <a:rPr lang="en-US" sz="3000" dirty="0" smtClean="0">
                <a:solidFill>
                  <a:schemeClr val="bg1"/>
                </a:solidFill>
              </a:rPr>
              <a:t> differences (1 pt.)</a:t>
            </a:r>
          </a:p>
          <a:p>
            <a:pPr eaLnBrk="1" hangingPunct="1">
              <a:buClr>
                <a:srgbClr val="FFFFFF"/>
              </a:buClr>
              <a:defRPr/>
            </a:pPr>
            <a:r>
              <a:rPr lang="en-US" sz="3000" dirty="0" smtClean="0">
                <a:solidFill>
                  <a:schemeClr val="bg1"/>
                </a:solidFill>
              </a:rPr>
              <a:t>Direct Comparison      (1 pt.)</a:t>
            </a:r>
          </a:p>
          <a:p>
            <a:pPr lvl="1">
              <a:buClr>
                <a:srgbClr val="FFFFFF"/>
              </a:buClr>
              <a:defRPr/>
            </a:pPr>
            <a:r>
              <a:rPr lang="en-US" sz="2600" dirty="0" smtClean="0">
                <a:solidFill>
                  <a:schemeClr val="bg1"/>
                </a:solidFill>
              </a:rPr>
              <a:t>While (similarities), (differences).</a:t>
            </a:r>
          </a:p>
        </p:txBody>
      </p:sp>
      <p:sp>
        <p:nvSpPr>
          <p:cNvPr id="117763" name="Rectangle 3"/>
          <p:cNvSpPr>
            <a:spLocks noGrp="1" noChangeArrowheads="1"/>
          </p:cNvSpPr>
          <p:nvPr>
            <p:ph type="body" sz="half" idx="2"/>
          </p:nvPr>
        </p:nvSpPr>
        <p:spPr>
          <a:xfrm>
            <a:off x="4705829" y="846744"/>
            <a:ext cx="4207857" cy="5477856"/>
          </a:xfrm>
          <a:solidFill>
            <a:srgbClr val="800080">
              <a:alpha val="80000"/>
            </a:srgbClr>
          </a:solidFill>
        </p:spPr>
        <p:txBody>
          <a:bodyPr>
            <a:normAutofit lnSpcReduction="10000"/>
          </a:bodyPr>
          <a:lstStyle/>
          <a:p>
            <a:pPr>
              <a:buClrTx/>
              <a:defRPr/>
            </a:pPr>
            <a:r>
              <a:rPr lang="en-US" dirty="0" smtClean="0">
                <a:solidFill>
                  <a:srgbClr val="FFFFFF"/>
                </a:solidFill>
              </a:rPr>
              <a:t>Thesis (1 pt.)</a:t>
            </a:r>
            <a:endParaRPr lang="en-US" dirty="0">
              <a:solidFill>
                <a:srgbClr val="FFFFFF"/>
              </a:solidFill>
            </a:endParaRPr>
          </a:p>
          <a:p>
            <a:pPr>
              <a:buClrTx/>
              <a:defRPr/>
            </a:pPr>
            <a:r>
              <a:rPr lang="en-US" dirty="0">
                <a:solidFill>
                  <a:srgbClr val="FFFFFF"/>
                </a:solidFill>
              </a:rPr>
              <a:t>Address </a:t>
            </a:r>
            <a:r>
              <a:rPr lang="en-US" dirty="0" smtClean="0">
                <a:solidFill>
                  <a:srgbClr val="FFFFFF"/>
                </a:solidFill>
              </a:rPr>
              <a:t>changes and continuities    </a:t>
            </a:r>
            <a:r>
              <a:rPr lang="en-US" dirty="0" smtClean="0">
                <a:solidFill>
                  <a:srgbClr val="FFFFFF"/>
                </a:solidFill>
              </a:rPr>
              <a:t>  (</a:t>
            </a:r>
            <a:r>
              <a:rPr lang="en-US" dirty="0">
                <a:solidFill>
                  <a:srgbClr val="FFFFFF"/>
                </a:solidFill>
              </a:rPr>
              <a:t>1-</a:t>
            </a:r>
            <a:r>
              <a:rPr lang="en-US" dirty="0" smtClean="0">
                <a:solidFill>
                  <a:srgbClr val="FFFFFF"/>
                </a:solidFill>
              </a:rPr>
              <a:t>2 pts.)</a:t>
            </a:r>
            <a:endParaRPr lang="en-US" dirty="0">
              <a:solidFill>
                <a:srgbClr val="FFFFFF"/>
              </a:solidFill>
            </a:endParaRPr>
          </a:p>
          <a:p>
            <a:pPr>
              <a:buClrTx/>
              <a:defRPr/>
            </a:pPr>
            <a:r>
              <a:rPr lang="en-US" dirty="0">
                <a:solidFill>
                  <a:srgbClr val="FFFFFF"/>
                </a:solidFill>
              </a:rPr>
              <a:t>Historical Evidence (1-</a:t>
            </a:r>
            <a:r>
              <a:rPr lang="en-US" dirty="0" smtClean="0">
                <a:solidFill>
                  <a:srgbClr val="FFFFFF"/>
                </a:solidFill>
              </a:rPr>
              <a:t>2 pts.)</a:t>
            </a:r>
            <a:endParaRPr lang="en-US" dirty="0">
              <a:solidFill>
                <a:srgbClr val="FFFFFF"/>
              </a:solidFill>
            </a:endParaRPr>
          </a:p>
          <a:p>
            <a:pPr>
              <a:buClrTx/>
              <a:defRPr/>
            </a:pPr>
            <a:r>
              <a:rPr lang="en-US" dirty="0">
                <a:solidFill>
                  <a:srgbClr val="FFFFFF"/>
                </a:solidFill>
              </a:rPr>
              <a:t>Analyzes reasons for </a:t>
            </a:r>
            <a:r>
              <a:rPr lang="en-US" dirty="0" smtClean="0">
                <a:solidFill>
                  <a:srgbClr val="FFFFFF"/>
                </a:solidFill>
              </a:rPr>
              <a:t>changes </a:t>
            </a:r>
            <a:r>
              <a:rPr lang="en-US" u="sng" dirty="0" smtClean="0">
                <a:solidFill>
                  <a:srgbClr val="FFFFFF"/>
                </a:solidFill>
              </a:rPr>
              <a:t>AND</a:t>
            </a:r>
            <a:r>
              <a:rPr lang="en-US" u="sng" dirty="0">
                <a:solidFill>
                  <a:srgbClr val="FFFFFF"/>
                </a:solidFill>
              </a:rPr>
              <a:t>/OR </a:t>
            </a:r>
            <a:r>
              <a:rPr lang="en-US" dirty="0" smtClean="0">
                <a:solidFill>
                  <a:srgbClr val="FFFFFF"/>
                </a:solidFill>
              </a:rPr>
              <a:t>continuities (1 pt.)</a:t>
            </a:r>
            <a:endParaRPr lang="en-US" dirty="0">
              <a:solidFill>
                <a:srgbClr val="FFFFFF"/>
              </a:solidFill>
            </a:endParaRPr>
          </a:p>
          <a:p>
            <a:pPr>
              <a:buClrTx/>
              <a:defRPr/>
            </a:pPr>
            <a:r>
              <a:rPr lang="en-US" dirty="0" smtClean="0">
                <a:solidFill>
                  <a:srgbClr val="FFFFFF"/>
                </a:solidFill>
              </a:rPr>
              <a:t>Global Context (1 pt.)</a:t>
            </a:r>
            <a:endParaRPr lang="en-US" dirty="0">
              <a:solidFill>
                <a:srgbClr val="FFFFFF"/>
              </a:solidFill>
            </a:endParaRPr>
          </a:p>
          <a:p>
            <a:pPr lvl="1">
              <a:buClrTx/>
              <a:defRPr/>
            </a:pPr>
            <a:r>
              <a:rPr lang="en-US" dirty="0" smtClean="0">
                <a:solidFill>
                  <a:srgbClr val="FFFFFF"/>
                </a:solidFill>
              </a:rPr>
              <a:t>Making connections to other regions</a:t>
            </a:r>
            <a:endParaRPr lang="en-US" dirty="0">
              <a:solidFill>
                <a:srgbClr val="FFFFFF"/>
              </a:solidFill>
            </a:endParaRPr>
          </a:p>
        </p:txBody>
      </p:sp>
      <p:sp>
        <p:nvSpPr>
          <p:cNvPr id="117764" name="Text Box 4"/>
          <p:cNvSpPr txBox="1">
            <a:spLocks noChangeArrowheads="1"/>
          </p:cNvSpPr>
          <p:nvPr/>
        </p:nvSpPr>
        <p:spPr bwMode="auto">
          <a:xfrm>
            <a:off x="228600" y="229471"/>
            <a:ext cx="441960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600" b="1" dirty="0">
                <a:solidFill>
                  <a:srgbClr val="FFFFFF"/>
                </a:solidFill>
                <a:effectLst>
                  <a:outerShdw blurRad="38100" dist="38100" dir="2700000" algn="tl">
                    <a:srgbClr val="000000"/>
                  </a:outerShdw>
                </a:effectLst>
                <a:latin typeface="Tahoma" pitchFamily="34" charset="0"/>
              </a:rPr>
              <a:t>Comparison</a:t>
            </a:r>
          </a:p>
        </p:txBody>
      </p:sp>
      <p:sp>
        <p:nvSpPr>
          <p:cNvPr id="117765" name="Text Box 5"/>
          <p:cNvSpPr txBox="1">
            <a:spLocks noChangeArrowheads="1"/>
          </p:cNvSpPr>
          <p:nvPr/>
        </p:nvSpPr>
        <p:spPr bwMode="auto">
          <a:xfrm>
            <a:off x="4495800" y="229471"/>
            <a:ext cx="441960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600" b="1" dirty="0">
                <a:solidFill>
                  <a:srgbClr val="FFFFFF"/>
                </a:solidFill>
                <a:effectLst>
                  <a:outerShdw blurRad="38100" dist="38100" dir="2700000" algn="tl">
                    <a:srgbClr val="000000"/>
                  </a:outerShdw>
                </a:effectLst>
                <a:latin typeface="Tahoma" pitchFamily="34" charset="0"/>
              </a:rPr>
              <a:t>CCOT</a:t>
            </a:r>
          </a:p>
        </p:txBody>
      </p:sp>
    </p:spTree>
    <p:extLst>
      <p:ext uri="{BB962C8B-B14F-4D97-AF65-F5344CB8AC3E}">
        <p14:creationId xmlns:p14="http://schemas.microsoft.com/office/powerpoint/2010/main" val="21066612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7762">
                                            <p:bg/>
                                          </p:spTgt>
                                        </p:tgtEl>
                                        <p:attrNameLst>
                                          <p:attrName>style.visibility</p:attrName>
                                        </p:attrNameLst>
                                      </p:cBhvr>
                                      <p:to>
                                        <p:strVal val="visible"/>
                                      </p:to>
                                    </p:set>
                                    <p:animEffect transition="in" filter="fade">
                                      <p:cBhvr>
                                        <p:cTn id="7" dur="500"/>
                                        <p:tgtEl>
                                          <p:spTgt spid="11776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7763">
                                            <p:bg/>
                                          </p:spTgt>
                                        </p:tgtEl>
                                        <p:attrNameLst>
                                          <p:attrName>style.visibility</p:attrName>
                                        </p:attrNameLst>
                                      </p:cBhvr>
                                      <p:to>
                                        <p:strVal val="visible"/>
                                      </p:to>
                                    </p:set>
                                    <p:animEffect transition="in" filter="fade">
                                      <p:cBhvr>
                                        <p:cTn id="10" dur="500"/>
                                        <p:tgtEl>
                                          <p:spTgt spid="117763">
                                            <p:bg/>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7762">
                                            <p:txEl>
                                              <p:pRg st="0" end="0"/>
                                            </p:txEl>
                                          </p:spTgt>
                                        </p:tgtEl>
                                        <p:attrNameLst>
                                          <p:attrName>style.visibility</p:attrName>
                                        </p:attrNameLst>
                                      </p:cBhvr>
                                      <p:to>
                                        <p:strVal val="visible"/>
                                      </p:to>
                                    </p:set>
                                    <p:animEffect transition="in" filter="fade">
                                      <p:cBhvr>
                                        <p:cTn id="15" dur="500"/>
                                        <p:tgtEl>
                                          <p:spTgt spid="117762">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7763">
                                            <p:txEl>
                                              <p:pRg st="0" end="0"/>
                                            </p:txEl>
                                          </p:spTgt>
                                        </p:tgtEl>
                                        <p:attrNameLst>
                                          <p:attrName>style.visibility</p:attrName>
                                        </p:attrNameLst>
                                      </p:cBhvr>
                                      <p:to>
                                        <p:strVal val="visible"/>
                                      </p:to>
                                    </p:set>
                                    <p:animEffect transition="in" filter="fade">
                                      <p:cBhvr>
                                        <p:cTn id="18" dur="500"/>
                                        <p:tgtEl>
                                          <p:spTgt spid="11776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7762">
                                            <p:txEl>
                                              <p:pRg st="1" end="1"/>
                                            </p:txEl>
                                          </p:spTgt>
                                        </p:tgtEl>
                                        <p:attrNameLst>
                                          <p:attrName>style.visibility</p:attrName>
                                        </p:attrNameLst>
                                      </p:cBhvr>
                                      <p:to>
                                        <p:strVal val="visible"/>
                                      </p:to>
                                    </p:set>
                                    <p:animEffect transition="in" filter="fade">
                                      <p:cBhvr>
                                        <p:cTn id="23" dur="500"/>
                                        <p:tgtEl>
                                          <p:spTgt spid="117762">
                                            <p:txEl>
                                              <p:pRg st="1" end="1"/>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7763">
                                            <p:txEl>
                                              <p:pRg st="1" end="1"/>
                                            </p:txEl>
                                          </p:spTgt>
                                        </p:tgtEl>
                                        <p:attrNameLst>
                                          <p:attrName>style.visibility</p:attrName>
                                        </p:attrNameLst>
                                      </p:cBhvr>
                                      <p:to>
                                        <p:strVal val="visible"/>
                                      </p:to>
                                    </p:set>
                                    <p:animEffect transition="in" filter="fade">
                                      <p:cBhvr>
                                        <p:cTn id="26" dur="500"/>
                                        <p:tgtEl>
                                          <p:spTgt spid="11776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7762">
                                            <p:txEl>
                                              <p:pRg st="2" end="2"/>
                                            </p:txEl>
                                          </p:spTgt>
                                        </p:tgtEl>
                                        <p:attrNameLst>
                                          <p:attrName>style.visibility</p:attrName>
                                        </p:attrNameLst>
                                      </p:cBhvr>
                                      <p:to>
                                        <p:strVal val="visible"/>
                                      </p:to>
                                    </p:set>
                                    <p:animEffect transition="in" filter="fade">
                                      <p:cBhvr>
                                        <p:cTn id="31" dur="500"/>
                                        <p:tgtEl>
                                          <p:spTgt spid="117762">
                                            <p:txEl>
                                              <p:pRg st="2" end="2"/>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17763">
                                            <p:txEl>
                                              <p:pRg st="2" end="2"/>
                                            </p:txEl>
                                          </p:spTgt>
                                        </p:tgtEl>
                                        <p:attrNameLst>
                                          <p:attrName>style.visibility</p:attrName>
                                        </p:attrNameLst>
                                      </p:cBhvr>
                                      <p:to>
                                        <p:strVal val="visible"/>
                                      </p:to>
                                    </p:set>
                                    <p:animEffect transition="in" filter="fade">
                                      <p:cBhvr>
                                        <p:cTn id="34" dur="500"/>
                                        <p:tgtEl>
                                          <p:spTgt spid="11776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7762">
                                            <p:txEl>
                                              <p:pRg st="3" end="3"/>
                                            </p:txEl>
                                          </p:spTgt>
                                        </p:tgtEl>
                                        <p:attrNameLst>
                                          <p:attrName>style.visibility</p:attrName>
                                        </p:attrNameLst>
                                      </p:cBhvr>
                                      <p:to>
                                        <p:strVal val="visible"/>
                                      </p:to>
                                    </p:set>
                                    <p:animEffect transition="in" filter="fade">
                                      <p:cBhvr>
                                        <p:cTn id="39" dur="500"/>
                                        <p:tgtEl>
                                          <p:spTgt spid="117762">
                                            <p:txEl>
                                              <p:pRg st="3" end="3"/>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17763">
                                            <p:txEl>
                                              <p:pRg st="3" end="3"/>
                                            </p:txEl>
                                          </p:spTgt>
                                        </p:tgtEl>
                                        <p:attrNameLst>
                                          <p:attrName>style.visibility</p:attrName>
                                        </p:attrNameLst>
                                      </p:cBhvr>
                                      <p:to>
                                        <p:strVal val="visible"/>
                                      </p:to>
                                    </p:set>
                                    <p:animEffect transition="in" filter="fade">
                                      <p:cBhvr>
                                        <p:cTn id="42" dur="500"/>
                                        <p:tgtEl>
                                          <p:spTgt spid="11776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7762">
                                            <p:txEl>
                                              <p:pRg st="4" end="4"/>
                                            </p:txEl>
                                          </p:spTgt>
                                        </p:tgtEl>
                                        <p:attrNameLst>
                                          <p:attrName>style.visibility</p:attrName>
                                        </p:attrNameLst>
                                      </p:cBhvr>
                                      <p:to>
                                        <p:strVal val="visible"/>
                                      </p:to>
                                    </p:set>
                                    <p:animEffect transition="in" filter="fade">
                                      <p:cBhvr>
                                        <p:cTn id="47" dur="500"/>
                                        <p:tgtEl>
                                          <p:spTgt spid="117762">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17762">
                                            <p:txEl>
                                              <p:pRg st="5" end="5"/>
                                            </p:txEl>
                                          </p:spTgt>
                                        </p:tgtEl>
                                        <p:attrNameLst>
                                          <p:attrName>style.visibility</p:attrName>
                                        </p:attrNameLst>
                                      </p:cBhvr>
                                      <p:to>
                                        <p:strVal val="visible"/>
                                      </p:to>
                                    </p:set>
                                    <p:animEffect transition="in" filter="fade">
                                      <p:cBhvr>
                                        <p:cTn id="52" dur="500"/>
                                        <p:tgtEl>
                                          <p:spTgt spid="117762">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7763">
                                            <p:txEl>
                                              <p:pRg st="4" end="4"/>
                                            </p:txEl>
                                          </p:spTgt>
                                        </p:tgtEl>
                                        <p:attrNameLst>
                                          <p:attrName>style.visibility</p:attrName>
                                        </p:attrNameLst>
                                      </p:cBhvr>
                                      <p:to>
                                        <p:strVal val="visible"/>
                                      </p:to>
                                    </p:set>
                                    <p:animEffect transition="in" filter="fade">
                                      <p:cBhvr>
                                        <p:cTn id="57" dur="500"/>
                                        <p:tgtEl>
                                          <p:spTgt spid="117763">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17763">
                                            <p:txEl>
                                              <p:pRg st="5" end="5"/>
                                            </p:txEl>
                                          </p:spTgt>
                                        </p:tgtEl>
                                        <p:attrNameLst>
                                          <p:attrName>style.visibility</p:attrName>
                                        </p:attrNameLst>
                                      </p:cBhvr>
                                      <p:to>
                                        <p:strVal val="visible"/>
                                      </p:to>
                                    </p:set>
                                    <p:animEffect transition="in" filter="fade">
                                      <p:cBhvr>
                                        <p:cTn id="62" dur="500"/>
                                        <p:tgtEl>
                                          <p:spTgt spid="1177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uiExpand="1" build="p" animBg="1"/>
      <p:bldP spid="11776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70116"/>
            <a:ext cx="8229600" cy="5229886"/>
          </a:xfrm>
        </p:spPr>
        <p:txBody>
          <a:bodyPr>
            <a:normAutofit/>
          </a:bodyPr>
          <a:lstStyle/>
          <a:p>
            <a:pPr>
              <a:buClr>
                <a:schemeClr val="bg1"/>
              </a:buClr>
            </a:pPr>
            <a:r>
              <a:rPr lang="en-US" b="0" dirty="0">
                <a:solidFill>
                  <a:srgbClr val="FFFFFF"/>
                </a:solidFill>
              </a:rPr>
              <a:t>Read the Essay “Changes and Continuities in China During the Post Classical Era”</a:t>
            </a:r>
          </a:p>
          <a:p>
            <a:pPr>
              <a:buClr>
                <a:schemeClr val="bg1"/>
              </a:buClr>
            </a:pPr>
            <a:r>
              <a:rPr lang="en-US" b="0" dirty="0">
                <a:solidFill>
                  <a:srgbClr val="FFFFFF"/>
                </a:solidFill>
              </a:rPr>
              <a:t>Get out the following Highlighters</a:t>
            </a:r>
          </a:p>
          <a:p>
            <a:pPr lvl="1">
              <a:buClr>
                <a:schemeClr val="bg1"/>
              </a:buClr>
            </a:pPr>
            <a:r>
              <a:rPr lang="en-US" dirty="0">
                <a:solidFill>
                  <a:srgbClr val="FFFF00"/>
                </a:solidFill>
                <a:effectLst>
                  <a:outerShdw blurRad="38100" dist="38100" dir="2700000" algn="tl">
                    <a:srgbClr val="000000">
                      <a:alpha val="43137"/>
                    </a:srgbClr>
                  </a:outerShdw>
                </a:effectLst>
              </a:rPr>
              <a:t>Yellow</a:t>
            </a:r>
          </a:p>
          <a:p>
            <a:pPr lvl="1">
              <a:buClr>
                <a:schemeClr val="bg1"/>
              </a:buClr>
            </a:pPr>
            <a:r>
              <a:rPr lang="en-US" dirty="0">
                <a:solidFill>
                  <a:srgbClr val="FF33CC"/>
                </a:solidFill>
                <a:effectLst>
                  <a:outerShdw blurRad="38100" dist="38100" dir="2700000" algn="tl">
                    <a:srgbClr val="000000">
                      <a:alpha val="43137"/>
                    </a:srgbClr>
                  </a:outerShdw>
                </a:effectLst>
              </a:rPr>
              <a:t>Pink</a:t>
            </a:r>
          </a:p>
          <a:p>
            <a:pPr lvl="1">
              <a:buClr>
                <a:schemeClr val="bg1"/>
              </a:buClr>
            </a:pPr>
            <a:r>
              <a:rPr lang="en-US" dirty="0">
                <a:solidFill>
                  <a:srgbClr val="00FF00"/>
                </a:solidFill>
                <a:effectLst>
                  <a:outerShdw blurRad="38100" dist="38100" dir="2700000" algn="tl">
                    <a:srgbClr val="000000">
                      <a:alpha val="43137"/>
                    </a:srgbClr>
                  </a:outerShdw>
                </a:effectLst>
              </a:rPr>
              <a:t>Green</a:t>
            </a:r>
          </a:p>
          <a:p>
            <a:pPr lvl="1">
              <a:buClr>
                <a:schemeClr val="bg1"/>
              </a:buClr>
            </a:pPr>
            <a:r>
              <a:rPr lang="en-US" dirty="0">
                <a:solidFill>
                  <a:srgbClr val="FF6600"/>
                </a:solidFill>
                <a:effectLst>
                  <a:outerShdw blurRad="38100" dist="38100" dir="2700000" algn="tl">
                    <a:srgbClr val="000000">
                      <a:alpha val="43137"/>
                    </a:srgbClr>
                  </a:outerShdw>
                </a:effectLst>
              </a:rPr>
              <a:t>Orange</a:t>
            </a:r>
          </a:p>
          <a:p>
            <a:endParaRPr lang="en-US" sz="3200" dirty="0" smtClean="0"/>
          </a:p>
          <a:p>
            <a:pPr lvl="1"/>
            <a:endParaRPr lang="en-US" sz="3200" dirty="0"/>
          </a:p>
        </p:txBody>
      </p:sp>
      <p:sp>
        <p:nvSpPr>
          <p:cNvPr id="5" name="Rectangle 4"/>
          <p:cNvSpPr/>
          <p:nvPr/>
        </p:nvSpPr>
        <p:spPr>
          <a:xfrm>
            <a:off x="1184453" y="381000"/>
            <a:ext cx="6775112" cy="830997"/>
          </a:xfrm>
          <a:prstGeom prst="rect">
            <a:avLst/>
          </a:prstGeom>
          <a:noFill/>
        </p:spPr>
        <p:txBody>
          <a:bodyPr wrap="none" lIns="91440" tIns="45720" rIns="91440" bIns="45720">
            <a:spAutoFit/>
          </a:bodyPr>
          <a:lstStyle/>
          <a:p>
            <a:pPr algn="ctr"/>
            <a:r>
              <a:rPr 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CCOT Essay </a:t>
            </a: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Dissection</a:t>
            </a:r>
          </a:p>
        </p:txBody>
      </p:sp>
    </p:spTree>
    <p:extLst>
      <p:ext uri="{BB962C8B-B14F-4D97-AF65-F5344CB8AC3E}">
        <p14:creationId xmlns:p14="http://schemas.microsoft.com/office/powerpoint/2010/main" val="26764441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70116"/>
            <a:ext cx="8229600" cy="5229886"/>
          </a:xfrm>
        </p:spPr>
        <p:txBody>
          <a:bodyPr>
            <a:normAutofit/>
          </a:bodyPr>
          <a:lstStyle/>
          <a:p>
            <a:pPr>
              <a:buClr>
                <a:srgbClr val="FFFFFF"/>
              </a:buClr>
            </a:pPr>
            <a:r>
              <a:rPr lang="en-US" sz="3200" b="0" dirty="0" smtClean="0">
                <a:solidFill>
                  <a:srgbClr val="FFFFFF"/>
                </a:solidFill>
              </a:rPr>
              <a:t>Essay Dissection</a:t>
            </a:r>
          </a:p>
          <a:p>
            <a:pPr lvl="1">
              <a:buClr>
                <a:srgbClr val="FFFFFF"/>
              </a:buClr>
            </a:pPr>
            <a:r>
              <a:rPr lang="en-US" sz="3200" b="0" dirty="0" smtClean="0">
                <a:solidFill>
                  <a:srgbClr val="FFFFFF"/>
                </a:solidFill>
              </a:rPr>
              <a:t>Re-Read Introduction</a:t>
            </a:r>
          </a:p>
          <a:p>
            <a:pPr lvl="2">
              <a:buClr>
                <a:srgbClr val="FFFFFF"/>
              </a:buClr>
            </a:pPr>
            <a:r>
              <a:rPr lang="en-US" sz="2800" b="0" dirty="0" smtClean="0">
                <a:solidFill>
                  <a:srgbClr val="FFFFFF"/>
                </a:solidFill>
              </a:rPr>
              <a:t>Highlight the </a:t>
            </a:r>
            <a:r>
              <a:rPr lang="en-US" sz="2800" dirty="0" smtClean="0">
                <a:solidFill>
                  <a:srgbClr val="FFFF00"/>
                </a:solidFill>
                <a:effectLst>
                  <a:outerShdw blurRad="38100" dist="38100" dir="2700000" algn="tl">
                    <a:srgbClr val="000000">
                      <a:alpha val="43137"/>
                    </a:srgbClr>
                  </a:outerShdw>
                </a:effectLst>
              </a:rPr>
              <a:t>thesis</a:t>
            </a:r>
            <a:r>
              <a:rPr lang="en-US" sz="2800" dirty="0" smtClean="0"/>
              <a:t> </a:t>
            </a:r>
            <a:r>
              <a:rPr lang="en-US" sz="2800" dirty="0" smtClean="0">
                <a:solidFill>
                  <a:srgbClr val="FFFF00"/>
                </a:solidFill>
                <a:effectLst>
                  <a:outerShdw blurRad="38100" dist="38100" dir="2700000" algn="tl">
                    <a:srgbClr val="000000">
                      <a:alpha val="43137"/>
                    </a:srgbClr>
                  </a:outerShdw>
                </a:effectLst>
              </a:rPr>
              <a:t>yellow</a:t>
            </a:r>
          </a:p>
          <a:p>
            <a:pPr lvl="2">
              <a:buClr>
                <a:srgbClr val="FFFFFF"/>
              </a:buClr>
            </a:pPr>
            <a:r>
              <a:rPr lang="en-US" sz="2800" b="0" dirty="0" smtClean="0">
                <a:solidFill>
                  <a:srgbClr val="FFFFFF"/>
                </a:solidFill>
              </a:rPr>
              <a:t>Is it acceptable?</a:t>
            </a:r>
          </a:p>
          <a:p>
            <a:pPr lvl="3">
              <a:buClr>
                <a:srgbClr val="FFFFFF"/>
              </a:buClr>
            </a:pPr>
            <a:r>
              <a:rPr lang="en-US" sz="2600" b="0" dirty="0" smtClean="0">
                <a:solidFill>
                  <a:srgbClr val="FFFFFF"/>
                </a:solidFill>
              </a:rPr>
              <a:t>Dates?</a:t>
            </a:r>
          </a:p>
          <a:p>
            <a:pPr lvl="3">
              <a:buClr>
                <a:srgbClr val="FFFFFF"/>
              </a:buClr>
            </a:pPr>
            <a:r>
              <a:rPr lang="en-US" sz="2600" b="0" dirty="0" smtClean="0">
                <a:solidFill>
                  <a:srgbClr val="FFFFFF"/>
                </a:solidFill>
              </a:rPr>
              <a:t>Addresses the prompt?</a:t>
            </a:r>
          </a:p>
          <a:p>
            <a:pPr lvl="4">
              <a:buClr>
                <a:srgbClr val="FFFFFF"/>
              </a:buClr>
            </a:pPr>
            <a:r>
              <a:rPr lang="en-US" sz="2300" b="0" dirty="0" smtClean="0">
                <a:solidFill>
                  <a:srgbClr val="FFFFFF"/>
                </a:solidFill>
              </a:rPr>
              <a:t>Changes &amp; Continuities?</a:t>
            </a:r>
          </a:p>
          <a:p>
            <a:pPr lvl="4">
              <a:buClr>
                <a:srgbClr val="FFFFFF"/>
              </a:buClr>
            </a:pPr>
            <a:r>
              <a:rPr lang="en-US" sz="2300" b="0" dirty="0" smtClean="0">
                <a:solidFill>
                  <a:srgbClr val="FFFFFF"/>
                </a:solidFill>
              </a:rPr>
              <a:t>Political, Economic &amp; Cultural?</a:t>
            </a:r>
          </a:p>
          <a:p>
            <a:pPr lvl="3">
              <a:buClr>
                <a:srgbClr val="FFFFFF"/>
              </a:buClr>
            </a:pPr>
            <a:r>
              <a:rPr lang="en-US" sz="2600" b="0" dirty="0" smtClean="0">
                <a:solidFill>
                  <a:srgbClr val="FFFFFF"/>
                </a:solidFill>
              </a:rPr>
              <a:t>Contains three non-vague categories?</a:t>
            </a:r>
          </a:p>
          <a:p>
            <a:pPr lvl="3">
              <a:buClr>
                <a:srgbClr val="FFFFFF"/>
              </a:buClr>
            </a:pPr>
            <a:r>
              <a:rPr lang="en-US" sz="2600" b="0" dirty="0" smtClean="0">
                <a:solidFill>
                  <a:srgbClr val="FFFFFF"/>
                </a:solidFill>
              </a:rPr>
              <a:t>Has an argument?</a:t>
            </a:r>
          </a:p>
          <a:p>
            <a:endParaRPr lang="en-US" sz="3200" dirty="0" smtClean="0"/>
          </a:p>
          <a:p>
            <a:pPr lvl="1"/>
            <a:endParaRPr lang="en-US" sz="3200" dirty="0"/>
          </a:p>
        </p:txBody>
      </p:sp>
      <p:sp>
        <p:nvSpPr>
          <p:cNvPr id="5" name="Rectangle 4"/>
          <p:cNvSpPr/>
          <p:nvPr/>
        </p:nvSpPr>
        <p:spPr>
          <a:xfrm>
            <a:off x="1184453" y="381000"/>
            <a:ext cx="6775112" cy="830997"/>
          </a:xfrm>
          <a:prstGeom prst="rect">
            <a:avLst/>
          </a:prstGeom>
          <a:noFill/>
        </p:spPr>
        <p:txBody>
          <a:bodyPr wrap="none" lIns="91440" tIns="45720" rIns="91440" bIns="45720">
            <a:spAutoFit/>
          </a:bodyPr>
          <a:lstStyle/>
          <a:p>
            <a:pPr algn="ctr"/>
            <a:r>
              <a:rPr 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CCOT Essay </a:t>
            </a: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Dissection</a:t>
            </a:r>
          </a:p>
        </p:txBody>
      </p:sp>
    </p:spTree>
    <p:extLst>
      <p:ext uri="{BB962C8B-B14F-4D97-AF65-F5344CB8AC3E}">
        <p14:creationId xmlns:p14="http://schemas.microsoft.com/office/powerpoint/2010/main" val="5251696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858" y="457200"/>
            <a:ext cx="9144000" cy="5668965"/>
          </a:xfrm>
        </p:spPr>
        <p:txBody>
          <a:bodyPr/>
          <a:lstStyle/>
          <a:p>
            <a:pPr marL="0" indent="0">
              <a:buNone/>
            </a:pPr>
            <a:r>
              <a:rPr lang="en-US" sz="2800" b="0" dirty="0">
                <a:solidFill>
                  <a:srgbClr val="FFFFFF"/>
                </a:solidFill>
              </a:rPr>
              <a:t>Although the Han’s use of a centralized bureaucracy continued into the Sui, Tang and Song Dynasties between 100 CE and 1279 CE, China experienced changes in local production of market goods and the infusion of Buddhism into a primarily Confucian society.</a:t>
            </a:r>
          </a:p>
          <a:p>
            <a:endParaRPr lang="en-US" dirty="0"/>
          </a:p>
        </p:txBody>
      </p:sp>
    </p:spTree>
    <p:extLst>
      <p:ext uri="{BB962C8B-B14F-4D97-AF65-F5344CB8AC3E}">
        <p14:creationId xmlns:p14="http://schemas.microsoft.com/office/powerpoint/2010/main" val="331498192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858" y="457200"/>
            <a:ext cx="9144000" cy="5668965"/>
          </a:xfrm>
        </p:spPr>
        <p:txBody>
          <a:bodyPr/>
          <a:lstStyle/>
          <a:p>
            <a:pPr marL="0" indent="0">
              <a:buNone/>
            </a:pPr>
            <a:r>
              <a:rPr lang="en-US" sz="2800" b="0" dirty="0">
                <a:solidFill>
                  <a:srgbClr val="FFFF00"/>
                </a:solidFill>
              </a:rPr>
              <a:t>Although the Han’s use of a centralized bureaucracy continued into the Sui, Tang and Song Dynasties between 100 CE and 1279 CE, China experienced changes in local production of market goods and the infusion of Buddhism into a primarily Confucian society.</a:t>
            </a:r>
          </a:p>
          <a:p>
            <a:endParaRPr lang="en-US" dirty="0"/>
          </a:p>
        </p:txBody>
      </p:sp>
    </p:spTree>
    <p:extLst>
      <p:ext uri="{BB962C8B-B14F-4D97-AF65-F5344CB8AC3E}">
        <p14:creationId xmlns:p14="http://schemas.microsoft.com/office/powerpoint/2010/main" val="364671090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Clr>
                <a:schemeClr val="bg1"/>
              </a:buClr>
            </a:pPr>
            <a:r>
              <a:rPr lang="en-US" sz="3200" b="0" dirty="0" smtClean="0">
                <a:solidFill>
                  <a:srgbClr val="FFFFFF"/>
                </a:solidFill>
              </a:rPr>
              <a:t>Essay Dissection</a:t>
            </a:r>
          </a:p>
          <a:p>
            <a:pPr lvl="1">
              <a:buClr>
                <a:schemeClr val="bg1"/>
              </a:buClr>
            </a:pPr>
            <a:r>
              <a:rPr lang="en-US" sz="3200" b="0" dirty="0" smtClean="0">
                <a:solidFill>
                  <a:srgbClr val="FFFFFF"/>
                </a:solidFill>
              </a:rPr>
              <a:t>Re-Read First Body Paragraph</a:t>
            </a:r>
          </a:p>
          <a:p>
            <a:pPr lvl="2">
              <a:buClr>
                <a:schemeClr val="bg1"/>
              </a:buClr>
            </a:pPr>
            <a:r>
              <a:rPr lang="en-US" sz="2800" b="0" dirty="0" smtClean="0">
                <a:solidFill>
                  <a:srgbClr val="FFFFFF"/>
                </a:solidFill>
              </a:rPr>
              <a:t>Highlight the </a:t>
            </a:r>
            <a:r>
              <a:rPr lang="en-US" sz="2800" dirty="0" smtClean="0">
                <a:solidFill>
                  <a:srgbClr val="FFFF00"/>
                </a:solidFill>
                <a:effectLst>
                  <a:outerShdw blurRad="38100" dist="38100" dir="2700000" algn="tl">
                    <a:srgbClr val="000000">
                      <a:alpha val="43137"/>
                    </a:srgbClr>
                  </a:outerShdw>
                </a:effectLst>
              </a:rPr>
              <a:t>topic sentence yellow</a:t>
            </a:r>
          </a:p>
          <a:p>
            <a:pPr lvl="2">
              <a:buClr>
                <a:schemeClr val="bg1"/>
              </a:buClr>
            </a:pPr>
            <a:r>
              <a:rPr lang="en-US" sz="2800" b="0" dirty="0" smtClean="0">
                <a:solidFill>
                  <a:srgbClr val="FFFFFF"/>
                </a:solidFill>
              </a:rPr>
              <a:t>Highlight all </a:t>
            </a:r>
            <a:r>
              <a:rPr lang="en-US" sz="2800" dirty="0" smtClean="0">
                <a:solidFill>
                  <a:srgbClr val="FF00FF"/>
                </a:solidFill>
                <a:effectLst>
                  <a:outerShdw blurRad="38100" dist="38100" dir="2700000" algn="tl">
                    <a:srgbClr val="000000">
                      <a:alpha val="43137"/>
                    </a:srgbClr>
                  </a:outerShdw>
                </a:effectLst>
              </a:rPr>
              <a:t>evidence</a:t>
            </a:r>
            <a:r>
              <a:rPr lang="en-US" sz="2800" b="0" dirty="0" smtClean="0">
                <a:solidFill>
                  <a:srgbClr val="FF00FF"/>
                </a:solidFill>
              </a:rPr>
              <a:t> </a:t>
            </a:r>
            <a:r>
              <a:rPr lang="en-US" sz="2800" b="0" dirty="0" smtClean="0">
                <a:solidFill>
                  <a:srgbClr val="FFFFFF"/>
                </a:solidFill>
              </a:rPr>
              <a:t>used to support the topic sentence </a:t>
            </a:r>
            <a:r>
              <a:rPr lang="en-US" sz="2800" dirty="0" smtClean="0">
                <a:solidFill>
                  <a:srgbClr val="FF00FF"/>
                </a:solidFill>
                <a:effectLst>
                  <a:outerShdw blurRad="38100" dist="38100" dir="2700000" algn="tl">
                    <a:srgbClr val="000000">
                      <a:alpha val="43137"/>
                    </a:srgbClr>
                  </a:outerShdw>
                </a:effectLst>
              </a:rPr>
              <a:t>pink</a:t>
            </a:r>
          </a:p>
          <a:p>
            <a:pPr lvl="2">
              <a:buClr>
                <a:schemeClr val="bg1"/>
              </a:buClr>
            </a:pPr>
            <a:r>
              <a:rPr lang="en-US" sz="2800" b="0" dirty="0" smtClean="0">
                <a:solidFill>
                  <a:srgbClr val="FFFFFF"/>
                </a:solidFill>
              </a:rPr>
              <a:t>Highlight </a:t>
            </a:r>
            <a:r>
              <a:rPr lang="en-US" sz="2800" dirty="0" smtClean="0">
                <a:solidFill>
                  <a:srgbClr val="00FF00"/>
                </a:solidFill>
                <a:effectLst>
                  <a:outerShdw blurRad="38100" dist="38100" dir="2700000" algn="tl">
                    <a:srgbClr val="000000">
                      <a:alpha val="43137"/>
                    </a:srgbClr>
                  </a:outerShdw>
                </a:effectLst>
              </a:rPr>
              <a:t>analysis</a:t>
            </a:r>
            <a:r>
              <a:rPr lang="en-US" sz="2800" b="0" dirty="0" smtClean="0">
                <a:solidFill>
                  <a:srgbClr val="00FF00"/>
                </a:solidFill>
              </a:rPr>
              <a:t> </a:t>
            </a:r>
            <a:r>
              <a:rPr lang="en-US" sz="2800" b="0" dirty="0" smtClean="0">
                <a:solidFill>
                  <a:srgbClr val="FFFFFF"/>
                </a:solidFill>
              </a:rPr>
              <a:t>statement </a:t>
            </a:r>
            <a:r>
              <a:rPr lang="en-US" sz="2800" dirty="0" smtClean="0">
                <a:solidFill>
                  <a:srgbClr val="00FF00"/>
                </a:solidFill>
                <a:effectLst>
                  <a:outerShdw blurRad="38100" dist="38100" dir="2700000" algn="tl">
                    <a:srgbClr val="000000">
                      <a:alpha val="43137"/>
                    </a:srgbClr>
                  </a:outerShdw>
                </a:effectLst>
              </a:rPr>
              <a:t>green</a:t>
            </a:r>
          </a:p>
          <a:p>
            <a:pPr>
              <a:buClr>
                <a:schemeClr val="bg1"/>
              </a:buClr>
            </a:pPr>
            <a:endParaRPr lang="en-US" sz="3200" dirty="0" smtClean="0">
              <a:solidFill>
                <a:srgbClr val="FFFFFF"/>
              </a:solidFill>
            </a:endParaRPr>
          </a:p>
          <a:p>
            <a:pPr lvl="1">
              <a:buClr>
                <a:schemeClr val="bg1"/>
              </a:buClr>
            </a:pPr>
            <a:endParaRPr lang="en-US" sz="3200" dirty="0">
              <a:solidFill>
                <a:srgbClr val="FFFFFF"/>
              </a:solidFill>
            </a:endParaRPr>
          </a:p>
        </p:txBody>
      </p:sp>
      <p:sp>
        <p:nvSpPr>
          <p:cNvPr id="5" name="Rectangle 4"/>
          <p:cNvSpPr/>
          <p:nvPr/>
        </p:nvSpPr>
        <p:spPr>
          <a:xfrm>
            <a:off x="1183036" y="381000"/>
            <a:ext cx="6777946" cy="830997"/>
          </a:xfrm>
          <a:prstGeom prst="rect">
            <a:avLst/>
          </a:prstGeom>
          <a:noFill/>
        </p:spPr>
        <p:txBody>
          <a:bodyPr wrap="none" lIns="91440" tIns="45720" rIns="91440" bIns="45720">
            <a:spAutoFit/>
          </a:bodyPr>
          <a:lstStyle/>
          <a:p>
            <a:pPr algn="ctr"/>
            <a:r>
              <a:rPr 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CCOT Essay </a:t>
            </a: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Dissection</a:t>
            </a:r>
          </a:p>
        </p:txBody>
      </p:sp>
    </p:spTree>
    <p:extLst>
      <p:ext uri="{BB962C8B-B14F-4D97-AF65-F5344CB8AC3E}">
        <p14:creationId xmlns:p14="http://schemas.microsoft.com/office/powerpoint/2010/main" val="230889541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99" y="6346"/>
            <a:ext cx="9144000" cy="7265687"/>
          </a:xfrm>
        </p:spPr>
        <p:txBody>
          <a:bodyPr/>
          <a:lstStyle/>
          <a:p>
            <a:pPr marL="0" indent="0">
              <a:buNone/>
            </a:pPr>
            <a:r>
              <a:rPr lang="en-US" sz="1900" b="0" dirty="0">
                <a:solidFill>
                  <a:srgbClr val="FFFFFF"/>
                </a:solidFill>
              </a:rPr>
              <a:t>Despite the fall of the Han Dynasty, the use of a centralized bureaucracy in China continued throughout the Post Classical Era. The Han created a bureaucratic </a:t>
            </a:r>
            <a:r>
              <a:rPr lang="en-US" sz="1900" b="0" dirty="0" smtClean="0">
                <a:solidFill>
                  <a:srgbClr val="FFFFFF"/>
                </a:solidFill>
              </a:rPr>
              <a:t>centralized government, allowing </a:t>
            </a:r>
            <a:r>
              <a:rPr lang="en-US" sz="1900" b="0" dirty="0">
                <a:solidFill>
                  <a:srgbClr val="FFFFFF"/>
                </a:solidFill>
              </a:rPr>
              <a:t>the emperor to control over the vast and diverse empire from the capital. The emperor would have Confucian-educated Junzi administrators maintain the provinces, creating political stability and order through their people’s allegiance to the emperor’s divine sovereignty as stated in the Mandate of Heaven. </a:t>
            </a:r>
            <a:r>
              <a:rPr lang="en-US" sz="1900" b="0" dirty="0" smtClean="0">
                <a:solidFill>
                  <a:srgbClr val="FFFFFF"/>
                </a:solidFill>
              </a:rPr>
              <a:t>Though the Han fell in the 3</a:t>
            </a:r>
            <a:r>
              <a:rPr lang="en-US" sz="1900" b="0" baseline="30000" dirty="0" smtClean="0">
                <a:solidFill>
                  <a:srgbClr val="FFFFFF"/>
                </a:solidFill>
              </a:rPr>
              <a:t>rd</a:t>
            </a:r>
            <a:r>
              <a:rPr lang="en-US" sz="1900" b="0" dirty="0" smtClean="0">
                <a:solidFill>
                  <a:srgbClr val="FFFFFF"/>
                </a:solidFill>
              </a:rPr>
              <a:t> century CE, the Han’s bureaucratic government was evident in the Sui, Tang and Song Dynasties. These dynasties utilized the Junzi administrators as they expanded into new territory in East Asia. The only change for the Junzi </a:t>
            </a:r>
            <a:r>
              <a:rPr lang="en-US" sz="1900" b="0" dirty="0" smtClean="0">
                <a:solidFill>
                  <a:srgbClr val="FFFFFF"/>
                </a:solidFill>
              </a:rPr>
              <a:t>was the </a:t>
            </a:r>
            <a:r>
              <a:rPr lang="en-US" sz="1900" b="0" dirty="0" smtClean="0">
                <a:solidFill>
                  <a:srgbClr val="FFFFFF"/>
                </a:solidFill>
              </a:rPr>
              <a:t>concept of the Bureaucracy of Merit being incorporated into the selection of bureaucrats. </a:t>
            </a:r>
            <a:r>
              <a:rPr lang="en-US" sz="1900" b="0" dirty="0">
                <a:solidFill>
                  <a:srgbClr val="FFFFFF"/>
                </a:solidFill>
              </a:rPr>
              <a:t>The Sui, Tang, and Song required all government positions to be determined through the Civil Service Exam as a way to avoid corruption since those at the highest administrative positions demonstrated mastery in Confucian </a:t>
            </a:r>
            <a:r>
              <a:rPr lang="en-US" sz="1900" b="0" dirty="0" smtClean="0">
                <a:solidFill>
                  <a:srgbClr val="FFFFFF"/>
                </a:solidFill>
              </a:rPr>
              <a:t>texts. But this change was meant to improve the system, rather than alter it. </a:t>
            </a:r>
            <a:r>
              <a:rPr lang="en-US" sz="1900" b="0" dirty="0">
                <a:solidFill>
                  <a:srgbClr val="FFFFFF"/>
                </a:solidFill>
              </a:rPr>
              <a:t>Unfortunately, only students from wealthy families or part of the scholar gentry could afford to attend Confucian schools, which allowed them to get better scores on the exam, thus higher positions in government. </a:t>
            </a:r>
            <a:r>
              <a:rPr lang="en-US" sz="1900" b="0" dirty="0" smtClean="0">
                <a:solidFill>
                  <a:srgbClr val="FFFFFF"/>
                </a:solidFill>
              </a:rPr>
              <a:t>Despite </a:t>
            </a:r>
            <a:r>
              <a:rPr lang="en-US" sz="1900" b="0" dirty="0" smtClean="0">
                <a:solidFill>
                  <a:srgbClr val="FFFFFF"/>
                </a:solidFill>
              </a:rPr>
              <a:t>other political capitals like Bianjing emerging in the Song Dynasty, Chang’an remained as the central source of political authority for China. Because the landholding aristocrats were still predominantly Confucian, the emerging bureaucrats and administrators of Post Classical China will imitate and slightly improve Han’s centralized bureaucracy that placed </a:t>
            </a:r>
            <a:r>
              <a:rPr lang="en-US" sz="1900" b="0" dirty="0" smtClean="0">
                <a:solidFill>
                  <a:srgbClr val="FFFFFF"/>
                </a:solidFill>
              </a:rPr>
              <a:t>Confucius’ </a:t>
            </a:r>
            <a:r>
              <a:rPr lang="en-US" sz="1900" b="0" dirty="0" smtClean="0">
                <a:solidFill>
                  <a:srgbClr val="FFFFFF"/>
                </a:solidFill>
              </a:rPr>
              <a:t>goal of social harmony at the core of its functionality.</a:t>
            </a:r>
          </a:p>
          <a:p>
            <a:endParaRPr lang="en-US" sz="1900" dirty="0"/>
          </a:p>
        </p:txBody>
      </p:sp>
    </p:spTree>
    <p:extLst>
      <p:ext uri="{BB962C8B-B14F-4D97-AF65-F5344CB8AC3E}">
        <p14:creationId xmlns:p14="http://schemas.microsoft.com/office/powerpoint/2010/main" val="331129042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amboo">
  <a:themeElements>
    <a:clrScheme name="Bamboo 2 design template 1">
      <a:dk1>
        <a:srgbClr val="333333"/>
      </a:dk1>
      <a:lt1>
        <a:srgbClr val="E5EEDA"/>
      </a:lt1>
      <a:dk2>
        <a:srgbClr val="425032"/>
      </a:dk2>
      <a:lt2>
        <a:srgbClr val="B2C29C"/>
      </a:lt2>
      <a:accent1>
        <a:srgbClr val="8CC6CA"/>
      </a:accent1>
      <a:accent2>
        <a:srgbClr val="D5E3C3"/>
      </a:accent2>
      <a:accent3>
        <a:srgbClr val="F0F5EA"/>
      </a:accent3>
      <a:accent4>
        <a:srgbClr val="2A2A2A"/>
      </a:accent4>
      <a:accent5>
        <a:srgbClr val="C5DFE1"/>
      </a:accent5>
      <a:accent6>
        <a:srgbClr val="C1CEB0"/>
      </a:accent6>
      <a:hlink>
        <a:srgbClr val="B89040"/>
      </a:hlink>
      <a:folHlink>
        <a:srgbClr val="FFFFFF"/>
      </a:folHlink>
    </a:clrScheme>
    <a:fontScheme name="Bamboo 2 desig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mboo 2 design template 1">
        <a:dk1>
          <a:srgbClr val="333333"/>
        </a:dk1>
        <a:lt1>
          <a:srgbClr val="E5EEDA"/>
        </a:lt1>
        <a:dk2>
          <a:srgbClr val="425032"/>
        </a:dk2>
        <a:lt2>
          <a:srgbClr val="B2C29C"/>
        </a:lt2>
        <a:accent1>
          <a:srgbClr val="8CC6CA"/>
        </a:accent1>
        <a:accent2>
          <a:srgbClr val="D5E3C3"/>
        </a:accent2>
        <a:accent3>
          <a:srgbClr val="F0F5EA"/>
        </a:accent3>
        <a:accent4>
          <a:srgbClr val="2A2A2A"/>
        </a:accent4>
        <a:accent5>
          <a:srgbClr val="C5DFE1"/>
        </a:accent5>
        <a:accent6>
          <a:srgbClr val="C1CEB0"/>
        </a:accent6>
        <a:hlink>
          <a:srgbClr val="B89040"/>
        </a:hlink>
        <a:folHlink>
          <a:srgbClr val="FFFFFF"/>
        </a:folHlink>
      </a:clrScheme>
      <a:clrMap bg1="lt1" tx1="dk1" bg2="lt2" tx2="dk2" accent1="accent1" accent2="accent2" accent3="accent3" accent4="accent4" accent5="accent5" accent6="accent6" hlink="hlink" folHlink="folHlink"/>
    </a:extraClrScheme>
    <a:extraClrScheme>
      <a:clrScheme name="Bamboo 2 design template 2">
        <a:dk1>
          <a:srgbClr val="333333"/>
        </a:dk1>
        <a:lt1>
          <a:srgbClr val="9AAF7D"/>
        </a:lt1>
        <a:dk2>
          <a:srgbClr val="425032"/>
        </a:dk2>
        <a:lt2>
          <a:srgbClr val="5C6254"/>
        </a:lt2>
        <a:accent1>
          <a:srgbClr val="A8C1C6"/>
        </a:accent1>
        <a:accent2>
          <a:srgbClr val="8DA56D"/>
        </a:accent2>
        <a:accent3>
          <a:srgbClr val="CAD4BF"/>
        </a:accent3>
        <a:accent4>
          <a:srgbClr val="2A2A2A"/>
        </a:accent4>
        <a:accent5>
          <a:srgbClr val="D1DDDF"/>
        </a:accent5>
        <a:accent6>
          <a:srgbClr val="7F9562"/>
        </a:accent6>
        <a:hlink>
          <a:srgbClr val="D3781D"/>
        </a:hlink>
        <a:folHlink>
          <a:srgbClr val="D4D0C0"/>
        </a:folHlink>
      </a:clrScheme>
      <a:clrMap bg1="lt1" tx1="dk1" bg2="lt2" tx2="dk2" accent1="accent1" accent2="accent2" accent3="accent3" accent4="accent4" accent5="accent5" accent6="accent6" hlink="hlink" folHlink="folHlink"/>
    </a:extraClrScheme>
    <a:extraClrScheme>
      <a:clrScheme name="Bamboo 2 design template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B2B2B2"/>
        </a:folHlink>
      </a:clrScheme>
      <a:clrMap bg1="lt1" tx1="dk1" bg2="lt2" tx2="dk2" accent1="accent1" accent2="accent2" accent3="accent3" accent4="accent4" accent5="accent5" accent6="accent6" hlink="hlink" folHlink="folHlink"/>
    </a:extraClrScheme>
    <a:extraClrScheme>
      <a:clrScheme name="Bamboo 2 design template 4">
        <a:dk1>
          <a:srgbClr val="694D2B"/>
        </a:dk1>
        <a:lt1>
          <a:srgbClr val="FFFFFF"/>
        </a:lt1>
        <a:dk2>
          <a:srgbClr val="99703F"/>
        </a:dk2>
        <a:lt2>
          <a:srgbClr val="FCF3D0"/>
        </a:lt2>
        <a:accent1>
          <a:srgbClr val="E9947D"/>
        </a:accent1>
        <a:accent2>
          <a:srgbClr val="8F693B"/>
        </a:accent2>
        <a:accent3>
          <a:srgbClr val="CABBAF"/>
        </a:accent3>
        <a:accent4>
          <a:srgbClr val="DADADA"/>
        </a:accent4>
        <a:accent5>
          <a:srgbClr val="F2C8BF"/>
        </a:accent5>
        <a:accent6>
          <a:srgbClr val="815E35"/>
        </a:accent6>
        <a:hlink>
          <a:srgbClr val="CDAE6F"/>
        </a:hlink>
        <a:folHlink>
          <a:srgbClr val="BF9563"/>
        </a:folHlink>
      </a:clrScheme>
      <a:clrMap bg1="dk2" tx1="lt1" bg2="dk1" tx2="lt2" accent1="accent1" accent2="accent2" accent3="accent3" accent4="accent4" accent5="accent5" accent6="accent6" hlink="hlink" folHlink="folHlink"/>
    </a:extraClrScheme>
    <a:extraClrScheme>
      <a:clrScheme name="Bamboo 2 design template 5">
        <a:dk1>
          <a:srgbClr val="694D2B"/>
        </a:dk1>
        <a:lt1>
          <a:srgbClr val="E5D5C1"/>
        </a:lt1>
        <a:dk2>
          <a:srgbClr val="333333"/>
        </a:dk2>
        <a:lt2>
          <a:srgbClr val="BD9361"/>
        </a:lt2>
        <a:accent1>
          <a:srgbClr val="E9947D"/>
        </a:accent1>
        <a:accent2>
          <a:srgbClr val="DDC6AB"/>
        </a:accent2>
        <a:accent3>
          <a:srgbClr val="F0E7DD"/>
        </a:accent3>
        <a:accent4>
          <a:srgbClr val="594023"/>
        </a:accent4>
        <a:accent5>
          <a:srgbClr val="F2C8BF"/>
        </a:accent5>
        <a:accent6>
          <a:srgbClr val="C8B39B"/>
        </a:accent6>
        <a:hlink>
          <a:srgbClr val="A19E37"/>
        </a:hlink>
        <a:folHlink>
          <a:srgbClr val="FFFFFF"/>
        </a:folHlink>
      </a:clrScheme>
      <a:clrMap bg1="lt1" tx1="dk1" bg2="lt2" tx2="dk2" accent1="accent1" accent2="accent2" accent3="accent3" accent4="accent4" accent5="accent5" accent6="accent6" hlink="hlink" folHlink="folHlink"/>
    </a:extraClrScheme>
    <a:extraClrScheme>
      <a:clrScheme name="Bamboo 2 design template 6">
        <a:dk1>
          <a:srgbClr val="694D2B"/>
        </a:dk1>
        <a:lt1>
          <a:srgbClr val="FFFFFF"/>
        </a:lt1>
        <a:dk2>
          <a:srgbClr val="333333"/>
        </a:dk2>
        <a:lt2>
          <a:srgbClr val="BD9361"/>
        </a:lt2>
        <a:accent1>
          <a:srgbClr val="F4CABE"/>
        </a:accent1>
        <a:accent2>
          <a:srgbClr val="F5EEE7"/>
        </a:accent2>
        <a:accent3>
          <a:srgbClr val="FFFFFF"/>
        </a:accent3>
        <a:accent4>
          <a:srgbClr val="594023"/>
        </a:accent4>
        <a:accent5>
          <a:srgbClr val="F8E1DB"/>
        </a:accent5>
        <a:accent6>
          <a:srgbClr val="DED8D1"/>
        </a:accent6>
        <a:hlink>
          <a:srgbClr val="A19E37"/>
        </a:hlink>
        <a:folHlink>
          <a:srgbClr val="DCC4A8"/>
        </a:folHlink>
      </a:clrScheme>
      <a:clrMap bg1="lt1" tx1="dk1" bg2="lt2" tx2="dk2" accent1="accent1" accent2="accent2" accent3="accent3" accent4="accent4" accent5="accent5" accent6="accent6" hlink="hlink" folHlink="folHlink"/>
    </a:extraClrScheme>
    <a:extraClrScheme>
      <a:clrScheme name="Bamboo 2 design template 7">
        <a:dk1>
          <a:srgbClr val="694D2B"/>
        </a:dk1>
        <a:lt1>
          <a:srgbClr val="FFFFFF"/>
        </a:lt1>
        <a:dk2>
          <a:srgbClr val="5F5F5F"/>
        </a:dk2>
        <a:lt2>
          <a:srgbClr val="FCF3D0"/>
        </a:lt2>
        <a:accent1>
          <a:srgbClr val="AAAA9A"/>
        </a:accent1>
        <a:accent2>
          <a:srgbClr val="424E49"/>
        </a:accent2>
        <a:accent3>
          <a:srgbClr val="B6B6B6"/>
        </a:accent3>
        <a:accent4>
          <a:srgbClr val="DADADA"/>
        </a:accent4>
        <a:accent5>
          <a:srgbClr val="D2D2CA"/>
        </a:accent5>
        <a:accent6>
          <a:srgbClr val="3B4641"/>
        </a:accent6>
        <a:hlink>
          <a:srgbClr val="D9B945"/>
        </a:hlink>
        <a:folHlink>
          <a:srgbClr val="939285"/>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amboo" id="{D7A7EE17-AA68-48BB-9902-98FAD37E4841}" vid="{42496BA3-AF96-4A76-A049-AF7A71EF09C2}"/>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Bamboo</Template>
  <TotalTime>472</TotalTime>
  <Words>4098</Words>
  <Application>Microsoft Office PowerPoint</Application>
  <PresentationFormat>On-screen Show (4:3)</PresentationFormat>
  <Paragraphs>101</Paragraphs>
  <Slides>31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31</vt:i4>
      </vt:variant>
    </vt:vector>
  </HeadingPairs>
  <TitlesOfParts>
    <vt:vector size="36" baseType="lpstr">
      <vt:lpstr>Arial</vt:lpstr>
      <vt:lpstr>Palatino Linotype</vt:lpstr>
      <vt:lpstr>Tahoma</vt:lpstr>
      <vt:lpstr>Bamboo</vt:lpstr>
      <vt:lpstr>Default Design</vt:lpstr>
      <vt:lpstr>PowerPoint Presentation</vt:lpstr>
      <vt:lpstr>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Zachary Youngblood</dc:creator>
  <cp:lastModifiedBy>Zachary Youngblood</cp:lastModifiedBy>
  <cp:revision>23</cp:revision>
  <dcterms:created xsi:type="dcterms:W3CDTF">2015-10-14T20:03:22Z</dcterms:created>
  <dcterms:modified xsi:type="dcterms:W3CDTF">2015-10-26T16:35:42Z</dcterms:modified>
</cp:coreProperties>
</file>