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62" r:id="rId3"/>
    <p:sldId id="261" r:id="rId4"/>
    <p:sldId id="263" r:id="rId5"/>
    <p:sldId id="264" r:id="rId6"/>
    <p:sldId id="265" r:id="rId7"/>
    <p:sldId id="267" r:id="rId8"/>
    <p:sldId id="266" r:id="rId9"/>
    <p:sldId id="269" r:id="rId10"/>
    <p:sldId id="272" r:id="rId11"/>
    <p:sldId id="268" r:id="rId12"/>
    <p:sldId id="278" r:id="rId13"/>
    <p:sldId id="279" r:id="rId14"/>
    <p:sldId id="270" r:id="rId15"/>
    <p:sldId id="274" r:id="rId16"/>
    <p:sldId id="273" r:id="rId17"/>
    <p:sldId id="275" r:id="rId18"/>
    <p:sldId id="277" r:id="rId19"/>
    <p:sldId id="276"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87340"/>
  </p:normalViewPr>
  <p:slideViewPr>
    <p:cSldViewPr snapToGrid="0">
      <p:cViewPr varScale="1">
        <p:scale>
          <a:sx n="79" d="100"/>
          <a:sy n="79" d="100"/>
        </p:scale>
        <p:origin x="4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7C59E-4EE0-0945-8D21-A490E909C3F7}" type="datetimeFigureOut">
              <a:rPr lang="en-US" smtClean="0"/>
              <a:t>9/1/2017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AFED7C-1084-D444-866A-43BE03342BBD}" type="slidenum">
              <a:rPr lang="en-US" smtClean="0"/>
              <a:t>‹#›</a:t>
            </a:fld>
            <a:endParaRPr lang="en-US"/>
          </a:p>
        </p:txBody>
      </p:sp>
    </p:spTree>
    <p:extLst>
      <p:ext uri="{BB962C8B-B14F-4D97-AF65-F5344CB8AC3E}">
        <p14:creationId xmlns:p14="http://schemas.microsoft.com/office/powerpoint/2010/main" val="1174771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9/1/2017</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9/1/2017</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8758" y="609601"/>
            <a:ext cx="11720946" cy="3200400"/>
          </a:xfrm>
        </p:spPr>
        <p:txBody>
          <a:bodyPr/>
          <a:lstStyle/>
          <a:p>
            <a:r>
              <a:rPr lang="en-US" dirty="0" smtClean="0"/>
              <a:t>How to write a</a:t>
            </a:r>
            <a:r>
              <a:rPr lang="en-US" dirty="0"/>
              <a:t> </a:t>
            </a:r>
            <a:r>
              <a:rPr lang="en-US" dirty="0" smtClean="0"/>
              <a:t>                     essay</a:t>
            </a:r>
            <a:endParaRPr lang="en-US" dirty="0"/>
          </a:p>
        </p:txBody>
      </p:sp>
      <p:sp>
        <p:nvSpPr>
          <p:cNvPr id="3" name="Subtitle 2"/>
          <p:cNvSpPr>
            <a:spLocks noGrp="1"/>
          </p:cNvSpPr>
          <p:nvPr>
            <p:ph type="subTitle" idx="1"/>
          </p:nvPr>
        </p:nvSpPr>
        <p:spPr/>
        <p:txBody>
          <a:bodyPr>
            <a:normAutofit/>
          </a:bodyPr>
          <a:lstStyle/>
          <a:p>
            <a:r>
              <a:rPr lang="en-US" sz="3200" dirty="0" smtClean="0"/>
              <a:t>A Step-By-Step Guide</a:t>
            </a:r>
            <a:endParaRPr lang="en-US" sz="3200"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4853" b="85615" l="0" r="99827">
                        <a14:foregroundMark x1="54939" y1="34835" x2="54939" y2="34835"/>
                        <a14:backgroundMark x1="27556" y1="78336" x2="27556" y2="78336"/>
                        <a14:backgroundMark x1="61179" y1="78510" x2="61179" y2="78510"/>
                        <a14:backgroundMark x1="68458" y1="74870" x2="68458" y2="74870"/>
                        <a14:backgroundMark x1="60485" y1="80069" x2="60485" y2="80069"/>
                        <a14:backgroundMark x1="75217" y1="79203" x2="75217" y2="79203"/>
                      </a14:backgroundRemoval>
                    </a14:imgEffect>
                  </a14:imgLayer>
                </a14:imgProps>
              </a:ext>
            </a:extLst>
          </a:blip>
          <a:srcRect t="8889" b="19999"/>
          <a:stretch/>
        </p:blipFill>
        <p:spPr>
          <a:xfrm>
            <a:off x="5985163" y="1049338"/>
            <a:ext cx="3717966" cy="2643887"/>
          </a:xfrm>
          <a:prstGeom prst="rect">
            <a:avLst/>
          </a:prstGeom>
        </p:spPr>
      </p:pic>
    </p:spTree>
    <p:extLst>
      <p:ext uri="{BB962C8B-B14F-4D97-AF65-F5344CB8AC3E}">
        <p14:creationId xmlns:p14="http://schemas.microsoft.com/office/powerpoint/2010/main" val="411979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6863" y="2666999"/>
            <a:ext cx="10318275" cy="3508170"/>
          </a:xfrm>
        </p:spPr>
        <p:txBody>
          <a:bodyPr>
            <a:noAutofit/>
          </a:bodyPr>
          <a:lstStyle/>
          <a:p>
            <a:pPr marL="0" indent="0">
              <a:buNone/>
            </a:pPr>
            <a:r>
              <a:rPr lang="en-US" sz="3600" i="1" dirty="0"/>
              <a:t>T</a:t>
            </a:r>
            <a:r>
              <a:rPr lang="en-US" sz="3600" i="1" dirty="0" smtClean="0"/>
              <a:t>he </a:t>
            </a:r>
            <a:r>
              <a:rPr lang="en-US" sz="3600" i="1" dirty="0"/>
              <a:t>thesis must make a </a:t>
            </a:r>
            <a:r>
              <a:rPr lang="en-US" sz="3600" i="1" u="sng" dirty="0" smtClean="0"/>
              <a:t>defensible claim</a:t>
            </a:r>
            <a:r>
              <a:rPr lang="en-US" sz="3600" i="1" dirty="0" smtClean="0"/>
              <a:t> </a:t>
            </a:r>
            <a:r>
              <a:rPr lang="en-US" sz="3600" i="1" dirty="0"/>
              <a:t>that responds to the prompt rather than restating or rephrasing the prompt. The thesis must consist of one or more sentences located in one place, either in the introduction or the conclusion. </a:t>
            </a:r>
            <a:endParaRPr lang="en-US" sz="3600" i="1" dirty="0">
              <a:effectLst/>
            </a:endParaRPr>
          </a:p>
        </p:txBody>
      </p:sp>
      <p:sp>
        <p:nvSpPr>
          <p:cNvPr id="4" name="Rounded Rectangular Callout 3"/>
          <p:cNvSpPr/>
          <p:nvPr/>
        </p:nvSpPr>
        <p:spPr>
          <a:xfrm>
            <a:off x="702025" y="265215"/>
            <a:ext cx="5532519" cy="1905000"/>
          </a:xfrm>
          <a:prstGeom prst="wedgeRoundRectCallout">
            <a:avLst>
              <a:gd name="adj1" fmla="val -10315"/>
              <a:gd name="adj2" fmla="val 81201"/>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878802" y="419595"/>
            <a:ext cx="5178963" cy="1398320"/>
          </a:xfrm>
          <a:prstGeom prst="rect">
            <a:avLst/>
          </a:prstGeom>
        </p:spPr>
      </p:pic>
    </p:spTree>
    <p:extLst>
      <p:ext uri="{BB962C8B-B14F-4D97-AF65-F5344CB8AC3E}">
        <p14:creationId xmlns:p14="http://schemas.microsoft.com/office/powerpoint/2010/main" val="42873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68731" y="170213"/>
            <a:ext cx="9905998" cy="1152698"/>
          </a:xfrm>
          <a:ln>
            <a:solidFill>
              <a:schemeClr val="accent1"/>
            </a:solidFill>
          </a:ln>
        </p:spPr>
        <p:txBody>
          <a:bodyPr>
            <a:normAutofit/>
          </a:bodyPr>
          <a:lstStyle/>
          <a:p>
            <a:r>
              <a:rPr lang="en-US" sz="4800" dirty="0" smtClean="0"/>
              <a:t> Step 1: Determine your topics</a:t>
            </a:r>
            <a:endParaRPr lang="en-US" sz="4800" dirty="0"/>
          </a:p>
        </p:txBody>
      </p:sp>
      <p:sp>
        <p:nvSpPr>
          <p:cNvPr id="3" name="Content Placeholder 2"/>
          <p:cNvSpPr>
            <a:spLocks noGrp="1"/>
          </p:cNvSpPr>
          <p:nvPr>
            <p:ph idx="1"/>
          </p:nvPr>
        </p:nvSpPr>
        <p:spPr>
          <a:xfrm>
            <a:off x="356260" y="1448790"/>
            <a:ext cx="11530940" cy="5118265"/>
          </a:xfrm>
        </p:spPr>
        <p:txBody>
          <a:bodyPr>
            <a:noAutofit/>
          </a:bodyPr>
          <a:lstStyle/>
          <a:p>
            <a:pPr marL="0" indent="0">
              <a:buNone/>
            </a:pPr>
            <a:r>
              <a:rPr lang="en-US" sz="2200" dirty="0"/>
              <a:t>The Thesis  provides a Blue-print that establishes </a:t>
            </a:r>
            <a:r>
              <a:rPr lang="en-US" sz="2200" b="1" u="sng" dirty="0"/>
              <a:t>three</a:t>
            </a:r>
            <a:r>
              <a:rPr lang="en-US" sz="2200" dirty="0"/>
              <a:t> major sub-topics you plan to </a:t>
            </a:r>
            <a:r>
              <a:rPr lang="en-US" sz="2200" dirty="0" smtClean="0"/>
              <a:t>discuss</a:t>
            </a:r>
          </a:p>
          <a:p>
            <a:pPr marL="0" indent="0">
              <a:buNone/>
            </a:pPr>
            <a:r>
              <a:rPr lang="en-US" sz="2200" b="1" dirty="0" smtClean="0">
                <a:solidFill>
                  <a:schemeClr val="accent1">
                    <a:lumMod val="75000"/>
                  </a:schemeClr>
                </a:solidFill>
              </a:rPr>
              <a:t>WEAK: </a:t>
            </a:r>
            <a:r>
              <a:rPr lang="en-US" sz="2200" dirty="0"/>
              <a:t>“The American Revolution changed America Politically, Economically and Socially.” </a:t>
            </a:r>
            <a:endParaRPr lang="en-US" sz="2200" dirty="0" smtClean="0"/>
          </a:p>
          <a:p>
            <a:pPr marL="457200" lvl="1" indent="0">
              <a:buNone/>
            </a:pPr>
            <a:r>
              <a:rPr lang="en-US" sz="2000" b="1" dirty="0" smtClean="0"/>
              <a:t>WHY?: </a:t>
            </a:r>
            <a:r>
              <a:rPr lang="en-US" sz="2000" dirty="0" smtClean="0"/>
              <a:t>Although </a:t>
            </a:r>
            <a:r>
              <a:rPr lang="en-US" sz="2000" dirty="0"/>
              <a:t>some may say that this establishes a thesis, it makes no </a:t>
            </a:r>
            <a:r>
              <a:rPr lang="en-US" sz="2000" b="1" dirty="0"/>
              <a:t>defensible claim.  </a:t>
            </a:r>
            <a:r>
              <a:rPr lang="en-US" sz="2000" dirty="0"/>
              <a:t>It does not explain how or why the Revolution changed things politically, economically, or </a:t>
            </a:r>
            <a:r>
              <a:rPr lang="en-US" sz="2000" dirty="0" smtClean="0"/>
              <a:t>socially.</a:t>
            </a:r>
          </a:p>
          <a:p>
            <a:pPr marL="0" indent="0">
              <a:buNone/>
            </a:pPr>
            <a:r>
              <a:rPr lang="en-US" sz="2200" b="1" dirty="0" smtClean="0">
                <a:solidFill>
                  <a:schemeClr val="accent1">
                    <a:lumMod val="75000"/>
                  </a:schemeClr>
                </a:solidFill>
              </a:rPr>
              <a:t>STRONG</a:t>
            </a:r>
            <a:r>
              <a:rPr lang="en-US" sz="2200" dirty="0" smtClean="0">
                <a:solidFill>
                  <a:schemeClr val="accent1">
                    <a:lumMod val="75000"/>
                  </a:schemeClr>
                </a:solidFill>
              </a:rPr>
              <a:t>: </a:t>
            </a:r>
            <a:r>
              <a:rPr lang="en-US" sz="2200" dirty="0"/>
              <a:t>¨Politically, the war established a new nation founded on Republican Values that would be an example of freedom and democracy for the world to follow.  Socially, the American Revolution created a new society free from Aristocracy.  Economically the colonies threw off the yoke of British mercantilism to create a unique form of independent American capitalism</a:t>
            </a:r>
            <a:r>
              <a:rPr lang="en-US" sz="2200" dirty="0" smtClean="0"/>
              <a:t>.”</a:t>
            </a:r>
          </a:p>
          <a:p>
            <a:pPr marL="457200" lvl="1" indent="0">
              <a:buNone/>
            </a:pPr>
            <a:r>
              <a:rPr lang="en-US" sz="2000" b="1" dirty="0" smtClean="0"/>
              <a:t>WHY?: </a:t>
            </a:r>
            <a:r>
              <a:rPr lang="en-US" sz="2000" dirty="0"/>
              <a:t>W</a:t>
            </a:r>
            <a:r>
              <a:rPr lang="en-US" sz="2000" dirty="0" smtClean="0"/>
              <a:t>riting </a:t>
            </a:r>
            <a:r>
              <a:rPr lang="en-US" sz="2000" dirty="0"/>
              <a:t>a separate sentence for each part of this </a:t>
            </a:r>
            <a:r>
              <a:rPr lang="en-US" sz="2000" dirty="0" smtClean="0"/>
              <a:t>thesis will </a:t>
            </a:r>
            <a:r>
              <a:rPr lang="en-US" sz="2000" dirty="0"/>
              <a:t>give you three great sections for your essay (think topic sentences for your body paragraphs) and show the reader that you are thinking deep thoughts from the very </a:t>
            </a:r>
            <a:r>
              <a:rPr lang="en-US" sz="2000" dirty="0" smtClean="0"/>
              <a:t>beginning.</a:t>
            </a:r>
            <a:endParaRPr lang="en-US" sz="2000" dirty="0"/>
          </a:p>
        </p:txBody>
      </p:sp>
    </p:spTree>
    <p:extLst>
      <p:ext uri="{BB962C8B-B14F-4D97-AF65-F5344CB8AC3E}">
        <p14:creationId xmlns:p14="http://schemas.microsoft.com/office/powerpoint/2010/main" val="144149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ln>
            <a:solidFill>
              <a:schemeClr val="accent1"/>
            </a:solidFill>
          </a:ln>
        </p:spPr>
        <p:txBody>
          <a:bodyPr>
            <a:normAutofit/>
          </a:bodyPr>
          <a:lstStyle/>
          <a:p>
            <a:r>
              <a:rPr lang="en-US" sz="4400" dirty="0" smtClean="0"/>
              <a:t>Step 1.5: Analyze the Prompt</a:t>
            </a:r>
            <a:endParaRPr lang="en-US" sz="4400" dirty="0"/>
          </a:p>
        </p:txBody>
      </p:sp>
      <p:sp>
        <p:nvSpPr>
          <p:cNvPr id="5" name="Rectangle 4"/>
          <p:cNvSpPr/>
          <p:nvPr/>
        </p:nvSpPr>
        <p:spPr>
          <a:xfrm>
            <a:off x="730791" y="2690336"/>
            <a:ext cx="10730419" cy="1200329"/>
          </a:xfrm>
          <a:prstGeom prst="rect">
            <a:avLst/>
          </a:prstGeom>
        </p:spPr>
        <p:txBody>
          <a:bodyPr wrap="square">
            <a:spAutoFit/>
          </a:bodyPr>
          <a:lstStyle/>
          <a:p>
            <a:r>
              <a:rPr lang="en-US" sz="2400" b="1" dirty="0" smtClean="0"/>
              <a:t>To what extent did the American Revolution fundamentally change American society?  In your answer, be sure to address the political, social, and economic effects of the Revolution in the period 1775-1800. </a:t>
            </a:r>
            <a:endParaRPr lang="en-US" sz="2400" b="1" dirty="0"/>
          </a:p>
        </p:txBody>
      </p:sp>
      <p:sp>
        <p:nvSpPr>
          <p:cNvPr id="6" name="Rectangle 5"/>
          <p:cNvSpPr/>
          <p:nvPr/>
        </p:nvSpPr>
        <p:spPr>
          <a:xfrm>
            <a:off x="9606567" y="3428998"/>
            <a:ext cx="1695417" cy="461665"/>
          </a:xfrm>
          <a:prstGeom prst="rect">
            <a:avLst/>
          </a:prstGeom>
        </p:spPr>
        <p:txBody>
          <a:bodyPr wrap="square">
            <a:spAutoFit/>
          </a:bodyPr>
          <a:lstStyle/>
          <a:p>
            <a:r>
              <a:rPr lang="en-US" sz="2400" b="1" dirty="0" smtClean="0">
                <a:solidFill>
                  <a:schemeClr val="accent1"/>
                </a:solidFill>
              </a:rPr>
              <a:t>1775-1800</a:t>
            </a:r>
            <a:endParaRPr lang="en-US" sz="2400" b="1" dirty="0">
              <a:solidFill>
                <a:schemeClr val="accent1"/>
              </a:solidFill>
            </a:endParaRPr>
          </a:p>
        </p:txBody>
      </p:sp>
      <p:sp>
        <p:nvSpPr>
          <p:cNvPr id="8" name="Rectangle 7"/>
          <p:cNvSpPr/>
          <p:nvPr/>
        </p:nvSpPr>
        <p:spPr>
          <a:xfrm>
            <a:off x="730791" y="2690336"/>
            <a:ext cx="2436886" cy="461665"/>
          </a:xfrm>
          <a:prstGeom prst="rect">
            <a:avLst/>
          </a:prstGeom>
        </p:spPr>
        <p:txBody>
          <a:bodyPr wrap="none">
            <a:spAutoFit/>
          </a:bodyPr>
          <a:lstStyle/>
          <a:p>
            <a:r>
              <a:rPr lang="en-US" sz="2400" b="1" dirty="0">
                <a:solidFill>
                  <a:schemeClr val="accent1"/>
                </a:solidFill>
              </a:rPr>
              <a:t>To what extent </a:t>
            </a:r>
            <a:endParaRPr lang="en-US" sz="2400" dirty="0"/>
          </a:p>
        </p:txBody>
      </p:sp>
      <p:sp>
        <p:nvSpPr>
          <p:cNvPr id="9" name="Rectangle 8"/>
          <p:cNvSpPr/>
          <p:nvPr/>
        </p:nvSpPr>
        <p:spPr>
          <a:xfrm>
            <a:off x="9455295" y="2690335"/>
            <a:ext cx="1354858" cy="461665"/>
          </a:xfrm>
          <a:prstGeom prst="rect">
            <a:avLst/>
          </a:prstGeom>
        </p:spPr>
        <p:txBody>
          <a:bodyPr wrap="none">
            <a:spAutoFit/>
          </a:bodyPr>
          <a:lstStyle/>
          <a:p>
            <a:r>
              <a:rPr lang="en-US" sz="2400" b="1" dirty="0">
                <a:solidFill>
                  <a:schemeClr val="accent1"/>
                </a:solidFill>
              </a:rPr>
              <a:t>change</a:t>
            </a:r>
            <a:endParaRPr lang="en-US" sz="2400" dirty="0"/>
          </a:p>
        </p:txBody>
      </p:sp>
      <p:sp>
        <p:nvSpPr>
          <p:cNvPr id="10" name="Rectangle 9"/>
          <p:cNvSpPr/>
          <p:nvPr/>
        </p:nvSpPr>
        <p:spPr>
          <a:xfrm>
            <a:off x="9339226" y="3059667"/>
            <a:ext cx="1547218" cy="461665"/>
          </a:xfrm>
          <a:prstGeom prst="rect">
            <a:avLst/>
          </a:prstGeom>
        </p:spPr>
        <p:txBody>
          <a:bodyPr wrap="none">
            <a:spAutoFit/>
          </a:bodyPr>
          <a:lstStyle/>
          <a:p>
            <a:r>
              <a:rPr lang="en-US" sz="2400" b="1" dirty="0">
                <a:solidFill>
                  <a:schemeClr val="accent1"/>
                </a:solidFill>
              </a:rPr>
              <a:t>political, </a:t>
            </a:r>
            <a:endParaRPr lang="en-US" sz="2400" dirty="0"/>
          </a:p>
        </p:txBody>
      </p:sp>
      <p:sp>
        <p:nvSpPr>
          <p:cNvPr id="11" name="Rectangle 10"/>
          <p:cNvSpPr/>
          <p:nvPr/>
        </p:nvSpPr>
        <p:spPr>
          <a:xfrm>
            <a:off x="730791" y="3429000"/>
            <a:ext cx="4527201" cy="461665"/>
          </a:xfrm>
          <a:prstGeom prst="rect">
            <a:avLst/>
          </a:prstGeom>
        </p:spPr>
        <p:txBody>
          <a:bodyPr wrap="none">
            <a:spAutoFit/>
          </a:bodyPr>
          <a:lstStyle/>
          <a:p>
            <a:r>
              <a:rPr lang="en-US" sz="2400" b="1" dirty="0" smtClean="0">
                <a:solidFill>
                  <a:schemeClr val="accent1"/>
                </a:solidFill>
              </a:rPr>
              <a:t>social, and economic </a:t>
            </a:r>
            <a:r>
              <a:rPr lang="en-US" sz="2400" b="1" u="sng" dirty="0" smtClean="0">
                <a:solidFill>
                  <a:schemeClr val="accent1"/>
                </a:solidFill>
              </a:rPr>
              <a:t>effects</a:t>
            </a:r>
            <a:endParaRPr lang="en-US" sz="2400" dirty="0"/>
          </a:p>
        </p:txBody>
      </p:sp>
      <p:cxnSp>
        <p:nvCxnSpPr>
          <p:cNvPr id="13" name="Straight Arrow Connector 12"/>
          <p:cNvCxnSpPr/>
          <p:nvPr/>
        </p:nvCxnSpPr>
        <p:spPr>
          <a:xfrm>
            <a:off x="992919" y="5291328"/>
            <a:ext cx="10206163" cy="24384"/>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380820" y="4629329"/>
            <a:ext cx="1786857" cy="461665"/>
          </a:xfrm>
          <a:prstGeom prst="rect">
            <a:avLst/>
          </a:prstGeom>
        </p:spPr>
        <p:txBody>
          <a:bodyPr wrap="square">
            <a:spAutoFit/>
          </a:bodyPr>
          <a:lstStyle/>
          <a:p>
            <a:r>
              <a:rPr lang="en-US" sz="2400" b="1" dirty="0" smtClean="0"/>
              <a:t>Significant</a:t>
            </a:r>
            <a:endParaRPr lang="en-US" sz="2400" b="1" dirty="0"/>
          </a:p>
        </p:txBody>
      </p:sp>
      <p:sp>
        <p:nvSpPr>
          <p:cNvPr id="15" name="Rectangle 14"/>
          <p:cNvSpPr/>
          <p:nvPr/>
        </p:nvSpPr>
        <p:spPr>
          <a:xfrm>
            <a:off x="4185124" y="4625698"/>
            <a:ext cx="1786857" cy="461665"/>
          </a:xfrm>
          <a:prstGeom prst="rect">
            <a:avLst/>
          </a:prstGeom>
        </p:spPr>
        <p:txBody>
          <a:bodyPr wrap="square">
            <a:spAutoFit/>
          </a:bodyPr>
          <a:lstStyle/>
          <a:p>
            <a:pPr algn="ctr"/>
            <a:r>
              <a:rPr lang="en-US" sz="2400" b="1" dirty="0" smtClean="0"/>
              <a:t>Moderate</a:t>
            </a:r>
            <a:endParaRPr lang="en-US" sz="2400" b="1" dirty="0"/>
          </a:p>
        </p:txBody>
      </p:sp>
      <p:sp>
        <p:nvSpPr>
          <p:cNvPr id="16" name="Rectangle 15"/>
          <p:cNvSpPr/>
          <p:nvPr/>
        </p:nvSpPr>
        <p:spPr>
          <a:xfrm>
            <a:off x="6989429" y="4625698"/>
            <a:ext cx="1786857" cy="461665"/>
          </a:xfrm>
          <a:prstGeom prst="rect">
            <a:avLst/>
          </a:prstGeom>
        </p:spPr>
        <p:txBody>
          <a:bodyPr wrap="square">
            <a:spAutoFit/>
          </a:bodyPr>
          <a:lstStyle/>
          <a:p>
            <a:pPr algn="ctr"/>
            <a:r>
              <a:rPr lang="en-US" sz="2400" b="1" dirty="0" smtClean="0"/>
              <a:t>Limited</a:t>
            </a:r>
            <a:endParaRPr lang="en-US" sz="2400" b="1" dirty="0"/>
          </a:p>
        </p:txBody>
      </p:sp>
      <p:sp>
        <p:nvSpPr>
          <p:cNvPr id="17" name="Rectangle 16"/>
          <p:cNvSpPr/>
          <p:nvPr/>
        </p:nvSpPr>
        <p:spPr>
          <a:xfrm>
            <a:off x="9455295" y="4629329"/>
            <a:ext cx="1786857" cy="461665"/>
          </a:xfrm>
          <a:prstGeom prst="rect">
            <a:avLst/>
          </a:prstGeom>
        </p:spPr>
        <p:txBody>
          <a:bodyPr wrap="square">
            <a:spAutoFit/>
          </a:bodyPr>
          <a:lstStyle/>
          <a:p>
            <a:pPr algn="ctr"/>
            <a:r>
              <a:rPr lang="en-US" sz="2400" b="1" dirty="0" smtClean="0"/>
              <a:t>None</a:t>
            </a:r>
            <a:endParaRPr lang="en-US" sz="2400" b="1" dirty="0"/>
          </a:p>
        </p:txBody>
      </p:sp>
      <p:sp>
        <p:nvSpPr>
          <p:cNvPr id="18" name="Rectangle 17"/>
          <p:cNvSpPr/>
          <p:nvPr/>
        </p:nvSpPr>
        <p:spPr>
          <a:xfrm>
            <a:off x="356692" y="5598825"/>
            <a:ext cx="1786857" cy="646331"/>
          </a:xfrm>
          <a:prstGeom prst="rect">
            <a:avLst/>
          </a:prstGeom>
        </p:spPr>
        <p:txBody>
          <a:bodyPr wrap="square">
            <a:spAutoFit/>
          </a:bodyPr>
          <a:lstStyle/>
          <a:p>
            <a:pPr algn="ctr"/>
            <a:r>
              <a:rPr lang="en-US" sz="3600" b="1" dirty="0" smtClean="0"/>
              <a:t>A LOT</a:t>
            </a:r>
            <a:endParaRPr lang="en-US" sz="3600" b="1" dirty="0"/>
          </a:p>
        </p:txBody>
      </p:sp>
      <p:sp>
        <p:nvSpPr>
          <p:cNvPr id="19" name="Rectangle 18"/>
          <p:cNvSpPr/>
          <p:nvPr/>
        </p:nvSpPr>
        <p:spPr>
          <a:xfrm>
            <a:off x="10086863" y="5598825"/>
            <a:ext cx="1786857" cy="523220"/>
          </a:xfrm>
          <a:prstGeom prst="rect">
            <a:avLst/>
          </a:prstGeom>
        </p:spPr>
        <p:txBody>
          <a:bodyPr wrap="square">
            <a:spAutoFit/>
          </a:bodyPr>
          <a:lstStyle/>
          <a:p>
            <a:pPr algn="ctr"/>
            <a:r>
              <a:rPr lang="en-US" sz="2800" b="1" dirty="0"/>
              <a:t>a</a:t>
            </a:r>
            <a:r>
              <a:rPr lang="en-US" sz="2800" b="1" dirty="0" smtClean="0"/>
              <a:t> little</a:t>
            </a:r>
            <a:endParaRPr lang="en-US" sz="2800" b="1" dirty="0"/>
          </a:p>
        </p:txBody>
      </p:sp>
    </p:spTree>
    <p:extLst>
      <p:ext uri="{BB962C8B-B14F-4D97-AF65-F5344CB8AC3E}">
        <p14:creationId xmlns:p14="http://schemas.microsoft.com/office/powerpoint/2010/main" val="343002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par>
                          <p:cTn id="36" fill="hold">
                            <p:stCondLst>
                              <p:cond delay="500"/>
                            </p:stCondLst>
                            <p:childTnLst>
                              <p:par>
                                <p:cTn id="37" presetID="22" presetClass="entr" presetSubtype="4"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down)">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4" grpId="0"/>
      <p:bldP spid="15" grpId="0"/>
      <p:bldP spid="16" grpId="0"/>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Step 2: Write your 3-part thesis</a:t>
            </a:r>
            <a:endParaRPr lang="en-US" sz="4800"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43146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97" y="346364"/>
            <a:ext cx="10188429" cy="1468582"/>
          </a:xfrm>
          <a:ln>
            <a:solidFill>
              <a:schemeClr val="accent1"/>
            </a:solidFill>
          </a:ln>
        </p:spPr>
        <p:txBody>
          <a:bodyPr>
            <a:normAutofit/>
          </a:bodyPr>
          <a:lstStyle/>
          <a:p>
            <a:r>
              <a:rPr lang="en-US" sz="4800" dirty="0" smtClean="0"/>
              <a:t> Step </a:t>
            </a:r>
            <a:r>
              <a:rPr lang="en-US" sz="4800" dirty="0" smtClean="0"/>
              <a:t>3: </a:t>
            </a:r>
            <a:r>
              <a:rPr lang="en-US" sz="4800" dirty="0" smtClean="0"/>
              <a:t>Put the pieces together</a:t>
            </a:r>
            <a:endParaRPr lang="en-US" sz="4800" dirty="0"/>
          </a:p>
        </p:txBody>
      </p:sp>
      <p:sp>
        <p:nvSpPr>
          <p:cNvPr id="3" name="Content Placeholder 2"/>
          <p:cNvSpPr>
            <a:spLocks noGrp="1"/>
          </p:cNvSpPr>
          <p:nvPr>
            <p:ph idx="1"/>
          </p:nvPr>
        </p:nvSpPr>
        <p:spPr>
          <a:xfrm>
            <a:off x="484909" y="1950720"/>
            <a:ext cx="11222182" cy="4559807"/>
          </a:xfrm>
        </p:spPr>
        <p:txBody>
          <a:bodyPr>
            <a:normAutofit fontScale="92500"/>
          </a:bodyPr>
          <a:lstStyle/>
          <a:p>
            <a:pPr marL="0" indent="0">
              <a:buNone/>
            </a:pPr>
            <a:r>
              <a:rPr lang="en-US" dirty="0"/>
              <a:t>To fully understand the extent to which the American Revolution fundamentally changed American society, </a:t>
            </a:r>
            <a:r>
              <a:rPr lang="en-US" u="sng" dirty="0"/>
              <a:t>one must consider the broader historical context </a:t>
            </a:r>
            <a:r>
              <a:rPr lang="en-US" dirty="0"/>
              <a:t>that led to the war.  For almost 160 years following the founding of Jamestown, most British North American colonists were quite happy to be British, obeyed British law, practiced religious freedom they could not find in England, and enjoyed a great deal of autonomy under the policy of Salutary Neglect.   That friendly relationship changed however after the French and Indian war</a:t>
            </a:r>
            <a:r>
              <a:rPr lang="en-US" dirty="0" smtClean="0"/>
              <a:t>.</a:t>
            </a:r>
          </a:p>
          <a:p>
            <a:pPr marL="0" indent="0">
              <a:buNone/>
            </a:pPr>
            <a:r>
              <a:rPr lang="en-US" dirty="0" smtClean="0"/>
              <a:t>The </a:t>
            </a:r>
            <a:r>
              <a:rPr lang="en-US" dirty="0"/>
              <a:t>French and Indian War was the turning point that led to the American Revolution which changed American society to </a:t>
            </a:r>
            <a:r>
              <a:rPr lang="en-US" dirty="0" smtClean="0"/>
              <a:t>a </a:t>
            </a:r>
            <a:r>
              <a:rPr lang="en-US" u="sng" dirty="0" smtClean="0"/>
              <a:t>significant extent</a:t>
            </a:r>
            <a:r>
              <a:rPr lang="en-US" dirty="0" smtClean="0"/>
              <a:t>, </a:t>
            </a:r>
            <a:r>
              <a:rPr lang="en-US" dirty="0"/>
              <a:t>because in less than twenty years America had totally severed it ties with England politically, economically, and socially. Politically, the war established a new nation founded on Republican values that would be an example of freedom and democracy for the world to follow.  Socially, the American Revolution created a new society free from aristocracy.  Economically the colonies threw off the yoke of British mercantilism to create a truly independent American economy</a:t>
            </a:r>
            <a:r>
              <a:rPr lang="en-US" dirty="0" smtClean="0"/>
              <a:t>. </a:t>
            </a:r>
            <a:r>
              <a:rPr lang="en-US" dirty="0"/>
              <a:t>The American Revolution was far from perfect, but it promised hope for the future that one day all in America would find equality and freedom </a:t>
            </a:r>
            <a:r>
              <a:rPr lang="en-US" dirty="0" smtClean="0"/>
              <a:t>too.</a:t>
            </a:r>
            <a:endParaRPr lang="en-US" dirty="0"/>
          </a:p>
        </p:txBody>
      </p:sp>
    </p:spTree>
    <p:extLst>
      <p:ext uri="{BB962C8B-B14F-4D97-AF65-F5344CB8AC3E}">
        <p14:creationId xmlns:p14="http://schemas.microsoft.com/office/powerpoint/2010/main" val="112587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754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6921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97" y="346364"/>
            <a:ext cx="10188429" cy="1468582"/>
          </a:xfrm>
          <a:ln>
            <a:solidFill>
              <a:schemeClr val="accent1"/>
            </a:solidFill>
          </a:ln>
        </p:spPr>
        <p:txBody>
          <a:bodyPr>
            <a:normAutofit fontScale="90000"/>
          </a:bodyPr>
          <a:lstStyle/>
          <a:p>
            <a:r>
              <a:rPr lang="en-US" sz="4800" dirty="0" smtClean="0"/>
              <a:t> Step 1: Copy your thesis </a:t>
            </a:r>
            <a:r>
              <a:rPr lang="en-US" sz="4800" dirty="0" smtClean="0"/>
              <a:t>topics (Basic)</a:t>
            </a:r>
            <a:endParaRPr lang="en-US" sz="4800" dirty="0"/>
          </a:p>
        </p:txBody>
      </p:sp>
      <p:sp>
        <p:nvSpPr>
          <p:cNvPr id="3" name="Content Placeholder 2"/>
          <p:cNvSpPr>
            <a:spLocks noGrp="1"/>
          </p:cNvSpPr>
          <p:nvPr>
            <p:ph idx="1"/>
          </p:nvPr>
        </p:nvSpPr>
        <p:spPr>
          <a:xfrm>
            <a:off x="484909" y="2105891"/>
            <a:ext cx="11222182" cy="4239491"/>
          </a:xfrm>
        </p:spPr>
        <p:txBody>
          <a:bodyPr>
            <a:noAutofit/>
          </a:bodyPr>
          <a:lstStyle/>
          <a:p>
            <a:pPr marL="0" indent="0">
              <a:buNone/>
            </a:pPr>
            <a:r>
              <a:rPr lang="en-US" sz="2500" dirty="0" smtClean="0"/>
              <a:t>Look at the three specific topics you used in your thesis.  Copy/Cut/Paste the topic into the beginning of each body paragraph</a:t>
            </a:r>
            <a:r>
              <a:rPr lang="en-US" sz="2500" dirty="0"/>
              <a:t>. For now don’t worry about your structure being robotic or formulaic because you copied your blueprint from your intro into your topic sentences.  Readers tend to read VERY fast and they will see that you are following your thesis easier. </a:t>
            </a:r>
            <a:endParaRPr lang="en-US" sz="2500" dirty="0" smtClean="0"/>
          </a:p>
          <a:p>
            <a:pPr marL="0" indent="0">
              <a:buNone/>
            </a:pPr>
            <a:r>
              <a:rPr lang="en-US" sz="2500" dirty="0" smtClean="0">
                <a:solidFill>
                  <a:schemeClr val="accent1"/>
                </a:solidFill>
              </a:rPr>
              <a:t>Politically</a:t>
            </a:r>
            <a:r>
              <a:rPr lang="en-US" sz="2500" dirty="0">
                <a:solidFill>
                  <a:schemeClr val="accent1"/>
                </a:solidFill>
              </a:rPr>
              <a:t>, the war established a new nation founded on Republican values that would be an example of freedom and democracy for the world to follow. </a:t>
            </a:r>
            <a:r>
              <a:rPr lang="en-US" sz="2500" dirty="0"/>
              <a:t> </a:t>
            </a:r>
            <a:r>
              <a:rPr lang="en-US" sz="2500" dirty="0">
                <a:solidFill>
                  <a:schemeClr val="accent3"/>
                </a:solidFill>
              </a:rPr>
              <a:t>Socially, the American Revolution created a new society free from aristocracy. </a:t>
            </a:r>
            <a:r>
              <a:rPr lang="en-US" sz="2500" dirty="0"/>
              <a:t> </a:t>
            </a:r>
            <a:r>
              <a:rPr lang="en-US" sz="2500" dirty="0">
                <a:solidFill>
                  <a:schemeClr val="accent6">
                    <a:lumMod val="60000"/>
                    <a:lumOff val="40000"/>
                  </a:schemeClr>
                </a:solidFill>
              </a:rPr>
              <a:t>Economically the colonies threw off the yoke of British mercantilism to create a truly independent American economy</a:t>
            </a:r>
            <a:r>
              <a:rPr lang="en-US" sz="2500" dirty="0" smtClean="0">
                <a:solidFill>
                  <a:schemeClr val="accent6">
                    <a:lumMod val="60000"/>
                    <a:lumOff val="40000"/>
                  </a:schemeClr>
                </a:solidFill>
              </a:rPr>
              <a:t>.</a:t>
            </a:r>
            <a:endParaRPr lang="en-US" sz="2500" dirty="0" smtClean="0">
              <a:solidFill>
                <a:schemeClr val="accent6">
                  <a:lumMod val="60000"/>
                  <a:lumOff val="40000"/>
                </a:schemeClr>
              </a:solidFill>
            </a:endParaRPr>
          </a:p>
        </p:txBody>
      </p:sp>
      <p:pic>
        <p:nvPicPr>
          <p:cNvPr id="1026" name="Picture 2" descr="Image result for copy cut paste"/>
          <p:cNvPicPr>
            <a:picLocks noChangeAspect="1" noChangeArrowheads="1"/>
          </p:cNvPicPr>
          <p:nvPr/>
        </p:nvPicPr>
        <p:blipFill rotWithShape="1">
          <a:blip r:embed="rId2">
            <a:extLst>
              <a:ext uri="{28A0092B-C50C-407E-A947-70E740481C1C}">
                <a14:useLocalDpi xmlns:a14="http://schemas.microsoft.com/office/drawing/2010/main" val="0"/>
              </a:ext>
            </a:extLst>
          </a:blip>
          <a:srcRect t="25965" b="22835"/>
          <a:stretch/>
        </p:blipFill>
        <p:spPr bwMode="auto">
          <a:xfrm>
            <a:off x="9636222" y="1080655"/>
            <a:ext cx="2393652" cy="1176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56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408" y="414528"/>
            <a:ext cx="11045952" cy="1389888"/>
          </a:xfrm>
          <a:ln>
            <a:solidFill>
              <a:schemeClr val="accent1"/>
            </a:solidFill>
          </a:ln>
        </p:spPr>
        <p:txBody>
          <a:bodyPr>
            <a:normAutofit/>
          </a:bodyPr>
          <a:lstStyle/>
          <a:p>
            <a:r>
              <a:rPr lang="en-US" sz="4000" dirty="0" smtClean="0"/>
              <a:t>Step 1: Copy Your Thesis Topics (Advanced)</a:t>
            </a:r>
            <a:endParaRPr lang="en-US" sz="4000" dirty="0"/>
          </a:p>
        </p:txBody>
      </p:sp>
      <p:sp>
        <p:nvSpPr>
          <p:cNvPr id="3" name="Content Placeholder 2"/>
          <p:cNvSpPr>
            <a:spLocks noGrp="1"/>
          </p:cNvSpPr>
          <p:nvPr>
            <p:ph idx="1"/>
          </p:nvPr>
        </p:nvSpPr>
        <p:spPr>
          <a:xfrm>
            <a:off x="316992" y="1938528"/>
            <a:ext cx="11582400" cy="4620768"/>
          </a:xfrm>
        </p:spPr>
        <p:txBody>
          <a:bodyPr>
            <a:noAutofit/>
          </a:bodyPr>
          <a:lstStyle/>
          <a:p>
            <a:pPr marL="0" indent="0">
              <a:buNone/>
            </a:pPr>
            <a:r>
              <a:rPr lang="en-US" sz="2600" dirty="0" smtClean="0"/>
              <a:t>If the robotic/formulaic method </a:t>
            </a:r>
            <a:r>
              <a:rPr lang="en-US" sz="2600" dirty="0"/>
              <a:t>bothers you, try this simple </a:t>
            </a:r>
            <a:r>
              <a:rPr lang="en-US" sz="2600" dirty="0" smtClean="0"/>
              <a:t>trick: flip </a:t>
            </a:r>
            <a:r>
              <a:rPr lang="en-US" sz="2600" dirty="0"/>
              <a:t>your fragments.  </a:t>
            </a:r>
            <a:endParaRPr lang="en-US" sz="2600" dirty="0" smtClean="0"/>
          </a:p>
          <a:p>
            <a:pPr marL="0" indent="0">
              <a:buNone/>
            </a:pPr>
            <a:r>
              <a:rPr lang="en-US" sz="2600" b="1" u="sng" dirty="0" smtClean="0"/>
              <a:t>Robotic: </a:t>
            </a:r>
            <a:endParaRPr lang="en-US" sz="2600" b="1" u="sng" dirty="0"/>
          </a:p>
          <a:p>
            <a:pPr marL="0" indent="0">
              <a:buNone/>
            </a:pPr>
            <a:r>
              <a:rPr lang="en-US" sz="2600" b="1" dirty="0" smtClean="0">
                <a:solidFill>
                  <a:schemeClr val="accent1"/>
                </a:solidFill>
              </a:rPr>
              <a:t>P1: </a:t>
            </a:r>
            <a:r>
              <a:rPr lang="en-US" sz="2600" dirty="0"/>
              <a:t>Politically, the war established a new nation founded on Republican Values that would be an example of freedom and democracy for the world to follow.    </a:t>
            </a:r>
            <a:endParaRPr lang="en-US" sz="2600" dirty="0" smtClean="0"/>
          </a:p>
          <a:p>
            <a:pPr marL="0" indent="0">
              <a:buNone/>
            </a:pPr>
            <a:r>
              <a:rPr lang="en-US" sz="2600" b="1" u="sng" dirty="0" smtClean="0"/>
              <a:t>Flip </a:t>
            </a:r>
            <a:r>
              <a:rPr lang="en-US" sz="2600" b="1" u="sng" dirty="0"/>
              <a:t>the Frags:</a:t>
            </a:r>
          </a:p>
          <a:p>
            <a:pPr marL="0" indent="0">
              <a:buNone/>
            </a:pPr>
            <a:r>
              <a:rPr lang="en-US" sz="2600" b="1" dirty="0" smtClean="0">
                <a:solidFill>
                  <a:schemeClr val="accent1"/>
                </a:solidFill>
              </a:rPr>
              <a:t>P1: </a:t>
            </a:r>
            <a:r>
              <a:rPr lang="en-US" sz="2600" dirty="0" smtClean="0"/>
              <a:t>The </a:t>
            </a:r>
            <a:r>
              <a:rPr lang="en-US" sz="2600" dirty="0"/>
              <a:t>Republican values of freedom and democracy that the American Revolution established represented radical political change not only for America, but for the rest of the world</a:t>
            </a:r>
            <a:r>
              <a:rPr lang="en-US" sz="2600" dirty="0" smtClean="0"/>
              <a:t>.</a:t>
            </a:r>
            <a:endParaRPr lang="en-US" sz="2600" dirty="0"/>
          </a:p>
        </p:txBody>
      </p:sp>
    </p:spTree>
    <p:extLst>
      <p:ext uri="{BB962C8B-B14F-4D97-AF65-F5344CB8AC3E}">
        <p14:creationId xmlns:p14="http://schemas.microsoft.com/office/powerpoint/2010/main" val="136977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448" y="377952"/>
            <a:ext cx="11265408" cy="1499616"/>
          </a:xfrm>
        </p:spPr>
        <p:txBody>
          <a:bodyPr>
            <a:normAutofit/>
          </a:bodyPr>
          <a:lstStyle/>
          <a:p>
            <a:r>
              <a:rPr lang="en-US" sz="3400" dirty="0" smtClean="0"/>
              <a:t>Step 2: Add your facts, details, and documents</a:t>
            </a:r>
            <a:endParaRPr lang="en-US" sz="3400" dirty="0"/>
          </a:p>
        </p:txBody>
      </p:sp>
      <p:sp>
        <p:nvSpPr>
          <p:cNvPr id="3" name="Content Placeholder 2"/>
          <p:cNvSpPr>
            <a:spLocks noGrp="1"/>
          </p:cNvSpPr>
          <p:nvPr>
            <p:ph idx="1"/>
          </p:nvPr>
        </p:nvSpPr>
        <p:spPr>
          <a:xfrm>
            <a:off x="658368" y="2036064"/>
            <a:ext cx="10911840" cy="4291583"/>
          </a:xfrm>
        </p:spPr>
        <p:txBody>
          <a:bodyPr>
            <a:noAutofit/>
          </a:bodyPr>
          <a:lstStyle/>
          <a:p>
            <a:r>
              <a:rPr lang="en-US" sz="2300" b="1" dirty="0" smtClean="0"/>
              <a:t>P1</a:t>
            </a:r>
            <a:r>
              <a:rPr lang="en-US" sz="2300" b="1" dirty="0"/>
              <a:t>: </a:t>
            </a:r>
            <a:r>
              <a:rPr lang="en-US" sz="2300" dirty="0"/>
              <a:t> </a:t>
            </a:r>
            <a:r>
              <a:rPr lang="en-US" sz="2300" dirty="0">
                <a:solidFill>
                  <a:schemeClr val="accent1"/>
                </a:solidFill>
              </a:rPr>
              <a:t>Politically, the war established a new nation founded on Republican Values that would be an example of freedom and democracy for the world to follow.</a:t>
            </a:r>
          </a:p>
          <a:p>
            <a:pPr lvl="1" fontAlgn="base"/>
            <a:r>
              <a:rPr lang="en-US" sz="2000" dirty="0"/>
              <a:t>Now you need enough facts and analysis to build a paragraph all about what the TS requires.</a:t>
            </a:r>
          </a:p>
          <a:p>
            <a:r>
              <a:rPr lang="en-US" sz="2300" b="1" dirty="0" smtClean="0"/>
              <a:t>P2: </a:t>
            </a:r>
            <a:r>
              <a:rPr lang="en-US" sz="2300" dirty="0"/>
              <a:t> </a:t>
            </a:r>
            <a:r>
              <a:rPr lang="en-US" sz="2300" dirty="0">
                <a:solidFill>
                  <a:schemeClr val="accent3"/>
                </a:solidFill>
              </a:rPr>
              <a:t>Socially, the American Revolution created a new society free from Aristocracy. </a:t>
            </a:r>
          </a:p>
          <a:p>
            <a:pPr lvl="1" fontAlgn="base"/>
            <a:r>
              <a:rPr lang="en-US" sz="2000" dirty="0"/>
              <a:t>Lather rinse and repeat with concrete details and analysis that supports your topic sentence.</a:t>
            </a:r>
          </a:p>
          <a:p>
            <a:r>
              <a:rPr lang="en-US" sz="2300" b="1" dirty="0" smtClean="0"/>
              <a:t>P3: </a:t>
            </a:r>
            <a:r>
              <a:rPr lang="en-US" sz="2300" dirty="0"/>
              <a:t> </a:t>
            </a:r>
            <a:r>
              <a:rPr lang="en-US" sz="2300" dirty="0">
                <a:solidFill>
                  <a:schemeClr val="accent6">
                    <a:lumMod val="60000"/>
                    <a:lumOff val="40000"/>
                  </a:schemeClr>
                </a:solidFill>
              </a:rPr>
              <a:t>Economically the colonies threw off the yoke of British mercantilism to create a unique form of independent American capitalism. </a:t>
            </a:r>
          </a:p>
          <a:p>
            <a:pPr lvl="1" fontAlgn="base"/>
            <a:r>
              <a:rPr lang="en-US" sz="2000" dirty="0"/>
              <a:t>Ditto facts and analysis</a:t>
            </a:r>
            <a:r>
              <a:rPr lang="en-US" sz="2000" dirty="0" smtClean="0"/>
              <a:t>.</a:t>
            </a:r>
            <a:endParaRPr lang="en-US" sz="2000" dirty="0"/>
          </a:p>
        </p:txBody>
      </p:sp>
    </p:spTree>
    <p:extLst>
      <p:ext uri="{BB962C8B-B14F-4D97-AF65-F5344CB8AC3E}">
        <p14:creationId xmlns:p14="http://schemas.microsoft.com/office/powerpoint/2010/main" val="219742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3761" y="380010"/>
            <a:ext cx="11400312" cy="6092041"/>
          </a:xfrm>
        </p:spPr>
        <p:txBody>
          <a:bodyPr>
            <a:normAutofit/>
          </a:bodyPr>
          <a:lstStyle/>
          <a:p>
            <a:pPr marL="0" indent="0">
              <a:buNone/>
            </a:pPr>
            <a:r>
              <a:rPr lang="en-US" sz="3600" dirty="0">
                <a:effectLst/>
              </a:rPr>
              <a:t>The most important part of any essay is how you open it with your introductory paragraph. By the time the reader is finished with this first impression of your writing it must be VERY clear that you know the subject and are Answering The Full Prompt (ATFP). There is a very simple formula for starting any essay that will both GRAB the reader and provide STRUCTURE for you to follow for the rest of the essay. </a:t>
            </a:r>
          </a:p>
        </p:txBody>
      </p:sp>
    </p:spTree>
    <p:extLst>
      <p:ext uri="{BB962C8B-B14F-4D97-AF65-F5344CB8AC3E}">
        <p14:creationId xmlns:p14="http://schemas.microsoft.com/office/powerpoint/2010/main" val="36089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tar Wars Intr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010" y="0"/>
            <a:ext cx="12299009" cy="682435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213" y="2892797"/>
            <a:ext cx="11801575" cy="1072407"/>
          </a:xfrm>
          <a:prstGeom prst="rect">
            <a:avLst/>
          </a:prstGeom>
        </p:spPr>
      </p:pic>
    </p:spTree>
    <p:extLst>
      <p:ext uri="{BB962C8B-B14F-4D97-AF65-F5344CB8AC3E}">
        <p14:creationId xmlns:p14="http://schemas.microsoft.com/office/powerpoint/2010/main" val="133332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xit" presetSubtype="0" fill="hold" nodeType="afterEffect">
                                  <p:stCondLst>
                                    <p:cond delay="2000"/>
                                  </p:stCondLst>
                                  <p:childTnLst>
                                    <p:animEffect transition="out" filter="fade">
                                      <p:cBhvr>
                                        <p:cTn id="6" dur="3000"/>
                                        <p:tgtEl>
                                          <p:spTgt spid="4"/>
                                        </p:tgtEl>
                                      </p:cBhvr>
                                    </p:animEffect>
                                    <p:anim calcmode="lin" valueType="num">
                                      <p:cBhvr>
                                        <p:cTn id="7" dur="3000"/>
                                        <p:tgtEl>
                                          <p:spTgt spid="4"/>
                                        </p:tgtEl>
                                        <p:attrNameLst>
                                          <p:attrName>ppt_x</p:attrName>
                                        </p:attrNameLst>
                                      </p:cBhvr>
                                      <p:tavLst>
                                        <p:tav tm="0">
                                          <p:val>
                                            <p:strVal val="ppt_x"/>
                                          </p:val>
                                        </p:tav>
                                        <p:tav tm="100000">
                                          <p:val>
                                            <p:strVal val="ppt_x"/>
                                          </p:val>
                                        </p:tav>
                                      </p:tavLst>
                                    </p:anim>
                                    <p:anim calcmode="lin" valueType="num">
                                      <p:cBhvr>
                                        <p:cTn id="8" dur="3000"/>
                                        <p:tgtEl>
                                          <p:spTgt spid="4"/>
                                        </p:tgtEl>
                                        <p:attrNameLst>
                                          <p:attrName>ppt_y</p:attrName>
                                        </p:attrNameLst>
                                      </p:cBhvr>
                                      <p:tavLst>
                                        <p:tav tm="0">
                                          <p:val>
                                            <p:strVal val="ppt_y"/>
                                          </p:val>
                                        </p:tav>
                                        <p:tav tm="100000">
                                          <p:val>
                                            <p:strVal val="ppt_y-.1"/>
                                          </p:val>
                                        </p:tav>
                                      </p:tavLst>
                                    </p:anim>
                                    <p:set>
                                      <p:cBhvr>
                                        <p:cTn id="9" dur="1" fill="hold">
                                          <p:stCondLst>
                                            <p:cond delay="2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fullScrn="1">
              <p:cMediaNode vol="100000">
                <p:cTn id="15"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6863" y="2666999"/>
            <a:ext cx="10318275" cy="3508170"/>
          </a:xfrm>
        </p:spPr>
        <p:txBody>
          <a:bodyPr>
            <a:noAutofit/>
          </a:bodyPr>
          <a:lstStyle/>
          <a:p>
            <a:pPr marL="0" indent="0">
              <a:buNone/>
            </a:pPr>
            <a:r>
              <a:rPr lang="en-US" sz="3200" i="1" dirty="0">
                <a:effectLst/>
              </a:rPr>
              <a:t>Contextualization requires using knowledge...to situate the argument within broader historical events, developments, or processes immediately relevant to the question.  The contextualization point is not awarded for merely a phrase or reference, but instead requires an explanation, typically consisting of multiple sentences or a full paragraph</a:t>
            </a:r>
            <a:r>
              <a:rPr lang="en-US" sz="3200" i="1" dirty="0" smtClean="0">
                <a:effectLst/>
              </a:rPr>
              <a:t>.</a:t>
            </a:r>
            <a:endParaRPr lang="en-US" sz="3200" dirty="0">
              <a:effectLst/>
            </a:endParaRPr>
          </a:p>
        </p:txBody>
      </p:sp>
      <p:sp>
        <p:nvSpPr>
          <p:cNvPr id="4" name="Rounded Rectangular Callout 3"/>
          <p:cNvSpPr/>
          <p:nvPr/>
        </p:nvSpPr>
        <p:spPr>
          <a:xfrm>
            <a:off x="702025" y="265215"/>
            <a:ext cx="5532519" cy="1905000"/>
          </a:xfrm>
          <a:prstGeom prst="wedgeRoundRectCallout">
            <a:avLst>
              <a:gd name="adj1" fmla="val -10315"/>
              <a:gd name="adj2" fmla="val 81201"/>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878802" y="419595"/>
            <a:ext cx="5178963" cy="1398320"/>
          </a:xfrm>
          <a:prstGeom prst="rect">
            <a:avLst/>
          </a:prstGeom>
        </p:spPr>
      </p:pic>
    </p:spTree>
    <p:extLst>
      <p:ext uri="{BB962C8B-B14F-4D97-AF65-F5344CB8AC3E}">
        <p14:creationId xmlns:p14="http://schemas.microsoft.com/office/powerpoint/2010/main" val="74590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normAutofit/>
          </a:bodyPr>
          <a:lstStyle/>
          <a:p>
            <a:r>
              <a:rPr lang="en-US" sz="4800" dirty="0" smtClean="0"/>
              <a:t>Sample Prompt:</a:t>
            </a:r>
            <a:endParaRPr lang="en-US" sz="4800" dirty="0"/>
          </a:p>
        </p:txBody>
      </p:sp>
      <p:sp>
        <p:nvSpPr>
          <p:cNvPr id="3" name="Content Placeholder 2"/>
          <p:cNvSpPr>
            <a:spLocks noGrp="1"/>
          </p:cNvSpPr>
          <p:nvPr>
            <p:ph idx="1"/>
          </p:nvPr>
        </p:nvSpPr>
        <p:spPr/>
        <p:txBody>
          <a:bodyPr>
            <a:normAutofit/>
          </a:bodyPr>
          <a:lstStyle/>
          <a:p>
            <a:pPr marL="0" indent="0">
              <a:buNone/>
            </a:pPr>
            <a:r>
              <a:rPr lang="en-US" sz="3600" dirty="0" smtClean="0">
                <a:effectLst/>
              </a:rPr>
              <a:t>To </a:t>
            </a:r>
            <a:r>
              <a:rPr lang="en-US" sz="3600" dirty="0">
                <a:effectLst/>
              </a:rPr>
              <a:t>what extent did the American Revolution fundamentally change American society?  In your answer, be sure to address the political, social, and economic effects of the Revolution in the period 1775-1800. </a:t>
            </a:r>
          </a:p>
        </p:txBody>
      </p:sp>
    </p:spTree>
    <p:extLst>
      <p:ext uri="{BB962C8B-B14F-4D97-AF65-F5344CB8AC3E}">
        <p14:creationId xmlns:p14="http://schemas.microsoft.com/office/powerpoint/2010/main" val="175307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90105" y="324592"/>
            <a:ext cx="9905998" cy="1152698"/>
          </a:xfrm>
          <a:ln>
            <a:solidFill>
              <a:schemeClr val="accent1"/>
            </a:solidFill>
          </a:ln>
        </p:spPr>
        <p:txBody>
          <a:bodyPr>
            <a:normAutofit fontScale="90000"/>
          </a:bodyPr>
          <a:lstStyle/>
          <a:p>
            <a:r>
              <a:rPr lang="en-US" sz="4800" dirty="0" smtClean="0"/>
              <a:t> Step 1</a:t>
            </a:r>
            <a:r>
              <a:rPr lang="en-US" sz="4800" dirty="0" smtClean="0"/>
              <a:t>: Brainstorm Past Events</a:t>
            </a:r>
            <a:endParaRPr lang="en-US" sz="4800" dirty="0"/>
          </a:p>
        </p:txBody>
      </p:sp>
      <p:sp>
        <p:nvSpPr>
          <p:cNvPr id="3" name="Content Placeholder 2"/>
          <p:cNvSpPr>
            <a:spLocks noGrp="1"/>
          </p:cNvSpPr>
          <p:nvPr>
            <p:ph idx="1"/>
          </p:nvPr>
        </p:nvSpPr>
        <p:spPr>
          <a:xfrm>
            <a:off x="356260" y="1852551"/>
            <a:ext cx="11530940" cy="4714504"/>
          </a:xfrm>
        </p:spPr>
        <p:txBody>
          <a:bodyPr>
            <a:noAutofit/>
          </a:bodyPr>
          <a:lstStyle/>
          <a:p>
            <a:pPr marL="0" indent="0">
              <a:buNone/>
            </a:pPr>
            <a:r>
              <a:rPr lang="en-US" sz="2600" dirty="0" smtClean="0">
                <a:effectLst/>
              </a:rPr>
              <a:t>To start, you </a:t>
            </a:r>
            <a:r>
              <a:rPr lang="en-US" sz="2600" dirty="0">
                <a:effectLst/>
              </a:rPr>
              <a:t>have to think about what life in the colonies was like BEFORE the revolution and use that knowledge to put us in the CONTEXT that led up to the revolution.  What are some of the thing you already know about the revolution?</a:t>
            </a:r>
          </a:p>
          <a:p>
            <a:pPr lvl="0"/>
            <a:r>
              <a:rPr lang="en-US" sz="2600" dirty="0">
                <a:effectLst/>
              </a:rPr>
              <a:t>Colonists were once loyal subjects</a:t>
            </a:r>
          </a:p>
          <a:p>
            <a:pPr lvl="0"/>
            <a:r>
              <a:rPr lang="en-US" sz="2600" dirty="0">
                <a:effectLst/>
              </a:rPr>
              <a:t>Many came for religious freedom (Pilgrims, Puritans, Quakers, Catholics)</a:t>
            </a:r>
          </a:p>
          <a:p>
            <a:pPr lvl="0"/>
            <a:r>
              <a:rPr lang="en-US" sz="2600" dirty="0">
                <a:effectLst/>
              </a:rPr>
              <a:t>Salutary Neglect allowed a lot of independence in the colonies</a:t>
            </a:r>
          </a:p>
          <a:p>
            <a:pPr lvl="0"/>
            <a:r>
              <a:rPr lang="en-US" sz="2600" dirty="0">
                <a:effectLst/>
              </a:rPr>
              <a:t>The relationship began to change after the French and Indian War when Britain started taxing </a:t>
            </a:r>
            <a:r>
              <a:rPr lang="en-US" sz="2600" dirty="0" smtClean="0">
                <a:effectLst/>
              </a:rPr>
              <a:t>colonists</a:t>
            </a:r>
            <a:endParaRPr lang="en-US" sz="2600" dirty="0">
              <a:effectLst/>
            </a:endParaRPr>
          </a:p>
        </p:txBody>
      </p:sp>
    </p:spTree>
    <p:extLst>
      <p:ext uri="{BB962C8B-B14F-4D97-AF65-F5344CB8AC3E}">
        <p14:creationId xmlns:p14="http://schemas.microsoft.com/office/powerpoint/2010/main" val="160751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40775" y="324591"/>
            <a:ext cx="10110451" cy="1527959"/>
          </a:xfrm>
          <a:ln>
            <a:solidFill>
              <a:schemeClr val="accent1"/>
            </a:solidFill>
          </a:ln>
        </p:spPr>
        <p:txBody>
          <a:bodyPr>
            <a:normAutofit fontScale="90000"/>
          </a:bodyPr>
          <a:lstStyle/>
          <a:p>
            <a:r>
              <a:rPr lang="en-US" sz="4800" dirty="0" smtClean="0"/>
              <a:t> Step 2:</a:t>
            </a:r>
            <a:r>
              <a:rPr lang="en-US" sz="4800" dirty="0">
                <a:effectLst/>
              </a:rPr>
              <a:t> Build </a:t>
            </a:r>
            <a:r>
              <a:rPr lang="en-US" sz="4800" dirty="0" smtClean="0">
                <a:effectLst/>
              </a:rPr>
              <a:t>your </a:t>
            </a:r>
            <a:r>
              <a:rPr lang="en-US" sz="4800" dirty="0">
                <a:effectLst/>
              </a:rPr>
              <a:t>context briefly, in two or three sentences. </a:t>
            </a:r>
            <a:endParaRPr lang="en-US" sz="4800" dirty="0"/>
          </a:p>
        </p:txBody>
      </p:sp>
      <p:sp>
        <p:nvSpPr>
          <p:cNvPr id="3" name="Content Placeholder 2"/>
          <p:cNvSpPr>
            <a:spLocks noGrp="1"/>
          </p:cNvSpPr>
          <p:nvPr>
            <p:ph idx="1"/>
          </p:nvPr>
        </p:nvSpPr>
        <p:spPr>
          <a:xfrm>
            <a:off x="356260" y="1852551"/>
            <a:ext cx="11530940" cy="4714504"/>
          </a:xfrm>
        </p:spPr>
        <p:txBody>
          <a:bodyPr>
            <a:noAutofit/>
          </a:bodyPr>
          <a:lstStyle/>
          <a:p>
            <a:pPr marL="0" indent="0">
              <a:buNone/>
            </a:pPr>
            <a:r>
              <a:rPr lang="en-US" sz="3000" dirty="0" smtClean="0">
                <a:effectLst/>
              </a:rPr>
              <a:t>To </a:t>
            </a:r>
            <a:r>
              <a:rPr lang="en-US" sz="3000" dirty="0">
                <a:effectLst/>
              </a:rPr>
              <a:t>fully understand </a:t>
            </a:r>
            <a:r>
              <a:rPr lang="en-US" sz="3000" u="sng" dirty="0">
                <a:effectLst/>
              </a:rPr>
              <a:t>the extent to which the American Revolution fundamentally changed American society</a:t>
            </a:r>
            <a:r>
              <a:rPr lang="en-US" sz="3000" dirty="0">
                <a:effectLst/>
              </a:rPr>
              <a:t>, </a:t>
            </a:r>
            <a:r>
              <a:rPr lang="en-US" sz="3000" b="1" dirty="0">
                <a:solidFill>
                  <a:schemeClr val="accent1">
                    <a:lumMod val="75000"/>
                  </a:schemeClr>
                </a:solidFill>
                <a:effectLst/>
              </a:rPr>
              <a:t>one must consider the broader historical context </a:t>
            </a:r>
            <a:r>
              <a:rPr lang="en-US" sz="3000" u="sng" dirty="0">
                <a:effectLst/>
              </a:rPr>
              <a:t>that led to the war</a:t>
            </a:r>
            <a:r>
              <a:rPr lang="en-US" sz="3000" dirty="0">
                <a:effectLst/>
              </a:rPr>
              <a:t>.  For almost 160 years following the founding of Jamestown, most British North American colonists were quite happy to be British, obeyed British law, practiced religious freedom they could not find in England, and enjoyed a great deal of autonomy under the policy of Salutary Neglect.   That friendly relationship changed however after the French and Indian war.</a:t>
            </a:r>
          </a:p>
        </p:txBody>
      </p:sp>
    </p:spTree>
    <p:extLst>
      <p:ext uri="{BB962C8B-B14F-4D97-AF65-F5344CB8AC3E}">
        <p14:creationId xmlns:p14="http://schemas.microsoft.com/office/powerpoint/2010/main" val="42053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7512" y="320635"/>
            <a:ext cx="11388436" cy="6198918"/>
          </a:xfrm>
        </p:spPr>
        <p:txBody>
          <a:bodyPr>
            <a:noAutofit/>
          </a:bodyPr>
          <a:lstStyle/>
          <a:p>
            <a:pPr marL="0" indent="0">
              <a:buNone/>
            </a:pPr>
            <a:r>
              <a:rPr lang="en-US" sz="3600" dirty="0">
                <a:effectLst/>
              </a:rPr>
              <a:t>Notice, that NOTHING in the  paragraph </a:t>
            </a:r>
            <a:r>
              <a:rPr lang="en-US" sz="3600" dirty="0" smtClean="0">
                <a:effectLst/>
              </a:rPr>
              <a:t>answers </a:t>
            </a:r>
            <a:r>
              <a:rPr lang="en-US" sz="3600" dirty="0">
                <a:effectLst/>
              </a:rPr>
              <a:t>the question </a:t>
            </a:r>
            <a:r>
              <a:rPr lang="en-US" sz="3600" i="1" dirty="0">
                <a:effectLst/>
              </a:rPr>
              <a:t>,“To what extent did the American Revolution fundamentally change American society</a:t>
            </a:r>
            <a:r>
              <a:rPr lang="en-US" sz="3600" i="1" dirty="0" smtClean="0">
                <a:effectLst/>
              </a:rPr>
              <a:t>?  </a:t>
            </a:r>
            <a:r>
              <a:rPr lang="en-US" sz="3600" i="1" dirty="0">
                <a:effectLst/>
              </a:rPr>
              <a:t>In your answer, be sure to address the political, social, and economic effects of the Revolution in the period 1775-1800</a:t>
            </a:r>
            <a:r>
              <a:rPr lang="en-US" sz="3600" i="1" dirty="0" smtClean="0">
                <a:effectLst/>
              </a:rPr>
              <a:t>.”  </a:t>
            </a:r>
            <a:r>
              <a:rPr lang="en-US" sz="3600" dirty="0">
                <a:effectLst/>
              </a:rPr>
              <a:t>All the paragraph did was </a:t>
            </a:r>
            <a:r>
              <a:rPr lang="en-US" sz="3600" u="sng" dirty="0">
                <a:effectLst/>
              </a:rPr>
              <a:t>SET THE CONTEXTUAL STAGE</a:t>
            </a:r>
            <a:r>
              <a:rPr lang="en-US" sz="3600" dirty="0">
                <a:effectLst/>
              </a:rPr>
              <a:t> for the thesis to follow.  Also notice how the last sentence serves as a transition to the building of the </a:t>
            </a:r>
            <a:r>
              <a:rPr lang="en-US" sz="3600" u="sng" dirty="0">
                <a:effectLst/>
              </a:rPr>
              <a:t>THESIS</a:t>
            </a:r>
            <a:r>
              <a:rPr lang="en-US" sz="3600" dirty="0">
                <a:effectLst/>
              </a:rPr>
              <a:t>.   </a:t>
            </a:r>
          </a:p>
        </p:txBody>
      </p:sp>
    </p:spTree>
    <p:extLst>
      <p:ext uri="{BB962C8B-B14F-4D97-AF65-F5344CB8AC3E}">
        <p14:creationId xmlns:p14="http://schemas.microsoft.com/office/powerpoint/2010/main" val="120801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8318" b="16682"/>
          <a:stretch/>
        </p:blipFill>
        <p:spPr>
          <a:xfrm>
            <a:off x="0" y="0"/>
            <a:ext cx="12192000" cy="6858000"/>
          </a:xfrm>
          <a:prstGeom prst="rect">
            <a:avLst/>
          </a:prstGeom>
        </p:spPr>
      </p:pic>
      <p:pic>
        <p:nvPicPr>
          <p:cNvPr id="6" name="Picture 5"/>
          <p:cNvPicPr>
            <a:picLocks noChangeAspect="1"/>
          </p:cNvPicPr>
          <p:nvPr/>
        </p:nvPicPr>
        <p:blipFill>
          <a:blip r:embed="rId3">
            <a:clrChange>
              <a:clrFrom>
                <a:srgbClr val="050505"/>
              </a:clrFrom>
              <a:clrTo>
                <a:srgbClr val="050505">
                  <a:alpha val="0"/>
                </a:srgbClr>
              </a:clrTo>
            </a:clrChange>
          </a:blip>
          <a:stretch>
            <a:fillRect/>
          </a:stretch>
        </p:blipFill>
        <p:spPr>
          <a:xfrm>
            <a:off x="406477" y="2240280"/>
            <a:ext cx="11379045" cy="23774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975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0F262FD6-3409-4039-A531-64BD4D2F99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317</TotalTime>
  <Words>654</Words>
  <Application>Microsoft Office PowerPoint</Application>
  <PresentationFormat>Widescreen</PresentationFormat>
  <Paragraphs>55</Paragraphs>
  <Slides>19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Century Gothic</vt:lpstr>
      <vt:lpstr>Mesh</vt:lpstr>
      <vt:lpstr>How to write a                      essay</vt:lpstr>
      <vt:lpstr>PowerPoint Presentation</vt:lpstr>
      <vt:lpstr>PowerPoint Presentation</vt:lpstr>
      <vt:lpstr>PowerPoint Presentation</vt:lpstr>
      <vt:lpstr>Sample Prompt:</vt:lpstr>
      <vt:lpstr> Step 1: Brainstorm Past Events</vt:lpstr>
      <vt:lpstr> Step 2: Build your context briefly, in two or three sentences. </vt:lpstr>
      <vt:lpstr>PowerPoint Presentation</vt:lpstr>
      <vt:lpstr>PowerPoint Presentation</vt:lpstr>
      <vt:lpstr>PowerPoint Presentation</vt:lpstr>
      <vt:lpstr> Step 1: Determine your topics</vt:lpstr>
      <vt:lpstr>Step 1.5: Analyze the Prompt</vt:lpstr>
      <vt:lpstr>Step 2: Write your 3-part thesis</vt:lpstr>
      <vt:lpstr> Step 3: Put the pieces together</vt:lpstr>
      <vt:lpstr>PowerPoint Presentation</vt:lpstr>
      <vt:lpstr>PowerPoint Presentation</vt:lpstr>
      <vt:lpstr> Step 1: Copy your thesis topics (Basic)</vt:lpstr>
      <vt:lpstr>Step 1: Copy Your Thesis Topics (Advanced)</vt:lpstr>
      <vt:lpstr>Step 2: Add your facts, details, and documents</vt:lpstr>
    </vt:vector>
  </TitlesOfParts>
  <Company>CNUSD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write a rockstar essay</dc:title>
  <dc:creator>Macie Walker</dc:creator>
  <cp:lastModifiedBy>Macie Walker</cp:lastModifiedBy>
  <cp:revision>25</cp:revision>
  <dcterms:created xsi:type="dcterms:W3CDTF">2017-08-31T20:06:35Z</dcterms:created>
  <dcterms:modified xsi:type="dcterms:W3CDTF">2017-09-01T21:12:59Z</dcterms:modified>
</cp:coreProperties>
</file>