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52"/>
  </p:notesMasterIdLst>
  <p:handoutMasterIdLst>
    <p:handoutMasterId r:id="rId53"/>
  </p:handoutMasterIdLst>
  <p:sldIdLst>
    <p:sldId id="329" r:id="rId2"/>
    <p:sldId id="400" r:id="rId3"/>
    <p:sldId id="335" r:id="rId4"/>
    <p:sldId id="375" r:id="rId5"/>
    <p:sldId id="402" r:id="rId6"/>
    <p:sldId id="334" r:id="rId7"/>
    <p:sldId id="403" r:id="rId8"/>
    <p:sldId id="404" r:id="rId9"/>
    <p:sldId id="405" r:id="rId10"/>
    <p:sldId id="406" r:id="rId11"/>
    <p:sldId id="256" r:id="rId12"/>
    <p:sldId id="398" r:id="rId13"/>
    <p:sldId id="399" r:id="rId14"/>
    <p:sldId id="275" r:id="rId15"/>
    <p:sldId id="380" r:id="rId16"/>
    <p:sldId id="408" r:id="rId17"/>
    <p:sldId id="409" r:id="rId18"/>
    <p:sldId id="410" r:id="rId19"/>
    <p:sldId id="393" r:id="rId20"/>
    <p:sldId id="342" r:id="rId21"/>
    <p:sldId id="395" r:id="rId22"/>
    <p:sldId id="396" r:id="rId23"/>
    <p:sldId id="407" r:id="rId24"/>
    <p:sldId id="359" r:id="rId25"/>
    <p:sldId id="355" r:id="rId26"/>
    <p:sldId id="411" r:id="rId27"/>
    <p:sldId id="386" r:id="rId28"/>
    <p:sldId id="387" r:id="rId29"/>
    <p:sldId id="273" r:id="rId30"/>
    <p:sldId id="274" r:id="rId31"/>
    <p:sldId id="363" r:id="rId32"/>
    <p:sldId id="276" r:id="rId33"/>
    <p:sldId id="366" r:id="rId34"/>
    <p:sldId id="367" r:id="rId35"/>
    <p:sldId id="368" r:id="rId36"/>
    <p:sldId id="365" r:id="rId37"/>
    <p:sldId id="277" r:id="rId38"/>
    <p:sldId id="278" r:id="rId39"/>
    <p:sldId id="279" r:id="rId40"/>
    <p:sldId id="280" r:id="rId41"/>
    <p:sldId id="381" r:id="rId42"/>
    <p:sldId id="382" r:id="rId43"/>
    <p:sldId id="383" r:id="rId44"/>
    <p:sldId id="384" r:id="rId45"/>
    <p:sldId id="385" r:id="rId46"/>
    <p:sldId id="397" r:id="rId47"/>
    <p:sldId id="389" r:id="rId48"/>
    <p:sldId id="390" r:id="rId49"/>
    <p:sldId id="391" r:id="rId50"/>
    <p:sldId id="297" r:id="rId5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6361"/>
    <a:srgbClr val="F68426"/>
    <a:srgbClr val="F79F57"/>
    <a:srgbClr val="FDC72F"/>
    <a:srgbClr val="FFE101"/>
    <a:srgbClr val="003300"/>
    <a:srgbClr val="0066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88713" autoAdjust="0"/>
  </p:normalViewPr>
  <p:slideViewPr>
    <p:cSldViewPr>
      <p:cViewPr>
        <p:scale>
          <a:sx n="62" d="100"/>
          <a:sy n="62" d="100"/>
        </p:scale>
        <p:origin x="-840" y="-474"/>
      </p:cViewPr>
      <p:guideLst>
        <p:guide orient="horz" pos="2160"/>
        <p:guide pos="2880"/>
      </p:guideLst>
    </p:cSldViewPr>
  </p:slideViewPr>
  <p:outlineViewPr>
    <p:cViewPr>
      <p:scale>
        <a:sx n="33" d="100"/>
        <a:sy n="33" d="100"/>
      </p:scale>
      <p:origin x="0" y="36468"/>
    </p:cViewPr>
  </p:outlineViewPr>
  <p:notesTextViewPr>
    <p:cViewPr>
      <p:scale>
        <a:sx n="100" d="100"/>
        <a:sy n="100" d="100"/>
      </p:scale>
      <p:origin x="0" y="0"/>
    </p:cViewPr>
  </p:notesTextViewPr>
  <p:sorterViewPr>
    <p:cViewPr>
      <p:scale>
        <a:sx n="66" d="100"/>
        <a:sy n="66" d="100"/>
      </p:scale>
      <p:origin x="0" y="39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C107C817-00A5-409D-A06C-2AC9CF34989C}" type="datetimeFigureOut">
              <a:rPr lang="en-US"/>
              <a:pPr>
                <a:defRPr/>
              </a:pPr>
              <a:t>7/1/2019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CD4988BF-88C3-4EF9-88EC-0C0B20EA1131}" type="slidenum">
              <a:rPr lang="en-US"/>
              <a:pPr>
                <a:defRPr/>
              </a:pPr>
              <a:t>‹#›</a:t>
            </a:fld>
            <a:endParaRPr lang="en-US"/>
          </a:p>
        </p:txBody>
      </p:sp>
    </p:spTree>
    <p:extLst>
      <p:ext uri="{BB962C8B-B14F-4D97-AF65-F5344CB8AC3E}">
        <p14:creationId xmlns:p14="http://schemas.microsoft.com/office/powerpoint/2010/main" val="1158297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CA3B7916-4844-43B1-8CF8-608788107C7D}" type="datetimeFigureOut">
              <a:rPr lang="en-US"/>
              <a:pPr>
                <a:defRPr/>
              </a:pPr>
              <a:t>7/1/2019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9DB7F20-11BC-49A8-8631-A225F31A008D}" type="slidenum">
              <a:rPr lang="en-US"/>
              <a:pPr>
                <a:defRPr/>
              </a:pPr>
              <a:t>‹#›</a:t>
            </a:fld>
            <a:endParaRPr lang="en-US"/>
          </a:p>
        </p:txBody>
      </p:sp>
    </p:spTree>
    <p:extLst>
      <p:ext uri="{BB962C8B-B14F-4D97-AF65-F5344CB8AC3E}">
        <p14:creationId xmlns:p14="http://schemas.microsoft.com/office/powerpoint/2010/main" val="15316622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gclassroom.org/gan/timeline/crops_livestock.ht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Salmon"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List_of_federally_recognized_tribes_by_state#California" TargetMode="External"/><Relationship Id="rId5" Type="http://schemas.openxmlformats.org/officeDocument/2006/relationships/hyperlink" Target="https://en.wikipedia.org/wiki/Native_Americans_in_the_United_States" TargetMode="External"/><Relationship Id="rId4" Type="http://schemas.openxmlformats.org/officeDocument/2006/relationships/hyperlink" Target="https://en.wikipedia.org/wiki/California"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also known as </a:t>
            </a:r>
            <a:r>
              <a:rPr lang="en-US" sz="1200" b="0" i="0" kern="1200" dirty="0" err="1" smtClean="0">
                <a:solidFill>
                  <a:schemeClr val="tx1"/>
                </a:solidFill>
                <a:effectLst/>
                <a:latin typeface="+mn-lt"/>
                <a:ea typeface="+mn-ea"/>
                <a:cs typeface="+mn-cs"/>
              </a:rPr>
              <a:t>Popé's</a:t>
            </a:r>
            <a:r>
              <a:rPr lang="en-US" sz="1200" b="0" i="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D9DB7F20-11BC-49A8-8631-A225F31A008D}" type="slidenum">
              <a:rPr lang="en-US" smtClean="0"/>
              <a:pPr>
                <a:defRPr/>
              </a:pPr>
              <a:t>4</a:t>
            </a:fld>
            <a:endParaRPr lang="en-US"/>
          </a:p>
        </p:txBody>
      </p:sp>
    </p:spTree>
    <p:extLst>
      <p:ext uri="{BB962C8B-B14F-4D97-AF65-F5344CB8AC3E}">
        <p14:creationId xmlns:p14="http://schemas.microsoft.com/office/powerpoint/2010/main" val="1103023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hlinkClick r:id="rId3"/>
            </a:endParaRPr>
          </a:p>
          <a:p>
            <a:r>
              <a:rPr lang="en-US" dirty="0" smtClean="0">
                <a:hlinkClick r:id="rId3"/>
              </a:rPr>
              <a:t>https://www.agclassroom.org/gan/timeline/crops_livestock.htm</a:t>
            </a:r>
            <a:endParaRPr lang="en-US" dirty="0" smtClean="0"/>
          </a:p>
          <a:p>
            <a:r>
              <a:rPr lang="en-US" dirty="0" smtClean="0"/>
              <a:t>History</a:t>
            </a:r>
            <a:r>
              <a:rPr lang="en-US" baseline="0" dirty="0" smtClean="0"/>
              <a:t> of Agriculture in America </a:t>
            </a:r>
            <a:endParaRPr lang="en-US" dirty="0"/>
          </a:p>
        </p:txBody>
      </p:sp>
      <p:sp>
        <p:nvSpPr>
          <p:cNvPr id="4" name="Slide Number Placeholder 3"/>
          <p:cNvSpPr>
            <a:spLocks noGrp="1"/>
          </p:cNvSpPr>
          <p:nvPr>
            <p:ph type="sldNum" sz="quarter" idx="10"/>
          </p:nvPr>
        </p:nvSpPr>
        <p:spPr/>
        <p:txBody>
          <a:bodyPr/>
          <a:lstStyle/>
          <a:p>
            <a:pPr>
              <a:defRPr/>
            </a:pPr>
            <a:fld id="{D9DB7F20-11BC-49A8-8631-A225F31A008D}" type="slidenum">
              <a:rPr lang="en-US" smtClean="0"/>
              <a:pPr>
                <a:defRPr/>
              </a:pPr>
              <a:t>22</a:t>
            </a:fld>
            <a:endParaRPr lang="en-US"/>
          </a:p>
        </p:txBody>
      </p:sp>
    </p:spTree>
    <p:extLst>
      <p:ext uri="{BB962C8B-B14F-4D97-AF65-F5344CB8AC3E}">
        <p14:creationId xmlns:p14="http://schemas.microsoft.com/office/powerpoint/2010/main" val="226878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a:buChar char="•"/>
            </a:pPr>
            <a:r>
              <a:rPr lang="en-US" dirty="0" smtClean="0"/>
              <a:t>Juan de Sepulveda:</a:t>
            </a:r>
          </a:p>
          <a:p>
            <a:pPr marL="628650" lvl="1" indent="-171450">
              <a:buFont typeface="Arial"/>
              <a:buChar char="•"/>
            </a:pPr>
            <a:r>
              <a:rPr lang="en-US" dirty="0" smtClean="0"/>
              <a:t>Advocated harsh treatment of Natives</a:t>
            </a:r>
          </a:p>
          <a:p>
            <a:pPr marL="628650" lvl="1" indent="-171450">
              <a:buFont typeface="Arial"/>
              <a:buChar char="•"/>
            </a:pPr>
            <a:r>
              <a:rPr lang="en-US" dirty="0" smtClean="0"/>
              <a:t>Claimed slavery for Natives was justified under Christianity</a:t>
            </a:r>
          </a:p>
          <a:p>
            <a:pPr marL="628650" lvl="1" indent="-171450">
              <a:buFont typeface="Arial"/>
              <a:buChar char="•"/>
            </a:pPr>
            <a:r>
              <a:rPr lang="en-US" dirty="0" smtClean="0"/>
              <a:t>Suggested Natives may not even</a:t>
            </a:r>
            <a:r>
              <a:rPr lang="en-US" baseline="0" dirty="0" smtClean="0"/>
              <a:t> be human</a:t>
            </a:r>
          </a:p>
          <a:p>
            <a:pPr marL="628650" lvl="1" indent="-171450">
              <a:buFont typeface="Arial"/>
              <a:buChar char="•"/>
            </a:pPr>
            <a:r>
              <a:rPr lang="en-US" sz="1200" b="0" i="1" u="sng" kern="1200" dirty="0" smtClean="0">
                <a:solidFill>
                  <a:schemeClr val="tx1"/>
                </a:solidFill>
                <a:effectLst/>
                <a:latin typeface="+mn-lt"/>
                <a:ea typeface="+mn-ea"/>
                <a:cs typeface="+mn-cs"/>
              </a:rPr>
              <a:t>A Second Democritus: on the just causes of the war with the Indians</a:t>
            </a:r>
            <a:endParaRPr lang="en-US" u="sng" dirty="0" smtClean="0"/>
          </a:p>
          <a:p>
            <a:pPr marL="171450" lvl="0" indent="-171450">
              <a:buFont typeface="Arial"/>
              <a:buChar char="•"/>
            </a:pPr>
            <a:r>
              <a:rPr lang="en-US" dirty="0" err="1" smtClean="0"/>
              <a:t>Bartolome</a:t>
            </a:r>
            <a:r>
              <a:rPr lang="en-US" dirty="0" smtClean="0"/>
              <a:t> de Las Casas:</a:t>
            </a:r>
          </a:p>
          <a:p>
            <a:pPr marL="628650" lvl="1" indent="-171450">
              <a:buFont typeface="Arial"/>
              <a:buChar char="•"/>
            </a:pPr>
            <a:r>
              <a:rPr lang="en-US" dirty="0" smtClean="0"/>
              <a:t>Argued that Natives deserved the same treatment as all other men</a:t>
            </a:r>
          </a:p>
          <a:p>
            <a:pPr marL="628650" lvl="1" indent="-171450">
              <a:buFont typeface="Arial"/>
              <a:buChar char="•"/>
            </a:pPr>
            <a:r>
              <a:rPr lang="en-US" dirty="0" smtClean="0"/>
              <a:t>Played an instrumental role in the ending of the </a:t>
            </a:r>
            <a:r>
              <a:rPr lang="en-US" dirty="0" err="1" smtClean="0"/>
              <a:t>encomienda</a:t>
            </a:r>
            <a:r>
              <a:rPr lang="en-US" dirty="0" smtClean="0"/>
              <a:t> system</a:t>
            </a:r>
          </a:p>
          <a:p>
            <a:pPr marL="628650" lvl="1" indent="-171450">
              <a:buFont typeface="Arial"/>
              <a:buChar char="•"/>
            </a:pPr>
            <a:r>
              <a:rPr lang="en-US" dirty="0" smtClean="0"/>
              <a:t>Contributed to the “Black Legend”</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i="1" u="sng" dirty="0" smtClean="0">
                <a:latin typeface="Arial" panose="020B0604020202020204" pitchFamily="34" charset="0"/>
              </a:rPr>
              <a:t>A Short Account of the Destruction of the Indies</a:t>
            </a:r>
            <a:endParaRPr lang="en-US" dirty="0" smtClean="0"/>
          </a:p>
        </p:txBody>
      </p:sp>
      <p:sp>
        <p:nvSpPr>
          <p:cNvPr id="4" name="Slide Number Placeholder 3"/>
          <p:cNvSpPr>
            <a:spLocks noGrp="1"/>
          </p:cNvSpPr>
          <p:nvPr>
            <p:ph type="sldNum" sz="quarter" idx="10"/>
          </p:nvPr>
        </p:nvSpPr>
        <p:spPr/>
        <p:txBody>
          <a:bodyPr/>
          <a:lstStyle/>
          <a:p>
            <a:fld id="{20A8CA68-079C-934D-BAF4-D79D88CF21EC}" type="slidenum">
              <a:rPr lang="en-US" smtClean="0"/>
              <a:t>23</a:t>
            </a:fld>
            <a:endParaRPr lang="en-US"/>
          </a:p>
        </p:txBody>
      </p:sp>
    </p:spTree>
    <p:extLst>
      <p:ext uri="{BB962C8B-B14F-4D97-AF65-F5344CB8AC3E}">
        <p14:creationId xmlns:p14="http://schemas.microsoft.com/office/powerpoint/2010/main" val="448166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75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B1AE92-CB64-4CE9-832B-B14CCECAB450}" type="slidenum">
              <a:rPr lang="en-US"/>
              <a:pPr fontAlgn="base">
                <a:spcBef>
                  <a:spcPct val="0"/>
                </a:spcBef>
                <a:spcAft>
                  <a:spcPct val="0"/>
                </a:spcAft>
                <a:defRPr/>
              </a:pPr>
              <a:t>29</a:t>
            </a:fld>
            <a:endParaRPr lang="en-US"/>
          </a:p>
        </p:txBody>
      </p:sp>
    </p:spTree>
    <p:extLst>
      <p:ext uri="{BB962C8B-B14F-4D97-AF65-F5344CB8AC3E}">
        <p14:creationId xmlns:p14="http://schemas.microsoft.com/office/powerpoint/2010/main" val="2144676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9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A19765-26C6-4C95-8A6A-F32D39B4AFB6}" type="slidenum">
              <a:rPr lang="en-US"/>
              <a:pPr fontAlgn="base">
                <a:spcBef>
                  <a:spcPct val="0"/>
                </a:spcBef>
                <a:spcAft>
                  <a:spcPct val="0"/>
                </a:spcAft>
                <a:defRPr/>
              </a:pPr>
              <a:t>30</a:t>
            </a:fld>
            <a:endParaRPr lang="en-US"/>
          </a:p>
        </p:txBody>
      </p:sp>
    </p:spTree>
    <p:extLst>
      <p:ext uri="{BB962C8B-B14F-4D97-AF65-F5344CB8AC3E}">
        <p14:creationId xmlns:p14="http://schemas.microsoft.com/office/powerpoint/2010/main" val="3446179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1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7A96B9E-4977-4B8F-B040-141D0F0C60A4}" type="slidenum">
              <a:rPr lang="en-US"/>
              <a:pPr fontAlgn="base">
                <a:spcBef>
                  <a:spcPct val="0"/>
                </a:spcBef>
                <a:spcAft>
                  <a:spcPct val="0"/>
                </a:spcAft>
                <a:defRPr/>
              </a:pPr>
              <a:t>32</a:t>
            </a:fld>
            <a:endParaRPr lang="en-US"/>
          </a:p>
        </p:txBody>
      </p:sp>
    </p:spTree>
    <p:extLst>
      <p:ext uri="{BB962C8B-B14F-4D97-AF65-F5344CB8AC3E}">
        <p14:creationId xmlns:p14="http://schemas.microsoft.com/office/powerpoint/2010/main" val="929946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37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94F76E-2580-4240-9C61-B039F035B3F5}" type="slidenum">
              <a:rPr lang="en-US"/>
              <a:pPr fontAlgn="base">
                <a:spcBef>
                  <a:spcPct val="0"/>
                </a:spcBef>
                <a:spcAft>
                  <a:spcPct val="0"/>
                </a:spcAft>
                <a:defRPr/>
              </a:pPr>
              <a:t>37</a:t>
            </a:fld>
            <a:endParaRPr lang="en-US"/>
          </a:p>
        </p:txBody>
      </p:sp>
    </p:spTree>
    <p:extLst>
      <p:ext uri="{BB962C8B-B14F-4D97-AF65-F5344CB8AC3E}">
        <p14:creationId xmlns:p14="http://schemas.microsoft.com/office/powerpoint/2010/main" val="384994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57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304177-164A-4FF3-B16F-4DAE8DA7D518}" type="slidenum">
              <a:rPr lang="en-US"/>
              <a:pPr fontAlgn="base">
                <a:spcBef>
                  <a:spcPct val="0"/>
                </a:spcBef>
                <a:spcAft>
                  <a:spcPct val="0"/>
                </a:spcAft>
                <a:defRPr/>
              </a:pPr>
              <a:t>38</a:t>
            </a:fld>
            <a:endParaRPr lang="en-US"/>
          </a:p>
        </p:txBody>
      </p:sp>
    </p:spTree>
    <p:extLst>
      <p:ext uri="{BB962C8B-B14F-4D97-AF65-F5344CB8AC3E}">
        <p14:creationId xmlns:p14="http://schemas.microsoft.com/office/powerpoint/2010/main" val="4046730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p:spPr>
      </p:sp>
      <p:sp>
        <p:nvSpPr>
          <p:cNvPr id="921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78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559622-BADC-4C71-80C9-6F40C30216F9}" type="slidenum">
              <a:rPr lang="en-US"/>
              <a:pPr fontAlgn="base">
                <a:spcBef>
                  <a:spcPct val="0"/>
                </a:spcBef>
                <a:spcAft>
                  <a:spcPct val="0"/>
                </a:spcAft>
                <a:defRPr/>
              </a:pPr>
              <a:t>39</a:t>
            </a:fld>
            <a:endParaRPr lang="en-US"/>
          </a:p>
        </p:txBody>
      </p:sp>
    </p:spTree>
    <p:extLst>
      <p:ext uri="{BB962C8B-B14F-4D97-AF65-F5344CB8AC3E}">
        <p14:creationId xmlns:p14="http://schemas.microsoft.com/office/powerpoint/2010/main" val="3438728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9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361CDD-01CC-4D15-98DD-161AB8E672A9}" type="slidenum">
              <a:rPr lang="en-US"/>
              <a:pPr fontAlgn="base">
                <a:spcBef>
                  <a:spcPct val="0"/>
                </a:spcBef>
                <a:spcAft>
                  <a:spcPct val="0"/>
                </a:spcAft>
                <a:defRPr/>
              </a:pPr>
              <a:t>40</a:t>
            </a:fld>
            <a:endParaRPr lang="en-US"/>
          </a:p>
        </p:txBody>
      </p:sp>
    </p:spTree>
    <p:extLst>
      <p:ext uri="{BB962C8B-B14F-4D97-AF65-F5344CB8AC3E}">
        <p14:creationId xmlns:p14="http://schemas.microsoft.com/office/powerpoint/2010/main" val="2561670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p:spPr>
      </p:sp>
      <p:sp>
        <p:nvSpPr>
          <p:cNvPr id="1013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01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3ED4E9-4AC6-4586-BAF3-FB477BE95FD5}" type="slidenum">
              <a:rPr lang="en-US"/>
              <a:pPr fontAlgn="base">
                <a:spcBef>
                  <a:spcPct val="0"/>
                </a:spcBef>
                <a:spcAft>
                  <a:spcPct val="0"/>
                </a:spcAft>
                <a:defRPr/>
              </a:pPr>
              <a:t>46</a:t>
            </a:fld>
            <a:endParaRPr lang="en-US"/>
          </a:p>
        </p:txBody>
      </p:sp>
    </p:spTree>
    <p:extLst>
      <p:ext uri="{BB962C8B-B14F-4D97-AF65-F5344CB8AC3E}">
        <p14:creationId xmlns:p14="http://schemas.microsoft.com/office/powerpoint/2010/main" val="2259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spcBef>
                <a:spcPct val="0"/>
              </a:spcBef>
              <a:buFont typeface="Arial"/>
              <a:buChar char="•"/>
            </a:pPr>
            <a:r>
              <a:rPr lang="en-US" dirty="0" smtClean="0">
                <a:latin typeface="Arial" charset="0"/>
                <a:cs typeface="Arial" charset="0"/>
              </a:rPr>
              <a:t>Regional trade networks – Trade goods included food and raw materials, tools, ritual artifacts, and decorative goods; regional trade networks allowed groups to exchange their specialized products for another groups’ resources (e.g., Navajos and Apaches exchanged meat with Pueblos to acquire maize, pottery, and blankets) to enrich diets and enhance economies; sometimes groups conducted regional trade in war captives as well.</a:t>
            </a:r>
          </a:p>
          <a:p>
            <a:pPr marL="171450" lvl="0" indent="-171450">
              <a:spcBef>
                <a:spcPct val="0"/>
              </a:spcBef>
              <a:buFont typeface="Arial"/>
              <a:buChar char="•"/>
            </a:pPr>
            <a:r>
              <a:rPr lang="en-US" dirty="0" smtClean="0">
                <a:latin typeface="Arial" charset="0"/>
                <a:cs typeface="Arial" charset="0"/>
              </a:rPr>
              <a:t>Long-distance trade – Rare and valuable objects (e.g., copper, mica, seashells, grizzly bear claws, eagle feathers) traveled through networks that spanned the continent.</a:t>
            </a:r>
          </a:p>
          <a:p>
            <a:pPr marL="171450" lvl="0" indent="-171450">
              <a:spcBef>
                <a:spcPct val="0"/>
              </a:spcBef>
              <a:buFont typeface="Arial"/>
              <a:buChar char="•"/>
            </a:pPr>
            <a:r>
              <a:rPr lang="en-US" dirty="0" smtClean="0">
                <a:latin typeface="Arial" charset="0"/>
                <a:cs typeface="Arial" charset="0"/>
              </a:rPr>
              <a:t>Generosity and authority – Powerful leaders who controlled wealth redistributed it to prove their generosity and strengthen authority; generosity was a mark of good leadership.  Gift-giving was a staple of native culture.</a:t>
            </a:r>
          </a:p>
          <a:p>
            <a:pPr marL="171450" marR="0" lvl="1" indent="-171450" algn="l" defTabSz="914400" rtl="0" eaLnBrk="0" fontAlgn="base" latinLnBrk="0" hangingPunct="0">
              <a:lnSpc>
                <a:spcPct val="100000"/>
              </a:lnSpc>
              <a:spcBef>
                <a:spcPct val="0"/>
              </a:spcBef>
              <a:spcAft>
                <a:spcPct val="0"/>
              </a:spcAft>
              <a:buClrTx/>
              <a:buSzTx/>
              <a:buFont typeface="Arial"/>
              <a:buChar char="•"/>
              <a:tabLst/>
              <a:defRPr/>
            </a:pPr>
            <a:r>
              <a:rPr lang="en-US" dirty="0" smtClean="0">
                <a:latin typeface="Arial" charset="0"/>
                <a:cs typeface="Arial" charset="0"/>
              </a:rPr>
              <a:t>Warfare – Wars were fought for geopolitical reasons but also to provide crucial rites of passage for young men.</a:t>
            </a:r>
          </a:p>
          <a:p>
            <a:pPr marL="171450" marR="0" lvl="1" indent="-171450" algn="l" defTabSz="914400" rtl="0" eaLnBrk="0" fontAlgn="base" latinLnBrk="0" hangingPunct="0">
              <a:lnSpc>
                <a:spcPct val="100000"/>
              </a:lnSpc>
              <a:spcBef>
                <a:spcPct val="0"/>
              </a:spcBef>
              <a:spcAft>
                <a:spcPct val="0"/>
              </a:spcAft>
              <a:buClrTx/>
              <a:buSzTx/>
              <a:buFont typeface="Arial"/>
              <a:buChar char="•"/>
              <a:tabLst/>
              <a:defRPr/>
            </a:pPr>
            <a:r>
              <a:rPr lang="en-US" sz="1200" dirty="0" smtClean="0"/>
              <a:t>Animism: Belief that nature has a soul</a:t>
            </a:r>
          </a:p>
        </p:txBody>
      </p:sp>
      <p:sp>
        <p:nvSpPr>
          <p:cNvPr id="4" name="Slide Number Placeholder 3"/>
          <p:cNvSpPr>
            <a:spLocks noGrp="1"/>
          </p:cNvSpPr>
          <p:nvPr>
            <p:ph type="sldNum" sz="quarter" idx="10"/>
          </p:nvPr>
        </p:nvSpPr>
        <p:spPr/>
        <p:txBody>
          <a:bodyPr/>
          <a:lstStyle/>
          <a:p>
            <a:pPr>
              <a:defRPr/>
            </a:pPr>
            <a:fld id="{D9DB7F20-11BC-49A8-8631-A225F31A008D}" type="slidenum">
              <a:rPr lang="en-US" smtClean="0"/>
              <a:pPr>
                <a:defRPr/>
              </a:pPr>
              <a:t>5</a:t>
            </a:fld>
            <a:endParaRPr lang="en-US"/>
          </a:p>
        </p:txBody>
      </p:sp>
    </p:spTree>
    <p:extLst>
      <p:ext uri="{BB962C8B-B14F-4D97-AF65-F5344CB8AC3E}">
        <p14:creationId xmlns:p14="http://schemas.microsoft.com/office/powerpoint/2010/main" val="2785004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p:spPr>
      </p:sp>
      <p:sp>
        <p:nvSpPr>
          <p:cNvPr id="1064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62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403379-2AD5-4A51-98DC-987B2E918114}" type="slidenum">
              <a:rPr lang="en-US"/>
              <a:pPr fontAlgn="base">
                <a:spcBef>
                  <a:spcPct val="0"/>
                </a:spcBef>
                <a:spcAft>
                  <a:spcPct val="0"/>
                </a:spcAft>
                <a:defRPr/>
              </a:pPr>
              <a:t>50</a:t>
            </a:fld>
            <a:endParaRPr lang="en-US"/>
          </a:p>
        </p:txBody>
      </p:sp>
    </p:spTree>
    <p:extLst>
      <p:ext uri="{BB962C8B-B14F-4D97-AF65-F5344CB8AC3E}">
        <p14:creationId xmlns:p14="http://schemas.microsoft.com/office/powerpoint/2010/main" val="1775915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Paiute Indians</a:t>
            </a:r>
            <a:endParaRPr lang="en-US" dirty="0"/>
          </a:p>
        </p:txBody>
      </p:sp>
      <p:sp>
        <p:nvSpPr>
          <p:cNvPr id="4" name="Slide Number Placeholder 3"/>
          <p:cNvSpPr>
            <a:spLocks noGrp="1"/>
          </p:cNvSpPr>
          <p:nvPr>
            <p:ph type="sldNum" sz="quarter" idx="10"/>
          </p:nvPr>
        </p:nvSpPr>
        <p:spPr/>
        <p:txBody>
          <a:bodyPr/>
          <a:lstStyle/>
          <a:p>
            <a:pPr>
              <a:defRPr/>
            </a:pPr>
            <a:fld id="{D9DB7F20-11BC-49A8-8631-A225F31A008D}" type="slidenum">
              <a:rPr lang="en-US" smtClean="0"/>
              <a:pPr>
                <a:defRPr/>
              </a:pPr>
              <a:t>7</a:t>
            </a:fld>
            <a:endParaRPr lang="en-US"/>
          </a:p>
        </p:txBody>
      </p:sp>
    </p:spTree>
    <p:extLst>
      <p:ext uri="{BB962C8B-B14F-4D97-AF65-F5344CB8AC3E}">
        <p14:creationId xmlns:p14="http://schemas.microsoft.com/office/powerpoint/2010/main" val="15272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Cahokia Mounds State Historic Site /</a:t>
            </a:r>
            <a:r>
              <a:rPr lang="en-US" dirty="0" err="1" smtClean="0"/>
              <a:t>kəˈhoʊkiə</a:t>
            </a:r>
            <a:r>
              <a:rPr lang="en-US" dirty="0" smtClean="0"/>
              <a:t>/ (11 MS 2)[2] is located on the site of a pre-Columbian Native American city (c. 600–1400 CE) situated directly across the Mississippi River from modern St. Louis, Missouri. This historic park lies in southern Illinois between East St. Louis and Collinsville.[3] The park covers 2,200 acres (890 ha), or about 3.5 square miles (9 km2), and contains about 80 mounds, but the ancient city was much larger. In its heyday, Cahokia covered about 6 square miles (16 km2) and included about 120 human-made earthen mounds in a wide range of sizes, shapes, and functions.[4]</a:t>
            </a:r>
          </a:p>
          <a:p>
            <a:endParaRPr lang="en-US" dirty="0" smtClean="0"/>
          </a:p>
          <a:p>
            <a:r>
              <a:rPr lang="en-US" dirty="0" smtClean="0"/>
              <a:t>Cahokia was the largest and the most influential urban settlement in the Mississippian culture which developed advanced societies across much of what is now the central and southeastern United States, beginning more than 1000 years before European contact.[5] Cahokia's population at its peak in the 13th century, an estimated 40,000, would not be surpassed by any city in the United States until the late 18th century. Today, Cahokia Mounds is considered the largest and most complex archaeological site north of the great pre-Columbian cities in Mexico.</a:t>
            </a:r>
          </a:p>
          <a:p>
            <a:endParaRPr lang="en-US" dirty="0"/>
          </a:p>
        </p:txBody>
      </p:sp>
      <p:sp>
        <p:nvSpPr>
          <p:cNvPr id="4" name="Slide Number Placeholder 3"/>
          <p:cNvSpPr>
            <a:spLocks noGrp="1"/>
          </p:cNvSpPr>
          <p:nvPr>
            <p:ph type="sldNum" sz="quarter" idx="10"/>
          </p:nvPr>
        </p:nvSpPr>
        <p:spPr/>
        <p:txBody>
          <a:bodyPr/>
          <a:lstStyle/>
          <a:p>
            <a:pPr>
              <a:defRPr/>
            </a:pPr>
            <a:fld id="{D9DB7F20-11BC-49A8-8631-A225F31A008D}" type="slidenum">
              <a:rPr lang="en-US" smtClean="0"/>
              <a:pPr>
                <a:defRPr/>
              </a:pPr>
              <a:t>8</a:t>
            </a:fld>
            <a:endParaRPr lang="en-US"/>
          </a:p>
        </p:txBody>
      </p:sp>
    </p:spTree>
    <p:extLst>
      <p:ext uri="{BB962C8B-B14F-4D97-AF65-F5344CB8AC3E}">
        <p14:creationId xmlns:p14="http://schemas.microsoft.com/office/powerpoint/2010/main" val="3212079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Chinook: </a:t>
            </a:r>
            <a:r>
              <a:rPr lang="en-US" sz="1200" b="0" i="0" u="none" strike="noStrike" kern="1200" dirty="0" smtClean="0">
                <a:solidFill>
                  <a:schemeClr val="tx1"/>
                </a:solidFill>
                <a:effectLst/>
                <a:latin typeface="+mn-lt"/>
                <a:ea typeface="+mn-ea"/>
                <a:cs typeface="+mn-cs"/>
                <a:hlinkClick r:id="rId3" tooltip="Salmon"/>
              </a:rPr>
              <a:t>salmon</a:t>
            </a:r>
            <a:r>
              <a:rPr lang="en-US" sz="1200" b="0" i="0" kern="1200" dirty="0" smtClean="0">
                <a:solidFill>
                  <a:schemeClr val="tx1"/>
                </a:solidFill>
                <a:effectLst/>
                <a:latin typeface="+mn-lt"/>
                <a:ea typeface="+mn-ea"/>
                <a:cs typeface="+mn-cs"/>
              </a:rPr>
              <a:t> as a resource and spiritual symbol.  Mild</a:t>
            </a:r>
            <a:r>
              <a:rPr lang="en-US" sz="1200" b="0" i="0" kern="1200" baseline="0" dirty="0" smtClean="0">
                <a:solidFill>
                  <a:schemeClr val="tx1"/>
                </a:solidFill>
                <a:effectLst/>
                <a:latin typeface="+mn-lt"/>
                <a:ea typeface="+mn-ea"/>
                <a:cs typeface="+mn-cs"/>
              </a:rPr>
              <a:t> climate allowed them t</a:t>
            </a:r>
            <a:r>
              <a:rPr lang="en-US" sz="1200" b="0" i="0" kern="1200" dirty="0" smtClean="0">
                <a:solidFill>
                  <a:schemeClr val="tx1"/>
                </a:solidFill>
                <a:effectLst/>
                <a:latin typeface="+mn-lt"/>
                <a:ea typeface="+mn-ea"/>
                <a:cs typeface="+mn-cs"/>
              </a:rPr>
              <a:t>o obtain a good living without much effort. They had time and energy to devote to the development of fine arts and crafts and to religious and social ceremonies.</a:t>
            </a:r>
          </a:p>
          <a:p>
            <a:r>
              <a:rPr lang="en-US" dirty="0" err="1" smtClean="0"/>
              <a:t>Potlach</a:t>
            </a:r>
            <a:r>
              <a:rPr lang="en-US" dirty="0" smtClean="0"/>
              <a:t> ceremonies: </a:t>
            </a:r>
            <a:r>
              <a:rPr lang="en-US" sz="1200" b="0" i="0" kern="1200" dirty="0" smtClean="0">
                <a:solidFill>
                  <a:schemeClr val="tx1"/>
                </a:solidFill>
                <a:effectLst/>
                <a:latin typeface="+mn-lt"/>
                <a:ea typeface="+mn-ea"/>
                <a:cs typeface="+mn-cs"/>
              </a:rPr>
              <a:t>the confirmation of a new chief; coming of age; tattooing or piercing ceremonies; initiation into a secret society; marriages; the funeral of a chief; battle victory.</a:t>
            </a:r>
          </a:p>
          <a:p>
            <a:r>
              <a:rPr lang="en-US" sz="1200" b="0" i="0" u="none" strike="noStrike" kern="1200" dirty="0" smtClean="0">
                <a:solidFill>
                  <a:schemeClr val="tx1"/>
                </a:solidFill>
                <a:effectLst/>
                <a:latin typeface="+mn-lt"/>
                <a:ea typeface="+mn-ea"/>
                <a:cs typeface="+mn-cs"/>
                <a:hlinkClick r:id="rId4" tooltip="California"/>
              </a:rPr>
              <a:t>California</a:t>
            </a:r>
            <a:r>
              <a:rPr lang="en-US" sz="1200" b="0" i="0" kern="1200" dirty="0" smtClean="0">
                <a:solidFill>
                  <a:schemeClr val="tx1"/>
                </a:solidFill>
                <a:effectLst/>
                <a:latin typeface="+mn-lt"/>
                <a:ea typeface="+mn-ea"/>
                <a:cs typeface="+mn-cs"/>
              </a:rPr>
              <a:t> has the </a:t>
            </a:r>
            <a:r>
              <a:rPr lang="en-US" sz="1200" b="0" i="0" kern="1200" dirty="0" err="1" smtClean="0">
                <a:solidFill>
                  <a:schemeClr val="tx1"/>
                </a:solidFill>
                <a:effectLst/>
                <a:latin typeface="+mn-lt"/>
                <a:ea typeface="+mn-ea"/>
                <a:cs typeface="+mn-cs"/>
              </a:rPr>
              <a:t>largest</a:t>
            </a:r>
            <a:r>
              <a:rPr lang="en-US" sz="1200" b="0" i="0" u="none" strike="noStrike" kern="1200" dirty="0" err="1" smtClean="0">
                <a:solidFill>
                  <a:schemeClr val="tx1"/>
                </a:solidFill>
                <a:effectLst/>
                <a:latin typeface="+mn-lt"/>
                <a:ea typeface="+mn-ea"/>
                <a:cs typeface="+mn-cs"/>
                <a:hlinkClick r:id="rId5" tooltip="Native Americans in the United States"/>
              </a:rPr>
              <a:t>Native</a:t>
            </a:r>
            <a:r>
              <a:rPr lang="en-US" sz="1200" b="0" i="0" u="none" strike="noStrike" kern="1200" dirty="0" smtClean="0">
                <a:solidFill>
                  <a:schemeClr val="tx1"/>
                </a:solidFill>
                <a:effectLst/>
                <a:latin typeface="+mn-lt"/>
                <a:ea typeface="+mn-ea"/>
                <a:cs typeface="+mn-cs"/>
                <a:hlinkClick r:id="rId5" tooltip="Native Americans in the United States"/>
              </a:rPr>
              <a:t> American</a:t>
            </a:r>
            <a:r>
              <a:rPr lang="en-US" sz="1200" b="0" i="0" kern="1200" dirty="0" smtClean="0">
                <a:solidFill>
                  <a:schemeClr val="tx1"/>
                </a:solidFill>
                <a:effectLst/>
                <a:latin typeface="+mn-lt"/>
                <a:ea typeface="+mn-ea"/>
                <a:cs typeface="+mn-cs"/>
              </a:rPr>
              <a:t> population and the most </a:t>
            </a:r>
            <a:r>
              <a:rPr lang="en-US" sz="1200" b="0" i="0" u="none" strike="noStrike" kern="1200" dirty="0" smtClean="0">
                <a:solidFill>
                  <a:schemeClr val="tx1"/>
                </a:solidFill>
                <a:effectLst/>
                <a:latin typeface="+mn-lt"/>
                <a:ea typeface="+mn-ea"/>
                <a:cs typeface="+mn-cs"/>
                <a:hlinkClick r:id="rId6" tooltip="List of federally recognized tribes by state"/>
              </a:rPr>
              <a:t>distinct tribes</a:t>
            </a:r>
            <a:r>
              <a:rPr lang="en-US" sz="1200" b="0" i="0" kern="1200" dirty="0" smtClean="0">
                <a:solidFill>
                  <a:schemeClr val="tx1"/>
                </a:solidFill>
                <a:effectLst/>
                <a:latin typeface="+mn-lt"/>
                <a:ea typeface="+mn-ea"/>
                <a:cs typeface="+mn-cs"/>
              </a:rPr>
              <a:t> of any US state.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Californian tribes are characterized by linguistic and cultural diversity.  Because of the temperate climate and easy access to food sources, approximately one-third of all </a:t>
            </a:r>
            <a:r>
              <a:rPr lang="en-US" sz="1200" b="0" i="0" u="none" strike="noStrike" kern="1200" dirty="0" smtClean="0">
                <a:solidFill>
                  <a:schemeClr val="tx1"/>
                </a:solidFill>
                <a:effectLst/>
                <a:latin typeface="+mn-lt"/>
                <a:ea typeface="+mn-ea"/>
                <a:cs typeface="+mn-cs"/>
                <a:hlinkClick r:id="rId5" tooltip="Native Americans in the United States"/>
              </a:rPr>
              <a:t>Native Americans in the United States</a:t>
            </a:r>
            <a:r>
              <a:rPr lang="en-US" sz="1200" b="0" i="0" kern="1200" dirty="0" smtClean="0">
                <a:solidFill>
                  <a:schemeClr val="tx1"/>
                </a:solidFill>
                <a:effectLst/>
                <a:latin typeface="+mn-lt"/>
                <a:ea typeface="+mn-ea"/>
                <a:cs typeface="+mn-cs"/>
              </a:rPr>
              <a:t> were living in the area of California</a:t>
            </a:r>
          </a:p>
          <a:p>
            <a:endParaRPr lang="en-US" sz="1200" b="0" i="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9DB7F20-11BC-49A8-8631-A225F31A008D}" type="slidenum">
              <a:rPr lang="en-US" smtClean="0"/>
              <a:pPr>
                <a:defRPr/>
              </a:pPr>
              <a:t>9</a:t>
            </a:fld>
            <a:endParaRPr lang="en-US"/>
          </a:p>
        </p:txBody>
      </p:sp>
    </p:spTree>
    <p:extLst>
      <p:ext uri="{BB962C8B-B14F-4D97-AF65-F5344CB8AC3E}">
        <p14:creationId xmlns:p14="http://schemas.microsoft.com/office/powerpoint/2010/main" val="2047799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Pueblo Indians in Southwest – agriculture, intricate architecture, and elaborate irrigation systems</a:t>
            </a:r>
          </a:p>
          <a:p>
            <a:endParaRPr lang="en-US" dirty="0"/>
          </a:p>
        </p:txBody>
      </p:sp>
      <p:sp>
        <p:nvSpPr>
          <p:cNvPr id="4" name="Slide Number Placeholder 3"/>
          <p:cNvSpPr>
            <a:spLocks noGrp="1"/>
          </p:cNvSpPr>
          <p:nvPr>
            <p:ph type="sldNum" sz="quarter" idx="10"/>
          </p:nvPr>
        </p:nvSpPr>
        <p:spPr/>
        <p:txBody>
          <a:bodyPr/>
          <a:lstStyle/>
          <a:p>
            <a:pPr>
              <a:defRPr/>
            </a:pPr>
            <a:fld id="{D9DB7F20-11BC-49A8-8631-A225F31A008D}" type="slidenum">
              <a:rPr lang="en-US" smtClean="0"/>
              <a:pPr>
                <a:defRPr/>
              </a:pPr>
              <a:t>10</a:t>
            </a:fld>
            <a:endParaRPr lang="en-US"/>
          </a:p>
        </p:txBody>
      </p:sp>
    </p:spTree>
    <p:extLst>
      <p:ext uri="{BB962C8B-B14F-4D97-AF65-F5344CB8AC3E}">
        <p14:creationId xmlns:p14="http://schemas.microsoft.com/office/powerpoint/2010/main" val="2101965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3C4ED9-C8A8-42A6-813D-637724DD9E52}" type="slidenum">
              <a:rPr lang="en-US"/>
              <a:pPr fontAlgn="base">
                <a:spcBef>
                  <a:spcPct val="0"/>
                </a:spcBef>
                <a:spcAft>
                  <a:spcPct val="0"/>
                </a:spcAft>
                <a:defRPr/>
              </a:pPr>
              <a:t>11</a:t>
            </a:fld>
            <a:endParaRPr lang="en-US"/>
          </a:p>
        </p:txBody>
      </p:sp>
    </p:spTree>
    <p:extLst>
      <p:ext uri="{BB962C8B-B14F-4D97-AF65-F5344CB8AC3E}">
        <p14:creationId xmlns:p14="http://schemas.microsoft.com/office/powerpoint/2010/main" val="2957101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6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79397B-93DC-44E5-ADAB-A25184A3574E}" type="slidenum">
              <a:rPr lang="en-US"/>
              <a:pPr fontAlgn="base">
                <a:spcBef>
                  <a:spcPct val="0"/>
                </a:spcBef>
                <a:spcAft>
                  <a:spcPct val="0"/>
                </a:spcAft>
                <a:defRPr/>
              </a:pPr>
              <a:t>14</a:t>
            </a:fld>
            <a:endParaRPr lang="en-US"/>
          </a:p>
        </p:txBody>
      </p:sp>
    </p:spTree>
    <p:extLst>
      <p:ext uri="{BB962C8B-B14F-4D97-AF65-F5344CB8AC3E}">
        <p14:creationId xmlns:p14="http://schemas.microsoft.com/office/powerpoint/2010/main" val="1057279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50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0D30BC-8066-4F5C-951D-0DA6AEC48E6D}" type="slidenum">
              <a:rPr lang="en-US"/>
              <a:pPr fontAlgn="base">
                <a:spcBef>
                  <a:spcPct val="0"/>
                </a:spcBef>
                <a:spcAft>
                  <a:spcPct val="0"/>
                </a:spcAft>
                <a:defRPr/>
              </a:pPr>
              <a:t>19</a:t>
            </a:fld>
            <a:endParaRPr lang="en-US"/>
          </a:p>
        </p:txBody>
      </p:sp>
    </p:spTree>
    <p:extLst>
      <p:ext uri="{BB962C8B-B14F-4D97-AF65-F5344CB8AC3E}">
        <p14:creationId xmlns:p14="http://schemas.microsoft.com/office/powerpoint/2010/main" val="3585444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defRPr/>
            </a:pPr>
            <a:fld id="{2572F9E4-14EB-4FC4-BAE3-BF6958A018E4}" type="datetimeFigureOut">
              <a:rPr lang="en-US" smtClean="0"/>
              <a:pPr>
                <a:defRPr/>
              </a:pPr>
              <a:t>7/1/2019</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defRPr/>
            </a:pP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22030B8F-63D1-4D43-8CCA-CBB608F205F3}"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F073DD98-10B1-49E5-9B39-7DCC9929B506}" type="datetimeFigureOut">
              <a:rPr lang="en-US" smtClean="0"/>
              <a:pPr>
                <a:defRPr/>
              </a:pPr>
              <a:t>7/1/2019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17C668C-D25F-4F3B-BA0B-BA33DE18E5E7}"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pPr>
              <a:defRPr/>
            </a:pPr>
            <a:fld id="{B111A893-50E6-4385-931C-AC3B8A7B1F61}" type="datetimeFigureOut">
              <a:rPr lang="en-US" smtClean="0"/>
              <a:pPr>
                <a:defRPr/>
              </a:pPr>
              <a:t>7/1/2019</a:t>
            </a:fld>
            <a:endParaRPr lang="en-US"/>
          </a:p>
        </p:txBody>
      </p:sp>
      <p:sp>
        <p:nvSpPr>
          <p:cNvPr id="5" name="Footer Placeholder 4"/>
          <p:cNvSpPr>
            <a:spLocks noGrp="1"/>
          </p:cNvSpPr>
          <p:nvPr>
            <p:ph type="ftr" sz="quarter" idx="11"/>
          </p:nvPr>
        </p:nvSpPr>
        <p:spPr>
          <a:xfrm>
            <a:off x="457201" y="6248207"/>
            <a:ext cx="5573483" cy="365125"/>
          </a:xfrm>
        </p:spPr>
        <p:txBody>
          <a:bodyPr/>
          <a:lstStyle/>
          <a:p>
            <a:pPr>
              <a:defRPr/>
            </a:pP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pPr>
              <a:defRPr/>
            </a:pPr>
            <a:fld id="{03B29B21-D1CE-4829-A7BA-0848EBC69E43}"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a:defRPr/>
            </a:pPr>
            <a:fld id="{32B48F13-1048-41C1-9CC2-F25EC3B5BDF7}" type="datetimeFigureOut">
              <a:rPr lang="en-US" smtClean="0"/>
              <a:pPr>
                <a:defRPr/>
              </a:pPr>
              <a:t>7/1/2019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25D1708E-1619-483E-B76D-81AF7B70C5DF}" type="slidenum">
              <a:rPr lang="en-US" smtClean="0"/>
              <a:pPr>
                <a:defRPr/>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pPr>
              <a:defRPr/>
            </a:pPr>
            <a:fld id="{E9B7E25C-A975-4266-836A-A35F29CF71DE}" type="datetimeFigureOut">
              <a:rPr lang="en-US" smtClean="0"/>
              <a:pPr>
                <a:defRPr/>
              </a:pPr>
              <a:t>7/1/2019</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defRPr/>
            </a:pPr>
            <a:fld id="{580D63FF-CFC7-48F3-A21F-E32005FB0599}" type="slidenum">
              <a:rPr lang="en-US" smtClean="0"/>
              <a:pPr>
                <a:defRPr/>
              </a:pPr>
              <a:t>‹#›</a:t>
            </a:fld>
            <a:endParaRPr lang="en-US"/>
          </a:p>
        </p:txBody>
      </p:sp>
      <p:sp>
        <p:nvSpPr>
          <p:cNvPr id="14" name="Footer Placeholder 13"/>
          <p:cNvSpPr>
            <a:spLocks noGrp="1"/>
          </p:cNvSpPr>
          <p:nvPr>
            <p:ph type="ftr" sz="quarter" idx="12"/>
          </p:nvPr>
        </p:nvSpPr>
        <p:spPr/>
        <p:txBody>
          <a:body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pPr>
              <a:defRPr/>
            </a:pPr>
            <a:fld id="{EA2E7B3F-0DA2-4169-8E13-54DE2AA015C1}" type="datetimeFigureOut">
              <a:rPr lang="en-US" smtClean="0"/>
              <a:pPr>
                <a:defRPr/>
              </a:pPr>
              <a:t>7/1/2019</a:t>
            </a:fld>
            <a:endParaRPr lang="en-US"/>
          </a:p>
        </p:txBody>
      </p:sp>
      <p:sp>
        <p:nvSpPr>
          <p:cNvPr id="10" name="Slide Number Placeholder 9"/>
          <p:cNvSpPr>
            <a:spLocks noGrp="1"/>
          </p:cNvSpPr>
          <p:nvPr>
            <p:ph type="sldNum" sz="quarter" idx="16"/>
          </p:nvPr>
        </p:nvSpPr>
        <p:spPr/>
        <p:txBody>
          <a:bodyPr rtlCol="0"/>
          <a:lstStyle/>
          <a:p>
            <a:pPr>
              <a:defRPr/>
            </a:pPr>
            <a:fld id="{978432EC-B324-404B-90A0-0243D996775B}" type="slidenum">
              <a:rPr lang="en-US" smtClean="0"/>
              <a:pPr>
                <a:defRPr/>
              </a:pPr>
              <a:t>‹#›</a:t>
            </a:fld>
            <a:endParaRPr lang="en-US"/>
          </a:p>
        </p:txBody>
      </p:sp>
      <p:sp>
        <p:nvSpPr>
          <p:cNvPr id="12" name="Footer Placeholder 11"/>
          <p:cNvSpPr>
            <a:spLocks noGrp="1"/>
          </p:cNvSpPr>
          <p:nvPr>
            <p:ph type="ftr" sz="quarter" idx="17"/>
          </p:nvPr>
        </p:nvSpPr>
        <p:spPr/>
        <p:txBody>
          <a:bodyPr rtlCol="0"/>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pPr>
              <a:defRPr/>
            </a:pPr>
            <a:fld id="{DB5915CF-EDA8-43F1-96DC-E416D30F188C}" type="datetimeFigureOut">
              <a:rPr lang="en-US" smtClean="0"/>
              <a:pPr>
                <a:defRPr/>
              </a:pPr>
              <a:t>7/1/2019</a:t>
            </a:fld>
            <a:endParaRPr lang="en-US"/>
          </a:p>
        </p:txBody>
      </p:sp>
      <p:sp>
        <p:nvSpPr>
          <p:cNvPr id="12" name="Slide Number Placeholder 11"/>
          <p:cNvSpPr>
            <a:spLocks noGrp="1"/>
          </p:cNvSpPr>
          <p:nvPr>
            <p:ph type="sldNum" sz="quarter" idx="16"/>
          </p:nvPr>
        </p:nvSpPr>
        <p:spPr/>
        <p:txBody>
          <a:bodyPr rtlCol="0"/>
          <a:lstStyle/>
          <a:p>
            <a:pPr>
              <a:defRPr/>
            </a:pPr>
            <a:fld id="{38F1E33F-9A79-47FE-9F97-94AE89C5B145}" type="slidenum">
              <a:rPr lang="en-US" smtClean="0"/>
              <a:pPr>
                <a:defRPr/>
              </a:pPr>
              <a:t>‹#›</a:t>
            </a:fld>
            <a:endParaRPr lang="en-US"/>
          </a:p>
        </p:txBody>
      </p:sp>
      <p:sp>
        <p:nvSpPr>
          <p:cNvPr id="14" name="Footer Placeholder 13"/>
          <p:cNvSpPr>
            <a:spLocks noGrp="1"/>
          </p:cNvSpPr>
          <p:nvPr>
            <p:ph type="ftr" sz="quarter" idx="17"/>
          </p:nvPr>
        </p:nvSpPr>
        <p:spPr/>
        <p:txBody>
          <a:bodyPr rtlCol="0"/>
          <a:lstStyle/>
          <a:p>
            <a:pPr>
              <a:defRPr/>
            </a:pP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C122CF9B-4DC7-472A-B208-E4D128719967}" type="datetimeFigureOut">
              <a:rPr lang="en-US" smtClean="0"/>
              <a:pPr>
                <a:defRPr/>
              </a:pPr>
              <a:t>7/1/2019</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F746347D-F6DC-4617-9A71-8FA6D578F15C}"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1D4A924-937E-4AFD-AD75-BAC80E0BA5B2}" type="datetimeFigureOut">
              <a:rPr lang="en-US" smtClean="0"/>
              <a:pPr>
                <a:defRPr/>
              </a:pPr>
              <a:t>7/1/2019</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18159A1D-E591-4C40-9D61-6A51E8E877AC}"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fld id="{AC78D81B-A053-41EE-89BE-6523A9DCC399}" type="datetimeFigureOut">
              <a:rPr lang="en-US" smtClean="0"/>
              <a:pPr>
                <a:defRPr/>
              </a:pPr>
              <a:t>7/1/2019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pPr>
              <a:defRPr/>
            </a:pPr>
            <a:fld id="{53CB7B0E-ACF6-4378-AA6F-1041AF8E9303}" type="slidenum">
              <a:rPr lang="en-US" smtClean="0"/>
              <a:pPr>
                <a:defRPr/>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pPr>
              <a:defRPr/>
            </a:pPr>
            <a:fld id="{DC0C18E7-C14E-4C2C-8BD0-25E71DC0557C}" type="datetimeFigureOut">
              <a:rPr lang="en-US" smtClean="0"/>
              <a:pPr>
                <a:defRPr/>
              </a:pPr>
              <a:t>7/1/2019</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defRPr/>
            </a:pPr>
            <a:fld id="{DC00B76F-9570-443A-9A12-10A927095F36}" type="slidenum">
              <a:rPr lang="en-US" smtClean="0"/>
              <a:pPr>
                <a:defRPr/>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pPr>
              <a:defRPr/>
            </a:pP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fld id="{488FA573-C68B-4899-BEB7-55156C866572}" type="datetimeFigureOut">
              <a:rPr lang="en-US" smtClean="0"/>
              <a:pPr>
                <a:defRPr/>
              </a:pPr>
              <a:t>7/1/2019</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BE4AF1B1-1C63-4DFF-A7F2-D3AA8BA28F11}"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5.wmf"/><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gif"/><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cnn.com/video/?hpt=hp_c2"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fantasykat.com/ch/johnrolfe.html" TargetMode="External"/><Relationship Id="rId1" Type="http://schemas.openxmlformats.org/officeDocument/2006/relationships/slideLayout" Target="../slideLayouts/slideLayout5.xml"/><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eaLnBrk="1" fontAlgn="auto" hangingPunct="1">
              <a:spcAft>
                <a:spcPts val="0"/>
              </a:spcAft>
              <a:defRPr/>
            </a:pPr>
            <a:r>
              <a:rPr lang="en-US" dirty="0" smtClean="0"/>
              <a:t>New World Beginnings</a:t>
            </a:r>
            <a:endParaRPr lang="en-US" dirty="0"/>
          </a:p>
        </p:txBody>
      </p:sp>
      <p:sp>
        <p:nvSpPr>
          <p:cNvPr id="15362" name="Subtitle 4"/>
          <p:cNvSpPr>
            <a:spLocks noGrp="1"/>
          </p:cNvSpPr>
          <p:nvPr>
            <p:ph type="subTitle" idx="1"/>
          </p:nvPr>
        </p:nvSpPr>
        <p:spPr/>
        <p:txBody>
          <a:bodyPr/>
          <a:lstStyle/>
          <a:p>
            <a:pPr eaLnBrk="1" hangingPunct="1"/>
            <a:r>
              <a:rPr lang="en-US" dirty="0" smtClean="0"/>
              <a:t>Contact: Europeans and Amerindians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6573" t="31956" r="6008" b="20686"/>
          <a:stretch/>
        </p:blipFill>
        <p:spPr>
          <a:xfrm>
            <a:off x="0" y="-1"/>
            <a:ext cx="9144000" cy="6858001"/>
          </a:xfrm>
          <a:prstGeom prst="rect">
            <a:avLst/>
          </a:prstGeom>
        </p:spPr>
      </p:pic>
      <p:sp>
        <p:nvSpPr>
          <p:cNvPr id="3" name="Line Callout 2 2"/>
          <p:cNvSpPr/>
          <p:nvPr/>
        </p:nvSpPr>
        <p:spPr>
          <a:xfrm>
            <a:off x="4114800" y="3048000"/>
            <a:ext cx="3429000" cy="2133600"/>
          </a:xfrm>
          <a:prstGeom prst="borderCallout2">
            <a:avLst/>
          </a:prstGeom>
        </p:spPr>
        <p:style>
          <a:lnRef idx="1">
            <a:schemeClr val="accent4"/>
          </a:lnRef>
          <a:fillRef idx="2">
            <a:schemeClr val="accent4"/>
          </a:fillRef>
          <a:effectRef idx="1">
            <a:schemeClr val="accent4"/>
          </a:effectRef>
          <a:fontRef idx="minor">
            <a:schemeClr val="dk1"/>
          </a:fontRef>
        </p:style>
        <p:txBody>
          <a:bodyPr rtlCol="0" anchor="t"/>
          <a:lstStyle/>
          <a:p>
            <a:r>
              <a:rPr lang="en-US" dirty="0" smtClean="0"/>
              <a:t>Southwest:</a:t>
            </a:r>
          </a:p>
          <a:p>
            <a:pPr marL="285750" indent="-285750">
              <a:buFont typeface="Arial" panose="020B0604020202020204" pitchFamily="34" charset="0"/>
              <a:buChar char="•"/>
            </a:pPr>
            <a:r>
              <a:rPr lang="en-US" dirty="0" smtClean="0"/>
              <a:t>Sedentary</a:t>
            </a:r>
            <a:r>
              <a:rPr lang="en-US" dirty="0"/>
              <a:t> </a:t>
            </a:r>
            <a:endParaRPr lang="en-US" dirty="0" smtClean="0"/>
          </a:p>
          <a:p>
            <a:pPr marL="285750" indent="-285750">
              <a:buFont typeface="Arial" panose="020B0604020202020204" pitchFamily="34" charset="0"/>
              <a:buChar char="•"/>
            </a:pPr>
            <a:r>
              <a:rPr lang="en-US" dirty="0" smtClean="0"/>
              <a:t>Trade maize with Plains/Basin hunters</a:t>
            </a:r>
          </a:p>
          <a:p>
            <a:pPr marL="285750" indent="-285750">
              <a:buFont typeface="Arial" panose="020B0604020202020204" pitchFamily="34" charset="0"/>
              <a:buChar char="•"/>
            </a:pPr>
            <a:r>
              <a:rPr lang="en-US" dirty="0" smtClean="0"/>
              <a:t>Permanent housing complexes</a:t>
            </a:r>
          </a:p>
          <a:p>
            <a:pPr marL="285750" indent="-285750">
              <a:buFont typeface="Arial" panose="020B0604020202020204" pitchFamily="34" charset="0"/>
              <a:buChar char="•"/>
            </a:pPr>
            <a:r>
              <a:rPr lang="en-US" dirty="0" smtClean="0"/>
              <a:t>Pueblo: agriculture, architecture, irrigation</a:t>
            </a:r>
          </a:p>
        </p:txBody>
      </p:sp>
      <p:pic>
        <p:nvPicPr>
          <p:cNvPr id="4" name="Picture 4" descr="Taos-Pueblo-L"/>
          <p:cNvPicPr>
            <a:picLocks noChangeAspect="1" noChangeArrowheads="1"/>
          </p:cNvPicPr>
          <p:nvPr/>
        </p:nvPicPr>
        <p:blipFill>
          <a:blip r:embed="rId4" cstate="print"/>
          <a:srcRect r="-113" b="3224"/>
          <a:stretch>
            <a:fillRect/>
          </a:stretch>
        </p:blipFill>
        <p:spPr bwMode="auto">
          <a:xfrm>
            <a:off x="0" y="11502"/>
            <a:ext cx="9144000" cy="6861175"/>
          </a:xfrm>
          <a:prstGeom prst="rect">
            <a:avLst/>
          </a:prstGeom>
          <a:noFill/>
          <a:ln w="9525">
            <a:noFill/>
            <a:miter lim="800000"/>
            <a:headEnd/>
            <a:tailEnd/>
          </a:ln>
        </p:spPr>
      </p:pic>
    </p:spTree>
    <p:extLst>
      <p:ext uri="{BB962C8B-B14F-4D97-AF65-F5344CB8AC3E}">
        <p14:creationId xmlns:p14="http://schemas.microsoft.com/office/powerpoint/2010/main" val="2163423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ubtitle 2"/>
          <p:cNvSpPr>
            <a:spLocks noGrp="1"/>
          </p:cNvSpPr>
          <p:nvPr>
            <p:ph type="body" idx="1"/>
          </p:nvPr>
        </p:nvSpPr>
        <p:spPr/>
        <p:txBody>
          <a:bodyPr/>
          <a:lstStyle/>
          <a:p>
            <a:pPr marL="73025" eaLnBrk="1" hangingPunct="1"/>
            <a:r>
              <a:rPr lang="en-US" dirty="0" smtClean="0"/>
              <a:t>Europe competes for domination of the New World</a:t>
            </a:r>
          </a:p>
        </p:txBody>
      </p:sp>
      <p:sp>
        <p:nvSpPr>
          <p:cNvPr id="2" name="Title 1"/>
          <p:cNvSpPr>
            <a:spLocks noGrp="1"/>
          </p:cNvSpPr>
          <p:nvPr>
            <p:ph type="title"/>
          </p:nvPr>
        </p:nvSpPr>
        <p:spPr/>
        <p:txBody>
          <a:bodyPr>
            <a:noAutofit/>
          </a:bodyPr>
          <a:lstStyle/>
          <a:p>
            <a:pPr eaLnBrk="1" fontAlgn="auto" hangingPunct="1">
              <a:spcAft>
                <a:spcPts val="0"/>
              </a:spcAft>
              <a:defRPr/>
            </a:pPr>
            <a:r>
              <a:rPr lang="en-US" dirty="0" smtClean="0">
                <a:ln w="9000" cmpd="sng">
                  <a:solidFill>
                    <a:schemeClr val="accent4">
                      <a:shade val="50000"/>
                      <a:satMod val="120000"/>
                    </a:schemeClr>
                  </a:solidFill>
                  <a:prstDash val="solid"/>
                </a:ln>
                <a:solidFill>
                  <a:schemeClr val="accent2"/>
                </a:solidFill>
                <a:effectLst>
                  <a:reflection blurRad="12700" stA="28000" endPos="45000" dist="1000" dir="5400000" sy="-100000" algn="bl" rotWithShape="0"/>
                </a:effectLst>
              </a:rPr>
              <a:t>Who Really Discovered America?</a:t>
            </a:r>
            <a:endParaRPr lang="en-US" dirty="0">
              <a:solidFill>
                <a:schemeClr val="accent2"/>
              </a:solidFill>
            </a:endParaRPr>
          </a:p>
        </p:txBody>
      </p:sp>
      <p:pic>
        <p:nvPicPr>
          <p:cNvPr id="29699" name="Picture 3" descr="C:\Documents and Settings\mchanrahan\Local Settings\Temporary Internet Files\Content.IE5\EIQKN737\MC900326940[1].wmf"/>
          <p:cNvPicPr>
            <a:picLocks noChangeAspect="1" noChangeArrowheads="1"/>
          </p:cNvPicPr>
          <p:nvPr/>
        </p:nvPicPr>
        <p:blipFill>
          <a:blip r:embed="rId3" cstate="print"/>
          <a:srcRect/>
          <a:stretch>
            <a:fillRect/>
          </a:stretch>
        </p:blipFill>
        <p:spPr bwMode="auto">
          <a:xfrm>
            <a:off x="5972908" y="3511062"/>
            <a:ext cx="3010678"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5" name="Picture 3" descr="C:\Documents and Settings\mchanrahan\Local Settings\Temporary Internet Files\Content.IE5\6Q919NMY\MP900446712[1].jpg"/>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0" y="0"/>
            <a:ext cx="9144000" cy="6858000"/>
          </a:xfrm>
          <a:prstGeom prst="rect">
            <a:avLst/>
          </a:prstGeom>
          <a:noFill/>
        </p:spPr>
      </p:pic>
      <p:sp>
        <p:nvSpPr>
          <p:cNvPr id="24577" name="Rectangle 1"/>
          <p:cNvSpPr>
            <a:spLocks noGrp="1" noChangeArrowheads="1"/>
          </p:cNvSpPr>
          <p:nvPr>
            <p:ph type="title"/>
          </p:nvPr>
        </p:nvSpPr>
        <p:spPr>
          <a:xfrm>
            <a:off x="304800" y="152400"/>
            <a:ext cx="8534400" cy="1143000"/>
          </a:xfrm>
        </p:spPr>
        <p:txBody>
          <a:bodyPr lIns="82296" tIns="41148" rIns="82296" bIns="41148">
            <a:noAutofit/>
          </a:bodyPr>
          <a:lstStyle/>
          <a:p>
            <a:pPr eaLnBrk="1" fontAlgn="auto" hangingPunct="1">
              <a:spcAft>
                <a:spcPts val="0"/>
              </a:spcAft>
              <a:defRPr/>
            </a:pPr>
            <a:r>
              <a:rPr lang="en-US" sz="4800" dirty="0">
                <a:solidFill>
                  <a:schemeClr val="bg1"/>
                </a:solidFill>
                <a:effectLst>
                  <a:outerShdw blurRad="38100" dist="38100" dir="2700000" algn="tl">
                    <a:srgbClr val="000000">
                      <a:alpha val="43137"/>
                    </a:srgbClr>
                  </a:outerShdw>
                </a:effectLst>
              </a:rPr>
              <a:t>European Motives for </a:t>
            </a:r>
            <a:r>
              <a:rPr lang="en-US" sz="4800" dirty="0" smtClean="0">
                <a:solidFill>
                  <a:schemeClr val="bg1"/>
                </a:solidFill>
                <a:effectLst>
                  <a:outerShdw blurRad="38100" dist="38100" dir="2700000" algn="tl">
                    <a:srgbClr val="000000">
                      <a:alpha val="43137"/>
                    </a:srgbClr>
                  </a:outerShdw>
                </a:effectLst>
              </a:rPr>
              <a:t>Exploration</a:t>
            </a:r>
            <a:endParaRPr lang="en-US" sz="4800" dirty="0">
              <a:solidFill>
                <a:schemeClr val="bg1"/>
              </a:solidFill>
              <a:effectLst>
                <a:outerShdw blurRad="38100" dist="38100" dir="2700000" algn="tl">
                  <a:srgbClr val="000000">
                    <a:alpha val="43137"/>
                  </a:srgbClr>
                </a:outerShdw>
              </a:effectLst>
            </a:endParaRPr>
          </a:p>
        </p:txBody>
      </p:sp>
      <p:sp>
        <p:nvSpPr>
          <p:cNvPr id="24578" name="Rectangle 2"/>
          <p:cNvSpPr>
            <a:spLocks noGrp="1" noChangeArrowheads="1"/>
          </p:cNvSpPr>
          <p:nvPr>
            <p:ph sz="quarter" idx="1"/>
          </p:nvPr>
        </p:nvSpPr>
        <p:spPr>
          <a:xfrm>
            <a:off x="304800" y="1600200"/>
            <a:ext cx="8534400" cy="4708525"/>
          </a:xfrm>
        </p:spPr>
        <p:txBody>
          <a:bodyPr lIns="82296" tIns="41148" rIns="82296" bIns="41148">
            <a:normAutofit/>
          </a:bodyPr>
          <a:lstStyle/>
          <a:p>
            <a:pPr marL="217487" indent="0" eaLnBrk="1" hangingPunct="1">
              <a:buNone/>
              <a:defRPr/>
            </a:pPr>
            <a:r>
              <a:rPr lang="en-US" sz="3600" b="1" dirty="0" smtClean="0">
                <a:solidFill>
                  <a:schemeClr val="bg1"/>
                </a:solidFill>
                <a:effectLst>
                  <a:outerShdw blurRad="38100" dist="38100" dir="2700000" algn="tl">
                    <a:srgbClr val="000000">
                      <a:alpha val="43137"/>
                    </a:srgbClr>
                  </a:outerShdw>
                </a:effectLst>
              </a:rPr>
              <a:t>Motives can be linked to either the quest for God, Gold, or Glory:</a:t>
            </a:r>
          </a:p>
          <a:p>
            <a:pPr marL="628650" eaLnBrk="1" hangingPunct="1">
              <a:defRPr/>
            </a:pPr>
            <a:r>
              <a:rPr lang="en-US" sz="2800" b="1" dirty="0" smtClean="0">
                <a:solidFill>
                  <a:schemeClr val="bg1"/>
                </a:solidFill>
                <a:effectLst>
                  <a:outerShdw blurRad="38100" dist="38100" dir="2700000" algn="tl">
                    <a:srgbClr val="000000">
                      <a:alpha val="43137"/>
                    </a:srgbClr>
                  </a:outerShdw>
                </a:effectLst>
              </a:rPr>
              <a:t>Desire to Christianize </a:t>
            </a:r>
          </a:p>
          <a:p>
            <a:pPr marL="628650" eaLnBrk="1" hangingPunct="1">
              <a:defRPr/>
            </a:pPr>
            <a:r>
              <a:rPr lang="en-US" sz="2800" b="1" dirty="0" smtClean="0">
                <a:solidFill>
                  <a:schemeClr val="bg1"/>
                </a:solidFill>
                <a:effectLst>
                  <a:outerShdw blurRad="38100" dist="38100" dir="2700000" algn="tl">
                    <a:srgbClr val="000000">
                      <a:alpha val="43137"/>
                    </a:srgbClr>
                  </a:outerShdw>
                </a:effectLst>
              </a:rPr>
              <a:t>Needed a faster and cheaper method of acquiring goods from Asia and the Middle East.</a:t>
            </a:r>
          </a:p>
          <a:p>
            <a:pPr marL="628650" eaLnBrk="1" hangingPunct="1">
              <a:defRPr/>
            </a:pPr>
            <a:r>
              <a:rPr lang="en-US" sz="2800" b="1" dirty="0" smtClean="0">
                <a:solidFill>
                  <a:schemeClr val="bg1"/>
                </a:solidFill>
                <a:effectLst>
                  <a:outerShdw blurRad="38100" dist="38100" dir="2700000" algn="tl">
                    <a:srgbClr val="000000">
                      <a:alpha val="43137"/>
                    </a:srgbClr>
                  </a:outerShdw>
                </a:effectLst>
              </a:rPr>
              <a:t>Power and influence, rivalries with other nation-states</a:t>
            </a:r>
          </a:p>
          <a:p>
            <a:pPr marL="628650" eaLnBrk="1" hangingPunct="1">
              <a:defRPr/>
            </a:pPr>
            <a:r>
              <a:rPr lang="en-US" sz="2800" b="1" dirty="0" smtClean="0">
                <a:solidFill>
                  <a:schemeClr val="bg1"/>
                </a:solidFill>
                <a:effectLst>
                  <a:outerShdw blurRad="38100" dist="38100" dir="2700000" algn="tl">
                    <a:srgbClr val="000000">
                      <a:alpha val="43137"/>
                    </a:srgbClr>
                  </a:outerShdw>
                </a:effectLst>
              </a:rPr>
              <a:t>Aided by new technologies and a rebirth of exploration during the Renaissance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5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5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5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45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457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bldLvl="5"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mchanrahan\Local Settings\Temporary Internet Files\Content.IE5\OSBP2AXJ\MP900400803[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fontScale="90000"/>
          </a:bodyPr>
          <a:lstStyle/>
          <a:p>
            <a:pPr algn="r"/>
            <a:r>
              <a:rPr lang="en-US" dirty="0" smtClean="0">
                <a:solidFill>
                  <a:srgbClr val="C00000"/>
                </a:solidFill>
              </a:rPr>
              <a:t>Spanish</a:t>
            </a:r>
            <a:br>
              <a:rPr lang="en-US" dirty="0" smtClean="0">
                <a:solidFill>
                  <a:srgbClr val="C00000"/>
                </a:solidFill>
              </a:rPr>
            </a:br>
            <a:r>
              <a:rPr lang="en-US" dirty="0" smtClean="0">
                <a:solidFill>
                  <a:srgbClr val="C00000"/>
                </a:solidFill>
              </a:rPr>
              <a:t>Colonization</a:t>
            </a:r>
            <a:endParaRPr lang="en-US" dirty="0">
              <a:solidFill>
                <a:srgbClr val="C00000"/>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Placeholder 2"/>
          <p:cNvSpPr>
            <a:spLocks noGrp="1"/>
          </p:cNvSpPr>
          <p:nvPr>
            <p:ph type="body" idx="1"/>
          </p:nvPr>
        </p:nvSpPr>
        <p:spPr/>
        <p:txBody>
          <a:bodyPr/>
          <a:lstStyle/>
          <a:p>
            <a:pPr marL="73025" eaLnBrk="1" hangingPunct="1"/>
            <a:r>
              <a:rPr lang="en-US" sz="2800" b="1" dirty="0" smtClean="0">
                <a:latin typeface="Arial" charset="0"/>
                <a:cs typeface="Arial" charset="0"/>
              </a:rPr>
              <a:t>Christopher Columbus</a:t>
            </a:r>
          </a:p>
        </p:txBody>
      </p:sp>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lstStyle/>
          <a:p>
            <a:pPr eaLnBrk="1" fontAlgn="auto" hangingPunct="1">
              <a:spcAft>
                <a:spcPts val="0"/>
              </a:spcAft>
              <a:defRPr/>
            </a:pPr>
            <a:r>
              <a:rPr lang="en-US" dirty="0" smtClean="0">
                <a:solidFill>
                  <a:schemeClr val="accent4">
                    <a:lumMod val="50000"/>
                  </a:schemeClr>
                </a:solidFill>
              </a:rPr>
              <a:t>LIES MY TEACHER TOLD ME</a:t>
            </a:r>
            <a:endParaRPr lang="en-US" dirty="0">
              <a:solidFill>
                <a:schemeClr val="accent4">
                  <a:lumMod val="50000"/>
                </a:schemeClr>
              </a:solidFill>
            </a:endParaRPr>
          </a:p>
        </p:txBody>
      </p:sp>
      <p:sp>
        <p:nvSpPr>
          <p:cNvPr id="3" name="TextBox 2"/>
          <p:cNvSpPr txBox="1"/>
          <p:nvPr/>
        </p:nvSpPr>
        <p:spPr>
          <a:xfrm>
            <a:off x="1066800" y="5486400"/>
            <a:ext cx="7848600" cy="584776"/>
          </a:xfrm>
          <a:prstGeom prst="rect">
            <a:avLst/>
          </a:prstGeom>
          <a:noFill/>
        </p:spPr>
        <p:txBody>
          <a:bodyPr wrap="square" rtlCol="0">
            <a:spAutoFit/>
          </a:bodyPr>
          <a:lstStyle/>
          <a:p>
            <a:pPr algn="r"/>
            <a:r>
              <a:rPr lang="en-US" sz="3200" dirty="0" smtClean="0">
                <a:solidFill>
                  <a:schemeClr val="tx2"/>
                </a:solidFill>
              </a:rPr>
              <a:t>Did Columbus really think he was in India?</a:t>
            </a:r>
            <a:endParaRPr lang="en-US" sz="3200" dirty="0">
              <a:solidFill>
                <a:schemeClr val="tx2"/>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6" name="Picture 6"/>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1828800"/>
            <a:ext cx="3867150" cy="4410075"/>
          </a:xfrm>
          <a:prstGeom prst="rect">
            <a:avLst/>
          </a:prstGeom>
          <a:noFill/>
          <a:ln w="9525">
            <a:noFill/>
            <a:miter lim="800000"/>
            <a:headEnd/>
            <a:tailEnd/>
          </a:ln>
        </p:spPr>
      </p:pic>
      <p:pic>
        <p:nvPicPr>
          <p:cNvPr id="44034" name="Picture 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86100" y="2133600"/>
            <a:ext cx="6057900" cy="4933950"/>
          </a:xfrm>
          <a:prstGeom prst="rect">
            <a:avLst/>
          </a:prstGeom>
          <a:noFill/>
          <a:ln w="9525">
            <a:noFill/>
            <a:miter lim="800000"/>
            <a:headEnd/>
            <a:tailEnd/>
          </a:ln>
        </p:spPr>
      </p:pic>
      <p:sp>
        <p:nvSpPr>
          <p:cNvPr id="7" name="Rectangle 6"/>
          <p:cNvSpPr/>
          <p:nvPr/>
        </p:nvSpPr>
        <p:spPr>
          <a:xfrm>
            <a:off x="152400" y="152400"/>
            <a:ext cx="8839199" cy="1446550"/>
          </a:xfrm>
          <a:prstGeom prst="rect">
            <a:avLst/>
          </a:prstGeom>
          <a:noFill/>
        </p:spPr>
        <p:txBody>
          <a:bodyPr>
            <a:spAutoFit/>
          </a:bodyPr>
          <a:lstStyle/>
          <a:p>
            <a:pPr algn="ctr">
              <a:defRPr/>
            </a:pPr>
            <a:r>
              <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“How to Get to India”: European Edition</a:t>
            </a:r>
          </a:p>
        </p:txBody>
      </p:sp>
      <p:pic>
        <p:nvPicPr>
          <p:cNvPr id="153605" name="Picture 5" descr="C:\Documents and Settings\mchanrahan\Local Settings\Temporary Internet Files\Content.IE5\IQ010KT7\MC900431559[1].png"/>
          <p:cNvPicPr>
            <a:picLocks noChangeAspect="1" noChangeArrowheads="1"/>
          </p:cNvPicPr>
          <p:nvPr/>
        </p:nvPicPr>
        <p:blipFill>
          <a:blip r:embed="rId4" cstate="print"/>
          <a:srcRect/>
          <a:stretch>
            <a:fillRect/>
          </a:stretch>
        </p:blipFill>
        <p:spPr bwMode="auto">
          <a:xfrm>
            <a:off x="3505200" y="3352800"/>
            <a:ext cx="381000" cy="381000"/>
          </a:xfrm>
          <a:prstGeom prst="rect">
            <a:avLst/>
          </a:prstGeom>
          <a:noFill/>
          <a:ln w="9525">
            <a:noFill/>
            <a:miter lim="800000"/>
            <a:headEnd/>
            <a:tailEnd/>
          </a:ln>
        </p:spPr>
      </p:pic>
      <p:pic>
        <p:nvPicPr>
          <p:cNvPr id="9" name="Picture 5" descr="C:\Documents and Settings\mchanrahan\Local Settings\Temporary Internet Files\Content.IE5\IQ010KT7\MC900431559[1].png"/>
          <p:cNvPicPr>
            <a:picLocks noChangeAspect="1" noChangeArrowheads="1"/>
          </p:cNvPicPr>
          <p:nvPr/>
        </p:nvPicPr>
        <p:blipFill>
          <a:blip r:embed="rId4" cstate="print"/>
          <a:srcRect/>
          <a:stretch>
            <a:fillRect/>
          </a:stretch>
        </p:blipFill>
        <p:spPr bwMode="auto">
          <a:xfrm>
            <a:off x="5715000" y="3810000"/>
            <a:ext cx="381000" cy="381000"/>
          </a:xfrm>
          <a:prstGeom prst="rect">
            <a:avLst/>
          </a:prstGeom>
          <a:noFill/>
          <a:ln w="9525">
            <a:noFill/>
            <a:miter lim="800000"/>
            <a:headEnd/>
            <a:tailEnd/>
          </a:ln>
        </p:spPr>
      </p:pic>
      <p:pic>
        <p:nvPicPr>
          <p:cNvPr id="11" name="Picture 5" descr="C:\Documents and Settings\mchanrahan\Local Settings\Temporary Internet Files\Content.IE5\IQ010KT7\MC900431559[1].png"/>
          <p:cNvPicPr>
            <a:picLocks noChangeAspect="1" noChangeArrowheads="1"/>
          </p:cNvPicPr>
          <p:nvPr/>
        </p:nvPicPr>
        <p:blipFill>
          <a:blip r:embed="rId4" cstate="print"/>
          <a:srcRect/>
          <a:stretch>
            <a:fillRect/>
          </a:stretch>
        </p:blipFill>
        <p:spPr bwMode="auto">
          <a:xfrm>
            <a:off x="6781800" y="3505200"/>
            <a:ext cx="381000" cy="381000"/>
          </a:xfrm>
          <a:prstGeom prst="rect">
            <a:avLst/>
          </a:prstGeom>
          <a:noFill/>
          <a:ln w="9525">
            <a:noFill/>
            <a:miter lim="800000"/>
            <a:headEnd/>
            <a:tailEnd/>
          </a:ln>
        </p:spPr>
      </p:pic>
      <p:sp>
        <p:nvSpPr>
          <p:cNvPr id="12" name="Curved Down Arrow 11"/>
          <p:cNvSpPr/>
          <p:nvPr/>
        </p:nvSpPr>
        <p:spPr>
          <a:xfrm rot="610899">
            <a:off x="3787775" y="2865438"/>
            <a:ext cx="2401888" cy="727075"/>
          </a:xfrm>
          <a:prstGeom prst="curvedDownArrow">
            <a:avLst/>
          </a:prstGeom>
          <a:gradFill>
            <a:gsLst>
              <a:gs pos="0">
                <a:schemeClr val="accent6">
                  <a:lumMod val="60000"/>
                  <a:lumOff val="40000"/>
                </a:schemeClr>
              </a:gs>
              <a:gs pos="50000">
                <a:schemeClr val="tx1"/>
              </a:gs>
              <a:gs pos="100000">
                <a:srgbClr val="FDC72F"/>
              </a:gs>
            </a:gsLst>
            <a:lin ang="5400000" scaled="0"/>
          </a:gradFill>
          <a:ln>
            <a:solidFill>
              <a:srgbClr val="F6842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3" name="Curved Down Arrow 12"/>
          <p:cNvSpPr/>
          <p:nvPr/>
        </p:nvSpPr>
        <p:spPr>
          <a:xfrm>
            <a:off x="3733800" y="2667000"/>
            <a:ext cx="3429000" cy="728663"/>
          </a:xfrm>
          <a:prstGeom prst="curvedDownArrow">
            <a:avLst/>
          </a:prstGeom>
          <a:gradFill>
            <a:gsLst>
              <a:gs pos="0">
                <a:schemeClr val="accent6">
                  <a:lumMod val="60000"/>
                  <a:lumOff val="40000"/>
                </a:schemeClr>
              </a:gs>
              <a:gs pos="50000">
                <a:schemeClr val="tx1"/>
              </a:gs>
              <a:gs pos="100000">
                <a:srgbClr val="FDC72F"/>
              </a:gs>
            </a:gsLst>
            <a:lin ang="5400000" scaled="0"/>
          </a:gradFill>
          <a:ln>
            <a:solidFill>
              <a:srgbClr val="F6842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5" name="Freeform 14"/>
          <p:cNvSpPr/>
          <p:nvPr/>
        </p:nvSpPr>
        <p:spPr>
          <a:xfrm>
            <a:off x="2859088" y="3657600"/>
            <a:ext cx="3160712" cy="2430463"/>
          </a:xfrm>
          <a:custGeom>
            <a:avLst/>
            <a:gdLst>
              <a:gd name="connsiteX0" fmla="*/ 636639 w 3141407"/>
              <a:gd name="connsiteY0" fmla="*/ 0 h 2504767"/>
              <a:gd name="connsiteX1" fmla="*/ 46703 w 3141407"/>
              <a:gd name="connsiteY1" fmla="*/ 516194 h 2504767"/>
              <a:gd name="connsiteX2" fmla="*/ 916858 w 3141407"/>
              <a:gd name="connsiteY2" fmla="*/ 2300748 h 2504767"/>
              <a:gd name="connsiteX3" fmla="*/ 2155723 w 3141407"/>
              <a:gd name="connsiteY3" fmla="*/ 1740310 h 2504767"/>
              <a:gd name="connsiteX4" fmla="*/ 2996381 w 3141407"/>
              <a:gd name="connsiteY4" fmla="*/ 707923 h 2504767"/>
              <a:gd name="connsiteX5" fmla="*/ 3025877 w 3141407"/>
              <a:gd name="connsiteY5" fmla="*/ 619432 h 2504767"/>
              <a:gd name="connsiteX6" fmla="*/ 3025877 w 3141407"/>
              <a:gd name="connsiteY6" fmla="*/ 486697 h 250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1407" h="2504767">
                <a:moveTo>
                  <a:pt x="636639" y="0"/>
                </a:moveTo>
                <a:cubicBezTo>
                  <a:pt x="318319" y="66368"/>
                  <a:pt x="0" y="132736"/>
                  <a:pt x="46703" y="516194"/>
                </a:cubicBezTo>
                <a:cubicBezTo>
                  <a:pt x="93406" y="899652"/>
                  <a:pt x="565355" y="2096729"/>
                  <a:pt x="916858" y="2300748"/>
                </a:cubicBezTo>
                <a:cubicBezTo>
                  <a:pt x="1268361" y="2504767"/>
                  <a:pt x="1809136" y="2005781"/>
                  <a:pt x="2155723" y="1740310"/>
                </a:cubicBezTo>
                <a:cubicBezTo>
                  <a:pt x="2502310" y="1474839"/>
                  <a:pt x="2851355" y="894736"/>
                  <a:pt x="2996381" y="707923"/>
                </a:cubicBezTo>
                <a:cubicBezTo>
                  <a:pt x="3141407" y="521110"/>
                  <a:pt x="3020961" y="656303"/>
                  <a:pt x="3025877" y="619432"/>
                </a:cubicBezTo>
                <a:cubicBezTo>
                  <a:pt x="3030793" y="582561"/>
                  <a:pt x="3028335" y="534629"/>
                  <a:pt x="3025877" y="486697"/>
                </a:cubicBezTo>
              </a:path>
            </a:pathLst>
          </a:custGeom>
          <a:ln w="38100">
            <a:solidFill>
              <a:srgbClr val="F6842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7" name="Freeform 16"/>
          <p:cNvSpPr/>
          <p:nvPr/>
        </p:nvSpPr>
        <p:spPr>
          <a:xfrm>
            <a:off x="2859088" y="3733800"/>
            <a:ext cx="4300537" cy="2389188"/>
          </a:xfrm>
          <a:custGeom>
            <a:avLst/>
            <a:gdLst>
              <a:gd name="connsiteX0" fmla="*/ 636639 w 4301613"/>
              <a:gd name="connsiteY0" fmla="*/ 0 h 2480187"/>
              <a:gd name="connsiteX1" fmla="*/ 46703 w 4301613"/>
              <a:gd name="connsiteY1" fmla="*/ 501445 h 2480187"/>
              <a:gd name="connsiteX2" fmla="*/ 916858 w 4301613"/>
              <a:gd name="connsiteY2" fmla="*/ 2286000 h 2480187"/>
              <a:gd name="connsiteX3" fmla="*/ 3778045 w 4301613"/>
              <a:gd name="connsiteY3" fmla="*/ 1666567 h 2480187"/>
              <a:gd name="connsiteX4" fmla="*/ 4058265 w 4301613"/>
              <a:gd name="connsiteY4" fmla="*/ 265471 h 2480187"/>
              <a:gd name="connsiteX5" fmla="*/ 4043516 w 4301613"/>
              <a:gd name="connsiteY5" fmla="*/ 383458 h 248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1613" h="2480187">
                <a:moveTo>
                  <a:pt x="636639" y="0"/>
                </a:moveTo>
                <a:cubicBezTo>
                  <a:pt x="318319" y="60222"/>
                  <a:pt x="0" y="120445"/>
                  <a:pt x="46703" y="501445"/>
                </a:cubicBezTo>
                <a:cubicBezTo>
                  <a:pt x="93406" y="882445"/>
                  <a:pt x="294968" y="2091813"/>
                  <a:pt x="916858" y="2286000"/>
                </a:cubicBezTo>
                <a:cubicBezTo>
                  <a:pt x="1538748" y="2480187"/>
                  <a:pt x="3254477" y="2003322"/>
                  <a:pt x="3778045" y="1666567"/>
                </a:cubicBezTo>
                <a:cubicBezTo>
                  <a:pt x="4301613" y="1329812"/>
                  <a:pt x="4058265" y="265471"/>
                  <a:pt x="4058265" y="265471"/>
                </a:cubicBezTo>
                <a:cubicBezTo>
                  <a:pt x="4102510" y="51620"/>
                  <a:pt x="4073013" y="217539"/>
                  <a:pt x="4043516" y="383458"/>
                </a:cubicBezTo>
              </a:path>
            </a:pathLst>
          </a:custGeom>
          <a:ln w="38100">
            <a:solidFill>
              <a:srgbClr val="F6842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8" name="Left Arrow 17"/>
          <p:cNvSpPr/>
          <p:nvPr/>
        </p:nvSpPr>
        <p:spPr>
          <a:xfrm>
            <a:off x="2286000" y="3276600"/>
            <a:ext cx="1219200" cy="533400"/>
          </a:xfrm>
          <a:prstGeom prst="leftArrow">
            <a:avLst>
              <a:gd name="adj1" fmla="val 33410"/>
              <a:gd name="adj2" fmla="val 50000"/>
            </a:avLst>
          </a:prstGeom>
          <a:gradFill>
            <a:gsLst>
              <a:gs pos="0">
                <a:srgbClr val="F79F57"/>
              </a:gs>
              <a:gs pos="50000">
                <a:schemeClr val="tx1"/>
              </a:gs>
              <a:gs pos="100000">
                <a:srgbClr val="F68426"/>
              </a:gs>
            </a:gsLst>
            <a:lin ang="5400000" scaled="0"/>
          </a:gradFill>
          <a:ln>
            <a:solidFill>
              <a:srgbClr val="F6842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1"/>
          <p:cNvSpPr/>
          <p:nvPr/>
        </p:nvSpPr>
        <p:spPr>
          <a:xfrm>
            <a:off x="0" y="5103674"/>
            <a:ext cx="9144000" cy="1754326"/>
          </a:xfrm>
          <a:prstGeom prst="rect">
            <a:avLst/>
          </a:prstGeom>
          <a:noFill/>
        </p:spPr>
        <p:txBody>
          <a:bodyPr wrap="square" lIns="91440" tIns="45720" rIns="91440" bIns="45720">
            <a:spAutoFit/>
          </a:bodyPr>
          <a:lstStyle/>
          <a:p>
            <a:pPr algn="ctr"/>
            <a:r>
              <a:rPr lang="en-US" sz="5400" b="1" spc="50" dirty="0" smtClean="0">
                <a:ln w="12700" cmpd="sng">
                  <a:solidFill>
                    <a:schemeClr val="accent6">
                      <a:satMod val="120000"/>
                      <a:shade val="80000"/>
                    </a:schemeClr>
                  </a:solidFill>
                  <a:prstDash val="solid"/>
                </a:ln>
                <a:solidFill>
                  <a:schemeClr val="accent6">
                    <a:tint val="1000"/>
                  </a:schemeClr>
                </a:solidFill>
                <a:effectLst>
                  <a:glow rad="101600">
                    <a:schemeClr val="accent6">
                      <a:satMod val="175000"/>
                      <a:alpha val="40000"/>
                    </a:schemeClr>
                  </a:glow>
                </a:effectLst>
                <a:latin typeface="Calibri" panose="020F0502020204030204" pitchFamily="34" charset="0"/>
              </a:rPr>
              <a:t>How was Columbus able to conquer the New World?</a:t>
            </a:r>
            <a:endParaRPr lang="en-US" sz="5400" b="1" spc="50" dirty="0">
              <a:ln w="12700" cmpd="sng">
                <a:solidFill>
                  <a:schemeClr val="accent6">
                    <a:satMod val="120000"/>
                    <a:shade val="80000"/>
                  </a:schemeClr>
                </a:solidFill>
                <a:prstDash val="solid"/>
              </a:ln>
              <a:solidFill>
                <a:schemeClr val="accent6">
                  <a:tint val="1000"/>
                </a:schemeClr>
              </a:solidFill>
              <a:effectLst>
                <a:glow rad="101600">
                  <a:schemeClr val="accent6">
                    <a:satMod val="175000"/>
                    <a:alpha val="40000"/>
                  </a:schemeClr>
                </a:glow>
              </a:effectLst>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3605"/>
                                        </p:tgtEl>
                                        <p:attrNameLst>
                                          <p:attrName>style.visibility</p:attrName>
                                        </p:attrNameLst>
                                      </p:cBhvr>
                                      <p:to>
                                        <p:strVal val="visible"/>
                                      </p:to>
                                    </p:set>
                                    <p:anim calcmode="lin" valueType="num">
                                      <p:cBhvr>
                                        <p:cTn id="7" dur="500" fill="hold"/>
                                        <p:tgtEl>
                                          <p:spTgt spid="153605"/>
                                        </p:tgtEl>
                                        <p:attrNameLst>
                                          <p:attrName>ppt_w</p:attrName>
                                        </p:attrNameLst>
                                      </p:cBhvr>
                                      <p:tavLst>
                                        <p:tav tm="0">
                                          <p:val>
                                            <p:fltVal val="0"/>
                                          </p:val>
                                        </p:tav>
                                        <p:tav tm="100000">
                                          <p:val>
                                            <p:strVal val="#ppt_w"/>
                                          </p:val>
                                        </p:tav>
                                      </p:tavLst>
                                    </p:anim>
                                    <p:anim calcmode="lin" valueType="num">
                                      <p:cBhvr>
                                        <p:cTn id="8" dur="500" fill="hold"/>
                                        <p:tgtEl>
                                          <p:spTgt spid="15360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2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0.05"/>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 calcmode="lin" valueType="num">
                                      <p:cBhvr>
                                        <p:cTn id="26" dur="1000" fill="hold"/>
                                        <p:tgtEl>
                                          <p:spTgt spid="12"/>
                                        </p:tgtEl>
                                        <p:attrNameLst>
                                          <p:attrName>ppt_x</p:attrName>
                                        </p:attrNameLst>
                                      </p:cBhvr>
                                      <p:tavLst>
                                        <p:tav tm="0">
                                          <p:val>
                                            <p:strVal val="#ppt_x-.2"/>
                                          </p:val>
                                        </p:tav>
                                        <p:tav tm="100000">
                                          <p:val>
                                            <p:strVal val="#ppt_x"/>
                                          </p:val>
                                        </p:tav>
                                      </p:tavLst>
                                    </p:anim>
                                    <p:anim calcmode="lin" valueType="num">
                                      <p:cBhvr>
                                        <p:cTn id="27" dur="1000" fill="hold"/>
                                        <p:tgtEl>
                                          <p:spTgt spid="12"/>
                                        </p:tgtEl>
                                        <p:attrNameLst>
                                          <p:attrName>ppt_y</p:attrName>
                                        </p:attrNameLst>
                                      </p:cBhvr>
                                      <p:tavLst>
                                        <p:tav tm="0">
                                          <p:val>
                                            <p:strVal val="#ppt_y"/>
                                          </p:val>
                                        </p:tav>
                                        <p:tav tm="100000">
                                          <p:val>
                                            <p:strVal val="#ppt_y"/>
                                          </p:val>
                                        </p:tav>
                                      </p:tavLst>
                                    </p:anim>
                                    <p:animEffect transition="in" filter="fade">
                                      <p:cBhvr>
                                        <p:cTn id="28" dur="1000"/>
                                        <p:tgtEl>
                                          <p:spTgt spid="12"/>
                                        </p:tgtEl>
                                      </p:cBhvr>
                                    </p:animEffect>
                                  </p:childTnLst>
                                </p:cTn>
                              </p:par>
                              <p:par>
                                <p:cTn id="29" presetID="54" presetClass="entr" presetSubtype="0" accel="10000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strVal val="#ppt_w*0.05"/>
                                          </p:val>
                                        </p:tav>
                                        <p:tav tm="100000">
                                          <p:val>
                                            <p:strVal val="#ppt_w"/>
                                          </p:val>
                                        </p:tav>
                                      </p:tavLst>
                                    </p:anim>
                                    <p:anim calcmode="lin" valueType="num">
                                      <p:cBhvr>
                                        <p:cTn id="32" dur="1000" fill="hold"/>
                                        <p:tgtEl>
                                          <p:spTgt spid="13"/>
                                        </p:tgtEl>
                                        <p:attrNameLst>
                                          <p:attrName>ppt_h</p:attrName>
                                        </p:attrNameLst>
                                      </p:cBhvr>
                                      <p:tavLst>
                                        <p:tav tm="0">
                                          <p:val>
                                            <p:strVal val="#ppt_h"/>
                                          </p:val>
                                        </p:tav>
                                        <p:tav tm="100000">
                                          <p:val>
                                            <p:strVal val="#ppt_h"/>
                                          </p:val>
                                        </p:tav>
                                      </p:tavLst>
                                    </p:anim>
                                    <p:anim calcmode="lin" valueType="num">
                                      <p:cBhvr>
                                        <p:cTn id="33" dur="1000" fill="hold"/>
                                        <p:tgtEl>
                                          <p:spTgt spid="13"/>
                                        </p:tgtEl>
                                        <p:attrNameLst>
                                          <p:attrName>ppt_x</p:attrName>
                                        </p:attrNameLst>
                                      </p:cBhvr>
                                      <p:tavLst>
                                        <p:tav tm="0">
                                          <p:val>
                                            <p:strVal val="#ppt_x-.2"/>
                                          </p:val>
                                        </p:tav>
                                        <p:tav tm="100000">
                                          <p:val>
                                            <p:strVal val="#ppt_x"/>
                                          </p:val>
                                        </p:tav>
                                      </p:tavLst>
                                    </p:anim>
                                    <p:anim calcmode="lin" valueType="num">
                                      <p:cBhvr>
                                        <p:cTn id="34" dur="1000" fill="hold"/>
                                        <p:tgtEl>
                                          <p:spTgt spid="13"/>
                                        </p:tgtEl>
                                        <p:attrNameLst>
                                          <p:attrName>ppt_y</p:attrName>
                                        </p:attrNameLst>
                                      </p:cBhvr>
                                      <p:tavLst>
                                        <p:tav tm="0">
                                          <p:val>
                                            <p:strVal val="#ppt_y"/>
                                          </p:val>
                                        </p:tav>
                                        <p:tav tm="100000">
                                          <p:val>
                                            <p:strVal val="#ppt_y"/>
                                          </p:val>
                                        </p:tav>
                                      </p:tavLst>
                                    </p:anim>
                                    <p:animEffect transition="in" filter="fade">
                                      <p:cBhvr>
                                        <p:cTn id="35" dur="1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par>
                          <p:cTn id="41" fill="hold">
                            <p:stCondLst>
                              <p:cond delay="500"/>
                            </p:stCondLst>
                            <p:childTnLst>
                              <p:par>
                                <p:cTn id="42" presetID="22" presetClass="entr" presetSubtype="8" fill="hold" nodeType="afterEffect">
                                  <p:stCondLst>
                                    <p:cond delay="400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2"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slide(fromRight)">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8" fill="hold" nodeType="clickEffect">
                                  <p:stCondLst>
                                    <p:cond delay="0"/>
                                  </p:stCondLst>
                                  <p:childTnLst>
                                    <p:set>
                                      <p:cBhvr>
                                        <p:cTn id="53" dur="1" fill="hold">
                                          <p:stCondLst>
                                            <p:cond delay="0"/>
                                          </p:stCondLst>
                                        </p:cTn>
                                        <p:tgtEl>
                                          <p:spTgt spid="153606"/>
                                        </p:tgtEl>
                                        <p:attrNameLst>
                                          <p:attrName>style.visibility</p:attrName>
                                        </p:attrNameLst>
                                      </p:cBhvr>
                                      <p:to>
                                        <p:strVal val="visible"/>
                                      </p:to>
                                    </p:set>
                                    <p:animEffect transition="in" filter="slide(fromLeft)">
                                      <p:cBhvr>
                                        <p:cTn id="54" dur="500"/>
                                        <p:tgtEl>
                                          <p:spTgt spid="153606"/>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2">
                                            <p:txEl>
                                              <p:pRg st="0" end="0"/>
                                            </p:txEl>
                                          </p:spTgt>
                                        </p:tgtEl>
                                        <p:attrNameLst>
                                          <p:attrName>style.visibility</p:attrName>
                                        </p:attrNameLst>
                                      </p:cBhvr>
                                      <p:to>
                                        <p:strVal val="visible"/>
                                      </p:to>
                                    </p:set>
                                    <p:anim calcmode="lin" valueType="num">
                                      <p:cBhvr>
                                        <p:cTn id="59"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62"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nts and Settings\mchanrahan\Local Settings\Temporary Internet Files\Content.IE5\6Q919NMY\MP900446712[1].jpg"/>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0" y="0"/>
            <a:ext cx="9144000" cy="6858000"/>
          </a:xfrm>
          <a:prstGeom prst="rect">
            <a:avLst/>
          </a:prstGeom>
          <a:noFill/>
        </p:spPr>
      </p:pic>
      <p:sp>
        <p:nvSpPr>
          <p:cNvPr id="3" name="TextBox 2"/>
          <p:cNvSpPr txBox="1"/>
          <p:nvPr/>
        </p:nvSpPr>
        <p:spPr>
          <a:xfrm>
            <a:off x="381000" y="304800"/>
            <a:ext cx="7848600" cy="5078313"/>
          </a:xfrm>
          <a:prstGeom prst="rect">
            <a:avLst/>
          </a:prstGeom>
          <a:noFill/>
        </p:spPr>
        <p:txBody>
          <a:bodyPr wrap="square" rtlCol="0">
            <a:spAutoFit/>
          </a:bodyPr>
          <a:lstStyle/>
          <a:p>
            <a:r>
              <a:rPr lang="en-US" sz="3600" dirty="0" smtClean="0"/>
              <a:t>European Motivations for Exploration</a:t>
            </a:r>
          </a:p>
          <a:p>
            <a:pPr marL="217487" indent="0" eaLnBrk="1" hangingPunct="1">
              <a:buNone/>
              <a:defRPr/>
            </a:pPr>
            <a:endParaRPr lang="en-US" sz="2400" b="1" dirty="0" smtClean="0">
              <a:effectLst>
                <a:outerShdw blurRad="38100" dist="38100" dir="2700000" algn="tl">
                  <a:srgbClr val="000000">
                    <a:alpha val="43137"/>
                  </a:srgbClr>
                </a:outerShdw>
              </a:effectLst>
            </a:endParaRPr>
          </a:p>
          <a:p>
            <a:pPr marL="217487" indent="0" eaLnBrk="1" hangingPunct="1">
              <a:buNone/>
              <a:defRPr/>
            </a:pPr>
            <a:endParaRPr lang="en-US" sz="2400" b="1" dirty="0">
              <a:effectLst>
                <a:outerShdw blurRad="38100" dist="38100" dir="2700000" algn="tl">
                  <a:srgbClr val="000000">
                    <a:alpha val="43137"/>
                  </a:srgbClr>
                </a:outerShdw>
              </a:effectLst>
            </a:endParaRPr>
          </a:p>
          <a:p>
            <a:pPr marL="217487" indent="0" eaLnBrk="1" hangingPunct="1">
              <a:buNone/>
              <a:defRPr/>
            </a:pPr>
            <a:endParaRPr lang="en-US" sz="2400" b="1" dirty="0" smtClean="0">
              <a:effectLst>
                <a:outerShdw blurRad="38100" dist="38100" dir="2700000" algn="tl">
                  <a:srgbClr val="000000">
                    <a:alpha val="43137"/>
                  </a:srgbClr>
                </a:outerShdw>
              </a:effectLst>
            </a:endParaRPr>
          </a:p>
          <a:p>
            <a:pPr marL="217487" indent="0" eaLnBrk="1" hangingPunct="1">
              <a:buNone/>
              <a:defRPr/>
            </a:pPr>
            <a:r>
              <a:rPr lang="en-US" sz="2400" b="1" dirty="0" smtClean="0">
                <a:solidFill>
                  <a:schemeClr val="bg1"/>
                </a:solidFill>
                <a:effectLst>
                  <a:outerShdw blurRad="38100" dist="38100" dir="2700000" algn="tl">
                    <a:srgbClr val="000000">
                      <a:alpha val="43137"/>
                    </a:srgbClr>
                  </a:outerShdw>
                </a:effectLst>
              </a:rPr>
              <a:t>Europe’s </a:t>
            </a:r>
            <a:r>
              <a:rPr lang="en-US" sz="2400" b="1" dirty="0">
                <a:solidFill>
                  <a:schemeClr val="bg1"/>
                </a:solidFill>
                <a:effectLst>
                  <a:outerShdw blurRad="38100" dist="38100" dir="2700000" algn="tl">
                    <a:srgbClr val="000000">
                      <a:alpha val="43137"/>
                    </a:srgbClr>
                  </a:outerShdw>
                </a:effectLst>
              </a:rPr>
              <a:t>motives for exploration can be linked to either the quest of God, Gold, or Glory</a:t>
            </a:r>
            <a:r>
              <a:rPr lang="en-US" sz="2400" b="1" dirty="0" smtClean="0">
                <a:solidFill>
                  <a:schemeClr val="bg1"/>
                </a:solidFill>
                <a:effectLst>
                  <a:outerShdw blurRad="38100" dist="38100" dir="2700000" algn="tl">
                    <a:srgbClr val="000000">
                      <a:alpha val="43137"/>
                    </a:srgbClr>
                  </a:outerShdw>
                </a:effectLst>
              </a:rPr>
              <a:t>:</a:t>
            </a:r>
          </a:p>
          <a:p>
            <a:pPr marL="217487" indent="0" eaLnBrk="1" hangingPunct="1">
              <a:buNone/>
              <a:defRPr/>
            </a:pPr>
            <a:endParaRPr lang="en-US" sz="2400" b="1" dirty="0">
              <a:solidFill>
                <a:schemeClr val="bg1"/>
              </a:solidFill>
              <a:effectLst>
                <a:outerShdw blurRad="38100" dist="38100" dir="2700000" algn="tl">
                  <a:srgbClr val="000000">
                    <a:alpha val="43137"/>
                  </a:srgbClr>
                </a:outerShdw>
              </a:effectLst>
            </a:endParaRPr>
          </a:p>
          <a:p>
            <a:pPr marL="628650" eaLnBrk="1" hangingPunct="1">
              <a:defRPr/>
            </a:pPr>
            <a:r>
              <a:rPr lang="en-US" b="1" dirty="0">
                <a:solidFill>
                  <a:schemeClr val="bg1"/>
                </a:solidFill>
                <a:effectLst>
                  <a:outerShdw blurRad="38100" dist="38100" dir="2700000" algn="tl">
                    <a:srgbClr val="000000">
                      <a:alpha val="43137"/>
                    </a:srgbClr>
                  </a:outerShdw>
                </a:effectLst>
              </a:rPr>
              <a:t>Desire to Christianize </a:t>
            </a:r>
            <a:endParaRPr lang="en-US" b="1" dirty="0" smtClean="0">
              <a:solidFill>
                <a:schemeClr val="bg1"/>
              </a:solidFill>
              <a:effectLst>
                <a:outerShdw blurRad="38100" dist="38100" dir="2700000" algn="tl">
                  <a:srgbClr val="000000">
                    <a:alpha val="43137"/>
                  </a:srgbClr>
                </a:outerShdw>
              </a:effectLst>
            </a:endParaRPr>
          </a:p>
          <a:p>
            <a:pPr marL="628650" eaLnBrk="1" hangingPunct="1">
              <a:defRPr/>
            </a:pPr>
            <a:endParaRPr lang="en-US" b="1" dirty="0">
              <a:solidFill>
                <a:schemeClr val="bg1"/>
              </a:solidFill>
              <a:effectLst>
                <a:outerShdw blurRad="38100" dist="38100" dir="2700000" algn="tl">
                  <a:srgbClr val="000000">
                    <a:alpha val="43137"/>
                  </a:srgbClr>
                </a:outerShdw>
              </a:effectLst>
            </a:endParaRPr>
          </a:p>
          <a:p>
            <a:pPr marL="628650" eaLnBrk="1" hangingPunct="1">
              <a:defRPr/>
            </a:pPr>
            <a:r>
              <a:rPr lang="en-US" b="1" dirty="0">
                <a:solidFill>
                  <a:schemeClr val="bg1"/>
                </a:solidFill>
                <a:effectLst>
                  <a:outerShdw blurRad="38100" dist="38100" dir="2700000" algn="tl">
                    <a:srgbClr val="000000">
                      <a:alpha val="43137"/>
                    </a:srgbClr>
                  </a:outerShdw>
                </a:effectLst>
              </a:rPr>
              <a:t>Needed a faster and cheaper method of acquiring goods from Asia and the Middle East</a:t>
            </a:r>
            <a:r>
              <a:rPr lang="en-US" b="1" dirty="0" smtClean="0">
                <a:solidFill>
                  <a:schemeClr val="bg1"/>
                </a:solidFill>
                <a:effectLst>
                  <a:outerShdw blurRad="38100" dist="38100" dir="2700000" algn="tl">
                    <a:srgbClr val="000000">
                      <a:alpha val="43137"/>
                    </a:srgbClr>
                  </a:outerShdw>
                </a:effectLst>
              </a:rPr>
              <a:t>.</a:t>
            </a:r>
          </a:p>
          <a:p>
            <a:pPr marL="628650" eaLnBrk="1" hangingPunct="1">
              <a:defRPr/>
            </a:pPr>
            <a:endParaRPr lang="en-US" b="1" dirty="0">
              <a:solidFill>
                <a:schemeClr val="bg1"/>
              </a:solidFill>
              <a:effectLst>
                <a:outerShdw blurRad="38100" dist="38100" dir="2700000" algn="tl">
                  <a:srgbClr val="000000">
                    <a:alpha val="43137"/>
                  </a:srgbClr>
                </a:outerShdw>
              </a:effectLst>
            </a:endParaRPr>
          </a:p>
          <a:p>
            <a:pPr marL="628650" eaLnBrk="1" hangingPunct="1">
              <a:defRPr/>
            </a:pPr>
            <a:r>
              <a:rPr lang="en-US" b="1" dirty="0">
                <a:solidFill>
                  <a:schemeClr val="bg1"/>
                </a:solidFill>
                <a:effectLst>
                  <a:outerShdw blurRad="38100" dist="38100" dir="2700000" algn="tl">
                    <a:srgbClr val="000000">
                      <a:alpha val="43137"/>
                    </a:srgbClr>
                  </a:outerShdw>
                </a:effectLst>
              </a:rPr>
              <a:t>Power and influence, rivalries with other </a:t>
            </a:r>
            <a:r>
              <a:rPr lang="en-US" b="1" dirty="0" smtClean="0">
                <a:solidFill>
                  <a:schemeClr val="bg1"/>
                </a:solidFill>
                <a:effectLst>
                  <a:outerShdw blurRad="38100" dist="38100" dir="2700000" algn="tl">
                    <a:srgbClr val="000000">
                      <a:alpha val="43137"/>
                    </a:srgbClr>
                  </a:outerShdw>
                </a:effectLst>
              </a:rPr>
              <a:t>nation-states</a:t>
            </a:r>
          </a:p>
          <a:p>
            <a:pPr marL="628650" eaLnBrk="1" hangingPunct="1">
              <a:defRPr/>
            </a:pPr>
            <a:r>
              <a:rPr lang="en-US" b="1" dirty="0" smtClean="0">
                <a:solidFill>
                  <a:schemeClr val="bg1"/>
                </a:solidFill>
                <a:effectLst>
                  <a:outerShdw blurRad="38100" dist="38100" dir="2700000" algn="tl">
                    <a:srgbClr val="000000">
                      <a:alpha val="43137"/>
                    </a:srgbClr>
                  </a:outerShdw>
                </a:effectLst>
              </a:rPr>
              <a:t>Aided by new technology:</a:t>
            </a:r>
            <a:endParaRPr lang="en-US" b="1" dirty="0">
              <a:solidFill>
                <a:schemeClr val="bg1"/>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1381928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836" y="185285"/>
            <a:ext cx="8802328" cy="6487430"/>
          </a:xfrm>
          <a:prstGeom prst="rect">
            <a:avLst/>
          </a:prstGeom>
        </p:spPr>
      </p:pic>
    </p:spTree>
    <p:extLst>
      <p:ext uri="{BB962C8B-B14F-4D97-AF65-F5344CB8AC3E}">
        <p14:creationId xmlns:p14="http://schemas.microsoft.com/office/powerpoint/2010/main" val="127679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72" y="51916"/>
            <a:ext cx="8992855" cy="6754168"/>
          </a:xfrm>
          <a:prstGeom prst="rect">
            <a:avLst/>
          </a:prstGeom>
        </p:spPr>
      </p:pic>
    </p:spTree>
    <p:extLst>
      <p:ext uri="{BB962C8B-B14F-4D97-AF65-F5344CB8AC3E}">
        <p14:creationId xmlns:p14="http://schemas.microsoft.com/office/powerpoint/2010/main" val="1256295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eaLnBrk="1" fontAlgn="auto" hangingPunct="1">
              <a:spcAft>
                <a:spcPts val="0"/>
              </a:spcAft>
              <a:defRPr/>
            </a:pPr>
            <a:r>
              <a:rPr lang="en-US" sz="6600" dirty="0" smtClean="0"/>
              <a:t>SMALLPOX!</a:t>
            </a:r>
            <a:endParaRPr lang="en-US" sz="6600" dirty="0"/>
          </a:p>
        </p:txBody>
      </p:sp>
      <p:pic>
        <p:nvPicPr>
          <p:cNvPr id="6" name="Content Placeholder 5" descr="Smallpox.jpg"/>
          <p:cNvPicPr>
            <a:picLocks noGrp="1" noChangeAspect="1"/>
          </p:cNvPicPr>
          <p:nvPr>
            <p:ph sz="quarter" idx="1"/>
          </p:nvPr>
        </p:nvPicPr>
        <p:blipFill>
          <a:blip r:embed="rId3" cstate="print"/>
          <a:stretch>
            <a:fillRect/>
          </a:stretch>
        </p:blipFill>
        <p:spPr>
          <a:xfrm>
            <a:off x="1277815" y="1651402"/>
            <a:ext cx="6588369" cy="5105986"/>
          </a:xfrm>
          <a:effectLst>
            <a:outerShdw blurRad="190500" algn="tl" rotWithShape="0">
              <a:srgbClr val="000000">
                <a:alpha val="70000"/>
              </a:srgbClr>
            </a:outerShdw>
          </a:effectLst>
        </p:spPr>
      </p:pic>
      <p:sp>
        <p:nvSpPr>
          <p:cNvPr id="7" name="Rectangle 6"/>
          <p:cNvSpPr/>
          <p:nvPr/>
        </p:nvSpPr>
        <p:spPr>
          <a:xfrm>
            <a:off x="609600" y="3048000"/>
            <a:ext cx="7749237" cy="95410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Gungsuh" pitchFamily="18" charset="-127"/>
                <a:ea typeface="Gungsuh" pitchFamily="18" charset="-127"/>
              </a:rPr>
              <a:t>An estimated 90% of Native Americans</a:t>
            </a:r>
          </a:p>
          <a:p>
            <a:pPr algn="ctr" fontAlgn="auto">
              <a:spcBef>
                <a:spcPts val="0"/>
              </a:spcBef>
              <a:spcAft>
                <a:spcPts val="0"/>
              </a:spcAft>
              <a:defRPr/>
            </a:pP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Gungsuh" pitchFamily="18" charset="-127"/>
                <a:ea typeface="Gungsuh" pitchFamily="18" charset="-127"/>
              </a:rPr>
              <a:t>were killed due to European diseases</a:t>
            </a:r>
          </a:p>
        </p:txBody>
      </p:sp>
      <p:sp>
        <p:nvSpPr>
          <p:cNvPr id="8" name="Rectangle 7"/>
          <p:cNvSpPr/>
          <p:nvPr/>
        </p:nvSpPr>
        <p:spPr>
          <a:xfrm>
            <a:off x="152400" y="2895600"/>
            <a:ext cx="8839200" cy="1384995"/>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Gungsuh" pitchFamily="18" charset="-127"/>
                <a:ea typeface="Gungsuh" pitchFamily="18" charset="-127"/>
              </a:rPr>
              <a:t>The natives contracted these diseases from the blankets the Europeans gave them as “gifts”</a:t>
            </a:r>
          </a:p>
        </p:txBody>
      </p:sp>
      <p:sp>
        <p:nvSpPr>
          <p:cNvPr id="9" name="Rectangle 8"/>
          <p:cNvSpPr/>
          <p:nvPr/>
        </p:nvSpPr>
        <p:spPr>
          <a:xfrm>
            <a:off x="304800" y="2819400"/>
            <a:ext cx="8839200" cy="1384995"/>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Gungsuh" pitchFamily="18" charset="-127"/>
                <a:ea typeface="Gungsuh" pitchFamily="18" charset="-127"/>
              </a:rPr>
              <a:t>Columbus’ men purposefully infected the blankets with diseases to make the natives easier to conquer.</a:t>
            </a:r>
          </a:p>
        </p:txBody>
      </p:sp>
      <p:sp>
        <p:nvSpPr>
          <p:cNvPr id="10" name="Rectangle 9"/>
          <p:cNvSpPr/>
          <p:nvPr/>
        </p:nvSpPr>
        <p:spPr>
          <a:xfrm>
            <a:off x="457200" y="2895599"/>
            <a:ext cx="8839200" cy="1384995"/>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Gungsuh" pitchFamily="18" charset="-127"/>
                <a:ea typeface="Gungsuh" pitchFamily="18" charset="-127"/>
              </a:rPr>
              <a:t>Why do you think diseases like smallpox affected the natives to such a great degree?</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Gungsuh" pitchFamily="18" charset="-127"/>
              <a:ea typeface="Gungsuh" pitchFamily="18" charset="-127"/>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6"/>
                                        </p:tgtEl>
                                        <p:attrNameLst>
                                          <p:attrName>style.opacity</p:attrName>
                                        </p:attrNameLst>
                                      </p:cBhvr>
                                      <p:to>
                                        <p:strVal val="0.5"/>
                                      </p:to>
                                    </p:set>
                                    <p:animEffect filter="image" prLst="opacity: 0.5">
                                      <p:cBhvr rctx="IE">
                                        <p:cTn id="7" dur="indefinite"/>
                                        <p:tgtEl>
                                          <p:spTgt spid="6"/>
                                        </p:tgtEl>
                                      </p:cBhvr>
                                    </p:animEffect>
                                  </p:childTnLst>
                                </p:cTn>
                              </p:par>
                            </p:childTnLst>
                          </p:cTn>
                        </p:par>
                        <p:par>
                          <p:cTn id="8" fill="hold">
                            <p:stCondLst>
                              <p:cond delay="0"/>
                            </p:stCondLst>
                            <p:childTnLst>
                              <p:par>
                                <p:cTn id="9" presetID="49" presetClass="entr" presetSubtype="0" decel="10000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 calcmode="lin" valueType="num">
                                      <p:cBhvr>
                                        <p:cTn id="13" dur="500" fill="hold"/>
                                        <p:tgtEl>
                                          <p:spTgt spid="7"/>
                                        </p:tgtEl>
                                        <p:attrNameLst>
                                          <p:attrName>style.rotation</p:attrName>
                                        </p:attrNameLst>
                                      </p:cBhvr>
                                      <p:tavLst>
                                        <p:tav tm="0">
                                          <p:val>
                                            <p:fltVal val="360"/>
                                          </p:val>
                                        </p:tav>
                                        <p:tav tm="100000">
                                          <p:val>
                                            <p:fltVal val="0"/>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xit" presetSubtype="0" accel="100000" fill="hold" nodeType="clickEffect">
                                  <p:stCondLst>
                                    <p:cond delay="0"/>
                                  </p:stCondLst>
                                  <p:childTnLst>
                                    <p:anim calcmode="lin" valueType="num">
                                      <p:cBhvr>
                                        <p:cTn id="18" dur="500"/>
                                        <p:tgtEl>
                                          <p:spTgt spid="7"/>
                                        </p:tgtEl>
                                        <p:attrNameLst>
                                          <p:attrName>ppt_w</p:attrName>
                                        </p:attrNameLst>
                                      </p:cBhvr>
                                      <p:tavLst>
                                        <p:tav tm="0">
                                          <p:val>
                                            <p:strVal val="ppt_w"/>
                                          </p:val>
                                        </p:tav>
                                        <p:tav tm="100000">
                                          <p:val>
                                            <p:fltVal val="0"/>
                                          </p:val>
                                        </p:tav>
                                      </p:tavLst>
                                    </p:anim>
                                    <p:anim calcmode="lin" valueType="num">
                                      <p:cBhvr>
                                        <p:cTn id="19" dur="500"/>
                                        <p:tgtEl>
                                          <p:spTgt spid="7"/>
                                        </p:tgtEl>
                                        <p:attrNameLst>
                                          <p:attrName>ppt_h</p:attrName>
                                        </p:attrNameLst>
                                      </p:cBhvr>
                                      <p:tavLst>
                                        <p:tav tm="0">
                                          <p:val>
                                            <p:strVal val="ppt_h"/>
                                          </p:val>
                                        </p:tav>
                                        <p:tav tm="100000">
                                          <p:val>
                                            <p:fltVal val="0"/>
                                          </p:val>
                                        </p:tav>
                                      </p:tavLst>
                                    </p:anim>
                                    <p:anim calcmode="lin" valueType="num">
                                      <p:cBhvr>
                                        <p:cTn id="20" dur="500"/>
                                        <p:tgtEl>
                                          <p:spTgt spid="7"/>
                                        </p:tgtEl>
                                        <p:attrNameLst>
                                          <p:attrName>style.rotation</p:attrName>
                                        </p:attrNameLst>
                                      </p:cBhvr>
                                      <p:tavLst>
                                        <p:tav tm="0">
                                          <p:val>
                                            <p:fltVal val="0"/>
                                          </p:val>
                                        </p:tav>
                                        <p:tav tm="100000">
                                          <p:val>
                                            <p:fltVal val="360"/>
                                          </p:val>
                                        </p:tav>
                                      </p:tavLst>
                                    </p:anim>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500"/>
                            </p:stCondLst>
                            <p:childTnLst>
                              <p:par>
                                <p:cTn id="24" presetID="49" presetClass="entr" presetSubtype="0" decel="100000" fill="hold" nodeType="afterEffect">
                                  <p:stCondLst>
                                    <p:cond delay="50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xit" presetSubtype="0" accel="100000" fill="hold" nodeType="clickEffect">
                                  <p:stCondLst>
                                    <p:cond delay="0"/>
                                  </p:stCondLst>
                                  <p:childTnLst>
                                    <p:anim calcmode="lin" valueType="num">
                                      <p:cBhvr>
                                        <p:cTn id="33" dur="500"/>
                                        <p:tgtEl>
                                          <p:spTgt spid="8"/>
                                        </p:tgtEl>
                                        <p:attrNameLst>
                                          <p:attrName>ppt_w</p:attrName>
                                        </p:attrNameLst>
                                      </p:cBhvr>
                                      <p:tavLst>
                                        <p:tav tm="0">
                                          <p:val>
                                            <p:strVal val="ppt_w"/>
                                          </p:val>
                                        </p:tav>
                                        <p:tav tm="100000">
                                          <p:val>
                                            <p:fltVal val="0"/>
                                          </p:val>
                                        </p:tav>
                                      </p:tavLst>
                                    </p:anim>
                                    <p:anim calcmode="lin" valueType="num">
                                      <p:cBhvr>
                                        <p:cTn id="34" dur="500"/>
                                        <p:tgtEl>
                                          <p:spTgt spid="8"/>
                                        </p:tgtEl>
                                        <p:attrNameLst>
                                          <p:attrName>ppt_h</p:attrName>
                                        </p:attrNameLst>
                                      </p:cBhvr>
                                      <p:tavLst>
                                        <p:tav tm="0">
                                          <p:val>
                                            <p:strVal val="ppt_h"/>
                                          </p:val>
                                        </p:tav>
                                        <p:tav tm="100000">
                                          <p:val>
                                            <p:fltVal val="0"/>
                                          </p:val>
                                        </p:tav>
                                      </p:tavLst>
                                    </p:anim>
                                    <p:anim calcmode="lin" valueType="num">
                                      <p:cBhvr>
                                        <p:cTn id="35" dur="500"/>
                                        <p:tgtEl>
                                          <p:spTgt spid="8"/>
                                        </p:tgtEl>
                                        <p:attrNameLst>
                                          <p:attrName>style.rotation</p:attrName>
                                        </p:attrNameLst>
                                      </p:cBhvr>
                                      <p:tavLst>
                                        <p:tav tm="0">
                                          <p:val>
                                            <p:fltVal val="0"/>
                                          </p:val>
                                        </p:tav>
                                        <p:tav tm="100000">
                                          <p:val>
                                            <p:fltVal val="360"/>
                                          </p:val>
                                        </p:tav>
                                      </p:tavLst>
                                    </p:anim>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par>
                          <p:cTn id="38" fill="hold">
                            <p:stCondLst>
                              <p:cond delay="500"/>
                            </p:stCondLst>
                            <p:childTnLst>
                              <p:par>
                                <p:cTn id="39" presetID="49" presetClass="entr" presetSubtype="0" decel="100000" fill="hold" nodeType="afterEffect">
                                  <p:stCondLst>
                                    <p:cond delay="50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 calcmode="lin" valueType="num">
                                      <p:cBhvr>
                                        <p:cTn id="43" dur="500" fill="hold"/>
                                        <p:tgtEl>
                                          <p:spTgt spid="9"/>
                                        </p:tgtEl>
                                        <p:attrNameLst>
                                          <p:attrName>style.rotation</p:attrName>
                                        </p:attrNameLst>
                                      </p:cBhvr>
                                      <p:tavLst>
                                        <p:tav tm="0">
                                          <p:val>
                                            <p:fltVal val="360"/>
                                          </p:val>
                                        </p:tav>
                                        <p:tav tm="100000">
                                          <p:val>
                                            <p:fltVal val="0"/>
                                          </p:val>
                                        </p:tav>
                                      </p:tavLst>
                                    </p:anim>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xit" presetSubtype="0" accel="100000" fill="hold" grpId="0" nodeType="clickEffect">
                                  <p:stCondLst>
                                    <p:cond delay="0"/>
                                  </p:stCondLst>
                                  <p:childTnLst>
                                    <p:anim calcmode="lin" valueType="num">
                                      <p:cBhvr>
                                        <p:cTn id="48" dur="500"/>
                                        <p:tgtEl>
                                          <p:spTgt spid="9"/>
                                        </p:tgtEl>
                                        <p:attrNameLst>
                                          <p:attrName>ppt_w</p:attrName>
                                        </p:attrNameLst>
                                      </p:cBhvr>
                                      <p:tavLst>
                                        <p:tav tm="0">
                                          <p:val>
                                            <p:strVal val="ppt_w"/>
                                          </p:val>
                                        </p:tav>
                                        <p:tav tm="100000">
                                          <p:val>
                                            <p:fltVal val="0"/>
                                          </p:val>
                                        </p:tav>
                                      </p:tavLst>
                                    </p:anim>
                                    <p:anim calcmode="lin" valueType="num">
                                      <p:cBhvr>
                                        <p:cTn id="49" dur="500"/>
                                        <p:tgtEl>
                                          <p:spTgt spid="9"/>
                                        </p:tgtEl>
                                        <p:attrNameLst>
                                          <p:attrName>ppt_h</p:attrName>
                                        </p:attrNameLst>
                                      </p:cBhvr>
                                      <p:tavLst>
                                        <p:tav tm="0">
                                          <p:val>
                                            <p:strVal val="ppt_h"/>
                                          </p:val>
                                        </p:tav>
                                        <p:tav tm="100000">
                                          <p:val>
                                            <p:fltVal val="0"/>
                                          </p:val>
                                        </p:tav>
                                      </p:tavLst>
                                    </p:anim>
                                    <p:anim calcmode="lin" valueType="num">
                                      <p:cBhvr>
                                        <p:cTn id="50" dur="500"/>
                                        <p:tgtEl>
                                          <p:spTgt spid="9"/>
                                        </p:tgtEl>
                                        <p:attrNameLst>
                                          <p:attrName>style.rotation</p:attrName>
                                        </p:attrNameLst>
                                      </p:cBhvr>
                                      <p:tavLst>
                                        <p:tav tm="0">
                                          <p:val>
                                            <p:fltVal val="0"/>
                                          </p:val>
                                        </p:tav>
                                        <p:tav tm="100000">
                                          <p:val>
                                            <p:fltVal val="360"/>
                                          </p:val>
                                        </p:tav>
                                      </p:tavLst>
                                    </p:anim>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par>
                          <p:cTn id="53" fill="hold">
                            <p:stCondLst>
                              <p:cond delay="500"/>
                            </p:stCondLst>
                            <p:childTnLst>
                              <p:par>
                                <p:cTn id="54" presetID="49" presetClass="entr" presetSubtype="0" decel="100000" fill="hold" nodeType="after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 calcmode="lin" valueType="num">
                                      <p:cBhvr>
                                        <p:cTn id="58" dur="500" fill="hold"/>
                                        <p:tgtEl>
                                          <p:spTgt spid="10"/>
                                        </p:tgtEl>
                                        <p:attrNameLst>
                                          <p:attrName>style.rotation</p:attrName>
                                        </p:attrNameLst>
                                      </p:cBhvr>
                                      <p:tavLst>
                                        <p:tav tm="0">
                                          <p:val>
                                            <p:fltVal val="360"/>
                                          </p:val>
                                        </p:tav>
                                        <p:tav tm="100000">
                                          <p:val>
                                            <p:fltVal val="0"/>
                                          </p:val>
                                        </p:tav>
                                      </p:tavLst>
                                    </p:anim>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70910" y="228600"/>
            <a:ext cx="8260858" cy="6172200"/>
          </a:xfrm>
        </p:spPr>
      </p:pic>
    </p:spTree>
    <p:extLst>
      <p:ext uri="{BB962C8B-B14F-4D97-AF65-F5344CB8AC3E}">
        <p14:creationId xmlns:p14="http://schemas.microsoft.com/office/powerpoint/2010/main" val="2171162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Content Placeholder 7"/>
          <p:cNvSpPr>
            <a:spLocks noGrp="1"/>
          </p:cNvSpPr>
          <p:nvPr>
            <p:ph sz="quarter" idx="1"/>
          </p:nvPr>
        </p:nvSpPr>
        <p:spPr>
          <a:xfrm>
            <a:off x="457200" y="1524000"/>
            <a:ext cx="8229600" cy="3108325"/>
          </a:xfrm>
        </p:spPr>
        <p:txBody>
          <a:bodyPr/>
          <a:lstStyle/>
          <a:p>
            <a:r>
              <a:rPr lang="en-US" dirty="0" smtClean="0"/>
              <a:t>The Treaty of </a:t>
            </a:r>
            <a:r>
              <a:rPr lang="en-US" dirty="0" err="1" smtClean="0"/>
              <a:t>Tordesillas</a:t>
            </a:r>
            <a:r>
              <a:rPr lang="en-US" dirty="0" smtClean="0"/>
              <a:t> was an agreement between Portugal and Spain regarding each country’s sphere of influence in the world for exploration.</a:t>
            </a:r>
          </a:p>
          <a:p>
            <a:r>
              <a:rPr lang="en-US" dirty="0" smtClean="0"/>
              <a:t>The treaty also opened doors for others to begin exploring the New World as well.</a:t>
            </a:r>
          </a:p>
        </p:txBody>
      </p:sp>
      <p:pic>
        <p:nvPicPr>
          <p:cNvPr id="46082" name="Picture 3"/>
          <p:cNvPicPr>
            <a:picLocks noChangeAspect="1" noChangeArrowheads="1"/>
          </p:cNvPicPr>
          <p:nvPr/>
        </p:nvPicPr>
        <p:blipFill>
          <a:blip r:embed="rId2" cstate="print"/>
          <a:srcRect/>
          <a:stretch>
            <a:fillRect/>
          </a:stretch>
        </p:blipFill>
        <p:spPr bwMode="auto">
          <a:xfrm>
            <a:off x="337127" y="304800"/>
            <a:ext cx="7772400" cy="5257800"/>
          </a:xfrm>
          <a:prstGeom prst="rect">
            <a:avLst/>
          </a:prstGeom>
          <a:noFill/>
          <a:ln w="12700">
            <a:noFill/>
            <a:miter lim="800000"/>
            <a:headEnd/>
            <a:tailEnd/>
          </a:ln>
        </p:spPr>
      </p:pic>
      <p:sp>
        <p:nvSpPr>
          <p:cNvPr id="6" name="Right Arrow 5"/>
          <p:cNvSpPr/>
          <p:nvPr/>
        </p:nvSpPr>
        <p:spPr>
          <a:xfrm rot="10185012">
            <a:off x="3157538" y="2598738"/>
            <a:ext cx="990600" cy="45720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7030A0"/>
              </a:solidFill>
            </a:endParaRPr>
          </a:p>
        </p:txBody>
      </p:sp>
      <p:sp>
        <p:nvSpPr>
          <p:cNvPr id="7" name="Right Arrow 6"/>
          <p:cNvSpPr/>
          <p:nvPr/>
        </p:nvSpPr>
        <p:spPr>
          <a:xfrm rot="20860552">
            <a:off x="457200" y="1905000"/>
            <a:ext cx="990600" cy="45720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7030A0"/>
              </a:solidFill>
            </a:endParaRPr>
          </a:p>
        </p:txBody>
      </p:sp>
      <p:sp>
        <p:nvSpPr>
          <p:cNvPr id="9" name="Rectangle 8"/>
          <p:cNvSpPr/>
          <p:nvPr/>
        </p:nvSpPr>
        <p:spPr>
          <a:xfrm>
            <a:off x="304800" y="5638800"/>
            <a:ext cx="8494634"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Treaty of Tordesillas, 1494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6082"/>
                                        </p:tgtEl>
                                      </p:cBhvr>
                                    </p:animEffect>
                                    <p:set>
                                      <p:cBhvr>
                                        <p:cTn id="7" dur="1" fill="hold">
                                          <p:stCondLst>
                                            <p:cond delay="1999"/>
                                          </p:stCondLst>
                                        </p:cTn>
                                        <p:tgtEl>
                                          <p:spTgt spid="4608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082"/>
                                        </p:tgtEl>
                                        <p:attrNameLst>
                                          <p:attrName>style.visibility</p:attrName>
                                        </p:attrNameLst>
                                      </p:cBhvr>
                                      <p:to>
                                        <p:strVal val="visible"/>
                                      </p:to>
                                    </p:set>
                                    <p:animEffect transition="in" filter="fade">
                                      <p:cBhvr>
                                        <p:cTn id="12" dur="2000"/>
                                        <p:tgtEl>
                                          <p:spTgt spid="4608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Columbian Exchange</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pPr>
              <a:defRPr/>
            </a:pPr>
            <a:fld id="{B77FBAC8-7621-4895-9D14-EDF3B9405D82}" type="slidenum">
              <a:rPr lang="en-US" smtClean="0"/>
              <a:pPr>
                <a:defRPr/>
              </a:pPr>
              <a:t>21</a:t>
            </a:fld>
            <a:endParaRPr lang="en-US" dirty="0"/>
          </a:p>
        </p:txBody>
      </p:sp>
      <p:sp>
        <p:nvSpPr>
          <p:cNvPr id="3" name="Content Placeholder 2"/>
          <p:cNvSpPr>
            <a:spLocks noGrp="1"/>
          </p:cNvSpPr>
          <p:nvPr>
            <p:ph sz="quarter" idx="1"/>
          </p:nvPr>
        </p:nvSpPr>
        <p:spPr/>
        <p:txBody>
          <a:bodyPr/>
          <a:lstStyle/>
          <a:p>
            <a:r>
              <a:rPr lang="en-US" sz="3000" dirty="0" smtClean="0">
                <a:latin typeface="Book Antiqua" pitchFamily="18" charset="0"/>
              </a:rPr>
              <a:t>The Columbian Exchange:  The widespread exchange of plants, animals, food, </a:t>
            </a:r>
            <a:r>
              <a:rPr lang="en-US" sz="3000" dirty="0" smtClean="0">
                <a:latin typeface="Book Antiqua" pitchFamily="18" charset="0"/>
              </a:rPr>
              <a:t>ideas, and diseases  </a:t>
            </a:r>
            <a:r>
              <a:rPr lang="en-US" sz="3000" dirty="0" smtClean="0">
                <a:latin typeface="Book Antiqua" pitchFamily="18" charset="0"/>
              </a:rPr>
              <a:t>between the Old World (Europe) and the New  World (Americas).</a:t>
            </a:r>
          </a:p>
          <a:p>
            <a:pPr>
              <a:buNone/>
            </a:pPr>
            <a:endParaRPr lang="en-US" sz="3200" dirty="0" smtClean="0">
              <a:latin typeface="Book Antiqua" pitchFamily="18" charset="0"/>
            </a:endParaRPr>
          </a:p>
        </p:txBody>
      </p:sp>
      <p:pic>
        <p:nvPicPr>
          <p:cNvPr id="1026" name="Picture 2" descr="C:\Users\mchanrahan\AppData\Local\Microsoft\Windows\Temporary Internet Files\Content.IE5\K0ASNBP1\MP90017847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35410">
            <a:off x="980407" y="4108684"/>
            <a:ext cx="3596546" cy="23617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mchanrahan\AppData\Local\Microsoft\Windows\Temporary Internet Files\Content.IE5\0X8YBE8V\MP90017795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90422">
            <a:off x="4567006" y="3790516"/>
            <a:ext cx="3596546" cy="23976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fontScale="85000" lnSpcReduction="20000"/>
          </a:bodyPr>
          <a:lstStyle/>
          <a:p>
            <a:pPr>
              <a:defRPr/>
            </a:pPr>
            <a:fld id="{B77FBAC8-7621-4895-9D14-EDF3B9405D82}" type="slidenum">
              <a:rPr lang="en-US" smtClean="0"/>
              <a:pPr>
                <a:defRPr/>
              </a:pPr>
              <a:t>22</a:t>
            </a:fld>
            <a:endParaRPr lang="en-US" dirty="0"/>
          </a:p>
        </p:txBody>
      </p:sp>
      <p:graphicFrame>
        <p:nvGraphicFramePr>
          <p:cNvPr id="5" name="Content Placeholder 5"/>
          <p:cNvGraphicFramePr>
            <a:graphicFrameLocks noGrp="1"/>
          </p:cNvGraphicFramePr>
          <p:nvPr>
            <p:ph sz="quarter" idx="1"/>
          </p:nvPr>
        </p:nvGraphicFramePr>
        <p:xfrm>
          <a:off x="0" y="0"/>
          <a:ext cx="9144000" cy="6858000"/>
        </p:xfrm>
        <a:graphic>
          <a:graphicData uri="http://schemas.openxmlformats.org/drawingml/2006/table">
            <a:tbl>
              <a:tblPr firstRow="1" bandRow="1">
                <a:tableStyleId>{5C22544A-7EE6-4342-B048-85BDC9FD1C3A}</a:tableStyleId>
              </a:tblPr>
              <a:tblGrid>
                <a:gridCol w="1910769">
                  <a:extLst>
                    <a:ext uri="{9D8B030D-6E8A-4147-A177-3AD203B41FA5}">
                      <a16:colId xmlns:a16="http://schemas.microsoft.com/office/drawing/2014/main" xmlns="" val="20000"/>
                    </a:ext>
                  </a:extLst>
                </a:gridCol>
                <a:gridCol w="1705846">
                  <a:extLst>
                    <a:ext uri="{9D8B030D-6E8A-4147-A177-3AD203B41FA5}">
                      <a16:colId xmlns:a16="http://schemas.microsoft.com/office/drawing/2014/main" xmlns="" val="20001"/>
                    </a:ext>
                  </a:extLst>
                </a:gridCol>
                <a:gridCol w="1788923">
                  <a:extLst>
                    <a:ext uri="{9D8B030D-6E8A-4147-A177-3AD203B41FA5}">
                      <a16:colId xmlns:a16="http://schemas.microsoft.com/office/drawing/2014/main" xmlns="" val="20002"/>
                    </a:ext>
                  </a:extLst>
                </a:gridCol>
                <a:gridCol w="1988308">
                  <a:extLst>
                    <a:ext uri="{9D8B030D-6E8A-4147-A177-3AD203B41FA5}">
                      <a16:colId xmlns:a16="http://schemas.microsoft.com/office/drawing/2014/main" xmlns="" val="20003"/>
                    </a:ext>
                  </a:extLst>
                </a:gridCol>
                <a:gridCol w="1750154">
                  <a:extLst>
                    <a:ext uri="{9D8B030D-6E8A-4147-A177-3AD203B41FA5}">
                      <a16:colId xmlns:a16="http://schemas.microsoft.com/office/drawing/2014/main" xmlns="" val="20004"/>
                    </a:ext>
                  </a:extLst>
                </a:gridCol>
              </a:tblGrid>
              <a:tr h="452175">
                <a:tc>
                  <a:txBody>
                    <a:bodyPr/>
                    <a:lstStyle/>
                    <a:p>
                      <a:endParaRPr lang="en-US" dirty="0"/>
                    </a:p>
                  </a:txBody>
                  <a:tcPr/>
                </a:tc>
                <a:tc gridSpan="2">
                  <a:txBody>
                    <a:bodyPr/>
                    <a:lstStyle/>
                    <a:p>
                      <a:pPr algn="ctr"/>
                      <a:r>
                        <a:rPr lang="en-US" dirty="0" smtClean="0"/>
                        <a:t>Old World</a:t>
                      </a:r>
                      <a:endParaRPr lang="en-US" dirty="0"/>
                    </a:p>
                  </a:txBody>
                  <a:tcPr/>
                </a:tc>
                <a:tc hMerge="1">
                  <a:txBody>
                    <a:bodyPr/>
                    <a:lstStyle/>
                    <a:p>
                      <a:endParaRPr lang="en-US"/>
                    </a:p>
                  </a:txBody>
                  <a:tcPr/>
                </a:tc>
                <a:tc gridSpan="2">
                  <a:txBody>
                    <a:bodyPr/>
                    <a:lstStyle/>
                    <a:p>
                      <a:pPr algn="ctr"/>
                      <a:r>
                        <a:rPr lang="en-US" dirty="0" smtClean="0"/>
                        <a:t>New World</a:t>
                      </a:r>
                      <a:endParaRPr lang="en-US" dirty="0"/>
                    </a:p>
                  </a:txBody>
                  <a:tcPr/>
                </a:tc>
                <a:tc hMerge="1">
                  <a:txBody>
                    <a:bodyPr/>
                    <a:lstStyle/>
                    <a:p>
                      <a:endParaRPr lang="en-US"/>
                    </a:p>
                  </a:txBody>
                  <a:tcPr/>
                </a:tc>
                <a:extLst>
                  <a:ext uri="{0D108BD9-81ED-4DB2-BD59-A6C34878D82A}">
                    <a16:rowId xmlns:a16="http://schemas.microsoft.com/office/drawing/2014/main" xmlns="" val="10000"/>
                  </a:ext>
                </a:extLst>
              </a:tr>
              <a:tr h="1431891">
                <a:tc>
                  <a:txBody>
                    <a:bodyPr/>
                    <a:lstStyle/>
                    <a:p>
                      <a:pPr algn="ctr"/>
                      <a:r>
                        <a:rPr lang="en-US" dirty="0" smtClean="0"/>
                        <a:t>Animals</a:t>
                      </a:r>
                      <a:endParaRPr lang="en-US" dirty="0"/>
                    </a:p>
                  </a:txBody>
                  <a:tcPr/>
                </a:tc>
                <a:tc>
                  <a:txBody>
                    <a:bodyPr/>
                    <a:lstStyle/>
                    <a:p>
                      <a:r>
                        <a:rPr lang="en-US" sz="1400" dirty="0" smtClean="0"/>
                        <a:t>bee </a:t>
                      </a:r>
                    </a:p>
                    <a:p>
                      <a:r>
                        <a:rPr lang="en-US" sz="1400" dirty="0" smtClean="0"/>
                        <a:t>cat </a:t>
                      </a:r>
                    </a:p>
                    <a:p>
                      <a:r>
                        <a:rPr lang="en-US" sz="1400" dirty="0" smtClean="0"/>
                        <a:t>chicken </a:t>
                      </a:r>
                    </a:p>
                    <a:p>
                      <a:r>
                        <a:rPr lang="en-US" sz="1400" dirty="0" smtClean="0"/>
                        <a:t>cow </a:t>
                      </a:r>
                    </a:p>
                  </a:txBody>
                  <a:tcPr/>
                </a:tc>
                <a:tc>
                  <a:txBody>
                    <a:bodyPr/>
                    <a:lstStyle/>
                    <a:p>
                      <a:r>
                        <a:rPr lang="en-US" sz="1400" dirty="0" smtClean="0"/>
                        <a:t>goat </a:t>
                      </a:r>
                    </a:p>
                    <a:p>
                      <a:r>
                        <a:rPr lang="en-US" sz="1400" dirty="0" smtClean="0"/>
                        <a:t>horse </a:t>
                      </a:r>
                    </a:p>
                    <a:p>
                      <a:r>
                        <a:rPr lang="en-US" sz="1400" dirty="0" smtClean="0"/>
                        <a:t>pig </a:t>
                      </a:r>
                    </a:p>
                    <a:p>
                      <a:r>
                        <a:rPr lang="en-US" sz="1400" dirty="0" smtClean="0"/>
                        <a:t>sheep </a:t>
                      </a:r>
                    </a:p>
                    <a:p>
                      <a:endParaRPr lang="en-US" sz="1400" dirty="0" smtClean="0"/>
                    </a:p>
                  </a:txBody>
                  <a:tcPr/>
                </a:tc>
                <a:tc gridSpan="2">
                  <a:txBody>
                    <a:bodyPr/>
                    <a:lstStyle/>
                    <a:p>
                      <a:r>
                        <a:rPr lang="en-US" sz="1400" dirty="0" smtClean="0"/>
                        <a:t>alpaca </a:t>
                      </a:r>
                    </a:p>
                    <a:p>
                      <a:r>
                        <a:rPr lang="en-US" sz="1400" dirty="0" smtClean="0"/>
                        <a:t>guinea pig </a:t>
                      </a:r>
                    </a:p>
                    <a:p>
                      <a:r>
                        <a:rPr lang="en-US" sz="1400" dirty="0" smtClean="0"/>
                        <a:t>llama </a:t>
                      </a:r>
                    </a:p>
                    <a:p>
                      <a:r>
                        <a:rPr lang="en-US" sz="1400" dirty="0" smtClean="0"/>
                        <a:t>turkey</a:t>
                      </a:r>
                    </a:p>
                    <a:p>
                      <a:endParaRPr lang="en-US" sz="1400" dirty="0"/>
                    </a:p>
                  </a:txBody>
                  <a:tcPr/>
                </a:tc>
                <a:tc hMerge="1">
                  <a:txBody>
                    <a:bodyPr/>
                    <a:lstStyle/>
                    <a:p>
                      <a:endParaRPr lang="en-US"/>
                    </a:p>
                  </a:txBody>
                  <a:tcPr/>
                </a:tc>
                <a:extLst>
                  <a:ext uri="{0D108BD9-81ED-4DB2-BD59-A6C34878D82A}">
                    <a16:rowId xmlns:a16="http://schemas.microsoft.com/office/drawing/2014/main" xmlns="" val="10001"/>
                  </a:ext>
                </a:extLst>
              </a:tr>
              <a:tr h="3278275">
                <a:tc>
                  <a:txBody>
                    <a:bodyPr/>
                    <a:lstStyle/>
                    <a:p>
                      <a:pPr algn="ctr"/>
                      <a:r>
                        <a:rPr lang="en-US" dirty="0" smtClean="0"/>
                        <a:t>Plants</a:t>
                      </a:r>
                      <a:endParaRPr lang="en-US" dirty="0"/>
                    </a:p>
                  </a:txBody>
                  <a:tcPr/>
                </a:tc>
                <a:tc>
                  <a:txBody>
                    <a:bodyPr/>
                    <a:lstStyle/>
                    <a:p>
                      <a:r>
                        <a:rPr lang="en-US" sz="1400" dirty="0" smtClean="0"/>
                        <a:t>almond </a:t>
                      </a:r>
                    </a:p>
                    <a:p>
                      <a:r>
                        <a:rPr lang="en-US" sz="1400" dirty="0" smtClean="0"/>
                        <a:t>apple </a:t>
                      </a:r>
                    </a:p>
                    <a:p>
                      <a:r>
                        <a:rPr lang="en-US" sz="1400" dirty="0" smtClean="0"/>
                        <a:t>banana </a:t>
                      </a:r>
                    </a:p>
                    <a:p>
                      <a:r>
                        <a:rPr lang="en-US" sz="1400" dirty="0" smtClean="0"/>
                        <a:t>black pepper </a:t>
                      </a:r>
                    </a:p>
                    <a:p>
                      <a:r>
                        <a:rPr lang="en-US" sz="1400" dirty="0" smtClean="0"/>
                        <a:t>carrot </a:t>
                      </a:r>
                    </a:p>
                    <a:p>
                      <a:r>
                        <a:rPr lang="en-US" sz="1400" dirty="0" smtClean="0"/>
                        <a:t>coffee </a:t>
                      </a:r>
                    </a:p>
                    <a:p>
                      <a:r>
                        <a:rPr lang="en-US" sz="1400" dirty="0" smtClean="0"/>
                        <a:t>citrus </a:t>
                      </a:r>
                    </a:p>
                    <a:p>
                      <a:r>
                        <a:rPr lang="en-US" sz="1400" dirty="0" smtClean="0"/>
                        <a:t>garlic </a:t>
                      </a:r>
                    </a:p>
                    <a:p>
                      <a:r>
                        <a:rPr lang="en-US" sz="1400" dirty="0" smtClean="0"/>
                        <a:t>lettuce </a:t>
                      </a:r>
                    </a:p>
                    <a:p>
                      <a:endParaRPr lang="en-US" sz="1400" dirty="0"/>
                    </a:p>
                  </a:txBody>
                  <a:tcPr/>
                </a:tc>
                <a:tc>
                  <a:txBody>
                    <a:bodyPr/>
                    <a:lstStyle/>
                    <a:p>
                      <a:r>
                        <a:rPr lang="en-US" sz="1400" dirty="0" smtClean="0"/>
                        <a:t>olive </a:t>
                      </a:r>
                    </a:p>
                    <a:p>
                      <a:r>
                        <a:rPr lang="en-US" sz="1400" dirty="0" smtClean="0"/>
                        <a:t>onion </a:t>
                      </a:r>
                    </a:p>
                    <a:p>
                      <a:r>
                        <a:rPr lang="en-US" sz="1400" dirty="0" smtClean="0"/>
                        <a:t>peach </a:t>
                      </a:r>
                    </a:p>
                    <a:p>
                      <a:r>
                        <a:rPr lang="en-US" sz="1400" dirty="0" smtClean="0"/>
                        <a:t>pea </a:t>
                      </a:r>
                    </a:p>
                    <a:p>
                      <a:r>
                        <a:rPr lang="en-US" sz="1400" dirty="0" smtClean="0"/>
                        <a:t>pear </a:t>
                      </a:r>
                    </a:p>
                    <a:p>
                      <a:r>
                        <a:rPr lang="en-US" sz="1400" dirty="0" smtClean="0"/>
                        <a:t>sugarcane </a:t>
                      </a:r>
                    </a:p>
                    <a:p>
                      <a:r>
                        <a:rPr lang="en-US" sz="1400" dirty="0" smtClean="0"/>
                        <a:t>tea </a:t>
                      </a:r>
                    </a:p>
                    <a:p>
                      <a:r>
                        <a:rPr lang="en-US" sz="1400" dirty="0" smtClean="0"/>
                        <a:t>turnip </a:t>
                      </a:r>
                    </a:p>
                    <a:p>
                      <a:r>
                        <a:rPr lang="en-US" sz="1400" dirty="0" smtClean="0"/>
                        <a:t>wheat </a:t>
                      </a:r>
                    </a:p>
                    <a:p>
                      <a:r>
                        <a:rPr lang="en-US" sz="1400" dirty="0" smtClean="0"/>
                        <a:t>watermelon</a:t>
                      </a:r>
                    </a:p>
                    <a:p>
                      <a:endParaRPr lang="en-US" sz="1400" dirty="0"/>
                    </a:p>
                  </a:txBody>
                  <a:tcPr/>
                </a:tc>
                <a:tc>
                  <a:txBody>
                    <a:bodyPr/>
                    <a:lstStyle/>
                    <a:p>
                      <a:r>
                        <a:rPr lang="en-US" sz="1400" dirty="0" smtClean="0"/>
                        <a:t>avocado </a:t>
                      </a:r>
                    </a:p>
                    <a:p>
                      <a:r>
                        <a:rPr lang="en-US" sz="1400" dirty="0" smtClean="0"/>
                        <a:t>bean </a:t>
                      </a:r>
                    </a:p>
                    <a:p>
                      <a:r>
                        <a:rPr lang="en-US" sz="1400" dirty="0" smtClean="0"/>
                        <a:t>bell pepper </a:t>
                      </a:r>
                    </a:p>
                    <a:p>
                      <a:r>
                        <a:rPr lang="en-US" sz="1400" dirty="0" smtClean="0"/>
                        <a:t>blueberry </a:t>
                      </a:r>
                    </a:p>
                    <a:p>
                      <a:r>
                        <a:rPr lang="en-US" sz="1400" dirty="0" smtClean="0"/>
                        <a:t>cashew </a:t>
                      </a:r>
                    </a:p>
                    <a:p>
                      <a:r>
                        <a:rPr lang="en-US" sz="1400" dirty="0" smtClean="0"/>
                        <a:t>chicle </a:t>
                      </a:r>
                      <a:r>
                        <a:rPr lang="en-US" sz="1400" i="1" dirty="0" smtClean="0"/>
                        <a:t>(chewing gum base) </a:t>
                      </a:r>
                    </a:p>
                    <a:p>
                      <a:r>
                        <a:rPr lang="en-US" sz="1400" dirty="0" smtClean="0"/>
                        <a:t>chili pepper</a:t>
                      </a:r>
                    </a:p>
                    <a:p>
                      <a:r>
                        <a:rPr lang="en-US" sz="1400" dirty="0" smtClean="0"/>
                        <a:t>cocoa </a:t>
                      </a:r>
                    </a:p>
                    <a:p>
                      <a:r>
                        <a:rPr lang="en-US" sz="1400" dirty="0" smtClean="0"/>
                        <a:t>maize (corn) </a:t>
                      </a:r>
                    </a:p>
                    <a:p>
                      <a:r>
                        <a:rPr lang="en-US" sz="1400" dirty="0" smtClean="0"/>
                        <a:t>peanut </a:t>
                      </a:r>
                    </a:p>
                    <a:p>
                      <a:endParaRPr lang="en-US" sz="1400" dirty="0"/>
                    </a:p>
                  </a:txBody>
                  <a:tcPr/>
                </a:tc>
                <a:tc>
                  <a:txBody>
                    <a:bodyPr/>
                    <a:lstStyle/>
                    <a:p>
                      <a:r>
                        <a:rPr lang="en-US" sz="1400" dirty="0" smtClean="0"/>
                        <a:t>pineapple </a:t>
                      </a:r>
                    </a:p>
                    <a:p>
                      <a:r>
                        <a:rPr lang="en-US" sz="1400" dirty="0" smtClean="0"/>
                        <a:t>potato </a:t>
                      </a:r>
                    </a:p>
                    <a:p>
                      <a:r>
                        <a:rPr lang="en-US" sz="1400" dirty="0" smtClean="0"/>
                        <a:t>rubber </a:t>
                      </a:r>
                    </a:p>
                    <a:p>
                      <a:r>
                        <a:rPr lang="en-US" sz="1400" dirty="0" smtClean="0"/>
                        <a:t>squash </a:t>
                      </a:r>
                      <a:r>
                        <a:rPr lang="en-US" sz="1400" i="1" dirty="0" smtClean="0"/>
                        <a:t>(incl. pumpkin) </a:t>
                      </a:r>
                    </a:p>
                    <a:p>
                      <a:r>
                        <a:rPr lang="en-US" sz="1400" dirty="0" smtClean="0"/>
                        <a:t>sunflower </a:t>
                      </a:r>
                    </a:p>
                    <a:p>
                      <a:r>
                        <a:rPr lang="en-US" sz="1400" dirty="0" smtClean="0"/>
                        <a:t>strawberry</a:t>
                      </a:r>
                    </a:p>
                    <a:p>
                      <a:r>
                        <a:rPr lang="en-US" sz="1400" dirty="0" smtClean="0"/>
                        <a:t>sweet potato </a:t>
                      </a:r>
                    </a:p>
                    <a:p>
                      <a:r>
                        <a:rPr lang="en-US" sz="1400" dirty="0" smtClean="0"/>
                        <a:t>tobacco </a:t>
                      </a:r>
                    </a:p>
                    <a:p>
                      <a:r>
                        <a:rPr lang="en-US" sz="1400" dirty="0" smtClean="0"/>
                        <a:t>tomato </a:t>
                      </a:r>
                    </a:p>
                    <a:p>
                      <a:r>
                        <a:rPr lang="en-US" sz="1400" dirty="0" smtClean="0"/>
                        <a:t>vanilla</a:t>
                      </a:r>
                    </a:p>
                    <a:p>
                      <a:endParaRPr lang="en-US" sz="1400" dirty="0"/>
                    </a:p>
                  </a:txBody>
                  <a:tcPr/>
                </a:tc>
                <a:extLst>
                  <a:ext uri="{0D108BD9-81ED-4DB2-BD59-A6C34878D82A}">
                    <a16:rowId xmlns:a16="http://schemas.microsoft.com/office/drawing/2014/main" xmlns="" val="10002"/>
                  </a:ext>
                </a:extLst>
              </a:tr>
              <a:tr h="1695659">
                <a:tc>
                  <a:txBody>
                    <a:bodyPr/>
                    <a:lstStyle/>
                    <a:p>
                      <a:pPr algn="ctr"/>
                      <a:r>
                        <a:rPr lang="en-US" dirty="0" smtClean="0"/>
                        <a:t>Diseases</a:t>
                      </a:r>
                      <a:endParaRPr lang="en-US" dirty="0"/>
                    </a:p>
                  </a:txBody>
                  <a:tcPr/>
                </a:tc>
                <a:tc>
                  <a:txBody>
                    <a:bodyPr/>
                    <a:lstStyle/>
                    <a:p>
                      <a:r>
                        <a:rPr lang="it-IT" sz="1400" dirty="0" smtClean="0"/>
                        <a:t>bubonic plague </a:t>
                      </a:r>
                    </a:p>
                    <a:p>
                      <a:r>
                        <a:rPr lang="it-IT" sz="1400" dirty="0" smtClean="0"/>
                        <a:t>cholera </a:t>
                      </a:r>
                    </a:p>
                    <a:p>
                      <a:r>
                        <a:rPr lang="it-IT" sz="1400" dirty="0" smtClean="0"/>
                        <a:t>influenza </a:t>
                      </a:r>
                    </a:p>
                    <a:p>
                      <a:r>
                        <a:rPr lang="it-IT" sz="1400" dirty="0" smtClean="0"/>
                        <a:t>malaria </a:t>
                      </a:r>
                    </a:p>
                    <a:p>
                      <a:r>
                        <a:rPr lang="it-IT" sz="1400" dirty="0" smtClean="0"/>
                        <a:t>measles</a:t>
                      </a:r>
                    </a:p>
                    <a:p>
                      <a:endParaRPr lang="en-US" sz="1400" dirty="0"/>
                    </a:p>
                  </a:txBody>
                  <a:tcPr/>
                </a:tc>
                <a:tc>
                  <a:txBody>
                    <a:bodyPr/>
                    <a:lstStyle/>
                    <a:p>
                      <a:r>
                        <a:rPr lang="en-US" sz="1400" dirty="0" smtClean="0"/>
                        <a:t>scarlet fever </a:t>
                      </a:r>
                    </a:p>
                    <a:p>
                      <a:r>
                        <a:rPr lang="en-US" sz="1400" dirty="0" smtClean="0"/>
                        <a:t>smallpox </a:t>
                      </a:r>
                    </a:p>
                    <a:p>
                      <a:r>
                        <a:rPr lang="en-US" sz="1400" dirty="0" smtClean="0"/>
                        <a:t>tuberculosis</a:t>
                      </a:r>
                    </a:p>
                    <a:p>
                      <a:r>
                        <a:rPr lang="en-US" sz="1400" dirty="0" smtClean="0"/>
                        <a:t>typhoid </a:t>
                      </a:r>
                    </a:p>
                    <a:p>
                      <a:endParaRPr lang="en-US" sz="1400" dirty="0"/>
                    </a:p>
                  </a:txBody>
                  <a:tcPr/>
                </a:tc>
                <a:tc gridSpan="2">
                  <a:txBody>
                    <a:bodyPr/>
                    <a:lstStyle/>
                    <a:p>
                      <a:r>
                        <a:rPr lang="en-US" sz="1400" dirty="0" smtClean="0"/>
                        <a:t>syphilis</a:t>
                      </a:r>
                    </a:p>
                    <a:p>
                      <a:r>
                        <a:rPr lang="en-US" sz="1400" dirty="0" smtClean="0"/>
                        <a:t>yaws (disfiguring</a:t>
                      </a:r>
                      <a:r>
                        <a:rPr lang="en-US" sz="1400" baseline="0" dirty="0" smtClean="0"/>
                        <a:t> bone bacteria)</a:t>
                      </a:r>
                    </a:p>
                    <a:p>
                      <a:r>
                        <a:rPr lang="en-US" sz="1400" dirty="0" smtClean="0"/>
                        <a:t>yellow fever</a:t>
                      </a:r>
                      <a:endParaRPr lang="en-US" sz="1400" dirty="0"/>
                    </a:p>
                  </a:txBody>
                  <a:tcPr/>
                </a:tc>
                <a:tc hMerge="1">
                  <a:txBody>
                    <a:bodyPr/>
                    <a:lstStyle/>
                    <a:p>
                      <a:endParaRPr lang="en-US"/>
                    </a:p>
                  </a:txBody>
                  <a:tcPr/>
                </a:tc>
                <a:extLst>
                  <a:ext uri="{0D108BD9-81ED-4DB2-BD59-A6C34878D82A}">
                    <a16:rowId xmlns:a16="http://schemas.microsoft.com/office/drawing/2014/main" xmlns="" val="10003"/>
                  </a:ext>
                </a:extLst>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3">
            <a:schemeClr val="accent6"/>
          </a:fillRef>
          <a:effectRef idx="2">
            <a:schemeClr val="accent6"/>
          </a:effectRef>
          <a:fontRef idx="minor">
            <a:schemeClr val="lt1"/>
          </a:fontRef>
        </p:style>
        <p:txBody>
          <a:bodyPr/>
          <a:lstStyle/>
          <a:p>
            <a:r>
              <a:rPr lang="en-US" dirty="0" smtClean="0"/>
              <a:t>Debate Over Treatment</a:t>
            </a:r>
            <a:endParaRPr lang="en-US" dirty="0"/>
          </a:p>
        </p:txBody>
      </p:sp>
      <p:sp>
        <p:nvSpPr>
          <p:cNvPr id="3" name="Text Placeholder 2"/>
          <p:cNvSpPr>
            <a:spLocks noGrp="1"/>
          </p:cNvSpPr>
          <p:nvPr>
            <p:ph type="body" idx="1"/>
          </p:nvPr>
        </p:nvSpPr>
        <p:spPr/>
        <p:txBody>
          <a:bodyPr>
            <a:normAutofit/>
          </a:bodyPr>
          <a:lstStyle/>
          <a:p>
            <a:r>
              <a:rPr lang="en-US" sz="2800" dirty="0" smtClean="0"/>
              <a:t>Juan de </a:t>
            </a:r>
            <a:r>
              <a:rPr lang="en-US" sz="2800" dirty="0" err="1" smtClean="0"/>
              <a:t>Sepúlveda</a:t>
            </a:r>
            <a:endParaRPr lang="en-US" sz="2800" dirty="0"/>
          </a:p>
        </p:txBody>
      </p:sp>
      <p:sp>
        <p:nvSpPr>
          <p:cNvPr id="5" name="Text Placeholder 4"/>
          <p:cNvSpPr>
            <a:spLocks noGrp="1"/>
          </p:cNvSpPr>
          <p:nvPr>
            <p:ph type="body" sz="quarter" idx="3"/>
          </p:nvPr>
        </p:nvSpPr>
        <p:spPr>
          <a:xfrm>
            <a:off x="4678513" y="1419366"/>
            <a:ext cx="3729948" cy="584035"/>
          </a:xfrm>
        </p:spPr>
        <p:txBody>
          <a:bodyPr>
            <a:noAutofit/>
          </a:bodyPr>
          <a:lstStyle/>
          <a:p>
            <a:r>
              <a:rPr lang="en-US" sz="2800" dirty="0" err="1" smtClean="0"/>
              <a:t>Bartolomé</a:t>
            </a:r>
            <a:r>
              <a:rPr lang="en-US" sz="2800" dirty="0" smtClean="0"/>
              <a:t> de </a:t>
            </a:r>
            <a:r>
              <a:rPr lang="en-US" sz="2800" dirty="0" err="1" smtClean="0"/>
              <a:t>las</a:t>
            </a:r>
            <a:r>
              <a:rPr lang="en-US" sz="2800" dirty="0" smtClean="0"/>
              <a:t> Casas</a:t>
            </a:r>
            <a:endParaRPr lang="en-US" sz="2800" dirty="0"/>
          </a:p>
        </p:txBody>
      </p:sp>
      <p:sp>
        <p:nvSpPr>
          <p:cNvPr id="4" name="Content Placeholder 3"/>
          <p:cNvSpPr>
            <a:spLocks noGrp="1"/>
          </p:cNvSpPr>
          <p:nvPr>
            <p:ph sz="half" idx="2"/>
          </p:nvPr>
        </p:nvSpPr>
        <p:spPr>
          <a:xfrm>
            <a:off x="897367" y="2174875"/>
            <a:ext cx="3304399" cy="3616325"/>
          </a:xfrm>
        </p:spPr>
        <p:txBody>
          <a:bodyPr>
            <a:normAutofit fontScale="92500"/>
          </a:bodyPr>
          <a:lstStyle/>
          <a:p>
            <a:r>
              <a:rPr lang="en-US" sz="3200" dirty="0" smtClean="0"/>
              <a:t>Agreed with “savage” interpretation of Native Americans</a:t>
            </a:r>
          </a:p>
          <a:p>
            <a:r>
              <a:rPr lang="en-US" sz="3200" dirty="0" smtClean="0"/>
              <a:t>Supported </a:t>
            </a:r>
            <a:r>
              <a:rPr lang="en-US" sz="3200" dirty="0" err="1" smtClean="0"/>
              <a:t>encomienda</a:t>
            </a:r>
            <a:r>
              <a:rPr lang="en-US" sz="3200" dirty="0" smtClean="0"/>
              <a:t> system</a:t>
            </a:r>
          </a:p>
          <a:p>
            <a:endParaRPr lang="en-US" dirty="0"/>
          </a:p>
        </p:txBody>
      </p:sp>
      <p:sp>
        <p:nvSpPr>
          <p:cNvPr id="6" name="Content Placeholder 5"/>
          <p:cNvSpPr>
            <a:spLocks noGrp="1"/>
          </p:cNvSpPr>
          <p:nvPr>
            <p:ph sz="quarter" idx="4"/>
          </p:nvPr>
        </p:nvSpPr>
        <p:spPr/>
        <p:txBody>
          <a:bodyPr>
            <a:normAutofit/>
          </a:bodyPr>
          <a:lstStyle/>
          <a:p>
            <a:r>
              <a:rPr lang="en-US" sz="3000" dirty="0" smtClean="0"/>
              <a:t>Supported “noble savage” belief</a:t>
            </a:r>
          </a:p>
          <a:p>
            <a:r>
              <a:rPr lang="en-US" sz="3000" dirty="0" smtClean="0"/>
              <a:t>Helped end </a:t>
            </a:r>
            <a:r>
              <a:rPr lang="en-US" sz="3000" i="1" dirty="0" err="1" smtClean="0"/>
              <a:t>encomienda</a:t>
            </a:r>
            <a:r>
              <a:rPr lang="en-US" sz="3000" dirty="0" smtClean="0"/>
              <a:t> system</a:t>
            </a:r>
          </a:p>
          <a:p>
            <a:r>
              <a:rPr lang="en-US" sz="3000" dirty="0" smtClean="0"/>
              <a:t>“Black Legend”</a:t>
            </a:r>
            <a:endParaRPr lang="en-US" sz="3000" dirty="0"/>
          </a:p>
        </p:txBody>
      </p:sp>
      <p:pic>
        <p:nvPicPr>
          <p:cNvPr id="9" name="Content Placeholder 6"/>
          <p:cNvPicPr>
            <a:picLocks noChangeAspect="1"/>
          </p:cNvPicPr>
          <p:nvPr/>
        </p:nvPicPr>
        <p:blipFill rotWithShape="1">
          <a:blip r:embed="rId3"/>
          <a:srcRect l="13166" t="10967" r="13369" b="23249"/>
          <a:stretch/>
        </p:blipFill>
        <p:spPr>
          <a:xfrm>
            <a:off x="838200" y="2276909"/>
            <a:ext cx="3319738" cy="45810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Content Placeholder 7"/>
          <p:cNvPicPr>
            <a:picLocks noChangeAspect="1"/>
          </p:cNvPicPr>
          <p:nvPr/>
        </p:nvPicPr>
        <p:blipFill rotWithShape="1">
          <a:blip r:embed="rId4"/>
          <a:srcRect l="366" r="-627"/>
          <a:stretch/>
        </p:blipFill>
        <p:spPr>
          <a:xfrm>
            <a:off x="4876800" y="1981200"/>
            <a:ext cx="3534161" cy="45705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9596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0"/>
                                        </p:tgtEl>
                                      </p:cBhvr>
                                    </p:animEffect>
                                    <p:anim calcmode="lin" valueType="num">
                                      <p:cBhvr>
                                        <p:cTn id="14" dur="1000"/>
                                        <p:tgtEl>
                                          <p:spTgt spid="10"/>
                                        </p:tgtEl>
                                        <p:attrNameLst>
                                          <p:attrName>ppt_x</p:attrName>
                                        </p:attrNameLst>
                                      </p:cBhvr>
                                      <p:tavLst>
                                        <p:tav tm="0">
                                          <p:val>
                                            <p:strVal val="ppt_x"/>
                                          </p:val>
                                        </p:tav>
                                        <p:tav tm="100000">
                                          <p:val>
                                            <p:strVal val="ppt_x"/>
                                          </p:val>
                                        </p:tav>
                                      </p:tavLst>
                                    </p:anim>
                                    <p:anim calcmode="lin" valueType="num">
                                      <p:cBhvr>
                                        <p:cTn id="15" dur="1000"/>
                                        <p:tgtEl>
                                          <p:spTgt spid="10"/>
                                        </p:tgtEl>
                                        <p:attrNameLst>
                                          <p:attrName>ppt_y</p:attrName>
                                        </p:attrNameLst>
                                      </p:cBhvr>
                                      <p:tavLst>
                                        <p:tav tm="0">
                                          <p:val>
                                            <p:strVal val="ppt_y"/>
                                          </p:val>
                                        </p:tav>
                                        <p:tav tm="100000">
                                          <p:val>
                                            <p:strVal val="ppt_y+.1"/>
                                          </p:val>
                                        </p:tav>
                                      </p:tavLst>
                                    </p:anim>
                                    <p:set>
                                      <p:cBhvr>
                                        <p:cTn id="16"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xfrm>
            <a:off x="3276600" y="152400"/>
            <a:ext cx="5715000" cy="1143000"/>
          </a:xfrm>
        </p:spPr>
        <p:txBody>
          <a:bodyPr lIns="82296" tIns="41148" rIns="82296" bIns="41148" anchor="t">
            <a:noAutofit/>
          </a:bodyPr>
          <a:lstStyle/>
          <a:p>
            <a:pPr eaLnBrk="1" fontAlgn="auto" hangingPunct="1">
              <a:spcAft>
                <a:spcPts val="0"/>
              </a:spcAft>
              <a:defRPr/>
            </a:pPr>
            <a:r>
              <a:rPr lang="en-US" sz="3600" dirty="0" err="1" smtClean="0"/>
              <a:t>Popé’s</a:t>
            </a:r>
            <a:r>
              <a:rPr lang="en-US" sz="3600" dirty="0" smtClean="0"/>
              <a:t> </a:t>
            </a:r>
            <a:r>
              <a:rPr lang="en-US" sz="3600" dirty="0"/>
              <a:t>Rebellion, 1680</a:t>
            </a:r>
            <a:br>
              <a:rPr lang="en-US" sz="3600" dirty="0"/>
            </a:br>
            <a:r>
              <a:rPr lang="en-US" sz="3600" dirty="0"/>
              <a:t>(Pueblo Revolt)</a:t>
            </a:r>
          </a:p>
        </p:txBody>
      </p:sp>
      <p:sp>
        <p:nvSpPr>
          <p:cNvPr id="66562" name="Content Placeholder 4"/>
          <p:cNvSpPr>
            <a:spLocks noGrp="1"/>
          </p:cNvSpPr>
          <p:nvPr>
            <p:ph sz="quarter" idx="1"/>
          </p:nvPr>
        </p:nvSpPr>
        <p:spPr>
          <a:xfrm>
            <a:off x="3276600" y="1600200"/>
            <a:ext cx="5715000" cy="4708525"/>
          </a:xfrm>
        </p:spPr>
        <p:txBody>
          <a:bodyPr>
            <a:normAutofit/>
          </a:bodyPr>
          <a:lstStyle/>
          <a:p>
            <a:pPr eaLnBrk="1" hangingPunct="1"/>
            <a:r>
              <a:rPr lang="en-US" sz="3600" dirty="0" smtClean="0"/>
              <a:t>Pueblo Indians rebelled against Spanish rule in New Mexico</a:t>
            </a:r>
            <a:endParaRPr lang="en-US" sz="3600" dirty="0"/>
          </a:p>
          <a:p>
            <a:pPr eaLnBrk="1" hangingPunct="1"/>
            <a:r>
              <a:rPr lang="en-US" sz="3600" dirty="0" smtClean="0"/>
              <a:t>Most successful uprising against colonial authority in the New World</a:t>
            </a:r>
          </a:p>
          <a:p>
            <a:pPr eaLnBrk="1" hangingPunct="1"/>
            <a:r>
              <a:rPr lang="en-US" sz="3600" dirty="0" smtClean="0"/>
              <a:t>Maintained control for almost 50 years</a:t>
            </a:r>
          </a:p>
        </p:txBody>
      </p:sp>
      <p:pic>
        <p:nvPicPr>
          <p:cNvPr id="66563" name="Picture 2" descr="http://www.meredith.edu/nativeam/popay.jpg"/>
          <p:cNvPicPr>
            <a:picLocks noChangeAspect="1" noChangeArrowheads="1"/>
          </p:cNvPicPr>
          <p:nvPr/>
        </p:nvPicPr>
        <p:blipFill>
          <a:blip r:embed="rId2" cstate="print"/>
          <a:srcRect l="6152" r="5659"/>
          <a:stretch>
            <a:fillRect/>
          </a:stretch>
        </p:blipFill>
        <p:spPr bwMode="auto">
          <a:xfrm>
            <a:off x="0" y="0"/>
            <a:ext cx="32766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http://upload.wikimedia.org/wikipedia/commons/thumb/3/31/Spanish_Empire-Americas.png/220px-Spanish_Empire-Americas.png"/>
          <p:cNvPicPr>
            <a:picLocks noChangeAspect="1" noChangeArrowheads="1"/>
          </p:cNvPicPr>
          <p:nvPr/>
        </p:nvPicPr>
        <p:blipFill>
          <a:blip r:embed="rId2" cstate="print"/>
          <a:srcRect/>
          <a:stretch>
            <a:fillRect/>
          </a:stretch>
        </p:blipFill>
        <p:spPr bwMode="auto">
          <a:xfrm>
            <a:off x="5933423" y="1219200"/>
            <a:ext cx="3057928" cy="4267200"/>
          </a:xfrm>
          <a:prstGeom prst="rect">
            <a:avLst/>
          </a:prstGeom>
          <a:noFill/>
        </p:spPr>
      </p:pic>
      <p:sp>
        <p:nvSpPr>
          <p:cNvPr id="45057" name="Rectangle 1"/>
          <p:cNvSpPr>
            <a:spLocks noGrp="1" noChangeArrowheads="1"/>
          </p:cNvSpPr>
          <p:nvPr>
            <p:ph type="title"/>
          </p:nvPr>
        </p:nvSpPr>
        <p:spPr/>
        <p:txBody>
          <a:bodyPr lIns="82296" tIns="41148" rIns="82296" bIns="41148"/>
          <a:lstStyle/>
          <a:p>
            <a:pPr eaLnBrk="1" fontAlgn="auto" hangingPunct="1">
              <a:spcAft>
                <a:spcPts val="0"/>
              </a:spcAft>
              <a:defRPr/>
            </a:pPr>
            <a:r>
              <a:rPr lang="en-US" dirty="0"/>
              <a:t>Impact of Spanish Conquest</a:t>
            </a:r>
          </a:p>
        </p:txBody>
      </p:sp>
      <p:pic>
        <p:nvPicPr>
          <p:cNvPr id="67587" name="Picture 2" descr="http://www.texasbeyondhistory.net/adaes/images/mestizo-lobo-sm.jpg"/>
          <p:cNvPicPr>
            <a:picLocks noChangeAspect="1" noChangeArrowheads="1"/>
          </p:cNvPicPr>
          <p:nvPr/>
        </p:nvPicPr>
        <p:blipFill>
          <a:blip r:embed="rId3" cstate="print"/>
          <a:srcRect/>
          <a:stretch>
            <a:fillRect/>
          </a:stretch>
        </p:blipFill>
        <p:spPr bwMode="auto">
          <a:xfrm>
            <a:off x="5410200" y="3733800"/>
            <a:ext cx="1879833" cy="2895600"/>
          </a:xfrm>
          <a:prstGeom prst="rect">
            <a:avLst/>
          </a:prstGeom>
          <a:noFill/>
          <a:ln w="9525">
            <a:noFill/>
            <a:miter lim="800000"/>
            <a:headEnd/>
            <a:tailEnd/>
          </a:ln>
        </p:spPr>
      </p:pic>
      <p:sp>
        <p:nvSpPr>
          <p:cNvPr id="2" name="Content Placeholder 1"/>
          <p:cNvSpPr>
            <a:spLocks noGrp="1"/>
          </p:cNvSpPr>
          <p:nvPr>
            <p:ph sz="quarter" idx="1"/>
          </p:nvPr>
        </p:nvSpPr>
        <p:spPr>
          <a:xfrm>
            <a:off x="609600" y="1600200"/>
            <a:ext cx="4724400" cy="4495800"/>
          </a:xfrm>
        </p:spPr>
        <p:txBody>
          <a:bodyPr>
            <a:noAutofit/>
          </a:bodyPr>
          <a:lstStyle/>
          <a:p>
            <a:r>
              <a:rPr lang="en-US" sz="3000" dirty="0">
                <a:latin typeface="+mj-lt"/>
              </a:rPr>
              <a:t>Mestizo culture</a:t>
            </a:r>
          </a:p>
          <a:p>
            <a:r>
              <a:rPr lang="en-US" sz="3000" dirty="0" smtClean="0">
                <a:latin typeface="+mj-lt"/>
              </a:rPr>
              <a:t>Mission system: Forced conversion</a:t>
            </a:r>
          </a:p>
          <a:p>
            <a:r>
              <a:rPr lang="en-US" sz="3000" dirty="0" err="1" smtClean="0">
                <a:latin typeface="+mj-lt"/>
              </a:rPr>
              <a:t>Encomienda</a:t>
            </a:r>
            <a:r>
              <a:rPr lang="en-US" sz="3000" dirty="0" smtClean="0">
                <a:latin typeface="+mj-lt"/>
              </a:rPr>
              <a:t> system: Native forced labor; given as a gift by Spain in exchange for Christianizing natives.</a:t>
            </a:r>
          </a:p>
          <a:p>
            <a:r>
              <a:rPr lang="en-US" sz="3000" dirty="0" smtClean="0">
                <a:latin typeface="+mj-lt"/>
              </a:rPr>
              <a:t>“</a:t>
            </a:r>
            <a:r>
              <a:rPr lang="en-US" sz="3000" dirty="0">
                <a:latin typeface="+mj-lt"/>
              </a:rPr>
              <a:t>Black Legend</a:t>
            </a:r>
            <a:r>
              <a:rPr lang="en-US" sz="3000" dirty="0" smtClean="0">
                <a:latin typeface="+mj-lt"/>
              </a:rPr>
              <a:t>”</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28600" y="152400"/>
            <a:ext cx="8686800" cy="6490034"/>
          </a:xfrm>
        </p:spPr>
      </p:pic>
    </p:spTree>
    <p:extLst>
      <p:ext uri="{BB962C8B-B14F-4D97-AF65-F5344CB8AC3E}">
        <p14:creationId xmlns:p14="http://schemas.microsoft.com/office/powerpoint/2010/main" val="2885253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http://www.artsales.com/ARTistory/History_of_the_Buffalo/images/Indian_Buffalo_Hunt"/>
          <p:cNvPicPr>
            <a:picLocks noChangeAspect="1" noChangeArrowheads="1"/>
          </p:cNvPicPr>
          <p:nvPr/>
        </p:nvPicPr>
        <p:blipFill>
          <a:blip r:embed="rId2" cstate="print"/>
          <a:srcRect l="3661" r="4117"/>
          <a:stretch>
            <a:fillRect/>
          </a:stretch>
        </p:blipFill>
        <p:spPr bwMode="auto">
          <a:xfrm>
            <a:off x="0" y="-14288"/>
            <a:ext cx="9129713" cy="6872288"/>
          </a:xfrm>
          <a:prstGeom prst="rect">
            <a:avLst/>
          </a:prstGeom>
          <a:noFill/>
          <a:ln w="9525">
            <a:noFill/>
            <a:miter lim="800000"/>
            <a:headEnd/>
            <a:tailEnd/>
          </a:ln>
        </p:spPr>
      </p:pic>
      <p:sp>
        <p:nvSpPr>
          <p:cNvPr id="2" name="Title 1"/>
          <p:cNvSpPr>
            <a:spLocks noGrp="1"/>
          </p:cNvSpPr>
          <p:nvPr>
            <p:ph type="title"/>
          </p:nvPr>
        </p:nvSpPr>
        <p:spPr/>
        <p:txBody>
          <a:bodyPr>
            <a:noAutofit/>
          </a:bodyPr>
          <a:lstStyle/>
          <a:p>
            <a:pPr>
              <a:defRPr/>
            </a:pPr>
            <a:r>
              <a:rPr lang="en-US" sz="3600" dirty="0">
                <a:solidFill>
                  <a:schemeClr val="bg2">
                    <a:lumMod val="10000"/>
                  </a:schemeClr>
                </a:solidFill>
              </a:rPr>
              <a:t>Results of contact between Native-Americans and Europeans</a:t>
            </a:r>
          </a:p>
        </p:txBody>
      </p:sp>
      <p:sp>
        <p:nvSpPr>
          <p:cNvPr id="3" name="Content Placeholder 2"/>
          <p:cNvSpPr>
            <a:spLocks noGrp="1"/>
          </p:cNvSpPr>
          <p:nvPr>
            <p:ph sz="quarter" idx="1"/>
          </p:nvPr>
        </p:nvSpPr>
        <p:spPr>
          <a:xfrm>
            <a:off x="457200" y="1981200"/>
            <a:ext cx="8229600" cy="3429000"/>
          </a:xfrm>
          <a:solidFill>
            <a:schemeClr val="bg2">
              <a:lumMod val="90000"/>
              <a:alpha val="65000"/>
            </a:schemeClr>
          </a:solidFill>
        </p:spPr>
        <p:txBody>
          <a:bodyPr/>
          <a:lstStyle/>
          <a:p>
            <a:pPr marL="136525" indent="0">
              <a:buFont typeface="Wingdings 2" pitchFamily="18" charset="2"/>
              <a:buNone/>
              <a:defRPr/>
            </a:pPr>
            <a:r>
              <a:rPr lang="en-US" sz="3200" dirty="0" smtClean="0">
                <a:solidFill>
                  <a:schemeClr val="bg2">
                    <a:lumMod val="10000"/>
                  </a:schemeClr>
                </a:solidFill>
                <a:effectLst>
                  <a:outerShdw blurRad="38100" dist="38100" dir="2700000" algn="tl">
                    <a:srgbClr val="000000">
                      <a:alpha val="43137"/>
                    </a:srgbClr>
                  </a:outerShdw>
                </a:effectLst>
              </a:rPr>
              <a:t>For </a:t>
            </a:r>
            <a:r>
              <a:rPr lang="en-US" sz="3200" dirty="0">
                <a:solidFill>
                  <a:schemeClr val="bg2">
                    <a:lumMod val="10000"/>
                  </a:schemeClr>
                </a:solidFill>
                <a:effectLst>
                  <a:outerShdw blurRad="38100" dist="38100" dir="2700000" algn="tl">
                    <a:srgbClr val="000000">
                      <a:alpha val="43137"/>
                    </a:srgbClr>
                  </a:outerShdw>
                </a:effectLst>
              </a:rPr>
              <a:t>Native Americans</a:t>
            </a:r>
          </a:p>
          <a:p>
            <a:pPr>
              <a:defRPr/>
            </a:pPr>
            <a:r>
              <a:rPr lang="en-US" sz="3200" dirty="0" smtClean="0">
                <a:solidFill>
                  <a:schemeClr val="bg2">
                    <a:lumMod val="10000"/>
                  </a:schemeClr>
                </a:solidFill>
                <a:effectLst>
                  <a:outerShdw blurRad="38100" dist="38100" dir="2700000" algn="tl">
                    <a:srgbClr val="000000">
                      <a:alpha val="43137"/>
                    </a:srgbClr>
                  </a:outerShdw>
                </a:effectLst>
              </a:rPr>
              <a:t>Mass death and genocide: By </a:t>
            </a:r>
            <a:r>
              <a:rPr lang="en-US" sz="3200" dirty="0">
                <a:solidFill>
                  <a:schemeClr val="bg2">
                    <a:lumMod val="10000"/>
                  </a:schemeClr>
                </a:solidFill>
                <a:effectLst>
                  <a:outerShdw blurRad="38100" dist="38100" dir="2700000" algn="tl">
                    <a:srgbClr val="000000">
                      <a:alpha val="43137"/>
                    </a:srgbClr>
                  </a:outerShdw>
                </a:effectLst>
              </a:rPr>
              <a:t>1600, nearly 90% of Native American population </a:t>
            </a:r>
            <a:r>
              <a:rPr lang="en-US" sz="3200" dirty="0" smtClean="0">
                <a:solidFill>
                  <a:schemeClr val="bg2">
                    <a:lumMod val="10000"/>
                  </a:schemeClr>
                </a:solidFill>
                <a:effectLst>
                  <a:outerShdw blurRad="38100" dist="38100" dir="2700000" algn="tl">
                    <a:srgbClr val="000000">
                      <a:alpha val="43137"/>
                    </a:srgbClr>
                  </a:outerShdw>
                </a:effectLst>
              </a:rPr>
              <a:t>perished due to disease.</a:t>
            </a:r>
            <a:endParaRPr lang="en-US" sz="3200" dirty="0">
              <a:solidFill>
                <a:schemeClr val="bg2">
                  <a:lumMod val="10000"/>
                </a:schemeClr>
              </a:solidFill>
              <a:effectLst>
                <a:outerShdw blurRad="38100" dist="38100" dir="2700000" algn="tl">
                  <a:srgbClr val="000000">
                    <a:alpha val="43137"/>
                  </a:srgbClr>
                </a:outerShdw>
              </a:effectLst>
            </a:endParaRPr>
          </a:p>
          <a:p>
            <a:pPr>
              <a:defRPr/>
            </a:pPr>
            <a:r>
              <a:rPr lang="en-US" sz="3200" dirty="0" smtClean="0">
                <a:solidFill>
                  <a:schemeClr val="bg2">
                    <a:lumMod val="10000"/>
                  </a:schemeClr>
                </a:solidFill>
                <a:effectLst>
                  <a:outerShdw blurRad="38100" dist="38100" dir="2700000" algn="tl">
                    <a:srgbClr val="000000">
                      <a:alpha val="43137"/>
                    </a:srgbClr>
                  </a:outerShdw>
                </a:effectLst>
              </a:rPr>
              <a:t>European </a:t>
            </a:r>
            <a:r>
              <a:rPr lang="en-US" sz="3200" dirty="0">
                <a:solidFill>
                  <a:schemeClr val="bg2">
                    <a:lumMod val="10000"/>
                  </a:schemeClr>
                </a:solidFill>
                <a:effectLst>
                  <a:outerShdw blurRad="38100" dist="38100" dir="2700000" algn="tl">
                    <a:srgbClr val="000000">
                      <a:alpha val="43137"/>
                    </a:srgbClr>
                  </a:outerShdw>
                </a:effectLst>
              </a:rPr>
              <a:t>impact on culture: </a:t>
            </a:r>
            <a:r>
              <a:rPr lang="en-US" sz="3200" dirty="0" smtClean="0">
                <a:solidFill>
                  <a:schemeClr val="bg2">
                    <a:lumMod val="10000"/>
                  </a:schemeClr>
                </a:solidFill>
                <a:effectLst>
                  <a:outerShdw blurRad="38100" dist="38100" dir="2700000" algn="tl">
                    <a:srgbClr val="000000">
                      <a:alpha val="43137"/>
                    </a:srgbClr>
                  </a:outerShdw>
                </a:effectLst>
              </a:rPr>
              <a:t>farm animals horses</a:t>
            </a:r>
            <a:r>
              <a:rPr lang="en-US" sz="3200" dirty="0">
                <a:solidFill>
                  <a:schemeClr val="bg2">
                    <a:lumMod val="10000"/>
                  </a:schemeClr>
                </a:solidFill>
                <a:effectLst>
                  <a:outerShdw blurRad="38100" dist="38100" dir="2700000" algn="tl">
                    <a:srgbClr val="000000">
                      <a:alpha val="43137"/>
                    </a:srgbClr>
                  </a:outerShdw>
                </a:effectLst>
              </a:rPr>
              <a:t>, </a:t>
            </a:r>
            <a:r>
              <a:rPr lang="en-US" sz="3200" dirty="0" smtClean="0">
                <a:solidFill>
                  <a:schemeClr val="bg2">
                    <a:lumMod val="10000"/>
                  </a:schemeClr>
                </a:solidFill>
                <a:effectLst>
                  <a:outerShdw blurRad="38100" dist="38100" dir="2700000" algn="tl">
                    <a:srgbClr val="000000">
                      <a:alpha val="43137"/>
                    </a:srgbClr>
                  </a:outerShdw>
                </a:effectLst>
              </a:rPr>
              <a:t>and firearms.</a:t>
            </a:r>
            <a:endParaRPr lang="en-US" sz="3200" dirty="0">
              <a:solidFill>
                <a:schemeClr val="bg2">
                  <a:lumMod val="1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3">
                                            <p:bg/>
                                          </p:spTgt>
                                        </p:tgtEl>
                                      </p:cBhvr>
                                    </p:animEffect>
                                    <p:set>
                                      <p:cBhvr>
                                        <p:cTn id="18" dur="1" fill="hold">
                                          <p:stCondLst>
                                            <p:cond delay="499"/>
                                          </p:stCondLst>
                                        </p:cTn>
                                        <p:tgtEl>
                                          <p:spTgt spid="3">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http://thestoryofchocolate.com/files/2010/images/Chocolate-house-london-c1708.jpg"/>
          <p:cNvPicPr>
            <a:picLocks noChangeAspect="1" noChangeArrowheads="1"/>
          </p:cNvPicPr>
          <p:nvPr/>
        </p:nvPicPr>
        <p:blipFill>
          <a:blip r:embed="rId2" cstate="print"/>
          <a:srcRect/>
          <a:stretch>
            <a:fillRect/>
          </a:stretch>
        </p:blipFill>
        <p:spPr bwMode="auto">
          <a:xfrm>
            <a:off x="0" y="0"/>
            <a:ext cx="9150350" cy="3962400"/>
          </a:xfrm>
          <a:prstGeom prst="rect">
            <a:avLst/>
          </a:prstGeom>
          <a:noFill/>
          <a:ln w="9525">
            <a:noFill/>
            <a:miter lim="800000"/>
            <a:headEnd/>
            <a:tailEnd/>
          </a:ln>
        </p:spPr>
      </p:pic>
      <p:sp>
        <p:nvSpPr>
          <p:cNvPr id="2" name="Title 1"/>
          <p:cNvSpPr>
            <a:spLocks noGrp="1"/>
          </p:cNvSpPr>
          <p:nvPr>
            <p:ph type="title"/>
          </p:nvPr>
        </p:nvSpPr>
        <p:spPr>
          <a:xfrm>
            <a:off x="460340" y="152400"/>
            <a:ext cx="8229600" cy="1143000"/>
          </a:xfrm>
        </p:spPr>
        <p:txBody>
          <a:bodyPr>
            <a:noAutofit/>
          </a:bodyPr>
          <a:lstStyle/>
          <a:p>
            <a:pPr>
              <a:defRPr/>
            </a:pPr>
            <a:r>
              <a:rPr lang="en-US" sz="3200" dirty="0">
                <a:solidFill>
                  <a:schemeClr val="accent1">
                    <a:lumMod val="20000"/>
                    <a:lumOff val="80000"/>
                  </a:schemeClr>
                </a:solidFill>
              </a:rPr>
              <a:t>Results of contact between Native-Americans and Europeans</a:t>
            </a:r>
          </a:p>
        </p:txBody>
      </p:sp>
      <p:sp>
        <p:nvSpPr>
          <p:cNvPr id="3" name="Content Placeholder 2"/>
          <p:cNvSpPr>
            <a:spLocks noGrp="1"/>
          </p:cNvSpPr>
          <p:nvPr>
            <p:ph sz="quarter" idx="1"/>
          </p:nvPr>
        </p:nvSpPr>
        <p:spPr>
          <a:xfrm>
            <a:off x="152400" y="3962400"/>
            <a:ext cx="8839200" cy="2895600"/>
          </a:xfrm>
        </p:spPr>
        <p:txBody>
          <a:bodyPr>
            <a:normAutofit/>
          </a:bodyPr>
          <a:lstStyle/>
          <a:p>
            <a:pPr marL="136525" indent="0">
              <a:buFont typeface="Wingdings 2" pitchFamily="18" charset="2"/>
              <a:buNone/>
              <a:defRPr/>
            </a:pPr>
            <a:r>
              <a:rPr lang="en-US" sz="2400" dirty="0"/>
              <a:t>For Europeans</a:t>
            </a:r>
          </a:p>
          <a:p>
            <a:pPr>
              <a:defRPr/>
            </a:pPr>
            <a:r>
              <a:rPr lang="en-US" sz="2400" dirty="0"/>
              <a:t>Global empires for 1st time in human history.</a:t>
            </a:r>
          </a:p>
          <a:p>
            <a:pPr>
              <a:defRPr/>
            </a:pPr>
            <a:r>
              <a:rPr lang="en-US" sz="2400" dirty="0"/>
              <a:t>Explosion of capitalism (Commercial Revolution</a:t>
            </a:r>
            <a:r>
              <a:rPr lang="en-US" sz="2400" dirty="0" smtClean="0"/>
              <a:t>)</a:t>
            </a:r>
            <a:endParaRPr lang="en-US" sz="2400" dirty="0"/>
          </a:p>
          <a:p>
            <a:pPr>
              <a:defRPr/>
            </a:pPr>
            <a:r>
              <a:rPr lang="en-US" sz="2400" dirty="0" smtClean="0"/>
              <a:t>Improved </a:t>
            </a:r>
            <a:r>
              <a:rPr lang="en-US" sz="2400" dirty="0"/>
              <a:t>diet = higher mortality = higher population = bigger push for emigration. </a:t>
            </a:r>
            <a:endParaRPr lang="en-US" sz="2400" dirty="0" smtClean="0"/>
          </a:p>
          <a:p>
            <a:pPr lvl="1">
              <a:defRPr/>
            </a:pPr>
            <a:r>
              <a:rPr lang="en-US" sz="2100" dirty="0" smtClean="0"/>
              <a:t>Stimulants</a:t>
            </a:r>
            <a:r>
              <a:rPr lang="en-US" sz="2100" dirty="0"/>
              <a:t>: coffee, cocoa, and </a:t>
            </a:r>
            <a:r>
              <a:rPr lang="en-US" sz="2100" dirty="0" smtClean="0"/>
              <a:t>tobacco</a:t>
            </a:r>
            <a:endParaRPr lang="en-US" sz="21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C:\Documents and Settings\mchanrahan\Local Settings\Temporary Internet Files\Content.IE5\6Q919NMY\MP910218837[1].jpg"/>
          <p:cNvPicPr>
            <a:picLocks noChangeAspect="1" noChangeArrowheads="1"/>
          </p:cNvPicPr>
          <p:nvPr/>
        </p:nvPicPr>
        <p:blipFill>
          <a:blip r:embed="rId3" cstate="print"/>
          <a:srcRect/>
          <a:stretch>
            <a:fillRect/>
          </a:stretch>
        </p:blipFill>
        <p:spPr bwMode="auto">
          <a:xfrm>
            <a:off x="0" y="0"/>
            <a:ext cx="9144000" cy="6888163"/>
          </a:xfrm>
          <a:prstGeom prst="rect">
            <a:avLst/>
          </a:prstGeom>
          <a:noFill/>
          <a:ln w="9525">
            <a:noFill/>
            <a:miter lim="800000"/>
            <a:headEnd/>
            <a:tailEnd/>
          </a:ln>
        </p:spPr>
      </p:pic>
      <p:sp>
        <p:nvSpPr>
          <p:cNvPr id="6" name="Title 5"/>
          <p:cNvSpPr>
            <a:spLocks noGrp="1"/>
          </p:cNvSpPr>
          <p:nvPr>
            <p:ph type="title"/>
          </p:nvPr>
        </p:nvSpPr>
        <p:spPr>
          <a:xfrm>
            <a:off x="1066800" y="1981200"/>
            <a:ext cx="7086600" cy="1828800"/>
          </a:xfrm>
        </p:spPr>
        <p:txBody>
          <a:bodyPr>
            <a:normAutofit/>
          </a:bodyPr>
          <a:lstStyle/>
          <a:p>
            <a:pPr algn="ctr" eaLnBrk="1" fontAlgn="auto" hangingPunct="1">
              <a:spcAft>
                <a:spcPts val="0"/>
              </a:spcAft>
              <a:defRPr/>
            </a:pPr>
            <a:r>
              <a:rPr lang="en-US" sz="7200" dirty="0" smtClean="0">
                <a:solidFill>
                  <a:srgbClr val="3366FF"/>
                </a:solidFill>
              </a:rPr>
              <a:t>The French</a:t>
            </a:r>
            <a:endParaRPr lang="en-US" sz="7200" dirty="0">
              <a:solidFill>
                <a:srgbClr val="3366FF"/>
              </a:solidFill>
            </a:endParaRPr>
          </a:p>
        </p:txBody>
      </p:sp>
    </p:spTree>
  </p:cSld>
  <p:clrMapOvr>
    <a:masterClrMapping/>
  </p:clrMapOvr>
  <p:transition spd="slow">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
          <p:cNvPicPr>
            <a:picLocks noChangeAspect="1" noChangeArrowheads="1"/>
          </p:cNvPicPr>
          <p:nvPr/>
        </p:nvPicPr>
        <p:blipFill>
          <a:blip r:embed="rId2" cstate="print">
            <a:biLevel thresh="50000"/>
          </a:blip>
          <a:srcRect/>
          <a:stretch>
            <a:fillRect/>
          </a:stretch>
        </p:blipFill>
        <p:spPr bwMode="auto">
          <a:xfrm>
            <a:off x="0" y="0"/>
            <a:ext cx="9144000" cy="6858000"/>
          </a:xfrm>
          <a:prstGeom prst="rect">
            <a:avLst/>
          </a:prstGeom>
          <a:ln>
            <a:noFill/>
          </a:ln>
          <a:effectLst>
            <a:softEdge rad="112500"/>
          </a:effectLst>
        </p:spPr>
      </p:pic>
      <p:sp>
        <p:nvSpPr>
          <p:cNvPr id="16386" name="Text Placeholder 2"/>
          <p:cNvSpPr>
            <a:spLocks noGrp="1"/>
          </p:cNvSpPr>
          <p:nvPr>
            <p:ph type="body" idx="1"/>
          </p:nvPr>
        </p:nvSpPr>
        <p:spPr>
          <a:xfrm>
            <a:off x="152400" y="1524000"/>
            <a:ext cx="7086600" cy="1509713"/>
          </a:xfrm>
        </p:spPr>
        <p:txBody>
          <a:bodyPr/>
          <a:lstStyle/>
          <a:p>
            <a:pPr marL="73025" eaLnBrk="1" hangingPunct="1">
              <a:defRPr/>
            </a:pPr>
            <a:r>
              <a:rPr lang="en-US" dirty="0" smtClean="0">
                <a:solidFill>
                  <a:schemeClr val="bg2">
                    <a:lumMod val="75000"/>
                  </a:schemeClr>
                </a:solidFill>
              </a:rPr>
              <a:t>The Amerindians</a:t>
            </a:r>
          </a:p>
        </p:txBody>
      </p:sp>
      <p:sp>
        <p:nvSpPr>
          <p:cNvPr id="2" name="Title 1"/>
          <p:cNvSpPr>
            <a:spLocks noGrp="1"/>
          </p:cNvSpPr>
          <p:nvPr>
            <p:ph type="title"/>
          </p:nvPr>
        </p:nvSpPr>
        <p:spPr>
          <a:xfrm>
            <a:off x="228600" y="152400"/>
            <a:ext cx="7086600" cy="1219200"/>
          </a:xfrm>
        </p:spPr>
        <p:txBody>
          <a:bodyPr/>
          <a:lstStyle/>
          <a:p>
            <a:pPr eaLnBrk="1" fontAlgn="auto" hangingPunct="1">
              <a:spcAft>
                <a:spcPts val="0"/>
              </a:spcAft>
              <a:defRPr/>
            </a:pPr>
            <a:r>
              <a:rPr lang="en-US" dirty="0" smtClean="0"/>
              <a:t>The First Americans</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style>
          <a:lnRef idx="0">
            <a:schemeClr val="accent1"/>
          </a:lnRef>
          <a:fillRef idx="3">
            <a:schemeClr val="accent1"/>
          </a:fillRef>
          <a:effectRef idx="3">
            <a:schemeClr val="accent1"/>
          </a:effectRef>
          <a:fontRef idx="minor">
            <a:schemeClr val="lt1"/>
          </a:fontRef>
        </p:style>
        <p:txBody>
          <a:bodyPr>
            <a:noAutofit/>
          </a:bodyPr>
          <a:lstStyle/>
          <a:p>
            <a:pPr eaLnBrk="1" fontAlgn="auto" hangingPunct="1">
              <a:spcAft>
                <a:spcPts val="0"/>
              </a:spcAft>
              <a:defRPr/>
            </a:pPr>
            <a:r>
              <a:rPr lang="en-US" sz="3000" dirty="0" smtClean="0">
                <a:solidFill>
                  <a:schemeClr val="bg2">
                    <a:lumMod val="75000"/>
                  </a:schemeClr>
                </a:solidFill>
              </a:rPr>
              <a:t>Settlements in Canada, the Mississippi River Valley, the port of New Orleans, and the Caribbean</a:t>
            </a:r>
            <a:endParaRPr lang="en-US" sz="3000" dirty="0">
              <a:solidFill>
                <a:schemeClr val="bg2">
                  <a:lumMod val="75000"/>
                </a:schemeClr>
              </a:solidFill>
            </a:endParaRPr>
          </a:p>
        </p:txBody>
      </p:sp>
      <p:pic>
        <p:nvPicPr>
          <p:cNvPr id="74754" name="Content Placeholder 3" descr="French Colonization.png"/>
          <p:cNvPicPr>
            <a:picLocks noGrp="1" noChangeAspect="1"/>
          </p:cNvPicPr>
          <p:nvPr>
            <p:ph sz="quarter" idx="4294967295"/>
          </p:nvPr>
        </p:nvPicPr>
        <p:blipFill>
          <a:blip r:embed="rId3" cstate="print"/>
          <a:srcRect/>
          <a:stretch>
            <a:fillRect/>
          </a:stretch>
        </p:blipFill>
        <p:spPr>
          <a:xfrm>
            <a:off x="1981200" y="1524000"/>
            <a:ext cx="5334000" cy="5334000"/>
          </a:xfrm>
        </p:spPr>
      </p:pic>
      <p:pic>
        <p:nvPicPr>
          <p:cNvPr id="76802" name="Picture 2" descr="http://screenplays-by-3rd-dog-script.com/wp-content/uploads/2010/07/220px-H%C3%A9raldique_meuble_Fleur_de_lys_liss%C3%A9e.svg1_1.png"/>
          <p:cNvPicPr>
            <a:picLocks noChangeAspect="1" noChangeArrowheads="1"/>
          </p:cNvPicPr>
          <p:nvPr/>
        </p:nvPicPr>
        <p:blipFill>
          <a:blip r:embed="rId4" cstate="print"/>
          <a:srcRect/>
          <a:stretch>
            <a:fillRect/>
          </a:stretch>
        </p:blipFill>
        <p:spPr bwMode="auto">
          <a:xfrm>
            <a:off x="7048500" y="4343400"/>
            <a:ext cx="2095500" cy="2514600"/>
          </a:xfrm>
          <a:prstGeom prst="rect">
            <a:avLst/>
          </a:prstGeom>
          <a:noFill/>
          <a:ln w="9525">
            <a:noFill/>
            <a:miter lim="800000"/>
            <a:headEnd/>
            <a:tailEnd/>
          </a:ln>
        </p:spPr>
      </p:pic>
      <p:pic>
        <p:nvPicPr>
          <p:cNvPr id="76803" name="Picture 3" descr="C:\Documents and Settings\mchanrahan\Local Settings\Temporary Internet Files\Content.IE5\6Q919NMY\MC900436808[1].wmf"/>
          <p:cNvPicPr>
            <a:picLocks noChangeAspect="1" noChangeArrowheads="1"/>
          </p:cNvPicPr>
          <p:nvPr/>
        </p:nvPicPr>
        <p:blipFill>
          <a:blip r:embed="rId5" cstate="print"/>
          <a:srcRect/>
          <a:stretch>
            <a:fillRect/>
          </a:stretch>
        </p:blipFill>
        <p:spPr bwMode="auto">
          <a:xfrm>
            <a:off x="0" y="1752600"/>
            <a:ext cx="2286000" cy="1246188"/>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6803"/>
                                        </p:tgtEl>
                                        <p:attrNameLst>
                                          <p:attrName>style.visibility</p:attrName>
                                        </p:attrNameLst>
                                      </p:cBhvr>
                                      <p:to>
                                        <p:strVal val="visible"/>
                                      </p:to>
                                    </p:set>
                                    <p:anim calcmode="lin" valueType="num">
                                      <p:cBhvr>
                                        <p:cTn id="7" dur="500" fill="hold"/>
                                        <p:tgtEl>
                                          <p:spTgt spid="76803"/>
                                        </p:tgtEl>
                                        <p:attrNameLst>
                                          <p:attrName>ppt_w</p:attrName>
                                        </p:attrNameLst>
                                      </p:cBhvr>
                                      <p:tavLst>
                                        <p:tav tm="0">
                                          <p:val>
                                            <p:fltVal val="0"/>
                                          </p:val>
                                        </p:tav>
                                        <p:tav tm="100000">
                                          <p:val>
                                            <p:strVal val="#ppt_w"/>
                                          </p:val>
                                        </p:tav>
                                      </p:tavLst>
                                    </p:anim>
                                    <p:anim calcmode="lin" valueType="num">
                                      <p:cBhvr>
                                        <p:cTn id="8" dur="500" fill="hold"/>
                                        <p:tgtEl>
                                          <p:spTgt spid="7680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76802"/>
                                        </p:tgtEl>
                                        <p:attrNameLst>
                                          <p:attrName>style.visibility</p:attrName>
                                        </p:attrNameLst>
                                      </p:cBhvr>
                                      <p:to>
                                        <p:strVal val="visible"/>
                                      </p:to>
                                    </p:set>
                                    <p:anim calcmode="lin" valueType="num">
                                      <p:cBhvr>
                                        <p:cTn id="13" dur="500" fill="hold"/>
                                        <p:tgtEl>
                                          <p:spTgt spid="76802"/>
                                        </p:tgtEl>
                                        <p:attrNameLst>
                                          <p:attrName>ppt_w</p:attrName>
                                        </p:attrNameLst>
                                      </p:cBhvr>
                                      <p:tavLst>
                                        <p:tav tm="0">
                                          <p:val>
                                            <p:fltVal val="0"/>
                                          </p:val>
                                        </p:tav>
                                        <p:tav tm="100000">
                                          <p:val>
                                            <p:strVal val="#ppt_w"/>
                                          </p:val>
                                        </p:tav>
                                      </p:tavLst>
                                    </p:anim>
                                    <p:anim calcmode="lin" valueType="num">
                                      <p:cBhvr>
                                        <p:cTn id="14" dur="500" fill="hold"/>
                                        <p:tgtEl>
                                          <p:spTgt spid="7680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French Settlement</a:t>
            </a:r>
            <a:endParaRPr lang="en-US" dirty="0"/>
          </a:p>
        </p:txBody>
      </p:sp>
      <p:sp>
        <p:nvSpPr>
          <p:cNvPr id="77826" name="Content Placeholder 2"/>
          <p:cNvSpPr>
            <a:spLocks noGrp="1"/>
          </p:cNvSpPr>
          <p:nvPr>
            <p:ph sz="quarter" idx="1"/>
          </p:nvPr>
        </p:nvSpPr>
        <p:spPr>
          <a:xfrm>
            <a:off x="457200" y="1524000"/>
            <a:ext cx="8229600" cy="4708525"/>
          </a:xfrm>
        </p:spPr>
        <p:txBody>
          <a:bodyPr>
            <a:normAutofit/>
          </a:bodyPr>
          <a:lstStyle/>
          <a:p>
            <a:r>
              <a:rPr lang="en-US" dirty="0" smtClean="0"/>
              <a:t>Samuel de Champlain - </a:t>
            </a:r>
            <a:r>
              <a:rPr lang="en-US" dirty="0"/>
              <a:t>“Father of New France</a:t>
            </a:r>
            <a:r>
              <a:rPr lang="en-US" dirty="0" smtClean="0"/>
              <a:t>”, </a:t>
            </a:r>
            <a:r>
              <a:rPr lang="en-US" dirty="0"/>
              <a:t>f</a:t>
            </a:r>
            <a:r>
              <a:rPr lang="en-US" dirty="0" smtClean="0"/>
              <a:t>ounded Quebec</a:t>
            </a:r>
          </a:p>
          <a:p>
            <a:r>
              <a:rPr lang="en-US" dirty="0" smtClean="0"/>
              <a:t>Most settlers were young, single men</a:t>
            </a:r>
          </a:p>
          <a:p>
            <a:r>
              <a:rPr lang="en-US" dirty="0"/>
              <a:t>K</a:t>
            </a:r>
            <a:r>
              <a:rPr lang="en-US" dirty="0" smtClean="0"/>
              <a:t>nown as great gift-givers to the Indians</a:t>
            </a:r>
          </a:p>
          <a:p>
            <a:r>
              <a:rPr lang="en-US" dirty="0" smtClean="0"/>
              <a:t>Focus was on fur trade, especially beaver pelts</a:t>
            </a:r>
          </a:p>
          <a:p>
            <a:pPr lvl="1"/>
            <a:r>
              <a:rPr lang="en-US" i="1" dirty="0" err="1" smtClean="0"/>
              <a:t>Coureurs</a:t>
            </a:r>
            <a:r>
              <a:rPr lang="en-US" i="1" dirty="0" smtClean="0"/>
              <a:t> de bois</a:t>
            </a:r>
            <a:r>
              <a:rPr lang="en-US" dirty="0" smtClean="0"/>
              <a:t> </a:t>
            </a:r>
          </a:p>
          <a:p>
            <a:pPr lvl="1"/>
            <a:r>
              <a:rPr lang="en-US" i="1" dirty="0" smtClean="0"/>
              <a:t>Voyageurs</a:t>
            </a:r>
            <a:endParaRPr lang="en-US" dirty="0" smtClean="0"/>
          </a:p>
          <a:p>
            <a:r>
              <a:rPr lang="en-US" dirty="0" smtClean="0"/>
              <a:t>Jesuits: Catholic missionaries who sought to convert the natives.</a:t>
            </a:r>
          </a:p>
          <a:p>
            <a:endParaRPr lang="en-US" dirty="0" smtClean="0"/>
          </a:p>
        </p:txBody>
      </p:sp>
      <p:pic>
        <p:nvPicPr>
          <p:cNvPr id="77827" name="Picture 2" descr="http://www.district196.org/frms/pages/ELECTIVES/WORLDCULTURE7/PAGES/FRENCHFURTRADE/beaver.JPG"/>
          <p:cNvPicPr>
            <a:picLocks noChangeAspect="1" noChangeArrowheads="1"/>
          </p:cNvPicPr>
          <p:nvPr/>
        </p:nvPicPr>
        <p:blipFill>
          <a:blip r:embed="rId2" cstate="print">
            <a:clrChange>
              <a:clrFrom>
                <a:srgbClr val="FEFEFE"/>
              </a:clrFrom>
              <a:clrTo>
                <a:srgbClr val="FEFEFE">
                  <a:alpha val="0"/>
                </a:srgbClr>
              </a:clrTo>
            </a:clrChange>
          </a:blip>
          <a:srcRect t="3670" r="2499"/>
          <a:stretch>
            <a:fillRect/>
          </a:stretch>
        </p:blipFill>
        <p:spPr bwMode="auto">
          <a:xfrm>
            <a:off x="6937828" y="5410200"/>
            <a:ext cx="2206172" cy="14478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descr="C:\Documents and Settings\mchanrahan\Local Settings\Temporary Internet Files\Content.IE5\IQ010KT7\MP900400797[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Title 3"/>
          <p:cNvSpPr>
            <a:spLocks noGrp="1"/>
          </p:cNvSpPr>
          <p:nvPr>
            <p:ph type="title"/>
          </p:nvPr>
        </p:nvSpPr>
        <p:spPr>
          <a:xfrm>
            <a:off x="1066800" y="2362200"/>
            <a:ext cx="7086600" cy="1828800"/>
          </a:xfrm>
        </p:spPr>
        <p:txBody>
          <a:bodyPr>
            <a:normAutofit/>
          </a:bodyPr>
          <a:lstStyle/>
          <a:p>
            <a:pPr algn="ctr" eaLnBrk="1" fontAlgn="auto" hangingPunct="1">
              <a:spcAft>
                <a:spcPts val="0"/>
              </a:spcAft>
              <a:defRPr/>
            </a:pPr>
            <a:r>
              <a:rPr lang="en-US" sz="6600" dirty="0" smtClean="0">
                <a:solidFill>
                  <a:srgbClr val="0000FF"/>
                </a:solidFill>
              </a:rPr>
              <a:t>The English</a:t>
            </a:r>
            <a:endParaRPr lang="en-US" sz="6600" dirty="0">
              <a:solidFill>
                <a:srgbClr val="0000FF"/>
              </a:solidFill>
            </a:endParaRPr>
          </a:p>
        </p:txBody>
      </p:sp>
    </p:spTree>
  </p:cSld>
  <p:clrMapOvr>
    <a:masterClrMapping/>
  </p:clrMapOvr>
  <p:transition spd="slow">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tle 1"/>
          <p:cNvPicPr>
            <a:picLocks noGrp="1" noChangeArrowheads="1"/>
          </p:cNvPicPr>
          <p:nvPr>
            <p:ph type="title"/>
          </p:nvPr>
        </p:nvPicPr>
        <p:blipFill>
          <a:blip r:embed="rId2" cstate="print"/>
          <a:srcRect l="17642" r="15793"/>
          <a:stretch>
            <a:fillRect/>
          </a:stretch>
        </p:blipFill>
        <p:spPr bwMode="auto">
          <a:xfrm>
            <a:off x="506413" y="274638"/>
            <a:ext cx="5818187" cy="1143000"/>
          </a:xfrm>
        </p:spPr>
      </p:pic>
      <p:sp>
        <p:nvSpPr>
          <p:cNvPr id="81922" name="Content Placeholder 2"/>
          <p:cNvSpPr>
            <a:spLocks noGrp="1"/>
          </p:cNvSpPr>
          <p:nvPr>
            <p:ph sz="quarter" idx="1"/>
          </p:nvPr>
        </p:nvSpPr>
        <p:spPr>
          <a:xfrm>
            <a:off x="457200" y="1600200"/>
            <a:ext cx="5943600" cy="1600200"/>
          </a:xfrm>
        </p:spPr>
        <p:txBody>
          <a:bodyPr/>
          <a:lstStyle/>
          <a:p>
            <a:r>
              <a:rPr lang="en-US" dirty="0" smtClean="0"/>
              <a:t>Protestant England was in competition with Catholic Spain.</a:t>
            </a:r>
          </a:p>
          <a:p>
            <a:endParaRPr lang="en-US" sz="2400" dirty="0" smtClean="0"/>
          </a:p>
        </p:txBody>
      </p:sp>
      <p:sp>
        <p:nvSpPr>
          <p:cNvPr id="81929" name="Rectangle 9"/>
          <p:cNvSpPr>
            <a:spLocks noGrp="1"/>
          </p:cNvSpPr>
          <p:nvPr>
            <p:ph type="body" sz="half" idx="4294967295"/>
          </p:nvPr>
        </p:nvSpPr>
        <p:spPr>
          <a:xfrm>
            <a:off x="457200" y="2514600"/>
            <a:ext cx="4038600" cy="4708525"/>
          </a:xfrm>
        </p:spPr>
        <p:txBody>
          <a:bodyPr/>
          <a:lstStyle/>
          <a:p>
            <a:r>
              <a:rPr lang="en-US" dirty="0" smtClean="0"/>
              <a:t>Whichever country proved to be more powerful, it implied that their religion was God’s preferred religion</a:t>
            </a:r>
          </a:p>
          <a:p>
            <a:endParaRPr lang="en-US" sz="2400" dirty="0" smtClean="0"/>
          </a:p>
        </p:txBody>
      </p:sp>
      <p:pic>
        <p:nvPicPr>
          <p:cNvPr id="81925" name="Picture 5" descr="philip-ii"/>
          <p:cNvPicPr>
            <a:picLocks noChangeAspect="1" noChangeArrowheads="1"/>
          </p:cNvPicPr>
          <p:nvPr/>
        </p:nvPicPr>
        <p:blipFill>
          <a:blip r:embed="rId3" cstate="print"/>
          <a:srcRect/>
          <a:stretch>
            <a:fillRect/>
          </a:stretch>
        </p:blipFill>
        <p:spPr bwMode="auto">
          <a:xfrm>
            <a:off x="4648200" y="3429000"/>
            <a:ext cx="2678113" cy="3200400"/>
          </a:xfrm>
          <a:prstGeom prst="rect">
            <a:avLst/>
          </a:prstGeom>
          <a:noFill/>
        </p:spPr>
      </p:pic>
      <p:pic>
        <p:nvPicPr>
          <p:cNvPr id="81927" name="Picture 7" descr="regina"/>
          <p:cNvPicPr>
            <a:picLocks noChangeAspect="1" noChangeArrowheads="1"/>
          </p:cNvPicPr>
          <p:nvPr/>
        </p:nvPicPr>
        <p:blipFill>
          <a:blip r:embed="rId4" cstate="print"/>
          <a:srcRect/>
          <a:stretch>
            <a:fillRect/>
          </a:stretch>
        </p:blipFill>
        <p:spPr bwMode="auto">
          <a:xfrm>
            <a:off x="6553200" y="228600"/>
            <a:ext cx="2414588" cy="3505200"/>
          </a:xfrm>
          <a:prstGeom prst="rect">
            <a:avLst/>
          </a:prstGeom>
          <a:noFill/>
        </p:spPr>
      </p:pic>
      <p:pic>
        <p:nvPicPr>
          <p:cNvPr id="141316" name="Picture 4" descr="http://medievaleurope.mrdonn.org/popead3.gif"/>
          <p:cNvPicPr>
            <a:picLocks noChangeAspect="1" noChangeArrowheads="1"/>
          </p:cNvPicPr>
          <p:nvPr/>
        </p:nvPicPr>
        <p:blipFill>
          <a:blip r:embed="rId5" cstate="print"/>
          <a:srcRect/>
          <a:stretch>
            <a:fillRect/>
          </a:stretch>
        </p:blipFill>
        <p:spPr bwMode="auto">
          <a:xfrm>
            <a:off x="7048439" y="3302083"/>
            <a:ext cx="1555013" cy="21595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http://toddlers.yakaberry.com/occupations_pirate.gif"/>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156325" y="3749675"/>
            <a:ext cx="2987675" cy="3108325"/>
          </a:xfrm>
          <a:prstGeom prst="rect">
            <a:avLst/>
          </a:prstGeom>
          <a:noFill/>
          <a:ln w="9525">
            <a:noFill/>
            <a:miter lim="800000"/>
            <a:headEnd/>
            <a:tailEnd/>
          </a:ln>
        </p:spPr>
      </p:pic>
      <p:sp>
        <p:nvSpPr>
          <p:cNvPr id="2" name="Title 1"/>
          <p:cNvSpPr>
            <a:spLocks noGrp="1"/>
          </p:cNvSpPr>
          <p:nvPr>
            <p:ph type="title"/>
          </p:nvPr>
        </p:nvSpPr>
        <p:spPr>
          <a:xfrm>
            <a:off x="512676" y="280901"/>
            <a:ext cx="8117061" cy="1127342"/>
          </a:xfrm>
        </p:spPr>
        <p:txBody>
          <a:bodyPr>
            <a:normAutofit/>
          </a:bodyPr>
          <a:lstStyle/>
          <a:p>
            <a:pPr>
              <a:defRPr/>
            </a:pPr>
            <a:r>
              <a:rPr lang="en-US" dirty="0" err="1" smtClean="0"/>
              <a:t>Yarrr</a:t>
            </a:r>
            <a:r>
              <a:rPr lang="en-US" dirty="0" smtClean="0"/>
              <a:t>!!! – Pirates vs. Privateers</a:t>
            </a:r>
            <a:endParaRPr lang="en-US" dirty="0"/>
          </a:p>
        </p:txBody>
      </p:sp>
      <p:sp>
        <p:nvSpPr>
          <p:cNvPr id="82947" name="Content Placeholder 2"/>
          <p:cNvSpPr>
            <a:spLocks noGrp="1"/>
          </p:cNvSpPr>
          <p:nvPr>
            <p:ph sz="quarter" idx="1"/>
          </p:nvPr>
        </p:nvSpPr>
        <p:spPr/>
        <p:txBody>
          <a:bodyPr/>
          <a:lstStyle/>
          <a:p>
            <a:r>
              <a:rPr lang="en-US" sz="2400" dirty="0" smtClean="0"/>
              <a:t>Pirates attack ships of any origin for their own personal benefit</a:t>
            </a:r>
          </a:p>
          <a:p>
            <a:r>
              <a:rPr lang="en-US" sz="2400" dirty="0" smtClean="0"/>
              <a:t>Privateers are given permission to attack ships of enemy nations on behalf of their home country; often had a background in piracy and brought to work for a king or queen.</a:t>
            </a:r>
          </a:p>
        </p:txBody>
      </p:sp>
      <p:sp>
        <p:nvSpPr>
          <p:cNvPr id="82952" name="Rectangle 8"/>
          <p:cNvSpPr>
            <a:spLocks noGrp="1"/>
          </p:cNvSpPr>
          <p:nvPr>
            <p:ph type="body" sz="half" idx="4294967295"/>
          </p:nvPr>
        </p:nvSpPr>
        <p:spPr>
          <a:xfrm>
            <a:off x="1828800" y="3962400"/>
            <a:ext cx="4800600" cy="2514600"/>
          </a:xfrm>
        </p:spPr>
        <p:txBody>
          <a:bodyPr/>
          <a:lstStyle/>
          <a:p>
            <a:pPr lvl="1"/>
            <a:r>
              <a:rPr lang="en-US" sz="2000" dirty="0" smtClean="0"/>
              <a:t>Sir Francis Drake: a "sea dog" the pirated Spanish ships on the high seas; netted heavy profits to his financial backers including Queen Elizabeth.</a:t>
            </a:r>
          </a:p>
          <a:p>
            <a:pPr lvl="1"/>
            <a:r>
              <a:rPr lang="en-US" sz="2000" dirty="0" smtClean="0"/>
              <a:t>Would later lead an exploration of the New World and name it “Virginia”</a:t>
            </a:r>
          </a:p>
          <a:p>
            <a:endParaRPr lang="en-US" sz="2000" dirty="0" smtClean="0"/>
          </a:p>
        </p:txBody>
      </p:sp>
      <p:sp>
        <p:nvSpPr>
          <p:cNvPr id="82951" name="Oval 7"/>
          <p:cNvSpPr>
            <a:spLocks noChangeArrowheads="1"/>
          </p:cNvSpPr>
          <p:nvPr/>
        </p:nvSpPr>
        <p:spPr bwMode="auto">
          <a:xfrm>
            <a:off x="0" y="3962400"/>
            <a:ext cx="2133600" cy="2895600"/>
          </a:xfrm>
          <a:prstGeom prst="ellipse">
            <a:avLst/>
          </a:prstGeom>
          <a:blipFill dpi="0" rotWithShape="1">
            <a:blip r:embed="rId3" cstate="print"/>
            <a:srcRect/>
            <a:stretch>
              <a:fillRect/>
            </a:stretch>
          </a:blipFill>
          <a:ln w="9525">
            <a:solidFill>
              <a:schemeClr val="tx1"/>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http://www.britishbattles.com/spanish-war/armada/battle-graveline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pPr>
              <a:defRPr/>
            </a:pPr>
            <a:r>
              <a:rPr lang="en-US" dirty="0" smtClean="0">
                <a:solidFill>
                  <a:schemeClr val="tx1"/>
                </a:solidFill>
              </a:rPr>
              <a:t>The Invincible Spanish Armada</a:t>
            </a:r>
            <a:endParaRPr lang="en-US" dirty="0">
              <a:solidFill>
                <a:schemeClr val="tx1"/>
              </a:solidFill>
            </a:endParaRPr>
          </a:p>
        </p:txBody>
      </p:sp>
      <p:sp>
        <p:nvSpPr>
          <p:cNvPr id="3" name="Content Placeholder 2"/>
          <p:cNvSpPr>
            <a:spLocks noGrp="1"/>
          </p:cNvSpPr>
          <p:nvPr>
            <p:ph sz="quarter" idx="1"/>
          </p:nvPr>
        </p:nvSpPr>
        <p:spPr>
          <a:xfrm>
            <a:off x="457200" y="1600200"/>
            <a:ext cx="8229600" cy="4419600"/>
          </a:xfrm>
          <a:solidFill>
            <a:schemeClr val="accent1">
              <a:alpha val="65000"/>
            </a:schemeClr>
          </a:solidFill>
        </p:spPr>
        <p:txBody>
          <a:bodyPr>
            <a:normAutofit lnSpcReduction="10000"/>
          </a:bodyPr>
          <a:lstStyle/>
          <a:p>
            <a:pPr>
              <a:defRPr/>
            </a:pPr>
            <a:r>
              <a:rPr lang="en-US" dirty="0" smtClean="0">
                <a:effectLst>
                  <a:outerShdw blurRad="38100" dist="38100" dir="2700000" algn="tl">
                    <a:srgbClr val="000000">
                      <a:alpha val="43137"/>
                    </a:srgbClr>
                  </a:outerShdw>
                </a:effectLst>
              </a:rPr>
              <a:t>King Philip II of Spain had the largest and most formidable fleet that existed at the time.</a:t>
            </a:r>
          </a:p>
          <a:p>
            <a:pPr>
              <a:defRPr/>
            </a:pPr>
            <a:r>
              <a:rPr lang="en-US" dirty="0" smtClean="0">
                <a:effectLst>
                  <a:outerShdw blurRad="38100" dist="38100" dir="2700000" algn="tl">
                    <a:srgbClr val="000000">
                      <a:alpha val="43137"/>
                    </a:srgbClr>
                  </a:outerShdw>
                </a:effectLst>
              </a:rPr>
              <a:t>After the execution of Mary Queen of Scots, he waged a holy war against Elisabeth I.</a:t>
            </a:r>
          </a:p>
          <a:p>
            <a:pPr>
              <a:defRPr/>
            </a:pPr>
            <a:r>
              <a:rPr lang="en-US" dirty="0" smtClean="0">
                <a:effectLst>
                  <a:outerShdw blurRad="38100" dist="38100" dir="2700000" algn="tl">
                    <a:srgbClr val="000000">
                      <a:alpha val="43137"/>
                    </a:srgbClr>
                  </a:outerShdw>
                </a:effectLst>
              </a:rPr>
              <a:t>England was not only outnumbered but outmatched by the ultra modern fleet.</a:t>
            </a:r>
          </a:p>
          <a:p>
            <a:pPr>
              <a:defRPr/>
            </a:pPr>
            <a:r>
              <a:rPr lang="en-US" dirty="0" smtClean="0">
                <a:effectLst>
                  <a:outerShdw blurRad="38100" dist="38100" dir="2700000" algn="tl">
                    <a:srgbClr val="000000">
                      <a:alpha val="43137"/>
                    </a:srgbClr>
                  </a:outerShdw>
                </a:effectLst>
              </a:rPr>
              <a:t>Severe English storms and military planning allowed England to destroy the Spanish.</a:t>
            </a:r>
          </a:p>
          <a:p>
            <a:pPr>
              <a:defRPr/>
            </a:pPr>
            <a:r>
              <a:rPr lang="en-US" dirty="0" smtClean="0">
                <a:effectLst>
                  <a:outerShdw blurRad="38100" dist="38100" dir="2700000" algn="tl">
                    <a:srgbClr val="000000">
                      <a:alpha val="43137"/>
                    </a:srgbClr>
                  </a:outerShdw>
                </a:effectLst>
              </a:rPr>
              <a:t>This changed the power structure of Europe.</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defRPr/>
            </a:pPr>
            <a:r>
              <a:rPr lang="en-US" dirty="0" smtClean="0"/>
              <a:t>Causes for British Colonization</a:t>
            </a:r>
            <a:endParaRPr lang="en-US" dirty="0"/>
          </a:p>
        </p:txBody>
      </p:sp>
      <p:sp>
        <p:nvSpPr>
          <p:cNvPr id="84994" name="Content Placeholder 4"/>
          <p:cNvSpPr>
            <a:spLocks noGrp="1"/>
          </p:cNvSpPr>
          <p:nvPr>
            <p:ph sz="quarter" idx="1"/>
          </p:nvPr>
        </p:nvSpPr>
        <p:spPr>
          <a:xfrm>
            <a:off x="457200" y="1447800"/>
            <a:ext cx="8229600" cy="4708525"/>
          </a:xfrm>
        </p:spPr>
        <p:txBody>
          <a:bodyPr/>
          <a:lstStyle/>
          <a:p>
            <a:r>
              <a:rPr lang="en-US" dirty="0" smtClean="0"/>
              <a:t>Eventual peace with Spain provided opportunities overseas without harassment</a:t>
            </a:r>
          </a:p>
          <a:p>
            <a:r>
              <a:rPr lang="en-US" dirty="0" smtClean="0"/>
              <a:t>Population growth provided workers/ potential colonists</a:t>
            </a:r>
          </a:p>
          <a:p>
            <a:r>
              <a:rPr lang="en-US" dirty="0" smtClean="0"/>
              <a:t>Unemployment (economic opportunity, especially for second sons), farm land, adventure,  markets, political freedom, religious freedom, social change.</a:t>
            </a:r>
          </a:p>
          <a:p>
            <a:r>
              <a:rPr lang="en-US" dirty="0" smtClean="0"/>
              <a:t>Joint-stock companies provided financial means: investors pooled resources for sea expeditions.</a:t>
            </a:r>
          </a:p>
          <a:p>
            <a:endParaRPr lang="en-US" dirty="0" smtClean="0"/>
          </a:p>
        </p:txBody>
      </p:sp>
      <p:pic>
        <p:nvPicPr>
          <p:cNvPr id="84995" name="Picture 1" descr="C:\Documents and Settings\mchanrahan\Local Settings\Temporary Internet Files\Content.IE5\H370GFW7\MC900368446[1].wmf"/>
          <p:cNvPicPr>
            <a:picLocks noChangeAspect="1" noChangeArrowheads="1"/>
          </p:cNvPicPr>
          <p:nvPr/>
        </p:nvPicPr>
        <p:blipFill>
          <a:blip r:embed="rId2" cstate="print"/>
          <a:srcRect/>
          <a:stretch>
            <a:fillRect/>
          </a:stretch>
        </p:blipFill>
        <p:spPr bwMode="auto">
          <a:xfrm>
            <a:off x="7691438" y="5033963"/>
            <a:ext cx="1452562" cy="1824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5" descr="Roanoke.jpg"/>
          <p:cNvPicPr>
            <a:picLocks noChangeAspect="1"/>
          </p:cNvPicPr>
          <p:nvPr/>
        </p:nvPicPr>
        <p:blipFill>
          <a:blip r:embed="rId3" cstate="print"/>
          <a:srcRect/>
          <a:stretch>
            <a:fillRect/>
          </a:stretch>
        </p:blipFill>
        <p:spPr bwMode="auto">
          <a:xfrm>
            <a:off x="2362200" y="3427413"/>
            <a:ext cx="4541838" cy="326548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57200" y="152400"/>
            <a:ext cx="8229600" cy="1143000"/>
          </a:xfrm>
        </p:spPr>
        <p:txBody>
          <a:bodyPr/>
          <a:lstStyle/>
          <a:p>
            <a:pPr eaLnBrk="1" fontAlgn="auto" hangingPunct="1">
              <a:spcAft>
                <a:spcPts val="0"/>
              </a:spcAft>
              <a:defRPr/>
            </a:pPr>
            <a:r>
              <a:rPr lang="en-US" dirty="0" smtClean="0"/>
              <a:t>The Lost Colony of Roanoke</a:t>
            </a:r>
            <a:endParaRPr lang="en-US" dirty="0"/>
          </a:p>
        </p:txBody>
      </p:sp>
      <p:sp>
        <p:nvSpPr>
          <p:cNvPr id="3" name="Content Placeholder 2"/>
          <p:cNvSpPr>
            <a:spLocks noGrp="1"/>
          </p:cNvSpPr>
          <p:nvPr>
            <p:ph sz="quarter" idx="1"/>
          </p:nvPr>
        </p:nvSpPr>
        <p:spPr>
          <a:xfrm>
            <a:off x="457200" y="1524000"/>
            <a:ext cx="8229600" cy="4876800"/>
          </a:xfrm>
        </p:spPr>
        <p:txBody>
          <a:bodyPr/>
          <a:lstStyle/>
          <a:p>
            <a:pPr eaLnBrk="1" hangingPunct="1"/>
            <a:r>
              <a:rPr lang="en-US" sz="2400" dirty="0" smtClean="0"/>
              <a:t>Between 1585 – 1587, Sir Walter Raleigh funded the colonization of the New World in the name of England.</a:t>
            </a:r>
          </a:p>
          <a:p>
            <a:pPr eaLnBrk="1" hangingPunct="1"/>
            <a:r>
              <a:rPr lang="en-US" sz="2400" dirty="0" smtClean="0"/>
              <a:t>90 men, 17 women, and 9 children established the colony of Roanoke on an island just off the coast of present-day North Carolina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Scale>
                                      <p:cBhvr>
                                        <p:cTn id="14"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1" end="1"/>
                                            </p:txEl>
                                          </p:spTgt>
                                        </p:tgtEl>
                                        <p:attrNameLst>
                                          <p:attrName>ppt_x</p:attrName>
                                          <p:attrName>ppt_y</p:attrName>
                                        </p:attrNameLst>
                                      </p:cBhvr>
                                    </p:animMotion>
                                    <p:animEffect transition="in" filter="fade">
                                      <p:cBhvr>
                                        <p:cTn id="1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3" descr="Croatoan.jpg">
            <a:hlinkClick r:id="rId3"/>
          </p:cNvPr>
          <p:cNvPicPr>
            <a:picLocks noChangeAspect="1"/>
          </p:cNvPicPr>
          <p:nvPr/>
        </p:nvPicPr>
        <p:blipFill>
          <a:blip r:embed="rId4" cstate="print"/>
          <a:srcRect/>
          <a:stretch>
            <a:fillRect/>
          </a:stretch>
        </p:blipFill>
        <p:spPr bwMode="auto">
          <a:xfrm>
            <a:off x="2196306" y="3696980"/>
            <a:ext cx="4751388" cy="2989570"/>
          </a:xfrm>
          <a:prstGeom prst="rect">
            <a:avLst/>
          </a:prstGeom>
          <a:noFill/>
          <a:ln w="9525">
            <a:noFill/>
            <a:miter lim="800000"/>
            <a:headEnd/>
            <a:tailEnd/>
          </a:ln>
        </p:spPr>
      </p:pic>
      <p:sp>
        <p:nvSpPr>
          <p:cNvPr id="2" name="Title 1"/>
          <p:cNvSpPr>
            <a:spLocks noGrp="1"/>
          </p:cNvSpPr>
          <p:nvPr>
            <p:ph type="title"/>
          </p:nvPr>
        </p:nvSpPr>
        <p:spPr>
          <a:xfrm>
            <a:off x="457200" y="76200"/>
            <a:ext cx="8229600" cy="1143000"/>
          </a:xfrm>
        </p:spPr>
        <p:txBody>
          <a:bodyPr/>
          <a:lstStyle/>
          <a:p>
            <a:pPr eaLnBrk="1" fontAlgn="auto" hangingPunct="1">
              <a:spcAft>
                <a:spcPts val="0"/>
              </a:spcAft>
              <a:defRPr/>
            </a:pPr>
            <a:r>
              <a:rPr lang="en-US" dirty="0" smtClean="0"/>
              <a:t>The Lost Colony of Roanoke</a:t>
            </a:r>
            <a:endParaRPr lang="en-US" dirty="0"/>
          </a:p>
        </p:txBody>
      </p:sp>
      <p:sp>
        <p:nvSpPr>
          <p:cNvPr id="3" name="Content Placeholder 2"/>
          <p:cNvSpPr>
            <a:spLocks noGrp="1"/>
          </p:cNvSpPr>
          <p:nvPr>
            <p:ph sz="quarter" idx="1"/>
          </p:nvPr>
        </p:nvSpPr>
        <p:spPr>
          <a:xfrm>
            <a:off x="457200" y="1524000"/>
            <a:ext cx="8229600" cy="4251325"/>
          </a:xfrm>
        </p:spPr>
        <p:txBody>
          <a:bodyPr/>
          <a:lstStyle/>
          <a:p>
            <a:pPr eaLnBrk="1" hangingPunct="1"/>
            <a:r>
              <a:rPr lang="en-US" sz="2000" dirty="0" smtClean="0"/>
              <a:t>The colonists were discovered to be missing in 1590, just months after their last contact with English sailors</a:t>
            </a:r>
          </a:p>
          <a:p>
            <a:pPr eaLnBrk="1" hangingPunct="1"/>
            <a:r>
              <a:rPr lang="en-US" sz="2000" dirty="0" smtClean="0"/>
              <a:t>Nothing was found, but for the word "</a:t>
            </a:r>
            <a:r>
              <a:rPr lang="en-US" sz="2000" dirty="0" err="1" smtClean="0"/>
              <a:t>Croatoan</a:t>
            </a:r>
            <a:r>
              <a:rPr lang="en-US" sz="2000" dirty="0" smtClean="0"/>
              <a:t>" carved on a post.</a:t>
            </a:r>
          </a:p>
          <a:p>
            <a:pPr eaLnBrk="1" hangingPunct="1"/>
            <a:r>
              <a:rPr lang="en-US" sz="2000" dirty="0" smtClean="0"/>
              <a:t>The principal hypothesis is that the colonists were absorbed by one of the local indigenous populations, although the colonists may possibly have been massacred, by the Spanish or by the Powhatan Confederacy.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dissolv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The First English Colony</a:t>
            </a:r>
            <a:endParaRPr lang="en-US" dirty="0"/>
          </a:p>
        </p:txBody>
      </p:sp>
      <p:sp>
        <p:nvSpPr>
          <p:cNvPr id="91138" name="Content Placeholder 2"/>
          <p:cNvSpPr>
            <a:spLocks noGrp="1"/>
          </p:cNvSpPr>
          <p:nvPr>
            <p:ph sz="quarter" idx="1"/>
          </p:nvPr>
        </p:nvSpPr>
        <p:spPr>
          <a:xfrm>
            <a:off x="152400" y="1371600"/>
            <a:ext cx="4267200" cy="4708525"/>
          </a:xfrm>
        </p:spPr>
        <p:txBody>
          <a:bodyPr/>
          <a:lstStyle/>
          <a:p>
            <a:pPr eaLnBrk="1" hangingPunct="1"/>
            <a:r>
              <a:rPr lang="en-US" dirty="0" smtClean="0"/>
              <a:t>joint-stock company: A group of investors who pool their money to support big projects</a:t>
            </a:r>
          </a:p>
          <a:p>
            <a:pPr lvl="1" eaLnBrk="1" hangingPunct="1"/>
            <a:r>
              <a:rPr lang="en-US" dirty="0" smtClean="0"/>
              <a:t>The Virginia Company</a:t>
            </a:r>
          </a:p>
          <a:p>
            <a:pPr eaLnBrk="1" hangingPunct="1"/>
            <a:r>
              <a:rPr lang="en-US" dirty="0" smtClean="0"/>
              <a:t>Jamestown (1607): the first English settlement in the New World.</a:t>
            </a:r>
          </a:p>
        </p:txBody>
      </p:sp>
      <p:pic>
        <p:nvPicPr>
          <p:cNvPr id="91139" name="Picture 5" descr="Jamestown.jpg"/>
          <p:cNvPicPr>
            <a:picLocks noChangeAspect="1"/>
          </p:cNvPicPr>
          <p:nvPr/>
        </p:nvPicPr>
        <p:blipFill>
          <a:blip r:embed="rId3" cstate="print"/>
          <a:srcRect/>
          <a:stretch>
            <a:fillRect/>
          </a:stretch>
        </p:blipFill>
        <p:spPr bwMode="auto">
          <a:xfrm>
            <a:off x="4572000" y="2133600"/>
            <a:ext cx="4343400" cy="3197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Coming to America</a:t>
            </a:r>
            <a:endParaRPr lang="en-US" dirty="0"/>
          </a:p>
        </p:txBody>
      </p:sp>
      <p:sp>
        <p:nvSpPr>
          <p:cNvPr id="3" name="Content Placeholder 2"/>
          <p:cNvSpPr>
            <a:spLocks noGrp="1"/>
          </p:cNvSpPr>
          <p:nvPr>
            <p:ph sz="quarter" idx="1"/>
          </p:nvPr>
        </p:nvSpPr>
        <p:spPr>
          <a:xfrm>
            <a:off x="152400" y="1676400"/>
            <a:ext cx="4267200" cy="4876800"/>
          </a:xfrm>
        </p:spPr>
        <p:txBody>
          <a:bodyPr>
            <a:normAutofit fontScale="77500" lnSpcReduction="20000"/>
          </a:bodyPr>
          <a:lstStyle/>
          <a:p>
            <a:pPr>
              <a:defRPr/>
            </a:pPr>
            <a:r>
              <a:rPr lang="en-US" sz="2600" dirty="0" smtClean="0"/>
              <a:t>First nomads 35,000 years ago </a:t>
            </a:r>
          </a:p>
          <a:p>
            <a:pPr>
              <a:defRPr/>
            </a:pPr>
            <a:r>
              <a:rPr lang="en-US" sz="2600" dirty="0" smtClean="0"/>
              <a:t>Around 50-100 million inhabitants </a:t>
            </a:r>
          </a:p>
          <a:p>
            <a:pPr>
              <a:defRPr/>
            </a:pPr>
            <a:r>
              <a:rPr lang="en-US" sz="2600" dirty="0" smtClean="0"/>
              <a:t>Over 2,000 languages and widely differing cultures</a:t>
            </a:r>
            <a:r>
              <a:rPr lang="en-US" sz="2600" dirty="0" smtClean="0"/>
              <a:t>.</a:t>
            </a:r>
          </a:p>
          <a:p>
            <a:pPr>
              <a:defRPr/>
            </a:pPr>
            <a:r>
              <a:rPr lang="en-US" sz="2600" dirty="0" smtClean="0"/>
              <a:t>Pueblo (adobe houses)</a:t>
            </a:r>
          </a:p>
          <a:p>
            <a:pPr lvl="1">
              <a:defRPr/>
            </a:pPr>
            <a:r>
              <a:rPr lang="en-US" sz="2200" dirty="0"/>
              <a:t>SW Region, NM</a:t>
            </a:r>
          </a:p>
          <a:p>
            <a:pPr lvl="1">
              <a:defRPr/>
            </a:pPr>
            <a:r>
              <a:rPr lang="en-US" sz="2200" dirty="0"/>
              <a:t>Pueblo Revolt (1680</a:t>
            </a:r>
            <a:r>
              <a:rPr lang="en-US" sz="2200" dirty="0" smtClean="0"/>
              <a:t>)</a:t>
            </a:r>
          </a:p>
          <a:p>
            <a:pPr lvl="1">
              <a:defRPr/>
            </a:pPr>
            <a:r>
              <a:rPr lang="en-US" sz="2400" dirty="0" smtClean="0"/>
              <a:t>AKA </a:t>
            </a:r>
            <a:r>
              <a:rPr lang="en-US" sz="2400" dirty="0" err="1"/>
              <a:t>Popé's</a:t>
            </a:r>
            <a:r>
              <a:rPr lang="en-US" sz="2400" dirty="0"/>
              <a:t> </a:t>
            </a:r>
            <a:r>
              <a:rPr lang="en-US" sz="2400" dirty="0" smtClean="0"/>
              <a:t>Rebellion</a:t>
            </a:r>
          </a:p>
          <a:p>
            <a:pPr>
              <a:defRPr/>
            </a:pPr>
            <a:r>
              <a:rPr lang="en-US" sz="2600" dirty="0" smtClean="0"/>
              <a:t>Cahokia (Mound Builders)</a:t>
            </a:r>
          </a:p>
          <a:p>
            <a:pPr lvl="1">
              <a:defRPr/>
            </a:pPr>
            <a:r>
              <a:rPr lang="en-US" sz="2400" dirty="0" smtClean="0"/>
              <a:t>Maize</a:t>
            </a:r>
          </a:p>
          <a:p>
            <a:pPr>
              <a:defRPr/>
            </a:pPr>
            <a:r>
              <a:rPr lang="en-US" sz="2600" dirty="0" smtClean="0"/>
              <a:t>Iroquois Confederacy</a:t>
            </a:r>
          </a:p>
          <a:p>
            <a:pPr lvl="1">
              <a:defRPr/>
            </a:pPr>
            <a:r>
              <a:rPr lang="en-US" sz="2300" dirty="0" smtClean="0"/>
              <a:t>Alliance of five tribes consisting of the Mohawk, Seneca, Oneida, Onondaga, and Cayuga.</a:t>
            </a:r>
          </a:p>
          <a:p>
            <a:pPr lvl="1">
              <a:defRPr/>
            </a:pPr>
            <a:r>
              <a:rPr lang="en-US" sz="2300" dirty="0" smtClean="0"/>
              <a:t>When else has USA formed this type of government?</a:t>
            </a:r>
          </a:p>
          <a:p>
            <a:pPr>
              <a:defRPr/>
            </a:pPr>
            <a:endParaRPr lang="en-US" sz="2600" dirty="0" smtClean="0"/>
          </a:p>
          <a:p>
            <a:pPr marL="365760" lvl="1" indent="0">
              <a:buNone/>
              <a:defRPr/>
            </a:pPr>
            <a:endParaRPr lang="en-US" sz="2200" dirty="0"/>
          </a:p>
          <a:p>
            <a:pPr lvl="1">
              <a:defRPr/>
            </a:pPr>
            <a:endParaRPr lang="en-US" dirty="0" smtClean="0"/>
          </a:p>
        </p:txBody>
      </p:sp>
      <p:pic>
        <p:nvPicPr>
          <p:cNvPr id="1026" name="Picture 2" descr="http://www.flyingsquirrels.com/Graphics/bering_land_bridge1.gif"/>
          <p:cNvPicPr>
            <a:picLocks noChangeAspect="1" noChangeArrowheads="1"/>
          </p:cNvPicPr>
          <p:nvPr/>
        </p:nvPicPr>
        <p:blipFill>
          <a:blip r:embed="rId3" cstate="print">
            <a:extLst/>
          </a:blip>
          <a:srcRect/>
          <a:stretch>
            <a:fillRect/>
          </a:stretch>
        </p:blipFill>
        <p:spPr bwMode="auto">
          <a:xfrm>
            <a:off x="4572000" y="1524000"/>
            <a:ext cx="4349320" cy="3662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5604" name="Picture 4" descr="http://images.wikia.com/iceage/images/3/39/65.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889750" y="4876800"/>
            <a:ext cx="2119313" cy="1865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Placeholder 2"/>
          <p:cNvSpPr>
            <a:spLocks noGrp="1"/>
          </p:cNvSpPr>
          <p:nvPr>
            <p:ph type="body" idx="1"/>
          </p:nvPr>
        </p:nvSpPr>
        <p:spPr/>
        <p:txBody>
          <a:bodyPr/>
          <a:lstStyle/>
          <a:p>
            <a:pPr marL="73025" eaLnBrk="1" hangingPunct="1"/>
            <a:r>
              <a:rPr lang="en-US" sz="2800" b="1" dirty="0" smtClean="0">
                <a:latin typeface="Arial" charset="0"/>
                <a:cs typeface="Arial" charset="0"/>
              </a:rPr>
              <a:t>Pocahontas</a:t>
            </a:r>
          </a:p>
        </p:txBody>
      </p:sp>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lstStyle/>
          <a:p>
            <a:pPr eaLnBrk="1" fontAlgn="auto" hangingPunct="1">
              <a:spcAft>
                <a:spcPts val="0"/>
              </a:spcAft>
              <a:defRPr/>
            </a:pPr>
            <a:r>
              <a:rPr lang="en-US" dirty="0" smtClean="0">
                <a:solidFill>
                  <a:schemeClr val="accent4">
                    <a:lumMod val="50000"/>
                  </a:schemeClr>
                </a:solidFill>
              </a:rPr>
              <a:t>LIES MY TEACHER TOLD ME</a:t>
            </a:r>
            <a:endParaRPr lang="en-US" dirty="0">
              <a:solidFill>
                <a:schemeClr val="accent4">
                  <a:lumMod val="50000"/>
                </a:schemeClr>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
            <a:ext cx="8229600" cy="1111664"/>
          </a:xfrm>
        </p:spPr>
        <p:txBody>
          <a:bodyPr>
            <a:noAutofit/>
          </a:bodyPr>
          <a:lstStyle/>
          <a:p>
            <a:pPr eaLnBrk="1" fontAlgn="auto" hangingPunct="1">
              <a:spcAft>
                <a:spcPts val="0"/>
              </a:spcAft>
              <a:defRPr/>
            </a:pPr>
            <a:r>
              <a:rPr lang="en-US" sz="4000" dirty="0" smtClean="0"/>
              <a:t>Once upon a time, there was a beautiful Indian princess</a:t>
            </a:r>
            <a:endParaRPr lang="en-US" sz="4000" dirty="0"/>
          </a:p>
        </p:txBody>
      </p:sp>
      <p:sp>
        <p:nvSpPr>
          <p:cNvPr id="30722" name="Slide Number Placeholder 3"/>
          <p:cNvSpPr>
            <a:spLocks noGrp="1"/>
          </p:cNvSpPr>
          <p:nvPr>
            <p:ph type="sldNum" sz="quarter" idx="12"/>
          </p:nvPr>
        </p:nvSpPr>
        <p:spPr bwMode="auto">
          <a:ln>
            <a:miter lim="800000"/>
            <a:headEnd/>
            <a:tailEnd/>
          </a:ln>
        </p:spPr>
        <p:txBody>
          <a:bodyPr wrap="square" numCol="1" anchorCtr="0" compatLnSpc="1">
            <a:prstTxWarp prst="textNoShape">
              <a:avLst/>
            </a:prstTxWarp>
            <a:normAutofit fontScale="85000" lnSpcReduction="20000"/>
          </a:bodyPr>
          <a:lstStyle/>
          <a:p>
            <a:pPr fontAlgn="base">
              <a:spcBef>
                <a:spcPct val="0"/>
              </a:spcBef>
              <a:spcAft>
                <a:spcPct val="0"/>
              </a:spcAft>
              <a:defRPr/>
            </a:pPr>
            <a:fld id="{E74040BB-F4AF-4539-B1C3-2A031D6D11B1}" type="slidenum">
              <a:rPr lang="en-US"/>
              <a:pPr fontAlgn="base">
                <a:spcBef>
                  <a:spcPct val="0"/>
                </a:spcBef>
                <a:spcAft>
                  <a:spcPct val="0"/>
                </a:spcAft>
                <a:defRPr/>
              </a:pPr>
              <a:t>41</a:t>
            </a:fld>
            <a:endParaRPr lang="en-US"/>
          </a:p>
        </p:txBody>
      </p:sp>
      <p:pic>
        <p:nvPicPr>
          <p:cNvPr id="26626" name="Picture 2" descr="http://cartoondollemporium.com/disney/pocahontas5.jpg"/>
          <p:cNvPicPr>
            <a:picLocks noChangeAspect="1" noChangeArrowheads="1"/>
          </p:cNvPicPr>
          <p:nvPr/>
        </p:nvPicPr>
        <p:blipFill>
          <a:blip r:embed="rId2" cstate="print"/>
          <a:srcRect/>
          <a:stretch>
            <a:fillRect/>
          </a:stretch>
        </p:blipFill>
        <p:spPr bwMode="auto">
          <a:xfrm>
            <a:off x="3048000" y="1524000"/>
            <a:ext cx="3124200" cy="5334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
            <a:ext cx="8229600" cy="1111664"/>
          </a:xfrm>
        </p:spPr>
        <p:txBody>
          <a:bodyPr>
            <a:normAutofit fontScale="90000"/>
          </a:bodyPr>
          <a:lstStyle/>
          <a:p>
            <a:pPr eaLnBrk="1" fontAlgn="auto" hangingPunct="1">
              <a:spcAft>
                <a:spcPts val="0"/>
              </a:spcAft>
              <a:defRPr/>
            </a:pPr>
            <a:r>
              <a:rPr lang="en-US" dirty="0" smtClean="0"/>
              <a:t>A handsome explorer landed nearby</a:t>
            </a:r>
            <a:endParaRPr lang="en-US" dirty="0"/>
          </a:p>
        </p:txBody>
      </p:sp>
      <p:sp>
        <p:nvSpPr>
          <p:cNvPr id="31746" name="Slide Number Placeholder 2"/>
          <p:cNvSpPr>
            <a:spLocks noGrp="1"/>
          </p:cNvSpPr>
          <p:nvPr>
            <p:ph type="sldNum" sz="quarter" idx="12"/>
          </p:nvPr>
        </p:nvSpPr>
        <p:spPr bwMode="auto">
          <a:ln>
            <a:miter lim="800000"/>
            <a:headEnd/>
            <a:tailEnd/>
          </a:ln>
        </p:spPr>
        <p:txBody>
          <a:bodyPr wrap="square" numCol="1" anchorCtr="0" compatLnSpc="1">
            <a:prstTxWarp prst="textNoShape">
              <a:avLst/>
            </a:prstTxWarp>
            <a:normAutofit fontScale="85000" lnSpcReduction="20000"/>
          </a:bodyPr>
          <a:lstStyle/>
          <a:p>
            <a:pPr fontAlgn="base">
              <a:spcBef>
                <a:spcPct val="0"/>
              </a:spcBef>
              <a:spcAft>
                <a:spcPct val="0"/>
              </a:spcAft>
              <a:defRPr/>
            </a:pPr>
            <a:fld id="{244568DA-302B-44AE-AF48-051724AFB796}" type="slidenum">
              <a:rPr lang="en-US"/>
              <a:pPr fontAlgn="base">
                <a:spcBef>
                  <a:spcPct val="0"/>
                </a:spcBef>
                <a:spcAft>
                  <a:spcPct val="0"/>
                </a:spcAft>
                <a:defRPr/>
              </a:pPr>
              <a:t>42</a:t>
            </a:fld>
            <a:endParaRPr lang="en-US"/>
          </a:p>
        </p:txBody>
      </p:sp>
      <p:pic>
        <p:nvPicPr>
          <p:cNvPr id="29698" name="Picture 2" descr="http://s.bebo.com/app-image/8034046193/5411656627/PROFILE/i.quizzaz.com/img/q/u/08/04/07/display_image.jpg"/>
          <p:cNvPicPr>
            <a:picLocks noChangeAspect="1" noChangeArrowheads="1"/>
          </p:cNvPicPr>
          <p:nvPr/>
        </p:nvPicPr>
        <p:blipFill>
          <a:blip r:embed="rId2" cstate="print"/>
          <a:srcRect/>
          <a:stretch>
            <a:fillRect/>
          </a:stretch>
        </p:blipFill>
        <p:spPr bwMode="auto">
          <a:xfrm>
            <a:off x="1905000" y="1600200"/>
            <a:ext cx="4800600" cy="504031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
            <a:ext cx="8229600" cy="1111664"/>
          </a:xfrm>
        </p:spPr>
        <p:txBody>
          <a:bodyPr>
            <a:normAutofit fontScale="90000"/>
          </a:bodyPr>
          <a:lstStyle/>
          <a:p>
            <a:pPr eaLnBrk="1" fontAlgn="auto" hangingPunct="1">
              <a:spcAft>
                <a:spcPts val="0"/>
              </a:spcAft>
              <a:defRPr/>
            </a:pPr>
            <a:r>
              <a:rPr lang="en-US" dirty="0" smtClean="0"/>
              <a:t>They met and fell in  </a:t>
            </a:r>
            <a:r>
              <a:rPr lang="en-US" sz="10700" dirty="0" smtClean="0">
                <a:solidFill>
                  <a:srgbClr val="FF0000"/>
                </a:solidFill>
                <a:latin typeface="Kunstler Script" pitchFamily="66" charset="0"/>
              </a:rPr>
              <a:t>love</a:t>
            </a:r>
            <a:endParaRPr lang="en-US" sz="10700" dirty="0">
              <a:solidFill>
                <a:srgbClr val="FF0000"/>
              </a:solidFill>
              <a:latin typeface="Kunstler Script" pitchFamily="66" charset="0"/>
            </a:endParaRPr>
          </a:p>
        </p:txBody>
      </p:sp>
      <p:sp>
        <p:nvSpPr>
          <p:cNvPr id="32770" name="Slide Number Placeholder 2"/>
          <p:cNvSpPr>
            <a:spLocks noGrp="1"/>
          </p:cNvSpPr>
          <p:nvPr>
            <p:ph type="sldNum" sz="quarter" idx="12"/>
          </p:nvPr>
        </p:nvSpPr>
        <p:spPr bwMode="auto">
          <a:ln>
            <a:miter lim="800000"/>
            <a:headEnd/>
            <a:tailEnd/>
          </a:ln>
        </p:spPr>
        <p:txBody>
          <a:bodyPr wrap="square" numCol="1" anchorCtr="0" compatLnSpc="1">
            <a:prstTxWarp prst="textNoShape">
              <a:avLst/>
            </a:prstTxWarp>
            <a:normAutofit fontScale="85000" lnSpcReduction="20000"/>
          </a:bodyPr>
          <a:lstStyle/>
          <a:p>
            <a:pPr fontAlgn="base">
              <a:spcBef>
                <a:spcPct val="0"/>
              </a:spcBef>
              <a:spcAft>
                <a:spcPct val="0"/>
              </a:spcAft>
              <a:defRPr/>
            </a:pPr>
            <a:fld id="{D7DEAA05-EE63-47AA-8CC2-512F94B0B304}" type="slidenum">
              <a:rPr lang="en-US"/>
              <a:pPr fontAlgn="base">
                <a:spcBef>
                  <a:spcPct val="0"/>
                </a:spcBef>
                <a:spcAft>
                  <a:spcPct val="0"/>
                </a:spcAft>
                <a:defRPr/>
              </a:pPr>
              <a:t>43</a:t>
            </a:fld>
            <a:endParaRPr lang="en-US"/>
          </a:p>
        </p:txBody>
      </p:sp>
      <p:pic>
        <p:nvPicPr>
          <p:cNvPr id="30726" name="Picture 6" descr="http://disneyprincesspicture.net/images/pocahontas/9.%20Pocahontas%20with%20White%20Man.full.gif"/>
          <p:cNvPicPr>
            <a:picLocks noChangeAspect="1" noChangeArrowheads="1"/>
          </p:cNvPicPr>
          <p:nvPr/>
        </p:nvPicPr>
        <p:blipFill>
          <a:blip r:embed="rId2" cstate="print"/>
          <a:srcRect/>
          <a:stretch>
            <a:fillRect/>
          </a:stretch>
        </p:blipFill>
        <p:spPr bwMode="auto">
          <a:xfrm>
            <a:off x="914400" y="1676400"/>
            <a:ext cx="7392988" cy="4953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82880"/>
            <a:ext cx="8839200" cy="1111664"/>
          </a:xfrm>
        </p:spPr>
        <p:txBody>
          <a:bodyPr>
            <a:noAutofit/>
          </a:bodyPr>
          <a:lstStyle/>
          <a:p>
            <a:pPr eaLnBrk="1" fontAlgn="auto" hangingPunct="1">
              <a:spcAft>
                <a:spcPts val="0"/>
              </a:spcAft>
              <a:defRPr/>
            </a:pPr>
            <a:r>
              <a:rPr lang="en-US" sz="4000" dirty="0" smtClean="0"/>
              <a:t>She saved him from certain death at the hands of her father</a:t>
            </a:r>
            <a:endParaRPr lang="en-US" sz="4000" dirty="0"/>
          </a:p>
        </p:txBody>
      </p:sp>
      <p:sp>
        <p:nvSpPr>
          <p:cNvPr id="33794" name="Slide Number Placeholder 2"/>
          <p:cNvSpPr>
            <a:spLocks noGrp="1"/>
          </p:cNvSpPr>
          <p:nvPr>
            <p:ph type="sldNum" sz="quarter" idx="12"/>
          </p:nvPr>
        </p:nvSpPr>
        <p:spPr bwMode="auto">
          <a:ln>
            <a:miter lim="800000"/>
            <a:headEnd/>
            <a:tailEnd/>
          </a:ln>
        </p:spPr>
        <p:txBody>
          <a:bodyPr wrap="square" numCol="1" anchorCtr="0" compatLnSpc="1">
            <a:prstTxWarp prst="textNoShape">
              <a:avLst/>
            </a:prstTxWarp>
            <a:normAutofit fontScale="85000" lnSpcReduction="20000"/>
          </a:bodyPr>
          <a:lstStyle/>
          <a:p>
            <a:pPr fontAlgn="base">
              <a:spcBef>
                <a:spcPct val="0"/>
              </a:spcBef>
              <a:spcAft>
                <a:spcPct val="0"/>
              </a:spcAft>
              <a:defRPr/>
            </a:pPr>
            <a:fld id="{F39C66DD-BBBE-44CD-833A-40FC6C8DFC16}" type="slidenum">
              <a:rPr lang="en-US"/>
              <a:pPr fontAlgn="base">
                <a:spcBef>
                  <a:spcPct val="0"/>
                </a:spcBef>
                <a:spcAft>
                  <a:spcPct val="0"/>
                </a:spcAft>
                <a:defRPr/>
              </a:pPr>
              <a:t>44</a:t>
            </a:fld>
            <a:endParaRPr lang="en-US"/>
          </a:p>
        </p:txBody>
      </p:sp>
      <p:pic>
        <p:nvPicPr>
          <p:cNvPr id="31746" name="Picture 2" descr="http://images2.fanpop.com/image/polls/478000/478082_1277736753913_full.jpg"/>
          <p:cNvPicPr>
            <a:picLocks noChangeAspect="1" noChangeArrowheads="1"/>
          </p:cNvPicPr>
          <p:nvPr/>
        </p:nvPicPr>
        <p:blipFill>
          <a:blip r:embed="rId2" cstate="print"/>
          <a:srcRect/>
          <a:stretch>
            <a:fillRect/>
          </a:stretch>
        </p:blipFill>
        <p:spPr bwMode="auto">
          <a:xfrm>
            <a:off x="914400" y="1676400"/>
            <a:ext cx="7548563" cy="4495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
            <a:ext cx="8229600" cy="1111664"/>
          </a:xfrm>
        </p:spPr>
        <p:txBody>
          <a:bodyPr>
            <a:normAutofit/>
          </a:bodyPr>
          <a:lstStyle/>
          <a:p>
            <a:pPr eaLnBrk="1" fontAlgn="auto" hangingPunct="1">
              <a:spcAft>
                <a:spcPts val="0"/>
              </a:spcAft>
              <a:defRPr/>
            </a:pPr>
            <a:r>
              <a:rPr lang="en-US" dirty="0" smtClean="0"/>
              <a:t>And they lived happily ever after.</a:t>
            </a:r>
            <a:endParaRPr lang="en-US" dirty="0"/>
          </a:p>
        </p:txBody>
      </p:sp>
      <p:sp>
        <p:nvSpPr>
          <p:cNvPr id="34818" name="Slide Number Placeholder 2"/>
          <p:cNvSpPr>
            <a:spLocks noGrp="1"/>
          </p:cNvSpPr>
          <p:nvPr>
            <p:ph type="sldNum" sz="quarter" idx="12"/>
          </p:nvPr>
        </p:nvSpPr>
        <p:spPr bwMode="auto">
          <a:ln>
            <a:miter lim="800000"/>
            <a:headEnd/>
            <a:tailEnd/>
          </a:ln>
        </p:spPr>
        <p:txBody>
          <a:bodyPr wrap="square" numCol="1" anchorCtr="0" compatLnSpc="1">
            <a:prstTxWarp prst="textNoShape">
              <a:avLst/>
            </a:prstTxWarp>
            <a:normAutofit fontScale="85000" lnSpcReduction="20000"/>
          </a:bodyPr>
          <a:lstStyle/>
          <a:p>
            <a:pPr fontAlgn="base">
              <a:spcBef>
                <a:spcPct val="0"/>
              </a:spcBef>
              <a:spcAft>
                <a:spcPct val="0"/>
              </a:spcAft>
              <a:defRPr/>
            </a:pPr>
            <a:fld id="{1B08B329-FDD2-4DA9-B610-52AFBDF95D9D}" type="slidenum">
              <a:rPr lang="en-US"/>
              <a:pPr fontAlgn="base">
                <a:spcBef>
                  <a:spcPct val="0"/>
                </a:spcBef>
                <a:spcAft>
                  <a:spcPct val="0"/>
                </a:spcAft>
                <a:defRPr/>
              </a:pPr>
              <a:t>45</a:t>
            </a:fld>
            <a:endParaRPr lang="en-US"/>
          </a:p>
        </p:txBody>
      </p:sp>
      <p:pic>
        <p:nvPicPr>
          <p:cNvPr id="4" name="Picture 4" descr="http://images2.fanpop.com/images/photos/7200000/John-Smith-and-Pocahontas-the-princesses-of-disney-7229061-852-480.jpg"/>
          <p:cNvPicPr>
            <a:picLocks noChangeAspect="1" noChangeArrowheads="1"/>
          </p:cNvPicPr>
          <p:nvPr/>
        </p:nvPicPr>
        <p:blipFill>
          <a:blip r:embed="rId2" cstate="print"/>
          <a:srcRect/>
          <a:stretch>
            <a:fillRect/>
          </a:stretch>
        </p:blipFill>
        <p:spPr bwMode="auto">
          <a:xfrm>
            <a:off x="457200" y="1752600"/>
            <a:ext cx="8115300" cy="4572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plosion 2 2"/>
          <p:cNvSpPr/>
          <p:nvPr/>
        </p:nvSpPr>
        <p:spPr>
          <a:xfrm>
            <a:off x="190500" y="342900"/>
            <a:ext cx="8763000" cy="6172200"/>
          </a:xfrm>
          <a:prstGeom prst="irregularSeal2">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idx="4294967295"/>
          </p:nvPr>
        </p:nvSpPr>
        <p:spPr>
          <a:xfrm>
            <a:off x="0" y="2514600"/>
            <a:ext cx="8229600" cy="1828800"/>
          </a:xfrm>
        </p:spPr>
        <p:txBody>
          <a:bodyPr>
            <a:noAutofit/>
          </a:bodyPr>
          <a:lstStyle/>
          <a:p>
            <a:pPr eaLnBrk="1" fontAlgn="auto" hangingPunct="1">
              <a:spcAft>
                <a:spcPts val="0"/>
              </a:spcAft>
              <a:defRPr/>
            </a:pPr>
            <a:r>
              <a:rPr lang="en-US" sz="20000" b="1" spc="50" dirty="0" smtClean="0">
                <a:ln w="12700" cmpd="sng">
                  <a:solidFill>
                    <a:srgbClr val="C00000"/>
                  </a:solidFill>
                  <a:prstDash val="solid"/>
                </a:ln>
                <a:solidFill>
                  <a:schemeClr val="accent6">
                    <a:tint val="1000"/>
                  </a:schemeClr>
                </a:solidFill>
                <a:effectLst>
                  <a:glow rad="101600">
                    <a:schemeClr val="accent2">
                      <a:satMod val="175000"/>
                      <a:alpha val="40000"/>
                    </a:schemeClr>
                  </a:glow>
                </a:effectLst>
                <a:latin typeface="Gungsuh" pitchFamily="18" charset="-127"/>
                <a:ea typeface="Gungsuh" pitchFamily="18" charset="-127"/>
              </a:rPr>
              <a:t>LIES!</a:t>
            </a:r>
            <a:endParaRPr lang="en-US" sz="20000" b="1" spc="50" dirty="0">
              <a:ln w="12700" cmpd="sng">
                <a:solidFill>
                  <a:srgbClr val="C00000"/>
                </a:solidFill>
                <a:prstDash val="solid"/>
              </a:ln>
              <a:solidFill>
                <a:schemeClr val="accent6">
                  <a:tint val="1000"/>
                </a:schemeClr>
              </a:solidFill>
              <a:effectLst>
                <a:glow rad="101600">
                  <a:schemeClr val="accent2">
                    <a:satMod val="175000"/>
                    <a:alpha val="40000"/>
                  </a:schemeClr>
                </a:glow>
              </a:effectLst>
              <a:latin typeface="Gungsuh" pitchFamily="18" charset="-127"/>
              <a:ea typeface="Gungsuh" pitchFamily="18" charset="-127"/>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2880"/>
            <a:ext cx="8229600" cy="1111664"/>
          </a:xfrm>
        </p:spPr>
        <p:txBody>
          <a:bodyPr/>
          <a:lstStyle/>
          <a:p>
            <a:pPr eaLnBrk="1" fontAlgn="auto" hangingPunct="1">
              <a:spcAft>
                <a:spcPts val="0"/>
              </a:spcAft>
              <a:defRPr/>
            </a:pPr>
            <a:r>
              <a:rPr lang="en-US" dirty="0" smtClean="0"/>
              <a:t>The REAL Pocahontas</a:t>
            </a:r>
            <a:endParaRPr lang="en-US" dirty="0"/>
          </a:p>
        </p:txBody>
      </p:sp>
      <p:sp>
        <p:nvSpPr>
          <p:cNvPr id="102402" name="Content Placeholder 5"/>
          <p:cNvSpPr>
            <a:spLocks noGrp="1"/>
          </p:cNvSpPr>
          <p:nvPr>
            <p:ph sz="quarter" idx="1"/>
          </p:nvPr>
        </p:nvSpPr>
        <p:spPr>
          <a:xfrm>
            <a:off x="457200" y="1600200"/>
            <a:ext cx="4343400" cy="5029200"/>
          </a:xfrm>
        </p:spPr>
        <p:txBody>
          <a:bodyPr/>
          <a:lstStyle/>
          <a:p>
            <a:pPr eaLnBrk="1" hangingPunct="1"/>
            <a:r>
              <a:rPr lang="en-US" dirty="0" smtClean="0"/>
              <a:t>She was in adolescence when Jamestown was founded</a:t>
            </a:r>
          </a:p>
          <a:p>
            <a:pPr eaLnBrk="1" hangingPunct="1"/>
            <a:r>
              <a:rPr lang="en-US" dirty="0" smtClean="0"/>
              <a:t>Was around 12 years old when she supposedly “saved” John Smith</a:t>
            </a:r>
          </a:p>
          <a:p>
            <a:pPr eaLnBrk="1" hangingPunct="1"/>
            <a:r>
              <a:rPr lang="en-US" dirty="0" smtClean="0"/>
              <a:t>Married John Rolfe, NOT John Smith</a:t>
            </a:r>
          </a:p>
          <a:p>
            <a:pPr eaLnBrk="1" hangingPunct="1"/>
            <a:r>
              <a:rPr lang="en-US" dirty="0" smtClean="0"/>
              <a:t>Died at the age of 22 in England of Small Pox</a:t>
            </a:r>
          </a:p>
        </p:txBody>
      </p:sp>
      <p:pic>
        <p:nvPicPr>
          <p:cNvPr id="34820" name="Picture 4" descr="POCAHONTAS"/>
          <p:cNvPicPr>
            <a:picLocks noGrp="1" noChangeAspect="1" noChangeArrowheads="1"/>
          </p:cNvPicPr>
          <p:nvPr>
            <p:ph sz="quarter" idx="2"/>
          </p:nvPr>
        </p:nvPicPr>
        <p:blipFill>
          <a:blip r:embed="rId2" cstate="print"/>
          <a:stretch>
            <a:fillRect/>
          </a:stretch>
        </p:blipFill>
        <p:spPr>
          <a:xfrm>
            <a:off x="4845050" y="1604346"/>
            <a:ext cx="3886200" cy="4541484"/>
          </a:xfrm>
          <a:effectLst>
            <a:outerShdw blurRad="292100" dist="139700" dir="2700000" algn="tl" rotWithShape="0">
              <a:srgbClr val="333333">
                <a:alpha val="65000"/>
              </a:srgbClr>
            </a:outerShdw>
          </a:effectLst>
        </p:spPr>
      </p:pic>
      <p:sp>
        <p:nvSpPr>
          <p:cNvPr id="36867" name="Slide Number Placeholder 1"/>
          <p:cNvSpPr>
            <a:spLocks noGrp="1"/>
          </p:cNvSpPr>
          <p:nvPr>
            <p:ph type="sldNum" sz="quarter" idx="16"/>
          </p:nvPr>
        </p:nvSpPr>
        <p:spPr bwMode="auto">
          <a:ln>
            <a:miter lim="800000"/>
            <a:headEnd/>
            <a:tailEnd/>
          </a:ln>
        </p:spPr>
        <p:txBody>
          <a:bodyPr wrap="square" numCol="1" anchorCtr="0" compatLnSpc="1">
            <a:prstTxWarp prst="textNoShape">
              <a:avLst/>
            </a:prstTxWarp>
            <a:normAutofit fontScale="85000" lnSpcReduction="20000"/>
          </a:bodyPr>
          <a:lstStyle/>
          <a:p>
            <a:pPr fontAlgn="base">
              <a:spcBef>
                <a:spcPct val="0"/>
              </a:spcBef>
              <a:spcAft>
                <a:spcPct val="0"/>
              </a:spcAft>
              <a:defRPr/>
            </a:pPr>
            <a:fld id="{82F679E4-7996-44DF-8D52-6E688DF5A9CF}" type="slidenum">
              <a:rPr lang="en-US"/>
              <a:pPr fontAlgn="base">
                <a:spcBef>
                  <a:spcPct val="0"/>
                </a:spcBef>
                <a:spcAft>
                  <a:spcPct val="0"/>
                </a:spcAft>
                <a:defRPr/>
              </a:pPr>
              <a:t>47</a:t>
            </a:fld>
            <a:endParaRPr lang="en-US"/>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
            <a:ext cx="8229600" cy="1111664"/>
          </a:xfrm>
        </p:spPr>
        <p:txBody>
          <a:bodyPr/>
          <a:lstStyle/>
          <a:p>
            <a:pPr eaLnBrk="1" fontAlgn="auto" hangingPunct="1">
              <a:spcAft>
                <a:spcPts val="0"/>
              </a:spcAft>
              <a:defRPr/>
            </a:pPr>
            <a:r>
              <a:rPr lang="en-US" dirty="0" smtClean="0"/>
              <a:t>The REAL John Smith</a:t>
            </a:r>
            <a:endParaRPr lang="en-US" dirty="0"/>
          </a:p>
        </p:txBody>
      </p:sp>
      <p:pic>
        <p:nvPicPr>
          <p:cNvPr id="6" name="Picture 3" descr="John Smith"/>
          <p:cNvPicPr>
            <a:picLocks noGrp="1" noChangeAspect="1" noChangeArrowheads="1"/>
          </p:cNvPicPr>
          <p:nvPr>
            <p:ph sz="quarter" idx="1"/>
          </p:nvPr>
        </p:nvPicPr>
        <p:blipFill>
          <a:blip r:embed="rId2" cstate="print">
            <a:lum bright="12000" contrast="6000"/>
          </a:blip>
          <a:srcRect/>
          <a:stretch>
            <a:fillRect/>
          </a:stretch>
        </p:blipFill>
        <p:spPr>
          <a:xfrm>
            <a:off x="533400" y="1752600"/>
            <a:ext cx="3581400" cy="4775200"/>
          </a:xfrm>
          <a:effectLst>
            <a:outerShdw blurRad="292100" dist="139700" dir="2700000" algn="tl" rotWithShape="0">
              <a:srgbClr val="333333">
                <a:alpha val="65000"/>
              </a:srgbClr>
            </a:outerShdw>
          </a:effectLst>
        </p:spPr>
      </p:pic>
      <p:sp>
        <p:nvSpPr>
          <p:cNvPr id="4" name="Content Placeholder 3"/>
          <p:cNvSpPr>
            <a:spLocks noGrp="1"/>
          </p:cNvSpPr>
          <p:nvPr>
            <p:ph sz="quarter" idx="2"/>
          </p:nvPr>
        </p:nvSpPr>
        <p:spPr>
          <a:xfrm>
            <a:off x="4648200" y="1600200"/>
            <a:ext cx="4038600" cy="4800600"/>
          </a:xfrm>
        </p:spPr>
        <p:txBody>
          <a:bodyPr rtlCol="0">
            <a:normAutofit fontScale="92500" lnSpcReduction="10000"/>
          </a:bodyPr>
          <a:lstStyle/>
          <a:p>
            <a:pPr eaLnBrk="1" fontAlgn="auto" hangingPunct="1">
              <a:spcAft>
                <a:spcPts val="0"/>
              </a:spcAft>
              <a:defRPr/>
            </a:pPr>
            <a:r>
              <a:rPr lang="en-US" dirty="0" smtClean="0"/>
              <a:t>Captain John Smith organized the colony beginning in 1608: </a:t>
            </a:r>
          </a:p>
          <a:p>
            <a:pPr eaLnBrk="1" fontAlgn="auto" hangingPunct="1">
              <a:spcAft>
                <a:spcPts val="0"/>
              </a:spcAft>
              <a:defRPr/>
            </a:pPr>
            <a:r>
              <a:rPr lang="en-US" dirty="0" smtClean="0"/>
              <a:t>"He who will not work shall not eat." </a:t>
            </a:r>
          </a:p>
          <a:p>
            <a:pPr eaLnBrk="1" fontAlgn="auto" hangingPunct="1">
              <a:spcAft>
                <a:spcPts val="0"/>
              </a:spcAft>
              <a:defRPr/>
            </a:pPr>
            <a:r>
              <a:rPr lang="en-US" dirty="0" smtClean="0"/>
              <a:t>Smith kidnapped in Dec. 1607 by Chief Powhatan</a:t>
            </a:r>
          </a:p>
          <a:p>
            <a:pPr eaLnBrk="1" fontAlgn="auto" hangingPunct="1">
              <a:spcAft>
                <a:spcPts val="0"/>
              </a:spcAft>
              <a:defRPr/>
            </a:pPr>
            <a:r>
              <a:rPr lang="en-US" dirty="0" smtClean="0"/>
              <a:t>Smith perhaps "saved" by </a:t>
            </a:r>
            <a:r>
              <a:rPr lang="en-US" dirty="0" err="1" smtClean="0"/>
              <a:t>Pocahantas</a:t>
            </a:r>
            <a:r>
              <a:rPr lang="en-US" dirty="0" smtClean="0"/>
              <a:t>, Powhatan's daughter, but evidence is shaky at best.</a:t>
            </a:r>
            <a:endParaRPr lang="en-US" dirty="0"/>
          </a:p>
        </p:txBody>
      </p:sp>
      <p:sp>
        <p:nvSpPr>
          <p:cNvPr id="37891" name="Slide Number Placeholder 4"/>
          <p:cNvSpPr>
            <a:spLocks noGrp="1"/>
          </p:cNvSpPr>
          <p:nvPr>
            <p:ph type="sldNum" sz="quarter" idx="16"/>
          </p:nvPr>
        </p:nvSpPr>
        <p:spPr bwMode="auto">
          <a:ln>
            <a:miter lim="800000"/>
            <a:headEnd/>
            <a:tailEnd/>
          </a:ln>
        </p:spPr>
        <p:txBody>
          <a:bodyPr wrap="square" numCol="1" anchorCtr="0" compatLnSpc="1">
            <a:prstTxWarp prst="textNoShape">
              <a:avLst/>
            </a:prstTxWarp>
            <a:normAutofit fontScale="85000" lnSpcReduction="20000"/>
          </a:bodyPr>
          <a:lstStyle/>
          <a:p>
            <a:pPr fontAlgn="base">
              <a:spcBef>
                <a:spcPct val="0"/>
              </a:spcBef>
              <a:spcAft>
                <a:spcPct val="0"/>
              </a:spcAft>
              <a:defRPr/>
            </a:pPr>
            <a:fld id="{E4252F1A-F9B8-4F8A-AD2A-C49D9BCE7469}" type="slidenum">
              <a:rPr lang="en-US"/>
              <a:pPr fontAlgn="base">
                <a:spcBef>
                  <a:spcPct val="0"/>
                </a:spcBef>
                <a:spcAft>
                  <a:spcPct val="0"/>
                </a:spcAft>
                <a:defRPr/>
              </a:pPr>
              <a:t>48</a:t>
            </a:fld>
            <a:endParaRPr lang="en-US"/>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82880"/>
            <a:ext cx="8229600" cy="1111664"/>
          </a:xfrm>
        </p:spPr>
        <p:txBody>
          <a:bodyPr/>
          <a:lstStyle/>
          <a:p>
            <a:pPr eaLnBrk="1" fontAlgn="auto" hangingPunct="1">
              <a:spcAft>
                <a:spcPts val="0"/>
              </a:spcAft>
              <a:defRPr/>
            </a:pPr>
            <a:r>
              <a:rPr lang="en-US" dirty="0" smtClean="0"/>
              <a:t>John Rolfe</a:t>
            </a:r>
            <a:endParaRPr lang="en-US" dirty="0"/>
          </a:p>
        </p:txBody>
      </p:sp>
      <p:pic>
        <p:nvPicPr>
          <p:cNvPr id="33794" name="Picture 2" descr="http://pocahontas.morenus.org/images/johnrolfe2.jpg">
            <a:hlinkClick r:id="rId2"/>
          </p:cNvPr>
          <p:cNvPicPr>
            <a:picLocks noGrp="1" noChangeAspect="1" noChangeArrowheads="1"/>
          </p:cNvPicPr>
          <p:nvPr>
            <p:ph sz="quarter" idx="2"/>
          </p:nvPr>
        </p:nvPicPr>
        <p:blipFill>
          <a:blip r:embed="rId3" cstate="print"/>
          <a:stretch>
            <a:fillRect/>
          </a:stretch>
        </p:blipFill>
        <p:spPr>
          <a:xfrm>
            <a:off x="572294" y="2588419"/>
            <a:ext cx="3810000" cy="3124200"/>
          </a:xfrm>
          <a:solidFill>
            <a:srgbClr val="FFFFFF">
              <a:shade val="85000"/>
            </a:srgbClr>
          </a:solidFill>
          <a:ln w="190500" cap="sq">
            <a:solidFill>
              <a:srgbClr val="FFFFFF"/>
            </a:solidFill>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3796" name="Picture 4" descr="http://www.bermuda-online.org/historyJohnRolfeandPocahontas.jpg"/>
          <p:cNvPicPr>
            <a:picLocks noGrp="1" noChangeAspect="1" noChangeArrowheads="1"/>
          </p:cNvPicPr>
          <p:nvPr>
            <p:ph sz="quarter" idx="4"/>
          </p:nvPr>
        </p:nvPicPr>
        <p:blipFill>
          <a:blip r:embed="rId4" cstate="print"/>
          <a:stretch>
            <a:fillRect/>
          </a:stretch>
        </p:blipFill>
        <p:spPr>
          <a:xfrm>
            <a:off x="4978773" y="2588419"/>
            <a:ext cx="3529853" cy="4267200"/>
          </a:xfrm>
          <a:solidFill>
            <a:srgbClr val="FFFFFF">
              <a:shade val="85000"/>
            </a:srgbClr>
          </a:solidFill>
          <a:ln w="190500" cap="sq">
            <a:solidFill>
              <a:srgbClr val="FFFFFF"/>
            </a:solidFill>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8917" name="Slide Number Placeholder 4"/>
          <p:cNvSpPr>
            <a:spLocks noGrp="1"/>
          </p:cNvSpPr>
          <p:nvPr>
            <p:ph type="sldNum" sz="quarter" idx="16"/>
          </p:nvPr>
        </p:nvSpPr>
        <p:spPr bwMode="auto">
          <a:ln>
            <a:miter lim="800000"/>
            <a:headEnd/>
            <a:tailEnd/>
          </a:ln>
        </p:spPr>
        <p:txBody>
          <a:bodyPr wrap="square" numCol="1" anchorCtr="0" compatLnSpc="1">
            <a:prstTxWarp prst="textNoShape">
              <a:avLst/>
            </a:prstTxWarp>
            <a:normAutofit fontScale="85000" lnSpcReduction="20000"/>
          </a:bodyPr>
          <a:lstStyle/>
          <a:p>
            <a:pPr fontAlgn="base">
              <a:spcBef>
                <a:spcPct val="0"/>
              </a:spcBef>
              <a:spcAft>
                <a:spcPct val="0"/>
              </a:spcAft>
              <a:defRPr/>
            </a:pPr>
            <a:fld id="{B5898236-7A01-4E28-9ED4-36D7EA6D941D}" type="slidenum">
              <a:rPr lang="en-US"/>
              <a:pPr fontAlgn="base">
                <a:spcBef>
                  <a:spcPct val="0"/>
                </a:spcBef>
                <a:spcAft>
                  <a:spcPct val="0"/>
                </a:spcAft>
                <a:defRPr/>
              </a:pPr>
              <a:t>49</a:t>
            </a:fld>
            <a:endParaRPr lang="en-US"/>
          </a:p>
        </p:txBody>
      </p:sp>
      <p:sp>
        <p:nvSpPr>
          <p:cNvPr id="38914" name="Text Placeholder 7"/>
          <p:cNvSpPr>
            <a:spLocks noGrp="1"/>
          </p:cNvSpPr>
          <p:nvPr>
            <p:ph type="body" sz="quarter" idx="1"/>
          </p:nvPr>
        </p:nvSpPr>
        <p:spPr/>
        <p:txBody>
          <a:bodyPr/>
          <a:lstStyle/>
          <a:p>
            <a:pPr eaLnBrk="1" hangingPunct="1">
              <a:defRPr/>
            </a:pPr>
            <a:r>
              <a:rPr lang="en-US" dirty="0" smtClean="0"/>
              <a:t>The Disney Version</a:t>
            </a:r>
          </a:p>
        </p:txBody>
      </p:sp>
      <p:sp>
        <p:nvSpPr>
          <p:cNvPr id="38916" name="Text Placeholder 8"/>
          <p:cNvSpPr>
            <a:spLocks noGrp="1"/>
          </p:cNvSpPr>
          <p:nvPr>
            <p:ph type="body" sz="quarter" idx="3"/>
          </p:nvPr>
        </p:nvSpPr>
        <p:spPr/>
        <p:txBody>
          <a:bodyPr/>
          <a:lstStyle/>
          <a:p>
            <a:pPr algn="ctr" eaLnBrk="1" hangingPunct="1">
              <a:defRPr/>
            </a:pPr>
            <a:r>
              <a:rPr lang="en-US" dirty="0" smtClean="0"/>
              <a:t>The REAL John Rolfe</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offthegridnews.com/wp-content/uploads/2016/02/native-americans-1-wikiped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712577"/>
            <a:ext cx="5951189" cy="39840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6" name="Picture 2" descr="http://i39.photobucket.com/albums/e160/lj_commz/photo%20whores%20r%20us/themes/inspiration/culture/lostinthoughtProdP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511" y="3308092"/>
            <a:ext cx="4029690" cy="3232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itle 1"/>
          <p:cNvSpPr>
            <a:spLocks noGrp="1"/>
          </p:cNvSpPr>
          <p:nvPr>
            <p:ph type="title"/>
          </p:nvPr>
        </p:nvSpPr>
        <p:spPr/>
        <p:txBody>
          <a:bodyPr/>
          <a:lstStyle/>
          <a:p>
            <a:pPr eaLnBrk="1" fontAlgn="auto" hangingPunct="1">
              <a:spcAft>
                <a:spcPts val="0"/>
              </a:spcAft>
              <a:defRPr/>
            </a:pPr>
            <a:r>
              <a:rPr lang="en-US" dirty="0" smtClean="0"/>
              <a:t>Northern Amerindian Society</a:t>
            </a:r>
            <a:endParaRPr lang="en-US" dirty="0"/>
          </a:p>
        </p:txBody>
      </p:sp>
      <p:sp>
        <p:nvSpPr>
          <p:cNvPr id="27650" name="Content Placeholder 2"/>
          <p:cNvSpPr>
            <a:spLocks noGrp="1"/>
          </p:cNvSpPr>
          <p:nvPr>
            <p:ph sz="quarter" idx="1"/>
          </p:nvPr>
        </p:nvSpPr>
        <p:spPr>
          <a:xfrm>
            <a:off x="4419600" y="1752600"/>
            <a:ext cx="4572000" cy="4876800"/>
          </a:xfrm>
        </p:spPr>
        <p:txBody>
          <a:bodyPr>
            <a:normAutofit fontScale="92500"/>
          </a:bodyPr>
          <a:lstStyle/>
          <a:p>
            <a:pPr eaLnBrk="1" hangingPunct="1"/>
            <a:r>
              <a:rPr lang="en-US" sz="3200" dirty="0"/>
              <a:t>S</a:t>
            </a:r>
            <a:r>
              <a:rPr lang="en-US" sz="3200" dirty="0" smtClean="0"/>
              <a:t>mall semi-sedentary societies</a:t>
            </a:r>
          </a:p>
          <a:p>
            <a:pPr eaLnBrk="1" hangingPunct="1"/>
            <a:r>
              <a:rPr lang="en-US" sz="3200" dirty="0" smtClean="0"/>
              <a:t>Matrilineal and </a:t>
            </a:r>
            <a:r>
              <a:rPr lang="en-US" sz="3200" dirty="0" err="1" smtClean="0"/>
              <a:t>matrilocal</a:t>
            </a:r>
            <a:r>
              <a:rPr lang="en-US" sz="3200" dirty="0" smtClean="0"/>
              <a:t> </a:t>
            </a:r>
          </a:p>
          <a:p>
            <a:pPr eaLnBrk="1" hangingPunct="1"/>
            <a:r>
              <a:rPr lang="en-US" sz="3200" dirty="0" smtClean="0"/>
              <a:t>No personal ownership of land</a:t>
            </a:r>
          </a:p>
          <a:p>
            <a:pPr eaLnBrk="1" hangingPunct="1"/>
            <a:r>
              <a:rPr lang="en-US" sz="3200" dirty="0" smtClean="0"/>
              <a:t>Generosity and authority</a:t>
            </a:r>
          </a:p>
          <a:p>
            <a:pPr eaLnBrk="1" hangingPunct="1"/>
            <a:r>
              <a:rPr lang="en-US" sz="3200" dirty="0" smtClean="0"/>
              <a:t>Warfare</a:t>
            </a:r>
          </a:p>
          <a:p>
            <a:r>
              <a:rPr lang="en-US" sz="3200" dirty="0"/>
              <a:t>Pageantry and symbolism</a:t>
            </a:r>
          </a:p>
          <a:p>
            <a:pPr eaLnBrk="1" hangingPunct="1"/>
            <a:r>
              <a:rPr lang="en-US" sz="3200" dirty="0" smtClean="0"/>
              <a:t>Animism</a:t>
            </a:r>
          </a:p>
        </p:txBody>
      </p:sp>
      <p:pic>
        <p:nvPicPr>
          <p:cNvPr id="3" name="Picture 2"/>
          <p:cNvPicPr>
            <a:picLocks noChangeAspect="1"/>
          </p:cNvPicPr>
          <p:nvPr/>
        </p:nvPicPr>
        <p:blipFill>
          <a:blip r:embed="rId5"/>
          <a:stretch>
            <a:fillRect/>
          </a:stretch>
        </p:blipFill>
        <p:spPr>
          <a:xfrm>
            <a:off x="228600" y="1676399"/>
            <a:ext cx="4038600" cy="50026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img_01_04_tlingit_bowl"/>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0238"/>
          <a:stretch/>
        </p:blipFill>
        <p:spPr bwMode="auto">
          <a:xfrm>
            <a:off x="7086600" y="11723"/>
            <a:ext cx="2022231" cy="146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8" name="Picture 4" descr="http://www.hotwallpapersforfree.com/images/preview/Native-American-Warrior-Pictures-Vikings-native-americans-8447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822" y="1676399"/>
            <a:ext cx="3167183" cy="5072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32801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blinds(horizontal)">
                                      <p:cBhvr>
                                        <p:cTn id="12" dur="500"/>
                                        <p:tgtEl>
                                          <p:spTgt spid="27650">
                                            <p:txEl>
                                              <p:pRg st="1" end="1"/>
                                            </p:txEl>
                                          </p:spTgt>
                                        </p:tgtEl>
                                      </p:cBhvr>
                                    </p:animEffect>
                                  </p:childTnLst>
                                </p:cTn>
                              </p:par>
                              <p:par>
                                <p:cTn id="13" presetID="14" presetClass="exit" presetSubtype="10" fill="hold" nodeType="withEffect">
                                  <p:stCondLst>
                                    <p:cond delay="0"/>
                                  </p:stCondLst>
                                  <p:childTnLst>
                                    <p:animEffect transition="out" filter="randombar(horizontal)">
                                      <p:cBhvr>
                                        <p:cTn id="14" dur="500"/>
                                        <p:tgtEl>
                                          <p:spTgt spid="1030"/>
                                        </p:tgtEl>
                                      </p:cBhvr>
                                    </p:animEffect>
                                    <p:set>
                                      <p:cBhvr>
                                        <p:cTn id="15" dur="1" fill="hold">
                                          <p:stCondLst>
                                            <p:cond delay="499"/>
                                          </p:stCondLst>
                                        </p:cTn>
                                        <p:tgtEl>
                                          <p:spTgt spid="1030"/>
                                        </p:tgtEl>
                                        <p:attrNameLst>
                                          <p:attrName>style.visibility</p:attrName>
                                        </p:attrNameLst>
                                      </p:cBhvr>
                                      <p:to>
                                        <p:strVal val="hidden"/>
                                      </p:to>
                                    </p:set>
                                  </p:childTnLst>
                                </p:cTn>
                              </p:par>
                              <p:par>
                                <p:cTn id="16" presetID="14" presetClass="entr" presetSubtype="1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7650">
                                            <p:txEl>
                                              <p:pRg st="2" end="2"/>
                                            </p:txEl>
                                          </p:spTgt>
                                        </p:tgtEl>
                                        <p:attrNameLst>
                                          <p:attrName>style.visibility</p:attrName>
                                        </p:attrNameLst>
                                      </p:cBhvr>
                                      <p:to>
                                        <p:strVal val="visible"/>
                                      </p:to>
                                    </p:set>
                                    <p:animEffect transition="in" filter="blinds(horizontal)">
                                      <p:cBhvr>
                                        <p:cTn id="23" dur="500"/>
                                        <p:tgtEl>
                                          <p:spTgt spid="2765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7650">
                                            <p:txEl>
                                              <p:pRg st="3" end="3"/>
                                            </p:txEl>
                                          </p:spTgt>
                                        </p:tgtEl>
                                        <p:attrNameLst>
                                          <p:attrName>style.visibility</p:attrName>
                                        </p:attrNameLst>
                                      </p:cBhvr>
                                      <p:to>
                                        <p:strVal val="visible"/>
                                      </p:to>
                                    </p:set>
                                    <p:animEffect transition="in" filter="blinds(horizontal)">
                                      <p:cBhvr>
                                        <p:cTn id="28" dur="500"/>
                                        <p:tgtEl>
                                          <p:spTgt spid="2765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27650">
                                            <p:txEl>
                                              <p:pRg st="4" end="4"/>
                                            </p:txEl>
                                          </p:spTgt>
                                        </p:tgtEl>
                                        <p:attrNameLst>
                                          <p:attrName>style.visibility</p:attrName>
                                        </p:attrNameLst>
                                      </p:cBhvr>
                                      <p:to>
                                        <p:strVal val="visible"/>
                                      </p:to>
                                    </p:set>
                                    <p:animEffect transition="in" filter="blinds(horizontal)">
                                      <p:cBhvr>
                                        <p:cTn id="33" dur="500"/>
                                        <p:tgtEl>
                                          <p:spTgt spid="27650">
                                            <p:txEl>
                                              <p:pRg st="4" end="4"/>
                                            </p:txEl>
                                          </p:spTgt>
                                        </p:tgtEl>
                                      </p:cBhvr>
                                    </p:animEffect>
                                  </p:childTnLst>
                                </p:cTn>
                              </p:par>
                              <p:par>
                                <p:cTn id="34" presetID="14" presetClass="exit" presetSubtype="10" fill="hold" nodeType="withEffect">
                                  <p:stCondLst>
                                    <p:cond delay="0"/>
                                  </p:stCondLst>
                                  <p:childTnLst>
                                    <p:animEffect transition="out" filter="randombar(horizontal)">
                                      <p:cBhvr>
                                        <p:cTn id="35" dur="500"/>
                                        <p:tgtEl>
                                          <p:spTgt spid="1026"/>
                                        </p:tgtEl>
                                      </p:cBhvr>
                                    </p:animEffect>
                                    <p:set>
                                      <p:cBhvr>
                                        <p:cTn id="36" dur="1" fill="hold">
                                          <p:stCondLst>
                                            <p:cond delay="499"/>
                                          </p:stCondLst>
                                        </p:cTn>
                                        <p:tgtEl>
                                          <p:spTgt spid="1026"/>
                                        </p:tgtEl>
                                        <p:attrNameLst>
                                          <p:attrName>style.visibility</p:attrName>
                                        </p:attrNameLst>
                                      </p:cBhvr>
                                      <p:to>
                                        <p:strVal val="hidden"/>
                                      </p:to>
                                    </p:set>
                                  </p:childTnLst>
                                </p:cTn>
                              </p:par>
                              <p:par>
                                <p:cTn id="37" presetID="14" presetClass="entr" presetSubtype="10"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randombar(horizontal)">
                                      <p:cBhvr>
                                        <p:cTn id="39" dur="500"/>
                                        <p:tgtEl>
                                          <p:spTgt spid="1028"/>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27650">
                                            <p:txEl>
                                              <p:pRg st="5" end="5"/>
                                            </p:txEl>
                                          </p:spTgt>
                                        </p:tgtEl>
                                        <p:attrNameLst>
                                          <p:attrName>style.visibility</p:attrName>
                                        </p:attrNameLst>
                                      </p:cBhvr>
                                      <p:to>
                                        <p:strVal val="visible"/>
                                      </p:to>
                                    </p:set>
                                    <p:animEffect transition="in" filter="blinds(horizontal)">
                                      <p:cBhvr>
                                        <p:cTn id="44" dur="500"/>
                                        <p:tgtEl>
                                          <p:spTgt spid="27650">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27650">
                                            <p:txEl>
                                              <p:pRg st="6" end="6"/>
                                            </p:txEl>
                                          </p:spTgt>
                                        </p:tgtEl>
                                        <p:attrNameLst>
                                          <p:attrName>style.visibility</p:attrName>
                                        </p:attrNameLst>
                                      </p:cBhvr>
                                      <p:to>
                                        <p:strVal val="visible"/>
                                      </p:to>
                                    </p:set>
                                    <p:animEffect transition="in" filter="blinds(horizontal)">
                                      <p:cBhvr>
                                        <p:cTn id="49" dur="500"/>
                                        <p:tgtEl>
                                          <p:spTgt spid="27650">
                                            <p:txEl>
                                              <p:pRg st="6" end="6"/>
                                            </p:txEl>
                                          </p:spTgt>
                                        </p:tgtEl>
                                      </p:cBhvr>
                                    </p:animEffect>
                                  </p:childTnLst>
                                </p:cTn>
                              </p:par>
                              <p:par>
                                <p:cTn id="50" presetID="14" presetClass="exit" presetSubtype="10" fill="hold" nodeType="withEffect">
                                  <p:stCondLst>
                                    <p:cond delay="0"/>
                                  </p:stCondLst>
                                  <p:childTnLst>
                                    <p:animEffect transition="out" filter="randombar(horizontal)">
                                      <p:cBhvr>
                                        <p:cTn id="51" dur="500"/>
                                        <p:tgtEl>
                                          <p:spTgt spid="1028"/>
                                        </p:tgtEl>
                                      </p:cBhvr>
                                    </p:animEffect>
                                    <p:set>
                                      <p:cBhvr>
                                        <p:cTn id="52" dur="1" fill="hold">
                                          <p:stCondLst>
                                            <p:cond delay="499"/>
                                          </p:stCondLst>
                                        </p:cTn>
                                        <p:tgtEl>
                                          <p:spTgt spid="1028"/>
                                        </p:tgtEl>
                                        <p:attrNameLst>
                                          <p:attrName>style.visibility</p:attrName>
                                        </p:attrNameLst>
                                      </p:cBhvr>
                                      <p:to>
                                        <p:strVal val="hidden"/>
                                      </p:to>
                                    </p:set>
                                  </p:childTnLst>
                                </p:cTn>
                              </p:par>
                              <p:par>
                                <p:cTn id="53" presetID="14" presetClass="entr" presetSubtype="1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randombar(horizontal)">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eaLnBrk="1" fontAlgn="auto" hangingPunct="1">
              <a:spcAft>
                <a:spcPts val="0"/>
              </a:spcAft>
              <a:defRPr/>
            </a:pPr>
            <a:r>
              <a:rPr lang="en-US" dirty="0" smtClean="0"/>
              <a:t>Pocahontas saving Smith’s life</a:t>
            </a:r>
            <a:endParaRPr lang="en-US" dirty="0"/>
          </a:p>
        </p:txBody>
      </p:sp>
      <p:pic>
        <p:nvPicPr>
          <p:cNvPr id="105474" name="Content Placeholder 3" descr="Pocahontas.jpg"/>
          <p:cNvPicPr>
            <a:picLocks noGrp="1" noChangeAspect="1"/>
          </p:cNvPicPr>
          <p:nvPr>
            <p:ph sz="quarter" idx="1"/>
          </p:nvPr>
        </p:nvPicPr>
        <p:blipFill>
          <a:blip r:embed="rId3" cstate="print">
            <a:lum bright="6000" contrast="6000"/>
          </a:blip>
          <a:srcRect/>
          <a:stretch>
            <a:fillRect/>
          </a:stretch>
        </p:blipFill>
        <p:spPr>
          <a:xfrm>
            <a:off x="2667000" y="1054100"/>
            <a:ext cx="3611563" cy="5499100"/>
          </a:xfrm>
        </p:spPr>
      </p:pic>
    </p:spTree>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Northern Amerindians</a:t>
            </a:r>
            <a:endParaRPr lang="en-US" dirty="0"/>
          </a:p>
        </p:txBody>
      </p:sp>
      <p:sp>
        <p:nvSpPr>
          <p:cNvPr id="28673" name="Content Placeholder 2"/>
          <p:cNvSpPr>
            <a:spLocks noGrp="1"/>
          </p:cNvSpPr>
          <p:nvPr>
            <p:ph sz="quarter" idx="1"/>
          </p:nvPr>
        </p:nvSpPr>
        <p:spPr/>
        <p:txBody>
          <a:bodyPr/>
          <a:lstStyle/>
          <a:p>
            <a:pPr eaLnBrk="1" hangingPunct="1"/>
            <a:r>
              <a:rPr lang="en-US" dirty="0" smtClean="0"/>
              <a:t>Civilized societies (exception to the rule):</a:t>
            </a:r>
          </a:p>
          <a:p>
            <a:pPr lvl="1" eaLnBrk="1" hangingPunct="1"/>
            <a:r>
              <a:rPr lang="en-US" dirty="0" smtClean="0"/>
              <a:t>Pueblo Indians in Southwest – agriculture, intricate architecture, and elaborate irrigation systems</a:t>
            </a:r>
          </a:p>
          <a:p>
            <a:pPr lvl="1" eaLnBrk="1" hangingPunct="1"/>
            <a:r>
              <a:rPr lang="en-US" dirty="0" smtClean="0"/>
              <a:t>Mound Builders in Mississippi and Ohio Valleys – largest city north of Mexico, extensive trade system, Central mound (world’s largest earthen work)</a:t>
            </a:r>
          </a:p>
          <a:p>
            <a:pPr lvl="1" eaLnBrk="1" hangingPunct="1"/>
            <a:r>
              <a:rPr lang="en-US" dirty="0" smtClean="0"/>
              <a:t>Iroquois in eastern woodlands – built a strong military confederacy of five nations</a:t>
            </a:r>
          </a:p>
        </p:txBody>
      </p:sp>
      <p:pic>
        <p:nvPicPr>
          <p:cNvPr id="21510" name="Picture 6" descr="image?id=84499&amp;rendTypeId=4"/>
          <p:cNvPicPr>
            <a:picLocks noChangeAspect="1" noChangeArrowheads="1"/>
          </p:cNvPicPr>
          <p:nvPr/>
        </p:nvPicPr>
        <p:blipFill>
          <a:blip r:embed="rId2" cstate="print"/>
          <a:srcRect/>
          <a:stretch>
            <a:fillRect/>
          </a:stretch>
        </p:blipFill>
        <p:spPr bwMode="auto">
          <a:xfrm>
            <a:off x="0" y="806617"/>
            <a:ext cx="9144000" cy="6067425"/>
          </a:xfrm>
          <a:prstGeom prst="rect">
            <a:avLst/>
          </a:prstGeom>
          <a:noFill/>
          <a:ln w="9525">
            <a:noFill/>
            <a:miter lim="800000"/>
            <a:headEnd/>
            <a:tailEnd/>
          </a:ln>
        </p:spPr>
      </p:pic>
      <p:pic>
        <p:nvPicPr>
          <p:cNvPr id="21508" name="Picture 4" descr="Taos-Pueblo-L"/>
          <p:cNvPicPr>
            <a:picLocks noChangeAspect="1" noChangeArrowheads="1"/>
          </p:cNvPicPr>
          <p:nvPr/>
        </p:nvPicPr>
        <p:blipFill>
          <a:blip r:embed="rId3" cstate="print"/>
          <a:srcRect r="-113" b="3224"/>
          <a:stretch>
            <a:fillRect/>
          </a:stretch>
        </p:blipFill>
        <p:spPr bwMode="auto">
          <a:xfrm>
            <a:off x="24063" y="-32084"/>
            <a:ext cx="9144000" cy="6861175"/>
          </a:xfrm>
          <a:prstGeom prst="rect">
            <a:avLst/>
          </a:prstGeom>
          <a:noFill/>
          <a:ln w="9525">
            <a:noFill/>
            <a:miter lim="800000"/>
            <a:headEnd/>
            <a:tailEnd/>
          </a:ln>
        </p:spPr>
      </p:pic>
      <p:pic>
        <p:nvPicPr>
          <p:cNvPr id="21514" name="Picture 10" descr="iroquioslonghouse"/>
          <p:cNvPicPr>
            <a:picLocks noChangeAspect="1" noChangeArrowheads="1"/>
          </p:cNvPicPr>
          <p:nvPr/>
        </p:nvPicPr>
        <p:blipFill>
          <a:blip r:embed="rId4" cstate="print"/>
          <a:srcRect/>
          <a:stretch>
            <a:fillRect/>
          </a:stretch>
        </p:blipFill>
        <p:spPr bwMode="auto">
          <a:xfrm>
            <a:off x="0" y="-28909"/>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673">
                                            <p:txEl>
                                              <p:pRg st="1" end="1"/>
                                            </p:txEl>
                                          </p:spTgt>
                                        </p:tgtEl>
                                        <p:attrNameLst>
                                          <p:attrName>style.visibility</p:attrName>
                                        </p:attrNameLst>
                                      </p:cBhvr>
                                      <p:to>
                                        <p:strVal val="visible"/>
                                      </p:to>
                                    </p:set>
                                    <p:animEffect transition="in" filter="wipe(down)">
                                      <p:cBhvr>
                                        <p:cTn id="7" dur="500"/>
                                        <p:tgtEl>
                                          <p:spTgt spid="2867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fade">
                                      <p:cBhvr>
                                        <p:cTn id="12" dur="1000"/>
                                        <p:tgtEl>
                                          <p:spTgt spid="215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21508"/>
                                        </p:tgtEl>
                                      </p:cBhvr>
                                    </p:animEffect>
                                    <p:set>
                                      <p:cBhvr>
                                        <p:cTn id="17" dur="1" fill="hold">
                                          <p:stCondLst>
                                            <p:cond delay="999"/>
                                          </p:stCondLst>
                                        </p:cTn>
                                        <p:tgtEl>
                                          <p:spTgt spid="21508"/>
                                        </p:tgtEl>
                                        <p:attrNameLst>
                                          <p:attrName>style.visibility</p:attrName>
                                        </p:attrNameLst>
                                      </p:cBhvr>
                                      <p:to>
                                        <p:strVal val="hidden"/>
                                      </p:to>
                                    </p:se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28673">
                                            <p:txEl>
                                              <p:pRg st="2" end="2"/>
                                            </p:txEl>
                                          </p:spTgt>
                                        </p:tgtEl>
                                        <p:attrNameLst>
                                          <p:attrName>style.visibility</p:attrName>
                                        </p:attrNameLst>
                                      </p:cBhvr>
                                      <p:to>
                                        <p:strVal val="visible"/>
                                      </p:to>
                                    </p:set>
                                    <p:animEffect transition="in" filter="wipe(down)">
                                      <p:cBhvr>
                                        <p:cTn id="21" dur="500"/>
                                        <p:tgtEl>
                                          <p:spTgt spid="2867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510"/>
                                        </p:tgtEl>
                                        <p:attrNameLst>
                                          <p:attrName>style.visibility</p:attrName>
                                        </p:attrNameLst>
                                      </p:cBhvr>
                                      <p:to>
                                        <p:strVal val="visible"/>
                                      </p:to>
                                    </p:set>
                                    <p:animEffect transition="in" filter="fade">
                                      <p:cBhvr>
                                        <p:cTn id="26" dur="1000"/>
                                        <p:tgtEl>
                                          <p:spTgt spid="215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21510"/>
                                        </p:tgtEl>
                                      </p:cBhvr>
                                    </p:animEffect>
                                    <p:set>
                                      <p:cBhvr>
                                        <p:cTn id="31" dur="1" fill="hold">
                                          <p:stCondLst>
                                            <p:cond delay="999"/>
                                          </p:stCondLst>
                                        </p:cTn>
                                        <p:tgtEl>
                                          <p:spTgt spid="21510"/>
                                        </p:tgtEl>
                                        <p:attrNameLst>
                                          <p:attrName>style.visibility</p:attrName>
                                        </p:attrNameLst>
                                      </p:cBhvr>
                                      <p:to>
                                        <p:strVal val="hidden"/>
                                      </p:to>
                                    </p:set>
                                  </p:childTnLst>
                                </p:cTn>
                              </p:par>
                            </p:childTnLst>
                          </p:cTn>
                        </p:par>
                        <p:par>
                          <p:cTn id="32" fill="hold">
                            <p:stCondLst>
                              <p:cond delay="1000"/>
                            </p:stCondLst>
                            <p:childTnLst>
                              <p:par>
                                <p:cTn id="33" presetID="22" presetClass="entr" presetSubtype="4" fill="hold" nodeType="afterEffect">
                                  <p:stCondLst>
                                    <p:cond delay="0"/>
                                  </p:stCondLst>
                                  <p:childTnLst>
                                    <p:set>
                                      <p:cBhvr>
                                        <p:cTn id="34" dur="1" fill="hold">
                                          <p:stCondLst>
                                            <p:cond delay="0"/>
                                          </p:stCondLst>
                                        </p:cTn>
                                        <p:tgtEl>
                                          <p:spTgt spid="28673">
                                            <p:txEl>
                                              <p:pRg st="3" end="3"/>
                                            </p:txEl>
                                          </p:spTgt>
                                        </p:tgtEl>
                                        <p:attrNameLst>
                                          <p:attrName>style.visibility</p:attrName>
                                        </p:attrNameLst>
                                      </p:cBhvr>
                                      <p:to>
                                        <p:strVal val="visible"/>
                                      </p:to>
                                    </p:set>
                                    <p:animEffect transition="in" filter="wipe(down)">
                                      <p:cBhvr>
                                        <p:cTn id="35" dur="500"/>
                                        <p:tgtEl>
                                          <p:spTgt spid="2867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514"/>
                                        </p:tgtEl>
                                        <p:attrNameLst>
                                          <p:attrName>style.visibility</p:attrName>
                                        </p:attrNameLst>
                                      </p:cBhvr>
                                      <p:to>
                                        <p:strVal val="visible"/>
                                      </p:to>
                                    </p:set>
                                    <p:animEffect transition="in" filter="fade">
                                      <p:cBhvr>
                                        <p:cTn id="40" dur="1000"/>
                                        <p:tgtEl>
                                          <p:spTgt spid="21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6573" t="31956" r="6008" b="20686"/>
          <a:stretch/>
        </p:blipFill>
        <p:spPr>
          <a:xfrm>
            <a:off x="0" y="-1"/>
            <a:ext cx="9144000" cy="6858001"/>
          </a:xfrm>
          <a:prstGeom prst="rect">
            <a:avLst/>
          </a:prstGeom>
        </p:spPr>
      </p:pic>
      <p:sp>
        <p:nvSpPr>
          <p:cNvPr id="3" name="Line Callout 2 2"/>
          <p:cNvSpPr/>
          <p:nvPr/>
        </p:nvSpPr>
        <p:spPr>
          <a:xfrm>
            <a:off x="5334000" y="152400"/>
            <a:ext cx="3657600" cy="2057400"/>
          </a:xfrm>
          <a:prstGeom prst="borderCallout2">
            <a:avLst/>
          </a:prstGeom>
          <a:solidFill>
            <a:srgbClr val="FFEB63"/>
          </a:solidFill>
        </p:spPr>
        <p:style>
          <a:lnRef idx="1">
            <a:schemeClr val="accent4"/>
          </a:lnRef>
          <a:fillRef idx="2">
            <a:schemeClr val="accent4"/>
          </a:fillRef>
          <a:effectRef idx="1">
            <a:schemeClr val="accent4"/>
          </a:effectRef>
          <a:fontRef idx="minor">
            <a:schemeClr val="dk1"/>
          </a:fontRef>
        </p:style>
        <p:txBody>
          <a:bodyPr rtlCol="0" anchor="t"/>
          <a:lstStyle/>
          <a:p>
            <a:r>
              <a:rPr lang="en-US" dirty="0" smtClean="0"/>
              <a:t>Great Plains:</a:t>
            </a:r>
          </a:p>
          <a:p>
            <a:pPr marL="285750" indent="-285750">
              <a:buFont typeface="Arial"/>
              <a:buChar char="•"/>
            </a:pPr>
            <a:r>
              <a:rPr lang="en-US" dirty="0"/>
              <a:t>Arid landscape </a:t>
            </a:r>
            <a:r>
              <a:rPr lang="en-US" dirty="0">
                <a:latin typeface="Wingdings"/>
                <a:ea typeface="Wingdings"/>
                <a:cs typeface="Wingdings"/>
                <a:sym typeface="Wingdings"/>
              </a:rPr>
              <a:t></a:t>
            </a:r>
            <a:r>
              <a:rPr lang="en-US" dirty="0">
                <a:sym typeface="Wingdings"/>
              </a:rPr>
              <a:t> hunter-gatherer/semi-</a:t>
            </a:r>
            <a:r>
              <a:rPr lang="en-US" dirty="0" smtClean="0">
                <a:sym typeface="Wingdings"/>
              </a:rPr>
              <a:t>nomadic (buffalo hunters)</a:t>
            </a:r>
          </a:p>
          <a:p>
            <a:pPr marL="285750" indent="-285750">
              <a:buFont typeface="Arial"/>
              <a:buChar char="•"/>
            </a:pPr>
            <a:r>
              <a:rPr lang="en-US" dirty="0" smtClean="0">
                <a:sym typeface="Wingdings"/>
              </a:rPr>
              <a:t>Highly influenced by European horses</a:t>
            </a:r>
          </a:p>
          <a:p>
            <a:pPr marL="285750" indent="-285750">
              <a:buFont typeface="Arial"/>
              <a:buChar char="•"/>
            </a:pPr>
            <a:r>
              <a:rPr lang="en-US" dirty="0" smtClean="0">
                <a:sym typeface="Wingdings"/>
              </a:rPr>
              <a:t>Notable tribes: Sioux</a:t>
            </a:r>
            <a:endParaRPr lang="en-US" dirty="0">
              <a:sym typeface="Wingdings"/>
            </a:endParaRPr>
          </a:p>
          <a:p>
            <a:endParaRPr lang="en-US" dirty="0"/>
          </a:p>
        </p:txBody>
      </p:sp>
      <p:sp>
        <p:nvSpPr>
          <p:cNvPr id="5" name="Line Callout 2 4"/>
          <p:cNvSpPr/>
          <p:nvPr/>
        </p:nvSpPr>
        <p:spPr>
          <a:xfrm>
            <a:off x="3581400" y="4419600"/>
            <a:ext cx="3657600" cy="1905000"/>
          </a:xfrm>
          <a:prstGeom prst="borderCallout2">
            <a:avLst>
              <a:gd name="adj1" fmla="val 18750"/>
              <a:gd name="adj2" fmla="val -8333"/>
              <a:gd name="adj3" fmla="val 18750"/>
              <a:gd name="adj4" fmla="val -16667"/>
              <a:gd name="adj5" fmla="val -4389"/>
              <a:gd name="adj6" fmla="val -32463"/>
            </a:avLst>
          </a:prstGeom>
        </p:spPr>
        <p:style>
          <a:lnRef idx="1">
            <a:schemeClr val="accent2"/>
          </a:lnRef>
          <a:fillRef idx="2">
            <a:schemeClr val="accent2"/>
          </a:fillRef>
          <a:effectRef idx="1">
            <a:schemeClr val="accent2"/>
          </a:effectRef>
          <a:fontRef idx="minor">
            <a:schemeClr val="dk1"/>
          </a:fontRef>
        </p:style>
        <p:txBody>
          <a:bodyPr rtlCol="0" anchor="t"/>
          <a:lstStyle/>
          <a:p>
            <a:r>
              <a:rPr lang="en-US" dirty="0" smtClean="0"/>
              <a:t>Great Basin:</a:t>
            </a:r>
          </a:p>
          <a:p>
            <a:pPr marL="285750" indent="-285750">
              <a:buFont typeface="Arial"/>
              <a:buChar char="•"/>
            </a:pPr>
            <a:r>
              <a:rPr lang="en-US" dirty="0"/>
              <a:t>Arid landscape </a:t>
            </a:r>
            <a:r>
              <a:rPr lang="en-US" dirty="0">
                <a:latin typeface="Wingdings"/>
                <a:ea typeface="Wingdings"/>
                <a:cs typeface="Wingdings"/>
                <a:sym typeface="Wingdings"/>
              </a:rPr>
              <a:t></a:t>
            </a:r>
            <a:r>
              <a:rPr lang="en-US" dirty="0">
                <a:sym typeface="Wingdings"/>
              </a:rPr>
              <a:t> hunter-gatherer/semi-nomadic</a:t>
            </a:r>
          </a:p>
          <a:p>
            <a:pPr marL="285750" indent="-285750">
              <a:buFont typeface="Arial"/>
              <a:buChar char="•"/>
            </a:pPr>
            <a:r>
              <a:rPr lang="en-US" dirty="0" smtClean="0"/>
              <a:t>Last to be conquered by Europeans </a:t>
            </a:r>
            <a:r>
              <a:rPr lang="en-US" dirty="0">
                <a:latin typeface="Wingdings"/>
                <a:ea typeface="Wingdings"/>
                <a:cs typeface="Wingdings"/>
                <a:sym typeface="Wingdings"/>
              </a:rPr>
              <a:t></a:t>
            </a:r>
            <a:r>
              <a:rPr lang="en-US" dirty="0" smtClean="0"/>
              <a:t> maintained strong culture</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Lst>
          </a:blip>
          <a:stretch>
            <a:fillRect/>
          </a:stretch>
        </p:blipFill>
        <p:spPr>
          <a:xfrm>
            <a:off x="9275" y="0"/>
            <a:ext cx="9144000" cy="6858000"/>
          </a:xfrm>
          <a:prstGeom prst="rect">
            <a:avLst/>
          </a:prstGeom>
        </p:spPr>
      </p:pic>
      <p:pic>
        <p:nvPicPr>
          <p:cNvPr id="7" name="Picture 6"/>
          <p:cNvPicPr>
            <a:picLocks noChangeAspect="1"/>
          </p:cNvPicPr>
          <p:nvPr/>
        </p:nvPicPr>
        <p:blipFill rotWithShape="1">
          <a:blip r:embed="rId6"/>
          <a:srcRect l="8073" r="8073"/>
          <a:stretch/>
        </p:blipFill>
        <p:spPr>
          <a:xfrm>
            <a:off x="26006" y="-34793"/>
            <a:ext cx="9144000" cy="6858000"/>
          </a:xfrm>
          <a:prstGeom prst="rect">
            <a:avLst/>
          </a:prstGeom>
        </p:spPr>
      </p:pic>
    </p:spTree>
    <p:extLst>
      <p:ext uri="{BB962C8B-B14F-4D97-AF65-F5344CB8AC3E}">
        <p14:creationId xmlns:p14="http://schemas.microsoft.com/office/powerpoint/2010/main" val="162578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xit" presetSubtype="0" fill="hold" nodeType="clickEffect">
                                  <p:stCondLst>
                                    <p:cond delay="0"/>
                                  </p:stCondLst>
                                  <p:childTnLst>
                                    <p:animEffect transition="out" filter="wedge">
                                      <p:cBhvr>
                                        <p:cTn id="18" dur="2000"/>
                                        <p:tgtEl>
                                          <p:spTgt spid="4"/>
                                        </p:tgtEl>
                                      </p:cBhvr>
                                    </p:animEffect>
                                    <p:set>
                                      <p:cBhvr>
                                        <p:cTn id="19" dur="1" fill="hold">
                                          <p:stCondLst>
                                            <p:cond delay="1999"/>
                                          </p:stCondLst>
                                        </p:cTn>
                                        <p:tgtEl>
                                          <p:spTgt spid="4"/>
                                        </p:tgtEl>
                                        <p:attrNameLst>
                                          <p:attrName>style.visibility</p:attrName>
                                        </p:attrNameLst>
                                      </p:cBhvr>
                                      <p:to>
                                        <p:strVal val="hidden"/>
                                      </p:to>
                                    </p:se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edge">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6573" t="31956" r="6008" b="20686"/>
          <a:stretch/>
        </p:blipFill>
        <p:spPr>
          <a:xfrm>
            <a:off x="0" y="-1"/>
            <a:ext cx="9144000" cy="6858001"/>
          </a:xfrm>
          <a:prstGeom prst="rect">
            <a:avLst/>
          </a:prstGeom>
        </p:spPr>
      </p:pic>
      <p:sp>
        <p:nvSpPr>
          <p:cNvPr id="4" name="Line Callout 2 3"/>
          <p:cNvSpPr/>
          <p:nvPr/>
        </p:nvSpPr>
        <p:spPr>
          <a:xfrm>
            <a:off x="3276600" y="152400"/>
            <a:ext cx="3200400" cy="2133600"/>
          </a:xfrm>
          <a:prstGeom prst="borderCallout2">
            <a:avLst>
              <a:gd name="adj1" fmla="val 29355"/>
              <a:gd name="adj2" fmla="val 102593"/>
              <a:gd name="adj3" fmla="val 30113"/>
              <a:gd name="adj4" fmla="val 114100"/>
              <a:gd name="adj5" fmla="val 126893"/>
              <a:gd name="adj6" fmla="val 136858"/>
            </a:avLst>
          </a:prstGeom>
          <a:solidFill>
            <a:srgbClr val="A7E3A6"/>
          </a:solidFill>
        </p:spPr>
        <p:style>
          <a:lnRef idx="1">
            <a:schemeClr val="accent5"/>
          </a:lnRef>
          <a:fillRef idx="2">
            <a:schemeClr val="accent5"/>
          </a:fillRef>
          <a:effectRef idx="1">
            <a:schemeClr val="accent5"/>
          </a:effectRef>
          <a:fontRef idx="minor">
            <a:schemeClr val="dk1"/>
          </a:fontRef>
        </p:style>
        <p:txBody>
          <a:bodyPr rtlCol="0" anchor="t"/>
          <a:lstStyle/>
          <a:p>
            <a:r>
              <a:rPr lang="en-US" dirty="0" smtClean="0"/>
              <a:t>Northeast and Atlantic Seaboard:</a:t>
            </a:r>
          </a:p>
          <a:p>
            <a:pPr marL="285750" indent="-285750">
              <a:buFont typeface="Arial"/>
              <a:buChar char="•"/>
            </a:pPr>
            <a:r>
              <a:rPr lang="en-US" dirty="0" smtClean="0"/>
              <a:t>Sedentary societies; agriculture, hunting, fishing</a:t>
            </a:r>
          </a:p>
          <a:p>
            <a:pPr marL="285750" indent="-285750">
              <a:buFont typeface="Arial"/>
              <a:buChar char="•"/>
            </a:pPr>
            <a:r>
              <a:rPr lang="en-US" dirty="0" smtClean="0"/>
              <a:t>Waterways allowed for trade</a:t>
            </a:r>
          </a:p>
          <a:p>
            <a:pPr marL="285750" indent="-285750">
              <a:buFont typeface="Arial"/>
              <a:buChar char="•"/>
            </a:pPr>
            <a:r>
              <a:rPr lang="en-US" dirty="0" err="1" smtClean="0"/>
              <a:t>Powhatans</a:t>
            </a:r>
            <a:r>
              <a:rPr lang="en-US" dirty="0" smtClean="0"/>
              <a:t>; Iroquois Confederation</a:t>
            </a:r>
            <a:endParaRPr lang="en-US" dirty="0"/>
          </a:p>
        </p:txBody>
      </p:sp>
      <p:sp>
        <p:nvSpPr>
          <p:cNvPr id="6" name="Line Callout 2 5"/>
          <p:cNvSpPr/>
          <p:nvPr/>
        </p:nvSpPr>
        <p:spPr>
          <a:xfrm>
            <a:off x="1066800" y="2895600"/>
            <a:ext cx="3200400" cy="1600200"/>
          </a:xfrm>
          <a:prstGeom prst="borderCallout2">
            <a:avLst>
              <a:gd name="adj1" fmla="val 29355"/>
              <a:gd name="adj2" fmla="val 102593"/>
              <a:gd name="adj3" fmla="val 30113"/>
              <a:gd name="adj4" fmla="val 114100"/>
              <a:gd name="adj5" fmla="val 79171"/>
              <a:gd name="adj6" fmla="val 139564"/>
            </a:avLst>
          </a:prstGeom>
        </p:spPr>
        <p:style>
          <a:lnRef idx="1">
            <a:schemeClr val="accent1"/>
          </a:lnRef>
          <a:fillRef idx="2">
            <a:schemeClr val="accent1"/>
          </a:fillRef>
          <a:effectRef idx="1">
            <a:schemeClr val="accent1"/>
          </a:effectRef>
          <a:fontRef idx="minor">
            <a:schemeClr val="dk1"/>
          </a:fontRef>
        </p:style>
        <p:txBody>
          <a:bodyPr rtlCol="0" anchor="t"/>
          <a:lstStyle/>
          <a:p>
            <a:r>
              <a:rPr lang="en-US" dirty="0" smtClean="0"/>
              <a:t>Mississippi River Valley:</a:t>
            </a:r>
          </a:p>
          <a:p>
            <a:pPr marL="285750" indent="-285750">
              <a:buFont typeface="Arial"/>
              <a:buChar char="•"/>
            </a:pPr>
            <a:r>
              <a:rPr lang="en-US" dirty="0"/>
              <a:t>Sedentary societies; agriculture, hunting, fishing</a:t>
            </a:r>
          </a:p>
          <a:p>
            <a:pPr marL="285750" indent="-285750">
              <a:buFont typeface="Arial"/>
              <a:buChar char="•"/>
            </a:pPr>
            <a:r>
              <a:rPr lang="en-US" dirty="0"/>
              <a:t>Waterways allowed for trade</a:t>
            </a:r>
          </a:p>
          <a:p>
            <a:pPr marL="285750" indent="-285750">
              <a:buFont typeface="Arial"/>
              <a:buChar char="•"/>
            </a:pPr>
            <a:r>
              <a:rPr lang="en-US" dirty="0" smtClean="0"/>
              <a:t>Cahokia, Mound builders</a:t>
            </a:r>
            <a:endParaRPr lang="en-US" dirty="0"/>
          </a:p>
        </p:txBody>
      </p:sp>
      <p:pic>
        <p:nvPicPr>
          <p:cNvPr id="5" name="Picture 4"/>
          <p:cNvPicPr>
            <a:picLocks noChangeAspect="1"/>
          </p:cNvPicPr>
          <p:nvPr/>
        </p:nvPicPr>
        <p:blipFill rotWithShape="1">
          <a:blip r:embed="rId4"/>
          <a:srcRect l="5879" t="-1887" r="5877" b="-1"/>
          <a:stretch/>
        </p:blipFill>
        <p:spPr>
          <a:xfrm>
            <a:off x="0" y="-151469"/>
            <a:ext cx="9172862" cy="7009469"/>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brightnessContrast contrast="20000"/>
                    </a14:imgEffect>
                  </a14:imgLayer>
                </a14:imgProps>
              </a:ext>
            </a:extLst>
          </a:blip>
          <a:srcRect l="5882" r="5882" b="766"/>
          <a:stretch/>
        </p:blipFill>
        <p:spPr>
          <a:xfrm>
            <a:off x="28862" y="0"/>
            <a:ext cx="9144000" cy="6858000"/>
          </a:xfrm>
          <a:prstGeom prst="rect">
            <a:avLst/>
          </a:prstGeom>
        </p:spPr>
      </p:pic>
    </p:spTree>
    <p:extLst>
      <p:ext uri="{BB962C8B-B14F-4D97-AF65-F5344CB8AC3E}">
        <p14:creationId xmlns:p14="http://schemas.microsoft.com/office/powerpoint/2010/main" val="3067853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6573" t="31956" r="6008" b="20686"/>
          <a:stretch/>
        </p:blipFill>
        <p:spPr>
          <a:xfrm>
            <a:off x="0" y="-1"/>
            <a:ext cx="9144000" cy="6858001"/>
          </a:xfrm>
          <a:prstGeom prst="rect">
            <a:avLst/>
          </a:prstGeom>
        </p:spPr>
      </p:pic>
      <p:sp>
        <p:nvSpPr>
          <p:cNvPr id="3" name="Line Callout 2 2"/>
          <p:cNvSpPr/>
          <p:nvPr/>
        </p:nvSpPr>
        <p:spPr>
          <a:xfrm>
            <a:off x="3048000" y="609600"/>
            <a:ext cx="3657600" cy="1828800"/>
          </a:xfrm>
          <a:prstGeom prst="borderCallout2">
            <a:avLst>
              <a:gd name="adj1" fmla="val 18750"/>
              <a:gd name="adj2" fmla="val -8333"/>
              <a:gd name="adj3" fmla="val 18750"/>
              <a:gd name="adj4" fmla="val -16667"/>
              <a:gd name="adj5" fmla="val 104868"/>
              <a:gd name="adj6" fmla="val -48193"/>
            </a:avLst>
          </a:prstGeom>
          <a:solidFill>
            <a:srgbClr val="9EDDA0"/>
          </a:solidFill>
        </p:spPr>
        <p:style>
          <a:lnRef idx="1">
            <a:schemeClr val="accent5"/>
          </a:lnRef>
          <a:fillRef idx="2">
            <a:schemeClr val="accent5"/>
          </a:fillRef>
          <a:effectRef idx="1">
            <a:schemeClr val="accent5"/>
          </a:effectRef>
          <a:fontRef idx="minor">
            <a:schemeClr val="dk1"/>
          </a:fontRef>
        </p:style>
        <p:txBody>
          <a:bodyPr rtlCol="0" anchor="t"/>
          <a:lstStyle/>
          <a:p>
            <a:r>
              <a:rPr lang="en-US" dirty="0" smtClean="0"/>
              <a:t>Pacific Northwest:</a:t>
            </a:r>
          </a:p>
          <a:p>
            <a:pPr marL="285750" indent="-285750">
              <a:buFont typeface="Arial" panose="020B0604020202020204" pitchFamily="34" charset="0"/>
              <a:buChar char="•"/>
            </a:pPr>
            <a:r>
              <a:rPr lang="en-US" dirty="0" smtClean="0"/>
              <a:t>Sedentary societies</a:t>
            </a:r>
          </a:p>
          <a:p>
            <a:pPr marL="285750" indent="-285750">
              <a:buFont typeface="Arial" panose="020B0604020202020204" pitchFamily="34" charset="0"/>
              <a:buChar char="•"/>
            </a:pPr>
            <a:r>
              <a:rPr lang="en-US" dirty="0" smtClean="0"/>
              <a:t>Vast trade networks (ocean and river travel via canoe)</a:t>
            </a:r>
          </a:p>
          <a:p>
            <a:pPr marL="285750" indent="-285750">
              <a:buFont typeface="Arial" panose="020B0604020202020204" pitchFamily="34" charset="0"/>
              <a:buChar char="•"/>
            </a:pPr>
            <a:r>
              <a:rPr lang="en-US" dirty="0" smtClean="0"/>
              <a:t>Intricate culture (e.g. potlatch)</a:t>
            </a:r>
          </a:p>
          <a:p>
            <a:pPr marL="285750" indent="-285750">
              <a:buFont typeface="Arial" panose="020B0604020202020204" pitchFamily="34" charset="0"/>
              <a:buChar char="•"/>
            </a:pPr>
            <a:r>
              <a:rPr lang="en-US" dirty="0" smtClean="0"/>
              <a:t>Notable tribe: Chinook</a:t>
            </a:r>
            <a:endParaRPr lang="en-US" dirty="0"/>
          </a:p>
        </p:txBody>
      </p:sp>
      <p:sp>
        <p:nvSpPr>
          <p:cNvPr id="4" name="Line Callout 2 3"/>
          <p:cNvSpPr/>
          <p:nvPr/>
        </p:nvSpPr>
        <p:spPr>
          <a:xfrm>
            <a:off x="2971800" y="2584822"/>
            <a:ext cx="3733800" cy="1828800"/>
          </a:xfrm>
          <a:prstGeom prst="borderCallout2">
            <a:avLst>
              <a:gd name="adj1" fmla="val 18750"/>
              <a:gd name="adj2" fmla="val -8333"/>
              <a:gd name="adj3" fmla="val 18750"/>
              <a:gd name="adj4" fmla="val -16667"/>
              <a:gd name="adj5" fmla="val 67131"/>
              <a:gd name="adj6" fmla="val -52313"/>
            </a:avLst>
          </a:prstGeom>
          <a:solidFill>
            <a:srgbClr val="BDBFE1"/>
          </a:solidFill>
        </p:spPr>
        <p:style>
          <a:lnRef idx="1">
            <a:schemeClr val="accent1"/>
          </a:lnRef>
          <a:fillRef idx="3">
            <a:schemeClr val="accent1"/>
          </a:fillRef>
          <a:effectRef idx="2">
            <a:schemeClr val="accent1"/>
          </a:effectRef>
          <a:fontRef idx="minor">
            <a:schemeClr val="lt1"/>
          </a:fontRef>
        </p:style>
        <p:txBody>
          <a:bodyPr rtlCol="0" anchor="t"/>
          <a:lstStyle/>
          <a:p>
            <a:r>
              <a:rPr lang="en-US" dirty="0" smtClean="0">
                <a:solidFill>
                  <a:schemeClr val="tx1"/>
                </a:solidFill>
              </a:rPr>
              <a:t>California:</a:t>
            </a:r>
          </a:p>
          <a:p>
            <a:pPr marL="285750" indent="-285750">
              <a:buFont typeface="Arial" panose="020B0604020202020204" pitchFamily="34" charset="0"/>
              <a:buChar char="•"/>
            </a:pPr>
            <a:r>
              <a:rPr lang="en-US" dirty="0" smtClean="0">
                <a:solidFill>
                  <a:schemeClr val="tx1"/>
                </a:solidFill>
              </a:rPr>
              <a:t>Semi-sedentary (wild agriculture plentiful)</a:t>
            </a:r>
          </a:p>
          <a:p>
            <a:pPr marL="285750" indent="-285750">
              <a:buFont typeface="Arial" panose="020B0604020202020204" pitchFamily="34" charset="0"/>
              <a:buChar char="•"/>
            </a:pPr>
            <a:r>
              <a:rPr lang="en-US" dirty="0" smtClean="0">
                <a:solidFill>
                  <a:schemeClr val="tx1"/>
                </a:solidFill>
              </a:rPr>
              <a:t>Trade possible via sea and rivers; raiding other tribes</a:t>
            </a:r>
          </a:p>
          <a:p>
            <a:pPr marL="285750" indent="-285750">
              <a:buFont typeface="Arial" panose="020B0604020202020204" pitchFamily="34" charset="0"/>
              <a:buChar char="•"/>
            </a:pPr>
            <a:r>
              <a:rPr lang="en-US" dirty="0" smtClean="0">
                <a:solidFill>
                  <a:schemeClr val="tx1"/>
                </a:solidFill>
              </a:rPr>
              <a:t>Notable tribe: Chumash</a:t>
            </a:r>
          </a:p>
          <a:p>
            <a:pPr marL="285750" indent="-285750">
              <a:buFont typeface="Arial" panose="020B0604020202020204" pitchFamily="34" charset="0"/>
              <a:buChar char="•"/>
            </a:pPr>
            <a:endParaRPr lang="en-US" dirty="0">
              <a:solidFill>
                <a:schemeClr val="tx1"/>
              </a:solidFill>
            </a:endParaRPr>
          </a:p>
        </p:txBody>
      </p:sp>
      <p:pic>
        <p:nvPicPr>
          <p:cNvPr id="2050" name="Picture 2" descr="http://www.tikroskeliones.lt/media/cache/thumbnail_800x600/uploads/photos/e220051b077dbd009ca55fb897c529d1d0761d7b.jpg"/>
          <p:cNvPicPr>
            <a:picLocks noChangeAspect="1" noChangeArrowheads="1"/>
          </p:cNvPicPr>
          <p:nvPr/>
        </p:nvPicPr>
        <p:blipFill rotWithShape="1">
          <a:blip r:embed="rId4">
            <a:extLst>
              <a:ext uri="{28A0092B-C50C-407E-A947-70E740481C1C}">
                <a14:useLocalDpi xmlns:a14="http://schemas.microsoft.com/office/drawing/2010/main" val="0"/>
              </a:ext>
            </a:extLst>
          </a:blip>
          <a:srcRect l="2931" t="88" r="9135" b="-88"/>
          <a:stretch/>
        </p:blipFill>
        <p:spPr bwMode="auto">
          <a:xfrm>
            <a:off x="-24324" y="0"/>
            <a:ext cx="9144000" cy="69281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sansimeonsbest.com/wp-content/uploads/2012/01/Chumash-Village.jpg"/>
          <p:cNvPicPr>
            <a:picLocks noChangeAspect="1" noChangeArrowheads="1"/>
          </p:cNvPicPr>
          <p:nvPr/>
        </p:nvPicPr>
        <p:blipFill rotWithShape="1">
          <a:blip r:embed="rId5">
            <a:extLst>
              <a:ext uri="{28A0092B-C50C-407E-A947-70E740481C1C}">
                <a14:useLocalDpi xmlns:a14="http://schemas.microsoft.com/office/drawing/2010/main" val="0"/>
              </a:ext>
            </a:extLst>
          </a:blip>
          <a:srcRect r="21132"/>
          <a:stretch/>
        </p:blipFill>
        <p:spPr bwMode="auto">
          <a:xfrm>
            <a:off x="-25202" y="1447800"/>
            <a:ext cx="9169202" cy="4420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355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p:tgtEl>
                                          <p:spTgt spid="4"/>
                                        </p:tgtEl>
                                        <p:attrNameLst>
                                          <p:attrName>ppt_x</p:attrName>
                                        </p:attrNameLst>
                                      </p:cBhvr>
                                      <p:tavLst>
                                        <p:tav tm="0">
                                          <p:val>
                                            <p:strVal val="#ppt_x-#ppt_w*1.125000"/>
                                          </p:val>
                                        </p:tav>
                                        <p:tav tm="100000">
                                          <p:val>
                                            <p:strVal val="#ppt_x"/>
                                          </p:val>
                                        </p:tav>
                                      </p:tavLst>
                                    </p:anim>
                                    <p:animEffect transition="in" filter="wipe(right)">
                                      <p:cBhvr>
                                        <p:cTn id="19" dur="500"/>
                                        <p:tgtEl>
                                          <p:spTgt spid="4"/>
                                        </p:tgtEl>
                                      </p:cBhvr>
                                    </p:animEffect>
                                  </p:childTnLst>
                                </p:cTn>
                              </p:par>
                              <p:par>
                                <p:cTn id="20" presetID="14" presetClass="exit" presetSubtype="10" fill="hold" nodeType="withEffect">
                                  <p:stCondLst>
                                    <p:cond delay="0"/>
                                  </p:stCondLst>
                                  <p:childTnLst>
                                    <p:animEffect transition="out" filter="randombar(horizontal)">
                                      <p:cBhvr>
                                        <p:cTn id="21" dur="500"/>
                                        <p:tgtEl>
                                          <p:spTgt spid="2050"/>
                                        </p:tgtEl>
                                      </p:cBhvr>
                                    </p:animEffect>
                                    <p:set>
                                      <p:cBhvr>
                                        <p:cTn id="22" dur="1" fill="hold">
                                          <p:stCondLst>
                                            <p:cond delay="499"/>
                                          </p:stCondLst>
                                        </p:cTn>
                                        <p:tgtEl>
                                          <p:spTgt spid="20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randombar(horizontal)">
                                      <p:cBhvr>
                                        <p:cTn id="2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20051</TotalTime>
  <Words>2049</Words>
  <Application>Microsoft Office PowerPoint</Application>
  <PresentationFormat>On-screen Show (4:3)</PresentationFormat>
  <Paragraphs>312</Paragraphs>
  <Slides>50</Slides>
  <Notes>20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Median</vt:lpstr>
      <vt:lpstr>New World Beginnings</vt:lpstr>
      <vt:lpstr>PowerPoint Presentation</vt:lpstr>
      <vt:lpstr>The First Americans</vt:lpstr>
      <vt:lpstr>Coming to America</vt:lpstr>
      <vt:lpstr>Northern Amerindian Society</vt:lpstr>
      <vt:lpstr>Northern Amerindians</vt:lpstr>
      <vt:lpstr>PowerPoint Presentation</vt:lpstr>
      <vt:lpstr>PowerPoint Presentation</vt:lpstr>
      <vt:lpstr>PowerPoint Presentation</vt:lpstr>
      <vt:lpstr>PowerPoint Presentation</vt:lpstr>
      <vt:lpstr>Who Really Discovered America?</vt:lpstr>
      <vt:lpstr>European Motives for Exploration</vt:lpstr>
      <vt:lpstr>Spanish Colonization</vt:lpstr>
      <vt:lpstr>LIES MY TEACHER TOLD ME</vt:lpstr>
      <vt:lpstr>PowerPoint Presentation</vt:lpstr>
      <vt:lpstr>PowerPoint Presentation</vt:lpstr>
      <vt:lpstr>PowerPoint Presentation</vt:lpstr>
      <vt:lpstr>PowerPoint Presentation</vt:lpstr>
      <vt:lpstr>SMALLPOX!</vt:lpstr>
      <vt:lpstr>PowerPoint Presentation</vt:lpstr>
      <vt:lpstr>The Columbian Exchange</vt:lpstr>
      <vt:lpstr>PowerPoint Presentation</vt:lpstr>
      <vt:lpstr>Debate Over Treatment</vt:lpstr>
      <vt:lpstr>Popé’s Rebellion, 1680 (Pueblo Revolt)</vt:lpstr>
      <vt:lpstr>Impact of Spanish Conquest</vt:lpstr>
      <vt:lpstr>PowerPoint Presentation</vt:lpstr>
      <vt:lpstr>Results of contact between Native-Americans and Europeans</vt:lpstr>
      <vt:lpstr>Results of contact between Native-Americans and Europeans</vt:lpstr>
      <vt:lpstr>The French</vt:lpstr>
      <vt:lpstr>Settlements in Canada, the Mississippi River Valley, the port of New Orleans, and the Caribbean</vt:lpstr>
      <vt:lpstr>French Settlement</vt:lpstr>
      <vt:lpstr>The English</vt:lpstr>
      <vt:lpstr>PowerPoint Presentation</vt:lpstr>
      <vt:lpstr>Yarrr!!! – Pirates vs. Privateers</vt:lpstr>
      <vt:lpstr>The Invincible Spanish Armada</vt:lpstr>
      <vt:lpstr>Causes for British Colonization</vt:lpstr>
      <vt:lpstr>The Lost Colony of Roanoke</vt:lpstr>
      <vt:lpstr>The Lost Colony of Roanoke</vt:lpstr>
      <vt:lpstr>The First English Colony</vt:lpstr>
      <vt:lpstr>LIES MY TEACHER TOLD ME</vt:lpstr>
      <vt:lpstr>Once upon a time, there was a beautiful Indian princess</vt:lpstr>
      <vt:lpstr>A handsome explorer landed nearby</vt:lpstr>
      <vt:lpstr>They met and fell in  love</vt:lpstr>
      <vt:lpstr>She saved him from certain death at the hands of her father</vt:lpstr>
      <vt:lpstr>And they lived happily ever after.</vt:lpstr>
      <vt:lpstr>LIES!</vt:lpstr>
      <vt:lpstr>The REAL Pocahontas</vt:lpstr>
      <vt:lpstr>The REAL John Smith</vt:lpstr>
      <vt:lpstr>John Rolfe</vt:lpstr>
      <vt:lpstr>Pocahontas saving Smith’s life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Really discovered America?</dc:title>
  <dc:creator>Macie</dc:creator>
  <cp:lastModifiedBy>David</cp:lastModifiedBy>
  <cp:revision>236</cp:revision>
  <dcterms:created xsi:type="dcterms:W3CDTF">2008-08-13T23:46:21Z</dcterms:created>
  <dcterms:modified xsi:type="dcterms:W3CDTF">2019-07-01T23:45:14Z</dcterms:modified>
</cp:coreProperties>
</file>