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35" r:id="rId2"/>
    <p:sldId id="256" r:id="rId3"/>
    <p:sldId id="351" r:id="rId4"/>
    <p:sldId id="257" r:id="rId5"/>
    <p:sldId id="258" r:id="rId6"/>
    <p:sldId id="259" r:id="rId7"/>
    <p:sldId id="289" r:id="rId8"/>
    <p:sldId id="326" r:id="rId9"/>
    <p:sldId id="325" r:id="rId10"/>
    <p:sldId id="341" r:id="rId11"/>
    <p:sldId id="352" r:id="rId12"/>
    <p:sldId id="266" r:id="rId13"/>
    <p:sldId id="305" r:id="rId14"/>
    <p:sldId id="306" r:id="rId15"/>
    <p:sldId id="328" r:id="rId16"/>
    <p:sldId id="355" r:id="rId17"/>
    <p:sldId id="356" r:id="rId18"/>
    <p:sldId id="357" r:id="rId19"/>
    <p:sldId id="342" r:id="rId20"/>
    <p:sldId id="294" r:id="rId21"/>
    <p:sldId id="295" r:id="rId22"/>
    <p:sldId id="296" r:id="rId23"/>
    <p:sldId id="297" r:id="rId24"/>
    <p:sldId id="354" r:id="rId25"/>
    <p:sldId id="298" r:id="rId26"/>
    <p:sldId id="327" r:id="rId27"/>
    <p:sldId id="299" r:id="rId28"/>
    <p:sldId id="263" r:id="rId29"/>
    <p:sldId id="301" r:id="rId30"/>
    <p:sldId id="264" r:id="rId31"/>
    <p:sldId id="353" r:id="rId32"/>
    <p:sldId id="265" r:id="rId33"/>
    <p:sldId id="349" r:id="rId34"/>
    <p:sldId id="308" r:id="rId35"/>
    <p:sldId id="267" r:id="rId36"/>
    <p:sldId id="307" r:id="rId37"/>
    <p:sldId id="330" r:id="rId38"/>
    <p:sldId id="268" r:id="rId39"/>
    <p:sldId id="271" r:id="rId40"/>
    <p:sldId id="30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69696"/>
    <a:srgbClr val="C0C0C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94" autoAdjust="0"/>
  </p:normalViewPr>
  <p:slideViewPr>
    <p:cSldViewPr>
      <p:cViewPr varScale="1">
        <p:scale>
          <a:sx n="53" d="100"/>
          <a:sy n="53" d="100"/>
        </p:scale>
        <p:origin x="117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2D5000-BE46-471D-A750-FA33FA1E1CDA}" type="datetimeFigureOut">
              <a:rPr lang="en-US"/>
              <a:pPr>
                <a:defRPr/>
              </a:pPr>
              <a:t>9/22/2019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DB9835-44C9-4992-9D8A-3D3AADA06A3E}" type="slidenum">
              <a:rPr lang="en-US"/>
              <a:pPr>
                <a:defRPr/>
              </a:pPr>
              <a:t>‹#›</a:t>
            </a:fld>
            <a:endParaRPr lang="en-US"/>
          </a:p>
        </p:txBody>
      </p:sp>
    </p:spTree>
    <p:extLst>
      <p:ext uri="{BB962C8B-B14F-4D97-AF65-F5344CB8AC3E}">
        <p14:creationId xmlns:p14="http://schemas.microsoft.com/office/powerpoint/2010/main" val="3501148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Harmony_Socie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Unitarianis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en.wikipedia.org/wiki/Joint_stock_company" TargetMode="External"/><Relationship Id="rId4" Type="http://schemas.openxmlformats.org/officeDocument/2006/relationships/hyperlink" Target="http://en.wikipedia.org/wiki/George_Ripley_(transcendentalis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New Harmony:  </a:t>
            </a:r>
            <a:r>
              <a:rPr lang="en-US" sz="1200" b="0" i="0" kern="1200" dirty="0">
                <a:solidFill>
                  <a:schemeClr val="tx1"/>
                </a:solidFill>
                <a:latin typeface="+mn-lt"/>
                <a:ea typeface="+mn-ea"/>
                <a:cs typeface="+mn-cs"/>
              </a:rPr>
              <a:t>Established by the </a:t>
            </a:r>
            <a:r>
              <a:rPr lang="en-US" sz="1200" b="0" i="0" u="none" strike="noStrike" kern="1200" dirty="0">
                <a:solidFill>
                  <a:schemeClr val="tx1"/>
                </a:solidFill>
                <a:latin typeface="+mn-lt"/>
                <a:ea typeface="+mn-ea"/>
                <a:cs typeface="+mn-cs"/>
                <a:hlinkClick r:id="rId3" tooltip="Harmony Society"/>
              </a:rPr>
              <a:t>Harmony Society</a:t>
            </a:r>
            <a:r>
              <a:rPr lang="en-US" sz="1200" b="0" i="0" kern="1200" dirty="0">
                <a:solidFill>
                  <a:schemeClr val="tx1"/>
                </a:solidFill>
                <a:latin typeface="+mn-lt"/>
                <a:ea typeface="+mn-ea"/>
                <a:cs typeface="+mn-cs"/>
              </a:rPr>
              <a:t> in 1814,</a:t>
            </a:r>
            <a:r>
              <a:rPr lang="en-US" sz="1200" b="0" i="0" kern="1200" baseline="0" dirty="0">
                <a:solidFill>
                  <a:schemeClr val="tx1"/>
                </a:solidFill>
                <a:latin typeface="+mn-lt"/>
                <a:ea typeface="+mn-ea"/>
                <a:cs typeface="+mn-cs"/>
              </a:rPr>
              <a:t> revived by Robert Owen in 1825; </a:t>
            </a:r>
            <a:r>
              <a:rPr lang="en-US" sz="1200" b="0" i="0" kern="1200" dirty="0">
                <a:solidFill>
                  <a:schemeClr val="tx1"/>
                </a:solidFill>
                <a:latin typeface="+mn-lt"/>
                <a:ea typeface="+mn-ea"/>
                <a:cs typeface="+mn-cs"/>
              </a:rPr>
              <a:t>New Harmony became known as a center for advances in education and scientific research. New Harmony's residents established the first free library, a civic drama club, and a public school system open to men and women.</a:t>
            </a:r>
          </a:p>
        </p:txBody>
      </p:sp>
      <p:sp>
        <p:nvSpPr>
          <p:cNvPr id="4" name="Slide Number Placeholder 3"/>
          <p:cNvSpPr>
            <a:spLocks noGrp="1"/>
          </p:cNvSpPr>
          <p:nvPr>
            <p:ph type="sldNum" sz="quarter" idx="10"/>
          </p:nvPr>
        </p:nvSpPr>
        <p:spPr/>
        <p:txBody>
          <a:bodyPr/>
          <a:lstStyle/>
          <a:p>
            <a:pPr>
              <a:defRPr/>
            </a:pPr>
            <a:fld id="{53DB9835-44C9-4992-9D8A-3D3AADA06A3E}" type="slidenum">
              <a:rPr lang="en-US" smtClean="0"/>
              <a:pPr>
                <a:defRPr/>
              </a:pPr>
              <a:t>13</a:t>
            </a:fld>
            <a:endParaRPr lang="en-US"/>
          </a:p>
        </p:txBody>
      </p:sp>
    </p:spTree>
    <p:extLst>
      <p:ext uri="{BB962C8B-B14F-4D97-AF65-F5344CB8AC3E}">
        <p14:creationId xmlns:p14="http://schemas.microsoft.com/office/powerpoint/2010/main" val="103725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Brook Farm: F</a:t>
            </a:r>
            <a:r>
              <a:rPr lang="en-US" sz="1200" b="0" i="0" kern="1200" dirty="0">
                <a:solidFill>
                  <a:schemeClr val="tx1"/>
                </a:solidFill>
                <a:latin typeface="+mn-lt"/>
                <a:ea typeface="+mn-ea"/>
                <a:cs typeface="+mn-cs"/>
              </a:rPr>
              <a:t>ounded by former </a:t>
            </a:r>
            <a:r>
              <a:rPr lang="en-US" sz="1200" b="0" i="0" u="none" strike="noStrike" kern="1200" dirty="0">
                <a:solidFill>
                  <a:schemeClr val="tx1"/>
                </a:solidFill>
                <a:latin typeface="+mn-lt"/>
                <a:ea typeface="+mn-ea"/>
                <a:cs typeface="+mn-cs"/>
                <a:hlinkClick r:id="rId3" tooltip="Unitarianism"/>
              </a:rPr>
              <a:t>Unitarian</a:t>
            </a:r>
            <a:r>
              <a:rPr lang="en-US" sz="1200" b="0" i="0" u="none" strike="noStrike" kern="1200" dirty="0">
                <a:solidFill>
                  <a:schemeClr val="tx1"/>
                </a:solidFill>
                <a:latin typeface="+mn-lt"/>
                <a:ea typeface="+mn-ea"/>
                <a:cs typeface="+mn-cs"/>
              </a:rPr>
              <a:t> </a:t>
            </a:r>
            <a:r>
              <a:rPr lang="en-US" sz="1200" b="0" i="0" kern="1200" dirty="0">
                <a:solidFill>
                  <a:schemeClr val="tx1"/>
                </a:solidFill>
                <a:latin typeface="+mn-lt"/>
                <a:ea typeface="+mn-ea"/>
                <a:cs typeface="+mn-cs"/>
              </a:rPr>
              <a:t>minister </a:t>
            </a:r>
            <a:r>
              <a:rPr lang="en-US" sz="1200" b="0" i="0" u="none" strike="noStrike" kern="1200" dirty="0">
                <a:solidFill>
                  <a:schemeClr val="tx1"/>
                </a:solidFill>
                <a:latin typeface="+mn-lt"/>
                <a:ea typeface="+mn-ea"/>
                <a:cs typeface="+mn-cs"/>
                <a:hlinkClick r:id="rId4" tooltip="George Ripley (transcendentalist)"/>
              </a:rPr>
              <a:t>George Ripley</a:t>
            </a:r>
            <a:r>
              <a:rPr lang="en-US" sz="1200" b="0" i="0" u="none" strike="noStrike" kern="1200" dirty="0">
                <a:solidFill>
                  <a:schemeClr val="tx1"/>
                </a:solidFill>
                <a:latin typeface="+mn-lt"/>
                <a:ea typeface="+mn-ea"/>
                <a:cs typeface="+mn-cs"/>
              </a:rPr>
              <a:t> in 1841; </a:t>
            </a:r>
            <a:r>
              <a:rPr lang="en-US" sz="1200" b="0" i="0" kern="1200" dirty="0">
                <a:solidFill>
                  <a:schemeClr val="tx1"/>
                </a:solidFill>
                <a:latin typeface="+mn-lt"/>
                <a:ea typeface="+mn-ea"/>
                <a:cs typeface="+mn-cs"/>
              </a:rPr>
              <a:t>Founded as a </a:t>
            </a:r>
            <a:r>
              <a:rPr lang="en-US" sz="1200" b="0" i="0" u="none" strike="noStrike" kern="1200" dirty="0">
                <a:solidFill>
                  <a:schemeClr val="tx1"/>
                </a:solidFill>
                <a:latin typeface="+mn-lt"/>
                <a:ea typeface="+mn-ea"/>
                <a:cs typeface="+mn-cs"/>
                <a:hlinkClick r:id="rId5" tooltip="Joint stock company"/>
              </a:rPr>
              <a:t>joint stock company</a:t>
            </a:r>
            <a:r>
              <a:rPr lang="en-US" sz="1200" b="0" i="0" kern="1200" dirty="0">
                <a:solidFill>
                  <a:schemeClr val="tx1"/>
                </a:solidFill>
                <a:latin typeface="+mn-lt"/>
                <a:ea typeface="+mn-ea"/>
                <a:cs typeface="+mn-cs"/>
              </a:rPr>
              <a:t>, it promised its participants a portion of the profits from the farm in exchange for performing an equal share of the work. Brook Farmers believed that by sharing the workload, ample time would be available for leisure activities and intellectual pursuits. Nathaniel Hawthorne</a:t>
            </a:r>
            <a:r>
              <a:rPr lang="en-US" sz="1200" b="0" i="0" kern="1200" baseline="0" dirty="0">
                <a:solidFill>
                  <a:schemeClr val="tx1"/>
                </a:solidFill>
                <a:latin typeface="+mn-lt"/>
                <a:ea typeface="+mn-ea"/>
                <a:cs typeface="+mn-cs"/>
              </a:rPr>
              <a:t> was an original resident. </a:t>
            </a:r>
            <a:r>
              <a:rPr lang="en-US" sz="1200" dirty="0"/>
              <a:t>It failed when a major building burnt down and the community fell into debt.</a:t>
            </a:r>
          </a:p>
          <a:p>
            <a:pPr eaLnBrk="1" hangingPunct="1">
              <a:lnSpc>
                <a:spcPct val="80000"/>
              </a:lnSpc>
            </a:pPr>
            <a:r>
              <a:rPr lang="en-US" sz="1200" dirty="0"/>
              <a:t>Oneida Community:  </a:t>
            </a:r>
            <a:r>
              <a:rPr lang="en-US" sz="2600" dirty="0"/>
              <a:t>started in NY in 1848;</a:t>
            </a:r>
            <a:r>
              <a:rPr lang="en-US" sz="2600" baseline="0" dirty="0"/>
              <a:t> </a:t>
            </a:r>
            <a:r>
              <a:rPr lang="en-US" sz="2100" dirty="0"/>
              <a:t>Communal, embraced free love, birth control, and selecting parents to have planned children.  Started communal, saved by capitalism: sold baskets, later sold cutlery</a:t>
            </a:r>
          </a:p>
        </p:txBody>
      </p:sp>
      <p:sp>
        <p:nvSpPr>
          <p:cNvPr id="4" name="Slide Number Placeholder 3"/>
          <p:cNvSpPr>
            <a:spLocks noGrp="1"/>
          </p:cNvSpPr>
          <p:nvPr>
            <p:ph type="sldNum" sz="quarter" idx="10"/>
          </p:nvPr>
        </p:nvSpPr>
        <p:spPr/>
        <p:txBody>
          <a:bodyPr/>
          <a:lstStyle/>
          <a:p>
            <a:pPr>
              <a:defRPr/>
            </a:pPr>
            <a:fld id="{53DB9835-44C9-4992-9D8A-3D3AADA06A3E}" type="slidenum">
              <a:rPr lang="en-US" smtClean="0"/>
              <a:pPr>
                <a:defRPr/>
              </a:pPr>
              <a:t>14</a:t>
            </a:fld>
            <a:endParaRPr lang="en-US"/>
          </a:p>
        </p:txBody>
      </p:sp>
    </p:spTree>
    <p:extLst>
      <p:ext uri="{BB962C8B-B14F-4D97-AF65-F5344CB8AC3E}">
        <p14:creationId xmlns:p14="http://schemas.microsoft.com/office/powerpoint/2010/main" val="4716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6215DBA-CFF0-436D-9D0A-9E827AFF331E}" type="slidenum">
              <a:rPr lang="en-US" sz="1200"/>
              <a:pPr algn="r"/>
              <a:t>40</a:t>
            </a:fld>
            <a:endParaRPr lang="en-US" sz="1200"/>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3829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67735983-722A-41EB-809B-70FD8EFC0D4E}" type="datetimeFigureOut">
              <a:rPr lang="en-US"/>
              <a:pPr>
                <a:defRPr/>
              </a:pPr>
              <a:t>9/22/2019</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84D2D296-894E-42E5-826C-D8DD5C39DB3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0DC2F3-2ABD-42A0-8033-887F3DB959E1}"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E0BD5A-7C23-4F6F-AF7C-7FF042331C3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9414BC06-A202-47D0-8CFE-47CEE1F908AC}"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D536DD66-94C7-4D59-BC93-4FC07F3C3D6F}" type="datetimeFigureOut">
              <a:rPr lang="en-US"/>
              <a:pPr>
                <a:defRPr/>
              </a:pPr>
              <a:t>9/22/2019</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CD7DE7-94D3-4E2C-9BA1-2398DE7E7D3D}"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9B3FAADC-14D3-466E-AC9C-62015E63C8F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DA5B47EC-811A-4898-94E4-21DD9B417628}" type="datetimeFigureOut">
              <a:rPr lang="en-US"/>
              <a:pPr>
                <a:defRPr/>
              </a:pPr>
              <a:t>9/22/2019</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6E1C321F-5706-4EEB-AD09-957EA9E25AA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3BB5D55-419D-4179-B2BF-39803A125D3D}" type="datetimeFigureOut">
              <a:rPr lang="en-US"/>
              <a:pPr>
                <a:defRPr/>
              </a:pPr>
              <a:t>9/22/2019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4E7F811-FBD0-427B-92E9-F5CA4100B90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566815E7-62D0-437F-927C-696D1B88E6F6}" type="datetimeFigureOut">
              <a:rPr lang="en-US"/>
              <a:pPr>
                <a:defRPr/>
              </a:pPr>
              <a:t>9/22/2019</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59E9A08F-89EE-4B55-A6EA-69FDF4B0DD9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CAE78D9-64B0-4217-930A-23E9B7CAF19B}" type="datetimeFigureOut">
              <a:rPr lang="en-US"/>
              <a:pPr>
                <a:defRPr/>
              </a:pPr>
              <a:t>9/22/2019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0C9CDBD9-568A-4090-819D-7AACA2F56EB8}"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C82D3B60-E077-4678-8F94-A083148009A0}" type="datetimeFigureOut">
              <a:rPr lang="en-US"/>
              <a:pPr>
                <a:defRPr/>
              </a:pPr>
              <a:t>9/22/2019</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17401504-61D0-47A6-9B53-5A06E4DB9B15}"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4A23DFCE-9168-4C4D-87DF-5ADC86662714}"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453E30F2-196F-415C-B5A9-D291C4E1E360}" type="datetimeFigureOut">
              <a:rPr lang="en-US"/>
              <a:pPr>
                <a:defRPr/>
              </a:pPr>
              <a:t>9/22/2019</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569C2217-C19E-472E-AF73-41C62D0D5386}"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6D685493-ADCF-460D-9A6F-56C97CF5849C}" type="datetimeFigureOut">
              <a:rPr lang="en-US"/>
              <a:pPr>
                <a:defRPr/>
              </a:pPr>
              <a:t>9/22/2019</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D173B7D7-B6B6-4D34-9947-80390985F373}" type="datetimeFigureOut">
              <a:rPr lang="en-US"/>
              <a:pPr>
                <a:defRPr/>
              </a:pPr>
              <a:t>9/22/2019</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45BEC437-2793-4631-80E2-1D18CDFF3A20}"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Georgia" pitchFamily="18" charset="0"/>
        </a:defRPr>
      </a:lvl2pPr>
      <a:lvl3pPr algn="ctr" rtl="0" eaLnBrk="0" fontAlgn="base" hangingPunct="0">
        <a:spcBef>
          <a:spcPct val="0"/>
        </a:spcBef>
        <a:spcAft>
          <a:spcPct val="0"/>
        </a:spcAft>
        <a:defRPr sz="3300">
          <a:solidFill>
            <a:srgbClr val="8C438F"/>
          </a:solidFill>
          <a:latin typeface="Georgia" pitchFamily="18" charset="0"/>
        </a:defRPr>
      </a:lvl3pPr>
      <a:lvl4pPr algn="ctr" rtl="0" eaLnBrk="0" fontAlgn="base" hangingPunct="0">
        <a:spcBef>
          <a:spcPct val="0"/>
        </a:spcBef>
        <a:spcAft>
          <a:spcPct val="0"/>
        </a:spcAft>
        <a:defRPr sz="3300">
          <a:solidFill>
            <a:srgbClr val="8C438F"/>
          </a:solidFill>
          <a:latin typeface="Georgia" pitchFamily="18" charset="0"/>
        </a:defRPr>
      </a:lvl4pPr>
      <a:lvl5pPr algn="ctr" rtl="0" eaLnBrk="0" fontAlgn="base" hangingPunct="0">
        <a:spcBef>
          <a:spcPct val="0"/>
        </a:spcBef>
        <a:spcAft>
          <a:spcPct val="0"/>
        </a:spcAft>
        <a:defRPr sz="3300">
          <a:solidFill>
            <a:srgbClr val="8C438F"/>
          </a:solidFill>
          <a:latin typeface="Georgia" pitchFamily="18" charset="0"/>
        </a:defRPr>
      </a:lvl5pPr>
      <a:lvl6pPr marL="457200" algn="ctr" rtl="0" fontAlgn="base">
        <a:spcBef>
          <a:spcPct val="0"/>
        </a:spcBef>
        <a:spcAft>
          <a:spcPct val="0"/>
        </a:spcAft>
        <a:defRPr sz="3300">
          <a:solidFill>
            <a:srgbClr val="8C438F"/>
          </a:solidFill>
          <a:latin typeface="Georgia" pitchFamily="18" charset="0"/>
        </a:defRPr>
      </a:lvl6pPr>
      <a:lvl7pPr marL="914400" algn="ctr" rtl="0" fontAlgn="base">
        <a:spcBef>
          <a:spcPct val="0"/>
        </a:spcBef>
        <a:spcAft>
          <a:spcPct val="0"/>
        </a:spcAft>
        <a:defRPr sz="3300">
          <a:solidFill>
            <a:srgbClr val="8C438F"/>
          </a:solidFill>
          <a:latin typeface="Georgia" pitchFamily="18" charset="0"/>
        </a:defRPr>
      </a:lvl7pPr>
      <a:lvl8pPr marL="1371600" algn="ctr" rtl="0" fontAlgn="base">
        <a:spcBef>
          <a:spcPct val="0"/>
        </a:spcBef>
        <a:spcAft>
          <a:spcPct val="0"/>
        </a:spcAft>
        <a:defRPr sz="3300">
          <a:solidFill>
            <a:srgbClr val="8C438F"/>
          </a:solidFill>
          <a:latin typeface="Georgia" pitchFamily="18" charset="0"/>
        </a:defRPr>
      </a:lvl8pPr>
      <a:lvl9pPr marL="1828800" algn="ctr" rtl="0" fontAlgn="base">
        <a:spcBef>
          <a:spcPct val="0"/>
        </a:spcBef>
        <a:spcAft>
          <a:spcPct val="0"/>
        </a:spcAft>
        <a:defRPr sz="3300">
          <a:solidFill>
            <a:srgbClr val="8C438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hyperlink" Target="http://upload.wikimedia.org/wikipedia/commons/9/9d/Joseph_Smith_receiving_golden_plates.jp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upload.wikimedia.org/wikipedia/commons/2/20/Brigham_Young_by_Charles_William_Carter.jpg"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history.com/topics/us-states/utah/videos/how-utah-got-its-shap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b/b5/Shakers_Dancing.jpg"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familyguyepisodes.tv/family-guy-season-8-episode-12-extra-large-medium.html"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gif"/></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upload.wikimedia.org/wikipedia/commons/a/a0/Dix-Dorothea-LOC.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hyperlink" Target="http://s82.photobucket.com/albums/j247/barbarella_photos/?action=view&amp;current=john-audubon-blue-jay.jpg" TargetMode="External"/><Relationship Id="rId7" Type="http://schemas.openxmlformats.org/officeDocument/2006/relationships/image" Target="../media/image57.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hyperlink" Target="http://audubon.org/" TargetMode="Externa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T7zR3IDEH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Bell Ringer</a:t>
            </a:r>
          </a:p>
        </p:txBody>
      </p:sp>
      <p:sp>
        <p:nvSpPr>
          <p:cNvPr id="3" name="Content Placeholder 2"/>
          <p:cNvSpPr>
            <a:spLocks noGrp="1"/>
          </p:cNvSpPr>
          <p:nvPr>
            <p:ph sz="quarter" idx="1"/>
          </p:nvPr>
        </p:nvSpPr>
        <p:spPr>
          <a:xfrm>
            <a:off x="301752" y="2514600"/>
            <a:ext cx="8503920" cy="3584448"/>
          </a:xfrm>
        </p:spPr>
        <p:txBody>
          <a:bodyPr/>
          <a:lstStyle/>
          <a:p>
            <a:pPr marL="0" indent="0">
              <a:buNone/>
            </a:pPr>
            <a:r>
              <a:rPr lang="en-US" sz="3600" dirty="0"/>
              <a:t>What problems arose as a result of industrialization in the first half of the 19</a:t>
            </a:r>
            <a:r>
              <a:rPr lang="en-US" sz="3600" baseline="30000" dirty="0"/>
              <a:t>th</a:t>
            </a:r>
            <a:r>
              <a:rPr lang="en-US" sz="3600" dirty="0"/>
              <a:t> century?</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838200"/>
          </a:xfrm>
        </p:spPr>
        <p:txBody>
          <a:bodyPr>
            <a:normAutofit/>
          </a:bodyPr>
          <a:lstStyle/>
          <a:p>
            <a:r>
              <a:rPr lang="en-US" dirty="0"/>
              <a:t>Latter Day Saints  (AKA: LDS, Mormons)</a:t>
            </a:r>
          </a:p>
        </p:txBody>
      </p:sp>
      <p:sp>
        <p:nvSpPr>
          <p:cNvPr id="3" name="Content Placeholder 2"/>
          <p:cNvSpPr>
            <a:spLocks noGrp="1"/>
          </p:cNvSpPr>
          <p:nvPr>
            <p:ph sz="quarter" idx="1"/>
          </p:nvPr>
        </p:nvSpPr>
        <p:spPr>
          <a:xfrm>
            <a:off x="301752" y="1527048"/>
            <a:ext cx="4956048" cy="4721352"/>
          </a:xfrm>
        </p:spPr>
        <p:txBody>
          <a:bodyPr>
            <a:noAutofit/>
          </a:bodyPr>
          <a:lstStyle/>
          <a:p>
            <a:r>
              <a:rPr lang="en-US" sz="2800" dirty="0"/>
              <a:t>Founded by Joseph Smith</a:t>
            </a:r>
          </a:p>
          <a:p>
            <a:pPr marL="274320" indent="-274320" eaLnBrk="1" fontAlgn="auto" hangingPunct="1">
              <a:spcAft>
                <a:spcPts val="0"/>
              </a:spcAft>
              <a:buFont typeface="Wingdings 2"/>
              <a:buChar char=""/>
              <a:defRPr/>
            </a:pPr>
            <a:r>
              <a:rPr lang="en-US" sz="2800" dirty="0"/>
              <a:t>Ran into trouble with their neighbors</a:t>
            </a:r>
          </a:p>
          <a:p>
            <a:pPr marL="548640" lvl="1" indent="-274320" eaLnBrk="1" fontAlgn="auto" hangingPunct="1">
              <a:spcAft>
                <a:spcPts val="0"/>
              </a:spcAft>
              <a:buFont typeface="Wingdings"/>
              <a:buChar char=""/>
              <a:defRPr/>
            </a:pPr>
            <a:r>
              <a:rPr lang="en-US" sz="2800" dirty="0"/>
              <a:t>Drilled a militia</a:t>
            </a:r>
          </a:p>
          <a:p>
            <a:pPr marL="548640" lvl="1" indent="-274320" eaLnBrk="1" fontAlgn="auto" hangingPunct="1">
              <a:spcAft>
                <a:spcPts val="0"/>
              </a:spcAft>
              <a:buFont typeface="Wingdings"/>
              <a:buChar char=""/>
              <a:defRPr/>
            </a:pPr>
            <a:r>
              <a:rPr lang="en-US" sz="2800" dirty="0"/>
              <a:t>Voted as a block</a:t>
            </a:r>
          </a:p>
          <a:p>
            <a:pPr marL="548640" lvl="1" indent="-274320" eaLnBrk="1" fontAlgn="auto" hangingPunct="1">
              <a:spcAft>
                <a:spcPts val="0"/>
              </a:spcAft>
              <a:buFont typeface="Wingdings"/>
              <a:buChar char=""/>
              <a:defRPr/>
            </a:pPr>
            <a:r>
              <a:rPr lang="en-US" sz="2800" dirty="0"/>
              <a:t>Practiced polygamy</a:t>
            </a:r>
          </a:p>
          <a:p>
            <a:pPr marL="274320" indent="-274320" eaLnBrk="1" fontAlgn="auto" hangingPunct="1">
              <a:spcAft>
                <a:spcPts val="0"/>
              </a:spcAft>
              <a:buFont typeface="Wingdings 2"/>
              <a:buChar char=""/>
              <a:defRPr/>
            </a:pPr>
            <a:r>
              <a:rPr lang="en-US" sz="2800" dirty="0"/>
              <a:t>Smith murdered in a skirmish in IL; Brigham Young leads Mormons to Utah</a:t>
            </a:r>
          </a:p>
        </p:txBody>
      </p:sp>
      <p:pic>
        <p:nvPicPr>
          <p:cNvPr id="5" name="Picture 4" descr="File:Joseph Smith receiving golden plates.jpg">
            <a:hlinkClick r:id="rId2"/>
          </p:cNvPr>
          <p:cNvPicPr>
            <a:picLocks noChangeAspect="1" noChangeArrowheads="1"/>
          </p:cNvPicPr>
          <p:nvPr/>
        </p:nvPicPr>
        <p:blipFill>
          <a:blip r:embed="rId3" cstate="print"/>
          <a:srcRect/>
          <a:stretch>
            <a:fillRect/>
          </a:stretch>
        </p:blipFill>
        <p:spPr bwMode="auto">
          <a:xfrm>
            <a:off x="6705600" y="1524000"/>
            <a:ext cx="2124075" cy="2976368"/>
          </a:xfrm>
          <a:prstGeom prst="rect">
            <a:avLst/>
          </a:prstGeom>
          <a:ln w="38100" cap="sq">
            <a:solidFill>
              <a:srgbClr val="000000"/>
            </a:solidFill>
            <a:prstDash val="solid"/>
            <a:miter lim="800000"/>
          </a:ln>
          <a:effectLst>
            <a:outerShdw blurRad="152400" dist="317500" dir="5400000" sx="90000" sy="-19000" rotWithShape="0">
              <a:prstClr val="black">
                <a:alpha val="15000"/>
              </a:prstClr>
            </a:outerShdw>
          </a:effectLst>
        </p:spPr>
      </p:pic>
      <p:pic>
        <p:nvPicPr>
          <p:cNvPr id="6" name="Picture 6" descr="moroni"/>
          <p:cNvPicPr>
            <a:picLocks noChangeAspect="1" noChangeArrowheads="1"/>
          </p:cNvPicPr>
          <p:nvPr/>
        </p:nvPicPr>
        <p:blipFill>
          <a:blip r:embed="rId4" cstate="print">
            <a:clrChange>
              <a:clrFrom>
                <a:srgbClr val="6387AB"/>
              </a:clrFrom>
              <a:clrTo>
                <a:srgbClr val="6387AB">
                  <a:alpha val="0"/>
                </a:srgbClr>
              </a:clrTo>
            </a:clrChange>
          </a:blip>
          <a:srcRect/>
          <a:stretch>
            <a:fillRect/>
          </a:stretch>
        </p:blipFill>
        <p:spPr bwMode="auto">
          <a:xfrm>
            <a:off x="7162800" y="4096450"/>
            <a:ext cx="2514600" cy="2761550"/>
          </a:xfrm>
          <a:prstGeom prst="rect">
            <a:avLst/>
          </a:prstGeom>
          <a:noFill/>
          <a:ln w="9525">
            <a:noFill/>
            <a:miter lim="800000"/>
            <a:headEnd/>
            <a:tailEnd/>
          </a:ln>
        </p:spPr>
      </p:pic>
      <p:pic>
        <p:nvPicPr>
          <p:cNvPr id="10" name="Picture 2" descr="File:Brigham Young by Charles William Carter.jpg">
            <a:hlinkClick r:id="rId5"/>
          </p:cNvPr>
          <p:cNvPicPr>
            <a:picLocks noChangeAspect="1" noChangeArrowheads="1"/>
          </p:cNvPicPr>
          <p:nvPr/>
        </p:nvPicPr>
        <p:blipFill>
          <a:blip r:embed="rId6" cstate="print"/>
          <a:srcRect/>
          <a:stretch>
            <a:fillRect/>
          </a:stretch>
        </p:blipFill>
        <p:spPr bwMode="auto">
          <a:xfrm>
            <a:off x="5829300" y="3733799"/>
            <a:ext cx="1752600" cy="26245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2" descr="File:Joseph Smith, Jr. portrait owned by Joseph Smith III.jpg"/>
          <p:cNvPicPr>
            <a:picLocks noChangeAspect="1" noChangeArrowheads="1"/>
          </p:cNvPicPr>
          <p:nvPr/>
        </p:nvPicPr>
        <p:blipFill>
          <a:blip r:embed="rId7" cstate="print"/>
          <a:stretch>
            <a:fillRect/>
          </a:stretch>
        </p:blipFill>
        <p:spPr bwMode="auto">
          <a:xfrm>
            <a:off x="5029200" y="1524000"/>
            <a:ext cx="1828800" cy="2296544"/>
          </a:xfrm>
          <a:prstGeom prst="ellipse">
            <a:avLst/>
          </a:prstGeom>
          <a:noFill/>
          <a:ln w="111125">
            <a:gradFill>
              <a:gsLst>
                <a:gs pos="0">
                  <a:schemeClr val="bg1">
                    <a:lumMod val="65000"/>
                  </a:schemeClr>
                </a:gs>
                <a:gs pos="50000">
                  <a:schemeClr val="bg2"/>
                </a:gs>
                <a:gs pos="100000">
                  <a:schemeClr val="bg1">
                    <a:lumMod val="65000"/>
                  </a:schemeClr>
                </a:gs>
              </a:gsLst>
              <a:lin ang="5400000" scaled="0"/>
            </a:gradFill>
          </a:ln>
          <a:effectLst>
            <a:outerShdw blurRad="63500" sx="102000" sy="102000" algn="ctr" rotWithShape="0">
              <a:prstClr val="black">
                <a:alpha val="40000"/>
              </a:prst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Desert Zion</a:t>
            </a:r>
          </a:p>
        </p:txBody>
      </p:sp>
      <p:sp>
        <p:nvSpPr>
          <p:cNvPr id="7" name="Content Placeholder 5"/>
          <p:cNvSpPr>
            <a:spLocks noGrp="1"/>
          </p:cNvSpPr>
          <p:nvPr>
            <p:ph sz="quarter" idx="1"/>
          </p:nvPr>
        </p:nvSpPr>
        <p:spPr/>
        <p:txBody>
          <a:bodyPr/>
          <a:lstStyle/>
          <a:p>
            <a:pPr eaLnBrk="1" hangingPunct="1"/>
            <a:r>
              <a:rPr lang="en-US" sz="3200" dirty="0"/>
              <a:t>The State of Deseret was proposed in 1849 by Latter-day Saint settlers in Salt Lake City. </a:t>
            </a:r>
          </a:p>
          <a:p>
            <a:pPr lvl="1" eaLnBrk="1" hangingPunct="1"/>
            <a:r>
              <a:rPr lang="en-US" sz="2800" dirty="0"/>
              <a:t>Never recognized by the U.S. government</a:t>
            </a:r>
          </a:p>
          <a:p>
            <a:pPr lvl="1" eaLnBrk="1" hangingPunct="1"/>
            <a:r>
              <a:rPr lang="en-US" sz="2800" dirty="0"/>
              <a:t>Wanted to enter as a free state, but was delayed over the issue of polygamy</a:t>
            </a:r>
          </a:p>
          <a:p>
            <a:pPr lvl="1" eaLnBrk="1" hangingPunct="1"/>
            <a:r>
              <a:rPr lang="en-US" sz="2800" dirty="0"/>
              <a:t>More and more land in the proposed state was absorbed into other Western States (would have been the largest state in the Union)</a:t>
            </a:r>
          </a:p>
        </p:txBody>
      </p:sp>
      <p:pic>
        <p:nvPicPr>
          <p:cNvPr id="8" name="Picture 2" descr="http://beinglatino.files.wordpress.com/2011/06/stateofdeseretmap.jpg">
            <a:hlinkClick r:id="rId2"/>
          </p:cNvPr>
          <p:cNvPicPr>
            <a:picLocks noChangeAspect="1" noChangeArrowheads="1"/>
          </p:cNvPicPr>
          <p:nvPr/>
        </p:nvPicPr>
        <p:blipFill>
          <a:blip r:embed="rId3" cstate="print"/>
          <a:srcRect l="6361" r="6075"/>
          <a:stretch>
            <a:fillRect/>
          </a:stretch>
        </p:blipFill>
        <p:spPr bwMode="auto">
          <a:xfrm>
            <a:off x="-36022" y="-12700"/>
            <a:ext cx="9144000" cy="68707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8"/>
                                        </p:tgtEl>
                                      </p:cBhvr>
                                    </p:animEffect>
                                    <p:anim calcmode="lin" valueType="num">
                                      <p:cBhvr>
                                        <p:cTn id="7"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10" dur="1000"/>
                                        <p:tgtEl>
                                          <p:spTgt spid="8"/>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8"/>
                                        </p:tgtEl>
                                        <p:attrNameLst>
                                          <p:attrName>style.rotation</p:attrName>
                                        </p:attrNameLst>
                                      </p:cBhvr>
                                      <p:tavLst>
                                        <p:tav tm="0">
                                          <p:val>
                                            <p:fltVal val="0"/>
                                          </p:val>
                                        </p:tav>
                                        <p:tav tm="100000">
                                          <p:val>
                                            <p:fltVal val="-90"/>
                                          </p:val>
                                        </p:tav>
                                      </p:tavLst>
                                    </p:anim>
                                    <p:set>
                                      <p:cBhvr>
                                        <p:cTn id="14" dur="1" fill="hold">
                                          <p:stCondLst>
                                            <p:cond delay="9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solidFill>
                  <a:srgbClr val="8C438F"/>
                </a:solidFill>
              </a:rPr>
              <a:t>Wilderness Utopias</a:t>
            </a:r>
          </a:p>
        </p:txBody>
      </p:sp>
      <p:sp>
        <p:nvSpPr>
          <p:cNvPr id="39938" name="Content Placeholder 2"/>
          <p:cNvSpPr>
            <a:spLocks noGrp="1"/>
          </p:cNvSpPr>
          <p:nvPr>
            <p:ph sz="quarter" idx="1"/>
          </p:nvPr>
        </p:nvSpPr>
        <p:spPr>
          <a:xfrm>
            <a:off x="3657600" y="1527174"/>
            <a:ext cx="5257800" cy="4721225"/>
          </a:xfrm>
        </p:spPr>
        <p:txBody>
          <a:bodyPr/>
          <a:lstStyle/>
          <a:p>
            <a:pPr eaLnBrk="1" hangingPunct="1"/>
            <a:r>
              <a:rPr lang="en-US" sz="2900" dirty="0"/>
              <a:t>Utopia: An ideal community or society possessing a perfect socio-politico-legal system</a:t>
            </a:r>
          </a:p>
          <a:p>
            <a:pPr lvl="1" eaLnBrk="1" hangingPunct="1"/>
            <a:r>
              <a:rPr lang="en-US" sz="2400" dirty="0"/>
              <a:t>Inspired by the book Utopia by Sir Thomas Moore</a:t>
            </a:r>
          </a:p>
          <a:p>
            <a:pPr eaLnBrk="1" hangingPunct="1"/>
            <a:r>
              <a:rPr lang="en-US" sz="2900" dirty="0"/>
              <a:t>Many were tied to religion; all were a reaction to the problems created through industrialization</a:t>
            </a:r>
          </a:p>
        </p:txBody>
      </p:sp>
      <p:pic>
        <p:nvPicPr>
          <p:cNvPr id="43010" name="Picture 2" descr="http://apieceofconversation.com/wp-content/uploads/2013/03/mary-poppins-practically-perfect-in-every-way.jpg"/>
          <p:cNvPicPr>
            <a:picLocks noChangeAspect="1" noChangeArrowheads="1"/>
          </p:cNvPicPr>
          <p:nvPr/>
        </p:nvPicPr>
        <p:blipFill>
          <a:blip r:embed="rId2" cstate="print"/>
          <a:srcRect l="16000" t="3556" r="12000" b="4000"/>
          <a:stretch>
            <a:fillRect/>
          </a:stretch>
        </p:blipFill>
        <p:spPr bwMode="auto">
          <a:xfrm>
            <a:off x="304799" y="2362200"/>
            <a:ext cx="3587261" cy="2590800"/>
          </a:xfrm>
          <a:prstGeom prst="round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fade">
                                      <p:cBhvr>
                                        <p:cTn id="12" dur="500"/>
                                        <p:tgtEl>
                                          <p:spTgt spid="399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Effect transition="in" filter="fade">
                                      <p:cBhvr>
                                        <p:cTn id="17" dur="500"/>
                                        <p:tgtEl>
                                          <p:spTgt spid="399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idx="4294967295"/>
          </p:nvPr>
        </p:nvSpPr>
        <p:spPr/>
        <p:txBody>
          <a:bodyPr/>
          <a:lstStyle/>
          <a:p>
            <a:r>
              <a:rPr lang="en-US" dirty="0"/>
              <a:t>Rediscovering Eden</a:t>
            </a:r>
          </a:p>
        </p:txBody>
      </p:sp>
      <p:pic>
        <p:nvPicPr>
          <p:cNvPr id="40962" name="Picture 5" descr="New_Harmony_by_F"/>
          <p:cNvPicPr>
            <a:picLocks noChangeAspect="1" noChangeArrowheads="1"/>
          </p:cNvPicPr>
          <p:nvPr/>
        </p:nvPicPr>
        <p:blipFill>
          <a:blip r:embed="rId3" cstate="print"/>
          <a:srcRect/>
          <a:stretch>
            <a:fillRect/>
          </a:stretch>
        </p:blipFill>
        <p:spPr bwMode="auto">
          <a:xfrm>
            <a:off x="4343400" y="3581400"/>
            <a:ext cx="4543425" cy="2714625"/>
          </a:xfrm>
          <a:prstGeom prst="rect">
            <a:avLst/>
          </a:prstGeom>
          <a:noFill/>
          <a:ln w="57150">
            <a:solidFill>
              <a:srgbClr val="800080"/>
            </a:solidFill>
            <a:miter lim="800000"/>
            <a:headEnd/>
            <a:tailEnd/>
          </a:ln>
        </p:spPr>
      </p:pic>
      <p:pic>
        <p:nvPicPr>
          <p:cNvPr id="40963" name="Picture 7" descr="article-0-03B1F305000005DC-903_634x440"/>
          <p:cNvPicPr>
            <a:picLocks noChangeAspect="1" noChangeArrowheads="1"/>
          </p:cNvPicPr>
          <p:nvPr/>
        </p:nvPicPr>
        <p:blipFill>
          <a:blip r:embed="rId4" cstate="print"/>
          <a:srcRect/>
          <a:stretch>
            <a:fillRect/>
          </a:stretch>
        </p:blipFill>
        <p:spPr bwMode="auto">
          <a:xfrm>
            <a:off x="228600" y="1447800"/>
            <a:ext cx="4038600" cy="2801938"/>
          </a:xfrm>
          <a:prstGeom prst="rect">
            <a:avLst/>
          </a:prstGeom>
          <a:noFill/>
          <a:ln w="57150">
            <a:solidFill>
              <a:srgbClr val="800080"/>
            </a:solidFill>
            <a:miter lim="800000"/>
            <a:headEnd/>
            <a:tailEnd/>
          </a:ln>
        </p:spPr>
      </p:pic>
      <p:sp>
        <p:nvSpPr>
          <p:cNvPr id="40964" name="Text Box 8"/>
          <p:cNvSpPr txBox="1">
            <a:spLocks noChangeArrowheads="1"/>
          </p:cNvSpPr>
          <p:nvPr/>
        </p:nvSpPr>
        <p:spPr bwMode="auto">
          <a:xfrm>
            <a:off x="762000" y="4419600"/>
            <a:ext cx="2590800" cy="396875"/>
          </a:xfrm>
          <a:prstGeom prst="rect">
            <a:avLst/>
          </a:prstGeom>
          <a:noFill/>
          <a:ln w="9525">
            <a:noFill/>
            <a:miter lim="800000"/>
            <a:headEnd/>
            <a:tailEnd/>
          </a:ln>
        </p:spPr>
        <p:txBody>
          <a:bodyPr>
            <a:spAutoFit/>
          </a:bodyPr>
          <a:lstStyle/>
          <a:p>
            <a:pPr algn="ctr">
              <a:spcBef>
                <a:spcPct val="50000"/>
              </a:spcBef>
            </a:pPr>
            <a:r>
              <a:rPr lang="en-US" sz="2000">
                <a:latin typeface="Georgia" pitchFamily="18" charset="0"/>
              </a:rPr>
              <a:t>The Garden of Eden</a:t>
            </a:r>
          </a:p>
        </p:txBody>
      </p:sp>
      <p:sp>
        <p:nvSpPr>
          <p:cNvPr id="40965" name="Text Box 9"/>
          <p:cNvSpPr txBox="1">
            <a:spLocks noChangeArrowheads="1"/>
          </p:cNvSpPr>
          <p:nvPr/>
        </p:nvSpPr>
        <p:spPr bwMode="auto">
          <a:xfrm>
            <a:off x="5129213" y="3048000"/>
            <a:ext cx="2971800" cy="400050"/>
          </a:xfrm>
          <a:prstGeom prst="rect">
            <a:avLst/>
          </a:prstGeom>
          <a:noFill/>
          <a:ln w="9525">
            <a:noFill/>
            <a:miter lim="800000"/>
            <a:headEnd/>
            <a:tailEnd/>
          </a:ln>
        </p:spPr>
        <p:txBody>
          <a:bodyPr>
            <a:spAutoFit/>
          </a:bodyPr>
          <a:lstStyle/>
          <a:p>
            <a:pPr algn="ctr">
              <a:spcBef>
                <a:spcPct val="50000"/>
              </a:spcBef>
            </a:pPr>
            <a:r>
              <a:rPr lang="en-US" sz="2000" dirty="0">
                <a:latin typeface="Georgia" pitchFamily="18" charset="0"/>
              </a:rPr>
              <a:t>New Harmony, Indiana</a:t>
            </a:r>
          </a:p>
        </p:txBody>
      </p:sp>
      <p:pic>
        <p:nvPicPr>
          <p:cNvPr id="33794" name="Picture 2" descr="http://3.bp.blogspot.com/-SzR124-Sosk/TbectYy7aqI/AAAAAAAAAOY/LYhbwk1tzU8/s1600/failed_stamp.gif"/>
          <p:cNvPicPr>
            <a:picLocks noChangeAspect="1" noChangeArrowheads="1"/>
          </p:cNvPicPr>
          <p:nvPr/>
        </p:nvPicPr>
        <p:blipFill>
          <a:blip r:embed="rId5" cstate="print"/>
          <a:srcRect/>
          <a:stretch>
            <a:fillRect/>
          </a:stretch>
        </p:blipFill>
        <p:spPr bwMode="auto">
          <a:xfrm>
            <a:off x="4267200" y="3581400"/>
            <a:ext cx="4414838" cy="2971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2" descr="File:BrookFarm-engraving.jpg"/>
          <p:cNvPicPr>
            <a:picLocks noChangeAspect="1" noChangeArrowheads="1"/>
          </p:cNvPicPr>
          <p:nvPr/>
        </p:nvPicPr>
        <p:blipFill>
          <a:blip r:embed="rId3" cstate="print"/>
          <a:srcRect/>
          <a:stretch>
            <a:fillRect/>
          </a:stretch>
        </p:blipFill>
        <p:spPr bwMode="auto">
          <a:xfrm>
            <a:off x="228600" y="1447800"/>
            <a:ext cx="4527272" cy="3124200"/>
          </a:xfrm>
          <a:prstGeom prst="rect">
            <a:avLst/>
          </a:prstGeom>
          <a:noFill/>
          <a:ln w="9525">
            <a:noFill/>
            <a:miter lim="800000"/>
            <a:headEnd/>
            <a:tailEnd/>
          </a:ln>
        </p:spPr>
      </p:pic>
      <p:sp>
        <p:nvSpPr>
          <p:cNvPr id="41985" name="Rectangle 2"/>
          <p:cNvSpPr>
            <a:spLocks noGrp="1"/>
          </p:cNvSpPr>
          <p:nvPr>
            <p:ph type="title" idx="4294967295"/>
          </p:nvPr>
        </p:nvSpPr>
        <p:spPr/>
        <p:txBody>
          <a:bodyPr/>
          <a:lstStyle/>
          <a:p>
            <a:r>
              <a:rPr lang="en-US"/>
              <a:t>Wilderness Utopias</a:t>
            </a:r>
          </a:p>
        </p:txBody>
      </p:sp>
      <p:pic>
        <p:nvPicPr>
          <p:cNvPr id="41987" name="Picture 4"/>
          <p:cNvPicPr>
            <a:picLocks noChangeAspect="1" noChangeArrowheads="1"/>
          </p:cNvPicPr>
          <p:nvPr/>
        </p:nvPicPr>
        <p:blipFill>
          <a:blip r:embed="rId4" cstate="print"/>
          <a:srcRect/>
          <a:stretch>
            <a:fillRect/>
          </a:stretch>
        </p:blipFill>
        <p:spPr bwMode="auto">
          <a:xfrm>
            <a:off x="4516085" y="3733800"/>
            <a:ext cx="4388203" cy="2606675"/>
          </a:xfrm>
          <a:prstGeom prst="rect">
            <a:avLst/>
          </a:prstGeom>
          <a:noFill/>
          <a:ln w="57150">
            <a:solidFill>
              <a:srgbClr val="969696"/>
            </a:solidFill>
            <a:miter lim="800000"/>
            <a:headEnd/>
            <a:tailEnd/>
          </a:ln>
        </p:spPr>
      </p:pic>
      <p:pic>
        <p:nvPicPr>
          <p:cNvPr id="34820" name="Picture 4" descr="FAIL"/>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1676400"/>
            <a:ext cx="3810000" cy="2667000"/>
          </a:xfrm>
          <a:prstGeom prst="rect">
            <a:avLst/>
          </a:prstGeom>
          <a:noFill/>
          <a:ln w="9525">
            <a:noFill/>
            <a:miter lim="800000"/>
            <a:headEnd/>
            <a:tailEnd/>
          </a:ln>
        </p:spPr>
      </p:pic>
      <p:pic>
        <p:nvPicPr>
          <p:cNvPr id="34822" name="Picture 6" descr="http://t3.gstatic.com/images?q=tbn:ANd9GcQEiyaHE-EVXOnrUzh-dwxq03k54rD6GTpVUyCrfPpYW_rWViYKYgiOOzW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81600" y="3505200"/>
            <a:ext cx="3048000" cy="304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Shakers</a:t>
            </a:r>
          </a:p>
        </p:txBody>
      </p:sp>
      <p:sp>
        <p:nvSpPr>
          <p:cNvPr id="43010" name="Content Placeholder 2"/>
          <p:cNvSpPr>
            <a:spLocks noGrp="1"/>
          </p:cNvSpPr>
          <p:nvPr>
            <p:ph sz="quarter" idx="1"/>
          </p:nvPr>
        </p:nvSpPr>
        <p:spPr>
          <a:xfrm>
            <a:off x="301625" y="1527175"/>
            <a:ext cx="4879975" cy="4572000"/>
          </a:xfrm>
        </p:spPr>
        <p:txBody>
          <a:bodyPr/>
          <a:lstStyle/>
          <a:p>
            <a:pPr eaLnBrk="1" hangingPunct="1">
              <a:spcBef>
                <a:spcPct val="0"/>
              </a:spcBef>
            </a:pPr>
            <a:r>
              <a:rPr lang="en-US" sz="2800" dirty="0"/>
              <a:t>United Society of Believers in Christ’s Second Appearing (AKA: Shakers): religious sect created by Mother Ann Lee</a:t>
            </a:r>
          </a:p>
          <a:p>
            <a:pPr lvl="1" eaLnBrk="1" hangingPunct="1">
              <a:spcBef>
                <a:spcPct val="0"/>
              </a:spcBef>
            </a:pPr>
            <a:r>
              <a:rPr lang="en-US" sz="2400" dirty="0"/>
              <a:t>Emphasis on social equality and rejection of sexual relations</a:t>
            </a:r>
          </a:p>
          <a:p>
            <a:pPr lvl="1" eaLnBrk="1" hangingPunct="1">
              <a:spcBef>
                <a:spcPct val="0"/>
              </a:spcBef>
            </a:pPr>
            <a:r>
              <a:rPr lang="en-US" sz="2400" dirty="0"/>
              <a:t>Known for cleanliness, prosperity, honesty, and quality of products</a:t>
            </a:r>
          </a:p>
        </p:txBody>
      </p:sp>
      <p:pic>
        <p:nvPicPr>
          <p:cNvPr id="4" name="Picture 2" descr="File:Shakers Dancing.jpg">
            <a:hlinkClick r:id="rId2"/>
          </p:cNvPr>
          <p:cNvPicPr>
            <a:picLocks noChangeAspect="1" noChangeArrowheads="1"/>
          </p:cNvPicPr>
          <p:nvPr/>
        </p:nvPicPr>
        <p:blipFill>
          <a:blip r:embed="rId3" cstate="print"/>
          <a:srcRect/>
          <a:stretch>
            <a:fillRect/>
          </a:stretch>
        </p:blipFill>
        <p:spPr bwMode="auto">
          <a:xfrm>
            <a:off x="5257800" y="4386263"/>
            <a:ext cx="3543300" cy="1808162"/>
          </a:xfrm>
          <a:prstGeom prst="rect">
            <a:avLst/>
          </a:prstGeom>
          <a:noFill/>
          <a:ln w="50800">
            <a:solidFill>
              <a:schemeClr val="accent1">
                <a:lumMod val="75000"/>
              </a:schemeClr>
            </a:solidFill>
          </a:ln>
        </p:spPr>
      </p:pic>
      <p:pic>
        <p:nvPicPr>
          <p:cNvPr id="43012" name="Picture 4" descr="http://www.shakercountryfurniture.com/Images/Furniture/Shaker%20Linen%20Chest%201A.BMP"/>
          <p:cNvPicPr>
            <a:picLocks noChangeAspect="1" noChangeArrowheads="1"/>
          </p:cNvPicPr>
          <p:nvPr/>
        </p:nvPicPr>
        <p:blipFill>
          <a:blip r:embed="rId4" cstate="print"/>
          <a:srcRect/>
          <a:stretch>
            <a:fillRect/>
          </a:stretch>
        </p:blipFill>
        <p:spPr bwMode="auto">
          <a:xfrm>
            <a:off x="5410200" y="1481138"/>
            <a:ext cx="1981200" cy="2794000"/>
          </a:xfrm>
          <a:prstGeom prst="rect">
            <a:avLst/>
          </a:prstGeom>
          <a:noFill/>
          <a:ln w="9525">
            <a:noFill/>
            <a:miter lim="800000"/>
            <a:headEnd/>
            <a:tailEnd/>
          </a:ln>
        </p:spPr>
      </p:pic>
      <p:pic>
        <p:nvPicPr>
          <p:cNvPr id="43013" name="Picture 2" descr="http://weaveramishfurniture.files.wordpress.com/2010/05/carlisle-chair.jpg?w=174&amp;h=3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75513" y="1611313"/>
            <a:ext cx="1657350" cy="2857500"/>
          </a:xfrm>
          <a:prstGeom prst="rect">
            <a:avLst/>
          </a:prstGeom>
          <a:noFill/>
          <a:ln w="9525">
            <a:noFill/>
            <a:miter lim="800000"/>
            <a:headEnd/>
            <a:tailEnd/>
          </a:ln>
        </p:spPr>
      </p:pic>
      <p:pic>
        <p:nvPicPr>
          <p:cNvPr id="35846" name="Picture 6" descr="http://forum.ntreev.net/grandchase/cfs-file.ashx/__key/CommunityServer.Discussions.Components.Files/10/2768.1854.Epicfail.png"/>
          <p:cNvPicPr>
            <a:picLocks noChangeAspect="1" noChangeArrowheads="1"/>
          </p:cNvPicPr>
          <p:nvPr/>
        </p:nvPicPr>
        <p:blipFill>
          <a:blip r:embed="rId6" cstate="print"/>
          <a:srcRect/>
          <a:stretch>
            <a:fillRect/>
          </a:stretch>
        </p:blipFill>
        <p:spPr bwMode="auto">
          <a:xfrm rot="-4225921">
            <a:off x="1814739" y="1516325"/>
            <a:ext cx="5670550" cy="46196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fade">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fade">
                                      <p:cBhvr>
                                        <p:cTn id="12" dur="500"/>
                                        <p:tgtEl>
                                          <p:spTgt spid="43010">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3010">
                                            <p:txEl>
                                              <p:pRg st="2" end="2"/>
                                            </p:txEl>
                                          </p:spTgt>
                                        </p:tgtEl>
                                        <p:attrNameLst>
                                          <p:attrName>style.visibility</p:attrName>
                                        </p:attrNameLst>
                                      </p:cBhvr>
                                      <p:to>
                                        <p:strVal val="visible"/>
                                      </p:to>
                                    </p:set>
                                    <p:animEffect transition="in" filter="fade">
                                      <p:cBhvr>
                                        <p:cTn id="16" dur="500"/>
                                        <p:tgtEl>
                                          <p:spTgt spid="430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http://project810.files.wordpress.com/2007/10/pon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61" name="Title 1"/>
          <p:cNvSpPr>
            <a:spLocks noGrp="1"/>
          </p:cNvSpPr>
          <p:nvPr>
            <p:ph type="title"/>
          </p:nvPr>
        </p:nvSpPr>
        <p:spPr/>
        <p:txBody>
          <a:bodyPr/>
          <a:lstStyle/>
          <a:p>
            <a:pPr algn="l" eaLnBrk="1" hangingPunct="1">
              <a:defRPr/>
            </a:pPr>
            <a:r>
              <a:rPr lang="en-US" b="1" dirty="0">
                <a:solidFill>
                  <a:schemeClr val="bg1"/>
                </a:solidFill>
                <a:effectLst>
                  <a:outerShdw blurRad="38100" dist="38100" dir="2700000" algn="tl">
                    <a:srgbClr val="000000">
                      <a:alpha val="43137"/>
                    </a:srgbClr>
                  </a:outerShdw>
                </a:effectLst>
              </a:rPr>
              <a:t>Transcendentalism</a:t>
            </a:r>
          </a:p>
        </p:txBody>
      </p:sp>
      <p:sp>
        <p:nvSpPr>
          <p:cNvPr id="49155" name="Content Placeholder 2"/>
          <p:cNvSpPr>
            <a:spLocks noGrp="1"/>
          </p:cNvSpPr>
          <p:nvPr>
            <p:ph sz="quarter" idx="1"/>
          </p:nvPr>
        </p:nvSpPr>
        <p:spPr>
          <a:xfrm>
            <a:off x="301752" y="1219200"/>
            <a:ext cx="8503920" cy="5105400"/>
          </a:xfrm>
          <a:solidFill>
            <a:schemeClr val="bg1">
              <a:alpha val="75000"/>
            </a:schemeClr>
          </a:solidFill>
        </p:spPr>
        <p:txBody>
          <a:bodyPr>
            <a:noAutofit/>
          </a:bodyPr>
          <a:lstStyle/>
          <a:p>
            <a:pPr eaLnBrk="1" hangingPunct="1"/>
            <a:r>
              <a:rPr lang="en-US" sz="2600" dirty="0">
                <a:solidFill>
                  <a:schemeClr val="tx1">
                    <a:lumMod val="95000"/>
                    <a:lumOff val="5000"/>
                  </a:schemeClr>
                </a:solidFill>
              </a:rPr>
              <a:t>Transcendentalism: A religious and philosophical movement of the 1820s/30s</a:t>
            </a:r>
          </a:p>
          <a:p>
            <a:pPr lvl="1" eaLnBrk="1" hangingPunct="1"/>
            <a:r>
              <a:rPr lang="en-US" sz="2100" dirty="0">
                <a:solidFill>
                  <a:schemeClr val="tx1">
                    <a:lumMod val="95000"/>
                    <a:lumOff val="5000"/>
                  </a:schemeClr>
                </a:solidFill>
              </a:rPr>
              <a:t>One should learn to “transcend” their animal instinct and social norms to reach the “</a:t>
            </a:r>
            <a:r>
              <a:rPr lang="en-US" sz="2100" dirty="0" err="1">
                <a:solidFill>
                  <a:schemeClr val="tx1">
                    <a:lumMod val="95000"/>
                    <a:lumOff val="5000"/>
                  </a:schemeClr>
                </a:solidFill>
              </a:rPr>
              <a:t>Oversoul</a:t>
            </a:r>
            <a:r>
              <a:rPr lang="en-US" sz="2100" dirty="0">
                <a:solidFill>
                  <a:schemeClr val="tx1">
                    <a:lumMod val="95000"/>
                    <a:lumOff val="5000"/>
                  </a:schemeClr>
                </a:solidFill>
              </a:rPr>
              <a:t>” (akin to Enlightenment)</a:t>
            </a:r>
          </a:p>
          <a:p>
            <a:pPr lvl="1" eaLnBrk="1" hangingPunct="1"/>
            <a:r>
              <a:rPr lang="en-US" sz="2100" dirty="0">
                <a:solidFill>
                  <a:schemeClr val="tx1">
                    <a:lumMod val="95000"/>
                    <a:lumOff val="5000"/>
                  </a:schemeClr>
                </a:solidFill>
              </a:rPr>
              <a:t>Believed in the inherent goodness and godliness of both people and nature, thus no need for churches or adherence to the Bible</a:t>
            </a:r>
          </a:p>
          <a:p>
            <a:pPr lvl="1"/>
            <a:r>
              <a:rPr lang="en-US" sz="2100" dirty="0">
                <a:solidFill>
                  <a:schemeClr val="tx1">
                    <a:lumMod val="95000"/>
                    <a:lumOff val="5000"/>
                  </a:schemeClr>
                </a:solidFill>
              </a:rPr>
              <a:t>Believed that society and its institutions—particularly organized religion and political parties—ultimately corrupt the purity of the individual</a:t>
            </a:r>
          </a:p>
          <a:p>
            <a:pPr lvl="1"/>
            <a:r>
              <a:rPr lang="en-US" sz="2100" dirty="0">
                <a:solidFill>
                  <a:schemeClr val="tx1">
                    <a:lumMod val="95000"/>
                    <a:lumOff val="5000"/>
                  </a:schemeClr>
                </a:solidFill>
              </a:rPr>
              <a:t>Believed people are at their best when truly "self-reliant,“ self-disciplined, and independent</a:t>
            </a:r>
          </a:p>
          <a:p>
            <a:pPr lvl="1"/>
            <a:r>
              <a:rPr lang="en-US" sz="2100" dirty="0">
                <a:solidFill>
                  <a:schemeClr val="tx1">
                    <a:lumMod val="95000"/>
                    <a:lumOff val="5000"/>
                  </a:schemeClr>
                </a:solidFill>
              </a:rPr>
              <a:t>Human “intuition” (conscience/truth) is strengthened through nature, as it is uncorrupted by society; Poets speak the language of nature, and thus are the most “religious”</a:t>
            </a:r>
          </a:p>
        </p:txBody>
      </p:sp>
    </p:spTree>
    <p:extLst>
      <p:ext uri="{BB962C8B-B14F-4D97-AF65-F5344CB8AC3E}">
        <p14:creationId xmlns:p14="http://schemas.microsoft.com/office/powerpoint/2010/main" val="8722659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500"/>
                                        <p:tgtEl>
                                          <p:spTgt spid="4915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9155">
                                            <p:txEl>
                                              <p:pRg st="2" end="2"/>
                                            </p:txEl>
                                          </p:spTgt>
                                        </p:tgtEl>
                                        <p:attrNameLst>
                                          <p:attrName>style.visibility</p:attrName>
                                        </p:attrNameLst>
                                      </p:cBhvr>
                                      <p:to>
                                        <p:strVal val="visible"/>
                                      </p:to>
                                    </p:set>
                                    <p:animEffect transition="in" filter="fade">
                                      <p:cBhvr>
                                        <p:cTn id="16" dur="500"/>
                                        <p:tgtEl>
                                          <p:spTgt spid="4915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9155">
                                            <p:txEl>
                                              <p:pRg st="3" end="3"/>
                                            </p:txEl>
                                          </p:spTgt>
                                        </p:tgtEl>
                                        <p:attrNameLst>
                                          <p:attrName>style.visibility</p:attrName>
                                        </p:attrNameLst>
                                      </p:cBhvr>
                                      <p:to>
                                        <p:strVal val="visible"/>
                                      </p:to>
                                    </p:set>
                                    <p:animEffect transition="in" filter="fade">
                                      <p:cBhvr>
                                        <p:cTn id="20" dur="500"/>
                                        <p:tgtEl>
                                          <p:spTgt spid="49155">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9155">
                                            <p:txEl>
                                              <p:pRg st="4" end="4"/>
                                            </p:txEl>
                                          </p:spTgt>
                                        </p:tgtEl>
                                        <p:attrNameLst>
                                          <p:attrName>style.visibility</p:attrName>
                                        </p:attrNameLst>
                                      </p:cBhvr>
                                      <p:to>
                                        <p:strVal val="visible"/>
                                      </p:to>
                                    </p:set>
                                    <p:animEffect transition="in" filter="fade">
                                      <p:cBhvr>
                                        <p:cTn id="24" dur="500"/>
                                        <p:tgtEl>
                                          <p:spTgt spid="49155">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9155">
                                            <p:txEl>
                                              <p:pRg st="5" end="5"/>
                                            </p:txEl>
                                          </p:spTgt>
                                        </p:tgtEl>
                                        <p:attrNameLst>
                                          <p:attrName>style.visibility</p:attrName>
                                        </p:attrNameLst>
                                      </p:cBhvr>
                                      <p:to>
                                        <p:strVal val="visible"/>
                                      </p:to>
                                    </p:set>
                                    <p:animEffect transition="in" filter="fade">
                                      <p:cBhvr>
                                        <p:cTn id="28"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roject810.files.wordpress.com/2007/10/pon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0900" name="Rectangle 4"/>
          <p:cNvSpPr>
            <a:spLocks noGrp="1" noChangeArrowheads="1"/>
          </p:cNvSpPr>
          <p:nvPr>
            <p:ph type="title"/>
          </p:nvPr>
        </p:nvSpPr>
        <p:spPr>
          <a:xfrm>
            <a:off x="228600" y="0"/>
            <a:ext cx="3657600" cy="1447800"/>
          </a:xfrm>
        </p:spPr>
        <p:txBody>
          <a:bodyPr/>
          <a:lstStyle/>
          <a:p>
            <a:pPr algn="l"/>
            <a:r>
              <a:rPr lang="en-US" b="1" dirty="0">
                <a:solidFill>
                  <a:schemeClr val="bg1"/>
                </a:solidFill>
              </a:rPr>
              <a:t>Ralph Waldo Emerson</a:t>
            </a:r>
          </a:p>
        </p:txBody>
      </p:sp>
      <p:sp>
        <p:nvSpPr>
          <p:cNvPr id="80902" name="Rectangle 6"/>
          <p:cNvSpPr>
            <a:spLocks noGrp="1" noChangeArrowheads="1"/>
          </p:cNvSpPr>
          <p:nvPr>
            <p:ph sz="quarter" idx="4294967295"/>
          </p:nvPr>
        </p:nvSpPr>
        <p:spPr>
          <a:xfrm>
            <a:off x="3733800" y="152400"/>
            <a:ext cx="5334000" cy="6553200"/>
          </a:xfrm>
          <a:prstGeom prst="rect">
            <a:avLst/>
          </a:prstGeom>
          <a:solidFill>
            <a:schemeClr val="bg2">
              <a:alpha val="80000"/>
            </a:schemeClr>
          </a:solidFill>
        </p:spPr>
        <p:txBody>
          <a:bodyPr>
            <a:noAutofit/>
          </a:bodyPr>
          <a:lstStyle/>
          <a:p>
            <a:pPr>
              <a:spcBef>
                <a:spcPts val="0"/>
              </a:spcBef>
            </a:pPr>
            <a:r>
              <a:rPr lang="en-US" sz="2000" dirty="0"/>
              <a:t>“Founder” of Transcendentalism</a:t>
            </a:r>
          </a:p>
          <a:p>
            <a:pPr>
              <a:spcBef>
                <a:spcPts val="0"/>
              </a:spcBef>
            </a:pPr>
            <a:r>
              <a:rPr lang="en-US" sz="2000" dirty="0"/>
              <a:t>Best known for writing </a:t>
            </a:r>
            <a:r>
              <a:rPr lang="en-US" sz="2000" i="1" dirty="0"/>
              <a:t>“Self-Reliance,”</a:t>
            </a:r>
            <a:r>
              <a:rPr lang="en-US" sz="2000" dirty="0"/>
              <a:t>  which stressed the need for individuals to avoid conformity and false consistency, and follow his or her own instincts and ideas</a:t>
            </a:r>
          </a:p>
          <a:p>
            <a:pPr lvl="1">
              <a:spcBef>
                <a:spcPts val="0"/>
              </a:spcBef>
            </a:pPr>
            <a:r>
              <a:rPr lang="en-US" sz="1800" i="1" dirty="0">
                <a:solidFill>
                  <a:schemeClr val="tx1">
                    <a:lumMod val="95000"/>
                    <a:lumOff val="5000"/>
                  </a:schemeClr>
                </a:solidFill>
              </a:rPr>
              <a:t>"A foolish consistency is the hobgoblin of little minds, adored by little statesmen and philosophers and divines.”</a:t>
            </a:r>
          </a:p>
          <a:p>
            <a:pPr>
              <a:spcBef>
                <a:spcPts val="0"/>
              </a:spcBef>
              <a:buFontTx/>
              <a:buNone/>
            </a:pPr>
            <a:endParaRPr lang="en-US" sz="1600" i="1" dirty="0">
              <a:latin typeface="Times New Roman" pitchFamily="18" charset="0"/>
            </a:endParaRPr>
          </a:p>
          <a:p>
            <a:pPr lvl="3">
              <a:spcBef>
                <a:spcPts val="0"/>
              </a:spcBef>
              <a:buFontTx/>
              <a:buNone/>
            </a:pPr>
            <a:r>
              <a:rPr lang="en-US" sz="1600" i="1" dirty="0">
                <a:solidFill>
                  <a:schemeClr val="tx1">
                    <a:lumMod val="95000"/>
                    <a:lumOff val="5000"/>
                  </a:schemeClr>
                </a:solidFill>
                <a:latin typeface="Times New Roman" pitchFamily="18" charset="0"/>
              </a:rPr>
              <a:t>“To laugh often and much;</a:t>
            </a:r>
          </a:p>
          <a:p>
            <a:pPr lvl="3">
              <a:spcBef>
                <a:spcPts val="0"/>
              </a:spcBef>
              <a:buFontTx/>
              <a:buNone/>
            </a:pPr>
            <a:r>
              <a:rPr lang="en-US" sz="1600" i="1" dirty="0">
                <a:solidFill>
                  <a:schemeClr val="tx1">
                    <a:lumMod val="95000"/>
                    <a:lumOff val="5000"/>
                  </a:schemeClr>
                </a:solidFill>
                <a:latin typeface="Times New Roman" pitchFamily="18" charset="0"/>
              </a:rPr>
              <a:t>To win the respect of intelligent people</a:t>
            </a:r>
          </a:p>
          <a:p>
            <a:pPr lvl="3">
              <a:spcBef>
                <a:spcPts val="0"/>
              </a:spcBef>
              <a:buFontTx/>
              <a:buNone/>
            </a:pPr>
            <a:r>
              <a:rPr lang="en-US" sz="1600" i="1" dirty="0">
                <a:solidFill>
                  <a:schemeClr val="tx1">
                    <a:lumMod val="95000"/>
                    <a:lumOff val="5000"/>
                  </a:schemeClr>
                </a:solidFill>
                <a:latin typeface="Times New Roman" pitchFamily="18" charset="0"/>
              </a:rPr>
              <a:t>and the affection of children;</a:t>
            </a:r>
          </a:p>
          <a:p>
            <a:pPr lvl="3">
              <a:spcBef>
                <a:spcPts val="0"/>
              </a:spcBef>
              <a:buFontTx/>
              <a:buNone/>
            </a:pPr>
            <a:r>
              <a:rPr lang="en-US" sz="1600" i="1" dirty="0">
                <a:solidFill>
                  <a:schemeClr val="tx1">
                    <a:lumMod val="95000"/>
                    <a:lumOff val="5000"/>
                  </a:schemeClr>
                </a:solidFill>
                <a:latin typeface="Times New Roman" pitchFamily="18" charset="0"/>
              </a:rPr>
              <a:t>To earn the appreciation of honest critics</a:t>
            </a:r>
          </a:p>
          <a:p>
            <a:pPr lvl="3">
              <a:spcBef>
                <a:spcPts val="0"/>
              </a:spcBef>
              <a:buFontTx/>
              <a:buNone/>
            </a:pPr>
            <a:r>
              <a:rPr lang="en-US" sz="1600" i="1" dirty="0">
                <a:solidFill>
                  <a:schemeClr val="tx1">
                    <a:lumMod val="95000"/>
                    <a:lumOff val="5000"/>
                  </a:schemeClr>
                </a:solidFill>
                <a:latin typeface="Times New Roman" pitchFamily="18" charset="0"/>
              </a:rPr>
              <a:t>and endure the betrayal of false friends;</a:t>
            </a:r>
          </a:p>
          <a:p>
            <a:pPr lvl="3">
              <a:spcBef>
                <a:spcPts val="0"/>
              </a:spcBef>
              <a:buFontTx/>
              <a:buNone/>
            </a:pPr>
            <a:r>
              <a:rPr lang="en-US" sz="1600" i="1" dirty="0">
                <a:solidFill>
                  <a:schemeClr val="tx1">
                    <a:lumMod val="95000"/>
                    <a:lumOff val="5000"/>
                  </a:schemeClr>
                </a:solidFill>
                <a:latin typeface="Times New Roman" pitchFamily="18" charset="0"/>
              </a:rPr>
              <a:t>To appreciate beauty;</a:t>
            </a:r>
          </a:p>
          <a:p>
            <a:pPr lvl="3">
              <a:spcBef>
                <a:spcPts val="0"/>
              </a:spcBef>
              <a:buFontTx/>
              <a:buNone/>
            </a:pPr>
            <a:r>
              <a:rPr lang="en-US" sz="1600" i="1" dirty="0">
                <a:solidFill>
                  <a:schemeClr val="tx1">
                    <a:lumMod val="95000"/>
                    <a:lumOff val="5000"/>
                  </a:schemeClr>
                </a:solidFill>
                <a:latin typeface="Times New Roman" pitchFamily="18" charset="0"/>
              </a:rPr>
              <a:t>To find the best in others;</a:t>
            </a:r>
          </a:p>
          <a:p>
            <a:pPr lvl="3">
              <a:spcBef>
                <a:spcPts val="0"/>
              </a:spcBef>
              <a:buFontTx/>
              <a:buNone/>
            </a:pPr>
            <a:r>
              <a:rPr lang="en-US" sz="1600" i="1" dirty="0">
                <a:solidFill>
                  <a:schemeClr val="tx1">
                    <a:lumMod val="95000"/>
                    <a:lumOff val="5000"/>
                  </a:schemeClr>
                </a:solidFill>
                <a:latin typeface="Times New Roman" pitchFamily="18" charset="0"/>
              </a:rPr>
              <a:t>To leave the world a bit better,</a:t>
            </a:r>
          </a:p>
          <a:p>
            <a:pPr lvl="3">
              <a:spcBef>
                <a:spcPts val="0"/>
              </a:spcBef>
              <a:buFontTx/>
              <a:buNone/>
            </a:pPr>
            <a:r>
              <a:rPr lang="en-US" sz="1600" i="1" dirty="0">
                <a:solidFill>
                  <a:schemeClr val="tx1">
                    <a:lumMod val="95000"/>
                    <a:lumOff val="5000"/>
                  </a:schemeClr>
                </a:solidFill>
                <a:latin typeface="Times New Roman" pitchFamily="18" charset="0"/>
              </a:rPr>
              <a:t>whether by</a:t>
            </a:r>
          </a:p>
          <a:p>
            <a:pPr lvl="3">
              <a:spcBef>
                <a:spcPts val="0"/>
              </a:spcBef>
              <a:buFontTx/>
              <a:buNone/>
            </a:pPr>
            <a:r>
              <a:rPr lang="en-US" sz="1600" i="1" dirty="0">
                <a:solidFill>
                  <a:schemeClr val="tx1">
                    <a:lumMod val="95000"/>
                    <a:lumOff val="5000"/>
                  </a:schemeClr>
                </a:solidFill>
                <a:latin typeface="Times New Roman" pitchFamily="18" charset="0"/>
              </a:rPr>
              <a:t>a healthy child, a garden patch</a:t>
            </a:r>
          </a:p>
          <a:p>
            <a:pPr lvl="3">
              <a:spcBef>
                <a:spcPts val="0"/>
              </a:spcBef>
              <a:buFontTx/>
              <a:buNone/>
            </a:pPr>
            <a:r>
              <a:rPr lang="en-US" sz="1600" i="1" dirty="0">
                <a:solidFill>
                  <a:schemeClr val="tx1">
                    <a:lumMod val="95000"/>
                    <a:lumOff val="5000"/>
                  </a:schemeClr>
                </a:solidFill>
                <a:latin typeface="Times New Roman" pitchFamily="18" charset="0"/>
              </a:rPr>
              <a:t>or a redeemed social condition;</a:t>
            </a:r>
          </a:p>
          <a:p>
            <a:pPr lvl="3">
              <a:spcBef>
                <a:spcPts val="0"/>
              </a:spcBef>
              <a:buFontTx/>
              <a:buNone/>
            </a:pPr>
            <a:r>
              <a:rPr lang="en-US" sz="1600" i="1" dirty="0">
                <a:solidFill>
                  <a:schemeClr val="tx1">
                    <a:lumMod val="95000"/>
                    <a:lumOff val="5000"/>
                  </a:schemeClr>
                </a:solidFill>
                <a:latin typeface="Times New Roman" pitchFamily="18" charset="0"/>
              </a:rPr>
              <a:t>To know even one life has breathed</a:t>
            </a:r>
          </a:p>
          <a:p>
            <a:pPr lvl="3">
              <a:spcBef>
                <a:spcPts val="0"/>
              </a:spcBef>
              <a:buFontTx/>
              <a:buNone/>
            </a:pPr>
            <a:r>
              <a:rPr lang="en-US" sz="1600" i="1" dirty="0">
                <a:solidFill>
                  <a:schemeClr val="tx1">
                    <a:lumMod val="95000"/>
                    <a:lumOff val="5000"/>
                  </a:schemeClr>
                </a:solidFill>
                <a:latin typeface="Times New Roman" pitchFamily="18" charset="0"/>
              </a:rPr>
              <a:t>easier because you have lived;</a:t>
            </a:r>
          </a:p>
          <a:p>
            <a:pPr lvl="3">
              <a:spcBef>
                <a:spcPts val="0"/>
              </a:spcBef>
              <a:buFontTx/>
              <a:buNone/>
            </a:pPr>
            <a:r>
              <a:rPr lang="en-US" sz="1600" i="1" dirty="0">
                <a:solidFill>
                  <a:schemeClr val="tx1">
                    <a:lumMod val="95000"/>
                    <a:lumOff val="5000"/>
                  </a:schemeClr>
                </a:solidFill>
                <a:latin typeface="Times New Roman" pitchFamily="18" charset="0"/>
              </a:rPr>
              <a:t>This is to have succeeded.”</a:t>
            </a:r>
          </a:p>
        </p:txBody>
      </p:sp>
      <p:pic>
        <p:nvPicPr>
          <p:cNvPr id="6" name="Picture 4" descr="File:Ralph Waldo Emerson ca1857 retouched.jpg"/>
          <p:cNvPicPr>
            <a:picLocks noChangeAspect="1" noChangeArrowheads="1"/>
          </p:cNvPicPr>
          <p:nvPr/>
        </p:nvPicPr>
        <p:blipFill>
          <a:blip r:embed="rId3" cstate="print">
            <a:extLst/>
          </a:blip>
          <a:srcRect/>
          <a:stretch>
            <a:fillRect/>
          </a:stretch>
        </p:blipFill>
        <p:spPr bwMode="auto">
          <a:xfrm>
            <a:off x="304800" y="1661160"/>
            <a:ext cx="3143250" cy="5029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15223872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902">
                                            <p:txEl>
                                              <p:pRg st="0" end="0"/>
                                            </p:txEl>
                                          </p:spTgt>
                                        </p:tgtEl>
                                        <p:attrNameLst>
                                          <p:attrName>style.visibility</p:attrName>
                                        </p:attrNameLst>
                                      </p:cBhvr>
                                      <p:to>
                                        <p:strVal val="visible"/>
                                      </p:to>
                                    </p:set>
                                    <p:animEffect transition="in" filter="fade">
                                      <p:cBhvr>
                                        <p:cTn id="7" dur="500"/>
                                        <p:tgtEl>
                                          <p:spTgt spid="809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902">
                                            <p:txEl>
                                              <p:pRg st="1" end="1"/>
                                            </p:txEl>
                                          </p:spTgt>
                                        </p:tgtEl>
                                        <p:attrNameLst>
                                          <p:attrName>style.visibility</p:attrName>
                                        </p:attrNameLst>
                                      </p:cBhvr>
                                      <p:to>
                                        <p:strVal val="visible"/>
                                      </p:to>
                                    </p:set>
                                    <p:animEffect transition="in" filter="fade">
                                      <p:cBhvr>
                                        <p:cTn id="12" dur="500"/>
                                        <p:tgtEl>
                                          <p:spTgt spid="8090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0902">
                                            <p:txEl>
                                              <p:pRg st="2" end="2"/>
                                            </p:txEl>
                                          </p:spTgt>
                                        </p:tgtEl>
                                        <p:attrNameLst>
                                          <p:attrName>style.visibility</p:attrName>
                                        </p:attrNameLst>
                                      </p:cBhvr>
                                      <p:to>
                                        <p:strVal val="visible"/>
                                      </p:to>
                                    </p:set>
                                    <p:animEffect transition="in" filter="fade">
                                      <p:cBhvr>
                                        <p:cTn id="16" dur="500"/>
                                        <p:tgtEl>
                                          <p:spTgt spid="8090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0902">
                                            <p:txEl>
                                              <p:pRg st="4" end="4"/>
                                            </p:txEl>
                                          </p:spTgt>
                                        </p:tgtEl>
                                        <p:attrNameLst>
                                          <p:attrName>style.visibility</p:attrName>
                                        </p:attrNameLst>
                                      </p:cBhvr>
                                      <p:to>
                                        <p:strVal val="visible"/>
                                      </p:to>
                                    </p:set>
                                    <p:animEffect transition="in" filter="fade">
                                      <p:cBhvr>
                                        <p:cTn id="21" dur="500"/>
                                        <p:tgtEl>
                                          <p:spTgt spid="8090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0902">
                                            <p:txEl>
                                              <p:pRg st="5" end="5"/>
                                            </p:txEl>
                                          </p:spTgt>
                                        </p:tgtEl>
                                        <p:attrNameLst>
                                          <p:attrName>style.visibility</p:attrName>
                                        </p:attrNameLst>
                                      </p:cBhvr>
                                      <p:to>
                                        <p:strVal val="visible"/>
                                      </p:to>
                                    </p:set>
                                    <p:animEffect transition="in" filter="fade">
                                      <p:cBhvr>
                                        <p:cTn id="24" dur="500"/>
                                        <p:tgtEl>
                                          <p:spTgt spid="8090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0902">
                                            <p:txEl>
                                              <p:pRg st="6" end="6"/>
                                            </p:txEl>
                                          </p:spTgt>
                                        </p:tgtEl>
                                        <p:attrNameLst>
                                          <p:attrName>style.visibility</p:attrName>
                                        </p:attrNameLst>
                                      </p:cBhvr>
                                      <p:to>
                                        <p:strVal val="visible"/>
                                      </p:to>
                                    </p:set>
                                    <p:animEffect transition="in" filter="fade">
                                      <p:cBhvr>
                                        <p:cTn id="27" dur="500"/>
                                        <p:tgtEl>
                                          <p:spTgt spid="8090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0902">
                                            <p:txEl>
                                              <p:pRg st="7" end="7"/>
                                            </p:txEl>
                                          </p:spTgt>
                                        </p:tgtEl>
                                        <p:attrNameLst>
                                          <p:attrName>style.visibility</p:attrName>
                                        </p:attrNameLst>
                                      </p:cBhvr>
                                      <p:to>
                                        <p:strVal val="visible"/>
                                      </p:to>
                                    </p:set>
                                    <p:animEffect transition="in" filter="fade">
                                      <p:cBhvr>
                                        <p:cTn id="30" dur="500"/>
                                        <p:tgtEl>
                                          <p:spTgt spid="8090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0902">
                                            <p:txEl>
                                              <p:pRg st="8" end="8"/>
                                            </p:txEl>
                                          </p:spTgt>
                                        </p:tgtEl>
                                        <p:attrNameLst>
                                          <p:attrName>style.visibility</p:attrName>
                                        </p:attrNameLst>
                                      </p:cBhvr>
                                      <p:to>
                                        <p:strVal val="visible"/>
                                      </p:to>
                                    </p:set>
                                    <p:animEffect transition="in" filter="fade">
                                      <p:cBhvr>
                                        <p:cTn id="33" dur="500"/>
                                        <p:tgtEl>
                                          <p:spTgt spid="8090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0902">
                                            <p:txEl>
                                              <p:pRg st="9" end="9"/>
                                            </p:txEl>
                                          </p:spTgt>
                                        </p:tgtEl>
                                        <p:attrNameLst>
                                          <p:attrName>style.visibility</p:attrName>
                                        </p:attrNameLst>
                                      </p:cBhvr>
                                      <p:to>
                                        <p:strVal val="visible"/>
                                      </p:to>
                                    </p:set>
                                    <p:animEffect transition="in" filter="fade">
                                      <p:cBhvr>
                                        <p:cTn id="36" dur="500"/>
                                        <p:tgtEl>
                                          <p:spTgt spid="80902">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0902">
                                            <p:txEl>
                                              <p:pRg st="10" end="10"/>
                                            </p:txEl>
                                          </p:spTgt>
                                        </p:tgtEl>
                                        <p:attrNameLst>
                                          <p:attrName>style.visibility</p:attrName>
                                        </p:attrNameLst>
                                      </p:cBhvr>
                                      <p:to>
                                        <p:strVal val="visible"/>
                                      </p:to>
                                    </p:set>
                                    <p:animEffect transition="in" filter="fade">
                                      <p:cBhvr>
                                        <p:cTn id="39" dur="500"/>
                                        <p:tgtEl>
                                          <p:spTgt spid="80902">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0902">
                                            <p:txEl>
                                              <p:pRg st="11" end="11"/>
                                            </p:txEl>
                                          </p:spTgt>
                                        </p:tgtEl>
                                        <p:attrNameLst>
                                          <p:attrName>style.visibility</p:attrName>
                                        </p:attrNameLst>
                                      </p:cBhvr>
                                      <p:to>
                                        <p:strVal val="visible"/>
                                      </p:to>
                                    </p:set>
                                    <p:animEffect transition="in" filter="fade">
                                      <p:cBhvr>
                                        <p:cTn id="42" dur="500"/>
                                        <p:tgtEl>
                                          <p:spTgt spid="80902">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0902">
                                            <p:txEl>
                                              <p:pRg st="12" end="12"/>
                                            </p:txEl>
                                          </p:spTgt>
                                        </p:tgtEl>
                                        <p:attrNameLst>
                                          <p:attrName>style.visibility</p:attrName>
                                        </p:attrNameLst>
                                      </p:cBhvr>
                                      <p:to>
                                        <p:strVal val="visible"/>
                                      </p:to>
                                    </p:set>
                                    <p:animEffect transition="in" filter="fade">
                                      <p:cBhvr>
                                        <p:cTn id="45" dur="500"/>
                                        <p:tgtEl>
                                          <p:spTgt spid="80902">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0902">
                                            <p:txEl>
                                              <p:pRg st="13" end="13"/>
                                            </p:txEl>
                                          </p:spTgt>
                                        </p:tgtEl>
                                        <p:attrNameLst>
                                          <p:attrName>style.visibility</p:attrName>
                                        </p:attrNameLst>
                                      </p:cBhvr>
                                      <p:to>
                                        <p:strVal val="visible"/>
                                      </p:to>
                                    </p:set>
                                    <p:animEffect transition="in" filter="fade">
                                      <p:cBhvr>
                                        <p:cTn id="48" dur="500"/>
                                        <p:tgtEl>
                                          <p:spTgt spid="80902">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0902">
                                            <p:txEl>
                                              <p:pRg st="14" end="14"/>
                                            </p:txEl>
                                          </p:spTgt>
                                        </p:tgtEl>
                                        <p:attrNameLst>
                                          <p:attrName>style.visibility</p:attrName>
                                        </p:attrNameLst>
                                      </p:cBhvr>
                                      <p:to>
                                        <p:strVal val="visible"/>
                                      </p:to>
                                    </p:set>
                                    <p:animEffect transition="in" filter="fade">
                                      <p:cBhvr>
                                        <p:cTn id="51" dur="500"/>
                                        <p:tgtEl>
                                          <p:spTgt spid="80902">
                                            <p:txEl>
                                              <p:pRg st="14" end="1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80902">
                                            <p:txEl>
                                              <p:pRg st="15" end="15"/>
                                            </p:txEl>
                                          </p:spTgt>
                                        </p:tgtEl>
                                        <p:attrNameLst>
                                          <p:attrName>style.visibility</p:attrName>
                                        </p:attrNameLst>
                                      </p:cBhvr>
                                      <p:to>
                                        <p:strVal val="visible"/>
                                      </p:to>
                                    </p:set>
                                    <p:animEffect transition="in" filter="fade">
                                      <p:cBhvr>
                                        <p:cTn id="54" dur="500"/>
                                        <p:tgtEl>
                                          <p:spTgt spid="80902">
                                            <p:txEl>
                                              <p:pRg st="15" end="1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80902">
                                            <p:txEl>
                                              <p:pRg st="16" end="16"/>
                                            </p:txEl>
                                          </p:spTgt>
                                        </p:tgtEl>
                                        <p:attrNameLst>
                                          <p:attrName>style.visibility</p:attrName>
                                        </p:attrNameLst>
                                      </p:cBhvr>
                                      <p:to>
                                        <p:strVal val="visible"/>
                                      </p:to>
                                    </p:set>
                                    <p:animEffect transition="in" filter="fade">
                                      <p:cBhvr>
                                        <p:cTn id="57" dur="500"/>
                                        <p:tgtEl>
                                          <p:spTgt spid="80902">
                                            <p:txEl>
                                              <p:pRg st="16" end="1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80902">
                                            <p:txEl>
                                              <p:pRg st="17" end="17"/>
                                            </p:txEl>
                                          </p:spTgt>
                                        </p:tgtEl>
                                        <p:attrNameLst>
                                          <p:attrName>style.visibility</p:attrName>
                                        </p:attrNameLst>
                                      </p:cBhvr>
                                      <p:to>
                                        <p:strVal val="visible"/>
                                      </p:to>
                                    </p:set>
                                    <p:animEffect transition="in" filter="fade">
                                      <p:cBhvr>
                                        <p:cTn id="60" dur="500"/>
                                        <p:tgtEl>
                                          <p:spTgt spid="8090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ttp://project810.files.wordpress.com/2007/10/pon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0179" name="Content Placeholder 2"/>
          <p:cNvSpPr>
            <a:spLocks noGrp="1"/>
          </p:cNvSpPr>
          <p:nvPr>
            <p:ph sz="quarter" idx="1"/>
          </p:nvPr>
        </p:nvSpPr>
        <p:spPr>
          <a:xfrm>
            <a:off x="152400" y="198120"/>
            <a:ext cx="5029200" cy="6507480"/>
          </a:xfrm>
          <a:solidFill>
            <a:schemeClr val="bg1">
              <a:alpha val="75000"/>
            </a:schemeClr>
          </a:solidFill>
        </p:spPr>
        <p:txBody>
          <a:bodyPr/>
          <a:lstStyle/>
          <a:p>
            <a:pPr eaLnBrk="1" hangingPunct="1"/>
            <a:r>
              <a:rPr lang="en-US" sz="2000" dirty="0"/>
              <a:t>Henry David Thoreau: Believed that one should reduce his bodily wants so as to gain time for a pursuit of truth through study and meditation</a:t>
            </a:r>
          </a:p>
          <a:p>
            <a:pPr lvl="1" eaLnBrk="1" hangingPunct="1"/>
            <a:r>
              <a:rPr lang="en-US" sz="1800" dirty="0">
                <a:solidFill>
                  <a:schemeClr val="tx1"/>
                </a:solidFill>
              </a:rPr>
              <a:t>Spent two years living in the woods living off only what he could produce (“</a:t>
            </a:r>
            <a:r>
              <a:rPr lang="en-US" sz="1800" i="1" dirty="0">
                <a:solidFill>
                  <a:schemeClr val="tx1"/>
                </a:solidFill>
              </a:rPr>
              <a:t>Walden: Or Life in the Woods</a:t>
            </a:r>
            <a:r>
              <a:rPr lang="en-US" sz="1800" dirty="0">
                <a:solidFill>
                  <a:schemeClr val="tx1"/>
                </a:solidFill>
              </a:rPr>
              <a:t>”).</a:t>
            </a:r>
          </a:p>
          <a:p>
            <a:pPr lvl="2" eaLnBrk="1" hangingPunct="1"/>
            <a:r>
              <a:rPr lang="en-US" sz="1600" i="1" dirty="0">
                <a:solidFill>
                  <a:schemeClr val="tx1"/>
                </a:solidFill>
              </a:rPr>
              <a:t>“I went to the woods because I wished to live deliberately, to front only the essential facts of life, and see if I could not learn what it had to teach, and not, when I came to die, discover that I had not lived.”</a:t>
            </a:r>
          </a:p>
          <a:p>
            <a:pPr lvl="1" eaLnBrk="1" hangingPunct="1"/>
            <a:r>
              <a:rPr lang="en-US" sz="1800" i="1" dirty="0">
                <a:solidFill>
                  <a:schemeClr val="tx1"/>
                </a:solidFill>
              </a:rPr>
              <a:t>On the Duty of Civil Disobedience </a:t>
            </a:r>
            <a:r>
              <a:rPr lang="en-US" sz="1800" dirty="0">
                <a:solidFill>
                  <a:schemeClr val="tx1"/>
                </a:solidFill>
              </a:rPr>
              <a:t>– greatly influenced Gandhi and MLK</a:t>
            </a:r>
          </a:p>
          <a:p>
            <a:pPr eaLnBrk="1" hangingPunct="1"/>
            <a:r>
              <a:rPr lang="en-US" sz="2000" dirty="0"/>
              <a:t>Margaret Fuller: Applied the ideals of transcendentalism to women, esp. the need for social and psychological independence</a:t>
            </a:r>
          </a:p>
          <a:p>
            <a:pPr eaLnBrk="1" hangingPunct="1"/>
            <a:r>
              <a:rPr lang="en-US" sz="2000" dirty="0"/>
              <a:t>Walt Whitman: </a:t>
            </a:r>
            <a:r>
              <a:rPr lang="en-US" sz="2000" i="1" dirty="0"/>
              <a:t>Leaves of Grass</a:t>
            </a:r>
            <a:r>
              <a:rPr lang="en-US" sz="2000" dirty="0"/>
              <a:t>; encouraged people to holler out a “barbaric yawp”</a:t>
            </a:r>
          </a:p>
        </p:txBody>
      </p:sp>
      <p:pic>
        <p:nvPicPr>
          <p:cNvPr id="5" name="Picture 2" descr="File:Henry David Thoreau.jpg">
            <a:hlinkClick r:id="rId3"/>
          </p:cNvPr>
          <p:cNvPicPr>
            <a:picLocks noChangeAspect="1" noChangeArrowheads="1"/>
          </p:cNvPicPr>
          <p:nvPr/>
        </p:nvPicPr>
        <p:blipFill>
          <a:blip r:embed="rId4" cstate="print">
            <a:extLst/>
          </a:blip>
          <a:srcRect/>
          <a:stretch>
            <a:fillRect/>
          </a:stretch>
        </p:blipFill>
        <p:spPr bwMode="auto">
          <a:xfrm>
            <a:off x="6781800" y="198120"/>
            <a:ext cx="2188607" cy="26974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pic>
        <p:nvPicPr>
          <p:cNvPr id="1026" name="Picture 2" descr="http://www.worldlymind.org/fuller3.gif"/>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5257800" y="2133600"/>
            <a:ext cx="2509497" cy="27990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7890" name="Picture 2" descr="File:Walt Whitman edit 2.jpg"/>
          <p:cNvPicPr>
            <a:picLocks noChangeAspect="1" noChangeArrowheads="1"/>
          </p:cNvPicPr>
          <p:nvPr/>
        </p:nvPicPr>
        <p:blipFill>
          <a:blip r:embed="rId6" cstate="print">
            <a:extLst/>
          </a:blip>
          <a:srcRect/>
          <a:stretch>
            <a:fillRect/>
          </a:stretch>
        </p:blipFill>
        <p:spPr bwMode="auto">
          <a:xfrm>
            <a:off x="6894840" y="3962400"/>
            <a:ext cx="2225421" cy="27485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39281293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9">
                                            <p:bg/>
                                          </p:spTgt>
                                        </p:tgtEl>
                                        <p:attrNameLst>
                                          <p:attrName>style.visibility</p:attrName>
                                        </p:attrNameLst>
                                      </p:cBhvr>
                                      <p:to>
                                        <p:strVal val="visible"/>
                                      </p:to>
                                    </p:set>
                                    <p:animEffect transition="in" filter="fade">
                                      <p:cBhvr>
                                        <p:cTn id="7" dur="500"/>
                                        <p:tgtEl>
                                          <p:spTgt spid="50179">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animEffect transition="in" filter="fade">
                                      <p:cBhvr>
                                        <p:cTn id="11" dur="500"/>
                                        <p:tgtEl>
                                          <p:spTgt spid="50179">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Effect transition="in" filter="fade">
                                      <p:cBhvr>
                                        <p:cTn id="19" dur="500"/>
                                        <p:tgtEl>
                                          <p:spTgt spid="50179">
                                            <p:txEl>
                                              <p:pRg st="1" end="1"/>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Effect transition="in" filter="fade">
                                      <p:cBhvr>
                                        <p:cTn id="23" dur="500"/>
                                        <p:tgtEl>
                                          <p:spTgt spid="50179">
                                            <p:txEl>
                                              <p:pRg st="2" end="2"/>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0179">
                                            <p:txEl>
                                              <p:pRg st="3" end="3"/>
                                            </p:txEl>
                                          </p:spTgt>
                                        </p:tgtEl>
                                        <p:attrNameLst>
                                          <p:attrName>style.visibility</p:attrName>
                                        </p:attrNameLst>
                                      </p:cBhvr>
                                      <p:to>
                                        <p:strVal val="visible"/>
                                      </p:to>
                                    </p:set>
                                    <p:animEffect transition="in" filter="fade">
                                      <p:cBhvr>
                                        <p:cTn id="27" dur="500"/>
                                        <p:tgtEl>
                                          <p:spTgt spid="501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179">
                                            <p:txEl>
                                              <p:pRg st="4" end="4"/>
                                            </p:txEl>
                                          </p:spTgt>
                                        </p:tgtEl>
                                        <p:attrNameLst>
                                          <p:attrName>style.visibility</p:attrName>
                                        </p:attrNameLst>
                                      </p:cBhvr>
                                      <p:to>
                                        <p:strVal val="visible"/>
                                      </p:to>
                                    </p:set>
                                    <p:animEffect transition="in" filter="fade">
                                      <p:cBhvr>
                                        <p:cTn id="32" dur="500"/>
                                        <p:tgtEl>
                                          <p:spTgt spid="50179">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0179">
                                            <p:txEl>
                                              <p:pRg st="5" end="5"/>
                                            </p:txEl>
                                          </p:spTgt>
                                        </p:tgtEl>
                                        <p:attrNameLst>
                                          <p:attrName>style.visibility</p:attrName>
                                        </p:attrNameLst>
                                      </p:cBhvr>
                                      <p:to>
                                        <p:strVal val="visible"/>
                                      </p:to>
                                    </p:set>
                                    <p:animEffect transition="in" filter="fade">
                                      <p:cBhvr>
                                        <p:cTn id="40" dur="500"/>
                                        <p:tgtEl>
                                          <p:spTgt spid="50179">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7890"/>
                                        </p:tgtEl>
                                        <p:attrNameLst>
                                          <p:attrName>style.visibility</p:attrName>
                                        </p:attrNameLst>
                                      </p:cBhvr>
                                      <p:to>
                                        <p:strVal val="visible"/>
                                      </p:to>
                                    </p:set>
                                    <p:animEffect transition="in" filter="fade">
                                      <p:cBhvr>
                                        <p:cTn id="43"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24578" name="Title 2"/>
          <p:cNvSpPr>
            <a:spLocks noGrp="1"/>
          </p:cNvSpPr>
          <p:nvPr>
            <p:ph type="ctrTitle"/>
          </p:nvPr>
        </p:nvSpPr>
        <p:spPr/>
        <p:txBody>
          <a:bodyPr>
            <a:normAutofit/>
          </a:bodyPr>
          <a:lstStyle/>
          <a:p>
            <a:pPr eaLnBrk="1" hangingPunct="1"/>
            <a:r>
              <a:rPr lang="en-US" dirty="0"/>
              <a:t>Social Reform Movements</a:t>
            </a:r>
          </a:p>
        </p:txBody>
      </p:sp>
    </p:spTree>
    <p:extLst>
      <p:ext uri="{BB962C8B-B14F-4D97-AF65-F5344CB8AC3E}">
        <p14:creationId xmlns:p14="http://schemas.microsoft.com/office/powerpoint/2010/main" val="81277914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r>
              <a:rPr lang="en-US" dirty="0"/>
              <a:t>Becoming “Better” Americans</a:t>
            </a:r>
          </a:p>
        </p:txBody>
      </p:sp>
      <p:sp>
        <p:nvSpPr>
          <p:cNvPr id="14338" name="Title 1"/>
          <p:cNvSpPr>
            <a:spLocks noGrp="1"/>
          </p:cNvSpPr>
          <p:nvPr>
            <p:ph type="ctrTitle"/>
          </p:nvPr>
        </p:nvSpPr>
        <p:spPr/>
        <p:txBody>
          <a:bodyPr/>
          <a:lstStyle/>
          <a:p>
            <a:pPr eaLnBrk="1" hangingPunct="1"/>
            <a:r>
              <a:rPr lang="en-US"/>
              <a:t>Religious, Social, and Moral Reform</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5" y="2743200"/>
            <a:ext cx="6480175" cy="1673225"/>
          </a:xfrm>
        </p:spPr>
        <p:txBody>
          <a:bodyPr>
            <a:normAutofit/>
          </a:bodyPr>
          <a:lstStyle/>
          <a:p>
            <a:pPr eaLnBrk="1" fontAlgn="auto" hangingPunct="1">
              <a:spcAft>
                <a:spcPts val="0"/>
              </a:spcAft>
              <a:buFont typeface="Wingdings 2"/>
              <a:buNone/>
              <a:defRPr/>
            </a:pPr>
            <a:r>
              <a:rPr lang="en-US" dirty="0" err="1"/>
              <a:t>Readin</a:t>
            </a:r>
            <a:r>
              <a:rPr lang="en-US" dirty="0"/>
              <a:t>’, ‘</a:t>
            </a:r>
            <a:r>
              <a:rPr lang="en-US" dirty="0" err="1"/>
              <a:t>Ritin</a:t>
            </a:r>
            <a:r>
              <a:rPr lang="en-US" dirty="0"/>
              <a:t>, and ‘</a:t>
            </a:r>
            <a:r>
              <a:rPr lang="en-US" dirty="0" err="1"/>
              <a:t>Rithmetic</a:t>
            </a:r>
            <a:endParaRPr lang="en-US" dirty="0"/>
          </a:p>
        </p:txBody>
      </p:sp>
      <p:sp>
        <p:nvSpPr>
          <p:cNvPr id="24578" name="Title 2"/>
          <p:cNvSpPr>
            <a:spLocks noGrp="1"/>
          </p:cNvSpPr>
          <p:nvPr>
            <p:ph type="title"/>
          </p:nvPr>
        </p:nvSpPr>
        <p:spPr/>
        <p:txBody>
          <a:bodyPr/>
          <a:lstStyle/>
          <a:p>
            <a:pPr eaLnBrk="1" hangingPunct="1"/>
            <a:r>
              <a:rPr lang="en-US" dirty="0"/>
              <a:t>Educational Reform</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solidFill>
                  <a:srgbClr val="8C438F"/>
                </a:solidFill>
              </a:rPr>
              <a:t>Public Education</a:t>
            </a:r>
          </a:p>
        </p:txBody>
      </p:sp>
      <p:sp>
        <p:nvSpPr>
          <p:cNvPr id="3" name="Content Placeholder 2"/>
          <p:cNvSpPr>
            <a:spLocks noGrp="1"/>
          </p:cNvSpPr>
          <p:nvPr>
            <p:ph sz="quarter" idx="1"/>
          </p:nvPr>
        </p:nvSpPr>
        <p:spPr>
          <a:xfrm>
            <a:off x="4800600" y="1524000"/>
            <a:ext cx="4157663" cy="4876800"/>
          </a:xfrm>
        </p:spPr>
        <p:txBody>
          <a:bodyPr>
            <a:normAutofit fontScale="85000" lnSpcReduction="10000"/>
          </a:bodyPr>
          <a:lstStyle/>
          <a:p>
            <a:pPr marL="274320" indent="-274320" eaLnBrk="1" fontAlgn="auto" hangingPunct="1">
              <a:spcAft>
                <a:spcPts val="0"/>
              </a:spcAft>
              <a:buFont typeface="Wingdings 2"/>
              <a:buChar char=""/>
              <a:defRPr/>
            </a:pPr>
            <a:r>
              <a:rPr lang="en-US" dirty="0"/>
              <a:t>Free public education not popular in the early 1800s (why should I pay for someone else’s kid?)</a:t>
            </a:r>
          </a:p>
          <a:p>
            <a:pPr marL="274320" indent="-274320" eaLnBrk="1" fontAlgn="auto" hangingPunct="1">
              <a:spcAft>
                <a:spcPts val="0"/>
              </a:spcAft>
              <a:buFont typeface="Wingdings 2"/>
              <a:buChar char=""/>
              <a:defRPr/>
            </a:pPr>
            <a:r>
              <a:rPr lang="en-US" dirty="0" err="1"/>
              <a:t>Jacksonian</a:t>
            </a:r>
            <a:r>
              <a:rPr lang="en-US" dirty="0"/>
              <a:t> Democracy began to change opinions</a:t>
            </a:r>
          </a:p>
          <a:p>
            <a:pPr marL="548640" lvl="1" indent="-274320" eaLnBrk="1" fontAlgn="auto" hangingPunct="1">
              <a:spcAft>
                <a:spcPts val="0"/>
              </a:spcAft>
              <a:buFont typeface="Wingdings"/>
              <a:buChar char=""/>
              <a:defRPr/>
            </a:pPr>
            <a:r>
              <a:rPr lang="en-US" dirty="0"/>
              <a:t>More people could vote, so children needed education to be knowledgeable voters</a:t>
            </a:r>
          </a:p>
          <a:p>
            <a:pPr marL="548640" lvl="1" indent="-274320" eaLnBrk="1" fontAlgn="auto" hangingPunct="1">
              <a:spcAft>
                <a:spcPts val="0"/>
              </a:spcAft>
              <a:buFont typeface="Wingdings"/>
              <a:buChar char=""/>
              <a:defRPr/>
            </a:pPr>
            <a:r>
              <a:rPr lang="en-US" dirty="0"/>
              <a:t>Cheaper to educate now than rehabilitate prisoners</a:t>
            </a:r>
          </a:p>
          <a:p>
            <a:pPr marL="274320" indent="-274320" eaLnBrk="1" fontAlgn="auto" hangingPunct="1">
              <a:spcAft>
                <a:spcPts val="0"/>
              </a:spcAft>
              <a:buFont typeface="Wingdings 2"/>
              <a:buChar char=""/>
              <a:defRPr/>
            </a:pPr>
            <a:r>
              <a:rPr lang="en-US" dirty="0"/>
              <a:t>Teachers were ill-educated and ill-trained themselves</a:t>
            </a:r>
          </a:p>
          <a:p>
            <a:pPr marL="274320" indent="-274320" eaLnBrk="1" fontAlgn="auto" hangingPunct="1">
              <a:spcAft>
                <a:spcPts val="0"/>
              </a:spcAft>
              <a:buFont typeface="Wingdings 2"/>
              <a:buChar char=""/>
              <a:defRPr/>
            </a:pPr>
            <a:r>
              <a:rPr lang="en-US" dirty="0"/>
              <a:t>African Americans were largely ignored</a:t>
            </a:r>
          </a:p>
        </p:txBody>
      </p:sp>
      <p:pic>
        <p:nvPicPr>
          <p:cNvPr id="25603" name="Picture 2" descr="school children from 1800s"/>
          <p:cNvPicPr>
            <a:picLocks noChangeAspect="1" noChangeArrowheads="1"/>
          </p:cNvPicPr>
          <p:nvPr/>
        </p:nvPicPr>
        <p:blipFill>
          <a:blip r:embed="rId2" cstate="print"/>
          <a:srcRect/>
          <a:stretch>
            <a:fillRect/>
          </a:stretch>
        </p:blipFill>
        <p:spPr bwMode="auto">
          <a:xfrm>
            <a:off x="336550" y="2133600"/>
            <a:ext cx="4464050" cy="2868612"/>
          </a:xfrm>
          <a:prstGeom prst="rect">
            <a:avLst/>
          </a:prstGeom>
          <a:noFill/>
          <a:ln w="9525">
            <a:noFill/>
            <a:miter lim="800000"/>
            <a:headEnd/>
            <a:tailEnd/>
          </a:ln>
        </p:spPr>
      </p:pic>
      <p:sp>
        <p:nvSpPr>
          <p:cNvPr id="25604" name="TextBox 4"/>
          <p:cNvSpPr txBox="1">
            <a:spLocks noChangeArrowheads="1"/>
          </p:cNvSpPr>
          <p:nvPr/>
        </p:nvSpPr>
        <p:spPr bwMode="auto">
          <a:xfrm>
            <a:off x="481013" y="990600"/>
            <a:ext cx="3505200" cy="369888"/>
          </a:xfrm>
          <a:prstGeom prst="rect">
            <a:avLst/>
          </a:prstGeom>
          <a:noFill/>
          <a:ln w="9525">
            <a:noFill/>
            <a:miter lim="800000"/>
            <a:headEnd/>
            <a:tailEnd/>
          </a:ln>
        </p:spPr>
        <p:txBody>
          <a:bodyPr>
            <a:spAutoFit/>
          </a:bodyPr>
          <a:lstStyle/>
          <a:p>
            <a:r>
              <a:rPr lang="en-US">
                <a:latin typeface="Georgia" pitchFamily="18" charset="0"/>
              </a:rPr>
              <a:t>One-room schoolhouse in Idaho</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http://www.emersonkent.com/images/daniel_webster.jpg"/>
          <p:cNvPicPr>
            <a:picLocks noChangeAspect="1" noChangeArrowheads="1"/>
          </p:cNvPicPr>
          <p:nvPr/>
        </p:nvPicPr>
        <p:blipFill>
          <a:blip r:embed="rId2" cstate="print"/>
          <a:srcRect/>
          <a:stretch>
            <a:fillRect/>
          </a:stretch>
        </p:blipFill>
        <p:spPr bwMode="auto">
          <a:xfrm>
            <a:off x="312738" y="4203700"/>
            <a:ext cx="1981200" cy="2303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626" name="Picture 2" descr="https://www.amherst.edu/media/view/31234/original/noah_webster.jpg"/>
          <p:cNvPicPr>
            <a:picLocks noChangeAspect="1" noChangeArrowheads="1"/>
          </p:cNvPicPr>
          <p:nvPr/>
        </p:nvPicPr>
        <p:blipFill>
          <a:blip r:embed="rId3" cstate="print"/>
          <a:srcRect/>
          <a:stretch>
            <a:fillRect/>
          </a:stretch>
        </p:blipFill>
        <p:spPr bwMode="auto">
          <a:xfrm>
            <a:off x="2557463" y="4105275"/>
            <a:ext cx="1897062" cy="2498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627" name="Title 1"/>
          <p:cNvSpPr>
            <a:spLocks noGrp="1"/>
          </p:cNvSpPr>
          <p:nvPr>
            <p:ph type="title"/>
          </p:nvPr>
        </p:nvSpPr>
        <p:spPr/>
        <p:txBody>
          <a:bodyPr/>
          <a:lstStyle/>
          <a:p>
            <a:pPr eaLnBrk="1" hangingPunct="1"/>
            <a:r>
              <a:rPr lang="en-US">
                <a:solidFill>
                  <a:srgbClr val="8C438F"/>
                </a:solidFill>
              </a:rPr>
              <a:t>Educational Reformers</a:t>
            </a:r>
          </a:p>
        </p:txBody>
      </p:sp>
      <p:sp>
        <p:nvSpPr>
          <p:cNvPr id="3" name="Content Placeholder 2"/>
          <p:cNvSpPr>
            <a:spLocks noGrp="1"/>
          </p:cNvSpPr>
          <p:nvPr>
            <p:ph sz="quarter" idx="1"/>
          </p:nvPr>
        </p:nvSpPr>
        <p:spPr>
          <a:xfrm>
            <a:off x="4572000" y="1447801"/>
            <a:ext cx="4343400" cy="4953000"/>
          </a:xfrm>
        </p:spPr>
        <p:txBody>
          <a:bodyPr>
            <a:noAutofit/>
          </a:bodyPr>
          <a:lstStyle/>
          <a:p>
            <a:pPr eaLnBrk="1" hangingPunct="1">
              <a:lnSpc>
                <a:spcPct val="80000"/>
              </a:lnSpc>
            </a:pPr>
            <a:r>
              <a:rPr lang="en-US" sz="2200" dirty="0"/>
              <a:t>Horace Mann – “Father of Public Education”</a:t>
            </a:r>
          </a:p>
          <a:p>
            <a:pPr lvl="1" eaLnBrk="1" hangingPunct="1">
              <a:lnSpc>
                <a:spcPct val="80000"/>
              </a:lnSpc>
            </a:pPr>
            <a:r>
              <a:rPr lang="en-US" sz="1900" dirty="0"/>
              <a:t>Pushed for free compulsory education </a:t>
            </a:r>
          </a:p>
          <a:p>
            <a:pPr lvl="1" eaLnBrk="1" hangingPunct="1">
              <a:lnSpc>
                <a:spcPct val="80000"/>
              </a:lnSpc>
            </a:pPr>
            <a:r>
              <a:rPr lang="en-US" sz="1900" dirty="0"/>
              <a:t>Focus on hands on education and the 3R’s, remove “dead languages”</a:t>
            </a:r>
          </a:p>
          <a:p>
            <a:pPr eaLnBrk="1" hangingPunct="1">
              <a:lnSpc>
                <a:spcPct val="80000"/>
              </a:lnSpc>
            </a:pPr>
            <a:r>
              <a:rPr lang="en-US" sz="2200" dirty="0"/>
              <a:t>Noah Webster’s Blueback Speller and dictionary</a:t>
            </a:r>
          </a:p>
          <a:p>
            <a:pPr lvl="1" eaLnBrk="1" hangingPunct="1">
              <a:lnSpc>
                <a:spcPct val="80000"/>
              </a:lnSpc>
              <a:buFont typeface="Wingdings 2" pitchFamily="18" charset="2"/>
              <a:buChar char=""/>
            </a:pPr>
            <a:r>
              <a:rPr lang="en-US" sz="1900" dirty="0"/>
              <a:t>Most textbooks came from England; Webster thought that Americans should learn from American books</a:t>
            </a:r>
          </a:p>
          <a:p>
            <a:pPr lvl="1" eaLnBrk="1" hangingPunct="1">
              <a:lnSpc>
                <a:spcPct val="80000"/>
              </a:lnSpc>
            </a:pPr>
            <a:r>
              <a:rPr lang="en-US" sz="1900" dirty="0"/>
              <a:t>Grammar and moral lessons</a:t>
            </a:r>
          </a:p>
          <a:p>
            <a:pPr eaLnBrk="1" hangingPunct="1">
              <a:lnSpc>
                <a:spcPct val="80000"/>
              </a:lnSpc>
            </a:pPr>
            <a:r>
              <a:rPr lang="en-US" sz="2200" dirty="0"/>
              <a:t>William H. McGuffey’s </a:t>
            </a:r>
            <a:r>
              <a:rPr lang="en-US" sz="2200" i="1" dirty="0" err="1"/>
              <a:t>McGuffey’s</a:t>
            </a:r>
            <a:r>
              <a:rPr lang="en-US" sz="2200" i="1" dirty="0"/>
              <a:t> Reader</a:t>
            </a:r>
          </a:p>
          <a:p>
            <a:pPr lvl="1" eaLnBrk="1" hangingPunct="1">
              <a:lnSpc>
                <a:spcPct val="80000"/>
              </a:lnSpc>
            </a:pPr>
            <a:r>
              <a:rPr lang="en-US" sz="1900" dirty="0"/>
              <a:t>Patriotic and moral lessons</a:t>
            </a:r>
          </a:p>
        </p:txBody>
      </p:sp>
      <p:pic>
        <p:nvPicPr>
          <p:cNvPr id="26629" name="Picture 2" descr="http://www.hmleague.org/Mann.GIF"/>
          <p:cNvPicPr>
            <a:picLocks noChangeAspect="1" noChangeArrowheads="1"/>
          </p:cNvPicPr>
          <p:nvPr/>
        </p:nvPicPr>
        <p:blipFill>
          <a:blip r:embed="rId4" cstate="print"/>
          <a:srcRect/>
          <a:stretch>
            <a:fillRect/>
          </a:stretch>
        </p:blipFill>
        <p:spPr bwMode="auto">
          <a:xfrm>
            <a:off x="228599" y="1524000"/>
            <a:ext cx="1635955"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630" name="Picture 4" descr="http://www.merrycoz.org/books/spelling/pages/amer014.jpg"/>
          <p:cNvPicPr>
            <a:picLocks noChangeAspect="1" noChangeArrowheads="1"/>
          </p:cNvPicPr>
          <p:nvPr/>
        </p:nvPicPr>
        <p:blipFill>
          <a:blip r:embed="rId5" cstate="print"/>
          <a:srcRect/>
          <a:stretch>
            <a:fillRect/>
          </a:stretch>
        </p:blipFill>
        <p:spPr bwMode="auto">
          <a:xfrm rot="-467839">
            <a:off x="1963598" y="1681918"/>
            <a:ext cx="2474912" cy="2155825"/>
          </a:xfrm>
          <a:prstGeom prst="rect">
            <a:avLst/>
          </a:prstGeom>
          <a:ln>
            <a:noFill/>
          </a:ln>
          <a:effectLst>
            <a:outerShdw blurRad="292100" dist="139700" dir="2700000" algn="tl" rotWithShape="0">
              <a:srgbClr val="333333">
                <a:alpha val="65000"/>
              </a:srgbClr>
            </a:outerShdw>
          </a:effectLst>
        </p:spPr>
      </p:pic>
      <p:sp>
        <p:nvSpPr>
          <p:cNvPr id="2" name="&quot;No&quot; Symbol 1"/>
          <p:cNvSpPr/>
          <p:nvPr/>
        </p:nvSpPr>
        <p:spPr>
          <a:xfrm>
            <a:off x="152400" y="4105275"/>
            <a:ext cx="2286000" cy="2498725"/>
          </a:xfrm>
          <a:prstGeom prst="noSmoking">
            <a:avLst>
              <a:gd name="adj" fmla="val 776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solidFill>
                  <a:srgbClr val="8C438F"/>
                </a:solidFill>
              </a:rPr>
              <a:t>Changes to Higher Education</a:t>
            </a:r>
          </a:p>
        </p:txBody>
      </p:sp>
      <p:sp>
        <p:nvSpPr>
          <p:cNvPr id="3" name="Content Placeholder 2"/>
          <p:cNvSpPr>
            <a:spLocks noGrp="1"/>
          </p:cNvSpPr>
          <p:nvPr>
            <p:ph sz="quarter" idx="1"/>
          </p:nvPr>
        </p:nvSpPr>
        <p:spPr>
          <a:xfrm>
            <a:off x="301625" y="1527175"/>
            <a:ext cx="4270375" cy="4797425"/>
          </a:xfrm>
        </p:spPr>
        <p:txBody>
          <a:bodyPr>
            <a:normAutofit fontScale="92500"/>
          </a:bodyPr>
          <a:lstStyle/>
          <a:p>
            <a:pPr marL="274320" indent="-274320" eaLnBrk="1" fontAlgn="auto" hangingPunct="1">
              <a:spcAft>
                <a:spcPts val="0"/>
              </a:spcAft>
              <a:buFont typeface="Wingdings 2"/>
              <a:buChar char=""/>
              <a:defRPr/>
            </a:pPr>
            <a:r>
              <a:rPr lang="en-US" dirty="0"/>
              <a:t>Higher education for women had been taboo</a:t>
            </a:r>
          </a:p>
          <a:p>
            <a:pPr lvl="1" eaLnBrk="1" fontAlgn="auto" hangingPunct="1">
              <a:spcAft>
                <a:spcPts val="0"/>
              </a:spcAft>
              <a:defRPr/>
            </a:pPr>
            <a:r>
              <a:rPr lang="en-US" dirty="0"/>
              <a:t>Were afraid it would corrupt women, and therefore corrupt children and families</a:t>
            </a:r>
          </a:p>
          <a:p>
            <a:pPr lvl="1" eaLnBrk="1" fontAlgn="auto" hangingPunct="1">
              <a:spcAft>
                <a:spcPts val="0"/>
              </a:spcAft>
              <a:defRPr/>
            </a:pPr>
            <a:r>
              <a:rPr lang="en-US" dirty="0"/>
              <a:t>New  colleges for women began opening; Mount Holyoke Seminary (1837)</a:t>
            </a:r>
          </a:p>
          <a:p>
            <a:pPr marL="274320" indent="-274320" eaLnBrk="1" fontAlgn="auto" hangingPunct="1">
              <a:spcAft>
                <a:spcPts val="0"/>
              </a:spcAft>
              <a:buFont typeface="Wingdings 2"/>
              <a:buChar char=""/>
              <a:defRPr/>
            </a:pPr>
            <a:r>
              <a:rPr lang="en-US" dirty="0"/>
              <a:t>Working class Americans found less formal education in libraries, lyceums (public lectures), and magazines.</a:t>
            </a:r>
          </a:p>
        </p:txBody>
      </p:sp>
      <p:pic>
        <p:nvPicPr>
          <p:cNvPr id="2050" name="Picture 2" descr="http://www.bogoboo.com/wp-content/uploads/2010/01/Mount-Holyoke-College.jpg"/>
          <p:cNvPicPr>
            <a:picLocks noChangeAspect="1" noChangeArrowheads="1"/>
          </p:cNvPicPr>
          <p:nvPr/>
        </p:nvPicPr>
        <p:blipFill>
          <a:blip r:embed="rId2" cstate="print"/>
          <a:srcRect/>
          <a:stretch>
            <a:fillRect/>
          </a:stretch>
        </p:blipFill>
        <p:spPr bwMode="auto">
          <a:xfrm>
            <a:off x="4678363" y="2057400"/>
            <a:ext cx="4067175" cy="3048000"/>
          </a:xfrm>
          <a:prstGeom prst="rect">
            <a:avLst/>
          </a:prstGeom>
          <a:ln w="38100" cap="sq">
            <a:solidFill>
              <a:srgbClr val="000000"/>
            </a:solidFill>
            <a:prstDash val="solid"/>
            <a:miter lim="800000"/>
          </a:ln>
          <a:effectLst>
            <a:outerShdw blurRad="76200" dir="18900000" sy="23000" kx="-1200000" algn="bl" rotWithShape="0">
              <a:prstClr val="black">
                <a:alpha val="20000"/>
              </a:prstClr>
            </a:outerShdw>
          </a:effec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Bell Ringer</a:t>
            </a:r>
          </a:p>
        </p:txBody>
      </p:sp>
      <p:sp>
        <p:nvSpPr>
          <p:cNvPr id="3" name="Content Placeholder 2"/>
          <p:cNvSpPr>
            <a:spLocks noGrp="1"/>
          </p:cNvSpPr>
          <p:nvPr>
            <p:ph sz="quarter" idx="1"/>
          </p:nvPr>
        </p:nvSpPr>
        <p:spPr>
          <a:xfrm>
            <a:off x="533400" y="2209800"/>
            <a:ext cx="8272272" cy="3889248"/>
          </a:xfrm>
        </p:spPr>
        <p:txBody>
          <a:bodyPr/>
          <a:lstStyle/>
          <a:p>
            <a:pPr marL="0" indent="0">
              <a:buNone/>
            </a:pPr>
            <a:r>
              <a:rPr lang="en-US" sz="3600" dirty="0"/>
              <a:t>How might the Second Great Awakening inspire other social movements of the early 19</a:t>
            </a:r>
            <a:r>
              <a:rPr lang="en-US" sz="3600" baseline="30000" dirty="0"/>
              <a:t>th</a:t>
            </a:r>
            <a:r>
              <a:rPr lang="en-US" sz="3600" dirty="0"/>
              <a:t> century?</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5" y="2743200"/>
            <a:ext cx="6480175" cy="1673225"/>
          </a:xfrm>
        </p:spPr>
        <p:txBody>
          <a:bodyPr>
            <a:normAutofit/>
          </a:bodyPr>
          <a:lstStyle/>
          <a:p>
            <a:pPr eaLnBrk="1" fontAlgn="auto" hangingPunct="1">
              <a:spcAft>
                <a:spcPts val="0"/>
              </a:spcAft>
              <a:buFont typeface="Wingdings 2"/>
              <a:buNone/>
              <a:defRPr/>
            </a:pPr>
            <a:r>
              <a:rPr lang="en-US" dirty="0"/>
              <a:t>Becoming Better Americans</a:t>
            </a:r>
          </a:p>
        </p:txBody>
      </p:sp>
      <p:sp>
        <p:nvSpPr>
          <p:cNvPr id="29698" name="Title 2"/>
          <p:cNvSpPr>
            <a:spLocks noGrp="1"/>
          </p:cNvSpPr>
          <p:nvPr>
            <p:ph type="title"/>
          </p:nvPr>
        </p:nvSpPr>
        <p:spPr/>
        <p:txBody>
          <a:bodyPr/>
          <a:lstStyle/>
          <a:p>
            <a:pPr eaLnBrk="1" hangingPunct="1"/>
            <a:r>
              <a:rPr lang="en-US"/>
              <a:t>Moral Reform</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The Victorian Era</a:t>
            </a:r>
          </a:p>
        </p:txBody>
      </p:sp>
      <p:sp>
        <p:nvSpPr>
          <p:cNvPr id="30722" name="Content Placeholder 4"/>
          <p:cNvSpPr>
            <a:spLocks noGrp="1"/>
          </p:cNvSpPr>
          <p:nvPr>
            <p:ph sz="quarter" idx="1"/>
          </p:nvPr>
        </p:nvSpPr>
        <p:spPr>
          <a:xfrm>
            <a:off x="3659188" y="2057400"/>
            <a:ext cx="5146675" cy="4041775"/>
          </a:xfrm>
        </p:spPr>
        <p:txBody>
          <a:bodyPr/>
          <a:lstStyle/>
          <a:p>
            <a:r>
              <a:rPr lang="en-US" dirty="0"/>
              <a:t>The “Victorian Era” refers to the period of the reign of Queen Victoria. </a:t>
            </a:r>
          </a:p>
          <a:p>
            <a:r>
              <a:rPr lang="en-US" dirty="0"/>
              <a:t>It was a period of peace, prosperity, refined sensibilities, and nationalism, that spread far beyond the borders of Great Britain.</a:t>
            </a:r>
          </a:p>
        </p:txBody>
      </p:sp>
      <p:pic>
        <p:nvPicPr>
          <p:cNvPr id="28674" name="Picture 2" descr="http://cmdenglish.wifeo.com/images/QUEEN-VICTORIA.jpg"/>
          <p:cNvPicPr>
            <a:picLocks noChangeAspect="1" noChangeArrowheads="1"/>
          </p:cNvPicPr>
          <p:nvPr/>
        </p:nvPicPr>
        <p:blipFill>
          <a:blip r:embed="rId2" cstate="print">
            <a:extLst/>
          </a:blip>
          <a:srcRect/>
          <a:stretch>
            <a:fillRect/>
          </a:stretch>
        </p:blipFill>
        <p:spPr bwMode="auto">
          <a:xfrm>
            <a:off x="155576" y="1447800"/>
            <a:ext cx="3503168" cy="4876800"/>
          </a:xfrm>
          <a:prstGeom prst="ellipse">
            <a:avLst/>
          </a:prstGeom>
          <a:ln>
            <a:noFill/>
          </a:ln>
          <a:effectLst>
            <a:softEdge rad="112500"/>
          </a:effectLs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solidFill>
                  <a:srgbClr val="8C438F"/>
                </a:solidFill>
              </a:rPr>
              <a:t>The Reform Movement</a:t>
            </a:r>
          </a:p>
        </p:txBody>
      </p:sp>
      <p:sp>
        <p:nvSpPr>
          <p:cNvPr id="31746" name="Content Placeholder 2"/>
          <p:cNvSpPr>
            <a:spLocks noGrp="1"/>
          </p:cNvSpPr>
          <p:nvPr>
            <p:ph sz="quarter" idx="1"/>
          </p:nvPr>
        </p:nvSpPr>
        <p:spPr>
          <a:xfrm>
            <a:off x="4167188" y="1527175"/>
            <a:ext cx="4638675" cy="4572000"/>
          </a:xfrm>
        </p:spPr>
        <p:txBody>
          <a:bodyPr/>
          <a:lstStyle/>
          <a:p>
            <a:pPr eaLnBrk="1" hangingPunct="1"/>
            <a:r>
              <a:rPr lang="en-US" dirty="0"/>
              <a:t>The reform movement sought to eliminate a multitude of sins:</a:t>
            </a:r>
          </a:p>
          <a:p>
            <a:pPr lvl="1" eaLnBrk="1" hangingPunct="1"/>
            <a:r>
              <a:rPr lang="en-US" dirty="0"/>
              <a:t>Cruelty, war, alcohol, discrimination, and slavery</a:t>
            </a:r>
          </a:p>
          <a:p>
            <a:pPr eaLnBrk="1" hangingPunct="1"/>
            <a:r>
              <a:rPr lang="en-US" dirty="0"/>
              <a:t>Middle-Class women were often the motivation behind these movements</a:t>
            </a:r>
          </a:p>
          <a:p>
            <a:pPr eaLnBrk="1" hangingPunct="1"/>
            <a:r>
              <a:rPr lang="en-US" dirty="0"/>
              <a:t>Felt it their duty as rulers of morality in the home to rid society of these vices.</a:t>
            </a:r>
          </a:p>
        </p:txBody>
      </p:sp>
      <p:pic>
        <p:nvPicPr>
          <p:cNvPr id="29698" name="Picture 2" descr="http://www.fashion-era.com/images/Victorians/earlyvichearth510x20.jpg"/>
          <p:cNvPicPr>
            <a:picLocks noChangeAspect="1" noChangeArrowheads="1"/>
          </p:cNvPicPr>
          <p:nvPr/>
        </p:nvPicPr>
        <p:blipFill>
          <a:blip r:embed="rId2" cstate="print">
            <a:extLst/>
          </a:blip>
          <a:srcRect/>
          <a:stretch>
            <a:fillRect/>
          </a:stretch>
        </p:blipFill>
        <p:spPr bwMode="auto">
          <a:xfrm>
            <a:off x="228600" y="1371600"/>
            <a:ext cx="3786691" cy="5029200"/>
          </a:xfrm>
          <a:prstGeom prst="ellipse">
            <a:avLst/>
          </a:prstGeom>
          <a:ln>
            <a:noFill/>
          </a:ln>
          <a:effectLst>
            <a:softEdge rad="112500"/>
          </a:effectLs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http://www.mediastorehouse.com/image/waddingtons_monopoly_in_jail_just_visiting_4741446.jpg"/>
          <p:cNvPicPr>
            <a:picLocks noChangeAspect="1" noChangeArrowheads="1"/>
          </p:cNvPicPr>
          <p:nvPr/>
        </p:nvPicPr>
        <p:blipFill>
          <a:blip r:embed="rId2" cstate="print"/>
          <a:srcRect/>
          <a:stretch>
            <a:fillRect/>
          </a:stretch>
        </p:blipFill>
        <p:spPr bwMode="auto">
          <a:xfrm>
            <a:off x="527050" y="2514600"/>
            <a:ext cx="4286250" cy="2838450"/>
          </a:xfrm>
          <a:prstGeom prst="rect">
            <a:avLst/>
          </a:prstGeom>
          <a:noFill/>
          <a:ln w="9525">
            <a:noFill/>
            <a:miter lim="800000"/>
            <a:headEnd/>
            <a:tailEnd/>
          </a:ln>
        </p:spPr>
      </p:pic>
      <p:sp>
        <p:nvSpPr>
          <p:cNvPr id="32770" name="Title 1"/>
          <p:cNvSpPr>
            <a:spLocks noGrp="1"/>
          </p:cNvSpPr>
          <p:nvPr>
            <p:ph type="title"/>
          </p:nvPr>
        </p:nvSpPr>
        <p:spPr/>
        <p:txBody>
          <a:bodyPr/>
          <a:lstStyle/>
          <a:p>
            <a:pPr eaLnBrk="1" hangingPunct="1"/>
            <a:r>
              <a:rPr lang="en-US">
                <a:solidFill>
                  <a:srgbClr val="8C438F"/>
                </a:solidFill>
              </a:rPr>
              <a:t>An Age of Reform</a:t>
            </a:r>
          </a:p>
        </p:txBody>
      </p:sp>
      <p:sp>
        <p:nvSpPr>
          <p:cNvPr id="32771" name="Content Placeholder 2"/>
          <p:cNvSpPr>
            <a:spLocks noGrp="1"/>
          </p:cNvSpPr>
          <p:nvPr>
            <p:ph sz="quarter" idx="1"/>
          </p:nvPr>
        </p:nvSpPr>
        <p:spPr>
          <a:xfrm>
            <a:off x="4953000" y="1527175"/>
            <a:ext cx="3962400" cy="4572000"/>
          </a:xfrm>
        </p:spPr>
        <p:txBody>
          <a:bodyPr/>
          <a:lstStyle/>
          <a:p>
            <a:pPr eaLnBrk="1" hangingPunct="1">
              <a:lnSpc>
                <a:spcPct val="90000"/>
              </a:lnSpc>
            </a:pPr>
            <a:r>
              <a:rPr lang="en-US" sz="3200" dirty="0"/>
              <a:t>Gradual abolishment of debtors’ prisons</a:t>
            </a:r>
          </a:p>
          <a:p>
            <a:pPr eaLnBrk="1" hangingPunct="1">
              <a:lnSpc>
                <a:spcPct val="90000"/>
              </a:lnSpc>
            </a:pPr>
            <a:r>
              <a:rPr lang="en-US" sz="3200" dirty="0"/>
              <a:t>Criminal codes and penalties were softened – reform, not punish</a:t>
            </a:r>
          </a:p>
          <a:p>
            <a:pPr lvl="1" eaLnBrk="1" hangingPunct="1">
              <a:lnSpc>
                <a:spcPct val="90000"/>
              </a:lnSpc>
            </a:pPr>
            <a:r>
              <a:rPr lang="en-US" sz="2400" dirty="0"/>
              <a:t>Reduction of capital offenses</a:t>
            </a:r>
          </a:p>
          <a:p>
            <a:pPr lvl="1" eaLnBrk="1" hangingPunct="1">
              <a:lnSpc>
                <a:spcPct val="90000"/>
              </a:lnSpc>
            </a:pPr>
            <a:r>
              <a:rPr lang="en-US" sz="2400" dirty="0"/>
              <a:t>Penitentiaries </a:t>
            </a:r>
          </a:p>
        </p:txBody>
      </p:sp>
      <p:pic>
        <p:nvPicPr>
          <p:cNvPr id="32772" name="Picture 2" descr="http://www.d-gu.com/wp-content/uploads/2011/07/monopoly-go-to-jail-card.jpg"/>
          <p:cNvPicPr>
            <a:picLocks noChangeAspect="1" noChangeArrowheads="1"/>
          </p:cNvPicPr>
          <p:nvPr/>
        </p:nvPicPr>
        <p:blipFill>
          <a:blip r:embed="rId3" cstate="print"/>
          <a:srcRect/>
          <a:stretch>
            <a:fillRect/>
          </a:stretch>
        </p:blipFill>
        <p:spPr bwMode="auto">
          <a:xfrm rot="-498106">
            <a:off x="461963" y="1679575"/>
            <a:ext cx="2251075" cy="1293813"/>
          </a:xfrm>
          <a:prstGeom prst="rect">
            <a:avLst/>
          </a:prstGeom>
          <a:noFill/>
          <a:ln w="9525">
            <a:noFill/>
            <a:miter lim="800000"/>
            <a:headEnd/>
            <a:tailEnd/>
          </a:ln>
        </p:spPr>
      </p:pic>
      <p:pic>
        <p:nvPicPr>
          <p:cNvPr id="32773" name="Picture 4" descr="http://www.sancarlosblog.com/wp-content/uploads/2009/07/monopoly-get-out-of-jail-free-card.jpg"/>
          <p:cNvPicPr>
            <a:picLocks noChangeAspect="1" noChangeArrowheads="1"/>
          </p:cNvPicPr>
          <p:nvPr/>
        </p:nvPicPr>
        <p:blipFill>
          <a:blip r:embed="rId4" cstate="print"/>
          <a:srcRect/>
          <a:stretch>
            <a:fillRect/>
          </a:stretch>
        </p:blipFill>
        <p:spPr bwMode="auto">
          <a:xfrm rot="965625">
            <a:off x="2524125" y="4867275"/>
            <a:ext cx="2143125" cy="1362075"/>
          </a:xfrm>
          <a:prstGeom prst="rect">
            <a:avLst/>
          </a:prstGeom>
          <a:noFill/>
          <a:ln w="9525">
            <a:noFill/>
            <a:miter lim="800000"/>
            <a:headEnd/>
            <a:tailEnd/>
          </a:ln>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p:txBody>
          <a:bodyPr/>
          <a:lstStyle/>
          <a:p>
            <a:pPr eaLnBrk="1" hangingPunct="1"/>
            <a:r>
              <a:rPr lang="en-US"/>
              <a:t>Dorothea Dix</a:t>
            </a:r>
          </a:p>
        </p:txBody>
      </p:sp>
      <p:sp>
        <p:nvSpPr>
          <p:cNvPr id="33794" name="Rectangle 3"/>
          <p:cNvSpPr>
            <a:spLocks noGrp="1"/>
          </p:cNvSpPr>
          <p:nvPr>
            <p:ph type="body" idx="4294967295"/>
          </p:nvPr>
        </p:nvSpPr>
        <p:spPr>
          <a:xfrm>
            <a:off x="301625" y="1524000"/>
            <a:ext cx="4956175" cy="4800600"/>
          </a:xfrm>
        </p:spPr>
        <p:txBody>
          <a:bodyPr/>
          <a:lstStyle/>
          <a:p>
            <a:pPr eaLnBrk="1" hangingPunct="1">
              <a:lnSpc>
                <a:spcPct val="90000"/>
              </a:lnSpc>
            </a:pPr>
            <a:r>
              <a:rPr lang="en-US" sz="2400" dirty="0"/>
              <a:t>Brought attention to abuse within the system in caring for the insane</a:t>
            </a:r>
          </a:p>
          <a:p>
            <a:pPr eaLnBrk="1" hangingPunct="1">
              <a:lnSpc>
                <a:spcPct val="90000"/>
              </a:lnSpc>
            </a:pPr>
            <a:r>
              <a:rPr lang="en-US" sz="2400" dirty="0"/>
              <a:t>Traveled the country, visiting different asylums; her protests resulted in improved conditions for the mentally ill.</a:t>
            </a:r>
          </a:p>
          <a:p>
            <a:pPr eaLnBrk="1" hangingPunct="1">
              <a:lnSpc>
                <a:spcPct val="80000"/>
              </a:lnSpc>
            </a:pPr>
            <a:endParaRPr lang="en-US" sz="2400" dirty="0"/>
          </a:p>
          <a:p>
            <a:pPr marL="0" indent="0" eaLnBrk="1" hangingPunct="1">
              <a:lnSpc>
                <a:spcPct val="80000"/>
              </a:lnSpc>
              <a:buNone/>
            </a:pPr>
            <a:r>
              <a:rPr lang="en-US" sz="2000" i="1" dirty="0"/>
              <a:t>“I proceed, Gentlemen, briefly to call your attention to the present state of Insane Persons confined within this Commonwealth, in cages, stalls, pens! Chained, naked, beaten with rods, and lashed into obedience." </a:t>
            </a:r>
          </a:p>
        </p:txBody>
      </p:sp>
      <p:pic>
        <p:nvPicPr>
          <p:cNvPr id="29699" name="Picture 5" descr="File:Dix-Dorothea-LOC.jpg">
            <a:hlinkClick r:id="rId2"/>
          </p:cNvPr>
          <p:cNvPicPr>
            <a:picLocks noChangeAspect="1" noChangeArrowheads="1"/>
          </p:cNvPicPr>
          <p:nvPr/>
        </p:nvPicPr>
        <p:blipFill>
          <a:blip r:embed="rId3" cstate="print"/>
          <a:srcRect/>
          <a:stretch>
            <a:fillRect/>
          </a:stretch>
        </p:blipFill>
        <p:spPr bwMode="auto">
          <a:xfrm>
            <a:off x="5410200" y="1752600"/>
            <a:ext cx="3295650" cy="41481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Religious Revival and Reform</a:t>
            </a:r>
          </a:p>
        </p:txBody>
      </p:sp>
      <p:sp>
        <p:nvSpPr>
          <p:cNvPr id="3" name="Title 2"/>
          <p:cNvSpPr>
            <a:spLocks noGrp="1"/>
          </p:cNvSpPr>
          <p:nvPr>
            <p:ph type="title"/>
          </p:nvPr>
        </p:nvSpPr>
        <p:spPr/>
        <p:txBody>
          <a:bodyPr/>
          <a:lstStyle/>
          <a:p>
            <a:r>
              <a:rPr lang="en-US" dirty="0"/>
              <a:t>Fixing Our Faith</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solidFill>
                  <a:srgbClr val="8C438F"/>
                </a:solidFill>
              </a:rPr>
              <a:t>Demon Rum – The “Old Deluder”</a:t>
            </a:r>
          </a:p>
        </p:txBody>
      </p:sp>
      <p:sp>
        <p:nvSpPr>
          <p:cNvPr id="34818" name="Content Placeholder 2"/>
          <p:cNvSpPr>
            <a:spLocks noGrp="1"/>
          </p:cNvSpPr>
          <p:nvPr>
            <p:ph sz="quarter" idx="1"/>
          </p:nvPr>
        </p:nvSpPr>
        <p:spPr>
          <a:xfrm>
            <a:off x="228600" y="1527175"/>
            <a:ext cx="5410200" cy="4797425"/>
          </a:xfrm>
        </p:spPr>
        <p:txBody>
          <a:bodyPr/>
          <a:lstStyle/>
          <a:p>
            <a:pPr eaLnBrk="1" hangingPunct="1"/>
            <a:r>
              <a:rPr lang="en-US" sz="2400" dirty="0"/>
              <a:t>Reformers wanted to ban alcohol and end drunkenness</a:t>
            </a:r>
          </a:p>
          <a:p>
            <a:pPr lvl="1" eaLnBrk="1" hangingPunct="1"/>
            <a:r>
              <a:rPr lang="en-US" sz="1600" dirty="0"/>
              <a:t>Mostly women, clergymen, and members of Congress </a:t>
            </a:r>
          </a:p>
          <a:p>
            <a:pPr eaLnBrk="1" hangingPunct="1"/>
            <a:r>
              <a:rPr lang="en-US" sz="2400" dirty="0"/>
              <a:t>The American Temperance Society (1826)</a:t>
            </a:r>
            <a:r>
              <a:rPr lang="en-US" sz="2200" dirty="0"/>
              <a:t>  </a:t>
            </a:r>
          </a:p>
          <a:p>
            <a:pPr lvl="1" eaLnBrk="1" hangingPunct="1"/>
            <a:r>
              <a:rPr lang="en-US" sz="2000" dirty="0"/>
              <a:t>Remove the desire to drink (temperance over teetotalism)</a:t>
            </a:r>
          </a:p>
          <a:p>
            <a:pPr lvl="1" eaLnBrk="1" hangingPunct="1"/>
            <a:r>
              <a:rPr lang="en-US" sz="2000" dirty="0"/>
              <a:t>Punish those who did drink – strengthening laws</a:t>
            </a:r>
          </a:p>
          <a:p>
            <a:pPr eaLnBrk="1" hangingPunct="1"/>
            <a:r>
              <a:rPr lang="en-US" sz="2400" dirty="0"/>
              <a:t>Maine Law of 1851 which prohibited alcohol's sale or manufacture. Other states followed suit</a:t>
            </a:r>
          </a:p>
        </p:txBody>
      </p:sp>
      <p:pic>
        <p:nvPicPr>
          <p:cNvPr id="34819" name="Picture 4" descr="funny-pictures-drunk-kitten"/>
          <p:cNvPicPr>
            <a:picLocks noChangeAspect="1" noChangeArrowheads="1"/>
          </p:cNvPicPr>
          <p:nvPr/>
        </p:nvPicPr>
        <p:blipFill>
          <a:blip r:embed="rId2" cstate="print"/>
          <a:srcRect/>
          <a:stretch>
            <a:fillRect/>
          </a:stretch>
        </p:blipFill>
        <p:spPr bwMode="auto">
          <a:xfrm>
            <a:off x="5943600" y="1447800"/>
            <a:ext cx="2933700" cy="2200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820" name="Picture 6" descr="Lips-That-Touch-Liquor-Shall-Not-Touch-Ours"/>
          <p:cNvPicPr>
            <a:picLocks noChangeAspect="1" noChangeArrowheads="1"/>
          </p:cNvPicPr>
          <p:nvPr/>
        </p:nvPicPr>
        <p:blipFill>
          <a:blip r:embed="rId3" cstate="print"/>
          <a:srcRect/>
          <a:stretch>
            <a:fillRect/>
          </a:stretch>
        </p:blipFill>
        <p:spPr bwMode="auto">
          <a:xfrm>
            <a:off x="5638800" y="3508375"/>
            <a:ext cx="2667000" cy="2843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a:t>Social Reform</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solidFill>
                  <a:srgbClr val="8C438F"/>
                </a:solidFill>
              </a:rPr>
              <a:t>Women in Revolt</a:t>
            </a:r>
          </a:p>
        </p:txBody>
      </p:sp>
      <p:sp>
        <p:nvSpPr>
          <p:cNvPr id="36866" name="Content Placeholder 2"/>
          <p:cNvSpPr>
            <a:spLocks noGrp="1"/>
          </p:cNvSpPr>
          <p:nvPr>
            <p:ph sz="quarter" idx="1"/>
          </p:nvPr>
        </p:nvSpPr>
        <p:spPr>
          <a:xfrm>
            <a:off x="4648200" y="1527175"/>
            <a:ext cx="4267200" cy="4572000"/>
          </a:xfrm>
        </p:spPr>
        <p:txBody>
          <a:bodyPr/>
          <a:lstStyle/>
          <a:p>
            <a:pPr eaLnBrk="1" hangingPunct="1">
              <a:lnSpc>
                <a:spcPct val="90000"/>
              </a:lnSpc>
            </a:pPr>
            <a:r>
              <a:rPr lang="en-US" sz="2400" dirty="0"/>
              <a:t>Catharine Beecher encouraged women to become teachers (until they married), and advocated the benefits of kindergarten (a German tradition).</a:t>
            </a:r>
          </a:p>
          <a:p>
            <a:pPr eaLnBrk="1" hangingPunct="1">
              <a:lnSpc>
                <a:spcPct val="90000"/>
              </a:lnSpc>
            </a:pPr>
            <a:r>
              <a:rPr lang="en-US" sz="2400" dirty="0"/>
              <a:t>Dr. Elizabeth Blackwell became the first female doctor</a:t>
            </a:r>
          </a:p>
          <a:p>
            <a:pPr eaLnBrk="1" hangingPunct="1">
              <a:lnSpc>
                <a:spcPct val="90000"/>
              </a:lnSpc>
            </a:pPr>
            <a:r>
              <a:rPr lang="en-US" sz="2400" dirty="0"/>
              <a:t>The Grimke sisters pushed for abolition of slavery</a:t>
            </a:r>
          </a:p>
          <a:p>
            <a:pPr eaLnBrk="1" hangingPunct="1">
              <a:lnSpc>
                <a:spcPct val="90000"/>
              </a:lnSpc>
            </a:pPr>
            <a:r>
              <a:rPr lang="en-US" sz="2400" dirty="0"/>
              <a:t>Amelia Bloomer wore short skirts</a:t>
            </a:r>
          </a:p>
          <a:p>
            <a:pPr eaLnBrk="1" hangingPunct="1">
              <a:lnSpc>
                <a:spcPct val="90000"/>
              </a:lnSpc>
            </a:pPr>
            <a:endParaRPr lang="en-US" sz="2200" dirty="0"/>
          </a:p>
        </p:txBody>
      </p:sp>
      <p:pic>
        <p:nvPicPr>
          <p:cNvPr id="36867" name="Picture 10" descr="Bloomers"/>
          <p:cNvPicPr>
            <a:picLocks noChangeAspect="1" noChangeArrowheads="1"/>
          </p:cNvPicPr>
          <p:nvPr/>
        </p:nvPicPr>
        <p:blipFill>
          <a:blip r:embed="rId2" cstate="print"/>
          <a:srcRect/>
          <a:stretch>
            <a:fillRect/>
          </a:stretch>
        </p:blipFill>
        <p:spPr bwMode="auto">
          <a:xfrm>
            <a:off x="2365375" y="3352800"/>
            <a:ext cx="2181225" cy="3162300"/>
          </a:xfrm>
          <a:prstGeom prst="rect">
            <a:avLst/>
          </a:prstGeom>
          <a:noFill/>
          <a:ln w="9525">
            <a:noFill/>
            <a:miter lim="800000"/>
            <a:headEnd/>
            <a:tailEnd/>
          </a:ln>
        </p:spPr>
      </p:pic>
      <p:sp>
        <p:nvSpPr>
          <p:cNvPr id="2" name="Rectangle 1"/>
          <p:cNvSpPr/>
          <p:nvPr/>
        </p:nvSpPr>
        <p:spPr>
          <a:xfrm rot="21096718">
            <a:off x="1901946" y="5591770"/>
            <a:ext cx="3106941" cy="923330"/>
          </a:xfrm>
          <a:prstGeom prst="rect">
            <a:avLst/>
          </a:prstGeom>
          <a:noFill/>
        </p:spPr>
        <p:txBody>
          <a:bodyPr spcFirstLastPara="1" wrap="none">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ush Script MT" pitchFamily="66" charset="0"/>
              </a:rPr>
              <a:t>Scandalous!</a:t>
            </a:r>
          </a:p>
        </p:txBody>
      </p:sp>
      <p:pic>
        <p:nvPicPr>
          <p:cNvPr id="31746" name="Picture 2" descr="File:Beecherc.jpg"/>
          <p:cNvPicPr>
            <a:picLocks noChangeAspect="1" noChangeArrowheads="1"/>
          </p:cNvPicPr>
          <p:nvPr/>
        </p:nvPicPr>
        <p:blipFill>
          <a:blip r:embed="rId3" cstate="print">
            <a:extLst/>
          </a:blip>
          <a:srcRect/>
          <a:stretch>
            <a:fillRect/>
          </a:stretch>
        </p:blipFill>
        <p:spPr bwMode="auto">
          <a:xfrm>
            <a:off x="380999" y="1523999"/>
            <a:ext cx="1595437" cy="23812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31748" name="Picture 4" descr="File:Elizabeth Blackwell.jpg"/>
          <p:cNvPicPr>
            <a:picLocks noChangeAspect="1" noChangeArrowheads="1"/>
          </p:cNvPicPr>
          <p:nvPr/>
        </p:nvPicPr>
        <p:blipFill>
          <a:blip r:embed="rId4" cstate="print">
            <a:extLst/>
          </a:blip>
          <a:srcRect/>
          <a:stretch>
            <a:fillRect/>
          </a:stretch>
        </p:blipFill>
        <p:spPr bwMode="auto">
          <a:xfrm>
            <a:off x="2286000" y="1143000"/>
            <a:ext cx="1748908" cy="23812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31750" name="Picture 6" descr="http://1.bp.blogspot.com/_ROln4ISlwKo/S9bkCL6Mi1I/AAAAAAAAD_4/m1OVo3emXns/s1600/grimke_sisters.jpg"/>
          <p:cNvPicPr>
            <a:picLocks noChangeAspect="1" noChangeArrowheads="1"/>
          </p:cNvPicPr>
          <p:nvPr/>
        </p:nvPicPr>
        <p:blipFill>
          <a:blip r:embed="rId5" cstate="print">
            <a:extLst/>
          </a:blip>
          <a:srcRect/>
          <a:stretch>
            <a:fillRect/>
          </a:stretch>
        </p:blipFill>
        <p:spPr bwMode="auto">
          <a:xfrm>
            <a:off x="146989" y="3863271"/>
            <a:ext cx="2502087" cy="21413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eaLnBrk="1" hangingPunct="1"/>
            <a:r>
              <a:rPr lang="en-US"/>
              <a:t>Women in Revolt</a:t>
            </a:r>
          </a:p>
        </p:txBody>
      </p:sp>
      <p:sp>
        <p:nvSpPr>
          <p:cNvPr id="37890" name="Rectangle 3"/>
          <p:cNvSpPr>
            <a:spLocks noGrp="1"/>
          </p:cNvSpPr>
          <p:nvPr>
            <p:ph idx="1"/>
          </p:nvPr>
        </p:nvSpPr>
        <p:spPr>
          <a:xfrm>
            <a:off x="304800" y="1524000"/>
            <a:ext cx="5029200" cy="4800600"/>
          </a:xfrm>
        </p:spPr>
        <p:txBody>
          <a:bodyPr>
            <a:normAutofit/>
          </a:bodyPr>
          <a:lstStyle/>
          <a:p>
            <a:pPr eaLnBrk="1" hangingPunct="1">
              <a:lnSpc>
                <a:spcPct val="90000"/>
              </a:lnSpc>
            </a:pPr>
            <a:r>
              <a:rPr lang="en-US" sz="2800" dirty="0"/>
              <a:t>Feminists met at Seneca Falls, New York in a Woman's Rights Convention in 1848.</a:t>
            </a:r>
          </a:p>
          <a:p>
            <a:pPr lvl="1">
              <a:lnSpc>
                <a:spcPct val="90000"/>
              </a:lnSpc>
            </a:pPr>
            <a:r>
              <a:rPr lang="en-US" sz="2400" dirty="0" err="1"/>
              <a:t>Lucretia</a:t>
            </a:r>
            <a:r>
              <a:rPr lang="en-US" sz="2400" dirty="0"/>
              <a:t> Mott, Susan B. Anthony, and Elizabeth Cady Stanton</a:t>
            </a:r>
          </a:p>
          <a:p>
            <a:pPr>
              <a:lnSpc>
                <a:spcPct val="90000"/>
              </a:lnSpc>
            </a:pPr>
            <a:r>
              <a:rPr lang="en-US" sz="2800" dirty="0"/>
              <a:t>“The Declaration of Sentiments” argued that all men </a:t>
            </a:r>
            <a:r>
              <a:rPr lang="en-US" sz="2800" i="1" dirty="0"/>
              <a:t>and women</a:t>
            </a:r>
            <a:r>
              <a:rPr lang="en-US" sz="2800" dirty="0"/>
              <a:t> were created equal</a:t>
            </a:r>
          </a:p>
          <a:p>
            <a:pPr eaLnBrk="1" hangingPunct="1">
              <a:lnSpc>
                <a:spcPct val="90000"/>
              </a:lnSpc>
            </a:pPr>
            <a:r>
              <a:rPr lang="en-US" sz="2800" dirty="0"/>
              <a:t>It demanded female suffrage</a:t>
            </a:r>
          </a:p>
        </p:txBody>
      </p:sp>
      <p:pic>
        <p:nvPicPr>
          <p:cNvPr id="2050" name="Picture 2" descr="http://www.temple.edu/history/urwin/images/stanton_anthony_0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26" t="5616" r="5115" b="14205"/>
          <a:stretch/>
        </p:blipFill>
        <p:spPr bwMode="auto">
          <a:xfrm>
            <a:off x="5334000" y="554182"/>
            <a:ext cx="3241964" cy="43226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795" name="Picture 4" descr="bDSCN1370"/>
          <p:cNvPicPr>
            <a:picLocks noChangeAspect="1" noChangeArrowheads="1"/>
          </p:cNvPicPr>
          <p:nvPr/>
        </p:nvPicPr>
        <p:blipFill>
          <a:blip r:embed="rId3" cstate="print"/>
          <a:srcRect/>
          <a:stretch>
            <a:fillRect/>
          </a:stretch>
        </p:blipFill>
        <p:spPr bwMode="auto">
          <a:xfrm>
            <a:off x="6400800" y="3957886"/>
            <a:ext cx="2533650" cy="25229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578512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wipe(left)">
                                      <p:cBhvr>
                                        <p:cTn id="7" dur="500"/>
                                        <p:tgtEl>
                                          <p:spTgt spid="37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wipe(left)">
                                      <p:cBhvr>
                                        <p:cTn id="12" dur="500"/>
                                        <p:tgtEl>
                                          <p:spTgt spid="378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Effect transition="in" filter="wipe(left)">
                                      <p:cBhvr>
                                        <p:cTn id="17" dur="500"/>
                                        <p:tgtEl>
                                          <p:spTgt spid="378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890">
                                            <p:txEl>
                                              <p:pRg st="3" end="3"/>
                                            </p:txEl>
                                          </p:spTgt>
                                        </p:tgtEl>
                                        <p:attrNameLst>
                                          <p:attrName>style.visibility</p:attrName>
                                        </p:attrNameLst>
                                      </p:cBhvr>
                                      <p:to>
                                        <p:strVal val="visible"/>
                                      </p:to>
                                    </p:set>
                                    <p:animEffect transition="in" filter="wipe(left)">
                                      <p:cBhvr>
                                        <p:cTn id="22" dur="500"/>
                                        <p:tgtEl>
                                          <p:spTgt spid="378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5" y="2743200"/>
            <a:ext cx="6480175" cy="1673225"/>
          </a:xfrm>
        </p:spPr>
        <p:txBody>
          <a:bodyPr/>
          <a:lstStyle/>
          <a:p>
            <a:pPr>
              <a:defRPr/>
            </a:pPr>
            <a:r>
              <a:rPr lang="en-US" dirty="0"/>
              <a:t>Modernizing Science and Technology</a:t>
            </a:r>
          </a:p>
        </p:txBody>
      </p:sp>
      <p:sp>
        <p:nvSpPr>
          <p:cNvPr id="44034" name="Title 2"/>
          <p:cNvSpPr>
            <a:spLocks noGrp="1"/>
          </p:cNvSpPr>
          <p:nvPr>
            <p:ph type="title"/>
          </p:nvPr>
        </p:nvSpPr>
        <p:spPr/>
        <p:txBody>
          <a:bodyPr/>
          <a:lstStyle/>
          <a:p>
            <a:r>
              <a:rPr lang="en-US" dirty="0"/>
              <a:t>Scientific Advancement</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http://web.flycraftangling.com/images/1/img_leeches_01.jpg"/>
          <p:cNvPicPr>
            <a:picLocks noChangeAspect="1" noChangeArrowheads="1"/>
          </p:cNvPicPr>
          <p:nvPr/>
        </p:nvPicPr>
        <p:blipFill>
          <a:blip r:embed="rId2" cstate="print"/>
          <a:srcRect l="8000" t="10884" r="8000" b="4762"/>
          <a:stretch>
            <a:fillRect/>
          </a:stretch>
        </p:blipFill>
        <p:spPr bwMode="auto">
          <a:xfrm rot="621785">
            <a:off x="2438400" y="1371600"/>
            <a:ext cx="1961535" cy="1447800"/>
          </a:xfrm>
          <a:prstGeom prst="rect">
            <a:avLst/>
          </a:prstGeom>
          <a:noFill/>
        </p:spPr>
      </p:pic>
      <p:sp>
        <p:nvSpPr>
          <p:cNvPr id="45057" name="Title 1"/>
          <p:cNvSpPr>
            <a:spLocks noGrp="1"/>
          </p:cNvSpPr>
          <p:nvPr>
            <p:ph type="title"/>
          </p:nvPr>
        </p:nvSpPr>
        <p:spPr/>
        <p:txBody>
          <a:bodyPr/>
          <a:lstStyle/>
          <a:p>
            <a:pPr eaLnBrk="1" hangingPunct="1"/>
            <a:r>
              <a:rPr lang="en-US">
                <a:solidFill>
                  <a:srgbClr val="8C438F"/>
                </a:solidFill>
              </a:rPr>
              <a:t>Dawn of Scientific Achievment</a:t>
            </a:r>
          </a:p>
        </p:txBody>
      </p:sp>
      <p:sp>
        <p:nvSpPr>
          <p:cNvPr id="45058" name="Content Placeholder 2"/>
          <p:cNvSpPr>
            <a:spLocks noGrp="1"/>
          </p:cNvSpPr>
          <p:nvPr>
            <p:ph sz="quarter" idx="1"/>
          </p:nvPr>
        </p:nvSpPr>
        <p:spPr>
          <a:xfrm>
            <a:off x="4495800" y="1524000"/>
            <a:ext cx="4495800" cy="4572000"/>
          </a:xfrm>
        </p:spPr>
        <p:txBody>
          <a:bodyPr/>
          <a:lstStyle/>
          <a:p>
            <a:pPr eaLnBrk="1" hangingPunct="1"/>
            <a:r>
              <a:rPr lang="en-US" sz="3200" dirty="0"/>
              <a:t>Medicine in America was still primitive by modern standards</a:t>
            </a:r>
          </a:p>
          <a:p>
            <a:pPr lvl="1" eaLnBrk="1" hangingPunct="1"/>
            <a:r>
              <a:rPr lang="en-US" sz="2400" dirty="0"/>
              <a:t>Bleeding, purging, “cure-all” medicines</a:t>
            </a:r>
          </a:p>
          <a:p>
            <a:pPr lvl="1" eaLnBrk="1" hangingPunct="1"/>
            <a:r>
              <a:rPr lang="en-US" sz="2400" dirty="0"/>
              <a:t>Barber or butcher as surgeon </a:t>
            </a:r>
          </a:p>
          <a:p>
            <a:pPr lvl="1" eaLnBrk="1" hangingPunct="1"/>
            <a:r>
              <a:rPr lang="en-US" sz="2400" dirty="0"/>
              <a:t>Sanitation was lacking</a:t>
            </a:r>
          </a:p>
          <a:p>
            <a:pPr lvl="1" eaLnBrk="1" hangingPunct="1"/>
            <a:r>
              <a:rPr lang="en-US" sz="2400" dirty="0"/>
              <a:t>Ether and laughing gas used as anesthesia in 1840s</a:t>
            </a:r>
          </a:p>
        </p:txBody>
      </p:sp>
      <p:pic>
        <p:nvPicPr>
          <p:cNvPr id="2" name="Picture 2" descr="http://upload.wikimedia.org/wikipedia/commons/5/50/Morton_Ether_1846.jpg"/>
          <p:cNvPicPr>
            <a:picLocks noChangeAspect="1" noChangeArrowheads="1"/>
          </p:cNvPicPr>
          <p:nvPr/>
        </p:nvPicPr>
        <p:blipFill>
          <a:blip r:embed="rId3" cstate="print"/>
          <a:srcRect l="18785" r="22649"/>
          <a:stretch>
            <a:fillRect/>
          </a:stretch>
        </p:blipFill>
        <p:spPr bwMode="auto">
          <a:xfrm>
            <a:off x="1066800" y="2819400"/>
            <a:ext cx="3503314" cy="3886200"/>
          </a:xfrm>
          <a:prstGeom prst="rect">
            <a:avLst/>
          </a:prstGeom>
          <a:ln>
            <a:noFill/>
          </a:ln>
          <a:effectLst>
            <a:softEdge rad="112500"/>
          </a:effectLst>
        </p:spPr>
      </p:pic>
      <p:pic>
        <p:nvPicPr>
          <p:cNvPr id="37892" name="Picture 4" descr="http://www.maine.gov/sos/arc/exhibits/arabian1.jpg"/>
          <p:cNvPicPr>
            <a:picLocks noChangeAspect="1" noChangeArrowheads="1"/>
          </p:cNvPicPr>
          <p:nvPr/>
        </p:nvPicPr>
        <p:blipFill>
          <a:blip r:embed="rId4" cstate="print"/>
          <a:srcRect/>
          <a:stretch>
            <a:fillRect/>
          </a:stretch>
        </p:blipFill>
        <p:spPr bwMode="auto">
          <a:xfrm rot="21227713">
            <a:off x="228600" y="1066800"/>
            <a:ext cx="2209800" cy="1890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411" name="Picture 3"/>
          <p:cNvPicPr>
            <a:picLocks noChangeAspect="1" noChangeArrowheads="1"/>
          </p:cNvPicPr>
          <p:nvPr/>
        </p:nvPicPr>
        <p:blipFill>
          <a:blip r:embed="rId5" cstate="print">
            <a:clrChange>
              <a:clrFrom>
                <a:srgbClr val="00FFFF"/>
              </a:clrFrom>
              <a:clrTo>
                <a:srgbClr val="00FFFF">
                  <a:alpha val="0"/>
                </a:srgbClr>
              </a:clrTo>
            </a:clrChange>
          </a:blip>
          <a:srcRect l="28000" t="4579" r="24000" b="3114"/>
          <a:stretch>
            <a:fillRect/>
          </a:stretch>
        </p:blipFill>
        <p:spPr bwMode="auto">
          <a:xfrm>
            <a:off x="152400" y="2971800"/>
            <a:ext cx="1161143" cy="3048000"/>
          </a:xfrm>
          <a:prstGeom prst="rect">
            <a:avLst/>
          </a:prstGeom>
          <a:noFill/>
          <a:ln w="9525">
            <a:noFill/>
            <a:miter lim="800000"/>
            <a:headEnd/>
            <a:tailEnd/>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Studying Our World</a:t>
            </a:r>
          </a:p>
        </p:txBody>
      </p:sp>
      <p:sp>
        <p:nvSpPr>
          <p:cNvPr id="46082" name="Content Placeholder 2"/>
          <p:cNvSpPr>
            <a:spLocks noGrp="1"/>
          </p:cNvSpPr>
          <p:nvPr>
            <p:ph sz="quarter" idx="1"/>
          </p:nvPr>
        </p:nvSpPr>
        <p:spPr>
          <a:xfrm>
            <a:off x="4648200" y="1527174"/>
            <a:ext cx="4157663" cy="4721225"/>
          </a:xfrm>
        </p:spPr>
        <p:txBody>
          <a:bodyPr/>
          <a:lstStyle/>
          <a:p>
            <a:r>
              <a:rPr lang="en-US" dirty="0"/>
              <a:t>John Audubon: An early naturalist who painted birds with precise details</a:t>
            </a:r>
          </a:p>
          <a:p>
            <a:pPr lvl="1"/>
            <a:r>
              <a:rPr lang="en-US" dirty="0"/>
              <a:t>Audubon Society: environmental organization dedicated to conservation that gets its name from the ornithologist</a:t>
            </a:r>
          </a:p>
          <a:p>
            <a:r>
              <a:rPr lang="en-US" dirty="0"/>
              <a:t>Smithsonian Institution created (1846)</a:t>
            </a:r>
          </a:p>
        </p:txBody>
      </p:sp>
      <p:pic>
        <p:nvPicPr>
          <p:cNvPr id="77826" name="Picture 2" descr="http://www.frenchcreoles.com/CreoleCulture/famouscreoles/johnaudubon/johnjamesaudubon.jpg"/>
          <p:cNvPicPr>
            <a:picLocks noChangeAspect="1" noChangeArrowheads="1"/>
          </p:cNvPicPr>
          <p:nvPr/>
        </p:nvPicPr>
        <p:blipFill>
          <a:blip r:embed="rId2" cstate="print"/>
          <a:srcRect/>
          <a:stretch>
            <a:fillRect/>
          </a:stretch>
        </p:blipFill>
        <p:spPr bwMode="auto">
          <a:xfrm>
            <a:off x="228600" y="1066800"/>
            <a:ext cx="2430463"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7828" name="Picture 4" descr="Photobucket">
            <a:hlinkClick r:id="rId3"/>
          </p:cNvPr>
          <p:cNvPicPr>
            <a:picLocks noChangeAspect="1" noChangeArrowheads="1"/>
          </p:cNvPicPr>
          <p:nvPr/>
        </p:nvPicPr>
        <p:blipFill>
          <a:blip r:embed="rId4" cstate="print"/>
          <a:srcRect/>
          <a:stretch>
            <a:fillRect/>
          </a:stretch>
        </p:blipFill>
        <p:spPr bwMode="auto">
          <a:xfrm>
            <a:off x="2517302" y="2362200"/>
            <a:ext cx="2057237" cy="2667000"/>
          </a:xfrm>
          <a:prstGeom prst="rect">
            <a:avLst/>
          </a:prstGeom>
          <a:noFill/>
          <a:ln w="50800">
            <a:solidFill>
              <a:schemeClr val="accent1">
                <a:lumMod val="75000"/>
              </a:schemeClr>
            </a:solidFill>
          </a:ln>
        </p:spPr>
      </p:pic>
      <p:pic>
        <p:nvPicPr>
          <p:cNvPr id="46085" name="Picture 6" descr="Home">
            <a:hlinkClick r:id="rId5" tooltip="Home"/>
          </p:cNvPr>
          <p:cNvPicPr>
            <a:picLocks noChangeAspect="1" noChangeArrowheads="1"/>
          </p:cNvPicPr>
          <p:nvPr/>
        </p:nvPicPr>
        <p:blipFill>
          <a:blip r:embed="rId6" cstate="print"/>
          <a:srcRect/>
          <a:stretch>
            <a:fillRect/>
          </a:stretch>
        </p:blipFill>
        <p:spPr bwMode="auto">
          <a:xfrm>
            <a:off x="201930" y="3810000"/>
            <a:ext cx="1642427" cy="528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http://upload.wikimedia.org/wikipedia/commons/thumb/c/c0/Smithsonian_Building_NR.jpg/1280px-Smithsonian_Building_N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890" y="4800600"/>
            <a:ext cx="3032207"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5" y="2743200"/>
            <a:ext cx="6480175" cy="1673225"/>
          </a:xfrm>
        </p:spPr>
        <p:txBody>
          <a:bodyPr/>
          <a:lstStyle/>
          <a:p>
            <a:pPr>
              <a:defRPr/>
            </a:pPr>
            <a:r>
              <a:rPr lang="en-US" dirty="0"/>
              <a:t>Philosophy, Art, and Literature </a:t>
            </a:r>
          </a:p>
        </p:txBody>
      </p:sp>
      <p:sp>
        <p:nvSpPr>
          <p:cNvPr id="48130" name="Title 2"/>
          <p:cNvSpPr>
            <a:spLocks noGrp="1"/>
          </p:cNvSpPr>
          <p:nvPr>
            <p:ph type="title"/>
          </p:nvPr>
        </p:nvSpPr>
        <p:spPr/>
        <p:txBody>
          <a:bodyPr/>
          <a:lstStyle/>
          <a:p>
            <a:r>
              <a:rPr lang="en-US"/>
              <a:t>Defining American Culture</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solidFill>
                  <a:srgbClr val="8C438F"/>
                </a:solidFill>
              </a:rPr>
              <a:t>Artistic Achievments</a:t>
            </a:r>
          </a:p>
        </p:txBody>
      </p:sp>
      <p:sp>
        <p:nvSpPr>
          <p:cNvPr id="47106" name="Content Placeholder 2"/>
          <p:cNvSpPr>
            <a:spLocks noGrp="1"/>
          </p:cNvSpPr>
          <p:nvPr>
            <p:ph sz="quarter" idx="1"/>
          </p:nvPr>
        </p:nvSpPr>
        <p:spPr>
          <a:xfrm>
            <a:off x="4191000" y="1527174"/>
            <a:ext cx="4800600" cy="4797425"/>
          </a:xfrm>
        </p:spPr>
        <p:txBody>
          <a:bodyPr/>
          <a:lstStyle/>
          <a:p>
            <a:pPr eaLnBrk="1" hangingPunct="1"/>
            <a:r>
              <a:rPr lang="en-US" sz="2800" dirty="0"/>
              <a:t>Art</a:t>
            </a:r>
          </a:p>
          <a:p>
            <a:pPr lvl="1" eaLnBrk="1" hangingPunct="1"/>
            <a:r>
              <a:rPr lang="en-US" sz="2000" dirty="0"/>
              <a:t>Not copies of European styles of art</a:t>
            </a:r>
          </a:p>
          <a:p>
            <a:pPr lvl="1" eaLnBrk="1" hangingPunct="1"/>
            <a:r>
              <a:rPr lang="en-US" sz="2000" dirty="0"/>
              <a:t>Hudson River School: A group of painters whose works portrayed American landscapes</a:t>
            </a:r>
          </a:p>
          <a:p>
            <a:pPr lvl="1" eaLnBrk="1" hangingPunct="1"/>
            <a:r>
              <a:rPr lang="en-US" sz="2000" dirty="0"/>
              <a:t>Greek Revival in architecture. e.g. Monticello</a:t>
            </a:r>
          </a:p>
          <a:p>
            <a:pPr eaLnBrk="1" hangingPunct="1"/>
            <a:r>
              <a:rPr lang="en-US" sz="2800" dirty="0"/>
              <a:t>Music</a:t>
            </a:r>
          </a:p>
          <a:p>
            <a:pPr lvl="1" eaLnBrk="1" hangingPunct="1"/>
            <a:r>
              <a:rPr lang="en-US" sz="2000" dirty="0"/>
              <a:t>American folks songs emerge</a:t>
            </a:r>
          </a:p>
          <a:p>
            <a:pPr lvl="1" eaLnBrk="1" hangingPunct="1"/>
            <a:r>
              <a:rPr lang="en-US" sz="2000" dirty="0"/>
              <a:t>Stephen Foster’s “Old Folks At Home” (AKA: </a:t>
            </a:r>
            <a:r>
              <a:rPr lang="en-US" sz="2000" dirty="0" err="1"/>
              <a:t>Swannee</a:t>
            </a:r>
            <a:r>
              <a:rPr lang="en-US" sz="2000" dirty="0"/>
              <a:t> River)</a:t>
            </a:r>
          </a:p>
          <a:p>
            <a:pPr lvl="1" eaLnBrk="1" hangingPunct="1"/>
            <a:r>
              <a:rPr lang="en-US" sz="2000" dirty="0"/>
              <a:t>"Dixie" written in 1859</a:t>
            </a:r>
          </a:p>
          <a:p>
            <a:pPr eaLnBrk="1" hangingPunct="1"/>
            <a:endParaRPr lang="en-US" sz="1800" dirty="0"/>
          </a:p>
        </p:txBody>
      </p:sp>
      <p:pic>
        <p:nvPicPr>
          <p:cNvPr id="47107" name="Picture 2" descr="http://static.howstuffworks.com/gif/family-vacations-monticello.jpg"/>
          <p:cNvPicPr>
            <a:picLocks noChangeAspect="1" noChangeArrowheads="1"/>
          </p:cNvPicPr>
          <p:nvPr/>
        </p:nvPicPr>
        <p:blipFill>
          <a:blip r:embed="rId2" cstate="print"/>
          <a:srcRect/>
          <a:stretch>
            <a:fillRect/>
          </a:stretch>
        </p:blipFill>
        <p:spPr bwMode="auto">
          <a:xfrm>
            <a:off x="228599" y="1524000"/>
            <a:ext cx="3980597" cy="2667000"/>
          </a:xfrm>
          <a:prstGeom prst="rect">
            <a:avLst/>
          </a:prstGeom>
          <a:ln>
            <a:noFill/>
          </a:ln>
          <a:effectLst>
            <a:softEdge rad="112500"/>
          </a:effectLst>
        </p:spPr>
      </p:pic>
      <p:sp>
        <p:nvSpPr>
          <p:cNvPr id="5" name="TextBox 4"/>
          <p:cNvSpPr txBox="1"/>
          <p:nvPr/>
        </p:nvSpPr>
        <p:spPr>
          <a:xfrm>
            <a:off x="533400" y="4267200"/>
            <a:ext cx="3276600" cy="1692275"/>
          </a:xfrm>
          <a:prstGeom prst="rect">
            <a:avLst/>
          </a:prstGeom>
          <a:noFill/>
          <a:ln>
            <a:solidFill>
              <a:schemeClr val="accent1"/>
            </a:solidFill>
          </a:ln>
        </p:spPr>
        <p:txBody>
          <a:bodyPr wrap="square">
            <a:spAutoFit/>
          </a:bodyPr>
          <a:lstStyle/>
          <a:p>
            <a:pPr>
              <a:defRPr/>
            </a:pPr>
            <a:r>
              <a:rPr lang="en-US" sz="1300" i="1" dirty="0">
                <a:latin typeface="+mj-lt"/>
              </a:rPr>
              <a:t>“Way down upon the </a:t>
            </a:r>
            <a:r>
              <a:rPr lang="en-US" sz="1300" i="1" dirty="0" err="1">
                <a:latin typeface="+mj-lt"/>
              </a:rPr>
              <a:t>Swanee</a:t>
            </a:r>
            <a:r>
              <a:rPr lang="en-US" sz="1300" i="1" dirty="0">
                <a:latin typeface="+mj-lt"/>
              </a:rPr>
              <a:t> River,</a:t>
            </a:r>
            <a:br>
              <a:rPr lang="en-US" sz="1300" i="1" dirty="0">
                <a:latin typeface="+mj-lt"/>
              </a:rPr>
            </a:br>
            <a:r>
              <a:rPr lang="en-US" sz="1300" i="1" dirty="0">
                <a:latin typeface="+mj-lt"/>
              </a:rPr>
              <a:t>Far, far away,</a:t>
            </a:r>
            <a:br>
              <a:rPr lang="en-US" sz="1300" i="1" dirty="0">
                <a:latin typeface="+mj-lt"/>
              </a:rPr>
            </a:br>
            <a:r>
              <a:rPr lang="en-US" sz="1300" i="1" dirty="0">
                <a:latin typeface="+mj-lt"/>
              </a:rPr>
              <a:t>There's where my heart is turning ever,</a:t>
            </a:r>
            <a:br>
              <a:rPr lang="en-US" sz="1300" i="1" dirty="0">
                <a:latin typeface="+mj-lt"/>
              </a:rPr>
            </a:br>
            <a:r>
              <a:rPr lang="en-US" sz="1300" i="1" dirty="0">
                <a:latin typeface="+mj-lt"/>
              </a:rPr>
              <a:t>There's where the old folks stay.</a:t>
            </a:r>
            <a:br>
              <a:rPr lang="en-US" sz="1300" i="1" dirty="0">
                <a:latin typeface="+mj-lt"/>
              </a:rPr>
            </a:br>
            <a:r>
              <a:rPr lang="en-US" sz="1300" i="1" dirty="0">
                <a:latin typeface="+mj-lt"/>
              </a:rPr>
              <a:t>All up and down the whole creation,</a:t>
            </a:r>
            <a:br>
              <a:rPr lang="en-US" sz="1300" i="1" dirty="0">
                <a:latin typeface="+mj-lt"/>
              </a:rPr>
            </a:br>
            <a:r>
              <a:rPr lang="en-US" sz="1300" i="1" dirty="0">
                <a:latin typeface="+mj-lt"/>
              </a:rPr>
              <a:t>Sadly I roam,</a:t>
            </a:r>
            <a:br>
              <a:rPr lang="en-US" sz="1300" i="1" dirty="0">
                <a:latin typeface="+mj-lt"/>
              </a:rPr>
            </a:br>
            <a:r>
              <a:rPr lang="en-US" sz="1300" i="1" dirty="0">
                <a:latin typeface="+mj-lt"/>
              </a:rPr>
              <a:t>Still longing for the old plantation,</a:t>
            </a:r>
            <a:br>
              <a:rPr lang="en-US" sz="1300" i="1" dirty="0">
                <a:latin typeface="+mj-lt"/>
              </a:rPr>
            </a:br>
            <a:r>
              <a:rPr lang="en-US" sz="1300" i="1" dirty="0">
                <a:latin typeface="+mj-lt"/>
              </a:rPr>
              <a:t>And for the old folks at home."</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6" descr="http://americabookone.files.wordpress.com/2010/04/americanrevolutionpaulrevere.jpg"/>
          <p:cNvPicPr>
            <a:picLocks noChangeAspect="1" noChangeArrowheads="1"/>
          </p:cNvPicPr>
          <p:nvPr/>
        </p:nvPicPr>
        <p:blipFill>
          <a:blip r:embed="rId2" cstate="print"/>
          <a:srcRect/>
          <a:stretch>
            <a:fillRect/>
          </a:stretch>
        </p:blipFill>
        <p:spPr bwMode="auto">
          <a:xfrm>
            <a:off x="6629400" y="533400"/>
            <a:ext cx="2178050" cy="2905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202" name="Title 1"/>
          <p:cNvSpPr>
            <a:spLocks noGrp="1"/>
          </p:cNvSpPr>
          <p:nvPr>
            <p:ph type="title"/>
          </p:nvPr>
        </p:nvSpPr>
        <p:spPr/>
        <p:txBody>
          <a:bodyPr/>
          <a:lstStyle/>
          <a:p>
            <a:pPr eaLnBrk="1" hangingPunct="1"/>
            <a:r>
              <a:rPr lang="en-US">
                <a:solidFill>
                  <a:srgbClr val="8C438F"/>
                </a:solidFill>
              </a:rPr>
              <a:t>National Literature</a:t>
            </a:r>
          </a:p>
        </p:txBody>
      </p:sp>
      <p:sp>
        <p:nvSpPr>
          <p:cNvPr id="51203" name="Content Placeholder 2"/>
          <p:cNvSpPr>
            <a:spLocks noGrp="1"/>
          </p:cNvSpPr>
          <p:nvPr>
            <p:ph sz="quarter" idx="1"/>
          </p:nvPr>
        </p:nvSpPr>
        <p:spPr>
          <a:xfrm>
            <a:off x="301625" y="1527175"/>
            <a:ext cx="4270375" cy="4572000"/>
          </a:xfrm>
        </p:spPr>
        <p:txBody>
          <a:bodyPr/>
          <a:lstStyle/>
          <a:p>
            <a:pPr eaLnBrk="1" hangingPunct="1"/>
            <a:r>
              <a:rPr lang="en-US" dirty="0"/>
              <a:t>Henry Wadsworth Longfellow, </a:t>
            </a:r>
            <a:r>
              <a:rPr lang="en-US" i="1" dirty="0"/>
              <a:t>Ride of Paul Revere</a:t>
            </a:r>
          </a:p>
          <a:p>
            <a:pPr eaLnBrk="1" hangingPunct="1"/>
            <a:r>
              <a:rPr lang="en-US" dirty="0"/>
              <a:t>Louisa May Alcott, </a:t>
            </a:r>
            <a:r>
              <a:rPr lang="en-US" i="1" dirty="0"/>
              <a:t>Little Women</a:t>
            </a:r>
          </a:p>
          <a:p>
            <a:pPr eaLnBrk="1" hangingPunct="1"/>
            <a:r>
              <a:rPr lang="en-US" dirty="0"/>
              <a:t>Nathaniel Hawthorne</a:t>
            </a:r>
            <a:r>
              <a:rPr lang="en-US" i="1" dirty="0"/>
              <a:t>, The Scarlet Letter</a:t>
            </a:r>
          </a:p>
          <a:p>
            <a:pPr eaLnBrk="1" hangingPunct="1"/>
            <a:r>
              <a:rPr lang="en-US" dirty="0"/>
              <a:t>Herman Melville</a:t>
            </a:r>
            <a:r>
              <a:rPr lang="en-US" i="1" dirty="0"/>
              <a:t>, Moby Dick</a:t>
            </a:r>
          </a:p>
          <a:p>
            <a:pPr eaLnBrk="1" hangingPunct="1"/>
            <a:r>
              <a:rPr lang="en-US" dirty="0"/>
              <a:t>Emily Dickinson - Poetry</a:t>
            </a:r>
          </a:p>
        </p:txBody>
      </p:sp>
      <p:pic>
        <p:nvPicPr>
          <p:cNvPr id="51204" name="Picture 2" descr="Emily Dickinson photograph"/>
          <p:cNvPicPr>
            <a:picLocks noChangeAspect="1" noChangeArrowheads="1"/>
          </p:cNvPicPr>
          <p:nvPr/>
        </p:nvPicPr>
        <p:blipFill>
          <a:blip r:embed="rId3" cstate="print"/>
          <a:srcRect/>
          <a:stretch>
            <a:fillRect/>
          </a:stretch>
        </p:blipFill>
        <p:spPr bwMode="auto">
          <a:xfrm>
            <a:off x="6553200" y="3810000"/>
            <a:ext cx="2343150" cy="2790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5" name="Picture 4" descr="http://elefand.files.wordpress.com/2007/04/little-women.jpg"/>
          <p:cNvPicPr>
            <a:picLocks noChangeAspect="1" noChangeArrowheads="1"/>
          </p:cNvPicPr>
          <p:nvPr/>
        </p:nvPicPr>
        <p:blipFill>
          <a:blip r:embed="rId4" cstate="print"/>
          <a:srcRect/>
          <a:stretch>
            <a:fillRect/>
          </a:stretch>
        </p:blipFill>
        <p:spPr bwMode="auto">
          <a:xfrm>
            <a:off x="4648200" y="1981200"/>
            <a:ext cx="2074863" cy="2803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solidFill>
                  <a:srgbClr val="8C438F"/>
                </a:solidFill>
              </a:rPr>
              <a:t>Religious Rebels</a:t>
            </a:r>
          </a:p>
        </p:txBody>
      </p:sp>
      <p:sp>
        <p:nvSpPr>
          <p:cNvPr id="3" name="Content Placeholder 2"/>
          <p:cNvSpPr>
            <a:spLocks noGrp="1"/>
          </p:cNvSpPr>
          <p:nvPr>
            <p:ph sz="quarter" idx="1"/>
          </p:nvPr>
        </p:nvSpPr>
        <p:spPr>
          <a:xfrm>
            <a:off x="301625" y="1527175"/>
            <a:ext cx="8504238" cy="4797425"/>
          </a:xfrm>
        </p:spPr>
        <p:txBody>
          <a:bodyPr>
            <a:noAutofit/>
          </a:bodyPr>
          <a:lstStyle/>
          <a:p>
            <a:pPr marL="274320" indent="-274320" eaLnBrk="1" fontAlgn="auto" hangingPunct="1">
              <a:spcAft>
                <a:spcPts val="0"/>
              </a:spcAft>
              <a:buFont typeface="Wingdings 2"/>
              <a:buChar char=""/>
              <a:defRPr/>
            </a:pPr>
            <a:r>
              <a:rPr lang="en-US" sz="2600" dirty="0"/>
              <a:t>Church attendance still common</a:t>
            </a:r>
          </a:p>
          <a:p>
            <a:pPr marL="548958" lvl="1" indent="-274320" eaLnBrk="1" fontAlgn="auto" hangingPunct="1">
              <a:spcAft>
                <a:spcPts val="0"/>
              </a:spcAft>
              <a:buFont typeface="Wingdings 2"/>
              <a:buChar char=""/>
              <a:defRPr/>
            </a:pPr>
            <a:r>
              <a:rPr lang="en-US" dirty="0"/>
              <a:t>¾ attending regularly; most Protestant</a:t>
            </a:r>
          </a:p>
          <a:p>
            <a:pPr marL="274320" indent="-274320" eaLnBrk="1" fontAlgn="auto" hangingPunct="1">
              <a:spcAft>
                <a:spcPts val="0"/>
              </a:spcAft>
              <a:buFont typeface="Wingdings 2"/>
              <a:buChar char=""/>
              <a:defRPr/>
            </a:pPr>
            <a:r>
              <a:rPr lang="en-US" sz="2600" dirty="0"/>
              <a:t>Deism : Rejected the divinity of Christ; evidence of a Supreme Being found in nature</a:t>
            </a:r>
          </a:p>
          <a:p>
            <a:pPr marL="548958" lvl="1" indent="-274320" eaLnBrk="1" fontAlgn="auto" hangingPunct="1">
              <a:spcAft>
                <a:spcPts val="0"/>
              </a:spcAft>
              <a:buFont typeface="Wingdings 2"/>
              <a:buChar char=""/>
              <a:defRPr/>
            </a:pPr>
            <a:r>
              <a:rPr lang="en-US" dirty="0"/>
              <a:t>Sprung from the ideals of the Enlightenment (reason rather than faith) </a:t>
            </a:r>
          </a:p>
          <a:p>
            <a:pPr marL="274320" indent="-274320" eaLnBrk="1" fontAlgn="auto" hangingPunct="1">
              <a:spcAft>
                <a:spcPts val="0"/>
              </a:spcAft>
              <a:buFont typeface="Wingdings 2"/>
              <a:buChar char=""/>
              <a:defRPr/>
            </a:pPr>
            <a:r>
              <a:rPr lang="en-US" sz="2600" dirty="0"/>
              <a:t>Unitarianism: Believed that God existed in only one personage (not in the orthodox Trinity).  </a:t>
            </a:r>
          </a:p>
          <a:p>
            <a:pPr marL="548958" lvl="1" indent="-274320" eaLnBrk="1" fontAlgn="auto" hangingPunct="1">
              <a:spcAft>
                <a:spcPts val="0"/>
              </a:spcAft>
              <a:buFont typeface="Wingdings 2"/>
              <a:buChar char=""/>
              <a:defRPr/>
            </a:pPr>
            <a:r>
              <a:rPr lang="en-US" dirty="0"/>
              <a:t>Believed people were essentially good, not born under “original sin”, and saved through good works, not faith in Christ.</a:t>
            </a:r>
          </a:p>
          <a:p>
            <a:pPr marL="548958" lvl="1" indent="-274320" eaLnBrk="1" fontAlgn="auto" hangingPunct="1">
              <a:spcAft>
                <a:spcPts val="0"/>
              </a:spcAft>
              <a:buFont typeface="Wingdings 2"/>
              <a:buChar char=""/>
              <a:defRPr/>
            </a:pPr>
            <a:r>
              <a:rPr lang="en-US" dirty="0"/>
              <a:t>Appealed to mostly intellectuals (e.g. Ralph Waldo Emerson).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idx="4294967295"/>
          </p:nvPr>
        </p:nvSpPr>
        <p:spPr/>
        <p:txBody>
          <a:bodyPr anchor="ctr"/>
          <a:lstStyle/>
          <a:p>
            <a:pPr eaLnBrk="1" hangingPunct="1"/>
            <a:r>
              <a:rPr lang="en-US" sz="5000">
                <a:latin typeface="Blackadder ITC" pitchFamily="82" charset="0"/>
              </a:rPr>
              <a:t>Edgar Allen Poe</a:t>
            </a:r>
          </a:p>
        </p:txBody>
      </p:sp>
      <p:pic>
        <p:nvPicPr>
          <p:cNvPr id="52226" name="Picture 9" descr="Poe">
            <a:hlinkClick r:id="rId3"/>
          </p:cNvPr>
          <p:cNvPicPr>
            <a:picLocks noGrp="1" noChangeAspect="1" noChangeArrowheads="1"/>
          </p:cNvPicPr>
          <p:nvPr>
            <p:ph sz="half" idx="4294967295"/>
          </p:nvPr>
        </p:nvPicPr>
        <p:blipFill>
          <a:blip r:embed="rId4" cstate="print"/>
          <a:srcRect/>
          <a:stretch>
            <a:fillRect/>
          </a:stretch>
        </p:blipFill>
        <p:spPr>
          <a:xfrm>
            <a:off x="2971800" y="1676400"/>
            <a:ext cx="3270250" cy="4598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27" name="Picture 10" descr="Raven"/>
          <p:cNvPicPr>
            <a:picLocks noGrp="1" noChangeAspect="1" noChangeArrowheads="1"/>
          </p:cNvPicPr>
          <p:nvPr>
            <p:ph sz="half" idx="4294967295"/>
          </p:nvPr>
        </p:nvPicPr>
        <p:blipFill>
          <a:blip r:embed="rId5" cstate="print">
            <a:clrChange>
              <a:clrFrom>
                <a:srgbClr val="FFFFFF"/>
              </a:clrFrom>
              <a:clrTo>
                <a:srgbClr val="FFFFFF">
                  <a:alpha val="0"/>
                </a:srgbClr>
              </a:clrTo>
            </a:clrChange>
          </a:blip>
          <a:srcRect/>
          <a:stretch>
            <a:fillRect/>
          </a:stretch>
        </p:blipFill>
        <p:spPr>
          <a:xfrm flipH="1">
            <a:off x="533400" y="1524000"/>
            <a:ext cx="2819400" cy="3192202"/>
          </a:xfrm>
        </p:spPr>
      </p:pic>
      <p:sp>
        <p:nvSpPr>
          <p:cNvPr id="52228" name="Text Box 11"/>
          <p:cNvSpPr txBox="1">
            <a:spLocks noChangeArrowheads="1"/>
          </p:cNvSpPr>
          <p:nvPr/>
        </p:nvSpPr>
        <p:spPr bwMode="auto">
          <a:xfrm rot="801870">
            <a:off x="63701" y="4855110"/>
            <a:ext cx="3886200" cy="1006475"/>
          </a:xfrm>
          <a:prstGeom prst="rect">
            <a:avLst/>
          </a:prstGeom>
          <a:noFill/>
          <a:ln w="9525">
            <a:noFill/>
            <a:miter lim="800000"/>
            <a:headEnd/>
            <a:tailEnd/>
          </a:ln>
        </p:spPr>
        <p:txBody>
          <a:bodyPr>
            <a:spAutoFit/>
          </a:bodyPr>
          <a:lstStyle/>
          <a:p>
            <a:pPr>
              <a:spcBef>
                <a:spcPct val="50000"/>
              </a:spcBef>
            </a:pPr>
            <a:r>
              <a:rPr lang="en-US" sz="6000" b="1" dirty="0">
                <a:solidFill>
                  <a:srgbClr val="CC0000"/>
                </a:solidFill>
                <a:latin typeface="Blackadder ITC" pitchFamily="82" charset="0"/>
              </a:rPr>
              <a:t>“Nevermore”</a:t>
            </a:r>
          </a:p>
        </p:txBody>
      </p:sp>
      <p:pic>
        <p:nvPicPr>
          <p:cNvPr id="11266" name="Picture 2" descr="http://adrianamelnic.ro/wp-content/uploads/2012/06/nevermore-the-raven.jpg"/>
          <p:cNvPicPr>
            <a:picLocks noChangeAspect="1" noChangeArrowheads="1"/>
          </p:cNvPicPr>
          <p:nvPr/>
        </p:nvPicPr>
        <p:blipFill>
          <a:blip r:embed="rId6" cstate="print">
            <a:clrChange>
              <a:clrFrom>
                <a:srgbClr val="5F6062"/>
              </a:clrFrom>
              <a:clrTo>
                <a:srgbClr val="5F6062">
                  <a:alpha val="0"/>
                </a:srgbClr>
              </a:clrTo>
            </a:clrChange>
          </a:blip>
          <a:srcRect/>
          <a:stretch>
            <a:fillRect/>
          </a:stretch>
        </p:blipFill>
        <p:spPr bwMode="auto">
          <a:xfrm>
            <a:off x="5486400" y="1276350"/>
            <a:ext cx="3657600" cy="2743200"/>
          </a:xfrm>
          <a:prstGeom prst="rect">
            <a:avLst/>
          </a:prstGeom>
          <a:noFill/>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solidFill>
                  <a:srgbClr val="8C438F"/>
                </a:solidFill>
              </a:rPr>
              <a:t>Reviving Religion</a:t>
            </a:r>
          </a:p>
        </p:txBody>
      </p:sp>
      <p:sp>
        <p:nvSpPr>
          <p:cNvPr id="3" name="Content Placeholder 2"/>
          <p:cNvSpPr>
            <a:spLocks noGrp="1"/>
          </p:cNvSpPr>
          <p:nvPr>
            <p:ph sz="quarter" idx="1"/>
          </p:nvPr>
        </p:nvSpPr>
        <p:spPr>
          <a:xfrm>
            <a:off x="301625" y="1447800"/>
            <a:ext cx="8504238" cy="4953000"/>
          </a:xfrm>
        </p:spPr>
        <p:txBody>
          <a:bodyPr>
            <a:normAutofit/>
          </a:bodyPr>
          <a:lstStyle/>
          <a:p>
            <a:pPr marL="274320" lvl="1" indent="-274320" eaLnBrk="1" fontAlgn="auto" hangingPunct="1">
              <a:spcAft>
                <a:spcPts val="0"/>
              </a:spcAft>
              <a:buClr>
                <a:schemeClr val="accent1"/>
              </a:buClr>
              <a:buSzPct val="85000"/>
              <a:buFont typeface="Wingdings 2"/>
              <a:buChar char=""/>
              <a:defRPr/>
            </a:pPr>
            <a:r>
              <a:rPr lang="en-US" sz="2600" dirty="0">
                <a:solidFill>
                  <a:schemeClr val="tx1"/>
                </a:solidFill>
              </a:rPr>
              <a:t>The Second Great Awakening: A Protestant religious revival during the 1830s-40s </a:t>
            </a:r>
          </a:p>
          <a:p>
            <a:pPr marL="548957" lvl="2" indent="-274320" eaLnBrk="1" fontAlgn="auto" hangingPunct="1">
              <a:spcAft>
                <a:spcPts val="0"/>
              </a:spcAft>
              <a:buClr>
                <a:schemeClr val="accent1"/>
              </a:buClr>
              <a:buSzPct val="85000"/>
              <a:buFont typeface="Wingdings 2"/>
              <a:buChar char=""/>
              <a:defRPr/>
            </a:pPr>
            <a:r>
              <a:rPr lang="en-US" sz="2400" dirty="0">
                <a:solidFill>
                  <a:schemeClr val="tx1">
                    <a:lumMod val="65000"/>
                    <a:lumOff val="35000"/>
                  </a:schemeClr>
                </a:solidFill>
              </a:rPr>
              <a:t>Reaction to religious liberalism and industrialization</a:t>
            </a:r>
          </a:p>
          <a:p>
            <a:pPr marL="548957" lvl="2" indent="-274320" eaLnBrk="1" fontAlgn="auto" hangingPunct="1">
              <a:spcAft>
                <a:spcPts val="0"/>
              </a:spcAft>
              <a:buClr>
                <a:schemeClr val="accent1"/>
              </a:buClr>
              <a:buSzPct val="85000"/>
              <a:buFont typeface="Wingdings 2"/>
              <a:buChar char=""/>
              <a:defRPr/>
            </a:pPr>
            <a:r>
              <a:rPr lang="en-US" sz="2400" dirty="0">
                <a:solidFill>
                  <a:schemeClr val="tx1">
                    <a:lumMod val="65000"/>
                    <a:lumOff val="35000"/>
                  </a:schemeClr>
                </a:solidFill>
              </a:rPr>
              <a:t>More widely spread than the First Great Awakening, both geographically and by variety of participants</a:t>
            </a:r>
          </a:p>
          <a:p>
            <a:pPr marL="548957" lvl="2" indent="-274320" eaLnBrk="1" fontAlgn="auto" hangingPunct="1">
              <a:spcAft>
                <a:spcPts val="0"/>
              </a:spcAft>
              <a:buClr>
                <a:schemeClr val="accent1"/>
              </a:buClr>
              <a:buSzPct val="85000"/>
              <a:buFont typeface="Wingdings 2"/>
              <a:buChar char=""/>
              <a:defRPr/>
            </a:pPr>
            <a:r>
              <a:rPr lang="en-US" sz="2400" dirty="0">
                <a:solidFill>
                  <a:schemeClr val="tx1">
                    <a:lumMod val="65000"/>
                    <a:lumOff val="35000"/>
                  </a:schemeClr>
                </a:solidFill>
              </a:rPr>
              <a:t>Spread by “camp meetings”</a:t>
            </a:r>
          </a:p>
          <a:p>
            <a:pPr marL="548957" lvl="2" indent="-274320" eaLnBrk="1" fontAlgn="auto" hangingPunct="1">
              <a:spcAft>
                <a:spcPts val="0"/>
              </a:spcAft>
              <a:buClr>
                <a:schemeClr val="accent1"/>
              </a:buClr>
              <a:buSzPct val="85000"/>
              <a:buFont typeface="Wingdings 2"/>
              <a:buChar char=""/>
              <a:defRPr/>
            </a:pPr>
            <a:r>
              <a:rPr lang="en-US" sz="2400" dirty="0">
                <a:solidFill>
                  <a:schemeClr val="tx1">
                    <a:lumMod val="65000"/>
                    <a:lumOff val="35000"/>
                  </a:schemeClr>
                </a:solidFill>
              </a:rPr>
              <a:t>Attempted to appeal to people’s emotions</a:t>
            </a:r>
          </a:p>
          <a:p>
            <a:pPr marL="548957" lvl="2" indent="-274320" eaLnBrk="1" fontAlgn="auto" hangingPunct="1">
              <a:spcAft>
                <a:spcPts val="0"/>
              </a:spcAft>
              <a:buClr>
                <a:schemeClr val="accent1"/>
              </a:buClr>
              <a:buSzPct val="85000"/>
              <a:buFont typeface="Wingdings 2"/>
              <a:buChar char=""/>
              <a:defRPr/>
            </a:pPr>
            <a:r>
              <a:rPr lang="en-US" sz="2400" dirty="0">
                <a:solidFill>
                  <a:schemeClr val="tx1">
                    <a:lumMod val="65000"/>
                    <a:lumOff val="35000"/>
                  </a:schemeClr>
                </a:solidFill>
              </a:rPr>
              <a:t>Believed the second coming of Christ was near</a:t>
            </a:r>
          </a:p>
          <a:p>
            <a:pPr marL="548957" lvl="2" indent="-274320" eaLnBrk="1" fontAlgn="auto" hangingPunct="1">
              <a:spcAft>
                <a:spcPts val="0"/>
              </a:spcAft>
              <a:buClr>
                <a:schemeClr val="accent1"/>
              </a:buClr>
              <a:buSzPct val="85000"/>
              <a:buFont typeface="Wingdings 2"/>
              <a:buChar char=""/>
              <a:defRPr/>
            </a:pPr>
            <a:r>
              <a:rPr lang="en-US" sz="2400" dirty="0">
                <a:solidFill>
                  <a:schemeClr val="tx1">
                    <a:lumMod val="65000"/>
                    <a:lumOff val="35000"/>
                  </a:schemeClr>
                </a:solidFill>
              </a:rPr>
              <a:t>Encouraged vivacious evangelicalism  </a:t>
            </a:r>
          </a:p>
          <a:p>
            <a:pPr marL="548957" lvl="2" indent="-274320" eaLnBrk="1" fontAlgn="auto" hangingPunct="1">
              <a:spcAft>
                <a:spcPts val="0"/>
              </a:spcAft>
              <a:buClr>
                <a:schemeClr val="accent1"/>
              </a:buClr>
              <a:buSzPct val="85000"/>
              <a:buFont typeface="Wingdings 2"/>
              <a:buChar char=""/>
              <a:defRPr/>
            </a:pPr>
            <a:r>
              <a:rPr lang="en-US" sz="2400" dirty="0">
                <a:solidFill>
                  <a:schemeClr val="tx1">
                    <a:lumMod val="65000"/>
                    <a:lumOff val="35000"/>
                  </a:schemeClr>
                </a:solidFill>
              </a:rPr>
              <a:t>Led to reform of several areas of life: prison reform, temperance, abolition, women’s suffrage, etc.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a:solidFill>
                  <a:srgbClr val="8C438F"/>
                </a:solidFill>
              </a:rPr>
              <a:t>Meet the Preacher</a:t>
            </a:r>
          </a:p>
        </p:txBody>
      </p:sp>
      <p:sp>
        <p:nvSpPr>
          <p:cNvPr id="17410" name="Content Placeholder 2"/>
          <p:cNvSpPr>
            <a:spLocks noGrp="1"/>
          </p:cNvSpPr>
          <p:nvPr>
            <p:ph sz="quarter" idx="1"/>
          </p:nvPr>
        </p:nvSpPr>
        <p:spPr>
          <a:xfrm>
            <a:off x="3429000" y="1527175"/>
            <a:ext cx="5486400" cy="4797425"/>
          </a:xfrm>
        </p:spPr>
        <p:txBody>
          <a:bodyPr/>
          <a:lstStyle/>
          <a:p>
            <a:pPr eaLnBrk="1" hangingPunct="1"/>
            <a:r>
              <a:rPr lang="en-US" dirty="0"/>
              <a:t>Charles </a:t>
            </a:r>
            <a:r>
              <a:rPr lang="en-US" dirty="0" err="1"/>
              <a:t>Grandison</a:t>
            </a:r>
            <a:r>
              <a:rPr lang="en-US" dirty="0"/>
              <a:t> Finney- considered the greatest of the revivalist preachers</a:t>
            </a:r>
          </a:p>
          <a:p>
            <a:pPr lvl="1" eaLnBrk="1" hangingPunct="1"/>
            <a:r>
              <a:rPr lang="en-US" sz="2300" i="1" dirty="0"/>
              <a:t>“Sinners Bound to Change Their Own Hearts”</a:t>
            </a:r>
          </a:p>
          <a:p>
            <a:pPr lvl="1" eaLnBrk="1" hangingPunct="1"/>
            <a:r>
              <a:rPr lang="en-US" sz="2300" dirty="0"/>
              <a:t>Denounced both alcohol and slavery</a:t>
            </a:r>
          </a:p>
          <a:p>
            <a:pPr lvl="1" eaLnBrk="1" hangingPunct="1"/>
            <a:r>
              <a:rPr lang="en-US" sz="2300" dirty="0"/>
              <a:t>“Burned over district”: Nickname given to area of Western NY that had been so heavily evangelized as to have no "fuel" (unconverted population) left over to "burn" (convert)</a:t>
            </a:r>
          </a:p>
        </p:txBody>
      </p:sp>
      <p:pic>
        <p:nvPicPr>
          <p:cNvPr id="1026" name="Picture 2" descr="File:Charles g finney.jpg"/>
          <p:cNvPicPr>
            <a:picLocks noChangeAspect="1" noChangeArrowheads="1"/>
          </p:cNvPicPr>
          <p:nvPr/>
        </p:nvPicPr>
        <p:blipFill>
          <a:blip r:embed="rId2" cstate="print">
            <a:extLst/>
          </a:blip>
          <a:srcRect/>
          <a:stretch>
            <a:fillRect/>
          </a:stretch>
        </p:blipFill>
        <p:spPr bwMode="auto">
          <a:xfrm>
            <a:off x="304800" y="2057400"/>
            <a:ext cx="3151632"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500"/>
                                        <p:tgtEl>
                                          <p:spTgt spid="17410">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410">
                                            <p:txEl>
                                              <p:pRg st="2" end="2"/>
                                            </p:txEl>
                                          </p:spTgt>
                                        </p:tgtEl>
                                        <p:attrNameLst>
                                          <p:attrName>style.visibility</p:attrName>
                                        </p:attrNameLst>
                                      </p:cBhvr>
                                      <p:to>
                                        <p:strVal val="visible"/>
                                      </p:to>
                                    </p:set>
                                    <p:animEffect transition="in" filter="fade">
                                      <p:cBhvr>
                                        <p:cTn id="16" dur="500"/>
                                        <p:tgtEl>
                                          <p:spTgt spid="17410">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7410">
                                            <p:txEl>
                                              <p:pRg st="3" end="3"/>
                                            </p:txEl>
                                          </p:spTgt>
                                        </p:tgtEl>
                                        <p:attrNameLst>
                                          <p:attrName>style.visibility</p:attrName>
                                        </p:attrNameLst>
                                      </p:cBhvr>
                                      <p:to>
                                        <p:strVal val="visible"/>
                                      </p:to>
                                    </p:set>
                                    <p:animEffect transition="in" filter="fade">
                                      <p:cBhvr>
                                        <p:cTn id="20" dur="5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solidFill>
                  <a:srgbClr val="8C438F"/>
                </a:solidFill>
              </a:rPr>
              <a:t>Denominational Diversity</a:t>
            </a:r>
          </a:p>
        </p:txBody>
      </p:sp>
      <p:sp>
        <p:nvSpPr>
          <p:cNvPr id="18434" name="Content Placeholder 2"/>
          <p:cNvSpPr>
            <a:spLocks noGrp="1"/>
          </p:cNvSpPr>
          <p:nvPr>
            <p:ph sz="quarter" idx="1"/>
          </p:nvPr>
        </p:nvSpPr>
        <p:spPr>
          <a:xfrm>
            <a:off x="301625" y="1527175"/>
            <a:ext cx="8504238" cy="4572000"/>
          </a:xfrm>
        </p:spPr>
        <p:txBody>
          <a:bodyPr/>
          <a:lstStyle/>
          <a:p>
            <a:pPr eaLnBrk="1" hangingPunct="1"/>
            <a:r>
              <a:rPr lang="en-US" dirty="0"/>
              <a:t>The gap between the classes and regions were widened by religion</a:t>
            </a:r>
          </a:p>
          <a:p>
            <a:pPr lvl="1" eaLnBrk="1" hangingPunct="1"/>
            <a:r>
              <a:rPr lang="en-US" dirty="0"/>
              <a:t>Poor, rural, less-educated, Southern or Western became Baptist or Methodist</a:t>
            </a:r>
          </a:p>
          <a:p>
            <a:pPr lvl="1" eaLnBrk="1" hangingPunct="1"/>
            <a:r>
              <a:rPr lang="en-US" dirty="0"/>
              <a:t>Wealthier, urban, more-educated, Eastern became/stayed Episcopalians, Presbyterians, Congregationalists, and Unitarians</a:t>
            </a:r>
          </a:p>
          <a:p>
            <a:pPr eaLnBrk="1" hangingPunct="1"/>
            <a:r>
              <a:rPr lang="en-US" dirty="0"/>
              <a:t>The issue of slavery split the churches apart</a:t>
            </a:r>
          </a:p>
          <a:p>
            <a:pPr eaLnBrk="1" hangingPunct="1"/>
            <a:r>
              <a:rPr lang="en-US" dirty="0"/>
              <a:t>New religious groups evolved to fill in the gaps left from old churches and ideals left from the First Great Awakening.</a:t>
            </a:r>
          </a:p>
          <a:p>
            <a:pPr eaLnBrk="1" hangingPunct="1"/>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fade">
                                      <p:cBhvr>
                                        <p:cTn id="12" dur="500"/>
                                        <p:tgtEl>
                                          <p:spTgt spid="1843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434">
                                            <p:txEl>
                                              <p:pRg st="2" end="2"/>
                                            </p:txEl>
                                          </p:spTgt>
                                        </p:tgtEl>
                                        <p:attrNameLst>
                                          <p:attrName>style.visibility</p:attrName>
                                        </p:attrNameLst>
                                      </p:cBhvr>
                                      <p:to>
                                        <p:strVal val="visible"/>
                                      </p:to>
                                    </p:set>
                                    <p:animEffect transition="in" filter="fade">
                                      <p:cBhvr>
                                        <p:cTn id="16" dur="500"/>
                                        <p:tgtEl>
                                          <p:spTgt spid="1843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4">
                                            <p:txEl>
                                              <p:pRg st="3" end="3"/>
                                            </p:txEl>
                                          </p:spTgt>
                                        </p:tgtEl>
                                        <p:attrNameLst>
                                          <p:attrName>style.visibility</p:attrName>
                                        </p:attrNameLst>
                                      </p:cBhvr>
                                      <p:to>
                                        <p:strVal val="visible"/>
                                      </p:to>
                                    </p:set>
                                    <p:animEffect transition="in" filter="fade">
                                      <p:cBhvr>
                                        <p:cTn id="21" dur="500"/>
                                        <p:tgtEl>
                                          <p:spTgt spid="1843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434">
                                            <p:txEl>
                                              <p:pRg st="4" end="4"/>
                                            </p:txEl>
                                          </p:spTgt>
                                        </p:tgtEl>
                                        <p:attrNameLst>
                                          <p:attrName>style.visibility</p:attrName>
                                        </p:attrNameLst>
                                      </p:cBhvr>
                                      <p:to>
                                        <p:strVal val="visible"/>
                                      </p:to>
                                    </p:set>
                                    <p:animEffect transition="in" filter="fade">
                                      <p:cBhvr>
                                        <p:cTn id="26" dur="500"/>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6" descr="http://images.icanhascheezburger.com/completestore/RepentTheEnd1284153244738650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554" y="4343400"/>
            <a:ext cx="3779519" cy="22794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defRPr/>
            </a:pPr>
            <a:r>
              <a:rPr lang="en-US" dirty="0"/>
              <a:t>THE END IS NEAR!</a:t>
            </a:r>
          </a:p>
        </p:txBody>
      </p:sp>
      <p:sp>
        <p:nvSpPr>
          <p:cNvPr id="20482" name="Content Placeholder 5"/>
          <p:cNvSpPr>
            <a:spLocks noGrp="1"/>
          </p:cNvSpPr>
          <p:nvPr>
            <p:ph sz="quarter" idx="1"/>
          </p:nvPr>
        </p:nvSpPr>
        <p:spPr>
          <a:xfrm>
            <a:off x="163513" y="1524000"/>
            <a:ext cx="4956175" cy="4800600"/>
          </a:xfrm>
        </p:spPr>
        <p:txBody>
          <a:bodyPr/>
          <a:lstStyle/>
          <a:p>
            <a:r>
              <a:rPr lang="en-US" sz="3200" dirty="0"/>
              <a:t>“</a:t>
            </a:r>
            <a:r>
              <a:rPr lang="en-US" sz="3200" dirty="0" err="1"/>
              <a:t>Millerites</a:t>
            </a:r>
            <a:r>
              <a:rPr lang="en-US" sz="3200" dirty="0"/>
              <a:t>”: Predicted the second coming of Christ would occur on October 22, 1844</a:t>
            </a:r>
          </a:p>
          <a:p>
            <a:pPr lvl="1"/>
            <a:r>
              <a:rPr lang="en-US" sz="2800" dirty="0"/>
              <a:t>Lost credibility when it didn’t happen  </a:t>
            </a:r>
          </a:p>
          <a:p>
            <a:pPr lvl="1"/>
            <a:r>
              <a:rPr lang="en-US" sz="2800" dirty="0"/>
              <a:t>Rebuilt and reformed it into the Seventh-day Adventist Church</a:t>
            </a:r>
          </a:p>
        </p:txBody>
      </p:sp>
      <p:pic>
        <p:nvPicPr>
          <p:cNvPr id="20483" name="Picture 8" descr="http://2.bp.blogspot.com/-HE0tvCI0Txs/TbcQ9ZmdrRI/AAAAAAAABzo/-nD_a0Vvbuw/s1600/MAY-21-lCHRIST+RETURNSarge300.jpg"/>
          <p:cNvPicPr>
            <a:picLocks noChangeAspect="1" noChangeArrowheads="1"/>
          </p:cNvPicPr>
          <p:nvPr/>
        </p:nvPicPr>
        <p:blipFill>
          <a:blip r:embed="rId3" cstate="print"/>
          <a:srcRect b="6087"/>
          <a:stretch>
            <a:fillRect/>
          </a:stretch>
        </p:blipFill>
        <p:spPr bwMode="auto">
          <a:xfrm rot="21372730">
            <a:off x="4952935" y="165919"/>
            <a:ext cx="2779227" cy="1905000"/>
          </a:xfrm>
          <a:prstGeom prst="rect">
            <a:avLst/>
          </a:prstGeom>
          <a:ln>
            <a:noFill/>
          </a:ln>
          <a:effectLst>
            <a:outerShdw blurRad="190500" algn="tl" rotWithShape="0">
              <a:srgbClr val="000000">
                <a:alpha val="70000"/>
              </a:srgbClr>
            </a:outerShdw>
          </a:effectLst>
        </p:spPr>
      </p:pic>
      <p:pic>
        <p:nvPicPr>
          <p:cNvPr id="20484" name="Picture 10" descr="http://cdn.randomfunnypicture.com/wp2/wp-content/uploads/2009/12/truth-about-2012-mayan-calander.gif"/>
          <p:cNvPicPr>
            <a:picLocks noChangeAspect="1" noChangeArrowheads="1"/>
          </p:cNvPicPr>
          <p:nvPr/>
        </p:nvPicPr>
        <p:blipFill>
          <a:blip r:embed="rId4" cstate="print"/>
          <a:srcRect/>
          <a:stretch>
            <a:fillRect/>
          </a:stretch>
        </p:blipFill>
        <p:spPr bwMode="auto">
          <a:xfrm rot="250349">
            <a:off x="6689314" y="1845946"/>
            <a:ext cx="2166796" cy="2579369"/>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fade">
                                      <p:cBhvr>
                                        <p:cTn id="12" dur="500"/>
                                        <p:tgtEl>
                                          <p:spTgt spid="2048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482">
                                            <p:txEl>
                                              <p:pRg st="2" end="2"/>
                                            </p:txEl>
                                          </p:spTgt>
                                        </p:tgtEl>
                                        <p:attrNameLst>
                                          <p:attrName>style.visibility</p:attrName>
                                        </p:attrNameLst>
                                      </p:cBhvr>
                                      <p:to>
                                        <p:strVal val="visible"/>
                                      </p:to>
                                    </p:set>
                                    <p:animEffect transition="in" filter="fade">
                                      <p:cBhvr>
                                        <p:cTn id="16" dur="500"/>
                                        <p:tgtEl>
                                          <p:spTgt spid="204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3033</TotalTime>
  <Words>1674</Words>
  <Application>Microsoft Office PowerPoint</Application>
  <PresentationFormat>On-screen Show (4:3)</PresentationFormat>
  <Paragraphs>198</Paragraphs>
  <Slides>40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Blackadder ITC</vt:lpstr>
      <vt:lpstr>Brush Script MT</vt:lpstr>
      <vt:lpstr>Calibri</vt:lpstr>
      <vt:lpstr>Georgia</vt:lpstr>
      <vt:lpstr>Times New Roman</vt:lpstr>
      <vt:lpstr>Wingdings</vt:lpstr>
      <vt:lpstr>Wingdings 2</vt:lpstr>
      <vt:lpstr>Civic</vt:lpstr>
      <vt:lpstr>Bell Ringer</vt:lpstr>
      <vt:lpstr>Religious, Social, and Moral Reform</vt:lpstr>
      <vt:lpstr>Fixing Our Faith</vt:lpstr>
      <vt:lpstr>Religious Rebels</vt:lpstr>
      <vt:lpstr>Reviving Religion</vt:lpstr>
      <vt:lpstr>Meet the Preacher</vt:lpstr>
      <vt:lpstr>Denominational Diversity</vt:lpstr>
      <vt:lpstr>PowerPoint Presentation</vt:lpstr>
      <vt:lpstr>THE END IS NEAR!</vt:lpstr>
      <vt:lpstr>Latter Day Saints  (AKA: LDS, Mormons)</vt:lpstr>
      <vt:lpstr>A Desert Zion</vt:lpstr>
      <vt:lpstr>Wilderness Utopias</vt:lpstr>
      <vt:lpstr>Rediscovering Eden</vt:lpstr>
      <vt:lpstr>Wilderness Utopias</vt:lpstr>
      <vt:lpstr>The Shakers</vt:lpstr>
      <vt:lpstr>Transcendentalism</vt:lpstr>
      <vt:lpstr>Ralph Waldo Emerson</vt:lpstr>
      <vt:lpstr>PowerPoint Presentation</vt:lpstr>
      <vt:lpstr>Social Reform Movements</vt:lpstr>
      <vt:lpstr>Educational Reform</vt:lpstr>
      <vt:lpstr>Public Education</vt:lpstr>
      <vt:lpstr>Educational Reformers</vt:lpstr>
      <vt:lpstr>Changes to Higher Education</vt:lpstr>
      <vt:lpstr>Bell Ringer</vt:lpstr>
      <vt:lpstr>Moral Reform</vt:lpstr>
      <vt:lpstr>The Victorian Era</vt:lpstr>
      <vt:lpstr>The Reform Movement</vt:lpstr>
      <vt:lpstr>An Age of Reform</vt:lpstr>
      <vt:lpstr>Dorothea Dix</vt:lpstr>
      <vt:lpstr>Demon Rum – The “Old Deluder”</vt:lpstr>
      <vt:lpstr>Social Reform</vt:lpstr>
      <vt:lpstr>Women in Revolt</vt:lpstr>
      <vt:lpstr>Women in Revolt</vt:lpstr>
      <vt:lpstr>Scientific Advancement</vt:lpstr>
      <vt:lpstr>Dawn of Scientific Achievment</vt:lpstr>
      <vt:lpstr>Studying Our World</vt:lpstr>
      <vt:lpstr>Defining American Culture</vt:lpstr>
      <vt:lpstr>Artistic Achievments</vt:lpstr>
      <vt:lpstr>National Literature</vt:lpstr>
      <vt:lpstr>Edgar Allen Poe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and Moral Reform</dc:title>
  <dc:creator>Macie</dc:creator>
  <cp:lastModifiedBy>David</cp:lastModifiedBy>
  <cp:revision>120</cp:revision>
  <dcterms:created xsi:type="dcterms:W3CDTF">2010-10-20T03:02:40Z</dcterms:created>
  <dcterms:modified xsi:type="dcterms:W3CDTF">2019-09-22T19:50:06Z</dcterms:modified>
</cp:coreProperties>
</file>