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325" r:id="rId2"/>
    <p:sldId id="288" r:id="rId3"/>
    <p:sldId id="468" r:id="rId4"/>
    <p:sldId id="469" r:id="rId5"/>
    <p:sldId id="256" r:id="rId6"/>
    <p:sldId id="282" r:id="rId7"/>
    <p:sldId id="320" r:id="rId8"/>
    <p:sldId id="322" r:id="rId9"/>
    <p:sldId id="323" r:id="rId10"/>
    <p:sldId id="326" r:id="rId11"/>
    <p:sldId id="327" r:id="rId12"/>
    <p:sldId id="324" r:id="rId13"/>
    <p:sldId id="458" r:id="rId14"/>
    <p:sldId id="257" r:id="rId15"/>
    <p:sldId id="258" r:id="rId16"/>
    <p:sldId id="260" r:id="rId17"/>
    <p:sldId id="424" r:id="rId18"/>
    <p:sldId id="261" r:id="rId19"/>
    <p:sldId id="269" r:id="rId20"/>
    <p:sldId id="268" r:id="rId21"/>
    <p:sldId id="270" r:id="rId22"/>
    <p:sldId id="272" r:id="rId23"/>
    <p:sldId id="275" r:id="rId24"/>
    <p:sldId id="273" r:id="rId25"/>
    <p:sldId id="276" r:id="rId26"/>
    <p:sldId id="303" r:id="rId27"/>
    <p:sldId id="281" r:id="rId28"/>
    <p:sldId id="378" r:id="rId29"/>
    <p:sldId id="308" r:id="rId30"/>
    <p:sldId id="309" r:id="rId31"/>
    <p:sldId id="311" r:id="rId32"/>
    <p:sldId id="312" r:id="rId33"/>
    <p:sldId id="313" r:id="rId34"/>
    <p:sldId id="314" r:id="rId35"/>
    <p:sldId id="315" r:id="rId36"/>
    <p:sldId id="317" r:id="rId37"/>
    <p:sldId id="316" r:id="rId38"/>
    <p:sldId id="332" r:id="rId39"/>
    <p:sldId id="318" r:id="rId40"/>
    <p:sldId id="319" r:id="rId41"/>
    <p:sldId id="459" r:id="rId42"/>
    <p:sldId id="460" r:id="rId43"/>
    <p:sldId id="461" r:id="rId44"/>
    <p:sldId id="462" r:id="rId45"/>
    <p:sldId id="463" r:id="rId46"/>
    <p:sldId id="464" r:id="rId47"/>
    <p:sldId id="466" r:id="rId48"/>
    <p:sldId id="444" r:id="rId49"/>
    <p:sldId id="448" r:id="rId50"/>
    <p:sldId id="449" r:id="rId51"/>
    <p:sldId id="450" r:id="rId52"/>
    <p:sldId id="467" r:id="rId53"/>
    <p:sldId id="451" r:id="rId54"/>
    <p:sldId id="452" r:id="rId55"/>
    <p:sldId id="453" r:id="rId56"/>
    <p:sldId id="45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49" autoAdjust="0"/>
  </p:normalViewPr>
  <p:slideViewPr>
    <p:cSldViewPr>
      <p:cViewPr varScale="1">
        <p:scale>
          <a:sx n="67" d="100"/>
          <a:sy n="67" d="100"/>
        </p:scale>
        <p:origin x="756" y="6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D8AA4-B2EF-4F62-9062-0D6B428EF515}" type="doc">
      <dgm:prSet loTypeId="urn:microsoft.com/office/officeart/2005/8/layout/vProcess5" loCatId="process" qsTypeId="urn:microsoft.com/office/officeart/2005/8/quickstyle/simple4" qsCatId="simple" csTypeId="urn:microsoft.com/office/officeart/2005/8/colors/accent0_1" csCatId="mainScheme" phldr="1"/>
      <dgm:spPr/>
      <dgm:t>
        <a:bodyPr/>
        <a:lstStyle/>
        <a:p>
          <a:endParaRPr lang="en-US"/>
        </a:p>
      </dgm:t>
    </dgm:pt>
    <dgm:pt modelId="{7400CA44-D19B-4034-87D0-251E7578A977}">
      <dgm:prSet phldrT="[Text]"/>
      <dgm:spPr/>
      <dgm:t>
        <a:bodyPr/>
        <a:lstStyle/>
        <a:p>
          <a:r>
            <a:rPr lang="en-US" dirty="0"/>
            <a:t>Samuel Slater’s thread spinning machine</a:t>
          </a:r>
        </a:p>
      </dgm:t>
    </dgm:pt>
    <dgm:pt modelId="{570CEE3B-1925-464A-B900-E8526C55CCEA}" type="parTrans" cxnId="{F331F501-0241-44C8-BC3A-19DE056C5856}">
      <dgm:prSet/>
      <dgm:spPr/>
      <dgm:t>
        <a:bodyPr/>
        <a:lstStyle/>
        <a:p>
          <a:endParaRPr lang="en-US"/>
        </a:p>
      </dgm:t>
    </dgm:pt>
    <dgm:pt modelId="{E8A13EE1-C59B-4A79-A454-AB33F4545231}" type="sibTrans" cxnId="{F331F501-0241-44C8-BC3A-19DE056C5856}">
      <dgm:prSet/>
      <dgm:spPr/>
      <dgm:t>
        <a:bodyPr/>
        <a:lstStyle/>
        <a:p>
          <a:endParaRPr lang="en-US"/>
        </a:p>
      </dgm:t>
    </dgm:pt>
    <dgm:pt modelId="{2DD4FBFD-3A01-403E-9BB2-A5D344B30707}">
      <dgm:prSet phldrT="[Text]"/>
      <dgm:spPr/>
      <dgm:t>
        <a:bodyPr/>
        <a:lstStyle/>
        <a:p>
          <a:r>
            <a:rPr lang="en-US" dirty="0"/>
            <a:t>Increased demand for cotton</a:t>
          </a:r>
        </a:p>
      </dgm:t>
    </dgm:pt>
    <dgm:pt modelId="{1B0723F1-A618-48E5-A491-B0816CB9A966}" type="parTrans" cxnId="{7324A818-78B9-4AEF-A31E-30A9DD686625}">
      <dgm:prSet/>
      <dgm:spPr/>
      <dgm:t>
        <a:bodyPr/>
        <a:lstStyle/>
        <a:p>
          <a:endParaRPr lang="en-US"/>
        </a:p>
      </dgm:t>
    </dgm:pt>
    <dgm:pt modelId="{D479A6AA-A4A3-4FC5-802B-A4086999863B}" type="sibTrans" cxnId="{7324A818-78B9-4AEF-A31E-30A9DD686625}">
      <dgm:prSet/>
      <dgm:spPr/>
      <dgm:t>
        <a:bodyPr/>
        <a:lstStyle/>
        <a:p>
          <a:endParaRPr lang="en-US"/>
        </a:p>
      </dgm:t>
    </dgm:pt>
    <dgm:pt modelId="{BF5FDA7D-9BE9-479B-9797-929D8379B8B4}">
      <dgm:prSet phldrT="[Text]"/>
      <dgm:spPr/>
      <dgm:t>
        <a:bodyPr/>
        <a:lstStyle/>
        <a:p>
          <a:r>
            <a:rPr lang="en-US" dirty="0"/>
            <a:t>Eli Whitney’s Cotton Gin</a:t>
          </a:r>
        </a:p>
      </dgm:t>
    </dgm:pt>
    <dgm:pt modelId="{F5BA4CE7-6C3C-4F2D-AF80-04103AD19DCF}" type="parTrans" cxnId="{83B51434-6250-42D5-9A8F-1C0EA8910CCC}">
      <dgm:prSet/>
      <dgm:spPr/>
      <dgm:t>
        <a:bodyPr/>
        <a:lstStyle/>
        <a:p>
          <a:endParaRPr lang="en-US"/>
        </a:p>
      </dgm:t>
    </dgm:pt>
    <dgm:pt modelId="{52B01413-4824-4A78-9F64-94C9139A320B}" type="sibTrans" cxnId="{83B51434-6250-42D5-9A8F-1C0EA8910CCC}">
      <dgm:prSet/>
      <dgm:spPr/>
      <dgm:t>
        <a:bodyPr/>
        <a:lstStyle/>
        <a:p>
          <a:endParaRPr lang="en-US"/>
        </a:p>
      </dgm:t>
    </dgm:pt>
    <dgm:pt modelId="{FF95688E-0B11-4F1F-B0D3-0E3AA293F8BA}">
      <dgm:prSet/>
      <dgm:spPr/>
      <dgm:t>
        <a:bodyPr/>
        <a:lstStyle/>
        <a:p>
          <a:r>
            <a:rPr lang="en-US" dirty="0"/>
            <a:t>Increased profit in cotton farming</a:t>
          </a:r>
        </a:p>
      </dgm:t>
    </dgm:pt>
    <dgm:pt modelId="{DC1F379C-DAF7-4E73-9B1B-D3E5CE8D5DD9}" type="parTrans" cxnId="{874A0381-CAD8-4835-9108-48D2877F8497}">
      <dgm:prSet/>
      <dgm:spPr/>
      <dgm:t>
        <a:bodyPr/>
        <a:lstStyle/>
        <a:p>
          <a:endParaRPr lang="en-US"/>
        </a:p>
      </dgm:t>
    </dgm:pt>
    <dgm:pt modelId="{7288D2D7-3355-4889-92B3-4DB24E06C2C7}" type="sibTrans" cxnId="{874A0381-CAD8-4835-9108-48D2877F8497}">
      <dgm:prSet/>
      <dgm:spPr/>
      <dgm:t>
        <a:bodyPr/>
        <a:lstStyle/>
        <a:p>
          <a:endParaRPr lang="en-US"/>
        </a:p>
      </dgm:t>
    </dgm:pt>
    <dgm:pt modelId="{872A5A0A-A722-4961-9C57-65E58DE8FEE1}">
      <dgm:prSet/>
      <dgm:spPr/>
      <dgm:t>
        <a:bodyPr/>
        <a:lstStyle/>
        <a:p>
          <a:r>
            <a:rPr lang="en-US" dirty="0"/>
            <a:t>Increased demand for slaves</a:t>
          </a:r>
        </a:p>
      </dgm:t>
    </dgm:pt>
    <dgm:pt modelId="{AECE327E-D950-4CA6-B2CB-D1DA8FA86E61}" type="parTrans" cxnId="{4E27361D-46C6-495A-9E31-09E824558E7A}">
      <dgm:prSet/>
      <dgm:spPr/>
      <dgm:t>
        <a:bodyPr/>
        <a:lstStyle/>
        <a:p>
          <a:endParaRPr lang="en-US"/>
        </a:p>
      </dgm:t>
    </dgm:pt>
    <dgm:pt modelId="{B1F8A51C-9DF8-4478-8E7C-64C18AD6655F}" type="sibTrans" cxnId="{4E27361D-46C6-495A-9E31-09E824558E7A}">
      <dgm:prSet/>
      <dgm:spPr/>
      <dgm:t>
        <a:bodyPr/>
        <a:lstStyle/>
        <a:p>
          <a:endParaRPr lang="en-US"/>
        </a:p>
      </dgm:t>
    </dgm:pt>
    <dgm:pt modelId="{C6F1EB78-2342-4683-B292-C9B8EBDD7FA0}" type="pres">
      <dgm:prSet presAssocID="{376D8AA4-B2EF-4F62-9062-0D6B428EF515}" presName="outerComposite" presStyleCnt="0">
        <dgm:presLayoutVars>
          <dgm:chMax val="5"/>
          <dgm:dir/>
          <dgm:resizeHandles val="exact"/>
        </dgm:presLayoutVars>
      </dgm:prSet>
      <dgm:spPr/>
    </dgm:pt>
    <dgm:pt modelId="{B53E6B58-33B2-4F6D-A09F-59EC154AB7B5}" type="pres">
      <dgm:prSet presAssocID="{376D8AA4-B2EF-4F62-9062-0D6B428EF515}" presName="dummyMaxCanvas" presStyleCnt="0">
        <dgm:presLayoutVars/>
      </dgm:prSet>
      <dgm:spPr/>
    </dgm:pt>
    <dgm:pt modelId="{11C822D0-CAE4-4B81-B688-875CA4D47E3C}" type="pres">
      <dgm:prSet presAssocID="{376D8AA4-B2EF-4F62-9062-0D6B428EF515}" presName="FiveNodes_1" presStyleLbl="node1" presStyleIdx="0" presStyleCnt="5">
        <dgm:presLayoutVars>
          <dgm:bulletEnabled val="1"/>
        </dgm:presLayoutVars>
      </dgm:prSet>
      <dgm:spPr/>
    </dgm:pt>
    <dgm:pt modelId="{A2A0F396-50AB-47D5-B9AC-F65322FE5BB4}" type="pres">
      <dgm:prSet presAssocID="{376D8AA4-B2EF-4F62-9062-0D6B428EF515}" presName="FiveNodes_2" presStyleLbl="node1" presStyleIdx="1" presStyleCnt="5">
        <dgm:presLayoutVars>
          <dgm:bulletEnabled val="1"/>
        </dgm:presLayoutVars>
      </dgm:prSet>
      <dgm:spPr/>
    </dgm:pt>
    <dgm:pt modelId="{8ABA289A-F776-4ED7-B72D-F5FBC8C28DA0}" type="pres">
      <dgm:prSet presAssocID="{376D8AA4-B2EF-4F62-9062-0D6B428EF515}" presName="FiveNodes_3" presStyleLbl="node1" presStyleIdx="2" presStyleCnt="5">
        <dgm:presLayoutVars>
          <dgm:bulletEnabled val="1"/>
        </dgm:presLayoutVars>
      </dgm:prSet>
      <dgm:spPr/>
    </dgm:pt>
    <dgm:pt modelId="{A363FB03-511A-4004-8C92-96A8E1AB5FD7}" type="pres">
      <dgm:prSet presAssocID="{376D8AA4-B2EF-4F62-9062-0D6B428EF515}" presName="FiveNodes_4" presStyleLbl="node1" presStyleIdx="3" presStyleCnt="5">
        <dgm:presLayoutVars>
          <dgm:bulletEnabled val="1"/>
        </dgm:presLayoutVars>
      </dgm:prSet>
      <dgm:spPr/>
    </dgm:pt>
    <dgm:pt modelId="{23FF7B3F-D098-4FBC-BE96-D904ED2BFC6D}" type="pres">
      <dgm:prSet presAssocID="{376D8AA4-B2EF-4F62-9062-0D6B428EF515}" presName="FiveNodes_5" presStyleLbl="node1" presStyleIdx="4" presStyleCnt="5">
        <dgm:presLayoutVars>
          <dgm:bulletEnabled val="1"/>
        </dgm:presLayoutVars>
      </dgm:prSet>
      <dgm:spPr/>
    </dgm:pt>
    <dgm:pt modelId="{2F8A252C-0750-43DD-94E6-E49CF01E7C0C}" type="pres">
      <dgm:prSet presAssocID="{376D8AA4-B2EF-4F62-9062-0D6B428EF515}" presName="FiveConn_1-2" presStyleLbl="fgAccFollowNode1" presStyleIdx="0" presStyleCnt="4">
        <dgm:presLayoutVars>
          <dgm:bulletEnabled val="1"/>
        </dgm:presLayoutVars>
      </dgm:prSet>
      <dgm:spPr/>
    </dgm:pt>
    <dgm:pt modelId="{5FF3FBA0-D553-437A-B475-29D6166AFADC}" type="pres">
      <dgm:prSet presAssocID="{376D8AA4-B2EF-4F62-9062-0D6B428EF515}" presName="FiveConn_2-3" presStyleLbl="fgAccFollowNode1" presStyleIdx="1" presStyleCnt="4">
        <dgm:presLayoutVars>
          <dgm:bulletEnabled val="1"/>
        </dgm:presLayoutVars>
      </dgm:prSet>
      <dgm:spPr/>
    </dgm:pt>
    <dgm:pt modelId="{E054ABA4-A494-4087-898B-C615544861CF}" type="pres">
      <dgm:prSet presAssocID="{376D8AA4-B2EF-4F62-9062-0D6B428EF515}" presName="FiveConn_3-4" presStyleLbl="fgAccFollowNode1" presStyleIdx="2" presStyleCnt="4">
        <dgm:presLayoutVars>
          <dgm:bulletEnabled val="1"/>
        </dgm:presLayoutVars>
      </dgm:prSet>
      <dgm:spPr/>
    </dgm:pt>
    <dgm:pt modelId="{0F099B74-D2D7-4F82-9920-7B335FB44963}" type="pres">
      <dgm:prSet presAssocID="{376D8AA4-B2EF-4F62-9062-0D6B428EF515}" presName="FiveConn_4-5" presStyleLbl="fgAccFollowNode1" presStyleIdx="3" presStyleCnt="4">
        <dgm:presLayoutVars>
          <dgm:bulletEnabled val="1"/>
        </dgm:presLayoutVars>
      </dgm:prSet>
      <dgm:spPr/>
    </dgm:pt>
    <dgm:pt modelId="{60A9D749-397B-4E7C-B5B1-0207E5080BFC}" type="pres">
      <dgm:prSet presAssocID="{376D8AA4-B2EF-4F62-9062-0D6B428EF515}" presName="FiveNodes_1_text" presStyleLbl="node1" presStyleIdx="4" presStyleCnt="5">
        <dgm:presLayoutVars>
          <dgm:bulletEnabled val="1"/>
        </dgm:presLayoutVars>
      </dgm:prSet>
      <dgm:spPr/>
    </dgm:pt>
    <dgm:pt modelId="{8BBEE722-0DF1-432A-B575-5EDD15E1470A}" type="pres">
      <dgm:prSet presAssocID="{376D8AA4-B2EF-4F62-9062-0D6B428EF515}" presName="FiveNodes_2_text" presStyleLbl="node1" presStyleIdx="4" presStyleCnt="5">
        <dgm:presLayoutVars>
          <dgm:bulletEnabled val="1"/>
        </dgm:presLayoutVars>
      </dgm:prSet>
      <dgm:spPr/>
    </dgm:pt>
    <dgm:pt modelId="{BFED696B-4862-4A1D-96E6-0FD5BFD87DA1}" type="pres">
      <dgm:prSet presAssocID="{376D8AA4-B2EF-4F62-9062-0D6B428EF515}" presName="FiveNodes_3_text" presStyleLbl="node1" presStyleIdx="4" presStyleCnt="5">
        <dgm:presLayoutVars>
          <dgm:bulletEnabled val="1"/>
        </dgm:presLayoutVars>
      </dgm:prSet>
      <dgm:spPr/>
    </dgm:pt>
    <dgm:pt modelId="{84AF61DF-FD59-45BC-9CC4-7010CDC36C19}" type="pres">
      <dgm:prSet presAssocID="{376D8AA4-B2EF-4F62-9062-0D6B428EF515}" presName="FiveNodes_4_text" presStyleLbl="node1" presStyleIdx="4" presStyleCnt="5">
        <dgm:presLayoutVars>
          <dgm:bulletEnabled val="1"/>
        </dgm:presLayoutVars>
      </dgm:prSet>
      <dgm:spPr/>
    </dgm:pt>
    <dgm:pt modelId="{1DC88941-3469-4CB7-80CD-93709E58D0ED}" type="pres">
      <dgm:prSet presAssocID="{376D8AA4-B2EF-4F62-9062-0D6B428EF515}" presName="FiveNodes_5_text" presStyleLbl="node1" presStyleIdx="4" presStyleCnt="5">
        <dgm:presLayoutVars>
          <dgm:bulletEnabled val="1"/>
        </dgm:presLayoutVars>
      </dgm:prSet>
      <dgm:spPr/>
    </dgm:pt>
  </dgm:ptLst>
  <dgm:cxnLst>
    <dgm:cxn modelId="{F331F501-0241-44C8-BC3A-19DE056C5856}" srcId="{376D8AA4-B2EF-4F62-9062-0D6B428EF515}" destId="{7400CA44-D19B-4034-87D0-251E7578A977}" srcOrd="0" destOrd="0" parTransId="{570CEE3B-1925-464A-B900-E8526C55CCEA}" sibTransId="{E8A13EE1-C59B-4A79-A454-AB33F4545231}"/>
    <dgm:cxn modelId="{839AF50A-E6F1-437F-B507-46D515093E7F}" type="presOf" srcId="{7400CA44-D19B-4034-87D0-251E7578A977}" destId="{11C822D0-CAE4-4B81-B688-875CA4D47E3C}" srcOrd="0" destOrd="0" presId="urn:microsoft.com/office/officeart/2005/8/layout/vProcess5"/>
    <dgm:cxn modelId="{7324A818-78B9-4AEF-A31E-30A9DD686625}" srcId="{376D8AA4-B2EF-4F62-9062-0D6B428EF515}" destId="{2DD4FBFD-3A01-403E-9BB2-A5D344B30707}" srcOrd="1" destOrd="0" parTransId="{1B0723F1-A618-48E5-A491-B0816CB9A966}" sibTransId="{D479A6AA-A4A3-4FC5-802B-A4086999863B}"/>
    <dgm:cxn modelId="{4E27361D-46C6-495A-9E31-09E824558E7A}" srcId="{376D8AA4-B2EF-4F62-9062-0D6B428EF515}" destId="{872A5A0A-A722-4961-9C57-65E58DE8FEE1}" srcOrd="4" destOrd="0" parTransId="{AECE327E-D950-4CA6-B2CB-D1DA8FA86E61}" sibTransId="{B1F8A51C-9DF8-4478-8E7C-64C18AD6655F}"/>
    <dgm:cxn modelId="{83B51434-6250-42D5-9A8F-1C0EA8910CCC}" srcId="{376D8AA4-B2EF-4F62-9062-0D6B428EF515}" destId="{BF5FDA7D-9BE9-479B-9797-929D8379B8B4}" srcOrd="2" destOrd="0" parTransId="{F5BA4CE7-6C3C-4F2D-AF80-04103AD19DCF}" sibTransId="{52B01413-4824-4A78-9F64-94C9139A320B}"/>
    <dgm:cxn modelId="{F5B7FB5B-A511-4C2B-8C38-CE8A55699573}" type="presOf" srcId="{7288D2D7-3355-4889-92B3-4DB24E06C2C7}" destId="{0F099B74-D2D7-4F82-9920-7B335FB44963}" srcOrd="0" destOrd="0" presId="urn:microsoft.com/office/officeart/2005/8/layout/vProcess5"/>
    <dgm:cxn modelId="{E5352F64-C181-442B-9942-5BA7DE339A8C}" type="presOf" srcId="{7400CA44-D19B-4034-87D0-251E7578A977}" destId="{60A9D749-397B-4E7C-B5B1-0207E5080BFC}" srcOrd="1" destOrd="0" presId="urn:microsoft.com/office/officeart/2005/8/layout/vProcess5"/>
    <dgm:cxn modelId="{A8152945-2027-49CD-9074-DD5ADCF4879C}" type="presOf" srcId="{2DD4FBFD-3A01-403E-9BB2-A5D344B30707}" destId="{8BBEE722-0DF1-432A-B575-5EDD15E1470A}" srcOrd="1" destOrd="0" presId="urn:microsoft.com/office/officeart/2005/8/layout/vProcess5"/>
    <dgm:cxn modelId="{2890D853-FF6B-4307-B1DB-424F766FF58E}" type="presOf" srcId="{52B01413-4824-4A78-9F64-94C9139A320B}" destId="{E054ABA4-A494-4087-898B-C615544861CF}" srcOrd="0" destOrd="0" presId="urn:microsoft.com/office/officeart/2005/8/layout/vProcess5"/>
    <dgm:cxn modelId="{874A0381-CAD8-4835-9108-48D2877F8497}" srcId="{376D8AA4-B2EF-4F62-9062-0D6B428EF515}" destId="{FF95688E-0B11-4F1F-B0D3-0E3AA293F8BA}" srcOrd="3" destOrd="0" parTransId="{DC1F379C-DAF7-4E73-9B1B-D3E5CE8D5DD9}" sibTransId="{7288D2D7-3355-4889-92B3-4DB24E06C2C7}"/>
    <dgm:cxn modelId="{116B9882-6868-4518-BAC7-2E66A8F4B34A}" type="presOf" srcId="{BF5FDA7D-9BE9-479B-9797-929D8379B8B4}" destId="{BFED696B-4862-4A1D-96E6-0FD5BFD87DA1}" srcOrd="1" destOrd="0" presId="urn:microsoft.com/office/officeart/2005/8/layout/vProcess5"/>
    <dgm:cxn modelId="{5BB32890-D6D1-4BCF-B081-6A2854F4109A}" type="presOf" srcId="{2DD4FBFD-3A01-403E-9BB2-A5D344B30707}" destId="{A2A0F396-50AB-47D5-B9AC-F65322FE5BB4}" srcOrd="0" destOrd="0" presId="urn:microsoft.com/office/officeart/2005/8/layout/vProcess5"/>
    <dgm:cxn modelId="{DDB475A7-9741-4220-AA94-F50F1E6C763B}" type="presOf" srcId="{FF95688E-0B11-4F1F-B0D3-0E3AA293F8BA}" destId="{A363FB03-511A-4004-8C92-96A8E1AB5FD7}" srcOrd="0" destOrd="0" presId="urn:microsoft.com/office/officeart/2005/8/layout/vProcess5"/>
    <dgm:cxn modelId="{2E5DECC7-1DDA-4EF7-AAA7-7625EBD66811}" type="presOf" srcId="{376D8AA4-B2EF-4F62-9062-0D6B428EF515}" destId="{C6F1EB78-2342-4683-B292-C9B8EBDD7FA0}" srcOrd="0" destOrd="0" presId="urn:microsoft.com/office/officeart/2005/8/layout/vProcess5"/>
    <dgm:cxn modelId="{18D995D2-2D3B-4501-A3BF-D98E05DD74D6}" type="presOf" srcId="{BF5FDA7D-9BE9-479B-9797-929D8379B8B4}" destId="{8ABA289A-F776-4ED7-B72D-F5FBC8C28DA0}" srcOrd="0" destOrd="0" presId="urn:microsoft.com/office/officeart/2005/8/layout/vProcess5"/>
    <dgm:cxn modelId="{4C3AC6D5-7004-4B6F-8E0E-20A1B6B5EA4D}" type="presOf" srcId="{E8A13EE1-C59B-4A79-A454-AB33F4545231}" destId="{2F8A252C-0750-43DD-94E6-E49CF01E7C0C}" srcOrd="0" destOrd="0" presId="urn:microsoft.com/office/officeart/2005/8/layout/vProcess5"/>
    <dgm:cxn modelId="{EC329DD6-9218-4314-974E-BF6259C97D93}" type="presOf" srcId="{872A5A0A-A722-4961-9C57-65E58DE8FEE1}" destId="{1DC88941-3469-4CB7-80CD-93709E58D0ED}" srcOrd="1" destOrd="0" presId="urn:microsoft.com/office/officeart/2005/8/layout/vProcess5"/>
    <dgm:cxn modelId="{B9E9A0E9-1F68-4721-B994-116B1BD4DA8A}" type="presOf" srcId="{FF95688E-0B11-4F1F-B0D3-0E3AA293F8BA}" destId="{84AF61DF-FD59-45BC-9CC4-7010CDC36C19}" srcOrd="1" destOrd="0" presId="urn:microsoft.com/office/officeart/2005/8/layout/vProcess5"/>
    <dgm:cxn modelId="{8D2586FB-1C10-4A4B-94A3-3BF2E534321C}" type="presOf" srcId="{872A5A0A-A722-4961-9C57-65E58DE8FEE1}" destId="{23FF7B3F-D098-4FBC-BE96-D904ED2BFC6D}" srcOrd="0" destOrd="0" presId="urn:microsoft.com/office/officeart/2005/8/layout/vProcess5"/>
    <dgm:cxn modelId="{9C48FFFE-781E-4E8A-83A6-7F42B0A407A6}" type="presOf" srcId="{D479A6AA-A4A3-4FC5-802B-A4086999863B}" destId="{5FF3FBA0-D553-437A-B475-29D6166AFADC}" srcOrd="0" destOrd="0" presId="urn:microsoft.com/office/officeart/2005/8/layout/vProcess5"/>
    <dgm:cxn modelId="{B91715D8-BF35-4512-A22A-B10799B27B20}" type="presParOf" srcId="{C6F1EB78-2342-4683-B292-C9B8EBDD7FA0}" destId="{B53E6B58-33B2-4F6D-A09F-59EC154AB7B5}" srcOrd="0" destOrd="0" presId="urn:microsoft.com/office/officeart/2005/8/layout/vProcess5"/>
    <dgm:cxn modelId="{7A76CCDB-DD02-4431-8FDE-D149E6A7E968}" type="presParOf" srcId="{C6F1EB78-2342-4683-B292-C9B8EBDD7FA0}" destId="{11C822D0-CAE4-4B81-B688-875CA4D47E3C}" srcOrd="1" destOrd="0" presId="urn:microsoft.com/office/officeart/2005/8/layout/vProcess5"/>
    <dgm:cxn modelId="{874403E5-B17E-485D-8D84-3C996A2EB1BC}" type="presParOf" srcId="{C6F1EB78-2342-4683-B292-C9B8EBDD7FA0}" destId="{A2A0F396-50AB-47D5-B9AC-F65322FE5BB4}" srcOrd="2" destOrd="0" presId="urn:microsoft.com/office/officeart/2005/8/layout/vProcess5"/>
    <dgm:cxn modelId="{EF009FDF-799C-4B3A-8FBF-A820D4E4F706}" type="presParOf" srcId="{C6F1EB78-2342-4683-B292-C9B8EBDD7FA0}" destId="{8ABA289A-F776-4ED7-B72D-F5FBC8C28DA0}" srcOrd="3" destOrd="0" presId="urn:microsoft.com/office/officeart/2005/8/layout/vProcess5"/>
    <dgm:cxn modelId="{28731E6C-3E5A-48E6-A67C-F3A31276E3C9}" type="presParOf" srcId="{C6F1EB78-2342-4683-B292-C9B8EBDD7FA0}" destId="{A363FB03-511A-4004-8C92-96A8E1AB5FD7}" srcOrd="4" destOrd="0" presId="urn:microsoft.com/office/officeart/2005/8/layout/vProcess5"/>
    <dgm:cxn modelId="{6A7A0884-8BB6-4631-A88A-E0E2A71FC97A}" type="presParOf" srcId="{C6F1EB78-2342-4683-B292-C9B8EBDD7FA0}" destId="{23FF7B3F-D098-4FBC-BE96-D904ED2BFC6D}" srcOrd="5" destOrd="0" presId="urn:microsoft.com/office/officeart/2005/8/layout/vProcess5"/>
    <dgm:cxn modelId="{1B3B7173-9B60-44D8-9860-5644F4D4CC49}" type="presParOf" srcId="{C6F1EB78-2342-4683-B292-C9B8EBDD7FA0}" destId="{2F8A252C-0750-43DD-94E6-E49CF01E7C0C}" srcOrd="6" destOrd="0" presId="urn:microsoft.com/office/officeart/2005/8/layout/vProcess5"/>
    <dgm:cxn modelId="{C8A4D1DB-BFF8-4C89-835B-D20463B3C509}" type="presParOf" srcId="{C6F1EB78-2342-4683-B292-C9B8EBDD7FA0}" destId="{5FF3FBA0-D553-437A-B475-29D6166AFADC}" srcOrd="7" destOrd="0" presId="urn:microsoft.com/office/officeart/2005/8/layout/vProcess5"/>
    <dgm:cxn modelId="{D72C9689-3174-4374-8C88-52A5E29889AC}" type="presParOf" srcId="{C6F1EB78-2342-4683-B292-C9B8EBDD7FA0}" destId="{E054ABA4-A494-4087-898B-C615544861CF}" srcOrd="8" destOrd="0" presId="urn:microsoft.com/office/officeart/2005/8/layout/vProcess5"/>
    <dgm:cxn modelId="{DA3B7835-166B-4E88-A25B-622FA4401157}" type="presParOf" srcId="{C6F1EB78-2342-4683-B292-C9B8EBDD7FA0}" destId="{0F099B74-D2D7-4F82-9920-7B335FB44963}" srcOrd="9" destOrd="0" presId="urn:microsoft.com/office/officeart/2005/8/layout/vProcess5"/>
    <dgm:cxn modelId="{8E9112DA-0A42-48F2-AAB9-B71AF30D723C}" type="presParOf" srcId="{C6F1EB78-2342-4683-B292-C9B8EBDD7FA0}" destId="{60A9D749-397B-4E7C-B5B1-0207E5080BFC}" srcOrd="10" destOrd="0" presId="urn:microsoft.com/office/officeart/2005/8/layout/vProcess5"/>
    <dgm:cxn modelId="{FF9A63E1-E7ED-40BE-8C66-5CE48056E66D}" type="presParOf" srcId="{C6F1EB78-2342-4683-B292-C9B8EBDD7FA0}" destId="{8BBEE722-0DF1-432A-B575-5EDD15E1470A}" srcOrd="11" destOrd="0" presId="urn:microsoft.com/office/officeart/2005/8/layout/vProcess5"/>
    <dgm:cxn modelId="{48BAFC9A-087A-456D-AFE2-B3F064E3ACE4}" type="presParOf" srcId="{C6F1EB78-2342-4683-B292-C9B8EBDD7FA0}" destId="{BFED696B-4862-4A1D-96E6-0FD5BFD87DA1}" srcOrd="12" destOrd="0" presId="urn:microsoft.com/office/officeart/2005/8/layout/vProcess5"/>
    <dgm:cxn modelId="{CB38CFF1-5917-4F3C-BD72-CF1EED28D7F7}" type="presParOf" srcId="{C6F1EB78-2342-4683-B292-C9B8EBDD7FA0}" destId="{84AF61DF-FD59-45BC-9CC4-7010CDC36C19}" srcOrd="13" destOrd="0" presId="urn:microsoft.com/office/officeart/2005/8/layout/vProcess5"/>
    <dgm:cxn modelId="{F63785E9-A40E-45F1-BC38-64392250D851}" type="presParOf" srcId="{C6F1EB78-2342-4683-B292-C9B8EBDD7FA0}" destId="{1DC88941-3469-4CB7-80CD-93709E58D0E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822D0-CAE4-4B81-B688-875CA4D47E3C}">
      <dsp:nvSpPr>
        <dsp:cNvPr id="0" name=""/>
        <dsp:cNvSpPr/>
      </dsp:nvSpPr>
      <dsp:spPr>
        <a:xfrm>
          <a:off x="0" y="0"/>
          <a:ext cx="7040880" cy="101498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Samuel Slater’s thread spinning machine</a:t>
          </a:r>
        </a:p>
      </dsp:txBody>
      <dsp:txXfrm>
        <a:off x="29728" y="29728"/>
        <a:ext cx="5826879" cy="955528"/>
      </dsp:txXfrm>
    </dsp:sp>
    <dsp:sp modelId="{A2A0F396-50AB-47D5-B9AC-F65322FE5BB4}">
      <dsp:nvSpPr>
        <dsp:cNvPr id="0" name=""/>
        <dsp:cNvSpPr/>
      </dsp:nvSpPr>
      <dsp:spPr>
        <a:xfrm>
          <a:off x="525780" y="1155954"/>
          <a:ext cx="7040880" cy="101498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demand for cotton</a:t>
          </a:r>
        </a:p>
      </dsp:txBody>
      <dsp:txXfrm>
        <a:off x="555508" y="1185682"/>
        <a:ext cx="5795904" cy="955528"/>
      </dsp:txXfrm>
    </dsp:sp>
    <dsp:sp modelId="{8ABA289A-F776-4ED7-B72D-F5FBC8C28DA0}">
      <dsp:nvSpPr>
        <dsp:cNvPr id="0" name=""/>
        <dsp:cNvSpPr/>
      </dsp:nvSpPr>
      <dsp:spPr>
        <a:xfrm>
          <a:off x="1051559" y="2311907"/>
          <a:ext cx="7040880" cy="101498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Eli Whitney’s Cotton Gin</a:t>
          </a:r>
        </a:p>
      </dsp:txBody>
      <dsp:txXfrm>
        <a:off x="1081287" y="2341635"/>
        <a:ext cx="5795904" cy="955528"/>
      </dsp:txXfrm>
    </dsp:sp>
    <dsp:sp modelId="{A363FB03-511A-4004-8C92-96A8E1AB5FD7}">
      <dsp:nvSpPr>
        <dsp:cNvPr id="0" name=""/>
        <dsp:cNvSpPr/>
      </dsp:nvSpPr>
      <dsp:spPr>
        <a:xfrm>
          <a:off x="1577339" y="3467862"/>
          <a:ext cx="7040880" cy="101498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profit in cotton farming</a:t>
          </a:r>
        </a:p>
      </dsp:txBody>
      <dsp:txXfrm>
        <a:off x="1607067" y="3497590"/>
        <a:ext cx="5795904" cy="955528"/>
      </dsp:txXfrm>
    </dsp:sp>
    <dsp:sp modelId="{23FF7B3F-D098-4FBC-BE96-D904ED2BFC6D}">
      <dsp:nvSpPr>
        <dsp:cNvPr id="0" name=""/>
        <dsp:cNvSpPr/>
      </dsp:nvSpPr>
      <dsp:spPr>
        <a:xfrm>
          <a:off x="2103119" y="4623815"/>
          <a:ext cx="7040880" cy="101498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Increased demand for slaves</a:t>
          </a:r>
        </a:p>
      </dsp:txBody>
      <dsp:txXfrm>
        <a:off x="2132847" y="4653543"/>
        <a:ext cx="5795904" cy="955528"/>
      </dsp:txXfrm>
    </dsp:sp>
    <dsp:sp modelId="{2F8A252C-0750-43DD-94E6-E49CF01E7C0C}">
      <dsp:nvSpPr>
        <dsp:cNvPr id="0" name=""/>
        <dsp:cNvSpPr/>
      </dsp:nvSpPr>
      <dsp:spPr>
        <a:xfrm>
          <a:off x="6381140" y="741502"/>
          <a:ext cx="659739" cy="65973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529581" y="741502"/>
        <a:ext cx="362857" cy="496454"/>
      </dsp:txXfrm>
    </dsp:sp>
    <dsp:sp modelId="{5FF3FBA0-D553-437A-B475-29D6166AFADC}">
      <dsp:nvSpPr>
        <dsp:cNvPr id="0" name=""/>
        <dsp:cNvSpPr/>
      </dsp:nvSpPr>
      <dsp:spPr>
        <a:xfrm>
          <a:off x="6906920" y="1897456"/>
          <a:ext cx="659739" cy="65973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055361" y="1897456"/>
        <a:ext cx="362857" cy="496454"/>
      </dsp:txXfrm>
    </dsp:sp>
    <dsp:sp modelId="{E054ABA4-A494-4087-898B-C615544861CF}">
      <dsp:nvSpPr>
        <dsp:cNvPr id="0" name=""/>
        <dsp:cNvSpPr/>
      </dsp:nvSpPr>
      <dsp:spPr>
        <a:xfrm>
          <a:off x="7432700" y="3036493"/>
          <a:ext cx="659739" cy="65973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581141" y="3036493"/>
        <a:ext cx="362857" cy="496454"/>
      </dsp:txXfrm>
    </dsp:sp>
    <dsp:sp modelId="{0F099B74-D2D7-4F82-9920-7B335FB44963}">
      <dsp:nvSpPr>
        <dsp:cNvPr id="0" name=""/>
        <dsp:cNvSpPr/>
      </dsp:nvSpPr>
      <dsp:spPr>
        <a:xfrm>
          <a:off x="7958480" y="4203725"/>
          <a:ext cx="659739" cy="65973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106921" y="4203725"/>
        <a:ext cx="362857" cy="4964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FA820-97C1-4D58-A346-450A00FA8184}" type="datetimeFigureOut">
              <a:rPr lang="en-US" smtClean="0"/>
              <a:pPr/>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50C35-CF89-44CC-86E0-7C6669EBA5AF}" type="slidenum">
              <a:rPr lang="en-US" smtClean="0"/>
              <a:pPr/>
              <a:t>‹#›</a:t>
            </a:fld>
            <a:endParaRPr lang="en-US"/>
          </a:p>
        </p:txBody>
      </p:sp>
    </p:spTree>
    <p:extLst>
      <p:ext uri="{BB962C8B-B14F-4D97-AF65-F5344CB8AC3E}">
        <p14:creationId xmlns:p14="http://schemas.microsoft.com/office/powerpoint/2010/main" val="325799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2800" dirty="0">
                <a:solidFill>
                  <a:schemeClr val="accent6">
                    <a:lumMod val="50000"/>
                  </a:schemeClr>
                </a:solidFill>
              </a:rPr>
              <a:t>4</a:t>
            </a:r>
            <a:r>
              <a:rPr lang="en-US" sz="2800" baseline="30000" dirty="0">
                <a:solidFill>
                  <a:schemeClr val="accent6">
                    <a:lumMod val="50000"/>
                  </a:schemeClr>
                </a:solidFill>
              </a:rPr>
              <a:t>th</a:t>
            </a:r>
            <a:r>
              <a:rPr lang="en-US" sz="2800" dirty="0">
                <a:solidFill>
                  <a:schemeClr val="accent6">
                    <a:lumMod val="50000"/>
                  </a:schemeClr>
                </a:solidFill>
              </a:rPr>
              <a:t> largest nation in the world</a:t>
            </a:r>
          </a:p>
          <a:p>
            <a:pPr lvl="1">
              <a:defRPr/>
            </a:pPr>
            <a:r>
              <a:rPr lang="en-US" sz="2800" dirty="0">
                <a:solidFill>
                  <a:schemeClr val="accent6">
                    <a:lumMod val="50000"/>
                  </a:schemeClr>
                </a:solidFill>
              </a:rPr>
              <a:t>33 states</a:t>
            </a:r>
          </a:p>
          <a:p>
            <a:pPr lvl="1">
              <a:defRPr/>
            </a:pPr>
            <a:r>
              <a:rPr lang="en-US" sz="2800" dirty="0">
                <a:solidFill>
                  <a:schemeClr val="accent6">
                    <a:lumMod val="50000"/>
                  </a:schemeClr>
                </a:solidFill>
              </a:rPr>
              <a:t>1790: only two cities had more than 20,000 people; 1860: 43 cities with 20,000+</a:t>
            </a:r>
          </a:p>
          <a:p>
            <a:endParaRPr lang="en-US" dirty="0"/>
          </a:p>
        </p:txBody>
      </p:sp>
      <p:sp>
        <p:nvSpPr>
          <p:cNvPr id="4" name="Slide Number Placeholder 3"/>
          <p:cNvSpPr>
            <a:spLocks noGrp="1"/>
          </p:cNvSpPr>
          <p:nvPr>
            <p:ph type="sldNum" sz="quarter" idx="10"/>
          </p:nvPr>
        </p:nvSpPr>
        <p:spPr/>
        <p:txBody>
          <a:bodyPr/>
          <a:lstStyle/>
          <a:p>
            <a:fld id="{B8950C35-CF89-44CC-86E0-7C6669EBA5AF}" type="slidenum">
              <a:rPr lang="en-US" smtClean="0"/>
              <a:pPr/>
              <a:t>7</a:t>
            </a:fld>
            <a:endParaRPr lang="en-US"/>
          </a:p>
        </p:txBody>
      </p:sp>
    </p:spTree>
    <p:extLst>
      <p:ext uri="{BB962C8B-B14F-4D97-AF65-F5344CB8AC3E}">
        <p14:creationId xmlns:p14="http://schemas.microsoft.com/office/powerpoint/2010/main" val="131482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Gave America the Conestoga wagon, the Kentucky rifle, the Christmas tree, and kindergarten </a:t>
            </a:r>
          </a:p>
          <a:p>
            <a:endParaRPr lang="en-US" dirty="0"/>
          </a:p>
        </p:txBody>
      </p:sp>
      <p:sp>
        <p:nvSpPr>
          <p:cNvPr id="4" name="Slide Number Placeholder 3"/>
          <p:cNvSpPr>
            <a:spLocks noGrp="1"/>
          </p:cNvSpPr>
          <p:nvPr>
            <p:ph type="sldNum" sz="quarter" idx="10"/>
          </p:nvPr>
        </p:nvSpPr>
        <p:spPr/>
        <p:txBody>
          <a:bodyPr/>
          <a:lstStyle/>
          <a:p>
            <a:fld id="{B8950C35-CF89-44CC-86E0-7C6669EBA5AF}" type="slidenum">
              <a:rPr lang="en-US" smtClean="0"/>
              <a:pPr/>
              <a:t>14</a:t>
            </a:fld>
            <a:endParaRPr lang="en-US"/>
          </a:p>
        </p:txBody>
      </p:sp>
    </p:spTree>
    <p:extLst>
      <p:ext uri="{BB962C8B-B14F-4D97-AF65-F5344CB8AC3E}">
        <p14:creationId xmlns:p14="http://schemas.microsoft.com/office/powerpoint/2010/main" val="107487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fld id="{4058EB75-CC13-49F9-B32E-23553CE39A56}" type="slidenum">
              <a:rPr lang="en-US" smtClean="0"/>
              <a:pPr/>
              <a:t>18</a:t>
            </a:fld>
            <a:endParaRPr lang="en-US"/>
          </a:p>
        </p:txBody>
      </p:sp>
    </p:spTree>
    <p:extLst>
      <p:ext uri="{BB962C8B-B14F-4D97-AF65-F5344CB8AC3E}">
        <p14:creationId xmlns:p14="http://schemas.microsoft.com/office/powerpoint/2010/main" val="371962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Garamond" pitchFamily="18" charset="0"/>
              </a:defRPr>
            </a:lvl1pPr>
            <a:lvl2pPr marL="729057" indent="-280406" defTabSz="914437">
              <a:defRPr>
                <a:solidFill>
                  <a:schemeClr val="tx1"/>
                </a:solidFill>
                <a:latin typeface="Garamond" pitchFamily="18" charset="0"/>
              </a:defRPr>
            </a:lvl2pPr>
            <a:lvl3pPr marL="1121626" indent="-224325" defTabSz="914437">
              <a:defRPr>
                <a:solidFill>
                  <a:schemeClr val="tx1"/>
                </a:solidFill>
                <a:latin typeface="Garamond" pitchFamily="18" charset="0"/>
              </a:defRPr>
            </a:lvl3pPr>
            <a:lvl4pPr marL="1570276" indent="-224325" defTabSz="914437">
              <a:defRPr>
                <a:solidFill>
                  <a:schemeClr val="tx1"/>
                </a:solidFill>
                <a:latin typeface="Garamond" pitchFamily="18" charset="0"/>
              </a:defRPr>
            </a:lvl4pPr>
            <a:lvl5pPr marL="2018927" indent="-224325" defTabSz="914437">
              <a:defRPr>
                <a:solidFill>
                  <a:schemeClr val="tx1"/>
                </a:solidFill>
                <a:latin typeface="Garamond" pitchFamily="18" charset="0"/>
              </a:defRPr>
            </a:lvl5pPr>
            <a:lvl6pPr marL="2467577" indent="-224325" defTabSz="914437" eaLnBrk="0" fontAlgn="base" hangingPunct="0">
              <a:spcBef>
                <a:spcPct val="0"/>
              </a:spcBef>
              <a:spcAft>
                <a:spcPct val="0"/>
              </a:spcAft>
              <a:defRPr>
                <a:solidFill>
                  <a:schemeClr val="tx1"/>
                </a:solidFill>
                <a:latin typeface="Garamond" pitchFamily="18" charset="0"/>
              </a:defRPr>
            </a:lvl6pPr>
            <a:lvl7pPr marL="2916227" indent="-224325" defTabSz="914437" eaLnBrk="0" fontAlgn="base" hangingPunct="0">
              <a:spcBef>
                <a:spcPct val="0"/>
              </a:spcBef>
              <a:spcAft>
                <a:spcPct val="0"/>
              </a:spcAft>
              <a:defRPr>
                <a:solidFill>
                  <a:schemeClr val="tx1"/>
                </a:solidFill>
                <a:latin typeface="Garamond" pitchFamily="18" charset="0"/>
              </a:defRPr>
            </a:lvl7pPr>
            <a:lvl8pPr marL="3364878" indent="-224325" defTabSz="914437" eaLnBrk="0" fontAlgn="base" hangingPunct="0">
              <a:spcBef>
                <a:spcPct val="0"/>
              </a:spcBef>
              <a:spcAft>
                <a:spcPct val="0"/>
              </a:spcAft>
              <a:defRPr>
                <a:solidFill>
                  <a:schemeClr val="tx1"/>
                </a:solidFill>
                <a:latin typeface="Garamond" pitchFamily="18" charset="0"/>
              </a:defRPr>
            </a:lvl8pPr>
            <a:lvl9pPr marL="3813528" indent="-224325" defTabSz="914437" eaLnBrk="0" fontAlgn="base" hangingPunct="0">
              <a:spcBef>
                <a:spcPct val="0"/>
              </a:spcBef>
              <a:spcAft>
                <a:spcPct val="0"/>
              </a:spcAft>
              <a:defRPr>
                <a:solidFill>
                  <a:schemeClr val="tx1"/>
                </a:solidFill>
                <a:latin typeface="Garamond" pitchFamily="18" charset="0"/>
              </a:defRPr>
            </a:lvl9pPr>
          </a:lstStyle>
          <a:p>
            <a:fld id="{5BA5671F-CF1F-485D-A6C3-2035A27DC698}" type="slidenum">
              <a:rPr lang="en-US" smtClean="0"/>
              <a:pPr/>
              <a:t>19</a:t>
            </a:fld>
            <a:endParaRPr lang="en-US"/>
          </a:p>
        </p:txBody>
      </p:sp>
    </p:spTree>
    <p:extLst>
      <p:ext uri="{BB962C8B-B14F-4D97-AF65-F5344CB8AC3E}">
        <p14:creationId xmlns:p14="http://schemas.microsoft.com/office/powerpoint/2010/main" val="174775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a:p>
        </p:txBody>
      </p:sp>
      <p:sp>
        <p:nvSpPr>
          <p:cNvPr id="118788" name="Slide Number Placeholder 3"/>
          <p:cNvSpPr>
            <a:spLocks noGrp="1"/>
          </p:cNvSpPr>
          <p:nvPr>
            <p:ph type="sldNum" sz="quarter" idx="5"/>
          </p:nvPr>
        </p:nvSpPr>
        <p:spPr>
          <a:noFill/>
        </p:spPr>
        <p:txBody>
          <a:bodyPr/>
          <a:lstStyle/>
          <a:p>
            <a:fld id="{7E0BDCB6-57FD-4C22-A926-C6B84A55A484}" type="slidenum">
              <a:rPr lang="en-US" smtClean="0"/>
              <a:pPr/>
              <a:t>25</a:t>
            </a:fld>
            <a:endParaRPr lang="en-US"/>
          </a:p>
        </p:txBody>
      </p:sp>
    </p:spTree>
    <p:extLst>
      <p:ext uri="{BB962C8B-B14F-4D97-AF65-F5344CB8AC3E}">
        <p14:creationId xmlns:p14="http://schemas.microsoft.com/office/powerpoint/2010/main" val="389836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fld id="{23C673DE-2269-44E5-9A41-D9F7D76745AF}" type="slidenum">
              <a:rPr lang="en-US" smtClean="0"/>
              <a:pPr/>
              <a:t>28</a:t>
            </a:fld>
            <a:endParaRPr lang="en-US"/>
          </a:p>
        </p:txBody>
      </p:sp>
    </p:spTree>
    <p:extLst>
      <p:ext uri="{BB962C8B-B14F-4D97-AF65-F5344CB8AC3E}">
        <p14:creationId xmlns:p14="http://schemas.microsoft.com/office/powerpoint/2010/main" val="393236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songs are typically sung for two reasons:</a:t>
            </a:r>
            <a:r>
              <a:rPr lang="en-US" sz="1200" b="0" i="0" kern="1200" dirty="0">
                <a:solidFill>
                  <a:schemeClr val="tx1"/>
                </a:solidFill>
                <a:effectLst/>
                <a:latin typeface="+mn-lt"/>
                <a:ea typeface="+mn-ea"/>
                <a:cs typeface="+mn-cs"/>
              </a:rPr>
              <a:t> </a:t>
            </a:r>
            <a:r>
              <a:rPr lang="en-US" dirty="0"/>
              <a:t>to coordinate the labor of a group of people working together,</a:t>
            </a:r>
            <a:r>
              <a:rPr lang="en-US" sz="1200" b="0" i="0" kern="1200" dirty="0">
                <a:solidFill>
                  <a:schemeClr val="tx1"/>
                </a:solidFill>
                <a:effectLst/>
                <a:latin typeface="+mn-lt"/>
                <a:ea typeface="+mn-ea"/>
                <a:cs typeface="+mn-cs"/>
              </a:rPr>
              <a:t> </a:t>
            </a:r>
            <a:r>
              <a:rPr lang="en-US" dirty="0"/>
              <a:t>which improves the efficiency of the work,</a:t>
            </a:r>
            <a:r>
              <a:rPr lang="en-US" sz="1200" b="0" i="0" kern="1200" dirty="0">
                <a:solidFill>
                  <a:schemeClr val="tx1"/>
                </a:solidFill>
                <a:effectLst/>
                <a:latin typeface="+mn-lt"/>
                <a:ea typeface="+mn-ea"/>
                <a:cs typeface="+mn-cs"/>
              </a:rPr>
              <a:t> </a:t>
            </a:r>
            <a:r>
              <a:rPr lang="en-US" dirty="0"/>
              <a:t>and to relieve the boredom of a tedious job,</a:t>
            </a:r>
            <a:r>
              <a:rPr lang="en-US" sz="1200" b="0" i="0" kern="1200" dirty="0">
                <a:solidFill>
                  <a:schemeClr val="tx1"/>
                </a:solidFill>
                <a:effectLst/>
                <a:latin typeface="+mn-lt"/>
                <a:ea typeface="+mn-ea"/>
                <a:cs typeface="+mn-cs"/>
              </a:rPr>
              <a:t> </a:t>
            </a:r>
            <a:r>
              <a:rPr lang="en-US" dirty="0"/>
              <a:t>which improves the lives of the workers.</a:t>
            </a:r>
          </a:p>
        </p:txBody>
      </p:sp>
      <p:sp>
        <p:nvSpPr>
          <p:cNvPr id="4" name="Slide Number Placeholder 3"/>
          <p:cNvSpPr>
            <a:spLocks noGrp="1"/>
          </p:cNvSpPr>
          <p:nvPr>
            <p:ph type="sldNum" sz="quarter" idx="5"/>
          </p:nvPr>
        </p:nvSpPr>
        <p:spPr/>
        <p:txBody>
          <a:bodyPr/>
          <a:lstStyle/>
          <a:p>
            <a:fld id="{B8950C35-CF89-44CC-86E0-7C6669EBA5AF}" type="slidenum">
              <a:rPr lang="en-US" smtClean="0"/>
              <a:pPr/>
              <a:t>38</a:t>
            </a:fld>
            <a:endParaRPr lang="en-US"/>
          </a:p>
        </p:txBody>
      </p:sp>
    </p:spTree>
    <p:extLst>
      <p:ext uri="{BB962C8B-B14F-4D97-AF65-F5344CB8AC3E}">
        <p14:creationId xmlns:p14="http://schemas.microsoft.com/office/powerpoint/2010/main" val="136859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0550" indent="-533400" eaLnBrk="1" hangingPunct="1"/>
            <a:r>
              <a:rPr lang="en-US" sz="1200" dirty="0"/>
              <a:t>Lowell, Mass. was well-known for employing young women to work in its textile factories.</a:t>
            </a:r>
          </a:p>
          <a:p>
            <a:pPr marL="590550" indent="-533400" eaLnBrk="1" hangingPunct="1"/>
            <a:r>
              <a:rPr lang="en-US" sz="1200" dirty="0"/>
              <a:t>The women worked, bunked in dorms, were escorted to church by overseers, were able to take classes, and were carefully guarded over. </a:t>
            </a:r>
          </a:p>
          <a:p>
            <a:pPr marL="590550" indent="-533400" eaLnBrk="1" hangingPunct="1"/>
            <a:r>
              <a:rPr lang="en-US" sz="1200" dirty="0"/>
              <a:t>Employees worked from 5-7 pm, for an average 73 hours per week.</a:t>
            </a:r>
            <a:r>
              <a:rPr lang="en-US" sz="1200" baseline="30000" dirty="0"/>
              <a:t> </a:t>
            </a:r>
            <a:r>
              <a:rPr lang="en-US" sz="1200" dirty="0"/>
              <a:t>Each room usually had 80 women working at machines, with two male overseers managing the operation.  Windows were often kept closed during the summer so that conditions for thread work remained optimal. The air, meanwhile, was filled with particles of thread and cloth</a:t>
            </a:r>
          </a:p>
          <a:p>
            <a:pPr marL="590550" indent="-533400" eaLnBrk="1" hangingPunct="1"/>
            <a:r>
              <a:rPr lang="en-US" sz="1200" dirty="0"/>
              <a:t>A curfew of 10 pm was common, and men were generally not allowed inside. About 25 women lived in each boardinghouse, with up to six sharing a bedroom</a:t>
            </a:r>
          </a:p>
          <a:p>
            <a:pPr marL="590550" indent="-533400" eaLnBrk="1" hangingPunct="1"/>
            <a:r>
              <a:rPr lang="en-US" sz="1200" dirty="0"/>
              <a:t>Newcomers were mentored by older women in areas such as dress, speech, behavior, and the general ways of the community. Workers often recruited their friends or relatives to the factories, creating a familial atmosphere.</a:t>
            </a:r>
          </a:p>
        </p:txBody>
      </p:sp>
      <p:sp>
        <p:nvSpPr>
          <p:cNvPr id="4" name="Slide Number Placeholder 3"/>
          <p:cNvSpPr>
            <a:spLocks noGrp="1"/>
          </p:cNvSpPr>
          <p:nvPr>
            <p:ph type="sldNum" sz="quarter" idx="10"/>
          </p:nvPr>
        </p:nvSpPr>
        <p:spPr/>
        <p:txBody>
          <a:bodyPr/>
          <a:lstStyle/>
          <a:p>
            <a:fld id="{B8950C35-CF89-44CC-86E0-7C6669EBA5AF}" type="slidenum">
              <a:rPr lang="en-US" smtClean="0"/>
              <a:pPr/>
              <a:t>44</a:t>
            </a:fld>
            <a:endParaRPr lang="en-US"/>
          </a:p>
        </p:txBody>
      </p:sp>
    </p:spTree>
    <p:extLst>
      <p:ext uri="{BB962C8B-B14F-4D97-AF65-F5344CB8AC3E}">
        <p14:creationId xmlns:p14="http://schemas.microsoft.com/office/powerpoint/2010/main" val="329736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Garamond" pitchFamily="18" charset="0"/>
              </a:defRPr>
            </a:lvl1pPr>
            <a:lvl2pPr marL="729057" indent="-280406" defTabSz="914437">
              <a:defRPr>
                <a:solidFill>
                  <a:schemeClr val="tx1"/>
                </a:solidFill>
                <a:latin typeface="Garamond" pitchFamily="18" charset="0"/>
              </a:defRPr>
            </a:lvl2pPr>
            <a:lvl3pPr marL="1121626" indent="-224325" defTabSz="914437">
              <a:defRPr>
                <a:solidFill>
                  <a:schemeClr val="tx1"/>
                </a:solidFill>
                <a:latin typeface="Garamond" pitchFamily="18" charset="0"/>
              </a:defRPr>
            </a:lvl3pPr>
            <a:lvl4pPr marL="1570276" indent="-224325" defTabSz="914437">
              <a:defRPr>
                <a:solidFill>
                  <a:schemeClr val="tx1"/>
                </a:solidFill>
                <a:latin typeface="Garamond" pitchFamily="18" charset="0"/>
              </a:defRPr>
            </a:lvl4pPr>
            <a:lvl5pPr marL="2018927" indent="-224325" defTabSz="914437">
              <a:defRPr>
                <a:solidFill>
                  <a:schemeClr val="tx1"/>
                </a:solidFill>
                <a:latin typeface="Garamond" pitchFamily="18" charset="0"/>
              </a:defRPr>
            </a:lvl5pPr>
            <a:lvl6pPr marL="2467577" indent="-224325" defTabSz="914437" eaLnBrk="0" fontAlgn="base" hangingPunct="0">
              <a:spcBef>
                <a:spcPct val="0"/>
              </a:spcBef>
              <a:spcAft>
                <a:spcPct val="0"/>
              </a:spcAft>
              <a:defRPr>
                <a:solidFill>
                  <a:schemeClr val="tx1"/>
                </a:solidFill>
                <a:latin typeface="Garamond" pitchFamily="18" charset="0"/>
              </a:defRPr>
            </a:lvl6pPr>
            <a:lvl7pPr marL="2916227" indent="-224325" defTabSz="914437" eaLnBrk="0" fontAlgn="base" hangingPunct="0">
              <a:spcBef>
                <a:spcPct val="0"/>
              </a:spcBef>
              <a:spcAft>
                <a:spcPct val="0"/>
              </a:spcAft>
              <a:defRPr>
                <a:solidFill>
                  <a:schemeClr val="tx1"/>
                </a:solidFill>
                <a:latin typeface="Garamond" pitchFamily="18" charset="0"/>
              </a:defRPr>
            </a:lvl7pPr>
            <a:lvl8pPr marL="3364878" indent="-224325" defTabSz="914437" eaLnBrk="0" fontAlgn="base" hangingPunct="0">
              <a:spcBef>
                <a:spcPct val="0"/>
              </a:spcBef>
              <a:spcAft>
                <a:spcPct val="0"/>
              </a:spcAft>
              <a:defRPr>
                <a:solidFill>
                  <a:schemeClr val="tx1"/>
                </a:solidFill>
                <a:latin typeface="Garamond" pitchFamily="18" charset="0"/>
              </a:defRPr>
            </a:lvl8pPr>
            <a:lvl9pPr marL="3813528" indent="-224325" defTabSz="914437" eaLnBrk="0" fontAlgn="base" hangingPunct="0">
              <a:spcBef>
                <a:spcPct val="0"/>
              </a:spcBef>
              <a:spcAft>
                <a:spcPct val="0"/>
              </a:spcAft>
              <a:defRPr>
                <a:solidFill>
                  <a:schemeClr val="tx1"/>
                </a:solidFill>
                <a:latin typeface="Garamond" pitchFamily="18" charset="0"/>
              </a:defRPr>
            </a:lvl9pPr>
          </a:lstStyle>
          <a:p>
            <a:fld id="{A5F5490C-4581-41C8-9D92-6477D0C86DEE}" type="slidenum">
              <a:rPr lang="en-US" smtClean="0"/>
              <a:pPr/>
              <a:t>46</a:t>
            </a:fld>
            <a:endParaRPr lang="en-US"/>
          </a:p>
        </p:txBody>
      </p:sp>
    </p:spTree>
    <p:extLst>
      <p:ext uri="{BB962C8B-B14F-4D97-AF65-F5344CB8AC3E}">
        <p14:creationId xmlns:p14="http://schemas.microsoft.com/office/powerpoint/2010/main" val="418712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07C7C0-400B-496C-94CB-8E01E765905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93F-6B99-4B65-8C33-BE8C42BD8FC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7C7C0-400B-496C-94CB-8E01E765905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07C7C0-400B-496C-94CB-8E01E765905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7C7C0-400B-496C-94CB-8E01E765905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07C7C0-400B-496C-94CB-8E01E7659059}" type="datetimeFigureOut">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93F-6B99-4B65-8C33-BE8C42BD8FC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7C7C0-400B-496C-94CB-8E01E765905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07C7C0-400B-496C-94CB-8E01E7659059}" type="datetimeFigureOut">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9893F-6B99-4B65-8C33-BE8C42BD8FC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7C7C0-400B-496C-94CB-8E01E7659059}" type="datetimeFigureOut">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7C7C0-400B-496C-94CB-8E01E7659059}" type="datetimeFigureOut">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7C7C0-400B-496C-94CB-8E01E765905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93F-6B99-4B65-8C33-BE8C42BD8FC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7C7C0-400B-496C-94CB-8E01E7659059}" type="datetimeFigureOut">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93F-6B99-4B65-8C33-BE8C42BD8FC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E07C7C0-400B-496C-94CB-8E01E7659059}" type="datetimeFigureOut">
              <a:rPr lang="en-US" smtClean="0"/>
              <a:pPr/>
              <a:t>9/22/2019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329893F-6B99-4B65-8C33-BE8C42BD8F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ns-qtoxnAS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hyperlink" Target="http://www.youtube.com/watch?v=64GHrP3bCWk&amp;feature=related"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clu.org/issues/smart-justice/sentencing-reform/ending-modern-day-debtors-prisons?redirect=feature/ending-modern-day-debtors-pris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www.youtube.com/watch?v=9bSZXucTH4A"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atlantis.coe.uh.edu/archive/sstudies/sstudies_lessons/ssles5/middleclass.html"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00200"/>
          </a:xfrm>
        </p:spPr>
        <p:txBody>
          <a:bodyPr>
            <a:normAutofit/>
          </a:bodyPr>
          <a:lstStyle/>
          <a:p>
            <a:r>
              <a:rPr lang="en-US" sz="7200" dirty="0"/>
              <a:t>Bell Ringer</a:t>
            </a:r>
          </a:p>
        </p:txBody>
      </p:sp>
      <p:sp>
        <p:nvSpPr>
          <p:cNvPr id="2" name="Content Placeholder 1"/>
          <p:cNvSpPr>
            <a:spLocks noGrp="1"/>
          </p:cNvSpPr>
          <p:nvPr>
            <p:ph idx="1"/>
          </p:nvPr>
        </p:nvSpPr>
        <p:spPr>
          <a:xfrm>
            <a:off x="457200" y="2057400"/>
            <a:ext cx="8229600" cy="4038600"/>
          </a:xfrm>
        </p:spPr>
        <p:txBody>
          <a:bodyPr>
            <a:normAutofit/>
          </a:bodyPr>
          <a:lstStyle/>
          <a:p>
            <a:pPr marL="0" indent="0">
              <a:buNone/>
            </a:pPr>
            <a:r>
              <a:rPr lang="en-US" sz="4800" dirty="0"/>
              <a:t>What is your family’s ethnic heritage?  What ethnicity do you think most Americans share?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tatoDetectColl2"/>
          <p:cNvPicPr>
            <a:picLocks noChangeAspect="1" noChangeArrowheads="1"/>
          </p:cNvPicPr>
          <p:nvPr/>
        </p:nvPicPr>
        <p:blipFill>
          <a:blip r:embed="rId2" cstate="print"/>
          <a:srcRect/>
          <a:stretch>
            <a:fillRect/>
          </a:stretch>
        </p:blipFill>
        <p:spPr bwMode="auto">
          <a:xfrm>
            <a:off x="609600" y="1447800"/>
            <a:ext cx="8001000" cy="4613275"/>
          </a:xfrm>
          <a:prstGeom prst="rect">
            <a:avLst/>
          </a:prstGeom>
          <a:noFill/>
          <a:ln w="9525">
            <a:noFill/>
            <a:miter lim="800000"/>
            <a:headEnd/>
            <a:tailEnd/>
          </a:ln>
        </p:spPr>
      </p:pic>
      <p:sp>
        <p:nvSpPr>
          <p:cNvPr id="75779" name="Rectangle 3"/>
          <p:cNvSpPr>
            <a:spLocks noGrp="1"/>
          </p:cNvSpPr>
          <p:nvPr>
            <p:ph type="title"/>
          </p:nvPr>
        </p:nvSpPr>
        <p:spPr bwMode="auto">
          <a:ln w="9525"/>
        </p:spPr>
        <p:txBody>
          <a:bodyPr/>
          <a:lstStyle/>
          <a:p>
            <a:pPr eaLnBrk="1" hangingPunct="1">
              <a:defRPr/>
            </a:pPr>
            <a:r>
              <a:rPr>
                <a:ln>
                  <a:noFill/>
                </a:ln>
                <a:effectLst/>
              </a:rPr>
              <a:t>The Blight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day-after"/>
          <p:cNvPicPr>
            <a:picLocks noChangeAspect="1" noChangeArrowheads="1"/>
          </p:cNvPicPr>
          <p:nvPr/>
        </p:nvPicPr>
        <p:blipFill>
          <a:blip r:embed="rId2" cstate="print"/>
          <a:srcRect/>
          <a:stretch>
            <a:fillRect/>
          </a:stretch>
        </p:blipFill>
        <p:spPr bwMode="auto">
          <a:xfrm>
            <a:off x="5524500" y="2438400"/>
            <a:ext cx="3619500" cy="4343400"/>
          </a:xfrm>
          <a:prstGeom prst="rect">
            <a:avLst/>
          </a:prstGeom>
          <a:noFill/>
          <a:ln w="9525">
            <a:noFill/>
            <a:miter lim="800000"/>
            <a:headEnd/>
            <a:tailEnd/>
          </a:ln>
        </p:spPr>
      </p:pic>
      <p:pic>
        <p:nvPicPr>
          <p:cNvPr id="6" name="Picture 2" descr="Irish_potato_famine_Bridget_O'Donne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05100" y="719138"/>
            <a:ext cx="3733800" cy="5419725"/>
          </a:xfrm>
          <a:prstGeom prst="rect">
            <a:avLst/>
          </a:prstGeom>
          <a:noFill/>
          <a:ln w="9525">
            <a:noFill/>
            <a:miter lim="800000"/>
            <a:headEnd/>
            <a:tailEnd/>
          </a:ln>
        </p:spPr>
      </p:pic>
      <p:pic>
        <p:nvPicPr>
          <p:cNvPr id="22531" name="Picture 3" descr="Begga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86" y="228600"/>
            <a:ext cx="3276600" cy="422354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533400"/>
            <a:ext cx="6324599" cy="990600"/>
          </a:xfrm>
        </p:spPr>
        <p:txBody>
          <a:bodyPr>
            <a:normAutofit fontScale="90000"/>
          </a:bodyPr>
          <a:lstStyle/>
          <a:p>
            <a:pPr algn="r" eaLnBrk="1" hangingPunct="1">
              <a:defRPr/>
            </a:pPr>
            <a:r>
              <a:rPr b="1" dirty="0"/>
              <a:t>The Emerald Isle Moves West</a:t>
            </a:r>
          </a:p>
        </p:txBody>
      </p:sp>
      <p:sp>
        <p:nvSpPr>
          <p:cNvPr id="10242" name="Content Placeholder 1"/>
          <p:cNvSpPr>
            <a:spLocks noGrp="1"/>
          </p:cNvSpPr>
          <p:nvPr>
            <p:ph idx="1"/>
          </p:nvPr>
        </p:nvSpPr>
        <p:spPr>
          <a:xfrm>
            <a:off x="381000" y="1676400"/>
            <a:ext cx="8382000" cy="4800599"/>
          </a:xfrm>
        </p:spPr>
        <p:txBody>
          <a:bodyPr>
            <a:normAutofit/>
          </a:bodyPr>
          <a:lstStyle/>
          <a:p>
            <a:r>
              <a:rPr lang="en-US" sz="2600" dirty="0"/>
              <a:t>Potato blight </a:t>
            </a:r>
            <a:r>
              <a:rPr lang="en-US" sz="2600" b="1" dirty="0">
                <a:sym typeface="Wingdings"/>
              </a:rPr>
              <a:t></a:t>
            </a:r>
            <a:r>
              <a:rPr lang="en-US" sz="2600" dirty="0">
                <a:sym typeface="Wingdings"/>
              </a:rPr>
              <a:t> famine and death (2m.) </a:t>
            </a:r>
            <a:r>
              <a:rPr lang="en-US" sz="2600" b="1" dirty="0">
                <a:sym typeface="Wingdings"/>
              </a:rPr>
              <a:t> </a:t>
            </a:r>
            <a:r>
              <a:rPr lang="en-US" sz="2600" dirty="0">
                <a:sym typeface="Wingdings"/>
              </a:rPr>
              <a:t>migration (forced and voluntary, 2m)</a:t>
            </a:r>
          </a:p>
          <a:p>
            <a:pPr lvl="1"/>
            <a:r>
              <a:rPr lang="en-US" sz="2400" dirty="0">
                <a:sym typeface="Wingdings"/>
              </a:rPr>
              <a:t>Unwanted in America: Uneducated, poor, Catholic, drank a lot!</a:t>
            </a:r>
            <a:endParaRPr lang="en-US" sz="2400" dirty="0"/>
          </a:p>
          <a:p>
            <a:pPr eaLnBrk="1" hangingPunct="1"/>
            <a:r>
              <a:rPr lang="en-US" sz="2600" dirty="0"/>
              <a:t>Irish largely stayed in the cities on the east coast</a:t>
            </a:r>
          </a:p>
          <a:p>
            <a:pPr lvl="1"/>
            <a:r>
              <a:rPr lang="en-US" sz="2400" dirty="0"/>
              <a:t>Worst, low-paying jobs</a:t>
            </a:r>
          </a:p>
          <a:p>
            <a:pPr lvl="1"/>
            <a:r>
              <a:rPr lang="en-US" sz="2400" dirty="0"/>
              <a:t>“No Irish Need Apply”</a:t>
            </a:r>
          </a:p>
          <a:p>
            <a:pPr eaLnBrk="1" hangingPunct="1"/>
            <a:r>
              <a:rPr lang="en-US" sz="2600" dirty="0"/>
              <a:t>Irish determined to assimilate</a:t>
            </a:r>
          </a:p>
          <a:p>
            <a:pPr lvl="1"/>
            <a:r>
              <a:rPr lang="en-US" sz="2400" dirty="0"/>
              <a:t>Politicians harness the power of the Irish vote</a:t>
            </a:r>
          </a:p>
          <a:p>
            <a:pPr eaLnBrk="1" hangingPunct="1"/>
            <a:endParaRPr lang="en-US" sz="1800" dirty="0"/>
          </a:p>
        </p:txBody>
      </p:sp>
      <p:pic>
        <p:nvPicPr>
          <p:cNvPr id="3074" name="Picture 2" descr="https://yesteryearsnews.files.wordpress.com/2011/03/no-irish-need-apply-the-new-york-times-10-may-18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703479"/>
            <a:ext cx="5823856" cy="11354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gunssavelife.com/wp-content/uploads/2012/11/no-ir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8" y="457201"/>
            <a:ext cx="2285998"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animEffect transition="in" filter="fade">
                                      <p:cBhvr>
                                        <p:cTn id="11" dur="500"/>
                                        <p:tgtEl>
                                          <p:spTgt spid="102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2">
                                            <p:txEl>
                                              <p:pRg st="2" end="2"/>
                                            </p:txEl>
                                          </p:spTgt>
                                        </p:tgtEl>
                                        <p:attrNameLst>
                                          <p:attrName>style.visibility</p:attrName>
                                        </p:attrNameLst>
                                      </p:cBhvr>
                                      <p:to>
                                        <p:strVal val="visible"/>
                                      </p:to>
                                    </p:set>
                                    <p:animEffect transition="in" filter="fade">
                                      <p:cBhvr>
                                        <p:cTn id="16" dur="500"/>
                                        <p:tgtEl>
                                          <p:spTgt spid="10242">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242">
                                            <p:txEl>
                                              <p:pRg st="3" end="3"/>
                                            </p:txEl>
                                          </p:spTgt>
                                        </p:tgtEl>
                                        <p:attrNameLst>
                                          <p:attrName>style.visibility</p:attrName>
                                        </p:attrNameLst>
                                      </p:cBhvr>
                                      <p:to>
                                        <p:strVal val="visible"/>
                                      </p:to>
                                    </p:set>
                                    <p:animEffect transition="in" filter="fade">
                                      <p:cBhvr>
                                        <p:cTn id="20" dur="500"/>
                                        <p:tgtEl>
                                          <p:spTgt spid="10242">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242">
                                            <p:txEl>
                                              <p:pRg st="4" end="4"/>
                                            </p:txEl>
                                          </p:spTgt>
                                        </p:tgtEl>
                                        <p:attrNameLst>
                                          <p:attrName>style.visibility</p:attrName>
                                        </p:attrNameLst>
                                      </p:cBhvr>
                                      <p:to>
                                        <p:strVal val="visible"/>
                                      </p:to>
                                    </p:set>
                                    <p:animEffect transition="in" filter="fade">
                                      <p:cBhvr>
                                        <p:cTn id="24" dur="500"/>
                                        <p:tgtEl>
                                          <p:spTgt spid="1024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42">
                                            <p:txEl>
                                              <p:pRg st="5" end="5"/>
                                            </p:txEl>
                                          </p:spTgt>
                                        </p:tgtEl>
                                        <p:attrNameLst>
                                          <p:attrName>style.visibility</p:attrName>
                                        </p:attrNameLst>
                                      </p:cBhvr>
                                      <p:to>
                                        <p:strVal val="visible"/>
                                      </p:to>
                                    </p:set>
                                    <p:animEffect transition="in" filter="fade">
                                      <p:cBhvr>
                                        <p:cTn id="29" dur="500"/>
                                        <p:tgtEl>
                                          <p:spTgt spid="10242">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242">
                                            <p:txEl>
                                              <p:pRg st="6" end="6"/>
                                            </p:txEl>
                                          </p:spTgt>
                                        </p:tgtEl>
                                        <p:attrNameLst>
                                          <p:attrName>style.visibility</p:attrName>
                                        </p:attrNameLst>
                                      </p:cBhvr>
                                      <p:to>
                                        <p:strVal val="visible"/>
                                      </p:to>
                                    </p:set>
                                    <p:animEffect transition="in" filter="fade">
                                      <p:cBhvr>
                                        <p:cTn id="33"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5400000">
            <a:off x="6057900" y="2324100"/>
            <a:ext cx="5029200" cy="1143000"/>
          </a:xfrm>
          <a:noFill/>
          <a:effectLst>
            <a:softEdge rad="317500"/>
          </a:effectLst>
        </p:spPr>
        <p:txBody>
          <a:bodyPr>
            <a:noAutofit/>
          </a:bodyPr>
          <a:lstStyle/>
          <a:p>
            <a:pPr eaLnBrk="1" hangingPunct="1"/>
            <a:r>
              <a:rPr lang="en-US" b="1" dirty="0">
                <a:effectLst>
                  <a:outerShdw blurRad="38100" dist="38100" dir="2700000" algn="tl">
                    <a:srgbClr val="000000">
                      <a:alpha val="43137"/>
                    </a:srgbClr>
                  </a:outerShdw>
                </a:effectLst>
              </a:rPr>
              <a:t>No Irish Need Apply</a:t>
            </a:r>
          </a:p>
        </p:txBody>
      </p:sp>
      <p:sp>
        <p:nvSpPr>
          <p:cNvPr id="112645" name="Content Placeholder 2"/>
          <p:cNvSpPr>
            <a:spLocks noGrp="1"/>
          </p:cNvSpPr>
          <p:nvPr>
            <p:ph idx="4294967295"/>
          </p:nvPr>
        </p:nvSpPr>
        <p:spPr>
          <a:xfrm>
            <a:off x="228600" y="381000"/>
            <a:ext cx="3581400" cy="6324600"/>
          </a:xfrm>
          <a:noFill/>
          <a:ln>
            <a:noFill/>
          </a:ln>
        </p:spPr>
        <p:txBody>
          <a:bodyPr>
            <a:normAutofit/>
          </a:bodyPr>
          <a:lstStyle/>
          <a:p>
            <a:pPr>
              <a:spcBef>
                <a:spcPct val="0"/>
              </a:spcBef>
              <a:buFont typeface="Arial" charset="0"/>
              <a:buNone/>
            </a:pPr>
            <a:r>
              <a:rPr lang="en-US" sz="1600" dirty="0">
                <a:latin typeface="Georgia" pitchFamily="18" charset="0"/>
              </a:rPr>
              <a:t>I'm a decent boy just landed</a:t>
            </a:r>
          </a:p>
          <a:p>
            <a:pPr>
              <a:spcBef>
                <a:spcPct val="0"/>
              </a:spcBef>
              <a:buFont typeface="Arial" charset="0"/>
              <a:buNone/>
            </a:pPr>
            <a:r>
              <a:rPr lang="en-US" sz="1600" dirty="0">
                <a:latin typeface="Georgia" pitchFamily="18" charset="0"/>
              </a:rPr>
              <a:t>From the town of </a:t>
            </a:r>
            <a:r>
              <a:rPr lang="en-US" sz="1600" dirty="0" err="1">
                <a:latin typeface="Georgia" pitchFamily="18" charset="0"/>
              </a:rPr>
              <a:t>Ballyfad</a:t>
            </a:r>
            <a:r>
              <a:rPr lang="en-US" sz="1600" dirty="0">
                <a:latin typeface="Georgia" pitchFamily="18" charset="0"/>
              </a:rPr>
              <a:t>;</a:t>
            </a:r>
          </a:p>
          <a:p>
            <a:pPr>
              <a:spcBef>
                <a:spcPct val="0"/>
              </a:spcBef>
              <a:buFont typeface="Arial" charset="0"/>
              <a:buNone/>
            </a:pPr>
            <a:r>
              <a:rPr lang="en-US" sz="1600" dirty="0">
                <a:latin typeface="Georgia" pitchFamily="18" charset="0"/>
              </a:rPr>
              <a:t>I want a situation, yes,</a:t>
            </a:r>
          </a:p>
          <a:p>
            <a:pPr>
              <a:spcBef>
                <a:spcPct val="0"/>
              </a:spcBef>
              <a:buFont typeface="Arial" charset="0"/>
              <a:buNone/>
            </a:pPr>
            <a:r>
              <a:rPr lang="en-US" sz="1600" dirty="0">
                <a:latin typeface="Georgia" pitchFamily="18" charset="0"/>
              </a:rPr>
              <a:t>And want it very bad.</a:t>
            </a:r>
          </a:p>
          <a:p>
            <a:pPr>
              <a:spcBef>
                <a:spcPct val="0"/>
              </a:spcBef>
              <a:buFont typeface="Arial" charset="0"/>
              <a:buNone/>
            </a:pPr>
            <a:r>
              <a:rPr lang="en-US" sz="1600" dirty="0">
                <a:latin typeface="Georgia" pitchFamily="18" charset="0"/>
              </a:rPr>
              <a:t>I have seen employment advertised,</a:t>
            </a:r>
          </a:p>
          <a:p>
            <a:pPr>
              <a:spcBef>
                <a:spcPct val="0"/>
              </a:spcBef>
              <a:buFont typeface="Arial" charset="0"/>
              <a:buNone/>
            </a:pPr>
            <a:r>
              <a:rPr lang="en-US" sz="1600" dirty="0">
                <a:latin typeface="Georgia" pitchFamily="18" charset="0"/>
              </a:rPr>
              <a:t>"It's just the thing," says I,</a:t>
            </a:r>
          </a:p>
          <a:p>
            <a:pPr>
              <a:spcBef>
                <a:spcPct val="0"/>
              </a:spcBef>
              <a:buFont typeface="Arial" charset="0"/>
              <a:buNone/>
            </a:pPr>
            <a:r>
              <a:rPr lang="en-US" sz="1600" dirty="0">
                <a:latin typeface="Georgia" pitchFamily="18" charset="0"/>
              </a:rPr>
              <a:t>“But the dirty </a:t>
            </a:r>
            <a:r>
              <a:rPr lang="en-US" sz="1600" dirty="0" err="1">
                <a:latin typeface="Georgia" pitchFamily="18" charset="0"/>
              </a:rPr>
              <a:t>spalpeen</a:t>
            </a:r>
            <a:r>
              <a:rPr lang="en-US" sz="1600" dirty="0">
                <a:latin typeface="Georgia" pitchFamily="18" charset="0"/>
              </a:rPr>
              <a:t> ended with</a:t>
            </a:r>
          </a:p>
          <a:p>
            <a:pPr>
              <a:spcBef>
                <a:spcPct val="0"/>
              </a:spcBef>
              <a:buFont typeface="Arial" charset="0"/>
              <a:buNone/>
            </a:pPr>
            <a:r>
              <a:rPr lang="en-US" sz="1600" dirty="0">
                <a:latin typeface="Georgia" pitchFamily="18" charset="0"/>
              </a:rPr>
              <a:t> 'No Irish Need Apply.’”</a:t>
            </a:r>
          </a:p>
          <a:p>
            <a:pPr>
              <a:spcBef>
                <a:spcPct val="0"/>
              </a:spcBef>
              <a:buFont typeface="Arial" charset="0"/>
              <a:buNone/>
            </a:pPr>
            <a:r>
              <a:rPr lang="en-US" sz="1600" dirty="0">
                <a:latin typeface="Georgia" pitchFamily="18" charset="0"/>
              </a:rPr>
              <a:t>"Whoa," says I, "that's an insult,</a:t>
            </a:r>
          </a:p>
          <a:p>
            <a:pPr>
              <a:spcBef>
                <a:spcPct val="0"/>
              </a:spcBef>
              <a:buFont typeface="Arial" charset="0"/>
              <a:buNone/>
            </a:pPr>
            <a:r>
              <a:rPr lang="en-US" sz="1600" dirty="0">
                <a:latin typeface="Georgia" pitchFamily="18" charset="0"/>
              </a:rPr>
              <a:t>But to get the place I'll try,</a:t>
            </a:r>
          </a:p>
          <a:p>
            <a:pPr>
              <a:spcBef>
                <a:spcPct val="0"/>
              </a:spcBef>
              <a:buFont typeface="Arial" charset="0"/>
              <a:buNone/>
            </a:pPr>
            <a:r>
              <a:rPr lang="en-US" sz="1600" dirty="0">
                <a:latin typeface="Georgia" pitchFamily="18" charset="0"/>
              </a:rPr>
              <a:t> So I went to see the blackguard</a:t>
            </a:r>
          </a:p>
          <a:p>
            <a:pPr>
              <a:spcBef>
                <a:spcPct val="0"/>
              </a:spcBef>
              <a:buFont typeface="Arial" charset="0"/>
              <a:buNone/>
            </a:pPr>
            <a:r>
              <a:rPr lang="en-US" sz="1600" dirty="0">
                <a:latin typeface="Georgia" pitchFamily="18" charset="0"/>
              </a:rPr>
              <a:t>With his "No Irish Need Apply.</a:t>
            </a:r>
          </a:p>
          <a:p>
            <a:pPr>
              <a:spcBef>
                <a:spcPct val="0"/>
              </a:spcBef>
              <a:buFont typeface="Arial" charset="0"/>
              <a:buNone/>
            </a:pPr>
            <a:r>
              <a:rPr lang="en-US" sz="1600" dirty="0">
                <a:latin typeface="Georgia" pitchFamily="18" charset="0"/>
              </a:rPr>
              <a:t> Some do count it a misfortune</a:t>
            </a:r>
          </a:p>
          <a:p>
            <a:pPr>
              <a:spcBef>
                <a:spcPct val="0"/>
              </a:spcBef>
              <a:buFont typeface="Arial" charset="0"/>
              <a:buNone/>
            </a:pPr>
            <a:r>
              <a:rPr lang="en-US" sz="1600" dirty="0">
                <a:latin typeface="Georgia" pitchFamily="18" charset="0"/>
              </a:rPr>
              <a:t>To be christened Pat or Dan,</a:t>
            </a:r>
          </a:p>
          <a:p>
            <a:pPr>
              <a:spcBef>
                <a:spcPct val="0"/>
              </a:spcBef>
              <a:buFont typeface="Arial" charset="0"/>
              <a:buNone/>
            </a:pPr>
            <a:r>
              <a:rPr lang="en-US" sz="1600" dirty="0">
                <a:latin typeface="Georgia" pitchFamily="18" charset="0"/>
              </a:rPr>
              <a:t>But to me it is an honor</a:t>
            </a:r>
          </a:p>
          <a:p>
            <a:pPr>
              <a:spcBef>
                <a:spcPct val="0"/>
              </a:spcBef>
              <a:buFont typeface="Arial" charset="0"/>
              <a:buNone/>
            </a:pPr>
            <a:r>
              <a:rPr lang="en-US" sz="1600" dirty="0">
                <a:latin typeface="Georgia" pitchFamily="18" charset="0"/>
              </a:rPr>
              <a:t>To be born an Irishman.</a:t>
            </a:r>
          </a:p>
          <a:p>
            <a:pPr>
              <a:spcBef>
                <a:spcPct val="0"/>
              </a:spcBef>
              <a:buFont typeface="Arial" charset="0"/>
              <a:buNone/>
            </a:pPr>
            <a:r>
              <a:rPr lang="en-US" sz="1600" dirty="0">
                <a:latin typeface="Georgia" pitchFamily="18" charset="0"/>
              </a:rPr>
              <a:t>I started out to find the house,</a:t>
            </a:r>
          </a:p>
          <a:p>
            <a:pPr>
              <a:spcBef>
                <a:spcPct val="0"/>
              </a:spcBef>
              <a:buFont typeface="Arial" charset="0"/>
              <a:buNone/>
            </a:pPr>
            <a:r>
              <a:rPr lang="en-US" sz="1600" dirty="0">
                <a:latin typeface="Georgia" pitchFamily="18" charset="0"/>
              </a:rPr>
              <a:t>I got it mighty soon;</a:t>
            </a:r>
          </a:p>
          <a:p>
            <a:pPr>
              <a:spcBef>
                <a:spcPct val="0"/>
              </a:spcBef>
              <a:buFont typeface="Arial" charset="0"/>
              <a:buNone/>
            </a:pPr>
            <a:r>
              <a:rPr lang="en-US" sz="1600" dirty="0">
                <a:latin typeface="Georgia" pitchFamily="18" charset="0"/>
              </a:rPr>
              <a:t>There I found the old chap seated,</a:t>
            </a:r>
          </a:p>
          <a:p>
            <a:pPr>
              <a:spcBef>
                <a:spcPct val="0"/>
              </a:spcBef>
              <a:buFont typeface="Arial" charset="0"/>
              <a:buNone/>
            </a:pPr>
            <a:r>
              <a:rPr lang="en-US" sz="1600" dirty="0">
                <a:latin typeface="Georgia" pitchFamily="18" charset="0"/>
              </a:rPr>
              <a:t>He was reading the Tribune.</a:t>
            </a:r>
          </a:p>
          <a:p>
            <a:pPr>
              <a:spcBef>
                <a:spcPct val="0"/>
              </a:spcBef>
              <a:buFont typeface="Arial" charset="0"/>
              <a:buNone/>
            </a:pPr>
            <a:r>
              <a:rPr lang="en-US" sz="1600" dirty="0">
                <a:latin typeface="Georgia" pitchFamily="18" charset="0"/>
              </a:rPr>
              <a:t>I told him what I came for,</a:t>
            </a:r>
          </a:p>
          <a:p>
            <a:pPr>
              <a:spcBef>
                <a:spcPct val="0"/>
              </a:spcBef>
              <a:buFont typeface="Arial" charset="0"/>
              <a:buNone/>
            </a:pPr>
            <a:r>
              <a:rPr lang="en-US" sz="1600" dirty="0">
                <a:latin typeface="Georgia" pitchFamily="18" charset="0"/>
              </a:rPr>
              <a:t>When he in a rage did fly,</a:t>
            </a:r>
          </a:p>
          <a:p>
            <a:pPr>
              <a:spcBef>
                <a:spcPct val="0"/>
              </a:spcBef>
              <a:buFont typeface="Arial" charset="0"/>
              <a:buNone/>
            </a:pPr>
            <a:r>
              <a:rPr lang="en-US" sz="1600" dirty="0">
                <a:latin typeface="Georgia" pitchFamily="18" charset="0"/>
              </a:rPr>
              <a:t>"No!" he says, "You are a Paddy,</a:t>
            </a:r>
          </a:p>
          <a:p>
            <a:pPr>
              <a:spcBef>
                <a:spcPct val="0"/>
              </a:spcBef>
              <a:buFont typeface="Arial" charset="0"/>
              <a:buNone/>
            </a:pPr>
            <a:r>
              <a:rPr lang="en-US" sz="1600" dirty="0">
                <a:latin typeface="Georgia" pitchFamily="18" charset="0"/>
              </a:rPr>
              <a:t>And no Irish need apply.”</a:t>
            </a:r>
          </a:p>
        </p:txBody>
      </p:sp>
      <p:sp>
        <p:nvSpPr>
          <p:cNvPr id="112646" name="Content Placeholder 2"/>
          <p:cNvSpPr>
            <a:spLocks/>
          </p:cNvSpPr>
          <p:nvPr/>
        </p:nvSpPr>
        <p:spPr bwMode="auto">
          <a:xfrm>
            <a:off x="4267200" y="381000"/>
            <a:ext cx="3886200" cy="6324600"/>
          </a:xfrm>
          <a:prstGeom prst="rect">
            <a:avLst/>
          </a:prstGeom>
          <a:noFill/>
          <a:ln w="9525">
            <a:noFill/>
            <a:miter lim="800000"/>
            <a:headEnd/>
            <a:tailEnd/>
          </a:ln>
        </p:spPr>
        <p:txBody>
          <a:bodyPr/>
          <a:lstStyle/>
          <a:p>
            <a:pPr marL="342900" indent="-342900" eaLnBrk="0" hangingPunct="0">
              <a:buFont typeface="Arial" charset="0"/>
              <a:buNone/>
            </a:pPr>
            <a:r>
              <a:rPr lang="en-US" sz="1600" dirty="0">
                <a:latin typeface="Georgia" pitchFamily="18" charset="0"/>
              </a:rPr>
              <a:t>Then I gets my dander rising</a:t>
            </a:r>
          </a:p>
          <a:p>
            <a:pPr marL="342900" indent="-342900" eaLnBrk="0" hangingPunct="0">
              <a:buFont typeface="Arial" charset="0"/>
              <a:buNone/>
            </a:pPr>
            <a:r>
              <a:rPr lang="en-US" sz="1600" dirty="0">
                <a:latin typeface="Georgia" pitchFamily="18" charset="0"/>
              </a:rPr>
              <a:t>And I'd like to black his eye</a:t>
            </a:r>
          </a:p>
          <a:p>
            <a:pPr marL="342900" indent="-342900" eaLnBrk="0" hangingPunct="0">
              <a:buFont typeface="Arial" charset="0"/>
              <a:buNone/>
            </a:pPr>
            <a:r>
              <a:rPr lang="en-US" sz="1600" dirty="0">
                <a:latin typeface="Georgia" pitchFamily="18" charset="0"/>
              </a:rPr>
              <a:t> To tell an Irish gentleman "No Irish Need Apply.“</a:t>
            </a:r>
          </a:p>
          <a:p>
            <a:pPr marL="342900" indent="-342900" eaLnBrk="0" hangingPunct="0">
              <a:buFont typeface="Arial" charset="0"/>
              <a:buNone/>
            </a:pPr>
            <a:r>
              <a:rPr lang="en-US" sz="1600" dirty="0">
                <a:latin typeface="Georgia" pitchFamily="18" charset="0"/>
              </a:rPr>
              <a:t>I couldn't stand it longer</a:t>
            </a:r>
          </a:p>
          <a:p>
            <a:pPr marL="342900" indent="-342900" eaLnBrk="0" hangingPunct="0">
              <a:buFont typeface="Arial" charset="0"/>
              <a:buNone/>
            </a:pPr>
            <a:r>
              <a:rPr lang="en-US" sz="1600" dirty="0">
                <a:latin typeface="Georgia" pitchFamily="18" charset="0"/>
              </a:rPr>
              <a:t>So a hold of him I took</a:t>
            </a:r>
          </a:p>
          <a:p>
            <a:pPr marL="342900" indent="-342900" eaLnBrk="0" hangingPunct="0">
              <a:buFont typeface="Arial" charset="0"/>
              <a:buNone/>
            </a:pPr>
            <a:r>
              <a:rPr lang="en-US" sz="1600" dirty="0">
                <a:latin typeface="Georgia" pitchFamily="18" charset="0"/>
              </a:rPr>
              <a:t> And gave him such a welting</a:t>
            </a:r>
          </a:p>
          <a:p>
            <a:pPr marL="342900" indent="-342900" eaLnBrk="0" hangingPunct="0">
              <a:buFont typeface="Arial" charset="0"/>
              <a:buNone/>
            </a:pPr>
            <a:r>
              <a:rPr lang="en-US" sz="1600" dirty="0">
                <a:latin typeface="Georgia" pitchFamily="18" charset="0"/>
              </a:rPr>
              <a:t>As he'd get at Donnybrook.</a:t>
            </a:r>
          </a:p>
          <a:p>
            <a:pPr marL="342900" indent="-342900" eaLnBrk="0" hangingPunct="0">
              <a:buFont typeface="Arial" charset="0"/>
              <a:buNone/>
            </a:pPr>
            <a:r>
              <a:rPr lang="en-US" sz="1600" dirty="0">
                <a:latin typeface="Georgia" pitchFamily="18" charset="0"/>
              </a:rPr>
              <a:t>He hollered, "</a:t>
            </a:r>
            <a:r>
              <a:rPr lang="en-US" sz="1600" dirty="0" err="1">
                <a:latin typeface="Georgia" pitchFamily="18" charset="0"/>
              </a:rPr>
              <a:t>Milia</a:t>
            </a:r>
            <a:r>
              <a:rPr lang="en-US" sz="1600" dirty="0">
                <a:latin typeface="Georgia" pitchFamily="18" charset="0"/>
              </a:rPr>
              <a:t> </a:t>
            </a:r>
            <a:r>
              <a:rPr lang="en-US" sz="1600" dirty="0" err="1">
                <a:latin typeface="Georgia" pitchFamily="18" charset="0"/>
              </a:rPr>
              <a:t>murther</a:t>
            </a:r>
            <a:r>
              <a:rPr lang="en-US" sz="1600" dirty="0">
                <a:latin typeface="Georgia" pitchFamily="18" charset="0"/>
              </a:rPr>
              <a:t>,“</a:t>
            </a:r>
          </a:p>
          <a:p>
            <a:pPr marL="342900" indent="-342900" eaLnBrk="0" hangingPunct="0">
              <a:buFont typeface="Arial" charset="0"/>
              <a:buNone/>
            </a:pPr>
            <a:r>
              <a:rPr lang="en-US" sz="1600" dirty="0">
                <a:latin typeface="Georgia" pitchFamily="18" charset="0"/>
              </a:rPr>
              <a:t>And to get away did try,</a:t>
            </a:r>
          </a:p>
          <a:p>
            <a:pPr marL="342900" indent="-342900" eaLnBrk="0" hangingPunct="0">
              <a:buFont typeface="Arial" charset="0"/>
              <a:buNone/>
            </a:pPr>
            <a:r>
              <a:rPr lang="en-US" sz="1600" dirty="0">
                <a:latin typeface="Georgia" pitchFamily="18" charset="0"/>
              </a:rPr>
              <a:t>And swore he'd never write again</a:t>
            </a:r>
          </a:p>
          <a:p>
            <a:pPr marL="342900" indent="-342900" eaLnBrk="0" hangingPunct="0">
              <a:buFont typeface="Arial" charset="0"/>
              <a:buNone/>
            </a:pPr>
            <a:r>
              <a:rPr lang="en-US" sz="1600" dirty="0">
                <a:latin typeface="Georgia" pitchFamily="18" charset="0"/>
              </a:rPr>
              <a:t>"No Irish Need Apply.“</a:t>
            </a:r>
          </a:p>
          <a:p>
            <a:pPr marL="342900" indent="-342900" eaLnBrk="0" hangingPunct="0">
              <a:buFont typeface="Arial" charset="0"/>
              <a:buNone/>
            </a:pPr>
            <a:r>
              <a:rPr lang="en-US" sz="1600" dirty="0">
                <a:latin typeface="Georgia" pitchFamily="18" charset="0"/>
              </a:rPr>
              <a:t>Well he made a big apology,</a:t>
            </a:r>
          </a:p>
          <a:p>
            <a:pPr marL="342900" indent="-342900" eaLnBrk="0" hangingPunct="0">
              <a:buFont typeface="Arial" charset="0"/>
              <a:buNone/>
            </a:pPr>
            <a:r>
              <a:rPr lang="en-US" sz="1600" dirty="0">
                <a:latin typeface="Georgia" pitchFamily="18" charset="0"/>
              </a:rPr>
              <a:t>I told him then goodbye,</a:t>
            </a:r>
          </a:p>
          <a:p>
            <a:pPr marL="342900" indent="-342900" eaLnBrk="0" hangingPunct="0">
              <a:buFont typeface="Arial" charset="0"/>
              <a:buNone/>
            </a:pPr>
            <a:r>
              <a:rPr lang="en-US" sz="1600" dirty="0">
                <a:latin typeface="Georgia" pitchFamily="18" charset="0"/>
              </a:rPr>
              <a:t>Saying, "When next you want a beating,</a:t>
            </a:r>
          </a:p>
          <a:p>
            <a:pPr marL="342900" indent="-342900" eaLnBrk="0" hangingPunct="0">
              <a:buFont typeface="Arial" charset="0"/>
              <a:buNone/>
            </a:pPr>
            <a:r>
              <a:rPr lang="en-US" sz="1600" dirty="0">
                <a:latin typeface="Georgia" pitchFamily="18" charset="0"/>
              </a:rPr>
              <a:t>Write `No Irish Need Apply.' " </a:t>
            </a:r>
          </a:p>
        </p:txBody>
      </p:sp>
      <p:pic>
        <p:nvPicPr>
          <p:cNvPr id="112650" name="Picture 10" descr="300px-NINA-nyt"/>
          <p:cNvPicPr>
            <a:picLocks noChangeAspect="1" noChangeArrowheads="1"/>
          </p:cNvPicPr>
          <p:nvPr/>
        </p:nvPicPr>
        <p:blipFill>
          <a:blip r:embed="rId2" cstate="print"/>
          <a:srcRect/>
          <a:stretch>
            <a:fillRect/>
          </a:stretch>
        </p:blipFill>
        <p:spPr bwMode="auto">
          <a:xfrm>
            <a:off x="5791200" y="5441950"/>
            <a:ext cx="3162300" cy="1254125"/>
          </a:xfrm>
          <a:prstGeom prst="rect">
            <a:avLst/>
          </a:prstGeom>
          <a:noFill/>
        </p:spPr>
      </p:pic>
      <p:pic>
        <p:nvPicPr>
          <p:cNvPr id="112648" name="Picture 8" descr="no-irish-need-apply"/>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a:off x="3657600" y="4495800"/>
            <a:ext cx="2514600" cy="1311275"/>
          </a:xfrm>
          <a:prstGeom prst="rect">
            <a:avLst/>
          </a:prstGeom>
          <a:noFill/>
        </p:spPr>
      </p:pic>
    </p:spTree>
    <p:extLst>
      <p:ext uri="{BB962C8B-B14F-4D97-AF65-F5344CB8AC3E}">
        <p14:creationId xmlns:p14="http://schemas.microsoft.com/office/powerpoint/2010/main" val="97611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b="1"/>
              <a:t>The German Forty-</a:t>
            </a:r>
            <a:r>
              <a:rPr b="1" err="1"/>
              <a:t>Eighters</a:t>
            </a:r>
            <a:endParaRPr b="1"/>
          </a:p>
        </p:txBody>
      </p:sp>
      <p:sp>
        <p:nvSpPr>
          <p:cNvPr id="11266" name="Content Placeholder 5"/>
          <p:cNvSpPr>
            <a:spLocks noGrp="1"/>
          </p:cNvSpPr>
          <p:nvPr>
            <p:ph idx="1"/>
          </p:nvPr>
        </p:nvSpPr>
        <p:spPr>
          <a:xfrm>
            <a:off x="4343400" y="1485900"/>
            <a:ext cx="4572000" cy="5029200"/>
          </a:xfrm>
        </p:spPr>
        <p:txBody>
          <a:bodyPr>
            <a:noAutofit/>
          </a:bodyPr>
          <a:lstStyle/>
          <a:p>
            <a:r>
              <a:rPr lang="en-US" sz="2800" dirty="0"/>
              <a:t>Crop failure + war </a:t>
            </a:r>
            <a:r>
              <a:rPr lang="en-US" sz="2800" b="1" dirty="0">
                <a:sym typeface="Wingdings"/>
              </a:rPr>
              <a:t></a:t>
            </a:r>
            <a:r>
              <a:rPr lang="en-US" sz="2800" dirty="0">
                <a:sym typeface="Wingdings"/>
              </a:rPr>
              <a:t> </a:t>
            </a:r>
            <a:r>
              <a:rPr lang="en-US" sz="2800" dirty="0"/>
              <a:t>1 million Germans immigrate to America. </a:t>
            </a:r>
          </a:p>
          <a:p>
            <a:pPr eaLnBrk="1" hangingPunct="1"/>
            <a:r>
              <a:rPr lang="en-US" sz="2800" dirty="0"/>
              <a:t>More accepted by Americans</a:t>
            </a:r>
          </a:p>
          <a:p>
            <a:pPr lvl="1" eaLnBrk="1" hangingPunct="1"/>
            <a:r>
              <a:rPr lang="en-US" sz="2400" dirty="0"/>
              <a:t>Lutheran (Protestant)</a:t>
            </a:r>
          </a:p>
          <a:p>
            <a:pPr lvl="1"/>
            <a:r>
              <a:rPr lang="en-US" sz="2400" dirty="0"/>
              <a:t>Moved to the Mid-West (frontier)</a:t>
            </a:r>
          </a:p>
          <a:p>
            <a:pPr lvl="1"/>
            <a:r>
              <a:rPr lang="en-US" sz="2400" dirty="0"/>
              <a:t>Exceptions: Clung to their native culture, outspoken against slavery, drank lots of beer</a:t>
            </a:r>
          </a:p>
        </p:txBody>
      </p:sp>
      <p:pic>
        <p:nvPicPr>
          <p:cNvPr id="11268" name="Picture 2" descr="http://1.bp.blogspot.com/_fv7qE78fx4I/SntKr13k63I/AAAAAAAAAlc/ezoWMibcihg/s400/german+immigrant.jpg"/>
          <p:cNvPicPr>
            <a:picLocks noChangeAspect="1" noChangeArrowheads="1"/>
          </p:cNvPicPr>
          <p:nvPr/>
        </p:nvPicPr>
        <p:blipFill>
          <a:blip r:embed="rId3" cstate="print"/>
          <a:srcRect/>
          <a:stretch>
            <a:fillRect/>
          </a:stretch>
        </p:blipFill>
        <p:spPr bwMode="auto">
          <a:xfrm>
            <a:off x="380999" y="1524000"/>
            <a:ext cx="3851275"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fade">
                                      <p:cBhvr>
                                        <p:cTn id="17" dur="500"/>
                                        <p:tgtEl>
                                          <p:spTgt spid="1126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266">
                                            <p:txEl>
                                              <p:pRg st="3" end="3"/>
                                            </p:txEl>
                                          </p:spTgt>
                                        </p:tgtEl>
                                        <p:attrNameLst>
                                          <p:attrName>style.visibility</p:attrName>
                                        </p:attrNameLst>
                                      </p:cBhvr>
                                      <p:to>
                                        <p:strVal val="visible"/>
                                      </p:to>
                                    </p:set>
                                    <p:animEffect transition="in" filter="fade">
                                      <p:cBhvr>
                                        <p:cTn id="21" dur="500"/>
                                        <p:tgtEl>
                                          <p:spTgt spid="11266">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1266">
                                            <p:txEl>
                                              <p:pRg st="4" end="4"/>
                                            </p:txEl>
                                          </p:spTgt>
                                        </p:tgtEl>
                                        <p:attrNameLst>
                                          <p:attrName>style.visibility</p:attrName>
                                        </p:attrNameLst>
                                      </p:cBhvr>
                                      <p:to>
                                        <p:strVal val="visible"/>
                                      </p:to>
                                    </p:set>
                                    <p:animEffect transition="in" filter="fade">
                                      <p:cBhvr>
                                        <p:cTn id="25"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www.latinamericanstudies.org/ellis-island/cartoon-1.jpg"/>
          <p:cNvPicPr>
            <a:picLocks noChangeAspect="1" noChangeArrowheads="1"/>
          </p:cNvPicPr>
          <p:nvPr/>
        </p:nvPicPr>
        <p:blipFill>
          <a:blip r:embed="rId2" cstate="print"/>
          <a:srcRect r="2029"/>
          <a:stretch>
            <a:fillRect/>
          </a:stretch>
        </p:blipFill>
        <p:spPr bwMode="auto">
          <a:xfrm>
            <a:off x="0" y="0"/>
            <a:ext cx="9144000" cy="6858000"/>
          </a:xfrm>
          <a:prstGeom prst="rect">
            <a:avLst/>
          </a:prstGeom>
          <a:noFill/>
        </p:spPr>
      </p:pic>
      <p:sp>
        <p:nvSpPr>
          <p:cNvPr id="13314" name="Content Placeholder 1"/>
          <p:cNvSpPr>
            <a:spLocks noGrp="1"/>
          </p:cNvSpPr>
          <p:nvPr>
            <p:ph idx="1"/>
          </p:nvPr>
        </p:nvSpPr>
        <p:spPr>
          <a:xfrm>
            <a:off x="457200" y="1524000"/>
            <a:ext cx="8229600" cy="4495800"/>
          </a:xfrm>
          <a:solidFill>
            <a:schemeClr val="bg1">
              <a:lumMod val="85000"/>
              <a:alpha val="70000"/>
            </a:schemeClr>
          </a:solidFill>
        </p:spPr>
        <p:txBody>
          <a:bodyPr>
            <a:noAutofit/>
          </a:bodyPr>
          <a:lstStyle/>
          <a:p>
            <a:pPr eaLnBrk="1" hangingPunct="1">
              <a:buClr>
                <a:schemeClr val="accent1">
                  <a:lumMod val="50000"/>
                </a:schemeClr>
              </a:buClr>
            </a:pPr>
            <a:r>
              <a:rPr lang="en-US" sz="2800" dirty="0"/>
              <a:t>“</a:t>
            </a:r>
            <a:r>
              <a:rPr lang="en-US" sz="2800" dirty="0" err="1"/>
              <a:t>Nativists</a:t>
            </a:r>
            <a:r>
              <a:rPr lang="en-US" sz="2800" dirty="0"/>
              <a:t>”: Native-born Americans who did not like immigration and sought to ensure that immigrants were not allowed to hold public office.</a:t>
            </a:r>
          </a:p>
          <a:p>
            <a:pPr lvl="1">
              <a:buClr>
                <a:schemeClr val="accent1">
                  <a:lumMod val="50000"/>
                </a:schemeClr>
              </a:buClr>
            </a:pPr>
            <a:r>
              <a:rPr lang="en-US" sz="2400" dirty="0"/>
              <a:t>Believed newcomers would cause the downfall of America </a:t>
            </a:r>
          </a:p>
          <a:p>
            <a:pPr>
              <a:buClr>
                <a:schemeClr val="accent1">
                  <a:lumMod val="50000"/>
                </a:schemeClr>
              </a:buClr>
            </a:pPr>
            <a:r>
              <a:rPr lang="en-US" sz="2800" dirty="0"/>
              <a:t>The American Party (AKA: The "Know-Nothings”):  A nativist anti-immigration secret society; directed hatred mainly at Irish Catholics.</a:t>
            </a:r>
          </a:p>
          <a:p>
            <a:pPr lvl="1">
              <a:buClr>
                <a:schemeClr val="accent1">
                  <a:lumMod val="50000"/>
                </a:schemeClr>
              </a:buClr>
            </a:pPr>
            <a:r>
              <a:rPr lang="en-US" sz="2400" dirty="0"/>
              <a:t>Attacked immigrant businesses, homes, and intimidated them at the polls. </a:t>
            </a:r>
          </a:p>
        </p:txBody>
      </p:sp>
      <p:sp>
        <p:nvSpPr>
          <p:cNvPr id="3" name="Title 2"/>
          <p:cNvSpPr>
            <a:spLocks noGrp="1"/>
          </p:cNvSpPr>
          <p:nvPr>
            <p:ph type="title"/>
          </p:nvPr>
        </p:nvSpPr>
        <p:spPr>
          <a:xfrm>
            <a:off x="228600" y="5813651"/>
            <a:ext cx="8229600" cy="1219200"/>
          </a:xfrm>
        </p:spPr>
        <p:txBody>
          <a:bodyPr>
            <a:normAutofit fontScale="90000"/>
          </a:bodyPr>
          <a:lstStyle/>
          <a:p>
            <a:pPr algn="ctr" eaLnBrk="1" hangingPunct="1">
              <a:defRPr/>
            </a:pPr>
            <a:r>
              <a:rPr sz="48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Flare-ups of Anti</a:t>
            </a:r>
            <a:r>
              <a:rPr lang="en-US" sz="48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sz="48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foreignism </a:t>
            </a:r>
            <a:endParaRPr sz="44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314">
                                            <p:bg/>
                                          </p:spTgt>
                                        </p:tgtEl>
                                        <p:attrNameLst>
                                          <p:attrName>style.visibility</p:attrName>
                                        </p:attrNameLst>
                                      </p:cBhvr>
                                      <p:to>
                                        <p:strVal val="visible"/>
                                      </p:to>
                                    </p:set>
                                    <p:animEffect transition="in" filter="fade">
                                      <p:cBhvr>
                                        <p:cTn id="13" dur="1000"/>
                                        <p:tgtEl>
                                          <p:spTgt spid="13314">
                                            <p:bg/>
                                          </p:spTgt>
                                        </p:tgtEl>
                                      </p:cBhvr>
                                    </p:animEffect>
                                    <p:anim calcmode="lin" valueType="num">
                                      <p:cBhvr>
                                        <p:cTn id="14" dur="1000" fill="hold"/>
                                        <p:tgtEl>
                                          <p:spTgt spid="13314">
                                            <p:bg/>
                                          </p:spTgt>
                                        </p:tgtEl>
                                        <p:attrNameLst>
                                          <p:attrName>ppt_x</p:attrName>
                                        </p:attrNameLst>
                                      </p:cBhvr>
                                      <p:tavLst>
                                        <p:tav tm="0">
                                          <p:val>
                                            <p:strVal val="#ppt_x"/>
                                          </p:val>
                                        </p:tav>
                                        <p:tav tm="100000">
                                          <p:val>
                                            <p:strVal val="#ppt_x"/>
                                          </p:val>
                                        </p:tav>
                                      </p:tavLst>
                                    </p:anim>
                                    <p:anim calcmode="lin" valueType="num">
                                      <p:cBhvr>
                                        <p:cTn id="15" dur="900" decel="100000" fill="hold"/>
                                        <p:tgtEl>
                                          <p:spTgt spid="13314">
                                            <p:bg/>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314">
                                            <p:bg/>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13314">
                                            <p:txEl>
                                              <p:pRg st="0" end="0"/>
                                            </p:txEl>
                                          </p:spTgt>
                                        </p:tgtEl>
                                        <p:attrNameLst>
                                          <p:attrName>style.visibility</p:attrName>
                                        </p:attrNameLst>
                                      </p:cBhvr>
                                      <p:to>
                                        <p:strVal val="visible"/>
                                      </p:to>
                                    </p:set>
                                    <p:animEffect transition="in" filter="fade">
                                      <p:cBhvr>
                                        <p:cTn id="20" dur="1000"/>
                                        <p:tgtEl>
                                          <p:spTgt spid="13314">
                                            <p:txEl>
                                              <p:pRg st="0" end="0"/>
                                            </p:txEl>
                                          </p:spTgt>
                                        </p:tgtEl>
                                      </p:cBhvr>
                                    </p:animEffect>
                                    <p:anim calcmode="lin" valueType="num">
                                      <p:cBhvr>
                                        <p:cTn id="21"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3314">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3314">
                                            <p:txEl>
                                              <p:pRg st="0" end="0"/>
                                            </p:tx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3314">
                                            <p:txEl>
                                              <p:pRg st="1" end="1"/>
                                            </p:txEl>
                                          </p:spTgt>
                                        </p:tgtEl>
                                        <p:attrNameLst>
                                          <p:attrName>style.visibility</p:attrName>
                                        </p:attrNameLst>
                                      </p:cBhvr>
                                      <p:to>
                                        <p:strVal val="visible"/>
                                      </p:to>
                                    </p:set>
                                    <p:animEffect transition="in" filter="fade">
                                      <p:cBhvr>
                                        <p:cTn id="26" dur="1000"/>
                                        <p:tgtEl>
                                          <p:spTgt spid="13314">
                                            <p:txEl>
                                              <p:pRg st="1" end="1"/>
                                            </p:txEl>
                                          </p:spTgt>
                                        </p:tgtEl>
                                      </p:cBhvr>
                                    </p:animEffect>
                                    <p:anim calcmode="lin" valueType="num">
                                      <p:cBhvr>
                                        <p:cTn id="27"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13314">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31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3314">
                                            <p:txEl>
                                              <p:pRg st="2" end="2"/>
                                            </p:txEl>
                                          </p:spTgt>
                                        </p:tgtEl>
                                        <p:attrNameLst>
                                          <p:attrName>style.visibility</p:attrName>
                                        </p:attrNameLst>
                                      </p:cBhvr>
                                      <p:to>
                                        <p:strVal val="visible"/>
                                      </p:to>
                                    </p:set>
                                    <p:animEffect transition="in" filter="fade">
                                      <p:cBhvr>
                                        <p:cTn id="34" dur="1000"/>
                                        <p:tgtEl>
                                          <p:spTgt spid="13314">
                                            <p:txEl>
                                              <p:pRg st="2" end="2"/>
                                            </p:txEl>
                                          </p:spTgt>
                                        </p:tgtEl>
                                      </p:cBhvr>
                                    </p:animEffect>
                                    <p:anim calcmode="lin" valueType="num">
                                      <p:cBhvr>
                                        <p:cTn id="35"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3314">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314">
                                            <p:txEl>
                                              <p:pRg st="2" end="2"/>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3314">
                                            <p:txEl>
                                              <p:pRg st="3" end="3"/>
                                            </p:txEl>
                                          </p:spTgt>
                                        </p:tgtEl>
                                        <p:attrNameLst>
                                          <p:attrName>style.visibility</p:attrName>
                                        </p:attrNameLst>
                                      </p:cBhvr>
                                      <p:to>
                                        <p:strVal val="visible"/>
                                      </p:to>
                                    </p:set>
                                    <p:animEffect transition="in" filter="fade">
                                      <p:cBhvr>
                                        <p:cTn id="40" dur="1000"/>
                                        <p:tgtEl>
                                          <p:spTgt spid="13314">
                                            <p:txEl>
                                              <p:pRg st="3" end="3"/>
                                            </p:txEl>
                                          </p:spTgt>
                                        </p:tgtEl>
                                      </p:cBhvr>
                                    </p:animEffect>
                                    <p:anim calcmode="lin" valueType="num">
                                      <p:cBhvr>
                                        <p:cTn id="41"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331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331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3657600" cy="1219200"/>
          </a:xfrm>
        </p:spPr>
        <p:txBody>
          <a:bodyPr>
            <a:noAutofit/>
          </a:bodyPr>
          <a:lstStyle/>
          <a:p>
            <a:pPr algn="ctr">
              <a:defRPr/>
            </a:pPr>
            <a:r>
              <a:rPr sz="4400" b="1" dirty="0"/>
              <a:t>Political Machines</a:t>
            </a:r>
          </a:p>
        </p:txBody>
      </p:sp>
      <p:sp>
        <p:nvSpPr>
          <p:cNvPr id="15362" name="Content Placeholder 1"/>
          <p:cNvSpPr>
            <a:spLocks noGrp="1"/>
          </p:cNvSpPr>
          <p:nvPr>
            <p:ph idx="1"/>
          </p:nvPr>
        </p:nvSpPr>
        <p:spPr>
          <a:xfrm>
            <a:off x="4114800" y="457200"/>
            <a:ext cx="4876800" cy="6172200"/>
          </a:xfrm>
        </p:spPr>
        <p:txBody>
          <a:bodyPr>
            <a:noAutofit/>
          </a:bodyPr>
          <a:lstStyle/>
          <a:p>
            <a:r>
              <a:rPr lang="en-US" sz="2800" dirty="0"/>
              <a:t>Cities/politics could not keep up with population growth</a:t>
            </a:r>
          </a:p>
          <a:p>
            <a:r>
              <a:rPr lang="en-US" sz="2800" dirty="0"/>
              <a:t>Political machine: A political organization in which a ”boss” gains the support of individuals and businesses, who receive rewards (usually jobs) for getting out the vote</a:t>
            </a:r>
          </a:p>
          <a:p>
            <a:pPr lvl="1"/>
            <a:r>
              <a:rPr lang="en-US" sz="2400" dirty="0"/>
              <a:t>Relied on immigrant voter-base</a:t>
            </a:r>
          </a:p>
          <a:p>
            <a:pPr lvl="1"/>
            <a:r>
              <a:rPr lang="en-US" sz="2400" dirty="0"/>
              <a:t>Corrupt</a:t>
            </a:r>
          </a:p>
          <a:p>
            <a:pPr lvl="1"/>
            <a:r>
              <a:rPr lang="en-US" sz="2400" dirty="0"/>
              <a:t>Improved infrastructure</a:t>
            </a:r>
          </a:p>
          <a:p>
            <a:pPr lvl="1"/>
            <a:r>
              <a:rPr lang="en-US" sz="2400" dirty="0"/>
              <a:t>Increased voter turn-out</a:t>
            </a:r>
          </a:p>
        </p:txBody>
      </p:sp>
      <p:pic>
        <p:nvPicPr>
          <p:cNvPr id="4098" name="Picture 2" descr="http://upload.wikimedia.org/wikipedia/commons/e/e2/Boss_Tweed,_N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006657"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Effect transition="in" filter="fade">
                                      <p:cBhvr>
                                        <p:cTn id="21" dur="500"/>
                                        <p:tgtEl>
                                          <p:spTgt spid="15362">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362">
                                            <p:txEl>
                                              <p:pRg st="4" end="4"/>
                                            </p:txEl>
                                          </p:spTgt>
                                        </p:tgtEl>
                                        <p:attrNameLst>
                                          <p:attrName>style.visibility</p:attrName>
                                        </p:attrNameLst>
                                      </p:cBhvr>
                                      <p:to>
                                        <p:strVal val="visible"/>
                                      </p:to>
                                    </p:set>
                                    <p:animEffect transition="in" filter="fade">
                                      <p:cBhvr>
                                        <p:cTn id="25" dur="500"/>
                                        <p:tgtEl>
                                          <p:spTgt spid="15362">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5362">
                                            <p:txEl>
                                              <p:pRg st="5" end="5"/>
                                            </p:txEl>
                                          </p:spTgt>
                                        </p:tgtEl>
                                        <p:attrNameLst>
                                          <p:attrName>style.visibility</p:attrName>
                                        </p:attrNameLst>
                                      </p:cBhvr>
                                      <p:to>
                                        <p:strVal val="visible"/>
                                      </p:to>
                                    </p:set>
                                    <p:animEffect transition="in" filter="fade">
                                      <p:cBhvr>
                                        <p:cTn id="29"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9" y="609600"/>
            <a:ext cx="3437393" cy="1143000"/>
          </a:xfrm>
        </p:spPr>
        <p:txBody>
          <a:bodyPr>
            <a:normAutofit fontScale="90000"/>
          </a:bodyPr>
          <a:lstStyle/>
          <a:p>
            <a:pPr algn="ctr"/>
            <a:r>
              <a:rPr lang="en-US" dirty="0"/>
              <a:t>Political Machines</a:t>
            </a:r>
          </a:p>
        </p:txBody>
      </p:sp>
      <p:sp>
        <p:nvSpPr>
          <p:cNvPr id="3" name="Content Placeholder 2"/>
          <p:cNvSpPr>
            <a:spLocks noGrp="1"/>
          </p:cNvSpPr>
          <p:nvPr>
            <p:ph idx="1"/>
          </p:nvPr>
        </p:nvSpPr>
        <p:spPr>
          <a:xfrm>
            <a:off x="152400" y="609600"/>
            <a:ext cx="5486400" cy="6019800"/>
          </a:xfrm>
        </p:spPr>
        <p:txBody>
          <a:bodyPr>
            <a:normAutofit lnSpcReduction="10000"/>
          </a:bodyPr>
          <a:lstStyle/>
          <a:p>
            <a:r>
              <a:rPr lang="en-US" sz="2600" dirty="0"/>
              <a:t>Tammany Hall: A Democratic political machine in New York City; held political control from 1854-1932.</a:t>
            </a:r>
          </a:p>
          <a:p>
            <a:pPr lvl="1"/>
            <a:r>
              <a:rPr lang="en-US" sz="2200" dirty="0"/>
              <a:t>Notorious for graft (use of authority for personal gain) and political corruption</a:t>
            </a:r>
          </a:p>
          <a:p>
            <a:pPr lvl="1"/>
            <a:r>
              <a:rPr lang="en-US" sz="2200" dirty="0"/>
              <a:t>Irish immigrants as voter-base</a:t>
            </a:r>
          </a:p>
          <a:p>
            <a:pPr lvl="1"/>
            <a:r>
              <a:rPr lang="en-US" sz="2200" dirty="0"/>
              <a:t>Helped Irish assimilate and gain power</a:t>
            </a:r>
          </a:p>
          <a:p>
            <a:r>
              <a:rPr lang="en-US" sz="2600" dirty="0"/>
              <a:t>William “Boss” Tweed:  Leader of Tammany Hall between the 1850s-70s </a:t>
            </a:r>
          </a:p>
          <a:p>
            <a:pPr lvl="1"/>
            <a:r>
              <a:rPr lang="en-US" sz="2200" dirty="0"/>
              <a:t>Able to dole out city jobs and projects to his supporters</a:t>
            </a:r>
          </a:p>
          <a:p>
            <a:pPr lvl="1"/>
            <a:r>
              <a:rPr lang="en-US" sz="2200" dirty="0"/>
              <a:t>Found guilty of  stealing $45 million from taxpayers through graft.</a:t>
            </a:r>
          </a:p>
          <a:p>
            <a:pPr lvl="1"/>
            <a:r>
              <a:rPr lang="en-US" sz="2200" dirty="0"/>
              <a:t>Lampooned by Thomas Nast</a:t>
            </a:r>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086" y="1905000"/>
            <a:ext cx="3087707" cy="388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9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www.archives.gov/education/lessons/hine-photos/images/bottle-factory.gif"/>
          <p:cNvPicPr>
            <a:picLocks noChangeAspect="1" noChangeArrowheads="1"/>
          </p:cNvPicPr>
          <p:nvPr/>
        </p:nvPicPr>
        <p:blipFill>
          <a:blip r:embed="rId3" cstate="print"/>
          <a:srcRect/>
          <a:stretch>
            <a:fillRect/>
          </a:stretch>
        </p:blipFill>
        <p:spPr bwMode="auto">
          <a:xfrm>
            <a:off x="0" y="0"/>
            <a:ext cx="9207500" cy="6858000"/>
          </a:xfrm>
          <a:prstGeom prst="rect">
            <a:avLst/>
          </a:prstGeom>
          <a:noFill/>
          <a:ln w="9525">
            <a:noFill/>
            <a:miter lim="800000"/>
            <a:headEnd/>
            <a:tailEnd/>
          </a:ln>
        </p:spPr>
      </p:pic>
      <p:sp>
        <p:nvSpPr>
          <p:cNvPr id="2050" name="Rectangle 2"/>
          <p:cNvSpPr>
            <a:spLocks noGrp="1" noChangeArrowheads="1"/>
          </p:cNvSpPr>
          <p:nvPr>
            <p:ph type="ctrTitle"/>
          </p:nvPr>
        </p:nvSpPr>
        <p:spPr>
          <a:xfrm>
            <a:off x="457200" y="381000"/>
            <a:ext cx="8458200" cy="1752600"/>
          </a:xfrm>
        </p:spPr>
        <p:txBody>
          <a:bodyPr/>
          <a:lstStyle/>
          <a:p>
            <a:pPr eaLnBrk="1" fontAlgn="auto" hangingPunct="1">
              <a:spcAft>
                <a:spcPts val="0"/>
              </a:spcAft>
              <a:defRPr/>
            </a:pPr>
            <a:r>
              <a:rPr lang="en-US" dirty="0">
                <a:solidFill>
                  <a:schemeClr val="bg1"/>
                </a:solidFill>
                <a:effectLst>
                  <a:outerShdw blurRad="38100" dist="38100" dir="2700000" algn="tl">
                    <a:srgbClr val="000000">
                      <a:alpha val="43137"/>
                    </a:srgbClr>
                  </a:outerShdw>
                </a:effectLst>
              </a:rPr>
              <a:t>The Market Revolution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logster.com/media/3/7/66/17/76617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a:defRPr/>
            </a:pPr>
            <a:r>
              <a:rPr lang="en-US" sz="6000" b="1" dirty="0">
                <a:solidFill>
                  <a:schemeClr val="bg1"/>
                </a:solidFill>
                <a:effectLst>
                  <a:outerShdw blurRad="38100" dist="38100" dir="2700000" algn="tl">
                    <a:srgbClr val="000000">
                      <a:alpha val="43137"/>
                    </a:srgbClr>
                  </a:outerShdw>
                </a:effectLst>
              </a:rPr>
              <a:t>Industrial Review</a:t>
            </a:r>
          </a:p>
        </p:txBody>
      </p:sp>
      <p:sp>
        <p:nvSpPr>
          <p:cNvPr id="3" name="Content Placeholder 2"/>
          <p:cNvSpPr>
            <a:spLocks noGrp="1"/>
          </p:cNvSpPr>
          <p:nvPr>
            <p:ph idx="1"/>
          </p:nvPr>
        </p:nvSpPr>
        <p:spPr>
          <a:xfrm>
            <a:off x="533400" y="1600200"/>
            <a:ext cx="8077200" cy="4876800"/>
          </a:xfrm>
          <a:solidFill>
            <a:schemeClr val="bg1">
              <a:lumMod val="75000"/>
              <a:alpha val="65000"/>
            </a:schemeClr>
          </a:solidFill>
        </p:spPr>
        <p:txBody>
          <a:bodyPr>
            <a:normAutofit lnSpcReduction="10000"/>
          </a:bodyPr>
          <a:lstStyle/>
          <a:p>
            <a:pPr>
              <a:defRPr/>
            </a:pPr>
            <a:r>
              <a:rPr lang="en-US" sz="3800" dirty="0">
                <a:effectLst>
                  <a:outerShdw blurRad="38100" dist="38100" dir="2700000" algn="tl">
                    <a:srgbClr val="000000">
                      <a:alpha val="43137"/>
                    </a:srgbClr>
                  </a:outerShdw>
                </a:effectLst>
              </a:rPr>
              <a:t>Change from human labor to machines</a:t>
            </a:r>
          </a:p>
          <a:p>
            <a:pPr>
              <a:defRPr/>
            </a:pPr>
            <a:r>
              <a:rPr lang="en-US" sz="3800" dirty="0">
                <a:effectLst>
                  <a:outerShdw blurRad="38100" dist="38100" dir="2700000" algn="tl">
                    <a:srgbClr val="000000">
                      <a:alpha val="43137"/>
                    </a:srgbClr>
                  </a:outerShdw>
                </a:effectLst>
              </a:rPr>
              <a:t>Development of new energy sources</a:t>
            </a:r>
          </a:p>
          <a:p>
            <a:pPr>
              <a:defRPr/>
            </a:pPr>
            <a:r>
              <a:rPr lang="en-US" sz="3800" dirty="0">
                <a:effectLst>
                  <a:outerShdw blurRad="38100" dist="38100" dir="2700000" algn="tl">
                    <a:srgbClr val="000000">
                      <a:alpha val="43137"/>
                    </a:srgbClr>
                  </a:outerShdw>
                </a:effectLst>
              </a:rPr>
              <a:t>Increased use of natural resources</a:t>
            </a:r>
          </a:p>
          <a:p>
            <a:pPr>
              <a:defRPr/>
            </a:pPr>
            <a:r>
              <a:rPr lang="en-US" sz="3800" dirty="0">
                <a:effectLst>
                  <a:outerShdw blurRad="38100" dist="38100" dir="2700000" algn="tl">
                    <a:srgbClr val="000000">
                      <a:alpha val="43137"/>
                    </a:srgbClr>
                  </a:outerShdw>
                </a:effectLst>
              </a:rPr>
              <a:t>Standardization of products</a:t>
            </a:r>
          </a:p>
          <a:p>
            <a:pPr>
              <a:defRPr/>
            </a:pPr>
            <a:r>
              <a:rPr lang="en-US" sz="3800" dirty="0">
                <a:effectLst>
                  <a:outerShdw blurRad="38100" dist="38100" dir="2700000" algn="tl">
                    <a:srgbClr val="000000">
                      <a:alpha val="43137"/>
                    </a:srgbClr>
                  </a:outerShdw>
                </a:effectLst>
              </a:rPr>
              <a:t>Effects on environment</a:t>
            </a:r>
          </a:p>
          <a:p>
            <a:pPr>
              <a:defRPr/>
            </a:pPr>
            <a:r>
              <a:rPr lang="en-US" sz="3800" dirty="0">
                <a:effectLst>
                  <a:outerShdw blurRad="38100" dist="38100" dir="2700000" algn="tl">
                    <a:srgbClr val="000000">
                      <a:alpha val="43137"/>
                    </a:srgbClr>
                  </a:outerShdw>
                </a:effectLst>
              </a:rPr>
              <a:t>Effects on politics and economics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Bell Ringer</a:t>
            </a:r>
          </a:p>
        </p:txBody>
      </p:sp>
      <p:sp>
        <p:nvSpPr>
          <p:cNvPr id="3" name="Content Placeholder 2"/>
          <p:cNvSpPr>
            <a:spLocks noGrp="1"/>
          </p:cNvSpPr>
          <p:nvPr>
            <p:ph idx="1"/>
          </p:nvPr>
        </p:nvSpPr>
        <p:spPr>
          <a:xfrm>
            <a:off x="457200" y="2743200"/>
            <a:ext cx="8229600" cy="3382963"/>
          </a:xfrm>
        </p:spPr>
        <p:txBody>
          <a:bodyPr>
            <a:normAutofit lnSpcReduction="10000"/>
          </a:bodyPr>
          <a:lstStyle/>
          <a:p>
            <a:r>
              <a:rPr lang="en-US" sz="3500" dirty="0"/>
              <a:t>Have you ever moved before? _____ </a:t>
            </a:r>
          </a:p>
          <a:p>
            <a:r>
              <a:rPr lang="en-US" sz="3500" dirty="0"/>
              <a:t>If yes, how many times have you moved and from where?_______ </a:t>
            </a:r>
          </a:p>
          <a:p>
            <a:r>
              <a:rPr lang="en-US" sz="3500" dirty="0"/>
              <a:t>What would be the most difficult part of moving to a new country?  What would be the most exciting part?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Origins of American Industrialism</a:t>
            </a:r>
          </a:p>
        </p:txBody>
      </p:sp>
      <p:sp>
        <p:nvSpPr>
          <p:cNvPr id="2" name="Content Placeholder 1"/>
          <p:cNvSpPr>
            <a:spLocks noGrp="1"/>
          </p:cNvSpPr>
          <p:nvPr>
            <p:ph idx="1"/>
          </p:nvPr>
        </p:nvSpPr>
        <p:spPr/>
        <p:txBody>
          <a:bodyPr>
            <a:noAutofit/>
          </a:bodyPr>
          <a:lstStyle/>
          <a:p>
            <a:pPr marL="457200" indent="-457200"/>
            <a:r>
              <a:rPr lang="en-US" sz="3600" dirty="0"/>
              <a:t>Characteristics spurring industrialization:</a:t>
            </a:r>
          </a:p>
          <a:p>
            <a:pPr marL="822960" lvl="1" indent="-457200"/>
            <a:r>
              <a:rPr lang="en-US" sz="2800" dirty="0"/>
              <a:t>Increasing population</a:t>
            </a:r>
          </a:p>
          <a:p>
            <a:pPr marL="822960" lvl="1" indent="-457200"/>
            <a:r>
              <a:rPr lang="en-US" sz="2800" dirty="0"/>
              <a:t>Cheap immigrant labor</a:t>
            </a:r>
          </a:p>
          <a:p>
            <a:pPr marL="822960" lvl="1" indent="-457200"/>
            <a:r>
              <a:rPr lang="en-US" sz="2800" dirty="0"/>
              <a:t>Abundance of raw materials</a:t>
            </a:r>
          </a:p>
          <a:p>
            <a:pPr marL="822960" lvl="1" indent="-457200"/>
            <a:r>
              <a:rPr lang="en-US" sz="2800" dirty="0"/>
              <a:t>Wars in Europe + blockades</a:t>
            </a:r>
          </a:p>
          <a:p>
            <a:pPr marL="822960" lvl="1" indent="-457200"/>
            <a:r>
              <a:rPr lang="en-US" sz="2800" dirty="0"/>
              <a:t>Improved transportation</a:t>
            </a:r>
          </a:p>
          <a:p>
            <a:pPr marL="457200" indent="-457200"/>
            <a:r>
              <a:rPr lang="en-US" sz="3600" dirty="0"/>
              <a:t>Struggled to compete with the British in manufacturing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4572000"/>
            <a:ext cx="4495800" cy="1600200"/>
          </a:xfrm>
          <a:noFill/>
          <a:effectLst>
            <a:softEdge rad="317500"/>
          </a:effectLst>
        </p:spPr>
        <p:txBody>
          <a:bodyPr>
            <a:noAutofit/>
          </a:bodyPr>
          <a:lstStyle/>
          <a:p>
            <a:pPr algn="r" eaLnBrk="1" hangingPunct="1">
              <a:defRPr/>
            </a:pPr>
            <a:r>
              <a:rPr lang="en-US" sz="4000" dirty="0"/>
              <a:t>The Father of the Factory System</a:t>
            </a:r>
          </a:p>
        </p:txBody>
      </p:sp>
      <p:sp>
        <p:nvSpPr>
          <p:cNvPr id="17412" name="Content Placeholder 2"/>
          <p:cNvSpPr>
            <a:spLocks noGrp="1"/>
          </p:cNvSpPr>
          <p:nvPr>
            <p:ph idx="1"/>
          </p:nvPr>
        </p:nvSpPr>
        <p:spPr>
          <a:xfrm>
            <a:off x="3276600" y="381000"/>
            <a:ext cx="5562600" cy="3886200"/>
          </a:xfrm>
          <a:noFill/>
          <a:ln>
            <a:noFill/>
          </a:ln>
        </p:spPr>
        <p:txBody>
          <a:bodyPr>
            <a:normAutofit/>
          </a:bodyPr>
          <a:lstStyle/>
          <a:p>
            <a:pPr marL="609600" indent="-609600" eaLnBrk="1" hangingPunct="1"/>
            <a:r>
              <a:rPr lang="en-US" sz="3200" dirty="0"/>
              <a:t>Samuel Slater (“Father of the Factory System”)</a:t>
            </a:r>
          </a:p>
          <a:p>
            <a:pPr marL="609600" indent="-609600" eaLnBrk="1" hangingPunct="1"/>
            <a:r>
              <a:rPr lang="en-US" sz="3200" dirty="0"/>
              <a:t>Built the first spinning machine in America</a:t>
            </a:r>
          </a:p>
          <a:p>
            <a:pPr marL="609600" indent="-609600" eaLnBrk="1" hangingPunct="1"/>
            <a:r>
              <a:rPr lang="en-US" sz="3200" dirty="0"/>
              <a:t>Slater’s machine created a shortage of cotton fiber</a:t>
            </a:r>
          </a:p>
        </p:txBody>
      </p:sp>
      <p:pic>
        <p:nvPicPr>
          <p:cNvPr id="17413" name="Picture 6" descr="samuel%20slater"/>
          <p:cNvPicPr>
            <a:picLocks noChangeAspect="1" noChangeArrowheads="1"/>
          </p:cNvPicPr>
          <p:nvPr/>
        </p:nvPicPr>
        <p:blipFill>
          <a:blip r:embed="rId2" cstate="print"/>
          <a:srcRect/>
          <a:stretch>
            <a:fillRect/>
          </a:stretch>
        </p:blipFill>
        <p:spPr bwMode="auto">
          <a:xfrm>
            <a:off x="457200" y="457200"/>
            <a:ext cx="2592945" cy="312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4" name="Picture 8" descr="86-9625_225px"/>
          <p:cNvPicPr>
            <a:picLocks noChangeAspect="1" noChangeArrowheads="1"/>
          </p:cNvPicPr>
          <p:nvPr/>
        </p:nvPicPr>
        <p:blipFill>
          <a:blip r:embed="rId3" cstate="print"/>
          <a:srcRect/>
          <a:stretch>
            <a:fillRect/>
          </a:stretch>
        </p:blipFill>
        <p:spPr bwMode="auto">
          <a:xfrm>
            <a:off x="685800" y="3810000"/>
            <a:ext cx="3590925" cy="26656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002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fade">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fade">
                                      <p:cBhvr>
                                        <p:cTn id="17" dur="5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8229600" cy="990600"/>
          </a:xfrm>
          <a:noFill/>
          <a:effectLst>
            <a:softEdge rad="317500"/>
          </a:effectLst>
        </p:spPr>
        <p:txBody>
          <a:bodyPr>
            <a:noAutofit/>
          </a:bodyPr>
          <a:lstStyle/>
          <a:p>
            <a:pPr eaLnBrk="1" hangingPunct="1">
              <a:defRPr/>
            </a:pPr>
            <a:r>
              <a:rPr lang="en-US" sz="4800" dirty="0"/>
              <a:t>Eli Whitney: The Cotton Gin</a:t>
            </a:r>
          </a:p>
        </p:txBody>
      </p:sp>
      <p:sp>
        <p:nvSpPr>
          <p:cNvPr id="19460" name="Content Placeholder 2"/>
          <p:cNvSpPr>
            <a:spLocks noGrp="1"/>
          </p:cNvSpPr>
          <p:nvPr>
            <p:ph idx="1"/>
          </p:nvPr>
        </p:nvSpPr>
        <p:spPr>
          <a:xfrm>
            <a:off x="304800" y="609600"/>
            <a:ext cx="6400800" cy="4876800"/>
          </a:xfrm>
          <a:noFill/>
          <a:ln>
            <a:noFill/>
          </a:ln>
        </p:spPr>
        <p:txBody>
          <a:bodyPr>
            <a:noAutofit/>
          </a:bodyPr>
          <a:lstStyle/>
          <a:p>
            <a:pPr eaLnBrk="1" hangingPunct="1"/>
            <a:r>
              <a:rPr lang="en-US" sz="3300" dirty="0"/>
              <a:t>Eli Whitney invented the cotton gin which separated the fiber from the seed (1793). </a:t>
            </a:r>
          </a:p>
          <a:p>
            <a:pPr lvl="1" eaLnBrk="1" hangingPunct="1"/>
            <a:r>
              <a:rPr lang="en-US" sz="2900" dirty="0"/>
              <a:t>Caused the South to expand its cotton producing land and increase its desire for slaves </a:t>
            </a:r>
          </a:p>
          <a:p>
            <a:pPr lvl="1" eaLnBrk="1" hangingPunct="1"/>
            <a:r>
              <a:rPr lang="en-US" sz="2900" dirty="0"/>
              <a:t>The cotton gin caused the North to expand its factories for spinning and weaving cloth.</a:t>
            </a:r>
          </a:p>
        </p:txBody>
      </p:sp>
      <p:pic>
        <p:nvPicPr>
          <p:cNvPr id="5122" name="Picture 2" descr="http://www.vacationrentalslounge.com/resources/common/images/eli-whit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83628"/>
            <a:ext cx="2133600" cy="2963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5" descr="cotton_gin"/>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a:xfrm rot="21250493">
            <a:off x="6400685" y="3768029"/>
            <a:ext cx="2509923" cy="2440901"/>
          </a:xfrm>
          <a:prstGeom prst="rect">
            <a:avLst/>
          </a:prstGeom>
          <a:noFill/>
          <a:ln>
            <a:noFill/>
          </a:ln>
        </p:spPr>
      </p:pic>
    </p:spTree>
    <p:extLst>
      <p:ext uri="{BB962C8B-B14F-4D97-AF65-F5344CB8AC3E}">
        <p14:creationId xmlns:p14="http://schemas.microsoft.com/office/powerpoint/2010/main" val="41832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fade">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fade">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fade">
                                      <p:cBhvr>
                                        <p:cTn id="17"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903368" y="381000"/>
            <a:ext cx="7337265" cy="830997"/>
          </a:xfrm>
          <a:prstGeom prst="rect">
            <a:avLst/>
          </a:prstGeom>
          <a:noFill/>
        </p:spPr>
        <p:txBody>
          <a:bodyPr wrap="none" lIns="91440" tIns="45720" rIns="91440" bIns="45720">
            <a:spAutoFit/>
          </a:bodyPr>
          <a:lstStyle/>
          <a:p>
            <a:pPr algn="ctr"/>
            <a:r>
              <a:rPr 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bertus" pitchFamily="34" charset="0"/>
              </a:rPr>
              <a:t>Crowning “King Cotton”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143000"/>
          </a:xfrm>
          <a:noFill/>
          <a:effectLst>
            <a:softEdge rad="317500"/>
          </a:effectLst>
        </p:spPr>
        <p:txBody>
          <a:bodyPr>
            <a:noAutofit/>
          </a:bodyPr>
          <a:lstStyle/>
          <a:p>
            <a:pPr>
              <a:defRPr/>
            </a:pPr>
            <a:r>
              <a:rPr lang="en-US" sz="4200" dirty="0"/>
              <a:t>Eli Whitney: Interchangeable Parts</a:t>
            </a:r>
          </a:p>
        </p:txBody>
      </p:sp>
      <p:sp>
        <p:nvSpPr>
          <p:cNvPr id="23556" name="Content Placeholder 2"/>
          <p:cNvSpPr>
            <a:spLocks noGrp="1"/>
          </p:cNvSpPr>
          <p:nvPr>
            <p:ph idx="4294967295"/>
          </p:nvPr>
        </p:nvSpPr>
        <p:spPr>
          <a:xfrm>
            <a:off x="4267200" y="1447800"/>
            <a:ext cx="4724400" cy="5029200"/>
          </a:xfrm>
          <a:noFill/>
          <a:ln>
            <a:noFill/>
          </a:ln>
        </p:spPr>
        <p:txBody>
          <a:bodyPr>
            <a:normAutofit/>
          </a:bodyPr>
          <a:lstStyle/>
          <a:p>
            <a:pPr eaLnBrk="1" hangingPunct="1"/>
            <a:r>
              <a:rPr lang="en-US" sz="3600" dirty="0"/>
              <a:t>Eli Whitney created “interchangeable parts” while on contract for the US Army</a:t>
            </a:r>
          </a:p>
          <a:p>
            <a:pPr lvl="1" eaLnBrk="1" hangingPunct="1"/>
            <a:r>
              <a:rPr lang="en-US" sz="3200" dirty="0"/>
              <a:t>Industrialism flourished in the North using this method</a:t>
            </a:r>
          </a:p>
        </p:txBody>
      </p:sp>
      <p:pic>
        <p:nvPicPr>
          <p:cNvPr id="23557" name="Picture 8" descr="musket"/>
          <p:cNvPicPr>
            <a:picLocks noChangeAspect="1" noChangeArrowheads="1"/>
          </p:cNvPicPr>
          <p:nvPr/>
        </p:nvPicPr>
        <p:blipFill>
          <a:blip r:embed="rId2" cstate="print"/>
          <a:srcRect/>
          <a:stretch>
            <a:fillRect/>
          </a:stretch>
        </p:blipFill>
        <p:spPr bwMode="auto">
          <a:xfrm>
            <a:off x="381000" y="2057400"/>
            <a:ext cx="3581400" cy="3154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0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fontAlgn="auto" hangingPunct="1">
              <a:spcAft>
                <a:spcPts val="0"/>
              </a:spcAft>
              <a:defRPr/>
            </a:pPr>
            <a:r>
              <a:rPr lang="en-US" dirty="0">
                <a:solidFill>
                  <a:schemeClr val="tx1">
                    <a:lumMod val="75000"/>
                    <a:lumOff val="25000"/>
                  </a:schemeClr>
                </a:solidFill>
                <a:effectLst>
                  <a:outerShdw blurRad="38100" dist="38100" dir="2700000" algn="tl">
                    <a:srgbClr val="000000">
                      <a:alpha val="43137"/>
                    </a:srgbClr>
                  </a:outerShdw>
                </a:effectLst>
              </a:rPr>
              <a:t>Mass Production</a:t>
            </a:r>
          </a:p>
        </p:txBody>
      </p:sp>
      <p:sp>
        <p:nvSpPr>
          <p:cNvPr id="26627" name="Rectangle 3"/>
          <p:cNvSpPr>
            <a:spLocks noGrp="1" noChangeArrowheads="1"/>
          </p:cNvSpPr>
          <p:nvPr>
            <p:ph idx="1"/>
          </p:nvPr>
        </p:nvSpPr>
        <p:spPr/>
        <p:txBody>
          <a:bodyPr>
            <a:normAutofit/>
          </a:bodyPr>
          <a:lstStyle/>
          <a:p>
            <a:pPr eaLnBrk="1" hangingPunct="1">
              <a:defRPr/>
            </a:pPr>
            <a:r>
              <a:rPr lang="en-US" sz="3200" dirty="0">
                <a:solidFill>
                  <a:schemeClr val="tx1">
                    <a:lumMod val="75000"/>
                    <a:lumOff val="25000"/>
                  </a:schemeClr>
                </a:solidFill>
              </a:rPr>
              <a:t>The method of production of large amounts of standardized products efficiently and cheaply.</a:t>
            </a:r>
          </a:p>
          <a:p>
            <a:pPr lvl="1" eaLnBrk="1" hangingPunct="1">
              <a:defRPr/>
            </a:pPr>
            <a:r>
              <a:rPr lang="en-US" sz="2800" dirty="0">
                <a:solidFill>
                  <a:schemeClr val="tx1">
                    <a:lumMod val="75000"/>
                    <a:lumOff val="25000"/>
                  </a:schemeClr>
                </a:solidFill>
              </a:rPr>
              <a:t>Interchangeable parts</a:t>
            </a:r>
          </a:p>
          <a:p>
            <a:pPr lvl="1" eaLnBrk="1" hangingPunct="1">
              <a:defRPr/>
            </a:pPr>
            <a:r>
              <a:rPr lang="en-US" sz="2800" dirty="0">
                <a:solidFill>
                  <a:schemeClr val="tx1">
                    <a:lumMod val="75000"/>
                    <a:lumOff val="25000"/>
                  </a:schemeClr>
                </a:solidFill>
              </a:rPr>
              <a:t>Machine tools</a:t>
            </a:r>
          </a:p>
          <a:p>
            <a:pPr lvl="1" eaLnBrk="1" hangingPunct="1">
              <a:defRPr/>
            </a:pPr>
            <a:r>
              <a:rPr lang="en-US" sz="2800" dirty="0">
                <a:solidFill>
                  <a:schemeClr val="tx1">
                    <a:lumMod val="75000"/>
                    <a:lumOff val="25000"/>
                  </a:schemeClr>
                </a:solidFill>
              </a:rPr>
              <a:t>Division of labor</a:t>
            </a:r>
          </a:p>
        </p:txBody>
      </p:sp>
      <p:pic>
        <p:nvPicPr>
          <p:cNvPr id="9220" name="Picture 5" descr="mass-produced-woodwork"/>
          <p:cNvPicPr>
            <a:picLocks noChangeAspect="1" noChangeArrowheads="1"/>
          </p:cNvPicPr>
          <p:nvPr/>
        </p:nvPicPr>
        <p:blipFill>
          <a:blip r:embed="rId3" cstate="print">
            <a:extLst/>
          </a:blip>
          <a:srcRect/>
          <a:stretch>
            <a:fillRect/>
          </a:stretch>
        </p:blipFill>
        <p:spPr bwMode="auto">
          <a:xfrm>
            <a:off x="4800600" y="3352800"/>
            <a:ext cx="3946829" cy="304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7" dur="5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7"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museum.state.il.us/exhibits/agriculture/images/technology/DecArts/deereplow.jpg"/>
          <p:cNvPicPr>
            <a:picLocks noChangeAspect="1" noChangeArrowheads="1"/>
          </p:cNvPicPr>
          <p:nvPr/>
        </p:nvPicPr>
        <p:blipFill>
          <a:blip r:embed="rId2" cstate="print"/>
          <a:srcRect/>
          <a:stretch>
            <a:fillRect/>
          </a:stretch>
        </p:blipFill>
        <p:spPr bwMode="auto">
          <a:xfrm rot="21112889">
            <a:off x="5486400" y="3581400"/>
            <a:ext cx="3333750" cy="1885950"/>
          </a:xfrm>
          <a:prstGeom prst="rect">
            <a:avLst/>
          </a:prstGeom>
          <a:noFill/>
        </p:spPr>
      </p:pic>
      <p:sp>
        <p:nvSpPr>
          <p:cNvPr id="2" name="Title 1"/>
          <p:cNvSpPr>
            <a:spLocks noGrp="1"/>
          </p:cNvSpPr>
          <p:nvPr>
            <p:ph type="title"/>
          </p:nvPr>
        </p:nvSpPr>
        <p:spPr>
          <a:noFill/>
          <a:effectLst>
            <a:softEdge rad="317500"/>
          </a:effectLst>
        </p:spPr>
        <p:txBody>
          <a:bodyPr>
            <a:noAutofit/>
          </a:bodyPr>
          <a:lstStyle/>
          <a:p>
            <a:pPr eaLnBrk="1" hangingPunct="1"/>
            <a:r>
              <a:rPr lang="en-US" b="1" dirty="0">
                <a:effectLst>
                  <a:outerShdw blurRad="38100" dist="38100" dir="2700000" algn="tl">
                    <a:srgbClr val="000000">
                      <a:alpha val="43137"/>
                    </a:srgbClr>
                  </a:outerShdw>
                </a:effectLst>
              </a:rPr>
              <a:t>Midwest Farming</a:t>
            </a:r>
          </a:p>
        </p:txBody>
      </p:sp>
      <p:sp>
        <p:nvSpPr>
          <p:cNvPr id="81924" name="Content Placeholder 2"/>
          <p:cNvSpPr>
            <a:spLocks noGrp="1"/>
          </p:cNvSpPr>
          <p:nvPr>
            <p:ph idx="1"/>
          </p:nvPr>
        </p:nvSpPr>
        <p:spPr>
          <a:xfrm>
            <a:off x="457200" y="1600200"/>
            <a:ext cx="5029200" cy="4876800"/>
          </a:xfrm>
          <a:noFill/>
          <a:ln>
            <a:noFill/>
          </a:ln>
        </p:spPr>
        <p:txBody>
          <a:bodyPr>
            <a:normAutofit/>
          </a:bodyPr>
          <a:lstStyle/>
          <a:p>
            <a:r>
              <a:rPr lang="en-US" sz="3600" dirty="0"/>
              <a:t>Major Inventions</a:t>
            </a:r>
          </a:p>
          <a:p>
            <a:pPr marL="765810" lvl="2" indent="-457200"/>
            <a:r>
              <a:rPr lang="en-US" sz="3200" dirty="0"/>
              <a:t>John Deere steel plow</a:t>
            </a:r>
          </a:p>
          <a:p>
            <a:pPr marL="765810" lvl="2" indent="-457200"/>
            <a:r>
              <a:rPr lang="en-US" sz="3200" dirty="0"/>
              <a:t>Cyrus McCormick’s mechanical reaper</a:t>
            </a:r>
          </a:p>
          <a:p>
            <a:r>
              <a:rPr lang="en-US" sz="3600" dirty="0"/>
              <a:t>Problem: How to get crops to the markets (cities) back East</a:t>
            </a:r>
          </a:p>
        </p:txBody>
      </p:sp>
      <p:pic>
        <p:nvPicPr>
          <p:cNvPr id="22530" name="Picture 2" descr="http://www.glogster.com/media/12/42/64/70/42647081.jpg"/>
          <p:cNvPicPr>
            <a:picLocks noChangeAspect="1" noChangeArrowheads="1"/>
          </p:cNvPicPr>
          <p:nvPr/>
        </p:nvPicPr>
        <p:blipFill>
          <a:blip r:embed="rId3" cstate="print"/>
          <a:srcRect/>
          <a:stretch>
            <a:fillRect/>
          </a:stretch>
        </p:blipFill>
        <p:spPr bwMode="auto">
          <a:xfrm rot="409765">
            <a:off x="5846040" y="1155173"/>
            <a:ext cx="2946797" cy="24974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Changes to Business</a:t>
            </a:r>
          </a:p>
        </p:txBody>
      </p:sp>
      <p:sp>
        <p:nvSpPr>
          <p:cNvPr id="2" name="Content Placeholder 1"/>
          <p:cNvSpPr>
            <a:spLocks noGrp="1"/>
          </p:cNvSpPr>
          <p:nvPr>
            <p:ph idx="1"/>
          </p:nvPr>
        </p:nvSpPr>
        <p:spPr>
          <a:xfrm>
            <a:off x="3907536" y="1524000"/>
            <a:ext cx="5007864" cy="5105400"/>
          </a:xfrm>
        </p:spPr>
        <p:txBody>
          <a:bodyPr>
            <a:noAutofit/>
          </a:bodyPr>
          <a:lstStyle/>
          <a:p>
            <a:r>
              <a:rPr lang="en-US" sz="2900" dirty="0"/>
              <a:t>“Limited Liability Corporation” (LLC): Ensured that if the company went bad, an investor could lose </a:t>
            </a:r>
            <a:r>
              <a:rPr lang="en-US" sz="2900" i="1" dirty="0"/>
              <a:t>only</a:t>
            </a:r>
            <a:r>
              <a:rPr lang="en-US" sz="2900" dirty="0"/>
              <a:t> what he'd invested (not everything he owned).</a:t>
            </a:r>
          </a:p>
          <a:p>
            <a:r>
              <a:rPr lang="en-US" sz="2900" dirty="0"/>
              <a:t>This assurance caused more people to invest in business and thus for businesses to grow. </a:t>
            </a:r>
          </a:p>
        </p:txBody>
      </p:sp>
      <p:pic>
        <p:nvPicPr>
          <p:cNvPr id="5" name="Picture 2" descr="C:\Documents and Settings\mchanrahan\Local Settings\Temporary Internet Files\Content.IE5\B57HIG2W\MP910221039[1].jpg"/>
          <p:cNvPicPr>
            <a:picLocks noChangeAspect="1" noChangeArrowheads="1"/>
          </p:cNvPicPr>
          <p:nvPr/>
        </p:nvPicPr>
        <p:blipFill>
          <a:blip r:embed="rId2" cstate="print"/>
          <a:srcRect/>
          <a:stretch>
            <a:fillRect/>
          </a:stretch>
        </p:blipFill>
        <p:spPr bwMode="auto">
          <a:xfrm>
            <a:off x="457200" y="1295400"/>
            <a:ext cx="3450336" cy="516940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ipity.com/uploads/events/f03b6285ad36b81fb76f9a032c142e3d_1M.png"/>
          <p:cNvPicPr>
            <a:picLocks noChangeAspect="1" noChangeArrowheads="1"/>
          </p:cNvPicPr>
          <p:nvPr/>
        </p:nvPicPr>
        <p:blipFill>
          <a:blip r:embed="rId3" cstate="print"/>
          <a:srcRect/>
          <a:stretch>
            <a:fillRect/>
          </a:stretch>
        </p:blipFill>
        <p:spPr bwMode="auto">
          <a:xfrm>
            <a:off x="0" y="-14288"/>
            <a:ext cx="9144000" cy="687228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defRPr/>
            </a:pPr>
            <a:r>
              <a:rPr lang="en-US" sz="6000" dirty="0">
                <a:solidFill>
                  <a:schemeClr val="tx1"/>
                </a:solidFill>
              </a:rPr>
              <a:t>Bell Ringer</a:t>
            </a:r>
          </a:p>
        </p:txBody>
      </p:sp>
      <p:sp>
        <p:nvSpPr>
          <p:cNvPr id="3" name="Content Placeholder 2"/>
          <p:cNvSpPr>
            <a:spLocks noGrp="1"/>
          </p:cNvSpPr>
          <p:nvPr>
            <p:ph idx="1"/>
          </p:nvPr>
        </p:nvSpPr>
        <p:spPr>
          <a:xfrm>
            <a:off x="762000" y="2127250"/>
            <a:ext cx="7620000" cy="3130550"/>
          </a:xfrm>
          <a:solidFill>
            <a:srgbClr val="5C4B32">
              <a:alpha val="60000"/>
            </a:srgbClr>
          </a:solidFill>
        </p:spPr>
        <p:txBody>
          <a:bodyPr/>
          <a:lstStyle/>
          <a:p>
            <a:pPr marL="114300" indent="0">
              <a:buFont typeface="Arial" charset="0"/>
              <a:buNone/>
              <a:defRPr/>
            </a:pPr>
            <a:r>
              <a:rPr lang="en-US" sz="4000" dirty="0">
                <a:solidFill>
                  <a:schemeClr val="bg1"/>
                </a:solidFill>
                <a:effectLst>
                  <a:outerShdw blurRad="38100" dist="38100" dir="2700000" algn="tl">
                    <a:srgbClr val="000000">
                      <a:alpha val="43137"/>
                    </a:srgbClr>
                  </a:outerShdw>
                </a:effectLst>
              </a:rPr>
              <a:t>What invention is most valuable to your daily life? What invention do you think has done the most damage to our lives/society?</a:t>
            </a:r>
          </a:p>
        </p:txBody>
      </p:sp>
    </p:spTree>
    <p:extLst>
      <p:ext uri="{BB962C8B-B14F-4D97-AF65-F5344CB8AC3E}">
        <p14:creationId xmlns:p14="http://schemas.microsoft.com/office/powerpoint/2010/main" val="39217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America’s Infrastructure</a:t>
            </a:r>
          </a:p>
        </p:txBody>
      </p:sp>
      <p:sp>
        <p:nvSpPr>
          <p:cNvPr id="3" name="Text Placeholder 2"/>
          <p:cNvSpPr>
            <a:spLocks noGrp="1"/>
          </p:cNvSpPr>
          <p:nvPr>
            <p:ph type="body" idx="1"/>
          </p:nvPr>
        </p:nvSpPr>
        <p:spPr/>
        <p:txBody>
          <a:bodyPr/>
          <a:lstStyle/>
          <a:p>
            <a:r>
              <a:rPr lang="en-US" b="1" dirty="0">
                <a:solidFill>
                  <a:schemeClr val="tx1"/>
                </a:solidFill>
                <a:effectLst>
                  <a:outerShdw blurRad="38100" dist="38100" dir="2700000" algn="tl">
                    <a:srgbClr val="000000">
                      <a:alpha val="43137"/>
                    </a:srgbClr>
                  </a:outerShdw>
                </a:effectLst>
              </a:rPr>
              <a:t>Roads, canals, and steamboats, oh my!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1466" y="304800"/>
            <a:ext cx="10295466" cy="6553200"/>
          </a:xfrm>
        </p:spPr>
      </p:pic>
    </p:spTree>
    <p:extLst>
      <p:ext uri="{BB962C8B-B14F-4D97-AF65-F5344CB8AC3E}">
        <p14:creationId xmlns:p14="http://schemas.microsoft.com/office/powerpoint/2010/main" val="38438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10000"/>
            <a:ext cx="8229600" cy="990600"/>
          </a:xfrm>
        </p:spPr>
        <p:txBody>
          <a:bodyPr/>
          <a:lstStyle/>
          <a:p>
            <a:r>
              <a:rPr lang="en-US" dirty="0"/>
              <a:t>Roadways</a:t>
            </a:r>
          </a:p>
        </p:txBody>
      </p:sp>
      <p:sp>
        <p:nvSpPr>
          <p:cNvPr id="82948" name="Content Placeholder 2"/>
          <p:cNvSpPr>
            <a:spLocks noGrp="1"/>
          </p:cNvSpPr>
          <p:nvPr>
            <p:ph idx="1"/>
          </p:nvPr>
        </p:nvSpPr>
        <p:spPr>
          <a:xfrm>
            <a:off x="228600" y="4800600"/>
            <a:ext cx="8686800" cy="1676400"/>
          </a:xfrm>
          <a:noFill/>
          <a:ln>
            <a:noFill/>
          </a:ln>
        </p:spPr>
        <p:txBody>
          <a:bodyPr>
            <a:noAutofit/>
          </a:bodyPr>
          <a:lstStyle/>
          <a:p>
            <a:pPr marL="609600" indent="-609600"/>
            <a:r>
              <a:rPr lang="en-US" sz="2700" dirty="0"/>
              <a:t>Economic growth of the western states dependent on improving transportation</a:t>
            </a:r>
          </a:p>
          <a:p>
            <a:pPr marL="609600" indent="-609600"/>
            <a:r>
              <a:rPr lang="en-US" sz="2700" dirty="0"/>
              <a:t>Cumberland Road</a:t>
            </a:r>
          </a:p>
          <a:p>
            <a:pPr marL="609600" indent="-609600"/>
            <a:r>
              <a:rPr lang="en-US" sz="2700" dirty="0"/>
              <a:t>The Lancaster Turnpike (a hard-surfaced highway)</a:t>
            </a:r>
          </a:p>
        </p:txBody>
      </p:sp>
      <p:pic>
        <p:nvPicPr>
          <p:cNvPr id="1026" name="Picture 2" descr="http://thecivilwarandnorthwestwisconsin.files.wordpress.com/2012/12/corduroy-r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80" y="533400"/>
            <a:ext cx="6191220"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990600"/>
          </a:xfrm>
          <a:noFill/>
          <a:effectLst>
            <a:softEdge rad="317500"/>
          </a:effectLst>
        </p:spPr>
        <p:txBody>
          <a:bodyPr>
            <a:noAutofit/>
          </a:bodyPr>
          <a:lstStyle/>
          <a:p>
            <a:pPr algn="r" eaLnBrk="1" hangingPunct="1"/>
            <a:r>
              <a:rPr lang="en-US" b="1" dirty="0">
                <a:effectLst>
                  <a:outerShdw blurRad="38100" dist="38100" dir="2700000" algn="tl">
                    <a:srgbClr val="000000">
                      <a:alpha val="43137"/>
                    </a:srgbClr>
                  </a:outerShdw>
                </a:effectLst>
              </a:rPr>
              <a:t>The Steamboat</a:t>
            </a:r>
          </a:p>
        </p:txBody>
      </p:sp>
      <p:pic>
        <p:nvPicPr>
          <p:cNvPr id="2052" name="Picture 4" descr="http://vulpeslibris.files.wordpress.com/2010/07/steamboat2.jpg"/>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11077"/>
          <a:stretch/>
        </p:blipFill>
        <p:spPr bwMode="auto">
          <a:xfrm>
            <a:off x="0" y="2564143"/>
            <a:ext cx="9144000" cy="4293857"/>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robertfulton"/>
          <p:cNvPicPr>
            <a:picLocks noChangeAspect="1" noChangeArrowheads="1"/>
          </p:cNvPicPr>
          <p:nvPr/>
        </p:nvPicPr>
        <p:blipFill>
          <a:blip r:embed="rId3" cstate="print"/>
          <a:srcRect/>
          <a:stretch>
            <a:fillRect/>
          </a:stretch>
        </p:blipFill>
        <p:spPr bwMode="auto">
          <a:xfrm>
            <a:off x="6934200" y="1524000"/>
            <a:ext cx="1901075" cy="23693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3429" name="Content Placeholder 2"/>
          <p:cNvSpPr>
            <a:spLocks noGrp="1"/>
          </p:cNvSpPr>
          <p:nvPr>
            <p:ph idx="1"/>
          </p:nvPr>
        </p:nvSpPr>
        <p:spPr>
          <a:xfrm>
            <a:off x="152400" y="381000"/>
            <a:ext cx="5257800" cy="2971800"/>
          </a:xfrm>
          <a:noFill/>
          <a:ln>
            <a:noFill/>
          </a:ln>
        </p:spPr>
        <p:txBody>
          <a:bodyPr>
            <a:normAutofit/>
          </a:bodyPr>
          <a:lstStyle/>
          <a:p>
            <a:pPr eaLnBrk="1" hangingPunct="1"/>
            <a:r>
              <a:rPr lang="en-US" sz="3200" dirty="0"/>
              <a:t>First steamboat built by Robert Fulton (1807) </a:t>
            </a:r>
          </a:p>
          <a:p>
            <a:pPr lvl="1"/>
            <a:r>
              <a:rPr lang="en-US" sz="2800" dirty="0"/>
              <a:t>Rivers were now </a:t>
            </a:r>
            <a:r>
              <a:rPr lang="en-US" sz="2800" i="1" dirty="0"/>
              <a:t>two-way</a:t>
            </a:r>
            <a:r>
              <a:rPr lang="en-US" sz="2800" dirty="0"/>
              <a:t> streets</a:t>
            </a:r>
          </a:p>
          <a:p>
            <a:pPr lvl="1"/>
            <a:r>
              <a:rPr lang="en-US" sz="2800" dirty="0"/>
              <a:t>The South and West benefitted most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90600"/>
          </a:xfrm>
          <a:noFill/>
          <a:effectLst>
            <a:softEdge rad="317500"/>
          </a:effectLst>
        </p:spPr>
        <p:txBody>
          <a:bodyPr>
            <a:noAutofit/>
          </a:bodyPr>
          <a:lstStyle/>
          <a:p>
            <a:pPr algn="r" eaLnBrk="1" hangingPunct="1"/>
            <a:r>
              <a:rPr lang="en-US" b="1" dirty="0">
                <a:effectLst>
                  <a:outerShdw blurRad="38100" dist="38100" dir="2700000" algn="tl">
                    <a:srgbClr val="000000">
                      <a:alpha val="43137"/>
                    </a:srgbClr>
                  </a:outerShdw>
                </a:effectLst>
              </a:rPr>
              <a:t>Erie Canal</a:t>
            </a:r>
          </a:p>
        </p:txBody>
      </p:sp>
      <p:sp>
        <p:nvSpPr>
          <p:cNvPr id="104453" name="Content Placeholder 2"/>
          <p:cNvSpPr>
            <a:spLocks noGrp="1"/>
          </p:cNvSpPr>
          <p:nvPr>
            <p:ph idx="1"/>
          </p:nvPr>
        </p:nvSpPr>
        <p:spPr>
          <a:xfrm>
            <a:off x="152400" y="457200"/>
            <a:ext cx="8839200" cy="6248400"/>
          </a:xfrm>
          <a:noFill/>
          <a:ln>
            <a:noFill/>
          </a:ln>
        </p:spPr>
        <p:txBody>
          <a:bodyPr>
            <a:normAutofit/>
          </a:bodyPr>
          <a:lstStyle/>
          <a:p>
            <a:pPr eaLnBrk="1" hangingPunct="1"/>
            <a:r>
              <a:rPr lang="en-US" sz="2400" dirty="0"/>
              <a:t>Headed by NY governor Dewitt Clinton </a:t>
            </a:r>
          </a:p>
          <a:p>
            <a:pPr lvl="1"/>
            <a:r>
              <a:rPr lang="en-US" sz="2000" dirty="0"/>
              <a:t>Built using only state money</a:t>
            </a:r>
          </a:p>
          <a:p>
            <a:pPr lvl="1"/>
            <a:r>
              <a:rPr lang="en-US" sz="2000" dirty="0"/>
              <a:t>“Clinton’s Big Ditch”</a:t>
            </a:r>
          </a:p>
          <a:p>
            <a:pPr eaLnBrk="1" hangingPunct="1"/>
            <a:r>
              <a:rPr lang="en-US" sz="2400" dirty="0"/>
              <a:t>Effects:</a:t>
            </a:r>
          </a:p>
          <a:p>
            <a:pPr lvl="1" eaLnBrk="1" hangingPunct="1"/>
            <a:r>
              <a:rPr lang="en-US" dirty="0"/>
              <a:t>Shipping costs from the West to the East dropped 20x ($100 became only $5). </a:t>
            </a:r>
          </a:p>
          <a:p>
            <a:pPr lvl="1" eaLnBrk="1" hangingPunct="1"/>
            <a:r>
              <a:rPr lang="en-US" dirty="0"/>
              <a:t>Stole most of the trade from the Mississippi River. </a:t>
            </a:r>
          </a:p>
          <a:p>
            <a:pPr lvl="1" eaLnBrk="1" hangingPunct="1"/>
            <a:r>
              <a:rPr lang="en-US" dirty="0"/>
              <a:t>"Western" cities boomed, like Cleveland, Detroit, and Chicago</a:t>
            </a:r>
          </a:p>
        </p:txBody>
      </p:sp>
      <p:pic>
        <p:nvPicPr>
          <p:cNvPr id="104455" name="Picture 7" descr="File:Lockport bartlett color crop.jpg"/>
          <p:cNvPicPr>
            <a:picLocks noChangeAspect="1" noChangeArrowheads="1"/>
          </p:cNvPicPr>
          <p:nvPr/>
        </p:nvPicPr>
        <p:blipFill>
          <a:blip r:embed="rId2" cstate="print"/>
          <a:srcRect/>
          <a:stretch>
            <a:fillRect/>
          </a:stretch>
        </p:blipFill>
        <p:spPr bwMode="auto">
          <a:xfrm rot="194374">
            <a:off x="4807725" y="3660052"/>
            <a:ext cx="3837415" cy="3057525"/>
          </a:xfrm>
          <a:prstGeom prst="rect">
            <a:avLst/>
          </a:prstGeom>
          <a:ln>
            <a:noFill/>
          </a:ln>
          <a:effectLst>
            <a:softEdge rad="112500"/>
          </a:effectLst>
        </p:spPr>
      </p:pic>
      <p:pic>
        <p:nvPicPr>
          <p:cNvPr id="3074" name="Picture 2" descr="http://www.eriecanal.org/images/east-1/FortPlain-19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1917">
            <a:off x="357023" y="3796811"/>
            <a:ext cx="4527510" cy="2838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1" name="Picture 9" descr="railroad-workers"/>
          <p:cNvPicPr>
            <a:picLocks noChangeAspect="1" noChangeArrowheads="1"/>
          </p:cNvPicPr>
          <p:nvPr/>
        </p:nvPicPr>
        <p:blipFill>
          <a:blip r:embed="rId2" cstate="print"/>
          <a:srcRect/>
          <a:stretch>
            <a:fillRect/>
          </a:stretch>
        </p:blipFill>
        <p:spPr bwMode="auto">
          <a:xfrm>
            <a:off x="-152400" y="-201350"/>
            <a:ext cx="5343183" cy="7059350"/>
          </a:xfrm>
          <a:prstGeom prst="rect">
            <a:avLst/>
          </a:prstGeom>
          <a:ln>
            <a:noFill/>
          </a:ln>
          <a:effectLst>
            <a:softEdge rad="112500"/>
          </a:effectLst>
        </p:spPr>
      </p:pic>
      <p:sp>
        <p:nvSpPr>
          <p:cNvPr id="2" name="Title 1"/>
          <p:cNvSpPr>
            <a:spLocks noGrp="1"/>
          </p:cNvSpPr>
          <p:nvPr>
            <p:ph type="title"/>
          </p:nvPr>
        </p:nvSpPr>
        <p:spPr>
          <a:noFill/>
          <a:effectLst>
            <a:softEdge rad="317500"/>
          </a:effectLst>
        </p:spPr>
        <p:txBody>
          <a:bodyPr>
            <a:noAutofit/>
          </a:bodyPr>
          <a:lstStyle/>
          <a:p>
            <a:pPr eaLnBrk="1" hangingPunct="1"/>
            <a:r>
              <a:rPr lang="en-US" sz="4400" b="1"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Erie Canal</a:t>
            </a:r>
          </a:p>
        </p:txBody>
      </p:sp>
      <p:sp>
        <p:nvSpPr>
          <p:cNvPr id="105477" name="Content Placeholder 2"/>
          <p:cNvSpPr>
            <a:spLocks noGrp="1"/>
          </p:cNvSpPr>
          <p:nvPr>
            <p:ph idx="1"/>
          </p:nvPr>
        </p:nvSpPr>
        <p:spPr>
          <a:xfrm>
            <a:off x="5190782" y="609600"/>
            <a:ext cx="3877018" cy="6172200"/>
          </a:xfrm>
          <a:noFill/>
          <a:ln>
            <a:noFill/>
          </a:ln>
        </p:spPr>
        <p:txBody>
          <a:bodyPr>
            <a:normAutofit/>
          </a:bodyPr>
          <a:lstStyle/>
          <a:p>
            <a:pPr eaLnBrk="1" hangingPunct="1"/>
            <a:r>
              <a:rPr lang="en-US" sz="2800" dirty="0"/>
              <a:t>A three-man team with mules could build a mile in a year. </a:t>
            </a:r>
          </a:p>
          <a:p>
            <a:pPr eaLnBrk="1" hangingPunct="1"/>
            <a:r>
              <a:rPr lang="en-US" sz="2800" dirty="0"/>
              <a:t>Mostly built by poor immigrants</a:t>
            </a:r>
          </a:p>
          <a:p>
            <a:pPr eaLnBrk="1" hangingPunct="1"/>
            <a:r>
              <a:rPr lang="en-US" sz="2800" dirty="0"/>
              <a:t>Construction, surveying, and engineering by amateurs</a:t>
            </a:r>
          </a:p>
          <a:p>
            <a:pPr eaLnBrk="1" hangingPunct="1"/>
            <a:r>
              <a:rPr lang="en-US" sz="2800" dirty="0"/>
              <a:t>Over 1,000 workers died of swamp fever at Montezuma Marsh, stopping construction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eaLnBrk="1" hangingPunct="1"/>
            <a:r>
              <a:rPr lang="en-US" b="1" dirty="0">
                <a:effectLst>
                  <a:outerShdw blurRad="38100" dist="38100" dir="2700000" algn="tl">
                    <a:srgbClr val="000000">
                      <a:alpha val="43137"/>
                    </a:srgbClr>
                  </a:outerShdw>
                </a:effectLst>
              </a:rPr>
              <a:t>Erie Canal</a:t>
            </a:r>
          </a:p>
        </p:txBody>
      </p:sp>
      <p:sp>
        <p:nvSpPr>
          <p:cNvPr id="106501" name="Content Placeholder 2"/>
          <p:cNvSpPr>
            <a:spLocks noGrp="1"/>
          </p:cNvSpPr>
          <p:nvPr>
            <p:ph sz="half" idx="1"/>
          </p:nvPr>
        </p:nvSpPr>
        <p:spPr>
          <a:noFill/>
          <a:ln>
            <a:noFill/>
          </a:ln>
        </p:spPr>
        <p:txBody>
          <a:bodyPr>
            <a:normAutofit lnSpcReduction="10000"/>
          </a:bodyPr>
          <a:lstStyle/>
          <a:p>
            <a:pPr>
              <a:buFont typeface="Arial" charset="0"/>
              <a:buNone/>
            </a:pPr>
            <a:r>
              <a:rPr lang="en-US" sz="1800" dirty="0"/>
              <a:t>I've got a mule, her name is Sal, </a:t>
            </a:r>
            <a:br>
              <a:rPr lang="en-US" sz="1800" dirty="0"/>
            </a:br>
            <a:r>
              <a:rPr lang="en-US" sz="1800" dirty="0"/>
              <a:t>15 miles on the Erie Canal</a:t>
            </a:r>
            <a:br>
              <a:rPr lang="en-US" sz="1800" dirty="0"/>
            </a:br>
            <a:r>
              <a:rPr lang="en-US" sz="1800" dirty="0"/>
              <a:t>She's a good old worker and a good old pal, </a:t>
            </a:r>
            <a:br>
              <a:rPr lang="en-US" sz="1800" dirty="0"/>
            </a:br>
            <a:r>
              <a:rPr lang="en-US" sz="1800" dirty="0"/>
              <a:t>15 miles on the Erie Canal</a:t>
            </a:r>
          </a:p>
          <a:p>
            <a:pPr>
              <a:buFont typeface="Arial" charset="0"/>
              <a:buNone/>
            </a:pPr>
            <a:r>
              <a:rPr lang="en-US" sz="1800" dirty="0"/>
              <a:t>We've hauled some barges in our day</a:t>
            </a:r>
            <a:br>
              <a:rPr lang="en-US" sz="1800" dirty="0"/>
            </a:br>
            <a:r>
              <a:rPr lang="en-US" sz="1800" dirty="0"/>
              <a:t>filled with lumber, coal and hay</a:t>
            </a:r>
            <a:br>
              <a:rPr lang="en-US" sz="1800" dirty="0"/>
            </a:br>
            <a:r>
              <a:rPr lang="en-US" sz="1800" dirty="0"/>
              <a:t>And we know every inch of the way from Albany to Buffalo.</a:t>
            </a:r>
          </a:p>
          <a:p>
            <a:pPr>
              <a:buFont typeface="Arial" charset="0"/>
              <a:buNone/>
            </a:pPr>
            <a:r>
              <a:rPr lang="en-US" sz="1800" b="1" dirty="0"/>
              <a:t>Chorus:</a:t>
            </a:r>
            <a:br>
              <a:rPr lang="en-US" sz="1800" b="1" dirty="0"/>
            </a:br>
            <a:r>
              <a:rPr lang="en-US" sz="1800" dirty="0"/>
              <a:t>Low bridge, everybody down</a:t>
            </a:r>
            <a:br>
              <a:rPr lang="en-US" sz="1800" dirty="0"/>
            </a:br>
            <a:r>
              <a:rPr lang="en-US" sz="1800" dirty="0"/>
              <a:t>Low bridge for we're coming to a town</a:t>
            </a:r>
            <a:br>
              <a:rPr lang="en-US" sz="1800" dirty="0"/>
            </a:br>
            <a:r>
              <a:rPr lang="en-US" sz="1800" dirty="0"/>
              <a:t>And you'll always know your neighbor, you'll always know your pal</a:t>
            </a:r>
            <a:br>
              <a:rPr lang="en-US" sz="1800" dirty="0"/>
            </a:br>
            <a:r>
              <a:rPr lang="en-US" sz="1800" dirty="0"/>
              <a:t>If you've ever navigated on the Erie Canal.</a:t>
            </a:r>
          </a:p>
        </p:txBody>
      </p:sp>
      <p:sp>
        <p:nvSpPr>
          <p:cNvPr id="3" name="Content Placeholder 2"/>
          <p:cNvSpPr>
            <a:spLocks noGrp="1"/>
          </p:cNvSpPr>
          <p:nvPr>
            <p:ph sz="half" idx="2"/>
          </p:nvPr>
        </p:nvSpPr>
        <p:spPr>
          <a:xfrm>
            <a:off x="4800600" y="1295400"/>
            <a:ext cx="4038600" cy="4718304"/>
          </a:xfrm>
        </p:spPr>
        <p:txBody>
          <a:bodyPr>
            <a:normAutofit lnSpcReduction="10000"/>
          </a:bodyPr>
          <a:lstStyle/>
          <a:p>
            <a:pPr marL="342900" indent="-342900" eaLnBrk="0" hangingPunct="0">
              <a:buNone/>
            </a:pPr>
            <a:r>
              <a:rPr lang="en-US" sz="1800" dirty="0">
                <a:latin typeface="+mj-lt"/>
              </a:rPr>
              <a:t>We better get along on our way </a:t>
            </a:r>
            <a:r>
              <a:rPr lang="en-US" sz="1800" dirty="0" err="1">
                <a:latin typeface="+mj-lt"/>
              </a:rPr>
              <a:t>ol'gal</a:t>
            </a:r>
            <a:r>
              <a:rPr lang="en-US" sz="1800" dirty="0">
                <a:latin typeface="+mj-lt"/>
              </a:rPr>
              <a:t>, </a:t>
            </a:r>
            <a:br>
              <a:rPr lang="en-US" sz="1800" dirty="0">
                <a:latin typeface="+mj-lt"/>
              </a:rPr>
            </a:br>
            <a:r>
              <a:rPr lang="en-US" sz="1800" dirty="0">
                <a:latin typeface="+mj-lt"/>
              </a:rPr>
              <a:t>15 miles on the Erie Canal</a:t>
            </a:r>
          </a:p>
          <a:p>
            <a:pPr marL="342900" indent="-342900" eaLnBrk="0" hangingPunct="0">
              <a:buNone/>
            </a:pPr>
            <a:r>
              <a:rPr lang="en-US" sz="1800" dirty="0">
                <a:latin typeface="+mj-lt"/>
              </a:rPr>
              <a:t>	'Cause you bet your life I'd never part with Sal, </a:t>
            </a:r>
            <a:br>
              <a:rPr lang="en-US" sz="1800" dirty="0">
                <a:latin typeface="+mj-lt"/>
              </a:rPr>
            </a:br>
            <a:r>
              <a:rPr lang="en-US" sz="1800" dirty="0">
                <a:latin typeface="+mj-lt"/>
              </a:rPr>
              <a:t>15 miles on the Erie Canal.</a:t>
            </a:r>
          </a:p>
          <a:p>
            <a:pPr marL="342900" indent="-342900" eaLnBrk="0" hangingPunct="0">
              <a:buNone/>
            </a:pPr>
            <a:r>
              <a:rPr lang="en-US" sz="1800" dirty="0" err="1">
                <a:latin typeface="+mj-lt"/>
              </a:rPr>
              <a:t>Git</a:t>
            </a:r>
            <a:r>
              <a:rPr lang="en-US" sz="1800" dirty="0">
                <a:latin typeface="+mj-lt"/>
              </a:rPr>
              <a:t> up there mule, here comes a lock,</a:t>
            </a:r>
            <a:br>
              <a:rPr lang="en-US" sz="1800" dirty="0">
                <a:latin typeface="+mj-lt"/>
              </a:rPr>
            </a:br>
            <a:r>
              <a:rPr lang="en-US" sz="1800" dirty="0">
                <a:latin typeface="+mj-lt"/>
              </a:rPr>
              <a:t>We'll make Rome about 6 o'clock</a:t>
            </a:r>
            <a:br>
              <a:rPr lang="en-US" sz="1800" dirty="0">
                <a:latin typeface="+mj-lt"/>
              </a:rPr>
            </a:br>
            <a:r>
              <a:rPr lang="en-US" sz="1800" dirty="0">
                <a:latin typeface="+mj-lt"/>
              </a:rPr>
              <a:t>One more trip and back we'll go, right back home to Buffalo.</a:t>
            </a:r>
          </a:p>
        </p:txBody>
      </p:sp>
      <p:pic>
        <p:nvPicPr>
          <p:cNvPr id="106503" name="Picture 7" descr="MC900326488[1]"/>
          <p:cNvPicPr>
            <a:picLocks noChangeAspect="1" noChangeArrowheads="1"/>
          </p:cNvPicPr>
          <p:nvPr/>
        </p:nvPicPr>
        <p:blipFill>
          <a:blip r:embed="rId2" cstate="print"/>
          <a:srcRect/>
          <a:stretch>
            <a:fillRect/>
          </a:stretch>
        </p:blipFill>
        <p:spPr bwMode="auto">
          <a:xfrm>
            <a:off x="6400800" y="4191000"/>
            <a:ext cx="2514600" cy="25262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eaLnBrk="1" hangingPunct="1"/>
            <a:r>
              <a:rPr lang="en-US" b="1" dirty="0">
                <a:effectLst/>
              </a:rPr>
              <a:t>I’ve Been Working On The Railroad</a:t>
            </a:r>
          </a:p>
        </p:txBody>
      </p:sp>
      <p:sp>
        <p:nvSpPr>
          <p:cNvPr id="108549" name="Content Placeholder 2"/>
          <p:cNvSpPr>
            <a:spLocks noGrp="1"/>
          </p:cNvSpPr>
          <p:nvPr>
            <p:ph idx="1"/>
          </p:nvPr>
        </p:nvSpPr>
        <p:spPr>
          <a:xfrm>
            <a:off x="228600" y="1600200"/>
            <a:ext cx="4343400" cy="4876800"/>
          </a:xfrm>
          <a:noFill/>
          <a:ln>
            <a:noFill/>
          </a:ln>
        </p:spPr>
        <p:txBody>
          <a:bodyPr>
            <a:normAutofit/>
          </a:bodyPr>
          <a:lstStyle/>
          <a:p>
            <a:pPr eaLnBrk="1" hangingPunct="1"/>
            <a:r>
              <a:rPr lang="en-US" sz="2400" dirty="0"/>
              <a:t>Invention of the “iron horse”</a:t>
            </a:r>
          </a:p>
          <a:p>
            <a:pPr eaLnBrk="1" hangingPunct="1"/>
            <a:r>
              <a:rPr lang="en-US" sz="2400" dirty="0"/>
              <a:t>30,000 miles of track</a:t>
            </a:r>
            <a:r>
              <a:rPr lang="en-US" dirty="0"/>
              <a:t> by 1860</a:t>
            </a:r>
            <a:endParaRPr lang="en-US" sz="2400" dirty="0"/>
          </a:p>
          <a:p>
            <a:pPr lvl="1"/>
            <a:r>
              <a:rPr lang="en-US" sz="2000" dirty="0"/>
              <a:t>¾ of railroad tracks were in the North</a:t>
            </a:r>
          </a:p>
          <a:p>
            <a:pPr eaLnBrk="1" hangingPunct="1"/>
            <a:r>
              <a:rPr lang="en-US" sz="2400" dirty="0"/>
              <a:t>Early railroads were unreliable</a:t>
            </a:r>
          </a:p>
          <a:p>
            <a:pPr eaLnBrk="1" hangingPunct="1"/>
            <a:r>
              <a:rPr lang="en-US" dirty="0"/>
              <a:t>New i</a:t>
            </a:r>
            <a:r>
              <a:rPr lang="en-US" sz="2400" dirty="0"/>
              <a:t>nventions lead to safer, more efficient, and more reliable transport (e.g. Westinghouse air-brakes)</a:t>
            </a:r>
          </a:p>
          <a:p>
            <a:pPr eaLnBrk="1" hangingPunct="1"/>
            <a:endParaRPr lang="en-US" sz="2000" dirty="0"/>
          </a:p>
        </p:txBody>
      </p:sp>
      <p:pic>
        <p:nvPicPr>
          <p:cNvPr id="108551" name="Picture 7" descr="railroad-workers-1"/>
          <p:cNvPicPr>
            <a:picLocks noChangeAspect="1" noChangeArrowheads="1"/>
          </p:cNvPicPr>
          <p:nvPr/>
        </p:nvPicPr>
        <p:blipFill>
          <a:blip r:embed="rId2" cstate="print"/>
          <a:srcRect/>
          <a:stretch>
            <a:fillRect/>
          </a:stretch>
        </p:blipFill>
        <p:spPr bwMode="auto">
          <a:xfrm>
            <a:off x="4454769" y="2057744"/>
            <a:ext cx="4578424" cy="342865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Content Placeholder 2"/>
          <p:cNvSpPr>
            <a:spLocks noGrp="1"/>
          </p:cNvSpPr>
          <p:nvPr>
            <p:ph sz="half" idx="1"/>
          </p:nvPr>
        </p:nvSpPr>
        <p:spPr>
          <a:xfrm>
            <a:off x="152400" y="457200"/>
            <a:ext cx="4038600" cy="6243828"/>
          </a:xfrm>
          <a:noFill/>
          <a:ln>
            <a:noFill/>
          </a:ln>
        </p:spPr>
        <p:txBody>
          <a:bodyPr>
            <a:noAutofit/>
          </a:bodyPr>
          <a:lstStyle/>
          <a:p>
            <a:pPr eaLnBrk="1" hangingPunct="1">
              <a:buFont typeface="Arial" charset="0"/>
              <a:buNone/>
            </a:pPr>
            <a:r>
              <a:rPr lang="en-US" sz="1400" dirty="0"/>
              <a:t>Well John Henry was a little baby </a:t>
            </a:r>
            <a:br>
              <a:rPr lang="en-US" sz="1400" dirty="0"/>
            </a:br>
            <a:r>
              <a:rPr lang="en-US" sz="1400" dirty="0" err="1"/>
              <a:t>Sittin</a:t>
            </a:r>
            <a:r>
              <a:rPr lang="en-US" sz="1400" dirty="0"/>
              <a:t>' on his daddy's knee </a:t>
            </a:r>
            <a:br>
              <a:rPr lang="en-US" sz="1400" dirty="0"/>
            </a:br>
            <a:r>
              <a:rPr lang="en-US" sz="1400" dirty="0"/>
              <a:t>He picked up a hammer and </a:t>
            </a:r>
            <a:br>
              <a:rPr lang="en-US" sz="1400" dirty="0"/>
            </a:br>
            <a:r>
              <a:rPr lang="en-US" sz="1400" dirty="0"/>
              <a:t>a little piece of steel </a:t>
            </a:r>
            <a:br>
              <a:rPr lang="en-US" sz="1400" dirty="0"/>
            </a:br>
            <a:r>
              <a:rPr lang="en-US" sz="1400" dirty="0"/>
              <a:t>And cried, "Hammer's </a:t>
            </a:r>
            <a:r>
              <a:rPr lang="en-US" sz="1400" dirty="0" err="1"/>
              <a:t>gonna</a:t>
            </a:r>
            <a:r>
              <a:rPr lang="en-US" sz="1400" dirty="0"/>
              <a:t> </a:t>
            </a:r>
            <a:br>
              <a:rPr lang="en-US" sz="1400" dirty="0"/>
            </a:br>
            <a:r>
              <a:rPr lang="en-US" sz="1400" dirty="0"/>
              <a:t>be death of me, Lord, Lord </a:t>
            </a:r>
            <a:br>
              <a:rPr lang="en-US" sz="1400" dirty="0"/>
            </a:br>
            <a:r>
              <a:rPr lang="en-US" sz="1400" dirty="0"/>
              <a:t>Hammer's </a:t>
            </a:r>
            <a:r>
              <a:rPr lang="en-US" sz="1400" dirty="0" err="1"/>
              <a:t>gonna</a:t>
            </a:r>
            <a:r>
              <a:rPr lang="en-US" sz="1400" dirty="0"/>
              <a:t> be the death of me" </a:t>
            </a:r>
          </a:p>
          <a:p>
            <a:pPr eaLnBrk="1" hangingPunct="1">
              <a:buFont typeface="Arial" charset="0"/>
              <a:buNone/>
            </a:pPr>
            <a:r>
              <a:rPr lang="en-US" sz="1400" dirty="0"/>
              <a:t>Now the captain he said to John Henry </a:t>
            </a:r>
            <a:br>
              <a:rPr lang="en-US" sz="1400" dirty="0"/>
            </a:br>
            <a:r>
              <a:rPr lang="en-US" sz="1400" dirty="0"/>
              <a:t>"I'm </a:t>
            </a:r>
            <a:r>
              <a:rPr lang="en-US" sz="1400" dirty="0" err="1"/>
              <a:t>gonna</a:t>
            </a:r>
            <a:r>
              <a:rPr lang="en-US" sz="1400" dirty="0"/>
              <a:t> bring that  steam drill around </a:t>
            </a:r>
            <a:br>
              <a:rPr lang="en-US" sz="1400" dirty="0"/>
            </a:br>
            <a:r>
              <a:rPr lang="en-US" sz="1400" dirty="0"/>
              <a:t>I'm </a:t>
            </a:r>
            <a:r>
              <a:rPr lang="en-US" sz="1400" dirty="0" err="1"/>
              <a:t>gonna</a:t>
            </a:r>
            <a:r>
              <a:rPr lang="en-US" sz="1400" dirty="0"/>
              <a:t> bring that steam drill</a:t>
            </a:r>
          </a:p>
          <a:p>
            <a:pPr eaLnBrk="1" hangingPunct="1">
              <a:buFont typeface="Arial" charset="0"/>
              <a:buNone/>
            </a:pPr>
            <a:r>
              <a:rPr lang="en-US" sz="1400" dirty="0"/>
              <a:t>	out on these tracks </a:t>
            </a:r>
            <a:br>
              <a:rPr lang="en-US" sz="1400" dirty="0"/>
            </a:br>
            <a:r>
              <a:rPr lang="en-US" sz="1400" dirty="0"/>
              <a:t>I'm </a:t>
            </a:r>
            <a:r>
              <a:rPr lang="en-US" sz="1400" dirty="0" err="1"/>
              <a:t>gonna</a:t>
            </a:r>
            <a:r>
              <a:rPr lang="en-US" sz="1400" dirty="0"/>
              <a:t> knock that</a:t>
            </a:r>
          </a:p>
          <a:p>
            <a:pPr eaLnBrk="1" hangingPunct="1">
              <a:buFont typeface="Arial" charset="0"/>
              <a:buNone/>
            </a:pPr>
            <a:r>
              <a:rPr lang="en-US" sz="1400" dirty="0"/>
              <a:t>	steel on down, God, God </a:t>
            </a:r>
            <a:br>
              <a:rPr lang="en-US" sz="1400" dirty="0"/>
            </a:br>
            <a:r>
              <a:rPr lang="en-US" sz="1400" dirty="0"/>
              <a:t>I'm </a:t>
            </a:r>
            <a:r>
              <a:rPr lang="en-US" sz="1400" dirty="0" err="1"/>
              <a:t>gonna</a:t>
            </a:r>
            <a:r>
              <a:rPr lang="en-US" sz="1400" dirty="0"/>
              <a:t> knock that steel on down" </a:t>
            </a:r>
          </a:p>
          <a:p>
            <a:pPr eaLnBrk="1" hangingPunct="1">
              <a:buFont typeface="Arial" charset="0"/>
              <a:buNone/>
            </a:pPr>
            <a:r>
              <a:rPr lang="en-US" sz="1400" dirty="0"/>
              <a:t>John Henry told his captain </a:t>
            </a:r>
            <a:br>
              <a:rPr lang="en-US" sz="1400" dirty="0"/>
            </a:br>
            <a:r>
              <a:rPr lang="en-US" sz="1400" dirty="0"/>
              <a:t>"Lord a man </a:t>
            </a:r>
            <a:r>
              <a:rPr lang="en-US" sz="1400" dirty="0" err="1"/>
              <a:t>ain't</a:t>
            </a:r>
            <a:r>
              <a:rPr lang="en-US" sz="1400" dirty="0"/>
              <a:t> </a:t>
            </a:r>
            <a:r>
              <a:rPr lang="en-US" sz="1400" dirty="0" err="1"/>
              <a:t>noth</a:t>
            </a:r>
            <a:r>
              <a:rPr lang="en-US" sz="1400" dirty="0"/>
              <a:t>' but a man </a:t>
            </a:r>
            <a:br>
              <a:rPr lang="en-US" sz="1400" dirty="0"/>
            </a:br>
            <a:r>
              <a:rPr lang="en-US" sz="1400" dirty="0"/>
              <a:t>But before I let that steam drill </a:t>
            </a:r>
            <a:br>
              <a:rPr lang="en-US" sz="1400" dirty="0"/>
            </a:br>
            <a:r>
              <a:rPr lang="en-US" sz="1400" dirty="0"/>
              <a:t>beat me down </a:t>
            </a:r>
            <a:br>
              <a:rPr lang="en-US" sz="1400" dirty="0"/>
            </a:br>
            <a:r>
              <a:rPr lang="en-US" sz="1400" dirty="0"/>
              <a:t>I'm </a:t>
            </a:r>
            <a:r>
              <a:rPr lang="en-US" sz="1400" dirty="0" err="1"/>
              <a:t>gonna</a:t>
            </a:r>
            <a:r>
              <a:rPr lang="en-US" sz="1400" dirty="0"/>
              <a:t> die with a hammer </a:t>
            </a:r>
            <a:br>
              <a:rPr lang="en-US" sz="1400" dirty="0"/>
            </a:br>
            <a:r>
              <a:rPr lang="en-US" sz="1400" dirty="0"/>
              <a:t>in my hand, Lord, Lord </a:t>
            </a:r>
            <a:br>
              <a:rPr lang="en-US" sz="1400" dirty="0"/>
            </a:br>
            <a:r>
              <a:rPr lang="en-US" sz="1400" dirty="0"/>
              <a:t>I'll die with a hammer in my hand" </a:t>
            </a:r>
          </a:p>
          <a:p>
            <a:pPr eaLnBrk="1" hangingPunct="1">
              <a:buFont typeface="Arial" charset="0"/>
              <a:buNone/>
            </a:pPr>
            <a:r>
              <a:rPr lang="en-US" sz="1400" dirty="0"/>
              <a:t>John Henry driving on the right side </a:t>
            </a:r>
            <a:br>
              <a:rPr lang="en-US" sz="1400" dirty="0"/>
            </a:br>
            <a:r>
              <a:rPr lang="en-US" sz="1400" dirty="0"/>
              <a:t>That steam drill driving on the left </a:t>
            </a:r>
            <a:br>
              <a:rPr lang="en-US" sz="1400" dirty="0"/>
            </a:br>
            <a:r>
              <a:rPr lang="en-US" sz="1400" dirty="0"/>
              <a:t>Says, "Fore I let your </a:t>
            </a:r>
            <a:br>
              <a:rPr lang="en-US" sz="1400" dirty="0"/>
            </a:br>
            <a:r>
              <a:rPr lang="en-US" sz="1400" dirty="0"/>
              <a:t>steam drill beat me down </a:t>
            </a:r>
            <a:br>
              <a:rPr lang="en-US" sz="1400" dirty="0"/>
            </a:br>
            <a:r>
              <a:rPr lang="en-US" sz="1400" dirty="0"/>
              <a:t>I'm </a:t>
            </a:r>
            <a:r>
              <a:rPr lang="en-US" sz="1400" dirty="0" err="1"/>
              <a:t>gonna</a:t>
            </a:r>
            <a:r>
              <a:rPr lang="en-US" sz="1400" dirty="0"/>
              <a:t> hammer </a:t>
            </a:r>
            <a:br>
              <a:rPr lang="en-US" sz="1400" dirty="0"/>
            </a:br>
            <a:r>
              <a:rPr lang="en-US" sz="1400" dirty="0"/>
              <a:t>myself to death, Lord, Lord, </a:t>
            </a:r>
            <a:br>
              <a:rPr lang="en-US" sz="1400" dirty="0"/>
            </a:br>
            <a:r>
              <a:rPr lang="en-US" sz="1400" dirty="0"/>
              <a:t>I'll hammer my fool self to death" </a:t>
            </a:r>
          </a:p>
        </p:txBody>
      </p:sp>
      <p:sp>
        <p:nvSpPr>
          <p:cNvPr id="3" name="Content Placeholder 2"/>
          <p:cNvSpPr>
            <a:spLocks noGrp="1"/>
          </p:cNvSpPr>
          <p:nvPr>
            <p:ph sz="half" idx="2"/>
          </p:nvPr>
        </p:nvSpPr>
        <p:spPr>
          <a:xfrm>
            <a:off x="4000500" y="1524000"/>
            <a:ext cx="4572000" cy="5181600"/>
          </a:xfrm>
        </p:spPr>
        <p:txBody>
          <a:bodyPr>
            <a:noAutofit/>
          </a:bodyPr>
          <a:lstStyle/>
          <a:p>
            <a:pPr marL="342900" indent="-342900">
              <a:buNone/>
            </a:pPr>
            <a:r>
              <a:rPr lang="en-US" sz="1400" dirty="0">
                <a:latin typeface="+mj-lt"/>
              </a:rPr>
              <a:t> Well captain said to John Henry </a:t>
            </a:r>
            <a:br>
              <a:rPr lang="en-US" sz="1400" dirty="0">
                <a:latin typeface="+mj-lt"/>
              </a:rPr>
            </a:br>
            <a:r>
              <a:rPr lang="en-US" sz="1400" dirty="0">
                <a:latin typeface="+mj-lt"/>
              </a:rPr>
              <a:t>"What is that storm I hear?" </a:t>
            </a:r>
            <a:br>
              <a:rPr lang="en-US" sz="1400" dirty="0">
                <a:latin typeface="+mj-lt"/>
              </a:rPr>
            </a:br>
            <a:r>
              <a:rPr lang="en-US" sz="1400" dirty="0">
                <a:latin typeface="+mj-lt"/>
              </a:rPr>
              <a:t>John Henry said, "That </a:t>
            </a:r>
            <a:br>
              <a:rPr lang="en-US" sz="1400" dirty="0">
                <a:latin typeface="+mj-lt"/>
              </a:rPr>
            </a:br>
            <a:r>
              <a:rPr lang="en-US" sz="1400" dirty="0" err="1">
                <a:latin typeface="+mj-lt"/>
              </a:rPr>
              <a:t>ain't</a:t>
            </a:r>
            <a:r>
              <a:rPr lang="en-US" sz="1400" dirty="0">
                <a:latin typeface="+mj-lt"/>
              </a:rPr>
              <a:t> no storm captain </a:t>
            </a:r>
            <a:br>
              <a:rPr lang="en-US" sz="1400" dirty="0">
                <a:latin typeface="+mj-lt"/>
              </a:rPr>
            </a:br>
            <a:r>
              <a:rPr lang="en-US" sz="1400" dirty="0">
                <a:latin typeface="+mj-lt"/>
              </a:rPr>
              <a:t>That's just my hammer </a:t>
            </a:r>
            <a:br>
              <a:rPr lang="en-US" sz="1400" dirty="0">
                <a:latin typeface="+mj-lt"/>
              </a:rPr>
            </a:br>
            <a:r>
              <a:rPr lang="en-US" sz="1400" dirty="0">
                <a:latin typeface="+mj-lt"/>
              </a:rPr>
              <a:t>in the air, Lord, Lord </a:t>
            </a:r>
            <a:br>
              <a:rPr lang="en-US" sz="1400" dirty="0">
                <a:latin typeface="+mj-lt"/>
              </a:rPr>
            </a:br>
            <a:r>
              <a:rPr lang="en-US" sz="1400" dirty="0">
                <a:latin typeface="+mj-lt"/>
              </a:rPr>
              <a:t>That's just my hammer in the air" </a:t>
            </a:r>
          </a:p>
          <a:p>
            <a:pPr marL="342900" indent="-342900">
              <a:buNone/>
            </a:pPr>
            <a:r>
              <a:rPr lang="en-US" sz="1400" dirty="0">
                <a:latin typeface="+mj-lt"/>
              </a:rPr>
              <a:t>John Henry he hammered </a:t>
            </a:r>
            <a:br>
              <a:rPr lang="en-US" sz="1400" dirty="0">
                <a:latin typeface="+mj-lt"/>
              </a:rPr>
            </a:br>
            <a:r>
              <a:rPr lang="en-US" sz="1400" dirty="0">
                <a:latin typeface="+mj-lt"/>
              </a:rPr>
              <a:t>in the mountains </a:t>
            </a:r>
            <a:br>
              <a:rPr lang="en-US" sz="1400" dirty="0">
                <a:latin typeface="+mj-lt"/>
              </a:rPr>
            </a:br>
            <a:r>
              <a:rPr lang="en-US" sz="1400" dirty="0">
                <a:latin typeface="+mj-lt"/>
              </a:rPr>
              <a:t>His hammer was striking fire </a:t>
            </a:r>
            <a:br>
              <a:rPr lang="en-US" sz="1400" dirty="0">
                <a:latin typeface="+mj-lt"/>
              </a:rPr>
            </a:br>
            <a:r>
              <a:rPr lang="en-US" sz="1400" dirty="0">
                <a:latin typeface="+mj-lt"/>
              </a:rPr>
              <a:t>But he worked so hard; </a:t>
            </a:r>
            <a:br>
              <a:rPr lang="en-US" sz="1400" dirty="0">
                <a:latin typeface="+mj-lt"/>
              </a:rPr>
            </a:br>
            <a:r>
              <a:rPr lang="en-US" sz="1400" dirty="0">
                <a:latin typeface="+mj-lt"/>
              </a:rPr>
              <a:t>it broke his heart </a:t>
            </a:r>
            <a:br>
              <a:rPr lang="en-US" sz="1400" dirty="0">
                <a:latin typeface="+mj-lt"/>
              </a:rPr>
            </a:br>
            <a:r>
              <a:rPr lang="en-US" sz="1400" dirty="0">
                <a:latin typeface="+mj-lt"/>
              </a:rPr>
              <a:t>John Henry laid down his hammer </a:t>
            </a:r>
            <a:br>
              <a:rPr lang="en-US" sz="1400" dirty="0">
                <a:latin typeface="+mj-lt"/>
              </a:rPr>
            </a:br>
            <a:r>
              <a:rPr lang="en-US" sz="1400" dirty="0">
                <a:latin typeface="+mj-lt"/>
              </a:rPr>
              <a:t>and died, Lord, Lord </a:t>
            </a:r>
            <a:br>
              <a:rPr lang="en-US" sz="1400" dirty="0">
                <a:latin typeface="+mj-lt"/>
              </a:rPr>
            </a:br>
            <a:r>
              <a:rPr lang="en-US" sz="1400" dirty="0">
                <a:latin typeface="+mj-lt"/>
              </a:rPr>
              <a:t>John Henry laid down his hammer and died </a:t>
            </a:r>
          </a:p>
          <a:p>
            <a:endParaRPr lang="en-US" sz="1400" dirty="0">
              <a:latin typeface="+mj-lt"/>
            </a:endParaRPr>
          </a:p>
        </p:txBody>
      </p:sp>
      <p:sp>
        <p:nvSpPr>
          <p:cNvPr id="107527" name="WordArt 7"/>
          <p:cNvSpPr>
            <a:spLocks noChangeArrowheads="1" noChangeShapeType="1" noTextEdit="1"/>
          </p:cNvSpPr>
          <p:nvPr/>
        </p:nvSpPr>
        <p:spPr bwMode="auto">
          <a:xfrm rot="5400000">
            <a:off x="5143500" y="3162300"/>
            <a:ext cx="6858000" cy="533400"/>
          </a:xfrm>
          <a:prstGeom prst="rect">
            <a:avLst/>
          </a:prstGeom>
        </p:spPr>
        <p:txBody>
          <a:bodyPr vert="wordArtVert" wrap="none" fromWordArt="1">
            <a:prstTxWarp prst="textPlain">
              <a:avLst>
                <a:gd name="adj" fmla="val 50000"/>
              </a:avLst>
            </a:prstTxWarp>
          </a:bodyPr>
          <a:lstStyle/>
          <a:p>
            <a:pPr algn="ctr" fontAlgn="auto"/>
            <a:r>
              <a:rPr lang="en-US"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Ballad of John Henry</a:t>
            </a:r>
          </a:p>
        </p:txBody>
      </p:sp>
      <p:pic>
        <p:nvPicPr>
          <p:cNvPr id="107528" name="Picture 8" descr="MC900292448[1]">
            <a:hlinkClick r:id="rId2"/>
          </p:cNvPr>
          <p:cNvPicPr>
            <a:picLocks noChangeAspect="1" noChangeArrowheads="1"/>
          </p:cNvPicPr>
          <p:nvPr/>
        </p:nvPicPr>
        <p:blipFill>
          <a:blip r:embed="rId3" cstate="print"/>
          <a:srcRect/>
          <a:stretch>
            <a:fillRect/>
          </a:stretch>
        </p:blipFill>
        <p:spPr bwMode="auto">
          <a:xfrm>
            <a:off x="6934200" y="152400"/>
            <a:ext cx="1420813" cy="11461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5400000">
            <a:off x="5914292" y="2247900"/>
            <a:ext cx="4953000" cy="1219200"/>
          </a:xfrm>
          <a:noFill/>
          <a:effectLst>
            <a:softEdge rad="317500"/>
          </a:effectLst>
        </p:spPr>
        <p:txBody>
          <a:bodyPr>
            <a:noAutofit/>
          </a:bodyPr>
          <a:lstStyle/>
          <a:p>
            <a:pPr eaLnBrk="1" hangingPunct="1"/>
            <a:r>
              <a:rPr lang="en-US" b="1" dirty="0">
                <a:effectLst>
                  <a:outerShdw blurRad="38100" dist="38100" dir="2700000" algn="tl">
                    <a:srgbClr val="000000">
                      <a:alpha val="43137"/>
                    </a:srgbClr>
                  </a:outerShdw>
                </a:effectLst>
              </a:rPr>
              <a:t>Paddy Works on the Railway</a:t>
            </a:r>
          </a:p>
        </p:txBody>
      </p:sp>
      <p:sp>
        <p:nvSpPr>
          <p:cNvPr id="109573" name="Content Placeholder 2"/>
          <p:cNvSpPr>
            <a:spLocks noGrp="1"/>
          </p:cNvSpPr>
          <p:nvPr>
            <p:ph idx="4294967295"/>
          </p:nvPr>
        </p:nvSpPr>
        <p:spPr>
          <a:xfrm>
            <a:off x="76200" y="550985"/>
            <a:ext cx="3733800" cy="6096000"/>
          </a:xfrm>
          <a:noFill/>
          <a:ln>
            <a:noFill/>
          </a:ln>
        </p:spPr>
        <p:txBody>
          <a:bodyPr>
            <a:normAutofit/>
          </a:bodyPr>
          <a:lstStyle/>
          <a:p>
            <a:pPr eaLnBrk="1" hangingPunct="1">
              <a:buFont typeface="Arial" charset="0"/>
              <a:buNone/>
            </a:pPr>
            <a:r>
              <a:rPr lang="en-US" sz="1600" dirty="0"/>
              <a:t>In eighteen hundred and forty-one</a:t>
            </a:r>
            <a:br>
              <a:rPr lang="en-US" sz="1600" dirty="0"/>
            </a:br>
            <a:r>
              <a:rPr lang="en-US" sz="1600" dirty="0"/>
              <a:t>My corduroy britches I put on</a:t>
            </a:r>
            <a:br>
              <a:rPr lang="en-US" sz="1600" dirty="0"/>
            </a:br>
            <a:r>
              <a:rPr lang="en-US" sz="1600" dirty="0"/>
              <a:t>My corduroy britches I put on</a:t>
            </a:r>
            <a:br>
              <a:rPr lang="en-US" sz="1600" dirty="0"/>
            </a:br>
            <a:r>
              <a:rPr lang="en-US" sz="1600" dirty="0"/>
              <a:t>To work upon the railway, the railway</a:t>
            </a:r>
            <a:br>
              <a:rPr lang="en-US" sz="1600" dirty="0"/>
            </a:br>
            <a:r>
              <a:rPr lang="en-US" sz="1600" dirty="0"/>
              <a:t>I'm weary of the railway</a:t>
            </a:r>
            <a:br>
              <a:rPr lang="en-US" sz="1600" dirty="0"/>
            </a:br>
            <a:r>
              <a:rPr lang="en-US" sz="1600" dirty="0"/>
              <a:t>Poor Paddy works on the railway</a:t>
            </a:r>
          </a:p>
          <a:p>
            <a:pPr eaLnBrk="1" hangingPunct="1">
              <a:buFont typeface="Arial" charset="0"/>
              <a:buNone/>
            </a:pPr>
            <a:r>
              <a:rPr lang="en-US" sz="1600" i="1" dirty="0"/>
              <a:t>I was wearing corduroy britches</a:t>
            </a:r>
            <a:br>
              <a:rPr lang="en-US" sz="1600" i="1" dirty="0"/>
            </a:br>
            <a:r>
              <a:rPr lang="en-US" sz="1600" i="1" dirty="0"/>
              <a:t>Digging ditches, pulling switches</a:t>
            </a:r>
            <a:br>
              <a:rPr lang="en-US" sz="1600" i="1" dirty="0"/>
            </a:br>
            <a:r>
              <a:rPr lang="en-US" sz="1600" i="1" dirty="0"/>
              <a:t>Dodging pitches</a:t>
            </a:r>
            <a:br>
              <a:rPr lang="en-US" sz="1600" i="1" dirty="0"/>
            </a:br>
            <a:r>
              <a:rPr lang="en-US" sz="1600" i="1" dirty="0"/>
              <a:t>I was working on the railway</a:t>
            </a:r>
          </a:p>
          <a:p>
            <a:pPr eaLnBrk="1" hangingPunct="1">
              <a:buFont typeface="Arial" charset="0"/>
              <a:buNone/>
            </a:pPr>
            <a:r>
              <a:rPr lang="en-US" sz="1600" dirty="0"/>
              <a:t>In eighteen hundred and forty-three </a:t>
            </a:r>
            <a:br>
              <a:rPr lang="en-US" sz="1600" dirty="0"/>
            </a:br>
            <a:r>
              <a:rPr lang="en-US" sz="1600" dirty="0"/>
              <a:t>I broke the shovel across me knee </a:t>
            </a:r>
            <a:br>
              <a:rPr lang="en-US" sz="1600" dirty="0"/>
            </a:br>
            <a:r>
              <a:rPr lang="en-US" sz="1600" dirty="0"/>
              <a:t>I went to work for the company </a:t>
            </a:r>
            <a:br>
              <a:rPr lang="en-US" sz="1600" dirty="0"/>
            </a:br>
            <a:r>
              <a:rPr lang="en-US" sz="1600" dirty="0"/>
              <a:t>and work upon the railway</a:t>
            </a:r>
          </a:p>
          <a:p>
            <a:pPr eaLnBrk="1" hangingPunct="1">
              <a:buFont typeface="Arial" charset="0"/>
              <a:buNone/>
            </a:pPr>
            <a:r>
              <a:rPr lang="en-US" sz="1600" dirty="0"/>
              <a:t>In eighteen hundred and forty-four </a:t>
            </a:r>
            <a:br>
              <a:rPr lang="en-US" sz="1600" dirty="0"/>
            </a:br>
            <a:r>
              <a:rPr lang="en-US" sz="1600" dirty="0"/>
              <a:t>I landed on Columbia’s shore </a:t>
            </a:r>
            <a:br>
              <a:rPr lang="en-US" sz="1600" dirty="0"/>
            </a:br>
            <a:r>
              <a:rPr lang="en-US" sz="1600" dirty="0"/>
              <a:t>My belly was empty me hands were raw </a:t>
            </a:r>
            <a:br>
              <a:rPr lang="en-US" sz="1600" dirty="0"/>
            </a:br>
            <a:r>
              <a:rPr lang="en-US" sz="1600" dirty="0"/>
              <a:t>With working on the railway, the railway </a:t>
            </a:r>
            <a:br>
              <a:rPr lang="en-US" sz="1600" dirty="0"/>
            </a:br>
            <a:r>
              <a:rPr lang="en-US" sz="1600" dirty="0"/>
              <a:t>I'm sick to my guts of the railway </a:t>
            </a:r>
            <a:br>
              <a:rPr lang="en-US" sz="1600" dirty="0"/>
            </a:br>
            <a:r>
              <a:rPr lang="en-US" sz="1600" dirty="0"/>
              <a:t>Poor paddy works on the railway </a:t>
            </a:r>
          </a:p>
        </p:txBody>
      </p:sp>
      <p:sp>
        <p:nvSpPr>
          <p:cNvPr id="109574" name="Content Placeholder 2"/>
          <p:cNvSpPr>
            <a:spLocks/>
          </p:cNvSpPr>
          <p:nvPr/>
        </p:nvSpPr>
        <p:spPr bwMode="auto">
          <a:xfrm>
            <a:off x="3962400" y="533400"/>
            <a:ext cx="3733800" cy="6096000"/>
          </a:xfrm>
          <a:prstGeom prst="rect">
            <a:avLst/>
          </a:prstGeom>
          <a:noFill/>
          <a:ln w="9525">
            <a:noFill/>
            <a:miter lim="800000"/>
            <a:headEnd/>
            <a:tailEnd/>
          </a:ln>
        </p:spPr>
        <p:txBody>
          <a:bodyPr/>
          <a:lstStyle/>
          <a:p>
            <a:pPr marL="342900" indent="-342900">
              <a:spcBef>
                <a:spcPct val="20000"/>
              </a:spcBef>
              <a:buFont typeface="Arial" charset="0"/>
              <a:buNone/>
            </a:pPr>
            <a:r>
              <a:rPr lang="en-US" sz="1600" dirty="0"/>
              <a:t>In eighteen hundred and forty-six</a:t>
            </a:r>
            <a:br>
              <a:rPr lang="en-US" sz="1600" dirty="0"/>
            </a:br>
            <a:r>
              <a:rPr lang="en-US" sz="1600" dirty="0"/>
              <a:t>I made my trade to carrying bricks</a:t>
            </a:r>
            <a:br>
              <a:rPr lang="en-US" sz="1600" dirty="0"/>
            </a:br>
            <a:r>
              <a:rPr lang="en-US" sz="1600" dirty="0"/>
              <a:t>I made my trade to carrying bricks</a:t>
            </a:r>
            <a:br>
              <a:rPr lang="en-US" sz="1600" dirty="0"/>
            </a:br>
            <a:r>
              <a:rPr lang="en-US" sz="1600" dirty="0"/>
              <a:t>For working on the railway</a:t>
            </a:r>
            <a:br>
              <a:rPr lang="en-US" sz="1600" dirty="0"/>
            </a:br>
            <a:r>
              <a:rPr lang="en-US" sz="1600" dirty="0"/>
              <a:t>I'm weary of the railway</a:t>
            </a:r>
            <a:br>
              <a:rPr lang="en-US" sz="1600" dirty="0"/>
            </a:br>
            <a:r>
              <a:rPr lang="en-US" sz="1600" dirty="0"/>
              <a:t>Poor Paddy works on the railway</a:t>
            </a:r>
          </a:p>
          <a:p>
            <a:pPr marL="342900" indent="-342900">
              <a:spcBef>
                <a:spcPct val="20000"/>
              </a:spcBef>
              <a:buFont typeface="Arial" charset="0"/>
              <a:buNone/>
            </a:pPr>
            <a:r>
              <a:rPr lang="en-US" sz="1600" i="1" dirty="0"/>
              <a:t>I was wearing corduroy britches</a:t>
            </a:r>
            <a:br>
              <a:rPr lang="en-US" sz="1600" i="1" dirty="0"/>
            </a:br>
            <a:r>
              <a:rPr lang="en-US" sz="1600" i="1" dirty="0"/>
              <a:t>Digging ditches, pulling switches</a:t>
            </a:r>
            <a:br>
              <a:rPr lang="en-US" sz="1600" i="1" dirty="0"/>
            </a:br>
            <a:r>
              <a:rPr lang="en-US" sz="1600" i="1" dirty="0"/>
              <a:t>Dodging pitches</a:t>
            </a:r>
            <a:br>
              <a:rPr lang="en-US" sz="1600" i="1" dirty="0"/>
            </a:br>
            <a:r>
              <a:rPr lang="en-US" sz="1600" i="1" dirty="0"/>
              <a:t>I was working on the railway</a:t>
            </a:r>
          </a:p>
          <a:p>
            <a:pPr marL="342900" indent="-342900">
              <a:spcBef>
                <a:spcPct val="20000"/>
              </a:spcBef>
              <a:buFont typeface="Arial" charset="0"/>
              <a:buNone/>
            </a:pPr>
            <a:r>
              <a:rPr lang="en-US" sz="1600" dirty="0"/>
              <a:t>In eighteen hundred and forty-seven</a:t>
            </a:r>
            <a:br>
              <a:rPr lang="en-US" sz="1600" dirty="0"/>
            </a:br>
            <a:r>
              <a:rPr lang="en-US" sz="1600" dirty="0"/>
              <a:t>Poor Paddy was thinking of going to Heaven</a:t>
            </a:r>
            <a:br>
              <a:rPr lang="en-US" sz="1600" dirty="0"/>
            </a:br>
            <a:r>
              <a:rPr lang="en-US" sz="1600" dirty="0"/>
              <a:t>If he left one kid, well he left eleven</a:t>
            </a:r>
            <a:br>
              <a:rPr lang="en-US" sz="1600" dirty="0"/>
            </a:br>
            <a:r>
              <a:rPr lang="en-US" sz="1600" dirty="0"/>
              <a:t>To work upon the railway, the railway</a:t>
            </a:r>
            <a:br>
              <a:rPr lang="en-US" sz="1600" dirty="0"/>
            </a:br>
            <a:r>
              <a:rPr lang="en-US" sz="1600" dirty="0"/>
              <a:t>I'm weary of the railway</a:t>
            </a:r>
            <a:br>
              <a:rPr lang="en-US" sz="1600" dirty="0"/>
            </a:br>
            <a:r>
              <a:rPr lang="en-US" sz="1600" dirty="0"/>
              <a:t>Poor Paddy works on the railway </a:t>
            </a:r>
          </a:p>
          <a:p>
            <a:pPr marL="342900" indent="-342900">
              <a:spcBef>
                <a:spcPct val="20000"/>
              </a:spcBef>
              <a:buFont typeface="Arial" charset="0"/>
              <a:buNone/>
            </a:pPr>
            <a:r>
              <a:rPr lang="en-US" sz="1600" i="1" dirty="0"/>
              <a:t>I was wearing corduroy britches</a:t>
            </a:r>
            <a:br>
              <a:rPr lang="en-US" sz="1600" i="1" dirty="0"/>
            </a:br>
            <a:r>
              <a:rPr lang="en-US" sz="1600" i="1" dirty="0"/>
              <a:t>Digging ditches, pulling switches</a:t>
            </a:r>
            <a:br>
              <a:rPr lang="en-US" sz="1600" i="1" dirty="0"/>
            </a:br>
            <a:r>
              <a:rPr lang="en-US" sz="1600" i="1" dirty="0"/>
              <a:t>Dodging pitches</a:t>
            </a:r>
            <a:br>
              <a:rPr lang="en-US" sz="1600" i="1" dirty="0"/>
            </a:br>
            <a:r>
              <a:rPr lang="en-US" sz="1600" i="1" dirty="0"/>
              <a:t>I was working on the railway</a:t>
            </a:r>
          </a:p>
        </p:txBody>
      </p:sp>
      <p:pic>
        <p:nvPicPr>
          <p:cNvPr id="109576" name="Picture 8" descr="MC900354202[1]"/>
          <p:cNvPicPr>
            <a:picLocks noChangeAspect="1" noChangeArrowheads="1"/>
          </p:cNvPicPr>
          <p:nvPr/>
        </p:nvPicPr>
        <p:blipFill>
          <a:blip r:embed="rId2" cstate="print"/>
          <a:srcRect/>
          <a:stretch>
            <a:fillRect/>
          </a:stretch>
        </p:blipFill>
        <p:spPr bwMode="auto">
          <a:xfrm flipH="1">
            <a:off x="7480788" y="5204009"/>
            <a:ext cx="1638300" cy="15986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Analysis of American Labor Songs</a:t>
            </a:r>
          </a:p>
        </p:txBody>
      </p:sp>
      <p:sp>
        <p:nvSpPr>
          <p:cNvPr id="2" name="Content Placeholder 1"/>
          <p:cNvSpPr>
            <a:spLocks noGrp="1"/>
          </p:cNvSpPr>
          <p:nvPr>
            <p:ph idx="1"/>
          </p:nvPr>
        </p:nvSpPr>
        <p:spPr/>
        <p:txBody>
          <a:bodyPr>
            <a:normAutofit/>
          </a:bodyPr>
          <a:lstStyle/>
          <a:p>
            <a:pPr lvl="0"/>
            <a:r>
              <a:rPr lang="en-US" dirty="0"/>
              <a:t>What is a common theme within the working songs presented?  Why do you think this theme is repeated so often?</a:t>
            </a:r>
          </a:p>
          <a:p>
            <a:pPr>
              <a:buNone/>
            </a:pPr>
            <a:endParaRPr lang="en-US" dirty="0"/>
          </a:p>
          <a:p>
            <a:pPr lvl="0"/>
            <a:r>
              <a:rPr lang="en-US" dirty="0"/>
              <a:t>Why do you believe so many songs of this era have survived?</a:t>
            </a:r>
          </a:p>
          <a:p>
            <a:pPr>
              <a:buNone/>
            </a:pPr>
            <a:endParaRPr lang="en-US" dirty="0"/>
          </a:p>
          <a:p>
            <a:pPr lvl="0"/>
            <a:r>
              <a:rPr lang="en-US" dirty="0"/>
              <a:t>Are there any recent songs that illustrate the same themes as the songs from the 19</a:t>
            </a:r>
            <a:r>
              <a:rPr lang="en-US" baseline="30000" dirty="0"/>
              <a:t>th</a:t>
            </a:r>
            <a:r>
              <a:rPr lang="en-US" dirty="0"/>
              <a:t> century?  Why or why not?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1tp.com/t_cbly1.jpg"/>
          <p:cNvPicPr>
            <a:picLocks noChangeAspect="1" noChangeArrowheads="1"/>
          </p:cNvPicPr>
          <p:nvPr/>
        </p:nvPicPr>
        <p:blipFill>
          <a:blip r:embed="rId2" cstate="print">
            <a:lum bright="10000" contrast="10000"/>
          </a:blip>
          <a:srcRect/>
          <a:stretch>
            <a:fillRect/>
          </a:stretch>
        </p:blipFill>
        <p:spPr bwMode="auto">
          <a:xfrm>
            <a:off x="304800" y="1447800"/>
            <a:ext cx="4143375"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6" name="Picture 8" descr="http://www.rivertrailonline.org/express011024.jpg"/>
          <p:cNvPicPr>
            <a:picLocks noChangeAspect="1" noChangeArrowheads="1"/>
          </p:cNvPicPr>
          <p:nvPr/>
        </p:nvPicPr>
        <p:blipFill>
          <a:blip r:embed="rId3" cstate="print"/>
          <a:srcRect l="34673" t="22948" b="8710"/>
          <a:stretch>
            <a:fillRect/>
          </a:stretch>
        </p:blipFill>
        <p:spPr bwMode="auto">
          <a:xfrm rot="280846">
            <a:off x="1767762" y="4005103"/>
            <a:ext cx="3010647" cy="2362200"/>
          </a:xfrm>
          <a:prstGeom prst="rect">
            <a:avLst/>
          </a:prstGeom>
          <a:noFill/>
        </p:spPr>
      </p:pic>
      <p:sp>
        <p:nvSpPr>
          <p:cNvPr id="2" name="Title 1"/>
          <p:cNvSpPr>
            <a:spLocks noGrp="1"/>
          </p:cNvSpPr>
          <p:nvPr>
            <p:ph type="title"/>
          </p:nvPr>
        </p:nvSpPr>
        <p:spPr>
          <a:noFill/>
          <a:effectLst>
            <a:softEdge rad="317500"/>
          </a:effectLst>
        </p:spPr>
        <p:txBody>
          <a:bodyPr>
            <a:noAutofit/>
          </a:bodyPr>
          <a:lstStyle/>
          <a:p>
            <a:pPr eaLnBrk="1" hangingPunct="1">
              <a:defRPr/>
            </a:pPr>
            <a:r>
              <a:rPr lang="en-US" b="1" dirty="0">
                <a:effectLst>
                  <a:outerShdw blurRad="38100" dist="38100" dir="2700000" algn="tl">
                    <a:srgbClr val="000000">
                      <a:alpha val="43137"/>
                    </a:srgbClr>
                  </a:outerShdw>
                </a:effectLst>
              </a:rPr>
              <a:t>Other Milestones</a:t>
            </a:r>
          </a:p>
        </p:txBody>
      </p:sp>
      <p:sp>
        <p:nvSpPr>
          <p:cNvPr id="110597" name="Content Placeholder 2"/>
          <p:cNvSpPr>
            <a:spLocks noGrp="1"/>
          </p:cNvSpPr>
          <p:nvPr>
            <p:ph idx="1"/>
          </p:nvPr>
        </p:nvSpPr>
        <p:spPr>
          <a:xfrm>
            <a:off x="4869770" y="457200"/>
            <a:ext cx="4121830" cy="6019800"/>
          </a:xfrm>
          <a:noFill/>
          <a:ln>
            <a:noFill/>
          </a:ln>
        </p:spPr>
        <p:txBody>
          <a:bodyPr>
            <a:noAutofit/>
          </a:bodyPr>
          <a:lstStyle/>
          <a:p>
            <a:pPr eaLnBrk="1" hangingPunct="1"/>
            <a:r>
              <a:rPr lang="en-US" sz="2600" dirty="0"/>
              <a:t>Telegraph cable laid between Newfoundland and Ireland </a:t>
            </a:r>
          </a:p>
          <a:p>
            <a:pPr lvl="1"/>
            <a:r>
              <a:rPr lang="en-US" sz="2200" dirty="0"/>
              <a:t>Allowed nearly instantaneous communication with Europe</a:t>
            </a:r>
          </a:p>
          <a:p>
            <a:pPr eaLnBrk="1" hangingPunct="1"/>
            <a:r>
              <a:rPr lang="en-US" sz="2600" dirty="0"/>
              <a:t>American "clipper ships" to haul cargo to foreign nations</a:t>
            </a:r>
          </a:p>
          <a:p>
            <a:pPr eaLnBrk="1" hangingPunct="1"/>
            <a:r>
              <a:rPr lang="en-US" sz="2600" dirty="0"/>
              <a:t>The Pony Express </a:t>
            </a:r>
          </a:p>
          <a:p>
            <a:pPr lvl="1"/>
            <a:r>
              <a:rPr lang="en-US" sz="2200" dirty="0"/>
              <a:t>Could travel 2,000 miles in 10 days</a:t>
            </a:r>
          </a:p>
          <a:p>
            <a:pPr lvl="1"/>
            <a:r>
              <a:rPr lang="en-US" sz="2200" dirty="0"/>
              <a:t>Lasted only 2 years; replaced by the trans-continental telegraph wire and RR</a:t>
            </a:r>
          </a:p>
        </p:txBody>
      </p:sp>
      <p:pic>
        <p:nvPicPr>
          <p:cNvPr id="7172" name="Picture 4"/>
          <p:cNvPicPr>
            <a:picLocks noChangeAspect="1" noChangeArrowheads="1"/>
          </p:cNvPicPr>
          <p:nvPr/>
        </p:nvPicPr>
        <p:blipFill>
          <a:blip r:embed="rId4" cstate="print">
            <a:clrChange>
              <a:clrFrom>
                <a:srgbClr val="FF00FF"/>
              </a:clrFrom>
              <a:clrTo>
                <a:srgbClr val="FF00FF">
                  <a:alpha val="0"/>
                </a:srgbClr>
              </a:clrTo>
            </a:clrChange>
          </a:blip>
          <a:srcRect l="3509"/>
          <a:stretch>
            <a:fillRect/>
          </a:stretch>
        </p:blipFill>
        <p:spPr bwMode="auto">
          <a:xfrm>
            <a:off x="152400" y="3505200"/>
            <a:ext cx="2095500" cy="31527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0E71-0819-4F75-99ED-78C012A43E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99FAE1-E8A3-4A63-8A4C-F4EBCA9A28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 y="1788984"/>
            <a:ext cx="9001125" cy="3280031"/>
          </a:xfrm>
        </p:spPr>
      </p:pic>
    </p:spTree>
    <p:extLst>
      <p:ext uri="{BB962C8B-B14F-4D97-AF65-F5344CB8AC3E}">
        <p14:creationId xmlns:p14="http://schemas.microsoft.com/office/powerpoint/2010/main" val="6157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eaLnBrk="1" hangingPunct="1">
              <a:defRPr/>
            </a:pPr>
            <a:r>
              <a:rPr lang="en-US" b="1" dirty="0">
                <a:effectLst>
                  <a:outerShdw blurRad="38100" dist="38100" dir="2700000" algn="tl">
                    <a:srgbClr val="000000">
                      <a:alpha val="43137"/>
                    </a:srgbClr>
                  </a:outerShdw>
                </a:effectLst>
              </a:rPr>
              <a:t>Connection Leads to Disconnection</a:t>
            </a:r>
          </a:p>
        </p:txBody>
      </p:sp>
      <p:sp>
        <p:nvSpPr>
          <p:cNvPr id="87044" name="Content Placeholder 2"/>
          <p:cNvSpPr>
            <a:spLocks noGrp="1"/>
          </p:cNvSpPr>
          <p:nvPr>
            <p:ph idx="1"/>
          </p:nvPr>
        </p:nvSpPr>
        <p:spPr>
          <a:xfrm>
            <a:off x="457200" y="1828800"/>
            <a:ext cx="8229600" cy="4648200"/>
          </a:xfrm>
          <a:noFill/>
          <a:ln>
            <a:noFill/>
          </a:ln>
        </p:spPr>
        <p:txBody>
          <a:bodyPr>
            <a:noAutofit/>
          </a:bodyPr>
          <a:lstStyle/>
          <a:p>
            <a:pPr marL="457200" indent="-457200" eaLnBrk="1" hangingPunct="1"/>
            <a:r>
              <a:rPr lang="en-US" sz="2600" dirty="0"/>
              <a:t>The "transportation revolution" wanted to link the West with the rest of the nation, and it did... In the North. The South was largely left to use its rivers. </a:t>
            </a:r>
          </a:p>
          <a:p>
            <a:pPr marL="457200" indent="-457200" eaLnBrk="1" hangingPunct="1"/>
            <a:r>
              <a:rPr lang="en-US" sz="2600" dirty="0"/>
              <a:t>Sectional "division of labor" emerged – The North: manufacturing; the South: cotton for export; the West: grain and livestock </a:t>
            </a:r>
          </a:p>
          <a:p>
            <a:pPr marL="457200" indent="-457200" eaLnBrk="1" hangingPunct="1"/>
            <a:r>
              <a:rPr lang="en-US" sz="2600" dirty="0"/>
              <a:t>Legal issues usually sided with businesses, rather than workers.</a:t>
            </a:r>
          </a:p>
          <a:p>
            <a:pPr marL="457200" indent="-457200" eaLnBrk="1" hangingPunct="1"/>
            <a:r>
              <a:rPr lang="en-US" sz="2600" dirty="0"/>
              <a:t>Real rags-to-riches stories were rare, but you had a better chance of it than back in Europe.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America</a:t>
            </a:r>
          </a:p>
        </p:txBody>
      </p:sp>
      <p:sp>
        <p:nvSpPr>
          <p:cNvPr id="3" name="Text Placeholder 2"/>
          <p:cNvSpPr>
            <a:spLocks noGrp="1"/>
          </p:cNvSpPr>
          <p:nvPr>
            <p:ph type="body" idx="1"/>
          </p:nvPr>
        </p:nvSpPr>
        <p:spPr/>
        <p:txBody>
          <a:bodyPr/>
          <a:lstStyle/>
          <a:p>
            <a:r>
              <a:rPr lang="en-US" dirty="0"/>
              <a:t>The Market Revolution Gains Steam</a:t>
            </a:r>
          </a:p>
        </p:txBody>
      </p:sp>
    </p:spTree>
    <p:extLst>
      <p:ext uri="{BB962C8B-B14F-4D97-AF65-F5344CB8AC3E}">
        <p14:creationId xmlns:p14="http://schemas.microsoft.com/office/powerpoint/2010/main" val="34327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990600"/>
          </a:xfrm>
        </p:spPr>
        <p:txBody>
          <a:bodyPr/>
          <a:lstStyle/>
          <a:p>
            <a:r>
              <a:rPr lang="en-US" dirty="0"/>
              <a:t>Working Conditions</a:t>
            </a:r>
          </a:p>
        </p:txBody>
      </p:sp>
      <p:sp>
        <p:nvSpPr>
          <p:cNvPr id="2" name="Content Placeholder 1"/>
          <p:cNvSpPr>
            <a:spLocks noGrp="1"/>
          </p:cNvSpPr>
          <p:nvPr>
            <p:ph sz="half" idx="1"/>
          </p:nvPr>
        </p:nvSpPr>
        <p:spPr>
          <a:xfrm>
            <a:off x="457200" y="1752600"/>
            <a:ext cx="5181600" cy="1679448"/>
          </a:xfrm>
        </p:spPr>
        <p:txBody>
          <a:bodyPr>
            <a:normAutofit lnSpcReduction="10000"/>
          </a:bodyPr>
          <a:lstStyle/>
          <a:p>
            <a:r>
              <a:rPr lang="en-US" sz="3200" dirty="0"/>
              <a:t>Exploitation of workers = “wage slaves”</a:t>
            </a:r>
          </a:p>
          <a:p>
            <a:r>
              <a:rPr lang="en-US" sz="3200" dirty="0"/>
              <a:t>Typical factory conditions:</a:t>
            </a:r>
          </a:p>
        </p:txBody>
      </p:sp>
      <p:sp>
        <p:nvSpPr>
          <p:cNvPr id="4" name="Content Placeholder 3"/>
          <p:cNvSpPr>
            <a:spLocks noGrp="1"/>
          </p:cNvSpPr>
          <p:nvPr>
            <p:ph sz="half" idx="2"/>
          </p:nvPr>
        </p:nvSpPr>
        <p:spPr>
          <a:xfrm>
            <a:off x="457200" y="3276600"/>
            <a:ext cx="8229600" cy="3115055"/>
          </a:xfrm>
        </p:spPr>
        <p:txBody>
          <a:bodyPr>
            <a:normAutofit lnSpcReduction="10000"/>
          </a:bodyPr>
          <a:lstStyle/>
          <a:p>
            <a:pPr lvl="1"/>
            <a:r>
              <a:rPr lang="en-US" sz="2800" dirty="0"/>
              <a:t>They were unsafe</a:t>
            </a:r>
          </a:p>
          <a:p>
            <a:pPr lvl="1"/>
            <a:r>
              <a:rPr lang="en-US" sz="2800" dirty="0"/>
              <a:t>They were unhealthy </a:t>
            </a:r>
          </a:p>
          <a:p>
            <a:pPr lvl="1"/>
            <a:r>
              <a:rPr lang="en-US" sz="2800" dirty="0"/>
              <a:t>Hours were long and wages were low </a:t>
            </a:r>
          </a:p>
          <a:p>
            <a:pPr lvl="1"/>
            <a:r>
              <a:rPr lang="en-US" sz="2800" dirty="0"/>
              <a:t>Child labor was common</a:t>
            </a:r>
          </a:p>
          <a:p>
            <a:r>
              <a:rPr lang="en-US" sz="3200" dirty="0"/>
              <a:t>Unionization was illegal – seen as “criminal conspiracy”</a:t>
            </a:r>
          </a:p>
          <a:p>
            <a:endParaRPr lang="en-US" dirty="0"/>
          </a:p>
        </p:txBody>
      </p:sp>
      <p:pic>
        <p:nvPicPr>
          <p:cNvPr id="1026" name="Picture 2" descr="http://www.saburchill.com/history/chapters/IR/images/111107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5849">
            <a:off x="5472928" y="664845"/>
            <a:ext cx="3592853" cy="2381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Women Go to Work</a:t>
            </a:r>
          </a:p>
        </p:txBody>
      </p:sp>
      <p:sp>
        <p:nvSpPr>
          <p:cNvPr id="5" name="Content Placeholder 4"/>
          <p:cNvSpPr>
            <a:spLocks noGrp="1"/>
          </p:cNvSpPr>
          <p:nvPr>
            <p:ph idx="1"/>
          </p:nvPr>
        </p:nvSpPr>
        <p:spPr>
          <a:xfrm>
            <a:off x="3657600" y="1600200"/>
            <a:ext cx="5257800" cy="4876800"/>
          </a:xfrm>
        </p:spPr>
        <p:txBody>
          <a:bodyPr>
            <a:normAutofit fontScale="92500" lnSpcReduction="10000"/>
          </a:bodyPr>
          <a:lstStyle/>
          <a:p>
            <a:r>
              <a:rPr lang="en-US" sz="3000" dirty="0"/>
              <a:t>Preindustrial society:</a:t>
            </a:r>
          </a:p>
          <a:p>
            <a:pPr lvl="1"/>
            <a:r>
              <a:rPr lang="en-US" sz="2800" dirty="0"/>
              <a:t>Women were responsible for helping out on farms as well as producing textiles and clothing in the home.</a:t>
            </a:r>
          </a:p>
          <a:p>
            <a:r>
              <a:rPr lang="en-US" sz="3000" dirty="0"/>
              <a:t>Industrial society:</a:t>
            </a:r>
          </a:p>
          <a:p>
            <a:pPr lvl="1"/>
            <a:r>
              <a:rPr lang="en-US" sz="2800" dirty="0"/>
              <a:t>Women were being replaced by machines, but were needed to run and maintain the machines</a:t>
            </a:r>
          </a:p>
          <a:p>
            <a:pPr lvl="1"/>
            <a:r>
              <a:rPr lang="en-US" sz="2800" dirty="0"/>
              <a:t>Provided greater economic independence</a:t>
            </a:r>
          </a:p>
        </p:txBody>
      </p:sp>
      <p:pic>
        <p:nvPicPr>
          <p:cNvPr id="2050" name="Picture 2" descr="http://workingwomen.wikispaces.com/file/view/please-work-_.gif/30094602/please-work-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000"/>
            <a:ext cx="3384512" cy="5162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6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4495800" cy="1143000"/>
          </a:xfrm>
        </p:spPr>
        <p:txBody>
          <a:bodyPr>
            <a:normAutofit/>
          </a:bodyPr>
          <a:lstStyle/>
          <a:p>
            <a:r>
              <a:rPr lang="en-US" dirty="0"/>
              <a:t>The Lowell Mill Girls</a:t>
            </a:r>
          </a:p>
        </p:txBody>
      </p:sp>
      <p:sp>
        <p:nvSpPr>
          <p:cNvPr id="2" name="Content Placeholder 1"/>
          <p:cNvSpPr>
            <a:spLocks noGrp="1"/>
          </p:cNvSpPr>
          <p:nvPr>
            <p:ph idx="1"/>
          </p:nvPr>
        </p:nvSpPr>
        <p:spPr>
          <a:xfrm>
            <a:off x="4724400" y="533400"/>
            <a:ext cx="4267200" cy="6248400"/>
          </a:xfrm>
        </p:spPr>
        <p:txBody>
          <a:bodyPr>
            <a:noAutofit/>
          </a:bodyPr>
          <a:lstStyle/>
          <a:p>
            <a:r>
              <a:rPr lang="en-US" sz="3100" dirty="0"/>
              <a:t>Lowell, Mass. was well-known for employing young women to work in its textile factories.</a:t>
            </a:r>
          </a:p>
          <a:p>
            <a:pPr lvl="1"/>
            <a:r>
              <a:rPr lang="en-US" sz="2700" dirty="0"/>
              <a:t>Mainly farm girls who came to the cities for better job opportunities</a:t>
            </a:r>
          </a:p>
          <a:p>
            <a:pPr lvl="1"/>
            <a:r>
              <a:rPr lang="en-US" sz="2700" dirty="0"/>
              <a:t>System designed to control every aspect of the girls’ lives to ensure efficiency (dress, curfews, homes, etc.)</a:t>
            </a:r>
          </a:p>
        </p:txBody>
      </p:sp>
      <p:pic>
        <p:nvPicPr>
          <p:cNvPr id="4" name="Picture 4" descr="http://teachingamericanhistorymd.net/000001/000000/000025/images/03-0269a.gif"/>
          <p:cNvPicPr>
            <a:picLocks noChangeAspect="1" noChangeArrowheads="1"/>
          </p:cNvPicPr>
          <p:nvPr/>
        </p:nvPicPr>
        <p:blipFill>
          <a:blip r:embed="rId3" cstate="print"/>
          <a:srcRect/>
          <a:stretch>
            <a:fillRect/>
          </a:stretch>
        </p:blipFill>
        <p:spPr bwMode="auto">
          <a:xfrm>
            <a:off x="357065" y="2209800"/>
            <a:ext cx="4313238" cy="3048000"/>
          </a:xfrm>
          <a:prstGeom prst="rect">
            <a:avLst/>
          </a:prstGeom>
          <a:noFill/>
          <a:ln w="9525">
            <a:noFill/>
            <a:miter lim="800000"/>
            <a:headEnd/>
            <a:tailEnd/>
          </a:ln>
        </p:spPr>
      </p:pic>
      <p:pic>
        <p:nvPicPr>
          <p:cNvPr id="30722" name="Picture 2" descr="http://faculty.polytechnic.org/gfeldmeth/ttable.jpg"/>
          <p:cNvPicPr>
            <a:picLocks noChangeAspect="1" noChangeArrowheads="1"/>
          </p:cNvPicPr>
          <p:nvPr/>
        </p:nvPicPr>
        <p:blipFill>
          <a:blip r:embed="rId4" cstate="print"/>
          <a:srcRect/>
          <a:stretch>
            <a:fillRect/>
          </a:stretch>
        </p:blipFill>
        <p:spPr bwMode="auto">
          <a:xfrm>
            <a:off x="428259" y="1447800"/>
            <a:ext cx="4143741" cy="5223627"/>
          </a:xfrm>
          <a:prstGeom prst="rect">
            <a:avLst/>
          </a:prstGeom>
          <a:noFill/>
        </p:spPr>
      </p:pic>
    </p:spTree>
    <p:extLst>
      <p:ext uri="{BB962C8B-B14F-4D97-AF65-F5344CB8AC3E}">
        <p14:creationId xmlns:p14="http://schemas.microsoft.com/office/powerpoint/2010/main" val="164747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Other Occupations</a:t>
            </a:r>
          </a:p>
        </p:txBody>
      </p:sp>
      <p:sp>
        <p:nvSpPr>
          <p:cNvPr id="2" name="Content Placeholder 1"/>
          <p:cNvSpPr>
            <a:spLocks noGrp="1"/>
          </p:cNvSpPr>
          <p:nvPr>
            <p:ph idx="1"/>
          </p:nvPr>
        </p:nvSpPr>
        <p:spPr>
          <a:xfrm>
            <a:off x="4300538" y="1600200"/>
            <a:ext cx="4691062" cy="4876800"/>
          </a:xfrm>
        </p:spPr>
        <p:txBody>
          <a:bodyPr>
            <a:noAutofit/>
          </a:bodyPr>
          <a:lstStyle/>
          <a:p>
            <a:r>
              <a:rPr lang="en-US" sz="3200" dirty="0"/>
              <a:t>Other opportunities: Nursing, domestic service, and teaching</a:t>
            </a:r>
          </a:p>
          <a:p>
            <a:pPr lvl="1"/>
            <a:r>
              <a:rPr lang="en-US" sz="2800" dirty="0"/>
              <a:t>Young, single women</a:t>
            </a:r>
          </a:p>
          <a:p>
            <a:pPr lvl="1"/>
            <a:r>
              <a:rPr lang="en-US" sz="2800" dirty="0"/>
              <a:t>Once married, expected to quit work</a:t>
            </a:r>
          </a:p>
          <a:p>
            <a:r>
              <a:rPr lang="en-US" sz="3200" dirty="0"/>
              <a:t>Domestic service was common; 1 in 10 white families employed at least one servant</a:t>
            </a:r>
          </a:p>
        </p:txBody>
      </p:sp>
      <p:pic>
        <p:nvPicPr>
          <p:cNvPr id="4" name="Picture 2" descr="http://upload.wikimedia.org/wikipedia/commons/a/a2/Domestic_servant_ironing.jpg"/>
          <p:cNvPicPr>
            <a:picLocks noChangeAspect="1" noChangeArrowheads="1"/>
          </p:cNvPicPr>
          <p:nvPr/>
        </p:nvPicPr>
        <p:blipFill>
          <a:blip r:embed="rId2" cstate="print"/>
          <a:srcRect/>
          <a:stretch>
            <a:fillRect/>
          </a:stretch>
        </p:blipFill>
        <p:spPr bwMode="auto">
          <a:xfrm>
            <a:off x="304800" y="1524000"/>
            <a:ext cx="3995738" cy="492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38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extLst/>
        </p:spPr>
        <p:txBody>
          <a:bodyPr/>
          <a:lstStyle/>
          <a:p>
            <a:pPr eaLnBrk="1" fontAlgn="auto" hangingPunct="1">
              <a:spcAft>
                <a:spcPts val="0"/>
              </a:spcAft>
              <a:defRPr/>
            </a:pPr>
            <a:r>
              <a:rPr lang="en-US" sz="4000" dirty="0"/>
              <a:t>Unions:  The Struggle to Organize</a:t>
            </a:r>
          </a:p>
        </p:txBody>
      </p:sp>
      <p:sp>
        <p:nvSpPr>
          <p:cNvPr id="100356" name="Rectangle 3"/>
          <p:cNvSpPr>
            <a:spLocks noGrp="1" noChangeArrowheads="1"/>
          </p:cNvSpPr>
          <p:nvPr>
            <p:ph idx="1"/>
          </p:nvPr>
        </p:nvSpPr>
        <p:spPr/>
        <p:txBody>
          <a:bodyPr>
            <a:noAutofit/>
          </a:bodyPr>
          <a:lstStyle/>
          <a:p>
            <a:pPr eaLnBrk="1" hangingPunct="1"/>
            <a:r>
              <a:rPr lang="en-US" sz="2600" dirty="0"/>
              <a:t>Unions unite workers to achieve three basic goals:</a:t>
            </a:r>
          </a:p>
          <a:p>
            <a:pPr lvl="1" eaLnBrk="1" hangingPunct="1"/>
            <a:r>
              <a:rPr lang="en-US" sz="2400" dirty="0"/>
              <a:t>Better working conditions</a:t>
            </a:r>
          </a:p>
          <a:p>
            <a:pPr lvl="1" eaLnBrk="1" hangingPunct="1"/>
            <a:r>
              <a:rPr lang="en-US" sz="2400" dirty="0"/>
              <a:t>Better hours</a:t>
            </a:r>
          </a:p>
          <a:p>
            <a:pPr lvl="1" eaLnBrk="1" hangingPunct="1"/>
            <a:r>
              <a:rPr lang="en-US" sz="2400" dirty="0"/>
              <a:t>Better pay</a:t>
            </a:r>
          </a:p>
          <a:p>
            <a:pPr eaLnBrk="1" hangingPunct="1"/>
            <a:r>
              <a:rPr lang="en-US" sz="2600" dirty="0"/>
              <a:t>Many factory owners were against unionization because it hurt their profits.</a:t>
            </a:r>
          </a:p>
          <a:p>
            <a:pPr marL="182880" lvl="1"/>
            <a:r>
              <a:rPr lang="en-US" sz="2600" dirty="0"/>
              <a:t>Goals were the 10-hour workday, higher wages, better conditions, public education, and humane </a:t>
            </a:r>
            <a:r>
              <a:rPr lang="en-US" sz="2600" dirty="0">
                <a:hlinkClick r:id="rId3"/>
              </a:rPr>
              <a:t>imprisonment for debt</a:t>
            </a:r>
            <a:endParaRPr lang="en-US" sz="2600" dirty="0"/>
          </a:p>
          <a:p>
            <a:pPr marL="457200" lvl="2"/>
            <a:r>
              <a:rPr lang="en-US" sz="2400" dirty="0"/>
              <a:t>The results were only fair, at best. This was due to high immigration and courts siding with businesses.  </a:t>
            </a:r>
          </a:p>
        </p:txBody>
      </p:sp>
      <p:pic>
        <p:nvPicPr>
          <p:cNvPr id="26626" name="Picture 2" descr="http://www.uniontoday.org/index_files/union_yes.jpg">
            <a:hlinkClick r:id="rId4"/>
          </p:cNvPr>
          <p:cNvPicPr>
            <a:picLocks noChangeAspect="1" noChangeArrowheads="1"/>
          </p:cNvPicPr>
          <p:nvPr/>
        </p:nvPicPr>
        <p:blipFill>
          <a:blip r:embed="rId5" cstate="print"/>
          <a:srcRect/>
          <a:stretch>
            <a:fillRect/>
          </a:stretch>
        </p:blipFill>
        <p:spPr bwMode="auto">
          <a:xfrm rot="768793">
            <a:off x="7060429" y="2243250"/>
            <a:ext cx="1693902" cy="1204644"/>
          </a:xfrm>
          <a:prstGeom prst="rect">
            <a:avLst/>
          </a:prstGeom>
          <a:noFill/>
        </p:spPr>
      </p:pic>
    </p:spTree>
    <p:extLst>
      <p:ext uri="{BB962C8B-B14F-4D97-AF65-F5344CB8AC3E}">
        <p14:creationId xmlns:p14="http://schemas.microsoft.com/office/powerpoint/2010/main" val="227916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eaLnBrk="1" hangingPunct="1">
              <a:defRPr/>
            </a:pPr>
            <a:r>
              <a:rPr lang="en-US" b="1" dirty="0">
                <a:effectLst>
                  <a:outerShdw blurRad="38100" dist="38100" dir="2700000" algn="tl">
                    <a:srgbClr val="000000">
                      <a:alpha val="43137"/>
                    </a:srgbClr>
                  </a:outerShdw>
                </a:effectLst>
              </a:rPr>
              <a:t>A “Wage Slave” no more!</a:t>
            </a:r>
          </a:p>
        </p:txBody>
      </p:sp>
      <p:sp>
        <p:nvSpPr>
          <p:cNvPr id="76804" name="Content Placeholder 2"/>
          <p:cNvSpPr>
            <a:spLocks noGrp="1"/>
          </p:cNvSpPr>
          <p:nvPr>
            <p:ph idx="1"/>
          </p:nvPr>
        </p:nvSpPr>
        <p:spPr>
          <a:xfrm>
            <a:off x="3962400" y="1524000"/>
            <a:ext cx="5029201" cy="4953000"/>
          </a:xfrm>
          <a:noFill/>
          <a:ln>
            <a:noFill/>
          </a:ln>
        </p:spPr>
        <p:txBody>
          <a:bodyPr>
            <a:noAutofit/>
          </a:bodyPr>
          <a:lstStyle/>
          <a:p>
            <a:r>
              <a:rPr lang="en-US" sz="2800" dirty="0"/>
              <a:t>President Van Buren set a 10-hour work day for government employees.</a:t>
            </a:r>
          </a:p>
          <a:p>
            <a:r>
              <a:rPr lang="en-US" sz="2800" i="1" dirty="0"/>
              <a:t>Commonwealth v. Hunt </a:t>
            </a:r>
            <a:r>
              <a:rPr lang="en-US" sz="2800" dirty="0"/>
              <a:t>(1842) – Massachusetts Supreme Court ruling that legalized labor unions, provided that they were organized for a legal purpose and used legal means to achieve their goals.</a:t>
            </a:r>
          </a:p>
        </p:txBody>
      </p:sp>
      <p:pic>
        <p:nvPicPr>
          <p:cNvPr id="1028" name="Picture 4" descr="http://thecabin.net/sites/default/files/imagecache/superphoto/photos/blogs/588/Martin%20Van%20Bu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5" y="2667000"/>
            <a:ext cx="3452446" cy="2144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1462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Home Sweet Home</a:t>
            </a:r>
          </a:p>
        </p:txBody>
      </p:sp>
      <p:sp>
        <p:nvSpPr>
          <p:cNvPr id="5" name="Text Placeholder 4"/>
          <p:cNvSpPr>
            <a:spLocks noGrp="1"/>
          </p:cNvSpPr>
          <p:nvPr>
            <p:ph type="body" idx="1"/>
          </p:nvPr>
        </p:nvSpPr>
        <p:spPr/>
        <p:txBody>
          <a:bodyPr/>
          <a:lstStyle/>
          <a:p>
            <a:r>
              <a:rPr lang="en-US" dirty="0"/>
              <a:t>Women and The Industrial Family</a:t>
            </a:r>
          </a:p>
        </p:txBody>
      </p:sp>
    </p:spTree>
    <p:extLst>
      <p:ext uri="{BB962C8B-B14F-4D97-AF65-F5344CB8AC3E}">
        <p14:creationId xmlns:p14="http://schemas.microsoft.com/office/powerpoint/2010/main" val="249515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5801" y="533400"/>
            <a:ext cx="4429712" cy="990600"/>
          </a:xfrm>
        </p:spPr>
        <p:txBody>
          <a:bodyPr>
            <a:normAutofit fontScale="90000"/>
          </a:bodyPr>
          <a:lstStyle/>
          <a:p>
            <a:pPr algn="ctr"/>
            <a:r>
              <a:rPr lang="en-US" dirty="0"/>
              <a:t>The Industrial Home*</a:t>
            </a:r>
          </a:p>
        </p:txBody>
      </p:sp>
      <p:sp>
        <p:nvSpPr>
          <p:cNvPr id="2" name="Content Placeholder 1"/>
          <p:cNvSpPr>
            <a:spLocks noGrp="1"/>
          </p:cNvSpPr>
          <p:nvPr>
            <p:ph idx="1"/>
          </p:nvPr>
        </p:nvSpPr>
        <p:spPr>
          <a:xfrm>
            <a:off x="152400" y="533400"/>
            <a:ext cx="4495800" cy="5943600"/>
          </a:xfrm>
        </p:spPr>
        <p:txBody>
          <a:bodyPr>
            <a:noAutofit/>
          </a:bodyPr>
          <a:lstStyle/>
          <a:p>
            <a:r>
              <a:rPr lang="en-US" sz="2000" dirty="0"/>
              <a:t>Marriages increasingly based on love, rather than parental “arrangement”</a:t>
            </a:r>
          </a:p>
          <a:p>
            <a:r>
              <a:rPr lang="en-US" sz="2000" dirty="0"/>
              <a:t>The desire for romance in relationships becomes common </a:t>
            </a:r>
          </a:p>
          <a:p>
            <a:pPr lvl="1"/>
            <a:r>
              <a:rPr lang="en-US" sz="1800" dirty="0"/>
              <a:t>Rise of celebrating St. Valentine’s Day</a:t>
            </a:r>
          </a:p>
          <a:p>
            <a:pPr>
              <a:buFont typeface="Arial" pitchFamily="34" charset="0"/>
              <a:buChar char="•"/>
            </a:pPr>
            <a:r>
              <a:rPr lang="en-US" sz="2000" dirty="0"/>
              <a:t>Family size shrinks</a:t>
            </a:r>
          </a:p>
          <a:p>
            <a:pPr lvl="1"/>
            <a:r>
              <a:rPr lang="en-US" sz="1800" dirty="0"/>
              <a:t>Farm = workers; City = mouths to feed</a:t>
            </a:r>
          </a:p>
          <a:p>
            <a:r>
              <a:rPr lang="en-US" sz="2000" dirty="0"/>
              <a:t>Families became more closely knit and affectionate</a:t>
            </a:r>
          </a:p>
          <a:p>
            <a:pPr lvl="1"/>
            <a:r>
              <a:rPr lang="en-US" sz="1800" dirty="0"/>
              <a:t>Guide and shape children, rather than “break” them</a:t>
            </a:r>
          </a:p>
          <a:p>
            <a:pPr lvl="1"/>
            <a:r>
              <a:rPr lang="en-US" sz="1800" dirty="0"/>
              <a:t>Longer “childhood”</a:t>
            </a:r>
          </a:p>
          <a:p>
            <a:pPr marL="274320" lvl="1">
              <a:buFont typeface="Arial" pitchFamily="34" charset="0"/>
              <a:buChar char="•"/>
            </a:pPr>
            <a:r>
              <a:rPr lang="en-US" dirty="0"/>
              <a:t>The home changed from a place of work (like on the farm) to a place of rest (away from the factory). </a:t>
            </a:r>
          </a:p>
          <a:p>
            <a:pPr marL="548640" lvl="2"/>
            <a:r>
              <a:rPr lang="en-US" i="1" dirty="0"/>
              <a:t>"Home Sweet Home"</a:t>
            </a:r>
          </a:p>
        </p:txBody>
      </p:sp>
      <p:pic>
        <p:nvPicPr>
          <p:cNvPr id="4" name="Picture 2" descr="http://downloads.bbc.co.uk/rmhttp/schools/primaryhistory/images/victorian_britain/rich_and_poor/v_victorian_family_scene_c19th.jpg"/>
          <p:cNvPicPr>
            <a:picLocks noChangeAspect="1" noChangeArrowheads="1"/>
          </p:cNvPicPr>
          <p:nvPr/>
        </p:nvPicPr>
        <p:blipFill>
          <a:blip r:embed="rId2" cstate="print"/>
          <a:srcRect/>
          <a:stretch>
            <a:fillRect/>
          </a:stretch>
        </p:blipFill>
        <p:spPr bwMode="auto">
          <a:xfrm>
            <a:off x="4724398" y="2133600"/>
            <a:ext cx="4234095" cy="4346258"/>
          </a:xfrm>
          <a:prstGeom prst="rect">
            <a:avLst/>
          </a:prstGeom>
          <a:noFill/>
        </p:spPr>
      </p:pic>
      <p:pic>
        <p:nvPicPr>
          <p:cNvPr id="5" name="Picture 2" descr="http://4.bp.blogspot.com/_rvaAL1L_55s/RxfxcZTR-qI/AAAAAAAAByI/wVK0UB1E2x0/s400/home+sweet+home.jpg"/>
          <p:cNvPicPr>
            <a:picLocks noChangeAspect="1" noChangeArrowheads="1"/>
          </p:cNvPicPr>
          <p:nvPr/>
        </p:nvPicPr>
        <p:blipFill>
          <a:blip r:embed="rId3" cstate="print"/>
          <a:srcRect/>
          <a:stretch>
            <a:fillRect/>
          </a:stretch>
        </p:blipFill>
        <p:spPr bwMode="auto">
          <a:xfrm rot="822815">
            <a:off x="7358092" y="1466589"/>
            <a:ext cx="1591874" cy="1550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257800" y="1299991"/>
            <a:ext cx="2057400" cy="307777"/>
          </a:xfrm>
          <a:prstGeom prst="rect">
            <a:avLst/>
          </a:prstGeom>
          <a:noFill/>
        </p:spPr>
        <p:txBody>
          <a:bodyPr wrap="square" rtlCol="0">
            <a:spAutoFit/>
          </a:bodyPr>
          <a:lstStyle/>
          <a:p>
            <a:r>
              <a:rPr lang="en-US" sz="1400" dirty="0">
                <a:latin typeface="Blue Highway D Type" panose="00000400000000000000" pitchFamily="2" charset="0"/>
              </a:rPr>
              <a:t>*Mainly middle class</a:t>
            </a:r>
          </a:p>
        </p:txBody>
      </p:sp>
    </p:spTree>
    <p:extLst>
      <p:ext uri="{BB962C8B-B14F-4D97-AF65-F5344CB8AC3E}">
        <p14:creationId xmlns:p14="http://schemas.microsoft.com/office/powerpoint/2010/main" val="410558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Making of America</a:t>
            </a:r>
          </a:p>
        </p:txBody>
      </p:sp>
      <p:sp>
        <p:nvSpPr>
          <p:cNvPr id="3" name="Subtitle 2"/>
          <p:cNvSpPr>
            <a:spLocks noGrp="1"/>
          </p:cNvSpPr>
          <p:nvPr>
            <p:ph type="subTitle" idx="1"/>
          </p:nvPr>
        </p:nvSpPr>
        <p:spPr/>
        <p:txBody>
          <a:bodyPr/>
          <a:lstStyle/>
          <a:p>
            <a:r>
              <a:rPr lang="en-US" dirty="0"/>
              <a:t>Immigration and the Market Revolution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Separate Spheres Ideology</a:t>
            </a:r>
          </a:p>
        </p:txBody>
      </p:sp>
      <p:sp>
        <p:nvSpPr>
          <p:cNvPr id="2" name="Content Placeholder 1"/>
          <p:cNvSpPr>
            <a:spLocks noGrp="1"/>
          </p:cNvSpPr>
          <p:nvPr>
            <p:ph idx="1"/>
          </p:nvPr>
        </p:nvSpPr>
        <p:spPr/>
        <p:txBody>
          <a:bodyPr>
            <a:noAutofit/>
          </a:bodyPr>
          <a:lstStyle/>
          <a:p>
            <a:r>
              <a:rPr lang="en-US" sz="2800" dirty="0"/>
              <a:t>Women were seen as inferior to men based upon physical observations:</a:t>
            </a:r>
          </a:p>
          <a:p>
            <a:pPr lvl="1"/>
            <a:r>
              <a:rPr lang="en-US" sz="2400" dirty="0"/>
              <a:t>Physically smaller than men</a:t>
            </a:r>
          </a:p>
          <a:p>
            <a:pPr lvl="1"/>
            <a:r>
              <a:rPr lang="en-US" sz="2400" dirty="0"/>
              <a:t>Belief that women had less physical stamina than men because they seemed to faint so frequently</a:t>
            </a:r>
          </a:p>
          <a:p>
            <a:pPr lvl="1"/>
            <a:r>
              <a:rPr lang="en-US" sz="2400" dirty="0"/>
              <a:t>Incapacitated every month due to menstruation; caused fatigue and temporary insanity</a:t>
            </a:r>
          </a:p>
          <a:p>
            <a:pPr lvl="1"/>
            <a:r>
              <a:rPr lang="en-US" sz="2400" dirty="0"/>
              <a:t>Female nervous system more delicate; easier to irritate, overwhelm, overstimulate, and fatigue (b/c of reproductive system)</a:t>
            </a:r>
          </a:p>
          <a:p>
            <a:pPr lvl="1"/>
            <a:r>
              <a:rPr lang="en-US" sz="2400" dirty="0"/>
              <a:t>Women had smaller brains than men</a:t>
            </a:r>
          </a:p>
        </p:txBody>
      </p:sp>
    </p:spTree>
    <p:extLst>
      <p:ext uri="{BB962C8B-B14F-4D97-AF65-F5344CB8AC3E}">
        <p14:creationId xmlns:p14="http://schemas.microsoft.com/office/powerpoint/2010/main" val="2679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Industrial Home</a:t>
            </a:r>
          </a:p>
        </p:txBody>
      </p:sp>
      <p:sp>
        <p:nvSpPr>
          <p:cNvPr id="2" name="Content Placeholder 1"/>
          <p:cNvSpPr>
            <a:spLocks noGrp="1"/>
          </p:cNvSpPr>
          <p:nvPr>
            <p:ph idx="1"/>
          </p:nvPr>
        </p:nvSpPr>
        <p:spPr>
          <a:xfrm>
            <a:off x="4191000" y="1371600"/>
            <a:ext cx="4800600" cy="5105400"/>
          </a:xfrm>
        </p:spPr>
        <p:txBody>
          <a:bodyPr>
            <a:noAutofit/>
          </a:bodyPr>
          <a:lstStyle/>
          <a:p>
            <a:r>
              <a:rPr lang="en-US" dirty="0"/>
              <a:t>“Cult of Domesticity”/ “Cult of True Womanhood”: The  cultural value system for women during the 19</a:t>
            </a:r>
            <a:r>
              <a:rPr lang="en-US" baseline="30000" dirty="0"/>
              <a:t>th</a:t>
            </a:r>
            <a:r>
              <a:rPr lang="en-US" dirty="0"/>
              <a:t> century that glorified the customary functions of the homemaker</a:t>
            </a:r>
          </a:p>
          <a:p>
            <a:pPr lvl="1"/>
            <a:r>
              <a:rPr lang="en-US" dirty="0"/>
              <a:t>Piety, Purity, Submissiveness, Domesticity</a:t>
            </a:r>
          </a:p>
          <a:p>
            <a:pPr lvl="1"/>
            <a:r>
              <a:rPr lang="en-US" dirty="0"/>
              <a:t>Working class and colored women not included</a:t>
            </a:r>
          </a:p>
          <a:p>
            <a:r>
              <a:rPr lang="en-US" dirty="0"/>
              <a:t>Middle class women focused on bettering the moral lives of others (temperance movement, child labor, etc.)</a:t>
            </a:r>
          </a:p>
        </p:txBody>
      </p:sp>
      <p:pic>
        <p:nvPicPr>
          <p:cNvPr id="4" name="Picture 2" descr="http://arcweb.sos.state.or.us/exhibits/1857/images/after/homeloc3b53018r.jpg"/>
          <p:cNvPicPr>
            <a:picLocks noChangeAspect="1" noChangeArrowheads="1"/>
          </p:cNvPicPr>
          <p:nvPr/>
        </p:nvPicPr>
        <p:blipFill>
          <a:blip r:embed="rId2" cstate="print"/>
          <a:srcRect/>
          <a:stretch>
            <a:fillRect/>
          </a:stretch>
        </p:blipFill>
        <p:spPr bwMode="auto">
          <a:xfrm>
            <a:off x="304800" y="1447800"/>
            <a:ext cx="3775075" cy="4784725"/>
          </a:xfrm>
          <a:prstGeom prst="rect">
            <a:avLst/>
          </a:prstGeom>
          <a:noFill/>
          <a:ln w="9525">
            <a:noFill/>
            <a:miter lim="800000"/>
            <a:headEnd/>
            <a:tailEnd/>
          </a:ln>
        </p:spPr>
      </p:pic>
    </p:spTree>
    <p:extLst>
      <p:ext uri="{BB962C8B-B14F-4D97-AF65-F5344CB8AC3E}">
        <p14:creationId xmlns:p14="http://schemas.microsoft.com/office/powerpoint/2010/main" val="1365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6281" b="17579"/>
          <a:stretch/>
        </p:blipFill>
        <p:spPr>
          <a:xfrm>
            <a:off x="0" y="1752600"/>
            <a:ext cx="4318397" cy="4535945"/>
          </a:xfrm>
          <a:prstGeom prst="rect">
            <a:avLst/>
          </a:prstGeom>
        </p:spPr>
      </p:pic>
      <p:sp>
        <p:nvSpPr>
          <p:cNvPr id="2" name="Title 1"/>
          <p:cNvSpPr>
            <a:spLocks noGrp="1"/>
          </p:cNvSpPr>
          <p:nvPr>
            <p:ph type="title"/>
          </p:nvPr>
        </p:nvSpPr>
        <p:spPr>
          <a:xfrm>
            <a:off x="228600" y="533400"/>
            <a:ext cx="3581400" cy="1371600"/>
          </a:xfrm>
        </p:spPr>
        <p:txBody>
          <a:bodyPr>
            <a:normAutofit/>
          </a:bodyPr>
          <a:lstStyle/>
          <a:p>
            <a:r>
              <a:rPr lang="en-US" dirty="0"/>
              <a:t>Godey’s Lady’s Book</a:t>
            </a:r>
          </a:p>
        </p:txBody>
      </p:sp>
      <p:sp>
        <p:nvSpPr>
          <p:cNvPr id="3" name="Content Placeholder 2"/>
          <p:cNvSpPr>
            <a:spLocks noGrp="1"/>
          </p:cNvSpPr>
          <p:nvPr>
            <p:ph idx="1"/>
          </p:nvPr>
        </p:nvSpPr>
        <p:spPr>
          <a:xfrm>
            <a:off x="3895725" y="533400"/>
            <a:ext cx="4953000" cy="6096000"/>
          </a:xfrm>
        </p:spPr>
        <p:txBody>
          <a:bodyPr>
            <a:normAutofit/>
          </a:bodyPr>
          <a:lstStyle/>
          <a:p>
            <a:r>
              <a:rPr lang="en-US" sz="2800" dirty="0"/>
              <a:t>Most widely circulated magazine in the period before the Civil War</a:t>
            </a:r>
          </a:p>
          <a:p>
            <a:r>
              <a:rPr lang="en-US" sz="2800" dirty="0"/>
              <a:t>Each issue contained poetry, articles, and engravings created by prominent writers and other artists of the time</a:t>
            </a:r>
          </a:p>
          <a:p>
            <a:pPr lvl="1"/>
            <a:r>
              <a:rPr lang="en-US" sz="2400" dirty="0"/>
              <a:t>Best known for the hand-tinted fashion plate at the start of each issue</a:t>
            </a:r>
          </a:p>
          <a:p>
            <a:pPr lvl="1"/>
            <a:r>
              <a:rPr lang="en-US" sz="2400" dirty="0"/>
              <a:t>Included an illustration and sewing pattern with measurements</a:t>
            </a:r>
          </a:p>
          <a:p>
            <a:pPr lvl="1"/>
            <a:r>
              <a:rPr lang="en-US" sz="2400" dirty="0"/>
              <a:t>Included a sheet of piano music</a:t>
            </a:r>
          </a:p>
        </p:txBody>
      </p:sp>
    </p:spTree>
    <p:extLst>
      <p:ext uri="{BB962C8B-B14F-4D97-AF65-F5344CB8AC3E}">
        <p14:creationId xmlns:p14="http://schemas.microsoft.com/office/powerpoint/2010/main" val="32053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a:noFill/>
          <a:effectLst>
            <a:softEdge rad="317500"/>
          </a:effectLst>
        </p:spPr>
        <p:txBody>
          <a:bodyPr>
            <a:noAutofit/>
          </a:bodyPr>
          <a:lstStyle/>
          <a:p>
            <a:pPr eaLnBrk="1" hangingPunct="1">
              <a:defRPr/>
            </a:pPr>
            <a:r>
              <a:rPr lang="en-US" sz="3200" b="1" dirty="0">
                <a:effectLst>
                  <a:outerShdw blurRad="38100" dist="38100" dir="2700000" algn="tl">
                    <a:srgbClr val="000000">
                      <a:alpha val="43137"/>
                    </a:srgbClr>
                  </a:outerShdw>
                </a:effectLst>
              </a:rPr>
              <a:t>Living Conditions of the Social Classes</a:t>
            </a:r>
          </a:p>
        </p:txBody>
      </p:sp>
      <p:sp>
        <p:nvSpPr>
          <p:cNvPr id="27652" name="Content Placeholder 2"/>
          <p:cNvSpPr>
            <a:spLocks noGrp="1"/>
          </p:cNvSpPr>
          <p:nvPr>
            <p:ph idx="1"/>
          </p:nvPr>
        </p:nvSpPr>
        <p:spPr>
          <a:xfrm>
            <a:off x="304800" y="1295400"/>
            <a:ext cx="8686800" cy="2362200"/>
          </a:xfrm>
          <a:noFill/>
          <a:ln>
            <a:noFill/>
          </a:ln>
        </p:spPr>
        <p:txBody>
          <a:bodyPr>
            <a:noAutofit/>
          </a:bodyPr>
          <a:lstStyle/>
          <a:p>
            <a:r>
              <a:rPr lang="en-US" sz="2200" dirty="0"/>
              <a:t>Dramatic rise in the standard of living for all Americans</a:t>
            </a:r>
          </a:p>
          <a:p>
            <a:r>
              <a:rPr lang="en-US" sz="2200" dirty="0"/>
              <a:t>Uneven division of income between the working class and the wealthy </a:t>
            </a:r>
          </a:p>
          <a:p>
            <a:r>
              <a:rPr lang="en-US" sz="2200" dirty="0"/>
              <a:t>Division of living conditions:</a:t>
            </a:r>
          </a:p>
          <a:p>
            <a:pPr lvl="1"/>
            <a:r>
              <a:rPr lang="en-US" sz="1600" dirty="0"/>
              <a:t>Poor in oldest part of the city – tenements in downtown area</a:t>
            </a:r>
          </a:p>
          <a:p>
            <a:pPr lvl="1"/>
            <a:r>
              <a:rPr lang="en-US" sz="1600" dirty="0"/>
              <a:t>Middle lived away from downtown center in brownstone row houses</a:t>
            </a:r>
          </a:p>
          <a:p>
            <a:pPr lvl="1"/>
            <a:r>
              <a:rPr lang="en-US" sz="1600" dirty="0"/>
              <a:t> Rich lived in outside the city -  large homes with big lawns which had lots of trees</a:t>
            </a:r>
          </a:p>
          <a:p>
            <a:endParaRPr lang="en-US" sz="1600" dirty="0"/>
          </a:p>
        </p:txBody>
      </p:sp>
      <p:pic>
        <p:nvPicPr>
          <p:cNvPr id="7172" name="Picture 4" descr="http://atlantis.coe.uh.edu/archive/sstudies/sstudies_lessons/ssles5/images/middleclass.jpg">
            <a:hlinkClick r:id="rId2"/>
          </p:cNvPr>
          <p:cNvPicPr>
            <a:picLocks noChangeAspect="1" noChangeArrowheads="1"/>
          </p:cNvPicPr>
          <p:nvPr/>
        </p:nvPicPr>
        <p:blipFill>
          <a:blip r:embed="rId3" cstate="print"/>
          <a:srcRect b="9569"/>
          <a:stretch>
            <a:fillRect/>
          </a:stretch>
        </p:blipFill>
        <p:spPr bwMode="auto">
          <a:xfrm>
            <a:off x="3604285" y="3966685"/>
            <a:ext cx="1804715" cy="2675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http://www.maggieblanck.com/NewYork/PicsNY07/020207a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13" y="3978167"/>
            <a:ext cx="1842460" cy="2704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www.w75ba.org/assets/Woodlawn.jpg"/>
          <p:cNvPicPr>
            <a:picLocks noChangeAspect="1" noChangeArrowheads="1"/>
          </p:cNvPicPr>
          <p:nvPr/>
        </p:nvPicPr>
        <p:blipFill rotWithShape="1">
          <a:blip r:embed="rId5">
            <a:extLst>
              <a:ext uri="{28A0092B-C50C-407E-A947-70E740481C1C}">
                <a14:useLocalDpi xmlns:a14="http://schemas.microsoft.com/office/drawing/2010/main" val="0"/>
              </a:ext>
            </a:extLst>
          </a:blip>
          <a:srcRect l="24560" r="30691"/>
          <a:stretch/>
        </p:blipFill>
        <p:spPr bwMode="auto">
          <a:xfrm>
            <a:off x="6477000" y="3981801"/>
            <a:ext cx="2062307" cy="2665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25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a:noFill/>
          <a:effectLst>
            <a:softEdge rad="317500"/>
          </a:effectLst>
        </p:spPr>
        <p:txBody>
          <a:bodyPr>
            <a:noAutofit/>
          </a:bodyPr>
          <a:lstStyle/>
          <a:p>
            <a:pPr eaLnBrk="1" hangingPunct="1">
              <a:defRPr/>
            </a:pPr>
            <a:r>
              <a:rPr lang="en-US" b="1" dirty="0">
                <a:effectLst>
                  <a:outerShdw blurRad="38100" dist="38100" dir="2700000" algn="tl">
                    <a:srgbClr val="000000">
                      <a:alpha val="43137"/>
                    </a:srgbClr>
                  </a:outerShdw>
                </a:effectLst>
              </a:rPr>
              <a:t>Lower-Class Living</a:t>
            </a:r>
          </a:p>
        </p:txBody>
      </p:sp>
      <p:sp>
        <p:nvSpPr>
          <p:cNvPr id="28676" name="Content Placeholder 2"/>
          <p:cNvSpPr>
            <a:spLocks noGrp="1"/>
          </p:cNvSpPr>
          <p:nvPr>
            <p:ph idx="1"/>
          </p:nvPr>
        </p:nvSpPr>
        <p:spPr>
          <a:xfrm>
            <a:off x="186993" y="1600200"/>
            <a:ext cx="4800600" cy="4876800"/>
          </a:xfrm>
          <a:noFill/>
          <a:ln>
            <a:noFill/>
          </a:ln>
        </p:spPr>
        <p:txBody>
          <a:bodyPr>
            <a:noAutofit/>
          </a:bodyPr>
          <a:lstStyle/>
          <a:p>
            <a:r>
              <a:rPr lang="en-US" sz="2800" dirty="0"/>
              <a:t>The poor families struggled to survive in crowded slums. </a:t>
            </a:r>
          </a:p>
          <a:p>
            <a:pPr lvl="1"/>
            <a:r>
              <a:rPr lang="en-US" sz="2400" dirty="0"/>
              <a:t>Tenements</a:t>
            </a:r>
          </a:p>
          <a:p>
            <a:pPr lvl="1"/>
            <a:r>
              <a:rPr lang="en-US" sz="2400" dirty="0"/>
              <a:t>Quickly and poorly built to meet demand</a:t>
            </a:r>
          </a:p>
          <a:p>
            <a:r>
              <a:rPr lang="en-US" sz="2800" dirty="0"/>
              <a:t>Problems:</a:t>
            </a:r>
          </a:p>
          <a:p>
            <a:pPr lvl="1"/>
            <a:r>
              <a:rPr lang="en-US" sz="2400" dirty="0"/>
              <a:t>Overcrowded</a:t>
            </a:r>
          </a:p>
          <a:p>
            <a:pPr lvl="1"/>
            <a:r>
              <a:rPr lang="en-US" sz="2400" dirty="0"/>
              <a:t>Dangerous</a:t>
            </a:r>
          </a:p>
          <a:p>
            <a:pPr lvl="1"/>
            <a:r>
              <a:rPr lang="en-US" sz="2400" dirty="0"/>
              <a:t>Filthy</a:t>
            </a:r>
          </a:p>
          <a:p>
            <a:pPr lvl="1"/>
            <a:r>
              <a:rPr lang="en-US" sz="2400" dirty="0"/>
              <a:t>Disease (cholera and typhoid)</a:t>
            </a:r>
          </a:p>
        </p:txBody>
      </p:sp>
      <p:pic>
        <p:nvPicPr>
          <p:cNvPr id="4098" name="Picture 2" descr="http://www.fasttrackteaching.com/burns/Unit_4_Cities/Harpers_homes_poor_1883_dbloc_crop.gif"/>
          <p:cNvPicPr>
            <a:picLocks noChangeAspect="1" noChangeArrowheads="1"/>
          </p:cNvPicPr>
          <p:nvPr/>
        </p:nvPicPr>
        <p:blipFill rotWithShape="1">
          <a:blip r:embed="rId2">
            <a:extLst>
              <a:ext uri="{28A0092B-C50C-407E-A947-70E740481C1C}">
                <a14:useLocalDpi xmlns:a14="http://schemas.microsoft.com/office/drawing/2010/main" val="0"/>
              </a:ext>
            </a:extLst>
          </a:blip>
          <a:srcRect l="6122" t="20788" r="5992" b="3646"/>
          <a:stretch/>
        </p:blipFill>
        <p:spPr bwMode="auto">
          <a:xfrm>
            <a:off x="4999316" y="1600200"/>
            <a:ext cx="3867478" cy="481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algn="r" eaLnBrk="1" hangingPunct="1">
              <a:defRPr/>
            </a:pPr>
            <a:r>
              <a:rPr lang="en-US" b="1" dirty="0">
                <a:effectLst>
                  <a:outerShdw blurRad="38100" dist="38100" dir="2700000" algn="tl">
                    <a:srgbClr val="000000">
                      <a:alpha val="43137"/>
                    </a:srgbClr>
                  </a:outerShdw>
                </a:effectLst>
              </a:rPr>
              <a:t>Middle-Class Living</a:t>
            </a:r>
          </a:p>
        </p:txBody>
      </p:sp>
      <p:sp>
        <p:nvSpPr>
          <p:cNvPr id="29700" name="Content Placeholder 2"/>
          <p:cNvSpPr>
            <a:spLocks noGrp="1"/>
          </p:cNvSpPr>
          <p:nvPr>
            <p:ph idx="1"/>
          </p:nvPr>
        </p:nvSpPr>
        <p:spPr>
          <a:xfrm>
            <a:off x="457200" y="1600200"/>
            <a:ext cx="4572000" cy="4876800"/>
          </a:xfrm>
          <a:noFill/>
          <a:ln>
            <a:noFill/>
          </a:ln>
        </p:spPr>
        <p:txBody>
          <a:bodyPr>
            <a:noAutofit/>
          </a:bodyPr>
          <a:lstStyle/>
          <a:p>
            <a:r>
              <a:rPr lang="en-US" sz="2800" dirty="0"/>
              <a:t>Included doctors, lawyers, and skilled crafts people</a:t>
            </a:r>
          </a:p>
          <a:p>
            <a:r>
              <a:rPr lang="en-US" sz="2800" dirty="0"/>
              <a:t>Lived just outside the inner city in row houses, or new apartment buildings; often had a patch of lawn</a:t>
            </a:r>
          </a:p>
          <a:p>
            <a:r>
              <a:rPr lang="en-US" sz="2800" dirty="0"/>
              <a:t>Joined social clubs, bowling leagues and charity groups</a:t>
            </a:r>
          </a:p>
        </p:txBody>
      </p:sp>
      <p:pic>
        <p:nvPicPr>
          <p:cNvPr id="29701" name="Picture 2" descr="http://mbi177.files.wordpress.com/2010/01/brooklyn_brownstones1.jpg"/>
          <p:cNvPicPr>
            <a:picLocks noChangeAspect="1" noChangeArrowheads="1"/>
          </p:cNvPicPr>
          <p:nvPr/>
        </p:nvPicPr>
        <p:blipFill>
          <a:blip r:embed="rId2" cstate="print"/>
          <a:srcRect/>
          <a:stretch>
            <a:fillRect/>
          </a:stretch>
        </p:blipFill>
        <p:spPr bwMode="auto">
          <a:xfrm>
            <a:off x="5181600" y="1600200"/>
            <a:ext cx="3409950" cy="4543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37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softEdge rad="317500"/>
          </a:effectLst>
        </p:spPr>
        <p:txBody>
          <a:bodyPr>
            <a:noAutofit/>
          </a:bodyPr>
          <a:lstStyle/>
          <a:p>
            <a:pPr eaLnBrk="1" hangingPunct="1">
              <a:defRPr/>
            </a:pPr>
            <a:r>
              <a:rPr lang="en-US" b="1" dirty="0">
                <a:effectLst>
                  <a:outerShdw blurRad="38100" dist="38100" dir="2700000" algn="tl">
                    <a:srgbClr val="000000">
                      <a:alpha val="43137"/>
                    </a:srgbClr>
                  </a:outerShdw>
                </a:effectLst>
              </a:rPr>
              <a:t>Upper Class Living</a:t>
            </a:r>
          </a:p>
        </p:txBody>
      </p:sp>
      <p:sp>
        <p:nvSpPr>
          <p:cNvPr id="30724" name="Content Placeholder 2"/>
          <p:cNvSpPr>
            <a:spLocks noGrp="1"/>
          </p:cNvSpPr>
          <p:nvPr>
            <p:ph idx="1"/>
          </p:nvPr>
        </p:nvSpPr>
        <p:spPr>
          <a:xfrm>
            <a:off x="457200" y="1752600"/>
            <a:ext cx="4495800" cy="4572000"/>
          </a:xfrm>
          <a:noFill/>
          <a:ln>
            <a:noFill/>
          </a:ln>
        </p:spPr>
        <p:txBody>
          <a:bodyPr>
            <a:noAutofit/>
          </a:bodyPr>
          <a:lstStyle/>
          <a:p>
            <a:r>
              <a:rPr lang="en-US" sz="3200" dirty="0"/>
              <a:t>The very rich built mansions in the most prime parts of the city or in the countryside</a:t>
            </a:r>
          </a:p>
          <a:p>
            <a:r>
              <a:rPr lang="en-US" sz="3200" dirty="0"/>
              <a:t>Lived like royalty</a:t>
            </a:r>
          </a:p>
          <a:p>
            <a:r>
              <a:rPr lang="en-US" sz="3200" dirty="0"/>
              <a:t> Filled their homes with priceless art and gave lavish parties</a:t>
            </a:r>
          </a:p>
        </p:txBody>
      </p:sp>
      <p:pic>
        <p:nvPicPr>
          <p:cNvPr id="3074" name="Picture 2" descr="http://www.schoolshistory.org.uk/IndustrialRevolution/images/cliffe.jpg"/>
          <p:cNvPicPr>
            <a:picLocks noChangeAspect="1" noChangeArrowheads="1"/>
          </p:cNvPicPr>
          <p:nvPr/>
        </p:nvPicPr>
        <p:blipFill>
          <a:blip r:embed="rId2" cstate="print"/>
          <a:srcRect b="3863"/>
          <a:stretch>
            <a:fillRect/>
          </a:stretch>
        </p:blipFill>
        <p:spPr bwMode="auto">
          <a:xfrm>
            <a:off x="5105400" y="1828800"/>
            <a:ext cx="3512344"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312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to America</a:t>
            </a:r>
          </a:p>
        </p:txBody>
      </p:sp>
      <p:sp>
        <p:nvSpPr>
          <p:cNvPr id="3" name="Text Placeholder 2"/>
          <p:cNvSpPr>
            <a:spLocks noGrp="1"/>
          </p:cNvSpPr>
          <p:nvPr>
            <p:ph type="body" idx="1"/>
          </p:nvPr>
        </p:nvSpPr>
        <p:spPr/>
        <p:txBody>
          <a:bodyPr/>
          <a:lstStyle/>
          <a:p>
            <a:r>
              <a:rPr lang="en-US" dirty="0"/>
              <a:t>America’s First Mass Migrants</a:t>
            </a:r>
          </a:p>
        </p:txBody>
      </p:sp>
      <p:pic>
        <p:nvPicPr>
          <p:cNvPr id="1028" name="Picture 4" descr="http://americanwiki.pbworks.com/f/Melting%20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9600"/>
            <a:ext cx="2442291" cy="3033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33star"/>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6802" name="Rectangle 2"/>
          <p:cNvSpPr>
            <a:spLocks noGrp="1" noChangeArrowheads="1"/>
          </p:cNvSpPr>
          <p:nvPr>
            <p:ph type="title"/>
          </p:nvPr>
        </p:nvSpPr>
        <p:spPr/>
        <p:txBody>
          <a:bodyPr/>
          <a:lstStyle/>
          <a:p>
            <a:pPr>
              <a:defRPr/>
            </a:pPr>
            <a:r>
              <a:rPr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March of the Millions</a:t>
            </a:r>
          </a:p>
        </p:txBody>
      </p:sp>
      <p:sp>
        <p:nvSpPr>
          <p:cNvPr id="76803" name="Rectangle 3"/>
          <p:cNvSpPr>
            <a:spLocks noGrp="1" noChangeArrowheads="1"/>
          </p:cNvSpPr>
          <p:nvPr>
            <p:ph idx="1"/>
          </p:nvPr>
        </p:nvSpPr>
        <p:spPr/>
        <p:txBody>
          <a:bodyPr>
            <a:noAutofit/>
          </a:bodyPr>
          <a:lstStyle/>
          <a:p>
            <a:pPr>
              <a:defRPr/>
            </a:pPr>
            <a:r>
              <a:rPr lang="en-US" sz="3200" dirty="0">
                <a:solidFill>
                  <a:schemeClr val="accent6">
                    <a:lumMod val="50000"/>
                  </a:schemeClr>
                </a:solidFill>
              </a:rPr>
              <a:t>By the mid 1800's the population continued to double every 25 years</a:t>
            </a:r>
          </a:p>
          <a:p>
            <a:pPr lvl="1">
              <a:defRPr/>
            </a:pPr>
            <a:r>
              <a:rPr lang="en-US" sz="2800" dirty="0">
                <a:solidFill>
                  <a:schemeClr val="accent6">
                    <a:lumMod val="50000"/>
                  </a:schemeClr>
                </a:solidFill>
              </a:rPr>
              <a:t>High birthrate and immigration</a:t>
            </a:r>
          </a:p>
          <a:p>
            <a:pPr>
              <a:defRPr/>
            </a:pPr>
            <a:r>
              <a:rPr lang="en-US" sz="3200" dirty="0">
                <a:solidFill>
                  <a:schemeClr val="accent6">
                    <a:lumMod val="50000"/>
                  </a:schemeClr>
                </a:solidFill>
              </a:rPr>
              <a:t>4</a:t>
            </a:r>
            <a:r>
              <a:rPr lang="en-US" sz="3200" baseline="30000" dirty="0">
                <a:solidFill>
                  <a:schemeClr val="accent6">
                    <a:lumMod val="50000"/>
                  </a:schemeClr>
                </a:solidFill>
              </a:rPr>
              <a:t>th</a:t>
            </a:r>
            <a:r>
              <a:rPr lang="en-US" sz="3200" dirty="0">
                <a:solidFill>
                  <a:schemeClr val="accent6">
                    <a:lumMod val="50000"/>
                  </a:schemeClr>
                </a:solidFill>
              </a:rPr>
              <a:t> largest nation in the world</a:t>
            </a:r>
          </a:p>
          <a:p>
            <a:pPr>
              <a:defRPr/>
            </a:pPr>
            <a:r>
              <a:rPr lang="en-US" sz="3200" dirty="0">
                <a:solidFill>
                  <a:schemeClr val="accent6">
                    <a:lumMod val="50000"/>
                  </a:schemeClr>
                </a:solidFill>
              </a:rPr>
              <a:t>Why America?</a:t>
            </a:r>
          </a:p>
          <a:p>
            <a:pPr marL="731520" lvl="1" indent="-457200">
              <a:defRPr/>
            </a:pPr>
            <a:r>
              <a:rPr lang="en-US" sz="2800" dirty="0">
                <a:solidFill>
                  <a:schemeClr val="accent6">
                    <a:lumMod val="50000"/>
                  </a:schemeClr>
                </a:solidFill>
              </a:rPr>
              <a:t>Land</a:t>
            </a:r>
          </a:p>
          <a:p>
            <a:pPr marL="731520" lvl="1" indent="-457200">
              <a:defRPr/>
            </a:pPr>
            <a:r>
              <a:rPr lang="en-US" sz="2800" dirty="0">
                <a:solidFill>
                  <a:schemeClr val="accent6">
                    <a:lumMod val="50000"/>
                  </a:schemeClr>
                </a:solidFill>
              </a:rPr>
              <a:t>Religious freedom</a:t>
            </a:r>
          </a:p>
          <a:p>
            <a:pPr marL="731520" lvl="1" indent="-457200">
              <a:defRPr/>
            </a:pPr>
            <a:r>
              <a:rPr lang="en-US" sz="2800" dirty="0">
                <a:solidFill>
                  <a:schemeClr val="accent6">
                    <a:lumMod val="50000"/>
                  </a:schemeClr>
                </a:solidFill>
              </a:rPr>
              <a:t>Safety from war</a:t>
            </a:r>
          </a:p>
          <a:p>
            <a:pPr marL="731520" lvl="1" indent="-457200">
              <a:defRPr/>
            </a:pPr>
            <a:r>
              <a:rPr lang="en-US" sz="2800" dirty="0">
                <a:solidFill>
                  <a:schemeClr val="accent6">
                    <a:lumMod val="50000"/>
                  </a:schemeClr>
                </a:solidFill>
              </a:rPr>
              <a:t>Opportunity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500"/>
                                        <p:tgtEl>
                                          <p:spTgt spid="768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Effect transition="in" filter="fade">
                                      <p:cBhvr>
                                        <p:cTn id="11" dur="500"/>
                                        <p:tgtEl>
                                          <p:spTgt spid="7680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6803">
                                            <p:txEl>
                                              <p:pRg st="2" end="2"/>
                                            </p:txEl>
                                          </p:spTgt>
                                        </p:tgtEl>
                                        <p:attrNameLst>
                                          <p:attrName>style.visibility</p:attrName>
                                        </p:attrNameLst>
                                      </p:cBhvr>
                                      <p:to>
                                        <p:strVal val="visible"/>
                                      </p:to>
                                    </p:set>
                                    <p:animEffect transition="in" filter="fade">
                                      <p:cBhvr>
                                        <p:cTn id="16" dur="500"/>
                                        <p:tgtEl>
                                          <p:spTgt spid="7680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6803">
                                            <p:txEl>
                                              <p:pRg st="3" end="3"/>
                                            </p:txEl>
                                          </p:spTgt>
                                        </p:tgtEl>
                                        <p:attrNameLst>
                                          <p:attrName>style.visibility</p:attrName>
                                        </p:attrNameLst>
                                      </p:cBhvr>
                                      <p:to>
                                        <p:strVal val="visible"/>
                                      </p:to>
                                    </p:set>
                                    <p:animEffect transition="in" filter="fade">
                                      <p:cBhvr>
                                        <p:cTn id="21" dur="500"/>
                                        <p:tgtEl>
                                          <p:spTgt spid="7680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6803">
                                            <p:txEl>
                                              <p:pRg st="4" end="4"/>
                                            </p:txEl>
                                          </p:spTgt>
                                        </p:tgtEl>
                                        <p:attrNameLst>
                                          <p:attrName>style.visibility</p:attrName>
                                        </p:attrNameLst>
                                      </p:cBhvr>
                                      <p:to>
                                        <p:strVal val="visible"/>
                                      </p:to>
                                    </p:set>
                                    <p:animEffect transition="in" filter="fade">
                                      <p:cBhvr>
                                        <p:cTn id="26" dur="500"/>
                                        <p:tgtEl>
                                          <p:spTgt spid="7680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6803">
                                            <p:txEl>
                                              <p:pRg st="5" end="5"/>
                                            </p:txEl>
                                          </p:spTgt>
                                        </p:tgtEl>
                                        <p:attrNameLst>
                                          <p:attrName>style.visibility</p:attrName>
                                        </p:attrNameLst>
                                      </p:cBhvr>
                                      <p:to>
                                        <p:strVal val="visible"/>
                                      </p:to>
                                    </p:set>
                                    <p:animEffect transition="in" filter="fade">
                                      <p:cBhvr>
                                        <p:cTn id="30" dur="500"/>
                                        <p:tgtEl>
                                          <p:spTgt spid="76803">
                                            <p:txEl>
                                              <p:pRg st="5" end="5"/>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76803">
                                            <p:txEl>
                                              <p:pRg st="6" end="6"/>
                                            </p:txEl>
                                          </p:spTgt>
                                        </p:tgtEl>
                                        <p:attrNameLst>
                                          <p:attrName>style.visibility</p:attrName>
                                        </p:attrNameLst>
                                      </p:cBhvr>
                                      <p:to>
                                        <p:strVal val="visible"/>
                                      </p:to>
                                    </p:set>
                                    <p:animEffect transition="in" filter="fade">
                                      <p:cBhvr>
                                        <p:cTn id="34" dur="500"/>
                                        <p:tgtEl>
                                          <p:spTgt spid="76803">
                                            <p:txEl>
                                              <p:pRg st="6" end="6"/>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76803">
                                            <p:txEl>
                                              <p:pRg st="7" end="7"/>
                                            </p:txEl>
                                          </p:spTgt>
                                        </p:tgtEl>
                                        <p:attrNameLst>
                                          <p:attrName>style.visibility</p:attrName>
                                        </p:attrNameLst>
                                      </p:cBhvr>
                                      <p:to>
                                        <p:strVal val="visible"/>
                                      </p:to>
                                    </p:set>
                                    <p:animEffect transition="in" filter="fade">
                                      <p:cBhvr>
                                        <p:cTn id="38" dur="5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a:ln w="9525"/>
        </p:spPr>
        <p:txBody>
          <a:bodyPr/>
          <a:lstStyle/>
          <a:p>
            <a:pPr eaLnBrk="1" hangingPunct="1">
              <a:defRPr/>
            </a:pPr>
            <a:r>
              <a:rPr dirty="0">
                <a:ln>
                  <a:noFill/>
                </a:ln>
                <a:effectLst/>
              </a:rPr>
              <a:t>Where do Americans Come From?</a:t>
            </a:r>
          </a:p>
        </p:txBody>
      </p:sp>
      <p:pic>
        <p:nvPicPr>
          <p:cNvPr id="8195" name="Picture 7"/>
          <p:cNvPicPr>
            <a:picLocks noChangeAspect="1" noChangeArrowheads="1"/>
          </p:cNvPicPr>
          <p:nvPr/>
        </p:nvPicPr>
        <p:blipFill>
          <a:blip r:embed="rId2" cstate="print"/>
          <a:srcRect/>
          <a:stretch>
            <a:fillRect/>
          </a:stretch>
        </p:blipFill>
        <p:spPr bwMode="auto">
          <a:xfrm>
            <a:off x="0" y="1371600"/>
            <a:ext cx="9144000" cy="50419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p:cNvSpPr>
          <p:nvPr>
            <p:ph type="title"/>
          </p:nvPr>
        </p:nvSpPr>
        <p:spPr bwMode="auto">
          <a:ln w="9525"/>
        </p:spPr>
        <p:txBody>
          <a:bodyPr/>
          <a:lstStyle/>
          <a:p>
            <a:pPr eaLnBrk="1" hangingPunct="1">
              <a:defRPr/>
            </a:pPr>
            <a:r>
              <a:rPr>
                <a:ln>
                  <a:noFill/>
                </a:ln>
                <a:effectLst/>
              </a:rPr>
              <a:t>Where do Americans Come From?</a:t>
            </a:r>
          </a:p>
        </p:txBody>
      </p:sp>
      <p:sp>
        <p:nvSpPr>
          <p:cNvPr id="9219" name="Rectangle 7"/>
          <p:cNvSpPr>
            <a:spLocks noGrp="1"/>
          </p:cNvSpPr>
          <p:nvPr>
            <p:ph sz="half" idx="1"/>
          </p:nvPr>
        </p:nvSpPr>
        <p:spPr>
          <a:xfrm>
            <a:off x="5257800" y="1981200"/>
            <a:ext cx="3657600" cy="4370387"/>
          </a:xfrm>
        </p:spPr>
        <p:txBody>
          <a:bodyPr>
            <a:noAutofit/>
          </a:bodyPr>
          <a:lstStyle/>
          <a:p>
            <a:pPr eaLnBrk="1" hangingPunct="1"/>
            <a:r>
              <a:rPr lang="en-US" sz="3400" dirty="0">
                <a:solidFill>
                  <a:schemeClr val="tx1">
                    <a:lumMod val="75000"/>
                    <a:lumOff val="25000"/>
                  </a:schemeClr>
                </a:solidFill>
              </a:rPr>
              <a:t>German: 3/20</a:t>
            </a:r>
          </a:p>
          <a:p>
            <a:pPr eaLnBrk="1" hangingPunct="1"/>
            <a:r>
              <a:rPr lang="en-US" sz="3400" dirty="0">
                <a:solidFill>
                  <a:schemeClr val="tx1">
                    <a:lumMod val="75000"/>
                    <a:lumOff val="25000"/>
                  </a:schemeClr>
                </a:solidFill>
              </a:rPr>
              <a:t>Irish: 1/10 </a:t>
            </a:r>
          </a:p>
          <a:p>
            <a:pPr eaLnBrk="1" hangingPunct="1"/>
            <a:r>
              <a:rPr lang="en-US" sz="3400" dirty="0">
                <a:solidFill>
                  <a:schemeClr val="tx1">
                    <a:lumMod val="75000"/>
                    <a:lumOff val="25000"/>
                  </a:schemeClr>
                </a:solidFill>
              </a:rPr>
              <a:t>Many people are beginning to list themselves as “American”</a:t>
            </a:r>
          </a:p>
        </p:txBody>
      </p:sp>
      <p:pic>
        <p:nvPicPr>
          <p:cNvPr id="9220" name="Picture 5"/>
          <p:cNvPicPr>
            <a:picLocks noChangeAspect="1" noChangeArrowheads="1"/>
          </p:cNvPicPr>
          <p:nvPr/>
        </p:nvPicPr>
        <p:blipFill>
          <a:blip r:embed="rId2" cstate="print"/>
          <a:srcRect/>
          <a:stretch>
            <a:fillRect/>
          </a:stretch>
        </p:blipFill>
        <p:spPr bwMode="auto">
          <a:xfrm>
            <a:off x="533400" y="1447800"/>
            <a:ext cx="4613275" cy="51292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1629</TotalTime>
  <Words>2534</Words>
  <Application>Microsoft Office PowerPoint</Application>
  <PresentationFormat>On-screen Show (4:3)</PresentationFormat>
  <Paragraphs>331</Paragraphs>
  <Slides>56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Albertus</vt:lpstr>
      <vt:lpstr>Arial</vt:lpstr>
      <vt:lpstr>Blue Highway D Type</vt:lpstr>
      <vt:lpstr>Calibri</vt:lpstr>
      <vt:lpstr>Garamond</vt:lpstr>
      <vt:lpstr>Georgia</vt:lpstr>
      <vt:lpstr>Times New Roman</vt:lpstr>
      <vt:lpstr>Clarity</vt:lpstr>
      <vt:lpstr>Bell Ringer</vt:lpstr>
      <vt:lpstr>Bell Ringer</vt:lpstr>
      <vt:lpstr>PowerPoint Presentation</vt:lpstr>
      <vt:lpstr>PowerPoint Presentation</vt:lpstr>
      <vt:lpstr>The Making of America</vt:lpstr>
      <vt:lpstr>Coming to America</vt:lpstr>
      <vt:lpstr>The March of the Millions</vt:lpstr>
      <vt:lpstr>Where do Americans Come From?</vt:lpstr>
      <vt:lpstr>Where do Americans Come From?</vt:lpstr>
      <vt:lpstr>The Blight</vt:lpstr>
      <vt:lpstr>PowerPoint Presentation</vt:lpstr>
      <vt:lpstr>The Emerald Isle Moves West</vt:lpstr>
      <vt:lpstr>No Irish Need Apply</vt:lpstr>
      <vt:lpstr>The German Forty-Eighters</vt:lpstr>
      <vt:lpstr>Flare-ups of Anti-foreignism </vt:lpstr>
      <vt:lpstr>Political Machines</vt:lpstr>
      <vt:lpstr>Political Machines</vt:lpstr>
      <vt:lpstr>The Market Revolution</vt:lpstr>
      <vt:lpstr>Industrial Review</vt:lpstr>
      <vt:lpstr>Origins of American Industrialism</vt:lpstr>
      <vt:lpstr>The Father of the Factory System</vt:lpstr>
      <vt:lpstr>Eli Whitney: The Cotton Gin</vt:lpstr>
      <vt:lpstr>PowerPoint Presentation</vt:lpstr>
      <vt:lpstr>Eli Whitney: Interchangeable Parts</vt:lpstr>
      <vt:lpstr>Mass Production</vt:lpstr>
      <vt:lpstr>Midwest Farming</vt:lpstr>
      <vt:lpstr>Changes to Business</vt:lpstr>
      <vt:lpstr>Bell Ringer</vt:lpstr>
      <vt:lpstr>Building America’s Infrastructure</vt:lpstr>
      <vt:lpstr>Roadways</vt:lpstr>
      <vt:lpstr>The Steamboat</vt:lpstr>
      <vt:lpstr>Erie Canal</vt:lpstr>
      <vt:lpstr>Erie Canal</vt:lpstr>
      <vt:lpstr>Erie Canal</vt:lpstr>
      <vt:lpstr>I’ve Been Working On The Railroad</vt:lpstr>
      <vt:lpstr>PowerPoint Presentation</vt:lpstr>
      <vt:lpstr>Paddy Works on the Railway</vt:lpstr>
      <vt:lpstr>Analysis of American Labor Songs</vt:lpstr>
      <vt:lpstr>Other Milestones</vt:lpstr>
      <vt:lpstr>Connection Leads to Disconnection</vt:lpstr>
      <vt:lpstr>Working in America</vt:lpstr>
      <vt:lpstr>Working Conditions</vt:lpstr>
      <vt:lpstr>Women Go to Work</vt:lpstr>
      <vt:lpstr>The Lowell Mill Girls</vt:lpstr>
      <vt:lpstr>Other Occupations</vt:lpstr>
      <vt:lpstr>Unions:  The Struggle to Organize</vt:lpstr>
      <vt:lpstr>A “Wage Slave” no more!</vt:lpstr>
      <vt:lpstr>Home Sweet Home</vt:lpstr>
      <vt:lpstr>The Industrial Home*</vt:lpstr>
      <vt:lpstr>Separate Spheres Ideology</vt:lpstr>
      <vt:lpstr>The Industrial Home</vt:lpstr>
      <vt:lpstr>Godey’s Lady’s Book</vt:lpstr>
      <vt:lpstr>Living Conditions of the Social Classes</vt:lpstr>
      <vt:lpstr>Lower-Class Living</vt:lpstr>
      <vt:lpstr>Middle-Class Living</vt:lpstr>
      <vt:lpstr>Upper Class Living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mchanrahan</dc:creator>
  <cp:lastModifiedBy>David</cp:lastModifiedBy>
  <cp:revision>55</cp:revision>
  <dcterms:created xsi:type="dcterms:W3CDTF">2013-10-03T00:14:13Z</dcterms:created>
  <dcterms:modified xsi:type="dcterms:W3CDTF">2019-09-22T17:31:29Z</dcterms:modified>
</cp:coreProperties>
</file>