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4"/>
  </p:notesMasterIdLst>
  <p:sldIdLst>
    <p:sldId id="391" r:id="rId3"/>
    <p:sldId id="256" r:id="rId4"/>
    <p:sldId id="343" r:id="rId5"/>
    <p:sldId id="344" r:id="rId6"/>
    <p:sldId id="346" r:id="rId7"/>
    <p:sldId id="316" r:id="rId8"/>
    <p:sldId id="271" r:id="rId9"/>
    <p:sldId id="318" r:id="rId10"/>
    <p:sldId id="319" r:id="rId11"/>
    <p:sldId id="320" r:id="rId12"/>
    <p:sldId id="321" r:id="rId13"/>
    <p:sldId id="392" r:id="rId14"/>
    <p:sldId id="393" r:id="rId15"/>
    <p:sldId id="394" r:id="rId16"/>
    <p:sldId id="322" r:id="rId17"/>
    <p:sldId id="348" r:id="rId18"/>
    <p:sldId id="347" r:id="rId19"/>
    <p:sldId id="276" r:id="rId20"/>
    <p:sldId id="291" r:id="rId21"/>
    <p:sldId id="281" r:id="rId22"/>
    <p:sldId id="337" r:id="rId23"/>
    <p:sldId id="395" r:id="rId24"/>
    <p:sldId id="396" r:id="rId25"/>
    <p:sldId id="397" r:id="rId26"/>
    <p:sldId id="326" r:id="rId27"/>
    <p:sldId id="289" r:id="rId28"/>
    <p:sldId id="292" r:id="rId29"/>
    <p:sldId id="334" r:id="rId30"/>
    <p:sldId id="399" r:id="rId31"/>
    <p:sldId id="405" r:id="rId32"/>
    <p:sldId id="400" r:id="rId33"/>
    <p:sldId id="401" r:id="rId34"/>
    <p:sldId id="402" r:id="rId35"/>
    <p:sldId id="340" r:id="rId36"/>
    <p:sldId id="333" r:id="rId37"/>
    <p:sldId id="331" r:id="rId38"/>
    <p:sldId id="338" r:id="rId39"/>
    <p:sldId id="339" r:id="rId40"/>
    <p:sldId id="332" r:id="rId41"/>
    <p:sldId id="341" r:id="rId42"/>
    <p:sldId id="375"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969696"/>
    <a:srgbClr val="CC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1398" y="-3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7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F4ADF1-7CFE-4F0A-9410-F7B63477B391}" type="datetimeFigureOut">
              <a:rPr lang="en-US"/>
              <a:pPr>
                <a:defRPr/>
              </a:pPr>
              <a:t>7/14/2019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D88179D-0A6D-416D-A32B-D84C59F96294}" type="slidenum">
              <a:rPr lang="en-US"/>
              <a:pPr>
                <a:defRPr/>
              </a:pPr>
              <a:t>‹#›</a:t>
            </a:fld>
            <a:endParaRPr lang="en-US"/>
          </a:p>
        </p:txBody>
      </p:sp>
    </p:spTree>
    <p:extLst>
      <p:ext uri="{BB962C8B-B14F-4D97-AF65-F5344CB8AC3E}">
        <p14:creationId xmlns:p14="http://schemas.microsoft.com/office/powerpoint/2010/main" val="2809684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A, D, C, C</a:t>
            </a:r>
            <a:endParaRPr lang="en-US" dirty="0"/>
          </a:p>
        </p:txBody>
      </p:sp>
      <p:sp>
        <p:nvSpPr>
          <p:cNvPr id="4" name="Slide Number Placeholder 3"/>
          <p:cNvSpPr>
            <a:spLocks noGrp="1"/>
          </p:cNvSpPr>
          <p:nvPr>
            <p:ph type="sldNum" sz="quarter" idx="10"/>
          </p:nvPr>
        </p:nvSpPr>
        <p:spPr/>
        <p:txBody>
          <a:bodyPr/>
          <a:lstStyle/>
          <a:p>
            <a:pPr>
              <a:defRPr/>
            </a:pPr>
            <a:fld id="{DD88179D-0A6D-416D-A32B-D84C59F96294}" type="slidenum">
              <a:rPr lang="en-US" smtClean="0"/>
              <a:pPr>
                <a:defRPr/>
              </a:pPr>
              <a:t>1</a:t>
            </a:fld>
            <a:endParaRPr lang="en-US"/>
          </a:p>
        </p:txBody>
      </p:sp>
    </p:spTree>
    <p:extLst>
      <p:ext uri="{BB962C8B-B14F-4D97-AF65-F5344CB8AC3E}">
        <p14:creationId xmlns:p14="http://schemas.microsoft.com/office/powerpoint/2010/main" val="110412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a:t>
            </a:r>
            <a:r>
              <a:rPr lang="en-US" baseline="0" dirty="0" smtClean="0"/>
              <a:t> Washington</a:t>
            </a:r>
          </a:p>
          <a:p>
            <a:r>
              <a:rPr lang="en-US" baseline="0" dirty="0" smtClean="0"/>
              <a:t>Alexander Hamilton</a:t>
            </a:r>
          </a:p>
          <a:p>
            <a:r>
              <a:rPr lang="en-US" baseline="0" dirty="0" smtClean="0"/>
              <a:t>Ben Franklin</a:t>
            </a:r>
          </a:p>
          <a:p>
            <a:r>
              <a:rPr lang="en-US" baseline="0" dirty="0" smtClean="0"/>
              <a:t>James Madison</a:t>
            </a:r>
            <a:endParaRPr lang="en-US" dirty="0" smtClean="0"/>
          </a:p>
        </p:txBody>
      </p:sp>
      <p:sp>
        <p:nvSpPr>
          <p:cNvPr id="4" name="Slide Number Placeholder 3"/>
          <p:cNvSpPr>
            <a:spLocks noGrp="1"/>
          </p:cNvSpPr>
          <p:nvPr>
            <p:ph type="sldNum" sz="quarter" idx="10"/>
          </p:nvPr>
        </p:nvSpPr>
        <p:spPr/>
        <p:txBody>
          <a:bodyPr/>
          <a:lstStyle/>
          <a:p>
            <a:pPr>
              <a:defRPr/>
            </a:pPr>
            <a:fld id="{DD88179D-0A6D-416D-A32B-D84C59F96294}" type="slidenum">
              <a:rPr lang="en-US" smtClean="0"/>
              <a:pPr>
                <a:defRPr/>
              </a:pPr>
              <a:t>20</a:t>
            </a:fld>
            <a:endParaRPr lang="en-US"/>
          </a:p>
        </p:txBody>
      </p:sp>
    </p:spTree>
    <p:extLst>
      <p:ext uri="{BB962C8B-B14F-4D97-AF65-F5344CB8AC3E}">
        <p14:creationId xmlns:p14="http://schemas.microsoft.com/office/powerpoint/2010/main" val="353182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AEC88-4843-4780-B238-4F0BA03E3232}" type="slidenum">
              <a:rPr lang="en-US"/>
              <a:pPr/>
              <a:t>22</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9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174E739-5A2E-4FE9-9319-BAAABB07C8BF}" type="slidenum">
              <a:rPr lang="en-US" smtClean="0"/>
              <a:pPr>
                <a:defRPr/>
              </a:pPr>
              <a:t>36</a:t>
            </a:fld>
            <a:endParaRPr lang="en-US"/>
          </a:p>
        </p:txBody>
      </p:sp>
    </p:spTree>
    <p:extLst>
      <p:ext uri="{BB962C8B-B14F-4D97-AF65-F5344CB8AC3E}">
        <p14:creationId xmlns:p14="http://schemas.microsoft.com/office/powerpoint/2010/main" val="305775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grpSp>
        <p:nvGrpSpPr>
          <p:cNvPr id="5" name="Group 6"/>
          <p:cNvGrpSpPr/>
          <p:nvPr/>
        </p:nvGrpSpPr>
        <p:grpSpPr>
          <a:xfrm>
            <a:off x="7467600"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48D417AE-A317-4FB1-845B-E9D577D36BBB}" type="datetimeFigureOut">
              <a:rPr lang="en-US"/>
              <a:pPr>
                <a:defRPr/>
              </a:pPr>
              <a:t>7/14/2019</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EFFF8C66-4249-4A14-97A4-266EB93630A3}"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64ABDA75-44EE-4FA8-A5CD-F458F7902416}"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64B15F20-2C4D-46F9-8347-3651C6689AC3}" type="datetimeFigureOut">
              <a:rPr lang="en-US"/>
              <a:pPr>
                <a:defRPr/>
              </a:pPr>
              <a:t>7/14/2019</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AF9C639-3A5E-4D73-BEF9-E4E2DA384154}"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E991A59C-4616-4E80-A51E-18F1774013A5}" type="datetimeFigureOut">
              <a:rPr lang="en-US"/>
              <a:pPr>
                <a:defRPr/>
              </a:pPr>
              <a:t>7/14/2019</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61D6E11-AEC5-4422-BC03-789264FB6894}"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B547E092-FC45-4ED1-967E-2700EB61F3AA}" type="datetimeFigureOut">
              <a:rPr lang="en-US"/>
              <a:pPr>
                <a:defRPr/>
              </a:pPr>
              <a:t>7/14/2019</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9D0260-E3BD-482D-AE00-FC3F8355DDBE}" type="datetimeFigureOut">
              <a:rPr lang="en-US"/>
              <a:pPr>
                <a:defRPr/>
              </a:pPr>
              <a:t>7/14/2019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B9AEA-600C-426F-9775-ED7E0188DFD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5B3821-2071-4E44-9EE3-DD02D7BBE60A}" type="datetimeFigureOut">
              <a:rPr lang="en-US"/>
              <a:pPr>
                <a:defRPr/>
              </a:pPr>
              <a:t>7/14/2019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537724-76D6-42C4-9B10-461B6E8739A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19F877-13D8-416F-93A9-64A9695F930C}" type="datetimeFigureOut">
              <a:rPr lang="en-US"/>
              <a:pPr>
                <a:defRPr/>
              </a:pPr>
              <a:t>7/14/2019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489D5-A852-4E42-8D02-8DA31EA7103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329B61-31E1-4F9C-9CC2-E2E7F6AE26E8}" type="datetimeFigureOut">
              <a:rPr lang="en-US"/>
              <a:pPr>
                <a:defRPr/>
              </a:pPr>
              <a:t>7/14/2019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96600B-0231-42C1-A3EB-CE60E00143C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1387A4-0E69-4A4A-8D78-4921FDBDC575}" type="datetimeFigureOut">
              <a:rPr lang="en-US"/>
              <a:pPr>
                <a:defRPr/>
              </a:pPr>
              <a:t>7/14/2019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65388E-A5F2-459C-A965-7D6FD2B709A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DEFEF2-B4ED-403F-907A-F354EE25954F}" type="datetimeFigureOut">
              <a:rPr lang="en-US"/>
              <a:pPr>
                <a:defRPr/>
              </a:pPr>
              <a:t>7/14/2019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C029D4-BD6D-4E43-87D7-8400AFA6AD5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1535C9-F153-45B3-9785-B1E1AC120ABD}" type="datetimeFigureOut">
              <a:rPr lang="en-US"/>
              <a:pPr>
                <a:defRPr/>
              </a:pPr>
              <a:t>7/14/2019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F1B9F2-12F7-419B-B1A1-3671BE2910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0CB68ED-0608-4520-BABC-449C065C05D0}"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E7962120-9A74-490F-B13E-65023E2B1EE4}" type="datetimeFigureOut">
              <a:rPr lang="en-US"/>
              <a:pPr>
                <a:defRPr/>
              </a:pPr>
              <a:t>7/14/2019</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C8DBF6-A698-4159-B475-922B99C406FA}" type="datetimeFigureOut">
              <a:rPr lang="en-US"/>
              <a:pPr>
                <a:defRPr/>
              </a:pPr>
              <a:t>7/14/2019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CDE82B-69D2-4387-AB62-671FF0F1D50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B0AC3B-CFC4-43B7-88E4-94E11986DF2C}" type="datetimeFigureOut">
              <a:rPr lang="en-US"/>
              <a:pPr>
                <a:defRPr/>
              </a:pPr>
              <a:t>7/14/2019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C5CA0F-E18B-4E33-9FAB-4E38713FD43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3A8950-838B-4717-B2E9-DB3BB20D9B52}" type="datetimeFigureOut">
              <a:rPr lang="en-US"/>
              <a:pPr>
                <a:defRPr/>
              </a:pPr>
              <a:t>7/14/2019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FBFEC2-D076-4EC7-94E8-F01EC47AF16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A74F53-4E0A-4285-98FF-126A66912E66}" type="datetimeFigureOut">
              <a:rPr lang="en-US"/>
              <a:pPr>
                <a:defRPr/>
              </a:pPr>
              <a:t>7/14/2019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B42638-15B8-4E56-911F-54D29EC487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A49110C-7BAE-474A-B00C-0F8944F2D7AA}"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27DD28C0-576A-494B-BF3F-2E3A8C20BF7B}" type="datetimeFigureOut">
              <a:rPr lang="en-US"/>
              <a:pPr>
                <a:defRPr/>
              </a:pPr>
              <a:t>7/14/2019</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3C0321C-8B66-4F29-BDF7-571843D57C79}" type="slidenum">
              <a:rPr lang="en-US"/>
              <a:pPr>
                <a:defRPr/>
              </a:pPr>
              <a:t>‹#›</a:t>
            </a:fld>
            <a:endParaRPr lang="en-US"/>
          </a:p>
        </p:txBody>
      </p:sp>
      <p:sp>
        <p:nvSpPr>
          <p:cNvPr id="7" name="Date Placeholder 3"/>
          <p:cNvSpPr>
            <a:spLocks noGrp="1"/>
          </p:cNvSpPr>
          <p:nvPr>
            <p:ph type="dt" sz="half" idx="17"/>
          </p:nvPr>
        </p:nvSpPr>
        <p:spPr/>
        <p:txBody>
          <a:bodyPr/>
          <a:lstStyle>
            <a:lvl1pPr>
              <a:defRPr/>
            </a:lvl1pPr>
          </a:lstStyle>
          <a:p>
            <a:pPr>
              <a:defRPr/>
            </a:pPr>
            <a:fld id="{43A31DD5-A372-41B5-A737-8DA96A88C5DB}" type="datetimeFigureOut">
              <a:rPr lang="en-US"/>
              <a:pPr>
                <a:defRPr/>
              </a:pPr>
              <a:t>7/14/2019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76F745FC-7896-4F57-AF48-67B461E9A97F}" type="slidenum">
              <a:rPr lang="en-US"/>
              <a:pPr>
                <a:defRPr/>
              </a:pPr>
              <a:t>‹#›</a:t>
            </a:fld>
            <a:endParaRPr lang="en-US"/>
          </a:p>
        </p:txBody>
      </p:sp>
      <p:sp>
        <p:nvSpPr>
          <p:cNvPr id="9" name="Date Placeholder 3"/>
          <p:cNvSpPr>
            <a:spLocks noGrp="1"/>
          </p:cNvSpPr>
          <p:nvPr>
            <p:ph type="dt" sz="half" idx="17"/>
          </p:nvPr>
        </p:nvSpPr>
        <p:spPr/>
        <p:txBody>
          <a:bodyPr/>
          <a:lstStyle>
            <a:lvl1pPr>
              <a:defRPr/>
            </a:lvl1pPr>
          </a:lstStyle>
          <a:p>
            <a:pPr>
              <a:defRPr/>
            </a:pPr>
            <a:fld id="{7728FA98-BA24-41A0-A0CF-630647FB3838}" type="datetimeFigureOut">
              <a:rPr lang="en-US"/>
              <a:pPr>
                <a:defRPr/>
              </a:pPr>
              <a:t>7/14/2019</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99361094-30FC-43E9-B02A-7414C3FEF1F1}"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fld id="{3E669103-C5CF-4551-B5A2-9892DB0999BC}" type="datetimeFigureOut">
              <a:rPr lang="en-US"/>
              <a:pPr>
                <a:defRPr/>
              </a:pPr>
              <a:t>7/14/2019</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D83FFC4-95B4-49EF-8733-3E763BA89BB3}"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fld id="{2DC8C02A-D3EC-40D1-912C-9CF4AE1164F3}" type="datetimeFigureOut">
              <a:rPr lang="en-US"/>
              <a:pPr>
                <a:defRPr/>
              </a:pPr>
              <a:t>7/14/2019</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79EDB2D6-D9E9-40BF-AF75-46439E1B3E7D}" type="slidenum">
              <a:rPr lang="en-US"/>
              <a:pPr>
                <a:defRPr/>
              </a:pPr>
              <a:t>‹#›</a:t>
            </a:fld>
            <a:endParaRPr lang="en-US"/>
          </a:p>
        </p:txBody>
      </p:sp>
      <p:sp>
        <p:nvSpPr>
          <p:cNvPr id="7" name="Date Placeholder 3"/>
          <p:cNvSpPr>
            <a:spLocks noGrp="1"/>
          </p:cNvSpPr>
          <p:nvPr>
            <p:ph type="dt" sz="half" idx="16"/>
          </p:nvPr>
        </p:nvSpPr>
        <p:spPr/>
        <p:txBody>
          <a:bodyPr/>
          <a:lstStyle>
            <a:lvl1pPr>
              <a:defRPr/>
            </a:lvl1pPr>
          </a:lstStyle>
          <a:p>
            <a:pPr>
              <a:defRPr/>
            </a:pPr>
            <a:fld id="{B41AB658-91CC-4C33-A5BA-8707B098DDEA}" type="datetimeFigureOut">
              <a:rPr lang="en-US"/>
              <a:pPr>
                <a:defRPr/>
              </a:pPr>
              <a:t>7/14/2019</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9329C87E-9858-494E-B099-3975BA60862E}"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B49C37D4-15D9-48FF-BA9A-18C20B12C92C}" type="datetimeFigureOut">
              <a:rPr lang="en-US"/>
              <a:pPr>
                <a:defRPr/>
              </a:pPr>
              <a:t>7/14/2019</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0000"/>
                    <a:lumOff val="4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2">
                    <a:lumMod val="60000"/>
                    <a:lumOff val="40000"/>
                  </a:schemeClr>
                </a:solidFill>
                <a:latin typeface="+mn-lt"/>
              </a:defRPr>
            </a:lvl1pPr>
          </a:lstStyle>
          <a:p>
            <a:pPr>
              <a:defRPr/>
            </a:pPr>
            <a:fld id="{F1895E87-A046-406C-A829-5ED6C4969543}" type="slidenum">
              <a:rPr lang="en-US"/>
              <a:pPr>
                <a:defRPr/>
              </a:pPr>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76EEDF47-5FD1-47B1-A502-FC7A5246545F}" type="datetimeFigureOut">
              <a:rPr lang="en-US"/>
              <a:pPr>
                <a:defRPr/>
              </a:pPr>
              <a:t>7/14/2019</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11927D3-A499-4A95-A0F5-AFBED763487F}" type="datetimeFigureOut">
              <a:rPr lang="en-US"/>
              <a:pPr>
                <a:defRPr/>
              </a:pPr>
              <a:t>7/14/2019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673F6F-D6D1-40FD-84E6-CD61CE6898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pbs.org/ktca/liberty/popup_henr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yHp7sMqPL0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APUSH%20Videos/Unit%202/With%20Honors%20-%20Constitution.wm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teachingamericanhistory.org/resources/ratification/federalpillar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wmf"/><Relationship Id="rId4" Type="http://schemas.openxmlformats.org/officeDocument/2006/relationships/image" Target="../media/image4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b/b4/Articles_page1.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sz="quarter" idx="13"/>
          </p:nvPr>
        </p:nvSpPr>
        <p:spPr>
          <a:xfrm>
            <a:off x="304800" y="228600"/>
            <a:ext cx="4572000" cy="5105400"/>
          </a:xfrm>
        </p:spPr>
        <p:txBody>
          <a:bodyPr>
            <a:noAutofit/>
          </a:bodyPr>
          <a:lstStyle/>
          <a:p>
            <a:pPr marL="514350" lvl="0" indent="-514350">
              <a:spcBef>
                <a:spcPts val="0"/>
              </a:spcBef>
              <a:buFont typeface="+mj-lt"/>
              <a:buAutoNum type="arabicPeriod"/>
            </a:pPr>
            <a:r>
              <a:rPr lang="en-US" sz="1500" dirty="0">
                <a:solidFill>
                  <a:schemeClr val="tx1"/>
                </a:solidFill>
              </a:rPr>
              <a:t>The Maryland Act of Toleration</a:t>
            </a:r>
          </a:p>
          <a:p>
            <a:pPr marL="800100" lvl="1" indent="-342900">
              <a:spcBef>
                <a:spcPts val="0"/>
              </a:spcBef>
              <a:buFont typeface="+mj-lt"/>
              <a:buAutoNum type="alphaLcParenR"/>
            </a:pPr>
            <a:r>
              <a:rPr lang="en-US" sz="1500" dirty="0"/>
              <a:t>Was a way to suppress rebellions such as the one led by Nathaniel Bacon</a:t>
            </a:r>
          </a:p>
          <a:p>
            <a:pPr marL="800100" lvl="1" indent="-342900">
              <a:spcBef>
                <a:spcPts val="0"/>
              </a:spcBef>
              <a:buFont typeface="+mj-lt"/>
              <a:buAutoNum type="alphaLcParenR"/>
            </a:pPr>
            <a:r>
              <a:rPr lang="en-US" sz="1500" dirty="0" smtClean="0"/>
              <a:t>Extended </a:t>
            </a:r>
            <a:r>
              <a:rPr lang="en-US" sz="1500" dirty="0"/>
              <a:t>voting rights to non-Protestants in New England</a:t>
            </a:r>
          </a:p>
          <a:p>
            <a:pPr marL="800100" lvl="1" indent="-342900">
              <a:spcBef>
                <a:spcPts val="0"/>
              </a:spcBef>
              <a:buFont typeface="+mj-lt"/>
              <a:buAutoNum type="alphaLcParenR"/>
            </a:pPr>
            <a:r>
              <a:rPr lang="en-US" sz="1500" dirty="0"/>
              <a:t>Protected Catholic rights in Maryland after the influx of Protestant colonists</a:t>
            </a:r>
          </a:p>
          <a:p>
            <a:pPr marL="800100" lvl="1" indent="-342900">
              <a:spcBef>
                <a:spcPts val="0"/>
              </a:spcBef>
              <a:buFont typeface="+mj-lt"/>
              <a:buAutoNum type="alphaLcParenR"/>
            </a:pPr>
            <a:r>
              <a:rPr lang="en-US" sz="1500" dirty="0"/>
              <a:t>Improved the conditions of indentured servants in the middle colonies</a:t>
            </a:r>
          </a:p>
          <a:p>
            <a:pPr marL="514350" lvl="0" indent="-514350">
              <a:spcBef>
                <a:spcPts val="0"/>
              </a:spcBef>
              <a:buFont typeface="+mj-lt"/>
              <a:buAutoNum type="arabicPeriod"/>
            </a:pPr>
            <a:r>
              <a:rPr lang="en-US" sz="1500" dirty="0">
                <a:solidFill>
                  <a:schemeClr val="tx1"/>
                </a:solidFill>
              </a:rPr>
              <a:t>New York became a British colony</a:t>
            </a:r>
          </a:p>
          <a:p>
            <a:pPr marL="800100" lvl="1" indent="-342900">
              <a:spcBef>
                <a:spcPts val="0"/>
              </a:spcBef>
              <a:buFont typeface="+mj-lt"/>
              <a:buAutoNum type="alphaLcParenR"/>
            </a:pPr>
            <a:r>
              <a:rPr lang="en-US" sz="1500" dirty="0"/>
              <a:t>When it was chartered by the Duke of York</a:t>
            </a:r>
          </a:p>
          <a:p>
            <a:pPr marL="800100" lvl="1" indent="-342900">
              <a:spcBef>
                <a:spcPts val="0"/>
              </a:spcBef>
              <a:buFont typeface="+mj-lt"/>
              <a:buAutoNum type="alphaLcParenR"/>
            </a:pPr>
            <a:r>
              <a:rPr lang="en-US" sz="1500" dirty="0"/>
              <a:t>After it had been explored by the French</a:t>
            </a:r>
          </a:p>
          <a:p>
            <a:pPr marL="800100" lvl="1" indent="-342900">
              <a:spcBef>
                <a:spcPts val="0"/>
              </a:spcBef>
              <a:buFont typeface="+mj-lt"/>
              <a:buAutoNum type="alphaLcParenR"/>
            </a:pPr>
            <a:r>
              <a:rPr lang="en-US" sz="1500" dirty="0"/>
              <a:t>After the area had been annexed by the Dutch</a:t>
            </a:r>
          </a:p>
          <a:p>
            <a:pPr marL="800100" lvl="1" indent="-342900">
              <a:spcBef>
                <a:spcPts val="0"/>
              </a:spcBef>
              <a:buFont typeface="+mj-lt"/>
              <a:buAutoNum type="alphaLcParenR"/>
            </a:pPr>
            <a:r>
              <a:rPr lang="en-US" sz="1500" dirty="0"/>
              <a:t>When it was bought from the natives for trinkets</a:t>
            </a:r>
          </a:p>
          <a:p>
            <a:pPr marL="514350" lvl="0" indent="-514350">
              <a:spcBef>
                <a:spcPts val="0"/>
              </a:spcBef>
              <a:buFont typeface="+mj-lt"/>
              <a:buAutoNum type="arabicPeriod"/>
            </a:pPr>
            <a:r>
              <a:rPr lang="en-US" sz="1500" dirty="0" smtClean="0">
                <a:solidFill>
                  <a:schemeClr val="tx1"/>
                </a:solidFill>
              </a:rPr>
              <a:t>Preachers </a:t>
            </a:r>
            <a:r>
              <a:rPr lang="en-US" sz="1500" dirty="0">
                <a:solidFill>
                  <a:schemeClr val="tx1"/>
                </a:solidFill>
              </a:rPr>
              <a:t>of the Great Awakening focused on the importance of all of the following except</a:t>
            </a:r>
          </a:p>
          <a:p>
            <a:pPr marL="800100" lvl="1" indent="-342900">
              <a:spcBef>
                <a:spcPts val="0"/>
              </a:spcBef>
              <a:buFont typeface="+mj-lt"/>
              <a:buAutoNum type="alphaLcParenR"/>
            </a:pPr>
            <a:r>
              <a:rPr lang="en-US" sz="1500" dirty="0"/>
              <a:t>The consequences of leading a sinful life</a:t>
            </a:r>
          </a:p>
          <a:p>
            <a:pPr marL="800100" lvl="1" indent="-342900">
              <a:spcBef>
                <a:spcPts val="0"/>
              </a:spcBef>
              <a:buFont typeface="+mj-lt"/>
              <a:buAutoNum type="alphaLcParenR"/>
            </a:pPr>
            <a:r>
              <a:rPr lang="en-US" sz="1500" dirty="0"/>
              <a:t>The sovereignty and power of God</a:t>
            </a:r>
          </a:p>
          <a:p>
            <a:pPr marL="800100" lvl="1" indent="-342900">
              <a:spcBef>
                <a:spcPts val="0"/>
              </a:spcBef>
              <a:buFont typeface="+mj-lt"/>
              <a:buAutoNum type="alphaLcParenR"/>
            </a:pPr>
            <a:r>
              <a:rPr lang="en-US" sz="1500" dirty="0"/>
              <a:t>Looking to the Bible as the final source of authority</a:t>
            </a:r>
          </a:p>
          <a:p>
            <a:pPr marL="800100" lvl="1" indent="-342900">
              <a:spcBef>
                <a:spcPts val="0"/>
              </a:spcBef>
              <a:buFont typeface="+mj-lt"/>
              <a:buAutoNum type="alphaLcParenR"/>
            </a:pPr>
            <a:r>
              <a:rPr lang="en-US" sz="1500" dirty="0"/>
              <a:t>Economic independence </a:t>
            </a:r>
          </a:p>
        </p:txBody>
      </p:sp>
      <p:sp>
        <p:nvSpPr>
          <p:cNvPr id="4" name="Content Placeholder 3"/>
          <p:cNvSpPr>
            <a:spLocks noGrp="1"/>
          </p:cNvSpPr>
          <p:nvPr>
            <p:ph sz="quarter" idx="14"/>
          </p:nvPr>
        </p:nvSpPr>
        <p:spPr>
          <a:xfrm>
            <a:off x="5029200" y="228600"/>
            <a:ext cx="4035552" cy="5334000"/>
          </a:xfrm>
        </p:spPr>
        <p:txBody>
          <a:bodyPr/>
          <a:lstStyle/>
          <a:p>
            <a:pPr marL="514350" lvl="0" indent="-514350">
              <a:spcBef>
                <a:spcPts val="0"/>
              </a:spcBef>
              <a:buFont typeface="+mj-lt"/>
              <a:buAutoNum type="arabicPeriod" startAt="4"/>
            </a:pPr>
            <a:r>
              <a:rPr lang="en-US" sz="1500" dirty="0">
                <a:solidFill>
                  <a:schemeClr val="tx1"/>
                </a:solidFill>
              </a:rPr>
              <a:t>John Winthrop referred to Massachusetts Bay as a “city upon a hill” because</a:t>
            </a:r>
          </a:p>
          <a:p>
            <a:pPr marL="800100" lvl="1" indent="-342900">
              <a:spcBef>
                <a:spcPts val="0"/>
              </a:spcBef>
              <a:buFont typeface="+mj-lt"/>
              <a:buAutoNum type="alphaLcParenR"/>
            </a:pPr>
            <a:r>
              <a:rPr lang="en-US" sz="1500" dirty="0"/>
              <a:t>Its views of religious freedom made it a safe haven for the oppressed</a:t>
            </a:r>
          </a:p>
          <a:p>
            <a:pPr marL="800100" lvl="1" indent="-342900">
              <a:spcBef>
                <a:spcPts val="0"/>
              </a:spcBef>
              <a:buFont typeface="+mj-lt"/>
              <a:buAutoNum type="alphaLcParenR"/>
            </a:pPr>
            <a:r>
              <a:rPr lang="en-US" sz="1500" dirty="0"/>
              <a:t>The colony’s fair treatment of Native Americans was to be an example for others</a:t>
            </a:r>
          </a:p>
          <a:p>
            <a:pPr marL="800100" lvl="1" indent="-342900">
              <a:spcBef>
                <a:spcPts val="0"/>
              </a:spcBef>
              <a:buFont typeface="+mj-lt"/>
              <a:buAutoNum type="alphaLcParenR"/>
            </a:pPr>
            <a:r>
              <a:rPr lang="en-US" sz="1500" dirty="0"/>
              <a:t>The colony was to serve as an example of Christian virtue and charity</a:t>
            </a:r>
          </a:p>
          <a:p>
            <a:pPr marL="800100" lvl="1" indent="-342900">
              <a:spcBef>
                <a:spcPts val="0"/>
              </a:spcBef>
              <a:buFont typeface="+mj-lt"/>
              <a:buAutoNum type="alphaLcParenR"/>
            </a:pPr>
            <a:r>
              <a:rPr lang="en-US" sz="1500" dirty="0"/>
              <a:t>The term distinguished Massachusetts from the lower colonies that practiced slavery. </a:t>
            </a:r>
          </a:p>
          <a:p>
            <a:pPr marL="514350" lvl="0" indent="-514350">
              <a:spcBef>
                <a:spcPts val="0"/>
              </a:spcBef>
              <a:buFont typeface="+mj-lt"/>
              <a:buAutoNum type="arabicPeriod" startAt="4"/>
            </a:pPr>
            <a:r>
              <a:rPr lang="en-US" sz="1500" dirty="0">
                <a:solidFill>
                  <a:schemeClr val="tx1"/>
                </a:solidFill>
              </a:rPr>
              <a:t>A majority of the early English migrants to the Chesapeake Bay area were</a:t>
            </a:r>
          </a:p>
          <a:p>
            <a:pPr marL="800100" lvl="1" indent="-342900">
              <a:spcBef>
                <a:spcPts val="0"/>
              </a:spcBef>
              <a:buFont typeface="+mj-lt"/>
              <a:buAutoNum type="alphaLcParenR"/>
            </a:pPr>
            <a:r>
              <a:rPr lang="en-US" sz="1500" dirty="0"/>
              <a:t>Families with young children</a:t>
            </a:r>
          </a:p>
          <a:p>
            <a:pPr marL="800100" lvl="1" indent="-342900">
              <a:spcBef>
                <a:spcPts val="0"/>
              </a:spcBef>
              <a:buFont typeface="+mj-lt"/>
              <a:buAutoNum type="alphaLcParenR"/>
            </a:pPr>
            <a:r>
              <a:rPr lang="en-US" sz="1500" dirty="0"/>
              <a:t>Wealthy gentlemen</a:t>
            </a:r>
          </a:p>
          <a:p>
            <a:pPr marL="800100" lvl="1" indent="-342900">
              <a:spcBef>
                <a:spcPts val="0"/>
              </a:spcBef>
              <a:buFont typeface="+mj-lt"/>
              <a:buAutoNum type="alphaLcParenR"/>
            </a:pPr>
            <a:r>
              <a:rPr lang="en-US" sz="1500" dirty="0"/>
              <a:t>Indentured servants</a:t>
            </a:r>
          </a:p>
          <a:p>
            <a:pPr marL="800100" lvl="1" indent="-342900">
              <a:spcBef>
                <a:spcPts val="0"/>
              </a:spcBef>
              <a:buFont typeface="+mj-lt"/>
              <a:buAutoNum type="alphaLcParenR"/>
            </a:pPr>
            <a:r>
              <a:rPr lang="en-US" sz="1500" dirty="0"/>
              <a:t>Disenfranchised Catholics</a:t>
            </a:r>
          </a:p>
          <a:p>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685800" y="514350"/>
            <a:ext cx="2743200" cy="1162050"/>
          </a:xfrm>
        </p:spPr>
        <p:txBody>
          <a:bodyPr wrap="square" numCol="1" anchorCtr="0" compatLnSpc="1">
            <a:prstTxWarp prst="textNoShape">
              <a:avLst/>
            </a:prstTxWarp>
          </a:bodyPr>
          <a:lstStyle/>
          <a:p>
            <a:pPr eaLnBrk="1" hangingPunct="1"/>
            <a:r>
              <a:rPr lang="en-US" smtClean="0"/>
              <a:t>Weaknesses of the Articles of Confederation</a:t>
            </a:r>
          </a:p>
        </p:txBody>
      </p:sp>
      <p:sp>
        <p:nvSpPr>
          <p:cNvPr id="18434" name="Text Placeholder 2"/>
          <p:cNvSpPr>
            <a:spLocks noGrp="1"/>
          </p:cNvSpPr>
          <p:nvPr>
            <p:ph type="body" idx="2"/>
          </p:nvPr>
        </p:nvSpPr>
        <p:spPr>
          <a:xfrm>
            <a:off x="457200" y="1905000"/>
            <a:ext cx="3008313" cy="4386263"/>
          </a:xfrm>
        </p:spPr>
        <p:txBody>
          <a:bodyPr anchor="ctr"/>
          <a:lstStyle/>
          <a:p>
            <a:pPr algn="ctr" eaLnBrk="1" hangingPunct="1">
              <a:defRPr/>
            </a:pPr>
            <a:r>
              <a:rPr lang="en-US" sz="2400" dirty="0" smtClean="0"/>
              <a:t>Every state, despite size, has one vote</a:t>
            </a:r>
          </a:p>
          <a:p>
            <a:pPr algn="ctr" eaLnBrk="1" hangingPunct="1">
              <a:defRPr/>
            </a:pPr>
            <a:endParaRPr lang="en-US" sz="2400" dirty="0" smtClean="0"/>
          </a:p>
        </p:txBody>
      </p:sp>
      <p:pic>
        <p:nvPicPr>
          <p:cNvPr id="35843" name="Picture 2" descr="http://ahmadyusrie.files.wordpress.com/2009/03/00_small_vs_big.jpg"/>
          <p:cNvPicPr>
            <a:picLocks noGrp="1" noChangeAspect="1" noChangeArrowheads="1"/>
          </p:cNvPicPr>
          <p:nvPr>
            <p:ph sz="half" idx="4294967295"/>
          </p:nvPr>
        </p:nvPicPr>
        <p:blipFill>
          <a:blip r:embed="rId2" cstate="print"/>
          <a:srcRect/>
          <a:stretch>
            <a:fillRect/>
          </a:stretch>
        </p:blipFill>
        <p:spPr>
          <a:xfrm>
            <a:off x="4648200" y="1600200"/>
            <a:ext cx="4000500"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685800" y="514350"/>
            <a:ext cx="2743200" cy="1162050"/>
          </a:xfrm>
        </p:spPr>
        <p:txBody>
          <a:bodyPr wrap="square" numCol="1" anchorCtr="0" compatLnSpc="1">
            <a:prstTxWarp prst="textNoShape">
              <a:avLst/>
            </a:prstTxWarp>
          </a:bodyPr>
          <a:lstStyle/>
          <a:p>
            <a:pPr eaLnBrk="1" hangingPunct="1"/>
            <a:r>
              <a:rPr lang="en-US" dirty="0" smtClean="0"/>
              <a:t>Weaknesses of the Articles of Confederation</a:t>
            </a:r>
          </a:p>
        </p:txBody>
      </p:sp>
      <p:sp>
        <p:nvSpPr>
          <p:cNvPr id="19458" name="Text Placeholder 2"/>
          <p:cNvSpPr>
            <a:spLocks noGrp="1"/>
          </p:cNvSpPr>
          <p:nvPr>
            <p:ph type="body" idx="2"/>
          </p:nvPr>
        </p:nvSpPr>
        <p:spPr>
          <a:xfrm>
            <a:off x="533400" y="1905000"/>
            <a:ext cx="3008313" cy="4386263"/>
          </a:xfrm>
        </p:spPr>
        <p:txBody>
          <a:bodyPr anchor="ctr"/>
          <a:lstStyle/>
          <a:p>
            <a:pPr algn="ctr" eaLnBrk="1" hangingPunct="1">
              <a:defRPr/>
            </a:pPr>
            <a:r>
              <a:rPr lang="en-US" sz="2400" dirty="0" smtClean="0"/>
              <a:t>Congress has no power to regulate commerce</a:t>
            </a:r>
          </a:p>
          <a:p>
            <a:pPr algn="ctr" eaLnBrk="1" hangingPunct="1">
              <a:defRPr/>
            </a:pPr>
            <a:endParaRPr lang="en-US" sz="2400" dirty="0" smtClean="0"/>
          </a:p>
        </p:txBody>
      </p:sp>
      <p:pic>
        <p:nvPicPr>
          <p:cNvPr id="36867" name="Picture 2" descr="http://www.thefastlife.org/Images/2008/08/get_money.jpg"/>
          <p:cNvPicPr>
            <a:picLocks noGrp="1" noChangeAspect="1" noChangeArrowheads="1"/>
          </p:cNvPicPr>
          <p:nvPr>
            <p:ph sz="half" idx="4294967295"/>
          </p:nvPr>
        </p:nvPicPr>
        <p:blipFill>
          <a:blip r:embed="rId2" cstate="print"/>
          <a:srcRect/>
          <a:stretch>
            <a:fillRect/>
          </a:stretch>
        </p:blipFill>
        <p:spPr>
          <a:xfrm>
            <a:off x="3962400" y="1981200"/>
            <a:ext cx="4762500" cy="33813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69000" y="3200400"/>
            <a:ext cx="2298634" cy="1524000"/>
          </a:xfrm>
        </p:spPr>
        <p:txBody>
          <a:bodyPr>
            <a:normAutofit/>
          </a:bodyPr>
          <a:lstStyle/>
          <a:p>
            <a:pPr algn="ctr"/>
            <a:r>
              <a:rPr lang="en-US" sz="2400" dirty="0" smtClean="0"/>
              <a:t>No executive branch</a:t>
            </a:r>
            <a:endParaRPr lang="en-US" sz="2400" dirty="0"/>
          </a:p>
        </p:txBody>
      </p:sp>
      <p:sp>
        <p:nvSpPr>
          <p:cNvPr id="4" name="Title 3"/>
          <p:cNvSpPr>
            <a:spLocks noGrp="1"/>
          </p:cNvSpPr>
          <p:nvPr>
            <p:ph type="title"/>
          </p:nvPr>
        </p:nvSpPr>
        <p:spPr/>
        <p:txBody>
          <a:bodyPr>
            <a:normAutofit/>
          </a:bodyPr>
          <a:lstStyle/>
          <a:p>
            <a:pPr algn="ctr"/>
            <a:r>
              <a:rPr lang="en-US" dirty="0" smtClean="0"/>
              <a:t>Weaknesses of the articles of confederation</a:t>
            </a:r>
            <a:endParaRPr lang="en-US" dirty="0"/>
          </a:p>
        </p:txBody>
      </p:sp>
      <p:pic>
        <p:nvPicPr>
          <p:cNvPr id="2050" name="Picture 2" descr="http://www.bioteams.com/images/making_organi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65834"/>
            <a:ext cx="5181600" cy="61825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114800" y="990600"/>
            <a:ext cx="2133600" cy="990600"/>
          </a:xfrm>
          <a:prstGeom prst="wedgeRoundRectCallout">
            <a:avLst>
              <a:gd name="adj1" fmla="val 90932"/>
              <a:gd name="adj2" fmla="val -406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Where are we going?</a:t>
            </a:r>
            <a:endParaRPr lang="en-US" dirty="0">
              <a:solidFill>
                <a:schemeClr val="tx1"/>
              </a:solidFill>
            </a:endParaRPr>
          </a:p>
        </p:txBody>
      </p:sp>
      <p:sp>
        <p:nvSpPr>
          <p:cNvPr id="7" name="Title 1"/>
          <p:cNvSpPr txBox="1">
            <a:spLocks/>
          </p:cNvSpPr>
          <p:nvPr/>
        </p:nvSpPr>
        <p:spPr bwMode="auto">
          <a:xfrm>
            <a:off x="685800" y="514350"/>
            <a:ext cx="2743200" cy="1162050"/>
          </a:xfrm>
          <a:prstGeom prst="rect">
            <a:avLst/>
          </a:prstGeom>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2000" b="1" kern="1200">
                <a:ln>
                  <a:noFill/>
                </a:ln>
                <a:solidFill>
                  <a:srgbClr val="FF7605"/>
                </a:solidFill>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r>
              <a:rPr lang="en-US" smtClean="0"/>
              <a:t>Weaknesses of the Articles of Confederation</a:t>
            </a:r>
            <a:endParaRPr lang="en-US" dirty="0" smtClean="0"/>
          </a:p>
        </p:txBody>
      </p:sp>
    </p:spTree>
    <p:extLst>
      <p:ext uri="{BB962C8B-B14F-4D97-AF65-F5344CB8AC3E}">
        <p14:creationId xmlns:p14="http://schemas.microsoft.com/office/powerpoint/2010/main" val="137575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76835" y="1981200"/>
            <a:ext cx="3008313" cy="4386263"/>
          </a:xfrm>
        </p:spPr>
        <p:txBody>
          <a:bodyPr>
            <a:normAutofit/>
          </a:bodyPr>
          <a:lstStyle/>
          <a:p>
            <a:pPr algn="ctr"/>
            <a:endParaRPr lang="en-US" sz="2400" dirty="0" smtClean="0"/>
          </a:p>
          <a:p>
            <a:pPr algn="ctr"/>
            <a:endParaRPr lang="en-US" sz="2400" dirty="0" smtClean="0"/>
          </a:p>
          <a:p>
            <a:pPr algn="ctr"/>
            <a:endParaRPr lang="en-US" sz="2400" dirty="0"/>
          </a:p>
          <a:p>
            <a:pPr algn="ctr"/>
            <a:r>
              <a:rPr lang="en-US" sz="2400" dirty="0" smtClean="0"/>
              <a:t>No national courts</a:t>
            </a:r>
            <a:endParaRPr lang="en-US" sz="2400" dirty="0"/>
          </a:p>
        </p:txBody>
      </p:sp>
      <p:pic>
        <p:nvPicPr>
          <p:cNvPr id="4098" name="Picture 2" descr="http://www.blueprintofwe.com/New%202010%20Site%20Graphics/Get%20Out%20of%20Jail%20Free%201Sided.pn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rot="21242148">
            <a:off x="3800063" y="1473230"/>
            <a:ext cx="5046112" cy="300498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685800" y="514350"/>
            <a:ext cx="2743200" cy="1162050"/>
          </a:xfrm>
          <a:prstGeom prst="rect">
            <a:avLst/>
          </a:prstGeom>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2000" b="1" kern="1200">
                <a:ln>
                  <a:noFill/>
                </a:ln>
                <a:solidFill>
                  <a:srgbClr val="FF7605"/>
                </a:solidFill>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r>
              <a:rPr lang="en-US" smtClean="0"/>
              <a:t>Weaknesses of the Articles of Confederation</a:t>
            </a:r>
            <a:endParaRPr lang="en-US" dirty="0" smtClean="0"/>
          </a:p>
        </p:txBody>
      </p:sp>
    </p:spTree>
    <p:extLst>
      <p:ext uri="{BB962C8B-B14F-4D97-AF65-F5344CB8AC3E}">
        <p14:creationId xmlns:p14="http://schemas.microsoft.com/office/powerpoint/2010/main" val="405688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p:cNvSpPr>
            <a:spLocks noGrp="1"/>
          </p:cNvSpPr>
          <p:nvPr>
            <p:ph type="body" sz="half" idx="2"/>
          </p:nvPr>
        </p:nvSpPr>
        <p:spPr>
          <a:xfrm>
            <a:off x="685800" y="1676400"/>
            <a:ext cx="3008313" cy="4386263"/>
          </a:xfrm>
        </p:spPr>
        <p:txBody>
          <a:bodyPr anchor="ctr"/>
          <a:lstStyle/>
          <a:p>
            <a:pPr algn="ctr" eaLnBrk="1" hangingPunct="1">
              <a:defRPr/>
            </a:pPr>
            <a:r>
              <a:rPr lang="en-US" sz="2400" dirty="0" smtClean="0"/>
              <a:t>No national military</a:t>
            </a:r>
          </a:p>
        </p:txBody>
      </p:sp>
      <p:pic>
        <p:nvPicPr>
          <p:cNvPr id="1026" name="Picture 2" descr="http://static.someecards.com/someecards/usercards/1337891204368_1800226.png"/>
          <p:cNvPicPr>
            <a:picLocks noGrp="1" noChangeAspect="1" noChangeArrowheads="1"/>
          </p:cNvPicPr>
          <p:nvPr>
            <p:ph idx="4294967295"/>
          </p:nvPr>
        </p:nvPicPr>
        <p:blipFill>
          <a:blip r:embed="rId2" cstate="print"/>
          <a:srcRect/>
          <a:stretch>
            <a:fillRect/>
          </a:stretch>
        </p:blipFill>
        <p:spPr bwMode="auto">
          <a:xfrm>
            <a:off x="3886200" y="1524000"/>
            <a:ext cx="4993821" cy="349567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685800" y="514350"/>
            <a:ext cx="2743200" cy="1162050"/>
          </a:xfrm>
          <a:prstGeom prst="rect">
            <a:avLst/>
          </a:prstGeom>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2000" b="1" kern="1200">
                <a:ln>
                  <a:noFill/>
                </a:ln>
                <a:solidFill>
                  <a:srgbClr val="FF7605"/>
                </a:solidFill>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r>
              <a:rPr lang="en-US" smtClean="0"/>
              <a:t>Weaknesses of the Articles of Confederation</a:t>
            </a:r>
            <a:endParaRPr lang="en-US" dirty="0" smtClean="0"/>
          </a:p>
        </p:txBody>
      </p:sp>
    </p:spTree>
    <p:extLst>
      <p:ext uri="{BB962C8B-B14F-4D97-AF65-F5344CB8AC3E}">
        <p14:creationId xmlns:p14="http://schemas.microsoft.com/office/powerpoint/2010/main" val="20220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685800" y="514350"/>
            <a:ext cx="2743200" cy="1162050"/>
          </a:xfrm>
        </p:spPr>
        <p:txBody>
          <a:bodyPr wrap="square" numCol="1" anchorCtr="0" compatLnSpc="1">
            <a:prstTxWarp prst="textNoShape">
              <a:avLst/>
            </a:prstTxWarp>
          </a:bodyPr>
          <a:lstStyle/>
          <a:p>
            <a:pPr eaLnBrk="1" hangingPunct="1"/>
            <a:r>
              <a:rPr lang="en-US" smtClean="0"/>
              <a:t>Weaknesses of the Articles of Confederation</a:t>
            </a:r>
          </a:p>
        </p:txBody>
      </p:sp>
      <p:sp>
        <p:nvSpPr>
          <p:cNvPr id="20482" name="Text Placeholder 2"/>
          <p:cNvSpPr>
            <a:spLocks noGrp="1"/>
          </p:cNvSpPr>
          <p:nvPr>
            <p:ph type="body" idx="2"/>
          </p:nvPr>
        </p:nvSpPr>
        <p:spPr>
          <a:xfrm>
            <a:off x="762000" y="1905000"/>
            <a:ext cx="3008313" cy="4386263"/>
          </a:xfrm>
        </p:spPr>
        <p:txBody>
          <a:bodyPr anchor="ctr"/>
          <a:lstStyle/>
          <a:p>
            <a:pPr algn="ctr" eaLnBrk="1" hangingPunct="1">
              <a:defRPr/>
            </a:pPr>
            <a:r>
              <a:rPr lang="en-US" sz="2400" dirty="0" smtClean="0"/>
              <a:t>Amendment requires unanimous vote of states</a:t>
            </a:r>
          </a:p>
          <a:p>
            <a:pPr algn="ctr" eaLnBrk="1" hangingPunct="1">
              <a:defRPr/>
            </a:pPr>
            <a:endParaRPr lang="en-US" sz="2400" dirty="0" smtClean="0"/>
          </a:p>
        </p:txBody>
      </p:sp>
      <p:pic>
        <p:nvPicPr>
          <p:cNvPr id="37891" name="Picture 2" descr="http://www.encuentro2000.org/agree.jpg"/>
          <p:cNvPicPr>
            <a:picLocks noGrp="1" noChangeAspect="1" noChangeArrowheads="1"/>
          </p:cNvPicPr>
          <p:nvPr>
            <p:ph sz="half" idx="4294967295"/>
          </p:nvPr>
        </p:nvPicPr>
        <p:blipFill>
          <a:blip r:embed="rId2" cstate="print"/>
          <a:srcRect/>
          <a:stretch>
            <a:fillRect/>
          </a:stretch>
        </p:blipFill>
        <p:spPr>
          <a:xfrm>
            <a:off x="4876800" y="1371600"/>
            <a:ext cx="3810000" cy="49958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7800"/>
            <a:ext cx="8077200" cy="1143000"/>
          </a:xfrm>
        </p:spPr>
        <p:txBody>
          <a:bodyPr/>
          <a:lstStyle/>
          <a:p>
            <a:r>
              <a:rPr lang="en-US" sz="6000" dirty="0" smtClean="0"/>
              <a:t>Landmarks in Land Laws</a:t>
            </a:r>
            <a:endParaRPr lang="en-US" sz="6000" dirty="0"/>
          </a:p>
        </p:txBody>
      </p:sp>
      <p:sp>
        <p:nvSpPr>
          <p:cNvPr id="3" name="Content Placeholder 2"/>
          <p:cNvSpPr>
            <a:spLocks noGrp="1"/>
          </p:cNvSpPr>
          <p:nvPr>
            <p:ph idx="1"/>
          </p:nvPr>
        </p:nvSpPr>
        <p:spPr>
          <a:xfrm>
            <a:off x="457200" y="228600"/>
            <a:ext cx="4724400" cy="5181600"/>
          </a:xfrm>
        </p:spPr>
        <p:txBody>
          <a:bodyPr>
            <a:normAutofit/>
          </a:bodyPr>
          <a:lstStyle/>
          <a:p>
            <a:r>
              <a:rPr lang="en-US" u="sng" dirty="0" smtClean="0"/>
              <a:t>Land Ordinance of 1785: </a:t>
            </a:r>
            <a:r>
              <a:rPr lang="en-US" dirty="0" smtClean="0"/>
              <a:t>Money from land sold in Ohio R. Valley would help pay off the national debt and provide funds for public education</a:t>
            </a:r>
          </a:p>
          <a:p>
            <a:r>
              <a:rPr lang="en-US" u="sng" dirty="0" smtClean="0"/>
              <a:t>Land Ordinance of 1787: </a:t>
            </a:r>
            <a:r>
              <a:rPr lang="en-US" dirty="0" smtClean="0"/>
              <a:t>Determined how territories in the Old Northwest would apply for statehood (still used today!)</a:t>
            </a:r>
          </a:p>
        </p:txBody>
      </p:sp>
      <p:pic>
        <p:nvPicPr>
          <p:cNvPr id="80898" name="Picture 2" descr="http://www.mikalac.com/map/pho/oldnw1a.jpg"/>
          <p:cNvPicPr>
            <a:picLocks noChangeAspect="1" noChangeArrowheads="1"/>
          </p:cNvPicPr>
          <p:nvPr/>
        </p:nvPicPr>
        <p:blipFill>
          <a:blip r:embed="rId2" cstate="print"/>
          <a:srcRect/>
          <a:stretch>
            <a:fillRect/>
          </a:stretch>
        </p:blipFill>
        <p:spPr bwMode="auto">
          <a:xfrm>
            <a:off x="6553200" y="2895600"/>
            <a:ext cx="2362200" cy="2623100"/>
          </a:xfrm>
          <a:prstGeom prst="rect">
            <a:avLst/>
          </a:prstGeom>
          <a:ln>
            <a:noFill/>
          </a:ln>
          <a:effectLst>
            <a:outerShdw blurRad="292100" dist="139700" dir="2700000" algn="tl" rotWithShape="0">
              <a:srgbClr val="333333">
                <a:alpha val="65000"/>
              </a:srgbClr>
            </a:outerShdw>
          </a:effectLst>
        </p:spPr>
      </p:pic>
      <p:pic>
        <p:nvPicPr>
          <p:cNvPr id="8" name="Picture 7" descr="photo[2].JPG"/>
          <p:cNvPicPr>
            <a:picLocks noChangeAspect="1"/>
          </p:cNvPicPr>
          <p:nvPr/>
        </p:nvPicPr>
        <p:blipFill>
          <a:blip r:embed="rId3" cstate="print"/>
          <a:srcRect l="4167" t="4256" r="5833"/>
          <a:stretch>
            <a:fillRect/>
          </a:stretch>
        </p:blipFill>
        <p:spPr>
          <a:xfrm>
            <a:off x="5257799" y="152400"/>
            <a:ext cx="3164685"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Shays’ Rebellion</a:t>
            </a:r>
            <a:endParaRPr lang="en-US" dirty="0"/>
          </a:p>
        </p:txBody>
      </p:sp>
      <p:sp>
        <p:nvSpPr>
          <p:cNvPr id="3" name="Content Placeholder 2"/>
          <p:cNvSpPr>
            <a:spLocks noGrp="1"/>
          </p:cNvSpPr>
          <p:nvPr>
            <p:ph idx="1"/>
          </p:nvPr>
        </p:nvSpPr>
        <p:spPr>
          <a:xfrm>
            <a:off x="4191000" y="304800"/>
            <a:ext cx="4724400" cy="4876800"/>
          </a:xfrm>
        </p:spPr>
        <p:txBody>
          <a:bodyPr>
            <a:normAutofit fontScale="92500" lnSpcReduction="10000"/>
          </a:bodyPr>
          <a:lstStyle/>
          <a:p>
            <a:r>
              <a:rPr lang="en-US" sz="2600" dirty="0" smtClean="0"/>
              <a:t>Poor backcountry farmers (many of them Revolutionary War veterans) were losing their farms due to high taxes.  </a:t>
            </a:r>
          </a:p>
          <a:p>
            <a:pPr lvl="1"/>
            <a:r>
              <a:rPr lang="en-US" sz="2200" dirty="0" smtClean="0"/>
              <a:t>Led by Daniel Shays</a:t>
            </a:r>
          </a:p>
          <a:p>
            <a:pPr lvl="1"/>
            <a:r>
              <a:rPr lang="en-US" sz="2200" dirty="0" smtClean="0"/>
              <a:t>Demanded state issued money, lower taxes, and the suspension of property takeovers</a:t>
            </a:r>
          </a:p>
          <a:p>
            <a:r>
              <a:rPr lang="en-US" sz="2600" dirty="0" smtClean="0"/>
              <a:t>The </a:t>
            </a:r>
            <a:r>
              <a:rPr lang="en-US" sz="2600" dirty="0"/>
              <a:t>National government couldn’t stop it, and it had to be put down by the Massachusetts militia.</a:t>
            </a:r>
          </a:p>
          <a:p>
            <a:r>
              <a:rPr lang="en-US" sz="2600" b="1" u="sng" dirty="0"/>
              <a:t>Showed the weakness of the Articles of Confederation</a:t>
            </a:r>
          </a:p>
        </p:txBody>
      </p:sp>
      <p:pic>
        <p:nvPicPr>
          <p:cNvPr id="79874" name="Picture 2" descr="http://www.hermes-press.com/shays.jpg"/>
          <p:cNvPicPr>
            <a:picLocks noChangeAspect="1" noChangeArrowheads="1"/>
          </p:cNvPicPr>
          <p:nvPr/>
        </p:nvPicPr>
        <p:blipFill>
          <a:blip r:embed="rId2" cstate="print"/>
          <a:srcRect/>
          <a:stretch>
            <a:fillRect/>
          </a:stretch>
        </p:blipFill>
        <p:spPr bwMode="auto">
          <a:xfrm>
            <a:off x="381000" y="304800"/>
            <a:ext cx="3733800" cy="497205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globalmountainsummit.org/images/independence-hall/independence-hall-n-l.jpg"/>
          <p:cNvPicPr>
            <a:picLocks noGrp="1" noChangeAspect="1" noChangeArrowheads="1"/>
          </p:cNvPicPr>
          <p:nvPr>
            <p:ph idx="1"/>
          </p:nvPr>
        </p:nvPicPr>
        <p:blipFill>
          <a:blip r:embed="rId2" cstate="print"/>
          <a:srcRect/>
          <a:stretch>
            <a:fillRect/>
          </a:stretch>
        </p:blipFill>
        <p:spPr>
          <a:xfrm>
            <a:off x="0" y="0"/>
            <a:ext cx="9144000" cy="6858000"/>
          </a:xfrm>
        </p:spPr>
      </p:pic>
      <p:sp>
        <p:nvSpPr>
          <p:cNvPr id="2" name="Title 1"/>
          <p:cNvSpPr>
            <a:spLocks noGrp="1"/>
          </p:cNvSpPr>
          <p:nvPr>
            <p:ph type="title"/>
          </p:nvPr>
        </p:nvSpPr>
        <p:spPr>
          <a:xfrm>
            <a:off x="762000" y="3124200"/>
            <a:ext cx="7848600" cy="1219200"/>
          </a:xfrm>
        </p:spPr>
        <p:txBody>
          <a:bodyPr/>
          <a:lstStyle/>
          <a:p>
            <a:pPr eaLnBrk="1" fontAlgn="auto" hangingPunct="1">
              <a:spcAft>
                <a:spcPts val="0"/>
              </a:spcAft>
              <a:defRPr/>
            </a:pPr>
            <a:r>
              <a:rPr lang="en-US" sz="9600" dirty="0" smtClean="0"/>
              <a:t>Back to Philly!</a:t>
            </a:r>
            <a:endParaRPr lang="en-US" sz="9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6600" dirty="0" smtClean="0"/>
              <a:t>Who </a:t>
            </a:r>
            <a:r>
              <a:rPr lang="en-US" sz="6600" u="sng" dirty="0" smtClean="0"/>
              <a:t>wasn’t</a:t>
            </a:r>
            <a:r>
              <a:rPr lang="en-US" sz="6600" dirty="0" smtClean="0"/>
              <a:t> there?</a:t>
            </a:r>
            <a:endParaRPr lang="en-US" sz="6600" dirty="0"/>
          </a:p>
        </p:txBody>
      </p:sp>
      <p:sp>
        <p:nvSpPr>
          <p:cNvPr id="53250" name="Content Placeholder 2"/>
          <p:cNvSpPr>
            <a:spLocks noGrp="1"/>
          </p:cNvSpPr>
          <p:nvPr>
            <p:ph idx="1"/>
          </p:nvPr>
        </p:nvSpPr>
        <p:spPr/>
        <p:txBody>
          <a:bodyPr/>
          <a:lstStyle/>
          <a:p>
            <a:pPr eaLnBrk="1" hangingPunct="1"/>
            <a:r>
              <a:rPr lang="en-US" dirty="0" smtClean="0"/>
              <a:t>Thomas Jefferson – in France</a:t>
            </a:r>
          </a:p>
          <a:p>
            <a:pPr eaLnBrk="1" hangingPunct="1"/>
            <a:r>
              <a:rPr lang="en-US" dirty="0" smtClean="0"/>
              <a:t>John Adams – in Great Britain</a:t>
            </a:r>
          </a:p>
          <a:p>
            <a:pPr eaLnBrk="1" hangingPunct="1"/>
            <a:r>
              <a:rPr lang="en-US" dirty="0" smtClean="0"/>
              <a:t>Thomas Paine – in Europe</a:t>
            </a:r>
          </a:p>
          <a:p>
            <a:pPr eaLnBrk="1" hangingPunct="1"/>
            <a:r>
              <a:rPr lang="en-US" dirty="0" smtClean="0"/>
              <a:t>Samuel Adams – Not elected</a:t>
            </a:r>
          </a:p>
          <a:p>
            <a:pPr eaLnBrk="1" hangingPunct="1"/>
            <a:r>
              <a:rPr lang="en-US" dirty="0" smtClean="0"/>
              <a:t>John Hancock – Not elected</a:t>
            </a:r>
          </a:p>
          <a:p>
            <a:pPr eaLnBrk="1" hangingPunct="1"/>
            <a:r>
              <a:rPr lang="en-US" dirty="0" smtClean="0"/>
              <a:t>Patrick Henry – </a:t>
            </a:r>
            <a:r>
              <a:rPr lang="en-US" i="1" dirty="0" smtClean="0"/>
              <a:t>“</a:t>
            </a:r>
            <a:r>
              <a:rPr lang="en-US" i="1" dirty="0" smtClean="0">
                <a:hlinkClick r:id="rId2"/>
              </a:rPr>
              <a:t>smelt a rat in Philadelphia, tending toward the monarchy</a:t>
            </a:r>
            <a:r>
              <a:rPr lang="en-US" i="1" dirty="0" smtClean="0"/>
              <a:t>”</a:t>
            </a:r>
          </a:p>
          <a:p>
            <a:pPr eaLnBrk="1" hangingPunct="1"/>
            <a:r>
              <a:rPr lang="en-US" dirty="0" smtClean="0"/>
              <a:t>Rhode Island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wipe(left)">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wipe(left)">
                                      <p:cBhvr>
                                        <p:cTn id="12" dur="5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wipe(left)">
                                      <p:cBhvr>
                                        <p:cTn id="17" dur="500"/>
                                        <p:tgtEl>
                                          <p:spTgt spid="53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250">
                                            <p:txEl>
                                              <p:pRg st="3" end="3"/>
                                            </p:txEl>
                                          </p:spTgt>
                                        </p:tgtEl>
                                        <p:attrNameLst>
                                          <p:attrName>style.visibility</p:attrName>
                                        </p:attrNameLst>
                                      </p:cBhvr>
                                      <p:to>
                                        <p:strVal val="visible"/>
                                      </p:to>
                                    </p:set>
                                    <p:animEffect transition="in" filter="wipe(left)">
                                      <p:cBhvr>
                                        <p:cTn id="22" dur="500"/>
                                        <p:tgtEl>
                                          <p:spTgt spid="53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250">
                                            <p:txEl>
                                              <p:pRg st="4" end="4"/>
                                            </p:txEl>
                                          </p:spTgt>
                                        </p:tgtEl>
                                        <p:attrNameLst>
                                          <p:attrName>style.visibility</p:attrName>
                                        </p:attrNameLst>
                                      </p:cBhvr>
                                      <p:to>
                                        <p:strVal val="visible"/>
                                      </p:to>
                                    </p:set>
                                    <p:animEffect transition="in" filter="wipe(left)">
                                      <p:cBhvr>
                                        <p:cTn id="27" dur="500"/>
                                        <p:tgtEl>
                                          <p:spTgt spid="532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250">
                                            <p:txEl>
                                              <p:pRg st="5" end="5"/>
                                            </p:txEl>
                                          </p:spTgt>
                                        </p:tgtEl>
                                        <p:attrNameLst>
                                          <p:attrName>style.visibility</p:attrName>
                                        </p:attrNameLst>
                                      </p:cBhvr>
                                      <p:to>
                                        <p:strVal val="visible"/>
                                      </p:to>
                                    </p:set>
                                    <p:animEffect transition="in" filter="wipe(left)">
                                      <p:cBhvr>
                                        <p:cTn id="32" dur="500"/>
                                        <p:tgtEl>
                                          <p:spTgt spid="532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250">
                                            <p:txEl>
                                              <p:pRg st="6" end="6"/>
                                            </p:txEl>
                                          </p:spTgt>
                                        </p:tgtEl>
                                        <p:attrNameLst>
                                          <p:attrName>style.visibility</p:attrName>
                                        </p:attrNameLst>
                                      </p:cBhvr>
                                      <p:to>
                                        <p:strVal val="visible"/>
                                      </p:to>
                                    </p:set>
                                    <p:animEffect transition="in" filter="wipe(left)">
                                      <p:cBhvr>
                                        <p:cTn id="37" dur="500"/>
                                        <p:tgtEl>
                                          <p:spTgt spid="532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Creating A Nation</a:t>
            </a:r>
            <a:endParaRPr lang="en-US" dirty="0"/>
          </a:p>
        </p:txBody>
      </p:sp>
      <p:sp>
        <p:nvSpPr>
          <p:cNvPr id="3" name="Subtitle 2"/>
          <p:cNvSpPr>
            <a:spLocks noGrp="1"/>
          </p:cNvSpPr>
          <p:nvPr>
            <p:ph type="subTitle" idx="1"/>
          </p:nvPr>
        </p:nvSpPr>
        <p:spPr>
          <a:xfrm>
            <a:off x="1216025" y="201613"/>
            <a:ext cx="6189663" cy="949325"/>
          </a:xfrm>
        </p:spPr>
        <p:txBody>
          <a:bodyPr rtlCol="0"/>
          <a:lstStyle/>
          <a:p>
            <a:pPr eaLnBrk="1" fontAlgn="auto" hangingPunct="1">
              <a:spcAft>
                <a:spcPts val="0"/>
              </a:spcAft>
              <a:buFont typeface="Arial" pitchFamily="34" charset="0"/>
              <a:buNone/>
              <a:defRPr/>
            </a:pPr>
            <a:r>
              <a:rPr lang="en-US" dirty="0" smtClean="0"/>
              <a:t>Defining America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274" name="Rectangle 2"/>
          <p:cNvSpPr>
            <a:spLocks noGrp="1"/>
          </p:cNvSpPr>
          <p:nvPr>
            <p:ph type="title"/>
          </p:nvPr>
        </p:nvSpPr>
        <p:spPr bwMode="auto"/>
        <p:txBody>
          <a:bodyPr wrap="square" numCol="1" anchorCtr="0" compatLnSpc="1">
            <a:prstTxWarp prst="textNoShape">
              <a:avLst/>
            </a:prstTxWarp>
          </a:bodyPr>
          <a:lstStyle/>
          <a:p>
            <a:pPr eaLnBrk="1" hangingPunct="1"/>
            <a:r>
              <a:rPr lang="en-US" sz="5400" b="0" smtClean="0">
                <a:ln>
                  <a:noFill/>
                </a:ln>
                <a:effectLst/>
              </a:rPr>
              <a:t>So who is going to fix it?</a:t>
            </a:r>
            <a:endParaRPr lang="en-US" sz="5400" u="sng" smtClean="0">
              <a:ln>
                <a:noFill/>
              </a:ln>
              <a:effectLst/>
            </a:endParaRPr>
          </a:p>
        </p:txBody>
      </p:sp>
      <p:sp>
        <p:nvSpPr>
          <p:cNvPr id="34819" name="Rectangle 3"/>
          <p:cNvSpPr>
            <a:spLocks noGrp="1"/>
          </p:cNvSpPr>
          <p:nvPr>
            <p:ph type="body" idx="1"/>
          </p:nvPr>
        </p:nvSpPr>
        <p:spPr>
          <a:xfrm>
            <a:off x="457200" y="533400"/>
            <a:ext cx="8382000" cy="4343400"/>
          </a:xfrm>
        </p:spPr>
        <p:txBody>
          <a:bodyPr/>
          <a:lstStyle/>
          <a:p>
            <a:pPr algn="ctr" eaLnBrk="1" hangingPunct="1">
              <a:buFont typeface="Arial" charset="0"/>
              <a:buNone/>
            </a:pPr>
            <a:r>
              <a:rPr lang="en-US" b="1" dirty="0" smtClean="0"/>
              <a:t>Thomas Jefferson characterized the delegates as an assembly of "demi-gods."</a:t>
            </a:r>
          </a:p>
          <a:p>
            <a:pPr eaLnBrk="1" hangingPunct="1"/>
            <a:r>
              <a:rPr lang="en-US" dirty="0"/>
              <a:t>The goal was to improve the Articles of Confederation</a:t>
            </a:r>
          </a:p>
          <a:p>
            <a:pPr eaLnBrk="1" hangingPunct="1"/>
            <a:r>
              <a:rPr lang="en-US" dirty="0"/>
              <a:t>Delegates decided to create a new U.S. Constitution. </a:t>
            </a:r>
          </a:p>
          <a:p>
            <a:pPr lvl="1" eaLnBrk="1" hangingPunct="1"/>
            <a:r>
              <a:rPr lang="en-US" sz="2600" dirty="0"/>
              <a:t>This angered many colonists who felt the delegates had overstepped their bounds, much like King George III</a:t>
            </a:r>
            <a:r>
              <a:rPr lang="en-US" sz="2600" dirty="0" smtClean="0"/>
              <a:t>.</a:t>
            </a:r>
            <a:endParaRPr lang="en-US" sz="2600" dirty="0"/>
          </a:p>
        </p:txBody>
      </p:sp>
      <p:pic>
        <p:nvPicPr>
          <p:cNvPr id="34821" name="Picture 5" descr="alexander_hamilton"/>
          <p:cNvPicPr>
            <a:picLocks noChangeAspect="1" noChangeArrowheads="1"/>
          </p:cNvPicPr>
          <p:nvPr/>
        </p:nvPicPr>
        <p:blipFill>
          <a:blip r:embed="rId3" cstate="print"/>
          <a:srcRect/>
          <a:stretch>
            <a:fillRect/>
          </a:stretch>
        </p:blipFill>
        <p:spPr bwMode="auto">
          <a:xfrm>
            <a:off x="2602386" y="3411437"/>
            <a:ext cx="1750540" cy="2170945"/>
          </a:xfrm>
          <a:prstGeom prst="ellipse">
            <a:avLst/>
          </a:prstGeom>
          <a:ln>
            <a:noFill/>
          </a:ln>
          <a:effectLst>
            <a:softEdge rad="112500"/>
          </a:effectLst>
        </p:spPr>
      </p:pic>
      <p:pic>
        <p:nvPicPr>
          <p:cNvPr id="34825" name="Picture 9" descr="James_Madison"/>
          <p:cNvPicPr>
            <a:picLocks noChangeAspect="1" noChangeArrowheads="1"/>
          </p:cNvPicPr>
          <p:nvPr/>
        </p:nvPicPr>
        <p:blipFill>
          <a:blip r:embed="rId4" cstate="print"/>
          <a:srcRect/>
          <a:stretch>
            <a:fillRect/>
          </a:stretch>
        </p:blipFill>
        <p:spPr bwMode="auto">
          <a:xfrm>
            <a:off x="7162800" y="3412331"/>
            <a:ext cx="1735033" cy="2150269"/>
          </a:xfrm>
          <a:prstGeom prst="ellipse">
            <a:avLst/>
          </a:prstGeom>
          <a:ln>
            <a:noFill/>
          </a:ln>
          <a:effectLst>
            <a:softEdge rad="112500"/>
          </a:effectLst>
        </p:spPr>
      </p:pic>
      <p:pic>
        <p:nvPicPr>
          <p:cNvPr id="34829" name="Picture 13" descr="george_washington"/>
          <p:cNvPicPr>
            <a:picLocks noChangeAspect="1" noChangeArrowheads="1"/>
          </p:cNvPicPr>
          <p:nvPr/>
        </p:nvPicPr>
        <p:blipFill>
          <a:blip r:embed="rId5" cstate="print"/>
          <a:srcRect/>
          <a:stretch>
            <a:fillRect/>
          </a:stretch>
        </p:blipFill>
        <p:spPr bwMode="auto">
          <a:xfrm>
            <a:off x="304799" y="3412331"/>
            <a:ext cx="1764323" cy="2150269"/>
          </a:xfrm>
          <a:prstGeom prst="ellipse">
            <a:avLst/>
          </a:prstGeom>
          <a:ln>
            <a:noFill/>
          </a:ln>
          <a:effectLst>
            <a:softEdge rad="112500"/>
          </a:effectLst>
        </p:spPr>
      </p:pic>
      <p:pic>
        <p:nvPicPr>
          <p:cNvPr id="50178" name="Picture 2" descr="http://stupidsenators.com/wp-content/uploads/2009/11/benjamin-franklin.jpg"/>
          <p:cNvPicPr>
            <a:picLocks noChangeAspect="1" noChangeArrowheads="1"/>
          </p:cNvPicPr>
          <p:nvPr/>
        </p:nvPicPr>
        <p:blipFill>
          <a:blip r:embed="rId6" cstate="print"/>
          <a:srcRect/>
          <a:stretch>
            <a:fillRect/>
          </a:stretch>
        </p:blipFill>
        <p:spPr bwMode="auto">
          <a:xfrm>
            <a:off x="4886190" y="3429000"/>
            <a:ext cx="1743345" cy="211772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4829"/>
                                        </p:tgtEl>
                                        <p:attrNameLst>
                                          <p:attrName>style.visibility</p:attrName>
                                        </p:attrNameLst>
                                      </p:cBhvr>
                                      <p:to>
                                        <p:strVal val="visible"/>
                                      </p:to>
                                    </p:set>
                                    <p:animEffect transition="in" filter="fade">
                                      <p:cBhvr>
                                        <p:cTn id="12" dur="1000"/>
                                        <p:tgtEl>
                                          <p:spTgt spid="34829"/>
                                        </p:tgtEl>
                                      </p:cBhvr>
                                    </p:animEffect>
                                  </p:childTnLst>
                                </p:cTn>
                              </p:par>
                              <p:par>
                                <p:cTn id="13" presetID="10" presetClass="entr" presetSubtype="0" fill="hold" nodeType="with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fade">
                                      <p:cBhvr>
                                        <p:cTn id="15" dur="1000"/>
                                        <p:tgtEl>
                                          <p:spTgt spid="34821"/>
                                        </p:tgtEl>
                                      </p:cBhvr>
                                    </p:animEffect>
                                  </p:childTnLst>
                                </p:cTn>
                              </p:par>
                              <p:par>
                                <p:cTn id="16" presetID="10" presetClass="entr" presetSubtype="0" fill="hold" nodeType="withEffect">
                                  <p:stCondLst>
                                    <p:cond delay="0"/>
                                  </p:stCondLst>
                                  <p:childTnLst>
                                    <p:set>
                                      <p:cBhvr>
                                        <p:cTn id="17" dur="1" fill="hold">
                                          <p:stCondLst>
                                            <p:cond delay="0"/>
                                          </p:stCondLst>
                                        </p:cTn>
                                        <p:tgtEl>
                                          <p:spTgt spid="34825"/>
                                        </p:tgtEl>
                                        <p:attrNameLst>
                                          <p:attrName>style.visibility</p:attrName>
                                        </p:attrNameLst>
                                      </p:cBhvr>
                                      <p:to>
                                        <p:strVal val="visible"/>
                                      </p:to>
                                    </p:set>
                                    <p:animEffect transition="in" filter="fade">
                                      <p:cBhvr>
                                        <p:cTn id="18" dur="1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410200"/>
            <a:ext cx="7391400" cy="1143000"/>
          </a:xfrm>
        </p:spPr>
        <p:txBody>
          <a:bodyPr/>
          <a:lstStyle/>
          <a:p>
            <a:pPr eaLnBrk="1" hangingPunct="1">
              <a:defRPr/>
            </a:pPr>
            <a:r>
              <a:rPr lang="en-US" sz="4800" dirty="0" smtClean="0"/>
              <a:t>The Three Most Important Words In American History:</a:t>
            </a:r>
            <a:endParaRPr lang="en-US" sz="4800" dirty="0"/>
          </a:p>
        </p:txBody>
      </p:sp>
      <p:sp>
        <p:nvSpPr>
          <p:cNvPr id="3" name="Content Placeholder 2"/>
          <p:cNvSpPr>
            <a:spLocks noGrp="1"/>
          </p:cNvSpPr>
          <p:nvPr>
            <p:ph idx="1"/>
          </p:nvPr>
        </p:nvSpPr>
        <p:spPr>
          <a:xfrm>
            <a:off x="685800" y="2209800"/>
            <a:ext cx="8001000" cy="3048000"/>
          </a:xfrm>
        </p:spPr>
        <p:txBody>
          <a:bodyPr/>
          <a:lstStyle/>
          <a:p>
            <a:pPr eaLnBrk="1" hangingPunct="1">
              <a:buFont typeface="Arial" charset="0"/>
              <a:buNone/>
            </a:pPr>
            <a:r>
              <a:rPr lang="en-US" sz="2600" i="1" dirty="0" smtClean="0"/>
              <a:t>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p:txBody>
      </p:sp>
      <p:pic>
        <p:nvPicPr>
          <p:cNvPr id="104450" name="Picture 2" descr="http://learnsomethingnewtoday.us/wp-content/uploads/2008/05/wethepeople.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9144000" cy="242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3000"/>
                                        <p:tgtEl>
                                          <p:spTgt spid="10445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Left)">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5257800"/>
            <a:ext cx="8001000" cy="1143000"/>
          </a:xfrm>
        </p:spPr>
        <p:txBody>
          <a:bodyPr>
            <a:normAutofit/>
          </a:bodyPr>
          <a:lstStyle/>
          <a:p>
            <a:r>
              <a:rPr lang="en-US" sz="5400" dirty="0" smtClean="0"/>
              <a:t>Constitutional Principles</a:t>
            </a:r>
            <a:endParaRPr lang="en-US" sz="5400" dirty="0"/>
          </a:p>
        </p:txBody>
      </p:sp>
      <p:sp>
        <p:nvSpPr>
          <p:cNvPr id="48131" name="Rectangle 3"/>
          <p:cNvSpPr>
            <a:spLocks noGrp="1" noChangeArrowheads="1"/>
          </p:cNvSpPr>
          <p:nvPr>
            <p:ph idx="1"/>
          </p:nvPr>
        </p:nvSpPr>
        <p:spPr>
          <a:xfrm>
            <a:off x="609600" y="381000"/>
            <a:ext cx="8077200" cy="4648200"/>
          </a:xfrm>
        </p:spPr>
        <p:txBody>
          <a:bodyPr>
            <a:noAutofit/>
          </a:bodyPr>
          <a:lstStyle/>
          <a:p>
            <a:pPr>
              <a:lnSpc>
                <a:spcPct val="80000"/>
              </a:lnSpc>
            </a:pPr>
            <a:r>
              <a:rPr lang="en-US" b="1" dirty="0" smtClean="0"/>
              <a:t>Republican system</a:t>
            </a:r>
          </a:p>
          <a:p>
            <a:pPr lvl="1">
              <a:lnSpc>
                <a:spcPct val="80000"/>
              </a:lnSpc>
            </a:pPr>
            <a:r>
              <a:rPr lang="en-US" sz="2400" dirty="0" smtClean="0"/>
              <a:t>The people elect representatives to speak and vote on their behalf.</a:t>
            </a:r>
          </a:p>
          <a:p>
            <a:pPr>
              <a:lnSpc>
                <a:spcPct val="80000"/>
              </a:lnSpc>
            </a:pPr>
            <a:r>
              <a:rPr lang="en-US" b="1" dirty="0" smtClean="0"/>
              <a:t>Separation </a:t>
            </a:r>
            <a:r>
              <a:rPr lang="en-US" b="1" dirty="0"/>
              <a:t>of Powers</a:t>
            </a:r>
          </a:p>
          <a:p>
            <a:pPr lvl="1">
              <a:lnSpc>
                <a:spcPct val="80000"/>
              </a:lnSpc>
            </a:pPr>
            <a:r>
              <a:rPr lang="en-US" sz="2400" dirty="0"/>
              <a:t>Way of dividing power among three branches of </a:t>
            </a:r>
            <a:r>
              <a:rPr lang="en-US" sz="2400" dirty="0" smtClean="0"/>
              <a:t>government.</a:t>
            </a:r>
            <a:endParaRPr lang="en-US" sz="2400" dirty="0"/>
          </a:p>
          <a:p>
            <a:pPr>
              <a:lnSpc>
                <a:spcPct val="80000"/>
              </a:lnSpc>
            </a:pPr>
            <a:r>
              <a:rPr lang="en-US" b="1" dirty="0" smtClean="0"/>
              <a:t>Checks </a:t>
            </a:r>
            <a:r>
              <a:rPr lang="en-US" b="1" dirty="0"/>
              <a:t>and Balances</a:t>
            </a:r>
          </a:p>
          <a:p>
            <a:pPr lvl="1">
              <a:lnSpc>
                <a:spcPct val="80000"/>
              </a:lnSpc>
            </a:pPr>
            <a:r>
              <a:rPr lang="en-US" sz="2400" dirty="0"/>
              <a:t>Gives each of the three branches of government some degree of oversight and control over the actions of the </a:t>
            </a:r>
            <a:r>
              <a:rPr lang="en-US" sz="2400" dirty="0" smtClean="0"/>
              <a:t>others.</a:t>
            </a:r>
            <a:endParaRPr lang="en-US" sz="2400" dirty="0"/>
          </a:p>
          <a:p>
            <a:pPr>
              <a:lnSpc>
                <a:spcPct val="80000"/>
              </a:lnSpc>
            </a:pPr>
            <a:r>
              <a:rPr lang="en-US" b="1" dirty="0"/>
              <a:t>Federal System</a:t>
            </a:r>
          </a:p>
          <a:p>
            <a:pPr lvl="1">
              <a:lnSpc>
                <a:spcPct val="80000"/>
              </a:lnSpc>
            </a:pPr>
            <a:r>
              <a:rPr lang="en-US" sz="2400" dirty="0"/>
              <a:t>Plan of government </a:t>
            </a:r>
            <a:r>
              <a:rPr lang="en-US" sz="2400" dirty="0" smtClean="0"/>
              <a:t>in </a:t>
            </a:r>
            <a:r>
              <a:rPr lang="en-US" sz="2400" dirty="0"/>
              <a:t>which power is divided between the national government and the state </a:t>
            </a:r>
            <a:r>
              <a:rPr lang="en-US" sz="2400" dirty="0" smtClean="0"/>
              <a:t>governments.</a:t>
            </a:r>
            <a:endParaRPr lang="en-US" sz="2400" dirty="0"/>
          </a:p>
        </p:txBody>
      </p:sp>
    </p:spTree>
    <p:extLst>
      <p:ext uri="{BB962C8B-B14F-4D97-AF65-F5344CB8AC3E}">
        <p14:creationId xmlns:p14="http://schemas.microsoft.com/office/powerpoint/2010/main" val="3696815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p:txBody>
          <a:bodyPr wrap="square" numCol="1" anchorCtr="0" compatLnSpc="1">
            <a:prstTxWarp prst="textNoShape">
              <a:avLst/>
            </a:prstTxWarp>
            <a:normAutofit/>
          </a:bodyPr>
          <a:lstStyle/>
          <a:p>
            <a:pPr algn="ctr" eaLnBrk="1" hangingPunct="1"/>
            <a:r>
              <a:rPr lang="en-US" dirty="0" smtClean="0"/>
              <a:t>Solving the problems of the AOC</a:t>
            </a:r>
          </a:p>
        </p:txBody>
      </p:sp>
      <p:sp>
        <p:nvSpPr>
          <p:cNvPr id="20482" name="Text Placeholder 2"/>
          <p:cNvSpPr>
            <a:spLocks noGrp="1"/>
          </p:cNvSpPr>
          <p:nvPr>
            <p:ph type="body" sz="half" idx="2"/>
          </p:nvPr>
        </p:nvSpPr>
        <p:spPr/>
        <p:txBody>
          <a:bodyPr anchor="ctr"/>
          <a:lstStyle/>
          <a:p>
            <a:pPr algn="ctr" eaLnBrk="1" hangingPunct="1">
              <a:defRPr/>
            </a:pPr>
            <a:r>
              <a:rPr lang="en-US" sz="2400" dirty="0" smtClean="0"/>
              <a:t>Congress has the power to tax</a:t>
            </a:r>
          </a:p>
        </p:txBody>
      </p:sp>
      <p:pic>
        <p:nvPicPr>
          <p:cNvPr id="77826" name="Picture 2" descr="http://cdn.someecards.com/someecards/filestorage/taxes-irs-complaining-tax-day-ecards-someecards.png"/>
          <p:cNvPicPr>
            <a:picLocks noGrp="1" noChangeAspect="1" noChangeArrowheads="1"/>
          </p:cNvPicPr>
          <p:nvPr>
            <p:ph sz="quarter" idx="13"/>
          </p:nvPr>
        </p:nvPicPr>
        <p:blipFill>
          <a:blip r:embed="rId2" cstate="print"/>
          <a:stretch>
            <a:fillRect/>
          </a:stretch>
        </p:blipFill>
        <p:spPr bwMode="auto">
          <a:xfrm>
            <a:off x="914400" y="2014280"/>
            <a:ext cx="4800600" cy="2677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8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p:txBody>
          <a:bodyPr wrap="square" numCol="1" anchorCtr="0" compatLnSpc="1">
            <a:prstTxWarp prst="textNoShape">
              <a:avLst/>
            </a:prstTxWarp>
            <a:normAutofit/>
          </a:bodyPr>
          <a:lstStyle/>
          <a:p>
            <a:pPr algn="ctr" eaLnBrk="1" hangingPunct="1"/>
            <a:r>
              <a:rPr lang="en-US" dirty="0" smtClean="0"/>
              <a:t>Solving the problems of the AOC</a:t>
            </a:r>
          </a:p>
        </p:txBody>
      </p:sp>
      <p:sp>
        <p:nvSpPr>
          <p:cNvPr id="20482" name="Text Placeholder 2"/>
          <p:cNvSpPr>
            <a:spLocks noGrp="1"/>
          </p:cNvSpPr>
          <p:nvPr>
            <p:ph type="body" sz="half" idx="2"/>
          </p:nvPr>
        </p:nvSpPr>
        <p:spPr/>
        <p:txBody>
          <a:bodyPr anchor="ctr"/>
          <a:lstStyle/>
          <a:p>
            <a:pPr algn="ctr" eaLnBrk="1" hangingPunct="1">
              <a:defRPr/>
            </a:pPr>
            <a:r>
              <a:rPr lang="en-US" sz="2400" dirty="0" smtClean="0"/>
              <a:t>Congress has the power to enforce treaties</a:t>
            </a:r>
          </a:p>
        </p:txBody>
      </p:sp>
      <p:pic>
        <p:nvPicPr>
          <p:cNvPr id="76802" name="Picture 2" descr="https://forums.playfire.com/_proxy/?url=http%3A%2F%2Fmedia1.gameinformer.com%2Fimagefeed%2Ffeatured%2Fimpulse%2Frovio%2Fangry-birds%2Fangrybirds1122.jpg&amp;hmac=1b3591b6c4e4bbea0edda2f44d221853"/>
          <p:cNvPicPr>
            <a:picLocks noGrp="1" noChangeAspect="1" noChangeArrowheads="1"/>
          </p:cNvPicPr>
          <p:nvPr>
            <p:ph sz="quarter" idx="13"/>
          </p:nvPr>
        </p:nvPicPr>
        <p:blipFill>
          <a:blip r:embed="rId2" cstate="print"/>
          <a:stretch>
            <a:fillRect/>
          </a:stretch>
        </p:blipFill>
        <p:spPr bwMode="auto">
          <a:xfrm>
            <a:off x="914400" y="1887162"/>
            <a:ext cx="4800600" cy="2931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022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pPr eaLnBrk="1" fontAlgn="auto" hangingPunct="1">
              <a:spcAft>
                <a:spcPts val="0"/>
              </a:spcAft>
              <a:defRPr/>
            </a:pPr>
            <a:r>
              <a:rPr lang="en-US" sz="4200" dirty="0" smtClean="0"/>
              <a:t>Compromise is the name of the game</a:t>
            </a:r>
            <a:endParaRPr lang="en-US" sz="4200" dirty="0"/>
          </a:p>
        </p:txBody>
      </p:sp>
      <p:sp>
        <p:nvSpPr>
          <p:cNvPr id="59394" name="Text Placeholder 2"/>
          <p:cNvSpPr>
            <a:spLocks noGrp="1"/>
          </p:cNvSpPr>
          <p:nvPr>
            <p:ph type="body" idx="1"/>
          </p:nvPr>
        </p:nvSpPr>
        <p:spPr>
          <a:xfrm>
            <a:off x="381000" y="1371600"/>
            <a:ext cx="4191000" cy="1039813"/>
          </a:xfrm>
        </p:spPr>
        <p:txBody>
          <a:bodyPr>
            <a:normAutofit/>
          </a:bodyPr>
          <a:lstStyle/>
          <a:p>
            <a:pPr eaLnBrk="1" hangingPunct="1">
              <a:defRPr/>
            </a:pPr>
            <a:r>
              <a:rPr lang="en-US" dirty="0" smtClean="0"/>
              <a:t>The Virginia Plan: gave large states more representation because it was based on population</a:t>
            </a:r>
          </a:p>
          <a:p>
            <a:pPr eaLnBrk="1" hangingPunct="1">
              <a:defRPr/>
            </a:pPr>
            <a:endParaRPr lang="en-US" sz="1600" dirty="0" smtClean="0"/>
          </a:p>
        </p:txBody>
      </p:sp>
      <p:sp>
        <p:nvSpPr>
          <p:cNvPr id="59395" name="Text Placeholder 3"/>
          <p:cNvSpPr>
            <a:spLocks noGrp="1"/>
          </p:cNvSpPr>
          <p:nvPr>
            <p:ph type="body" sz="half" idx="3"/>
          </p:nvPr>
        </p:nvSpPr>
        <p:spPr>
          <a:xfrm>
            <a:off x="4645025" y="1371600"/>
            <a:ext cx="4041775" cy="1143000"/>
          </a:xfrm>
        </p:spPr>
        <p:txBody>
          <a:bodyPr/>
          <a:lstStyle/>
          <a:p>
            <a:pPr eaLnBrk="1" hangingPunct="1"/>
            <a:r>
              <a:rPr lang="en-US" dirty="0" smtClean="0"/>
              <a:t>The New Jersey Plan: gave small states equal representation with large states</a:t>
            </a:r>
          </a:p>
        </p:txBody>
      </p:sp>
      <p:sp>
        <p:nvSpPr>
          <p:cNvPr id="59396" name="Content Placeholder 4"/>
          <p:cNvSpPr>
            <a:spLocks noGrp="1"/>
          </p:cNvSpPr>
          <p:nvPr>
            <p:ph sz="quarter" idx="4294967295"/>
          </p:nvPr>
        </p:nvSpPr>
        <p:spPr>
          <a:xfrm>
            <a:off x="457200" y="2514600"/>
            <a:ext cx="4040188" cy="3846513"/>
          </a:xfrm>
        </p:spPr>
        <p:txBody>
          <a:bodyPr/>
          <a:lstStyle/>
          <a:p>
            <a:pPr eaLnBrk="1" hangingPunct="1"/>
            <a:endParaRPr lang="en-US" smtClean="0"/>
          </a:p>
        </p:txBody>
      </p:sp>
      <p:sp>
        <p:nvSpPr>
          <p:cNvPr id="59397" name="Content Placeholder 5"/>
          <p:cNvSpPr>
            <a:spLocks noGrp="1"/>
          </p:cNvSpPr>
          <p:nvPr>
            <p:ph sz="quarter" idx="4294967295"/>
          </p:nvPr>
        </p:nvSpPr>
        <p:spPr>
          <a:xfrm>
            <a:off x="4645025" y="2514600"/>
            <a:ext cx="4041775" cy="3846513"/>
          </a:xfrm>
        </p:spPr>
        <p:txBody>
          <a:bodyPr/>
          <a:lstStyle/>
          <a:p>
            <a:pPr eaLnBrk="1" hangingPunct="1"/>
            <a:endParaRPr lang="en-US" smtClean="0"/>
          </a:p>
        </p:txBody>
      </p:sp>
      <p:pic>
        <p:nvPicPr>
          <p:cNvPr id="59398" name="Picture 7" descr="77funny-pictures358"/>
          <p:cNvPicPr>
            <a:picLocks noChangeAspect="1" noChangeArrowheads="1"/>
          </p:cNvPicPr>
          <p:nvPr/>
        </p:nvPicPr>
        <p:blipFill>
          <a:blip r:embed="rId2" cstate="print"/>
          <a:srcRect/>
          <a:stretch>
            <a:fillRect/>
          </a:stretch>
        </p:blipFill>
        <p:spPr bwMode="auto">
          <a:xfrm>
            <a:off x="990600" y="2590800"/>
            <a:ext cx="3048000" cy="3800475"/>
          </a:xfrm>
          <a:prstGeom prst="rect">
            <a:avLst/>
          </a:prstGeom>
          <a:noFill/>
          <a:ln w="9525">
            <a:noFill/>
            <a:miter lim="800000"/>
            <a:headEnd/>
            <a:tailEnd/>
          </a:ln>
        </p:spPr>
      </p:pic>
      <p:pic>
        <p:nvPicPr>
          <p:cNvPr id="59399" name="Picture 2" descr="http://uncledanny1979.files.wordpress.com/2010/04/oompa-loompa-costumes-01a.jpg"/>
          <p:cNvPicPr>
            <a:picLocks noChangeAspect="1" noChangeArrowheads="1"/>
          </p:cNvPicPr>
          <p:nvPr/>
        </p:nvPicPr>
        <p:blipFill>
          <a:blip r:embed="rId3" cstate="print"/>
          <a:srcRect/>
          <a:stretch>
            <a:fillRect/>
          </a:stretch>
        </p:blipFill>
        <p:spPr bwMode="auto">
          <a:xfrm>
            <a:off x="5562600" y="2514600"/>
            <a:ext cx="2362200" cy="38496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Rectangle 2"/>
          <p:cNvSpPr>
            <a:spLocks noGrp="1"/>
          </p:cNvSpPr>
          <p:nvPr>
            <p:ph type="title"/>
          </p:nvPr>
        </p:nvSpPr>
        <p:spPr bwMode="auto">
          <a:xfrm>
            <a:off x="4267200" y="5680364"/>
            <a:ext cx="7239000" cy="1143000"/>
          </a:xfrm>
        </p:spPr>
        <p:txBody>
          <a:bodyPr wrap="square" numCol="1" anchorCtr="0" compatLnSpc="1">
            <a:prstTxWarp prst="textNoShape">
              <a:avLst/>
            </a:prstTxWarp>
          </a:bodyPr>
          <a:lstStyle/>
          <a:p>
            <a:pPr eaLnBrk="1" hangingPunct="1"/>
            <a:r>
              <a:rPr lang="en-US" b="0" smtClean="0">
                <a:ln>
                  <a:noFill/>
                </a:ln>
                <a:effectLst/>
              </a:rPr>
              <a:t>The Great Compromise</a:t>
            </a:r>
          </a:p>
        </p:txBody>
      </p:sp>
      <p:sp>
        <p:nvSpPr>
          <p:cNvPr id="43011" name="Rectangle 3"/>
          <p:cNvSpPr>
            <a:spLocks noGrp="1"/>
          </p:cNvSpPr>
          <p:nvPr>
            <p:ph type="body" idx="1"/>
          </p:nvPr>
        </p:nvSpPr>
        <p:spPr>
          <a:xfrm>
            <a:off x="1143000" y="685800"/>
            <a:ext cx="7543800" cy="4419600"/>
          </a:xfrm>
        </p:spPr>
        <p:txBody>
          <a:bodyPr/>
          <a:lstStyle/>
          <a:p>
            <a:pPr eaLnBrk="1" hangingPunct="1"/>
            <a:r>
              <a:rPr lang="en-US" dirty="0" smtClean="0"/>
              <a:t>The </a:t>
            </a:r>
            <a:r>
              <a:rPr lang="en-US" b="1" dirty="0" smtClean="0"/>
              <a:t>Great Compromise </a:t>
            </a:r>
            <a:r>
              <a:rPr lang="en-US" dirty="0" smtClean="0"/>
              <a:t>resolved the issue with a bicameral (two-house) legislature</a:t>
            </a:r>
          </a:p>
          <a:p>
            <a:pPr eaLnBrk="1" hangingPunct="1"/>
            <a:r>
              <a:rPr lang="en-US" dirty="0" smtClean="0"/>
              <a:t>An upper house— the Senate —provided for two representatives from each state.</a:t>
            </a:r>
          </a:p>
          <a:p>
            <a:pPr eaLnBrk="1" hangingPunct="1"/>
            <a:r>
              <a:rPr lang="en-US" dirty="0" smtClean="0"/>
              <a:t>A lower house— the House of Representatives —provided for representation based on state population.</a:t>
            </a:r>
          </a:p>
          <a:p>
            <a:pPr eaLnBrk="1" hangingPunct="1"/>
            <a:r>
              <a:rPr lang="en-US" dirty="0" smtClean="0"/>
              <a:t>AKA the Connecticut Compromise because it connected both plans.</a:t>
            </a:r>
          </a:p>
        </p:txBody>
      </p:sp>
      <p:pic>
        <p:nvPicPr>
          <p:cNvPr id="2050" name="Picture 2" descr="http://www.visaliaseahawks.org/images/other/camera_clip_ar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676400"/>
            <a:ext cx="933450" cy="981075"/>
          </a:xfrm>
          <a:prstGeom prst="rect">
            <a:avLst/>
          </a:prstGeom>
          <a:noFill/>
          <a:ln w="9525">
            <a:noFill/>
            <a:miter lim="800000"/>
            <a:headEnd/>
            <a:tailEnd/>
          </a:ln>
        </p:spPr>
      </p:pic>
      <p:pic>
        <p:nvPicPr>
          <p:cNvPr id="6" name="Picture 2" descr="http://www.visaliaseahawks.org/images/other/camera_clip_ar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2819400"/>
            <a:ext cx="933450" cy="98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anim calcmode="lin" valueType="num">
                                      <p:cBhvr>
                                        <p:cTn id="8"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Effect transition="in" filter="fade">
                                      <p:cBhvr>
                                        <p:cTn id="14" dur="500"/>
                                        <p:tgtEl>
                                          <p:spTgt spid="43011">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fltVal val="0"/>
                                          </p:val>
                                        </p:tav>
                                        <p:tav tm="100000">
                                          <p:val>
                                            <p:strVal val="#ppt_w"/>
                                          </p:val>
                                        </p:tav>
                                      </p:tavLst>
                                    </p:anim>
                                    <p:anim calcmode="lin" valueType="num">
                                      <p:cBhvr>
                                        <p:cTn id="18" dur="1000" fill="hold"/>
                                        <p:tgtEl>
                                          <p:spTgt spid="2050"/>
                                        </p:tgtEl>
                                        <p:attrNameLst>
                                          <p:attrName>ppt_h</p:attrName>
                                        </p:attrNameLst>
                                      </p:cBhvr>
                                      <p:tavLst>
                                        <p:tav tm="0">
                                          <p:val>
                                            <p:fltVal val="0"/>
                                          </p:val>
                                        </p:tav>
                                        <p:tav tm="100000">
                                          <p:val>
                                            <p:strVal val="#ppt_h"/>
                                          </p:val>
                                        </p:tav>
                                      </p:tavLst>
                                    </p:anim>
                                    <p:animEffect transition="in" filter="fade">
                                      <p:cBhvr>
                                        <p:cTn id="19" dur="1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3011">
                                            <p:txEl>
                                              <p:pRg st="2" end="2"/>
                                            </p:txEl>
                                          </p:spTgt>
                                        </p:tgtEl>
                                        <p:attrNameLst>
                                          <p:attrName>style.visibility</p:attrName>
                                        </p:attrNameLst>
                                      </p:cBhvr>
                                      <p:to>
                                        <p:strVal val="visible"/>
                                      </p:to>
                                    </p:set>
                                    <p:animEffect transition="in" filter="fade">
                                      <p:cBhvr>
                                        <p:cTn id="24" dur="2000"/>
                                        <p:tgtEl>
                                          <p:spTgt spid="430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011">
                                            <p:txEl>
                                              <p:pRg st="3" end="3"/>
                                            </p:txEl>
                                          </p:spTgt>
                                        </p:tgtEl>
                                        <p:attrNameLst>
                                          <p:attrName>style.visibility</p:attrName>
                                        </p:attrNameLst>
                                      </p:cBhvr>
                                      <p:to>
                                        <p:strVal val="visible"/>
                                      </p:to>
                                    </p:set>
                                    <p:animEffect transition="in" filter="fade">
                                      <p:cBhvr>
                                        <p:cTn id="29" dur="2000"/>
                                        <p:tgtEl>
                                          <p:spTgt spid="43011">
                                            <p:txEl>
                                              <p:pRg st="3" end="3"/>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5200" dirty="0" smtClean="0"/>
              <a:t>How to count population</a:t>
            </a:r>
            <a:endParaRPr lang="en-US" sz="5200" dirty="0"/>
          </a:p>
        </p:txBody>
      </p:sp>
      <p:sp>
        <p:nvSpPr>
          <p:cNvPr id="63490" name="Content Placeholder 2"/>
          <p:cNvSpPr>
            <a:spLocks noGrp="1"/>
          </p:cNvSpPr>
          <p:nvPr>
            <p:ph sz="quarter" idx="13"/>
          </p:nvPr>
        </p:nvSpPr>
        <p:spPr>
          <a:xfrm>
            <a:off x="533400" y="457200"/>
            <a:ext cx="8153400" cy="4389438"/>
          </a:xfrm>
        </p:spPr>
        <p:txBody>
          <a:bodyPr/>
          <a:lstStyle/>
          <a:p>
            <a:pPr eaLnBrk="1" hangingPunct="1"/>
            <a:r>
              <a:rPr lang="en-US" sz="2400" dirty="0" smtClean="0"/>
              <a:t>Southern states wanted their slaves to count for representation</a:t>
            </a:r>
          </a:p>
          <a:p>
            <a:pPr eaLnBrk="1" hangingPunct="1"/>
            <a:r>
              <a:rPr lang="en-US" sz="2400" dirty="0" smtClean="0"/>
              <a:t>Northern states stated that as slaves were considered property, the North might as logically demand additional representation based on its horses.</a:t>
            </a:r>
          </a:p>
        </p:txBody>
      </p:sp>
      <p:sp>
        <p:nvSpPr>
          <p:cNvPr id="63491" name="Content Placeholder 4"/>
          <p:cNvSpPr>
            <a:spLocks noGrp="1"/>
          </p:cNvSpPr>
          <p:nvPr>
            <p:ph sz="quarter" idx="14"/>
          </p:nvPr>
        </p:nvSpPr>
        <p:spPr>
          <a:xfrm>
            <a:off x="609600" y="2468563"/>
            <a:ext cx="5486400" cy="3170237"/>
          </a:xfrm>
        </p:spPr>
        <p:txBody>
          <a:bodyPr/>
          <a:lstStyle/>
          <a:p>
            <a:pPr eaLnBrk="1" hangingPunct="1"/>
            <a:r>
              <a:rPr lang="en-US" sz="2400" dirty="0" smtClean="0"/>
              <a:t>Result: </a:t>
            </a:r>
            <a:r>
              <a:rPr lang="en-US" sz="2400" b="1" dirty="0" smtClean="0"/>
              <a:t>Three-Fifths Compromise</a:t>
            </a:r>
          </a:p>
          <a:p>
            <a:pPr lvl="1" eaLnBrk="1" hangingPunct="1"/>
            <a:r>
              <a:rPr lang="en-US" i="1" dirty="0" smtClean="0"/>
              <a:t>Representatives and direct Taxes shall be apportioned among the several States which may be included within this Union, according to their respective Numbers, which shall be determined by adding to the whole Number of free Persons, including those bound to Service for a Term of Years, and excluding Indians not taxed, </a:t>
            </a:r>
            <a:r>
              <a:rPr lang="en-US" b="1" i="1" dirty="0" smtClean="0"/>
              <a:t>three fifths of all other Persons.</a:t>
            </a:r>
          </a:p>
          <a:p>
            <a:pPr eaLnBrk="1" hangingPunct="1"/>
            <a:endParaRPr lang="en-US" dirty="0" smtClean="0"/>
          </a:p>
        </p:txBody>
      </p:sp>
      <p:pic>
        <p:nvPicPr>
          <p:cNvPr id="63492" name="Picture 2" descr="http://4.bp.blogspot.com/_f0bvyZMrZ9k/S6q0Tk4lWHI/AAAAAAAAEaE/3maVnB8XjCI/s400/three-fifths.gif"/>
          <p:cNvPicPr>
            <a:picLocks noChangeAspect="1" noChangeArrowheads="1"/>
          </p:cNvPicPr>
          <p:nvPr/>
        </p:nvPicPr>
        <p:blipFill>
          <a:blip r:embed="rId2" cstate="print"/>
          <a:srcRect/>
          <a:stretch>
            <a:fillRect/>
          </a:stretch>
        </p:blipFill>
        <p:spPr bwMode="auto">
          <a:xfrm>
            <a:off x="6248400" y="2590800"/>
            <a:ext cx="2262188" cy="22701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sz="6000" dirty="0" smtClean="0"/>
              <a:t>The Electoral College</a:t>
            </a:r>
            <a:endParaRPr lang="en-US" sz="6000" dirty="0"/>
          </a:p>
        </p:txBody>
      </p:sp>
      <p:sp>
        <p:nvSpPr>
          <p:cNvPr id="64514" name="Content Placeholder 5"/>
          <p:cNvSpPr>
            <a:spLocks noGrp="1"/>
          </p:cNvSpPr>
          <p:nvPr>
            <p:ph idx="1"/>
          </p:nvPr>
        </p:nvSpPr>
        <p:spPr>
          <a:xfrm>
            <a:off x="3886200" y="838200"/>
            <a:ext cx="4800600" cy="4419600"/>
          </a:xfrm>
        </p:spPr>
        <p:txBody>
          <a:bodyPr/>
          <a:lstStyle/>
          <a:p>
            <a:pPr eaLnBrk="1" hangingPunct="1">
              <a:buFont typeface="Arial" charset="0"/>
              <a:buNone/>
            </a:pPr>
            <a:r>
              <a:rPr lang="en-US" dirty="0" smtClean="0"/>
              <a:t>Another compromise was the method of electing the president indirectly using the electoral college, rather than by direct means.</a:t>
            </a:r>
          </a:p>
        </p:txBody>
      </p:sp>
      <p:pic>
        <p:nvPicPr>
          <p:cNvPr id="64515" name="Picture 2" descr="http://usahitman.com/wp-content/uploads/2010/07/belushi-electoral-college.jpg"/>
          <p:cNvPicPr>
            <a:picLocks noChangeAspect="1" noChangeArrowheads="1"/>
          </p:cNvPicPr>
          <p:nvPr/>
        </p:nvPicPr>
        <p:blipFill>
          <a:blip r:embed="rId2" cstate="print"/>
          <a:srcRect/>
          <a:stretch>
            <a:fillRect/>
          </a:stretch>
        </p:blipFill>
        <p:spPr bwMode="auto">
          <a:xfrm>
            <a:off x="381000" y="381000"/>
            <a:ext cx="3314700" cy="5010150"/>
          </a:xfrm>
          <a:prstGeom prst="rect">
            <a:avLst/>
          </a:prstGeom>
          <a:noFill/>
          <a:ln w="9525">
            <a:noFill/>
            <a:miter lim="800000"/>
            <a:headEnd/>
            <a:tailEnd/>
          </a:ln>
        </p:spPr>
      </p:pic>
      <p:pic>
        <p:nvPicPr>
          <p:cNvPr id="64516" name="Picture 3"/>
          <p:cNvPicPr>
            <a:picLocks noChangeAspect="1" noChangeArrowheads="1"/>
          </p:cNvPicPr>
          <p:nvPr/>
        </p:nvPicPr>
        <p:blipFill>
          <a:blip r:embed="rId3" cstate="print"/>
          <a:srcRect/>
          <a:stretch>
            <a:fillRect/>
          </a:stretch>
        </p:blipFill>
        <p:spPr bwMode="auto">
          <a:xfrm>
            <a:off x="6019800" y="3276600"/>
            <a:ext cx="2511425" cy="21812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p:txBody>
          <a:bodyPr wrap="square" numCol="1" anchorCtr="0" compatLnSpc="1">
            <a:prstTxWarp prst="textNoShape">
              <a:avLst/>
            </a:prstTxWarp>
            <a:normAutofit/>
          </a:bodyPr>
          <a:lstStyle/>
          <a:p>
            <a:pPr algn="ctr" eaLnBrk="1" hangingPunct="1"/>
            <a:r>
              <a:rPr lang="en-US" dirty="0" smtClean="0"/>
              <a:t>Solving the problems of the AOC</a:t>
            </a:r>
          </a:p>
        </p:txBody>
      </p:sp>
      <p:sp>
        <p:nvSpPr>
          <p:cNvPr id="20482" name="Text Placeholder 2"/>
          <p:cNvSpPr>
            <a:spLocks noGrp="1"/>
          </p:cNvSpPr>
          <p:nvPr>
            <p:ph type="body" sz="half" idx="2"/>
          </p:nvPr>
        </p:nvSpPr>
        <p:spPr/>
        <p:txBody>
          <a:bodyPr anchor="ctr"/>
          <a:lstStyle/>
          <a:p>
            <a:pPr algn="ctr" eaLnBrk="1" hangingPunct="1">
              <a:defRPr/>
            </a:pPr>
            <a:r>
              <a:rPr lang="en-US" sz="2400" dirty="0" smtClean="0"/>
              <a:t>Congress has the power to regulate commerce</a:t>
            </a:r>
          </a:p>
        </p:txBody>
      </p:sp>
      <p:pic>
        <p:nvPicPr>
          <p:cNvPr id="75778" name="Picture 2" descr="http://www.chilloutpoint.com/images/2009/11/playing-with-money/funny-money-modifications-46.jpg"/>
          <p:cNvPicPr>
            <a:picLocks noGrp="1" noChangeAspect="1" noChangeArrowheads="1"/>
          </p:cNvPicPr>
          <p:nvPr>
            <p:ph sz="quarter" idx="13"/>
          </p:nvPr>
        </p:nvPicPr>
        <p:blipFill>
          <a:blip r:embed="rId2" cstate="print"/>
          <a:stretch>
            <a:fillRect/>
          </a:stretch>
        </p:blipFill>
        <p:spPr bwMode="auto">
          <a:xfrm>
            <a:off x="914400" y="1552575"/>
            <a:ext cx="4800600" cy="3600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457200" y="5257800"/>
            <a:ext cx="8001000" cy="1143000"/>
          </a:xfrm>
        </p:spPr>
        <p:txBody>
          <a:bodyPr/>
          <a:lstStyle/>
          <a:p>
            <a:r>
              <a:rPr lang="en-US" sz="6000" dirty="0" smtClean="0"/>
              <a:t>The Pursuit of Equality</a:t>
            </a:r>
            <a:endParaRPr lang="en-US" sz="6000" dirty="0"/>
          </a:p>
        </p:txBody>
      </p:sp>
      <p:pic>
        <p:nvPicPr>
          <p:cNvPr id="1026" name="Picture 2" descr="http://www.thenextgreatgeneration.com/wp-content/uploads/2011/08/four-ways-of-looking-at-flag-04-a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06773">
            <a:off x="609601" y="466408"/>
            <a:ext cx="5867400" cy="4054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p:cNvSpPr>
            <a:spLocks noGrp="1"/>
          </p:cNvSpPr>
          <p:nvPr>
            <p:ph type="body" sz="half" idx="2"/>
          </p:nvPr>
        </p:nvSpPr>
        <p:spPr/>
        <p:txBody>
          <a:bodyPr anchor="ctr"/>
          <a:lstStyle/>
          <a:p>
            <a:pPr algn="ctr" eaLnBrk="1" hangingPunct="1">
              <a:defRPr/>
            </a:pPr>
            <a:r>
              <a:rPr lang="en-US" sz="2400" dirty="0" smtClean="0"/>
              <a:t>Congress may raise a national military</a:t>
            </a:r>
          </a:p>
        </p:txBody>
      </p:sp>
      <p:sp>
        <p:nvSpPr>
          <p:cNvPr id="37889" name="Title 1"/>
          <p:cNvSpPr>
            <a:spLocks noGrp="1"/>
          </p:cNvSpPr>
          <p:nvPr>
            <p:ph type="title"/>
          </p:nvPr>
        </p:nvSpPr>
        <p:spPr bwMode="auto"/>
        <p:txBody>
          <a:bodyPr wrap="square" numCol="1" anchorCtr="0" compatLnSpc="1">
            <a:prstTxWarp prst="textNoShape">
              <a:avLst/>
            </a:prstTxWarp>
            <a:normAutofit/>
          </a:bodyPr>
          <a:lstStyle/>
          <a:p>
            <a:pPr algn="ctr" eaLnBrk="1" hangingPunct="1"/>
            <a:r>
              <a:rPr lang="en-US" dirty="0" smtClean="0"/>
              <a:t>Solving the problems of the AOC</a:t>
            </a:r>
          </a:p>
        </p:txBody>
      </p:sp>
      <p:pic>
        <p:nvPicPr>
          <p:cNvPr id="1026" name="Picture 2" descr="http://funnystack.com/wp-content/uploads/2014/03/Funny-Army-2.jpe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5334000" cy="4121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8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p:txBody>
          <a:bodyPr wrap="square" numCol="1" anchorCtr="0" compatLnSpc="1">
            <a:prstTxWarp prst="textNoShape">
              <a:avLst/>
            </a:prstTxWarp>
            <a:normAutofit/>
          </a:bodyPr>
          <a:lstStyle/>
          <a:p>
            <a:pPr algn="ctr" eaLnBrk="1" hangingPunct="1"/>
            <a:r>
              <a:rPr lang="en-US" dirty="0" smtClean="0"/>
              <a:t>Solving the problems of the AOC</a:t>
            </a:r>
          </a:p>
        </p:txBody>
      </p:sp>
      <p:sp>
        <p:nvSpPr>
          <p:cNvPr id="20482" name="Text Placeholder 2"/>
          <p:cNvSpPr>
            <a:spLocks noGrp="1"/>
          </p:cNvSpPr>
          <p:nvPr>
            <p:ph type="body" sz="half" idx="2"/>
          </p:nvPr>
        </p:nvSpPr>
        <p:spPr/>
        <p:txBody>
          <a:bodyPr anchor="ctr">
            <a:normAutofit/>
          </a:bodyPr>
          <a:lstStyle/>
          <a:p>
            <a:pPr algn="ctr" eaLnBrk="1" hangingPunct="1">
              <a:defRPr/>
            </a:pPr>
            <a:r>
              <a:rPr lang="en-US" sz="2400" dirty="0" smtClean="0"/>
              <a:t>Has an Executive Branch with a President as its leader</a:t>
            </a:r>
          </a:p>
        </p:txBody>
      </p:sp>
      <p:pic>
        <p:nvPicPr>
          <p:cNvPr id="74754" name="Picture 2" descr="http://t0.gstatic.com/images?q=tbn:ANd9GcSwv3jkV1we8cKdLJxJ_g5sJFj6ZiH1cvu1bwUZK18htoDstld5Gw&amp;t=1"/>
          <p:cNvPicPr>
            <a:picLocks noGrp="1" noChangeAspect="1" noChangeArrowheads="1"/>
          </p:cNvPicPr>
          <p:nvPr>
            <p:ph sz="quarter" idx="13"/>
          </p:nvPr>
        </p:nvPicPr>
        <p:blipFill>
          <a:blip r:embed="rId2" cstate="print"/>
          <a:stretch>
            <a:fillRect/>
          </a:stretch>
        </p:blipFill>
        <p:spPr bwMode="auto">
          <a:xfrm>
            <a:off x="609600" y="1371600"/>
            <a:ext cx="4876800" cy="3905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576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p:txBody>
          <a:bodyPr wrap="square" numCol="1" anchorCtr="0" compatLnSpc="1">
            <a:prstTxWarp prst="textNoShape">
              <a:avLst/>
            </a:prstTxWarp>
            <a:normAutofit/>
          </a:bodyPr>
          <a:lstStyle/>
          <a:p>
            <a:pPr algn="ctr" eaLnBrk="1" hangingPunct="1"/>
            <a:r>
              <a:rPr lang="en-US" dirty="0" smtClean="0"/>
              <a:t>Solving the problems of the AOC</a:t>
            </a:r>
          </a:p>
        </p:txBody>
      </p:sp>
      <p:sp>
        <p:nvSpPr>
          <p:cNvPr id="20482" name="Text Placeholder 2"/>
          <p:cNvSpPr>
            <a:spLocks noGrp="1"/>
          </p:cNvSpPr>
          <p:nvPr>
            <p:ph type="body" sz="half" idx="2"/>
          </p:nvPr>
        </p:nvSpPr>
        <p:spPr/>
        <p:txBody>
          <a:bodyPr anchor="ctr">
            <a:normAutofit/>
          </a:bodyPr>
          <a:lstStyle/>
          <a:p>
            <a:pPr algn="ctr" eaLnBrk="1" hangingPunct="1">
              <a:defRPr/>
            </a:pPr>
            <a:r>
              <a:rPr lang="en-US" sz="2400" dirty="0" smtClean="0"/>
              <a:t>National court system created with the Supreme Court at the top</a:t>
            </a:r>
          </a:p>
        </p:txBody>
      </p:sp>
      <p:pic>
        <p:nvPicPr>
          <p:cNvPr id="73730" name="Picture 2" descr="http://de-motivational-posters.com/images/the-supreme-count-just-like-a-regular-court-only-it-has-sour-cream-and-tomatoes.jpg"/>
          <p:cNvPicPr>
            <a:picLocks noGrp="1" noChangeAspect="1" noChangeArrowheads="1"/>
          </p:cNvPicPr>
          <p:nvPr>
            <p:ph sz="quarter" idx="13"/>
          </p:nvPr>
        </p:nvPicPr>
        <p:blipFill>
          <a:blip r:embed="rId2" cstate="print"/>
          <a:stretch>
            <a:fillRect/>
          </a:stretch>
        </p:blipFill>
        <p:spPr bwMode="auto">
          <a:xfrm>
            <a:off x="685800" y="1447800"/>
            <a:ext cx="4800600" cy="3720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5792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p:txBody>
          <a:bodyPr wrap="square" numCol="1" anchorCtr="0" compatLnSpc="1">
            <a:prstTxWarp prst="textNoShape">
              <a:avLst/>
            </a:prstTxWarp>
            <a:normAutofit/>
          </a:bodyPr>
          <a:lstStyle/>
          <a:p>
            <a:pPr algn="ctr" eaLnBrk="1" hangingPunct="1"/>
            <a:r>
              <a:rPr lang="en-US" dirty="0" smtClean="0"/>
              <a:t>Solving the problems of the AOC</a:t>
            </a:r>
          </a:p>
        </p:txBody>
      </p:sp>
      <p:sp>
        <p:nvSpPr>
          <p:cNvPr id="20482" name="Text Placeholder 2"/>
          <p:cNvSpPr>
            <a:spLocks noGrp="1"/>
          </p:cNvSpPr>
          <p:nvPr>
            <p:ph type="body" sz="half" idx="2"/>
          </p:nvPr>
        </p:nvSpPr>
        <p:spPr/>
        <p:txBody>
          <a:bodyPr anchor="ctr">
            <a:normAutofit/>
          </a:bodyPr>
          <a:lstStyle/>
          <a:p>
            <a:pPr algn="ctr" eaLnBrk="1" hangingPunct="1">
              <a:defRPr/>
            </a:pPr>
            <a:r>
              <a:rPr lang="en-US" sz="2400" dirty="0" smtClean="0"/>
              <a:t>Amendments pass with 2/3 vote of Congress and ¾ of states</a:t>
            </a:r>
          </a:p>
        </p:txBody>
      </p:sp>
      <p:pic>
        <p:nvPicPr>
          <p:cNvPr id="72706" name="Picture 2" descr="http://funnyasduck.net/wp-content/uploads/2012/11/funny-question-bear-arms-hand-ups-pics.jpg"/>
          <p:cNvPicPr>
            <a:picLocks noGrp="1" noChangeAspect="1" noChangeArrowheads="1"/>
          </p:cNvPicPr>
          <p:nvPr>
            <p:ph sz="quarter" idx="13"/>
          </p:nvPr>
        </p:nvPicPr>
        <p:blipFill>
          <a:blip r:embed="rId2" cstate="print"/>
          <a:stretch>
            <a:fillRect/>
          </a:stretch>
        </p:blipFill>
        <p:spPr bwMode="auto">
          <a:xfrm>
            <a:off x="1431579" y="381000"/>
            <a:ext cx="3766241"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4841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bwMode="auto">
          <a:xfrm>
            <a:off x="457200" y="5257800"/>
            <a:ext cx="8001000" cy="1143000"/>
          </a:xfrm>
        </p:spPr>
        <p:txBody>
          <a:bodyPr wrap="square" numCol="1" anchorCtr="0" compatLnSpc="1">
            <a:prstTxWarp prst="textNoShape">
              <a:avLst/>
            </a:prstTxWarp>
          </a:bodyPr>
          <a:lstStyle/>
          <a:p>
            <a:r>
              <a:rPr lang="en-US" sz="4400" smtClean="0">
                <a:ln>
                  <a:noFill/>
                </a:ln>
                <a:solidFill>
                  <a:schemeClr val="tx1"/>
                </a:solidFill>
                <a:effectLst/>
              </a:rPr>
              <a:t>The Brilliance of the Constitution</a:t>
            </a:r>
          </a:p>
        </p:txBody>
      </p:sp>
      <p:pic>
        <p:nvPicPr>
          <p:cNvPr id="71682" name="Picture 5" descr="USConstitution">
            <a:hlinkClick r:id="rId2" action="ppaction://hlinkfile"/>
          </p:cNvPr>
          <p:cNvPicPr>
            <a:picLocks noChangeAspect="1" noChangeArrowheads="1"/>
          </p:cNvPicPr>
          <p:nvPr/>
        </p:nvPicPr>
        <p:blipFill>
          <a:blip r:embed="rId3" cstate="print"/>
          <a:srcRect/>
          <a:stretch>
            <a:fillRect/>
          </a:stretch>
        </p:blipFill>
        <p:spPr bwMode="auto">
          <a:xfrm>
            <a:off x="990600" y="353786"/>
            <a:ext cx="4359275" cy="5257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ricblackink.minnpost.com/wp-content/uploads/lateseptember07/Scene_at_the_Signing_of_the_Constitution_of_the_United_States.jpg"/>
          <p:cNvPicPr>
            <a:picLocks noChangeAspect="1" noChangeArrowheads="1"/>
          </p:cNvPicPr>
          <p:nvPr/>
        </p:nvPicPr>
        <p:blipFill>
          <a:blip r:embed="rId2" cstate="print"/>
          <a:srcRect/>
          <a:stretch>
            <a:fillRect/>
          </a:stretch>
        </p:blipFill>
        <p:spPr bwMode="auto">
          <a:xfrm>
            <a:off x="32657" y="0"/>
            <a:ext cx="9134522" cy="6858000"/>
          </a:xfrm>
          <a:prstGeom prst="rect">
            <a:avLst/>
          </a:prstGeom>
          <a:noFill/>
        </p:spPr>
      </p:pic>
      <p:sp>
        <p:nvSpPr>
          <p:cNvPr id="7" name="Title 6"/>
          <p:cNvSpPr>
            <a:spLocks noGrp="1"/>
          </p:cNvSpPr>
          <p:nvPr>
            <p:ph type="title"/>
          </p:nvPr>
        </p:nvSpPr>
        <p:spPr/>
        <p:txBody>
          <a:bodyPr/>
          <a:lstStyle/>
          <a:p>
            <a:pPr eaLnBrk="1" hangingPunct="1">
              <a:defRPr/>
            </a:pPr>
            <a:r>
              <a:rPr lang="en-US" dirty="0" smtClean="0"/>
              <a:t>Ratification</a:t>
            </a:r>
            <a:endParaRPr lang="en-US" dirty="0"/>
          </a:p>
        </p:txBody>
      </p:sp>
      <p:sp>
        <p:nvSpPr>
          <p:cNvPr id="68610" name="Content Placeholder 7"/>
          <p:cNvSpPr>
            <a:spLocks noGrp="1"/>
          </p:cNvSpPr>
          <p:nvPr>
            <p:ph idx="1"/>
          </p:nvPr>
        </p:nvSpPr>
        <p:spPr>
          <a:xfrm>
            <a:off x="152400" y="152400"/>
            <a:ext cx="5791200" cy="2514600"/>
          </a:xfrm>
          <a:solidFill>
            <a:srgbClr val="996633">
              <a:alpha val="50000"/>
            </a:srgbClr>
          </a:solidFill>
        </p:spPr>
        <p:txBody>
          <a:bodyPr>
            <a:normAutofit fontScale="92500" lnSpcReduction="10000"/>
          </a:bodyPr>
          <a:lstStyle/>
          <a:p>
            <a:pPr eaLnBrk="1" hangingPunct="1"/>
            <a:r>
              <a:rPr lang="en-US" dirty="0" smtClean="0">
                <a:solidFill>
                  <a:schemeClr val="bg1"/>
                </a:solidFill>
              </a:rPr>
              <a:t>Before the Constitution could be considered official, it had to be ratified by conventions of nine states.</a:t>
            </a:r>
          </a:p>
          <a:p>
            <a:pPr eaLnBrk="1" hangingPunct="1"/>
            <a:r>
              <a:rPr lang="en-US" dirty="0" smtClean="0">
                <a:solidFill>
                  <a:schemeClr val="bg1"/>
                </a:solidFill>
              </a:rPr>
              <a:t>An intense debate between federalists and anti-federalists emerged, almost dooming the newborn document.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p:nvPr>
        </p:nvSpPr>
        <p:spPr>
          <a:xfrm>
            <a:off x="381000" y="533400"/>
            <a:ext cx="8610600" cy="1143000"/>
          </a:xfrm>
        </p:spPr>
        <p:txBody>
          <a:bodyPr/>
          <a:lstStyle/>
          <a:p>
            <a:pPr eaLnBrk="1" hangingPunct="1">
              <a:defRPr/>
            </a:pPr>
            <a:r>
              <a:rPr lang="en-US" sz="5000" dirty="0" smtClean="0"/>
              <a:t>Next on Iron Chef America - Battle: Ratification</a:t>
            </a:r>
          </a:p>
        </p:txBody>
      </p:sp>
      <p:sp>
        <p:nvSpPr>
          <p:cNvPr id="66562" name="Rectangle 10"/>
          <p:cNvSpPr>
            <a:spLocks noGrp="1" noChangeArrowheads="1"/>
          </p:cNvSpPr>
          <p:nvPr>
            <p:ph type="body" idx="1"/>
          </p:nvPr>
        </p:nvSpPr>
        <p:spPr>
          <a:xfrm>
            <a:off x="457200" y="1855788"/>
            <a:ext cx="4040188" cy="658812"/>
          </a:xfrm>
        </p:spPr>
        <p:txBody>
          <a:bodyPr/>
          <a:lstStyle/>
          <a:p>
            <a:pPr algn="ctr" eaLnBrk="1" hangingPunct="1">
              <a:lnSpc>
                <a:spcPct val="90000"/>
              </a:lnSpc>
              <a:buFont typeface="Wingdings" pitchFamily="2" charset="2"/>
              <a:buNone/>
            </a:pPr>
            <a:r>
              <a:rPr lang="en-US" smtClean="0"/>
              <a:t>Federalists</a:t>
            </a:r>
          </a:p>
        </p:txBody>
      </p:sp>
      <p:sp>
        <p:nvSpPr>
          <p:cNvPr id="66563" name="Rectangle 11"/>
          <p:cNvSpPr>
            <a:spLocks noGrp="1" noChangeArrowheads="1"/>
          </p:cNvSpPr>
          <p:nvPr>
            <p:ph type="body" sz="half" idx="3"/>
          </p:nvPr>
        </p:nvSpPr>
        <p:spPr>
          <a:xfrm>
            <a:off x="4645025" y="1860550"/>
            <a:ext cx="4041775" cy="654050"/>
          </a:xfrm>
        </p:spPr>
        <p:txBody>
          <a:bodyPr/>
          <a:lstStyle/>
          <a:p>
            <a:pPr algn="ctr" eaLnBrk="1" hangingPunct="1">
              <a:lnSpc>
                <a:spcPct val="90000"/>
              </a:lnSpc>
              <a:buFont typeface="Wingdings" pitchFamily="2" charset="2"/>
              <a:buNone/>
            </a:pPr>
            <a:r>
              <a:rPr lang="en-US" smtClean="0"/>
              <a:t>Anti-Federalists</a:t>
            </a:r>
          </a:p>
        </p:txBody>
      </p:sp>
      <p:sp>
        <p:nvSpPr>
          <p:cNvPr id="7" name="Content Placeholder 6"/>
          <p:cNvSpPr>
            <a:spLocks noGrp="1"/>
          </p:cNvSpPr>
          <p:nvPr>
            <p:ph sz="quarter" idx="4294967295"/>
          </p:nvPr>
        </p:nvSpPr>
        <p:spPr>
          <a:xfrm>
            <a:off x="457200" y="2514600"/>
            <a:ext cx="4040188" cy="3846513"/>
          </a:xfrm>
        </p:spPr>
        <p:txBody>
          <a:bodyPr/>
          <a:lstStyle/>
          <a:p>
            <a:pPr eaLnBrk="1" hangingPunct="1">
              <a:lnSpc>
                <a:spcPct val="90000"/>
              </a:lnSpc>
            </a:pPr>
            <a:r>
              <a:rPr lang="en-US" sz="2400" b="1" dirty="0" smtClean="0"/>
              <a:t>Support ratification</a:t>
            </a:r>
          </a:p>
          <a:p>
            <a:pPr eaLnBrk="1" hangingPunct="1">
              <a:lnSpc>
                <a:spcPct val="90000"/>
              </a:lnSpc>
            </a:pPr>
            <a:r>
              <a:rPr lang="en-US" sz="2400" b="1" dirty="0" smtClean="0"/>
              <a:t>George Washington, Benjamin Franklin, Alexander Hamilton</a:t>
            </a:r>
          </a:p>
          <a:p>
            <a:pPr eaLnBrk="1" hangingPunct="1">
              <a:lnSpc>
                <a:spcPct val="90000"/>
              </a:lnSpc>
            </a:pPr>
            <a:r>
              <a:rPr lang="en-US" sz="2400" b="1" dirty="0" smtClean="0"/>
              <a:t>Favored a strong central government</a:t>
            </a:r>
          </a:p>
          <a:p>
            <a:pPr eaLnBrk="1" hangingPunct="1">
              <a:lnSpc>
                <a:spcPct val="90000"/>
              </a:lnSpc>
            </a:pPr>
            <a:r>
              <a:rPr lang="en-US" sz="2400" b="1" dirty="0" smtClean="0"/>
              <a:t>Leaders should be rich, well-born, and able (as most supporters were)</a:t>
            </a:r>
          </a:p>
        </p:txBody>
      </p:sp>
      <p:sp>
        <p:nvSpPr>
          <p:cNvPr id="8" name="Content Placeholder 7"/>
          <p:cNvSpPr>
            <a:spLocks noGrp="1"/>
          </p:cNvSpPr>
          <p:nvPr>
            <p:ph sz="quarter" idx="4294967295"/>
          </p:nvPr>
        </p:nvSpPr>
        <p:spPr>
          <a:xfrm>
            <a:off x="4645025" y="2514600"/>
            <a:ext cx="4041775" cy="3846513"/>
          </a:xfrm>
        </p:spPr>
        <p:txBody>
          <a:bodyPr/>
          <a:lstStyle/>
          <a:p>
            <a:pPr eaLnBrk="1" hangingPunct="1">
              <a:lnSpc>
                <a:spcPct val="90000"/>
              </a:lnSpc>
            </a:pPr>
            <a:r>
              <a:rPr lang="en-US" sz="2400" b="1" dirty="0" smtClean="0"/>
              <a:t>Do not support ratification</a:t>
            </a:r>
          </a:p>
          <a:p>
            <a:pPr eaLnBrk="1" hangingPunct="1">
              <a:lnSpc>
                <a:spcPct val="90000"/>
              </a:lnSpc>
            </a:pPr>
            <a:r>
              <a:rPr lang="en-US" sz="2400" b="1" dirty="0" smtClean="0"/>
              <a:t>Patrick Henry, Samuel Adams, Richard Henry Lee</a:t>
            </a:r>
          </a:p>
          <a:p>
            <a:pPr eaLnBrk="1" hangingPunct="1">
              <a:lnSpc>
                <a:spcPct val="90000"/>
              </a:lnSpc>
            </a:pPr>
            <a:r>
              <a:rPr lang="en-US" sz="2400" b="1" dirty="0" smtClean="0"/>
              <a:t>Favored a loose central government, more state’s rights.</a:t>
            </a:r>
          </a:p>
          <a:p>
            <a:pPr eaLnBrk="1" hangingPunct="1">
              <a:lnSpc>
                <a:spcPct val="90000"/>
              </a:lnSpc>
            </a:pPr>
            <a:r>
              <a:rPr lang="en-US" sz="2400" b="1" dirty="0" smtClean="0"/>
              <a:t>Mostly states rights devotees, backcountry dwellers, and one horse farmers (poorest classes)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ssolve">
                                      <p:cBhvr>
                                        <p:cTn id="13" dur="500"/>
                                        <p:tgtEl>
                                          <p:spTgt spid="7">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ssolve">
                                      <p:cBhvr>
                                        <p:cTn id="16" dur="500"/>
                                        <p:tgtEl>
                                          <p:spTgt spid="7">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dissolve">
                                      <p:cBhvr>
                                        <p:cTn id="19" dur="500"/>
                                        <p:tgtEl>
                                          <p:spTgt spid="8">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dissolve">
                                      <p:cBhvr>
                                        <p:cTn id="22" dur="500"/>
                                        <p:tgtEl>
                                          <p:spTgt spid="8">
                                            <p:txEl>
                                              <p:pRg st="1" end="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dissolve">
                                      <p:cBhvr>
                                        <p:cTn id="25" dur="500"/>
                                        <p:tgtEl>
                                          <p:spTgt spid="8">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dissolv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69634" name="Picture 2" descr="https://www.nyhistory.org/web/crossroads/images/medium/eleventh_pillar.jpg">
            <a:hlinkClick r:id="rId2"/>
          </p:cNvPr>
          <p:cNvPicPr>
            <a:picLocks noGrp="1" noChangeAspect="1" noChangeArrowheads="1"/>
          </p:cNvPicPr>
          <p:nvPr>
            <p:ph idx="1"/>
          </p:nvPr>
        </p:nvPicPr>
        <p:blipFill>
          <a:blip r:embed="rId3" cstate="print"/>
          <a:srcRect/>
          <a:stretch>
            <a:fillRect/>
          </a:stretch>
        </p:blipFill>
        <p:spPr>
          <a:xfrm>
            <a:off x="0" y="0"/>
            <a:ext cx="9144000" cy="6858000"/>
          </a:xfrm>
        </p:spPr>
      </p:pic>
      <p:sp>
        <p:nvSpPr>
          <p:cNvPr id="69635" name="Text Box 4"/>
          <p:cNvSpPr txBox="1">
            <a:spLocks noChangeArrowheads="1"/>
          </p:cNvSpPr>
          <p:nvPr/>
        </p:nvSpPr>
        <p:spPr bwMode="auto">
          <a:xfrm>
            <a:off x="1866900" y="4267200"/>
            <a:ext cx="5410200" cy="2374900"/>
          </a:xfrm>
          <a:prstGeom prst="rect">
            <a:avLst/>
          </a:prstGeom>
          <a:solidFill>
            <a:schemeClr val="tx2"/>
          </a:solidFill>
          <a:ln w="76200">
            <a:solidFill>
              <a:srgbClr val="969696"/>
            </a:solidFill>
            <a:miter lim="800000"/>
            <a:headEnd/>
            <a:tailEnd/>
          </a:ln>
        </p:spPr>
        <p:txBody>
          <a:bodyPr>
            <a:spAutoFit/>
          </a:bodyPr>
          <a:lstStyle/>
          <a:p>
            <a:pPr algn="ctr">
              <a:spcBef>
                <a:spcPct val="50000"/>
              </a:spcBef>
            </a:pPr>
            <a:r>
              <a:rPr lang="en-US" sz="2900" b="1" dirty="0">
                <a:solidFill>
                  <a:schemeClr val="bg1"/>
                </a:solidFill>
                <a:latin typeface="Bradley Hand ITC" pitchFamily="66" charset="0"/>
              </a:rPr>
              <a:t>What do the pillars represent?  Why are N. Carolina and R. Island shown in their current state?  How does the cartoon show they can still be “saved”?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bwMode="auto"/>
        <p:txBody>
          <a:bodyPr wrap="square" numCol="1" anchorCtr="0" compatLnSpc="1">
            <a:prstTxWarp prst="textNoShape">
              <a:avLst/>
            </a:prstTxWarp>
          </a:bodyPr>
          <a:lstStyle/>
          <a:p>
            <a:r>
              <a:rPr lang="en-US" sz="6000" smtClean="0">
                <a:ln>
                  <a:noFill/>
                </a:ln>
                <a:solidFill>
                  <a:schemeClr val="tx1"/>
                </a:solidFill>
                <a:effectLst/>
              </a:rPr>
              <a:t>Federalist Papers</a:t>
            </a:r>
          </a:p>
        </p:txBody>
      </p:sp>
      <p:sp>
        <p:nvSpPr>
          <p:cNvPr id="70658" name="Rectangle 3"/>
          <p:cNvSpPr>
            <a:spLocks noGrp="1"/>
          </p:cNvSpPr>
          <p:nvPr>
            <p:ph type="body" idx="1"/>
          </p:nvPr>
        </p:nvSpPr>
        <p:spPr>
          <a:xfrm>
            <a:off x="3657600" y="381000"/>
            <a:ext cx="5181600" cy="4876800"/>
          </a:xfrm>
        </p:spPr>
        <p:txBody>
          <a:bodyPr>
            <a:noAutofit/>
          </a:bodyPr>
          <a:lstStyle/>
          <a:p>
            <a:pPr>
              <a:lnSpc>
                <a:spcPct val="90000"/>
              </a:lnSpc>
            </a:pPr>
            <a:r>
              <a:rPr lang="en-US" sz="2900" dirty="0" smtClean="0"/>
              <a:t>A series of 85 articles or essays advocating the ratification of the United States Constitution</a:t>
            </a:r>
          </a:p>
          <a:p>
            <a:pPr>
              <a:lnSpc>
                <a:spcPct val="90000"/>
              </a:lnSpc>
            </a:pPr>
            <a:r>
              <a:rPr lang="en-US" sz="2900" dirty="0" smtClean="0"/>
              <a:t>The authors of The Federalist wanted both to influence the vote in favor of ratification and to shape future interpretations of the Constitution.</a:t>
            </a:r>
          </a:p>
          <a:p>
            <a:pPr>
              <a:lnSpc>
                <a:spcPct val="90000"/>
              </a:lnSpc>
            </a:pPr>
            <a:r>
              <a:rPr lang="en-US" sz="2900" dirty="0" smtClean="0"/>
              <a:t>The authors used the pseudonym "</a:t>
            </a:r>
            <a:r>
              <a:rPr lang="en-US" sz="2900" dirty="0" err="1" smtClean="0"/>
              <a:t>Publius</a:t>
            </a:r>
            <a:r>
              <a:rPr lang="en-US" sz="2900" dirty="0" smtClean="0"/>
              <a:t>" </a:t>
            </a:r>
          </a:p>
        </p:txBody>
      </p:sp>
      <p:pic>
        <p:nvPicPr>
          <p:cNvPr id="70659" name="Picture 4" descr="federalist"/>
          <p:cNvPicPr>
            <a:picLocks noChangeAspect="1" noChangeArrowheads="1"/>
          </p:cNvPicPr>
          <p:nvPr/>
        </p:nvPicPr>
        <p:blipFill>
          <a:blip r:embed="rId2" cstate="print"/>
          <a:srcRect/>
          <a:stretch>
            <a:fillRect/>
          </a:stretch>
        </p:blipFill>
        <p:spPr bwMode="auto">
          <a:xfrm>
            <a:off x="605118" y="138953"/>
            <a:ext cx="2956755" cy="519504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838200"/>
          </a:xfrm>
        </p:spPr>
        <p:txBody>
          <a:bodyPr/>
          <a:lstStyle/>
          <a:p>
            <a:pPr eaLnBrk="1" hangingPunct="1"/>
            <a:r>
              <a:rPr lang="en-US" smtClean="0"/>
              <a:t>The Bill of Rights</a:t>
            </a:r>
          </a:p>
        </p:txBody>
      </p:sp>
      <p:sp>
        <p:nvSpPr>
          <p:cNvPr id="72706" name="Content Placeholder 2"/>
          <p:cNvSpPr>
            <a:spLocks noGrp="1"/>
          </p:cNvSpPr>
          <p:nvPr>
            <p:ph idx="1"/>
          </p:nvPr>
        </p:nvSpPr>
        <p:spPr>
          <a:xfrm>
            <a:off x="152400" y="685800"/>
            <a:ext cx="8839200" cy="5867400"/>
          </a:xfrm>
        </p:spPr>
        <p:txBody>
          <a:bodyPr/>
          <a:lstStyle/>
          <a:p>
            <a:pPr eaLnBrk="1" hangingPunct="1">
              <a:buFont typeface="Arial" charset="0"/>
              <a:buNone/>
            </a:pPr>
            <a:r>
              <a:rPr lang="en-US" sz="1100" smtClean="0"/>
              <a:t>Amendment I</a:t>
            </a:r>
          </a:p>
          <a:p>
            <a:pPr eaLnBrk="1" hangingPunct="1">
              <a:buFont typeface="Arial" charset="0"/>
              <a:buNone/>
            </a:pPr>
            <a:r>
              <a:rPr lang="en-US" sz="1100" i="1" smtClean="0"/>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pPr eaLnBrk="1" hangingPunct="1">
              <a:buFont typeface="Arial" charset="0"/>
              <a:buNone/>
            </a:pPr>
            <a:r>
              <a:rPr lang="en-US" sz="1100" smtClean="0"/>
              <a:t>Amendment II</a:t>
            </a:r>
          </a:p>
          <a:p>
            <a:pPr eaLnBrk="1" hangingPunct="1">
              <a:buFont typeface="Arial" charset="0"/>
              <a:buNone/>
            </a:pPr>
            <a:r>
              <a:rPr lang="en-US" sz="1100" i="1" smtClean="0"/>
              <a:t>A well regulated Militia, being necessary to the security of a free State, the right of the people to keep and bear Arms, shall not be infringed.</a:t>
            </a:r>
          </a:p>
          <a:p>
            <a:pPr eaLnBrk="1" hangingPunct="1">
              <a:buFont typeface="Arial" charset="0"/>
              <a:buNone/>
            </a:pPr>
            <a:r>
              <a:rPr lang="en-US" sz="1100" smtClean="0"/>
              <a:t>Amendment III</a:t>
            </a:r>
          </a:p>
          <a:p>
            <a:pPr eaLnBrk="1" hangingPunct="1">
              <a:buFont typeface="Arial" charset="0"/>
              <a:buNone/>
            </a:pPr>
            <a:r>
              <a:rPr lang="en-US" sz="1100" i="1" smtClean="0"/>
              <a:t>No Soldier shall, in time of peace be quartered in any house, without the consent of the Owner, nor in time of war, but in a manner to be prescribed by law.</a:t>
            </a:r>
          </a:p>
          <a:p>
            <a:pPr eaLnBrk="1" hangingPunct="1">
              <a:buFont typeface="Arial" charset="0"/>
              <a:buNone/>
            </a:pPr>
            <a:r>
              <a:rPr lang="en-US" sz="1100" smtClean="0"/>
              <a:t>Amendment IV</a:t>
            </a:r>
          </a:p>
          <a:p>
            <a:pPr eaLnBrk="1" hangingPunct="1">
              <a:buFont typeface="Arial" charset="0"/>
              <a:buNone/>
            </a:pPr>
            <a:r>
              <a:rPr lang="en-US" sz="1100" i="1" smtClean="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pPr eaLnBrk="1" hangingPunct="1">
              <a:buFont typeface="Arial" charset="0"/>
              <a:buNone/>
            </a:pPr>
            <a:r>
              <a:rPr lang="en-US" sz="1100" smtClean="0"/>
              <a:t>Amendment V</a:t>
            </a:r>
          </a:p>
          <a:p>
            <a:pPr eaLnBrk="1" hangingPunct="1">
              <a:buFont typeface="Arial" charset="0"/>
              <a:buNone/>
            </a:pPr>
            <a:r>
              <a:rPr lang="en-US" sz="1100" i="1" smtClean="0"/>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p>
          <a:p>
            <a:pPr eaLnBrk="1" hangingPunct="1">
              <a:buFont typeface="Arial" charset="0"/>
              <a:buNone/>
            </a:pPr>
            <a:r>
              <a:rPr lang="en-US" sz="1100" smtClean="0"/>
              <a:t>Amendment VI</a:t>
            </a:r>
          </a:p>
          <a:p>
            <a:pPr eaLnBrk="1" hangingPunct="1">
              <a:buFont typeface="Arial" charset="0"/>
              <a:buNone/>
            </a:pPr>
            <a:r>
              <a:rPr lang="en-US" sz="1100" i="1" smtClean="0"/>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p>
          <a:p>
            <a:pPr eaLnBrk="1" hangingPunct="1">
              <a:buFont typeface="Arial" charset="0"/>
              <a:buNone/>
            </a:pPr>
            <a:r>
              <a:rPr lang="en-US" sz="1100" smtClean="0"/>
              <a:t>Amendment VII</a:t>
            </a:r>
          </a:p>
          <a:p>
            <a:pPr eaLnBrk="1" hangingPunct="1">
              <a:buFont typeface="Arial" charset="0"/>
              <a:buNone/>
            </a:pPr>
            <a:r>
              <a:rPr lang="en-US" sz="1100" i="1" smtClean="0"/>
              <a:t>In Suits at common law, where the value in controversy shall exceed twenty dollars, the right of trial by jury shall be preserved, and no fact tried by a jury, shall be otherwise re-examined in any Court of the United States, than according to the rules of the common law.</a:t>
            </a:r>
          </a:p>
          <a:p>
            <a:pPr eaLnBrk="1" hangingPunct="1">
              <a:buFont typeface="Arial" charset="0"/>
              <a:buNone/>
            </a:pPr>
            <a:r>
              <a:rPr lang="en-US" sz="1100" smtClean="0"/>
              <a:t>Amendment VIII</a:t>
            </a:r>
          </a:p>
          <a:p>
            <a:pPr eaLnBrk="1" hangingPunct="1">
              <a:buFont typeface="Arial" charset="0"/>
              <a:buNone/>
            </a:pPr>
            <a:r>
              <a:rPr lang="en-US" sz="1100" i="1" smtClean="0"/>
              <a:t>Excessive bail shall not be required, nor excessive fines imposed, nor cruel and unusual punishments inflicted.</a:t>
            </a:r>
          </a:p>
          <a:p>
            <a:pPr eaLnBrk="1" hangingPunct="1">
              <a:buFont typeface="Arial" charset="0"/>
              <a:buNone/>
            </a:pPr>
            <a:r>
              <a:rPr lang="en-US" sz="1100" smtClean="0"/>
              <a:t>Amendment IX</a:t>
            </a:r>
          </a:p>
          <a:p>
            <a:pPr eaLnBrk="1" hangingPunct="1">
              <a:buFont typeface="Arial" charset="0"/>
              <a:buNone/>
            </a:pPr>
            <a:r>
              <a:rPr lang="en-US" sz="1100" i="1" smtClean="0"/>
              <a:t>The enumeration in the Constitution, of certain rights, shall not be construed to deny or disparage others retained by the people.</a:t>
            </a:r>
          </a:p>
          <a:p>
            <a:pPr eaLnBrk="1" hangingPunct="1">
              <a:buFont typeface="Arial" charset="0"/>
              <a:buNone/>
            </a:pPr>
            <a:r>
              <a:rPr lang="en-US" sz="1100" smtClean="0"/>
              <a:t>Amendment X</a:t>
            </a:r>
          </a:p>
          <a:p>
            <a:pPr eaLnBrk="1" hangingPunct="1">
              <a:buFont typeface="Arial" charset="0"/>
              <a:buNone/>
            </a:pPr>
            <a:r>
              <a:rPr lang="en-US" sz="1100" i="1" smtClean="0"/>
              <a:t>The powers not delegated to the United States by the Constitution, nor prohibited by it to the States, are reserved to the States respectively, or to the people.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57800"/>
            <a:ext cx="8153400" cy="1143000"/>
          </a:xfrm>
        </p:spPr>
        <p:txBody>
          <a:bodyPr/>
          <a:lstStyle/>
          <a:p>
            <a:r>
              <a:rPr lang="en-US" sz="5300" i="1" dirty="0" smtClean="0"/>
              <a:t>“All Men Are Created Equal”</a:t>
            </a:r>
            <a:endParaRPr lang="en-US" sz="5300" i="1" dirty="0"/>
          </a:p>
        </p:txBody>
      </p:sp>
      <p:sp>
        <p:nvSpPr>
          <p:cNvPr id="3" name="Content Placeholder 2"/>
          <p:cNvSpPr>
            <a:spLocks noGrp="1"/>
          </p:cNvSpPr>
          <p:nvPr>
            <p:ph idx="1"/>
          </p:nvPr>
        </p:nvSpPr>
        <p:spPr>
          <a:xfrm>
            <a:off x="533400" y="838200"/>
            <a:ext cx="8153400" cy="4419600"/>
          </a:xfrm>
        </p:spPr>
        <p:txBody>
          <a:bodyPr>
            <a:noAutofit/>
          </a:bodyPr>
          <a:lstStyle/>
          <a:p>
            <a:r>
              <a:rPr lang="en-US" sz="3200" dirty="0" smtClean="0"/>
              <a:t>Jefferson’s famous phrase prompted a series of cultural changes in the new nation.</a:t>
            </a:r>
          </a:p>
          <a:p>
            <a:pPr lvl="1"/>
            <a:r>
              <a:rPr lang="en-US" sz="2800" dirty="0" smtClean="0"/>
              <a:t>Title of Mr. and Mrs.</a:t>
            </a:r>
          </a:p>
          <a:p>
            <a:pPr lvl="1"/>
            <a:r>
              <a:rPr lang="en-US" sz="2800" dirty="0" smtClean="0"/>
              <a:t>“boss” replaces “master”</a:t>
            </a:r>
          </a:p>
          <a:p>
            <a:pPr lvl="1"/>
            <a:r>
              <a:rPr lang="en-US" sz="2800" dirty="0" smtClean="0"/>
              <a:t>Freedom for some slaves and indentured servants</a:t>
            </a:r>
          </a:p>
          <a:p>
            <a:pPr lvl="1"/>
            <a:r>
              <a:rPr lang="en-US" sz="2800" dirty="0" smtClean="0"/>
              <a:t>Disposed of primogeniture</a:t>
            </a:r>
          </a:p>
          <a:p>
            <a:pPr lvl="1"/>
            <a:r>
              <a:rPr lang="en-US" sz="2800" dirty="0" smtClean="0"/>
              <a:t>Separation of church and state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What does it all mean????</a:t>
            </a:r>
          </a:p>
        </p:txBody>
      </p:sp>
      <p:sp>
        <p:nvSpPr>
          <p:cNvPr id="3" name="Content Placeholder 2"/>
          <p:cNvSpPr>
            <a:spLocks noGrp="1"/>
          </p:cNvSpPr>
          <p:nvPr>
            <p:ph idx="1"/>
          </p:nvPr>
        </p:nvSpPr>
        <p:spPr>
          <a:xfrm>
            <a:off x="457200" y="1600200"/>
            <a:ext cx="4267200" cy="4525963"/>
          </a:xfrm>
        </p:spPr>
        <p:txBody>
          <a:bodyPr/>
          <a:lstStyle/>
          <a:p>
            <a:pPr marL="514350" indent="-514350">
              <a:buFont typeface="Calibri" pitchFamily="34" charset="0"/>
              <a:buAutoNum type="arabicPeriod"/>
            </a:pPr>
            <a:r>
              <a:rPr lang="en-US" sz="2800" dirty="0" smtClean="0"/>
              <a:t>RAPPS!</a:t>
            </a:r>
          </a:p>
          <a:p>
            <a:pPr marL="514350" indent="-514350">
              <a:buFont typeface="Calibri" pitchFamily="34" charset="0"/>
              <a:buAutoNum type="arabicPeriod"/>
            </a:pPr>
            <a:r>
              <a:rPr lang="en-US" sz="2800" dirty="0" smtClean="0"/>
              <a:t>Right to own guns</a:t>
            </a:r>
          </a:p>
          <a:p>
            <a:pPr marL="514350" indent="-514350">
              <a:buFont typeface="Calibri" pitchFamily="34" charset="0"/>
              <a:buAutoNum type="arabicPeriod"/>
            </a:pPr>
            <a:r>
              <a:rPr lang="en-US" sz="2800" dirty="0" smtClean="0"/>
              <a:t>Quartering of soldiers</a:t>
            </a:r>
          </a:p>
          <a:p>
            <a:pPr marL="514350" indent="-514350">
              <a:buFont typeface="Calibri" pitchFamily="34" charset="0"/>
              <a:buAutoNum type="arabicPeriod"/>
            </a:pPr>
            <a:r>
              <a:rPr lang="en-US" sz="2800" dirty="0" smtClean="0"/>
              <a:t>Search and seizure: PRIVACY</a:t>
            </a:r>
          </a:p>
          <a:p>
            <a:pPr marL="514350" indent="-514350">
              <a:buFont typeface="Calibri" pitchFamily="34" charset="0"/>
              <a:buAutoNum type="arabicPeriod"/>
            </a:pPr>
            <a:r>
              <a:rPr lang="en-US" sz="2800" dirty="0" smtClean="0"/>
              <a:t>Self-incrimination and double jeopardy</a:t>
            </a:r>
          </a:p>
        </p:txBody>
      </p:sp>
      <p:sp>
        <p:nvSpPr>
          <p:cNvPr id="73732" name="Rectangle 4"/>
          <p:cNvSpPr>
            <a:spLocks noGrp="1"/>
          </p:cNvSpPr>
          <p:nvPr>
            <p:ph type="body" sz="half" idx="4294967295"/>
          </p:nvPr>
        </p:nvSpPr>
        <p:spPr>
          <a:xfrm>
            <a:off x="4648200" y="1600200"/>
            <a:ext cx="4038600" cy="4525963"/>
          </a:xfrm>
        </p:spPr>
        <p:txBody>
          <a:bodyPr/>
          <a:lstStyle/>
          <a:p>
            <a:pPr marL="533400" indent="-533400">
              <a:buFont typeface="Calibri" pitchFamily="34" charset="0"/>
              <a:buAutoNum type="arabicPeriod" startAt="6"/>
            </a:pPr>
            <a:r>
              <a:rPr lang="en-US" sz="2800" dirty="0" smtClean="0"/>
              <a:t>Rights of the accused</a:t>
            </a:r>
          </a:p>
          <a:p>
            <a:pPr marL="533400" indent="-533400">
              <a:buFont typeface="Calibri" pitchFamily="34" charset="0"/>
              <a:buAutoNum type="arabicPeriod" startAt="6"/>
            </a:pPr>
            <a:r>
              <a:rPr lang="en-US" sz="2800" dirty="0" smtClean="0"/>
              <a:t>Trial by jury</a:t>
            </a:r>
          </a:p>
          <a:p>
            <a:pPr marL="533400" indent="-533400">
              <a:buFont typeface="Calibri" pitchFamily="34" charset="0"/>
              <a:buAutoNum type="arabicPeriod" startAt="6"/>
            </a:pPr>
            <a:r>
              <a:rPr lang="en-US" sz="2800" dirty="0" smtClean="0"/>
              <a:t>Cruel or unusual punishment</a:t>
            </a:r>
          </a:p>
          <a:p>
            <a:pPr marL="533400" indent="-533400">
              <a:buFont typeface="Calibri" pitchFamily="34" charset="0"/>
              <a:buAutoNum type="arabicPeriod" startAt="6"/>
            </a:pPr>
            <a:r>
              <a:rPr lang="en-US" sz="2800" dirty="0" smtClean="0"/>
              <a:t>Not all rights are listed</a:t>
            </a:r>
          </a:p>
          <a:p>
            <a:pPr marL="533400" indent="-533400">
              <a:buFont typeface="Calibri" pitchFamily="34" charset="0"/>
              <a:buAutoNum type="arabicPeriod" startAt="6"/>
            </a:pPr>
            <a:r>
              <a:rPr lang="en-US" sz="2800" dirty="0" smtClean="0"/>
              <a:t>States rights</a:t>
            </a:r>
          </a:p>
        </p:txBody>
      </p:sp>
      <p:pic>
        <p:nvPicPr>
          <p:cNvPr id="73733" name="Picture 5" descr="MC900441370[1]"/>
          <p:cNvPicPr>
            <a:picLocks noChangeAspect="1" noChangeArrowheads="1"/>
          </p:cNvPicPr>
          <p:nvPr/>
        </p:nvPicPr>
        <p:blipFill>
          <a:blip r:embed="rId2" cstate="print"/>
          <a:srcRect/>
          <a:stretch>
            <a:fillRect/>
          </a:stretch>
        </p:blipFill>
        <p:spPr bwMode="auto">
          <a:xfrm>
            <a:off x="152400" y="152400"/>
            <a:ext cx="1295400" cy="1295400"/>
          </a:xfrm>
          <a:prstGeom prst="rect">
            <a:avLst/>
          </a:prstGeom>
          <a:noFill/>
        </p:spPr>
      </p:pic>
      <p:pic>
        <p:nvPicPr>
          <p:cNvPr id="73735" name="Picture 7" descr="MC900115638[1]"/>
          <p:cNvPicPr>
            <a:picLocks noChangeAspect="1" noChangeArrowheads="1"/>
          </p:cNvPicPr>
          <p:nvPr/>
        </p:nvPicPr>
        <p:blipFill>
          <a:blip r:embed="rId3" cstate="print"/>
          <a:srcRect/>
          <a:stretch>
            <a:fillRect/>
          </a:stretch>
        </p:blipFill>
        <p:spPr bwMode="auto">
          <a:xfrm>
            <a:off x="152400" y="5029200"/>
            <a:ext cx="1223963" cy="1828800"/>
          </a:xfrm>
          <a:prstGeom prst="rect">
            <a:avLst/>
          </a:prstGeom>
          <a:noFill/>
        </p:spPr>
      </p:pic>
      <p:pic>
        <p:nvPicPr>
          <p:cNvPr id="73736" name="Picture 8" descr="MC900199138[1]"/>
          <p:cNvPicPr>
            <a:picLocks noChangeAspect="1" noChangeArrowheads="1"/>
          </p:cNvPicPr>
          <p:nvPr/>
        </p:nvPicPr>
        <p:blipFill>
          <a:blip r:embed="rId4" cstate="print"/>
          <a:srcRect/>
          <a:stretch>
            <a:fillRect/>
          </a:stretch>
        </p:blipFill>
        <p:spPr bwMode="auto">
          <a:xfrm rot="-1231360">
            <a:off x="2362200" y="5181600"/>
            <a:ext cx="3038475" cy="954088"/>
          </a:xfrm>
          <a:prstGeom prst="rect">
            <a:avLst/>
          </a:prstGeom>
          <a:noFill/>
        </p:spPr>
      </p:pic>
      <p:pic>
        <p:nvPicPr>
          <p:cNvPr id="73737" name="Picture 9" descr="MC900156775[1]"/>
          <p:cNvPicPr>
            <a:picLocks noChangeAspect="1" noChangeArrowheads="1"/>
          </p:cNvPicPr>
          <p:nvPr/>
        </p:nvPicPr>
        <p:blipFill>
          <a:blip r:embed="rId5" cstate="print"/>
          <a:srcRect/>
          <a:stretch>
            <a:fillRect/>
          </a:stretch>
        </p:blipFill>
        <p:spPr bwMode="auto">
          <a:xfrm>
            <a:off x="7162800" y="5029200"/>
            <a:ext cx="1812925" cy="164306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951929"/>
        </p:xfrm>
        <a:graphic>
          <a:graphicData uri="http://schemas.openxmlformats.org/drawingml/2006/table">
            <a:tbl>
              <a:tblPr/>
              <a:tblGrid>
                <a:gridCol w="9144000">
                  <a:extLst>
                    <a:ext uri="{9D8B030D-6E8A-4147-A177-3AD203B41FA5}">
                      <a16:colId xmlns:a16="http://schemas.microsoft.com/office/drawing/2014/main" xmlns="" val="20000"/>
                    </a:ext>
                  </a:extLst>
                </a:gridCol>
              </a:tblGrid>
              <a:tr h="186487">
                <a:tc>
                  <a:txBody>
                    <a:bodyPr/>
                    <a:lstStyle/>
                    <a:p>
                      <a:pPr marL="0" marR="0" algn="ctr">
                        <a:lnSpc>
                          <a:spcPct val="115000"/>
                        </a:lnSpc>
                        <a:spcBef>
                          <a:spcPts val="0"/>
                        </a:spcBef>
                        <a:spcAft>
                          <a:spcPts val="0"/>
                        </a:spcAft>
                      </a:pPr>
                      <a:r>
                        <a:rPr lang="en-US" sz="1600" b="1" dirty="0">
                          <a:latin typeface="Andalus"/>
                          <a:ea typeface="Calibri"/>
                          <a:cs typeface="Times New Roman"/>
                        </a:rPr>
                        <a:t>ACTION</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94597">
                <a:tc>
                  <a:txBody>
                    <a:bodyPr/>
                    <a:lstStyle/>
                    <a:p>
                      <a:pPr marL="342900" marR="0" lvl="0" indent="-342900">
                        <a:lnSpc>
                          <a:spcPct val="115000"/>
                        </a:lnSpc>
                        <a:spcBef>
                          <a:spcPts val="0"/>
                        </a:spcBef>
                        <a:spcAft>
                          <a:spcPts val="0"/>
                        </a:spcAft>
                        <a:buFont typeface="+mj-lt"/>
                        <a:buNone/>
                      </a:pPr>
                      <a:r>
                        <a:rPr lang="en-US" sz="1600" dirty="0" smtClean="0">
                          <a:latin typeface="Andalus"/>
                          <a:ea typeface="Calibri"/>
                          <a:cs typeface="Times New Roman"/>
                        </a:rPr>
                        <a:t>1.  A </a:t>
                      </a:r>
                      <a:r>
                        <a:rPr lang="en-US" sz="1600" dirty="0">
                          <a:latin typeface="Andalus"/>
                          <a:ea typeface="Calibri"/>
                          <a:cs typeface="Times New Roman"/>
                        </a:rPr>
                        <a:t>police officer walking down the street decides to search a </a:t>
                      </a:r>
                      <a:r>
                        <a:rPr lang="en-US" sz="1600" dirty="0" smtClean="0">
                          <a:latin typeface="Andalus"/>
                          <a:ea typeface="Calibri"/>
                          <a:cs typeface="Times New Roman"/>
                        </a:rPr>
                        <a:t>home.</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03284">
                <a:tc>
                  <a:txBody>
                    <a:bodyPr/>
                    <a:lstStyle/>
                    <a:p>
                      <a:pPr marL="342900" marR="0" lvl="0" indent="-342900">
                        <a:lnSpc>
                          <a:spcPct val="115000"/>
                        </a:lnSpc>
                        <a:spcBef>
                          <a:spcPts val="0"/>
                        </a:spcBef>
                        <a:spcAft>
                          <a:spcPts val="0"/>
                        </a:spcAft>
                        <a:buFont typeface="+mj-lt"/>
                        <a:buNone/>
                      </a:pPr>
                      <a:r>
                        <a:rPr lang="en-US" sz="1600" dirty="0" smtClean="0">
                          <a:latin typeface="Andalus"/>
                          <a:ea typeface="Calibri"/>
                          <a:cs typeface="Times New Roman"/>
                        </a:rPr>
                        <a:t>2.  A </a:t>
                      </a:r>
                      <a:r>
                        <a:rPr lang="en-US" sz="1600" dirty="0">
                          <a:latin typeface="Andalus"/>
                          <a:ea typeface="Calibri"/>
                          <a:cs typeface="Times New Roman"/>
                        </a:rPr>
                        <a:t>president up for re-election orders that no opponent’s signs can be placed in yards.</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3284">
                <a:tc>
                  <a:txBody>
                    <a:bodyPr/>
                    <a:lstStyle/>
                    <a:p>
                      <a:pPr marL="342900" marR="0" lvl="0" indent="-342900">
                        <a:lnSpc>
                          <a:spcPct val="115000"/>
                        </a:lnSpc>
                        <a:spcBef>
                          <a:spcPts val="0"/>
                        </a:spcBef>
                        <a:spcAft>
                          <a:spcPts val="0"/>
                        </a:spcAft>
                        <a:buFont typeface="+mj-lt"/>
                        <a:buNone/>
                      </a:pPr>
                      <a:r>
                        <a:rPr lang="en-US" sz="1600" dirty="0" smtClean="0">
                          <a:latin typeface="Andalus"/>
                          <a:ea typeface="Calibri"/>
                          <a:cs typeface="Times New Roman"/>
                        </a:rPr>
                        <a:t>3.  A </a:t>
                      </a:r>
                      <a:r>
                        <a:rPr lang="en-US" sz="1600" dirty="0">
                          <a:latin typeface="Andalus"/>
                          <a:ea typeface="Calibri"/>
                          <a:cs typeface="Times New Roman"/>
                        </a:rPr>
                        <a:t>man is arrested on suspicion of stealing a car and jailed for three </a:t>
                      </a:r>
                      <a:r>
                        <a:rPr lang="en-US" sz="1600" dirty="0" smtClean="0">
                          <a:latin typeface="Andalus"/>
                          <a:ea typeface="Calibri"/>
                          <a:cs typeface="Times New Roman"/>
                        </a:rPr>
                        <a:t>years.</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04597">
                <a:tc>
                  <a:txBody>
                    <a:bodyPr/>
                    <a:lstStyle/>
                    <a:p>
                      <a:pPr marL="342900" marR="0" lvl="0" indent="-342900">
                        <a:lnSpc>
                          <a:spcPct val="115000"/>
                        </a:lnSpc>
                        <a:spcBef>
                          <a:spcPts val="0"/>
                        </a:spcBef>
                        <a:spcAft>
                          <a:spcPts val="0"/>
                        </a:spcAft>
                        <a:buFont typeface="+mj-lt"/>
                        <a:buNone/>
                      </a:pPr>
                      <a:r>
                        <a:rPr lang="en-US" sz="1600" dirty="0" smtClean="0">
                          <a:latin typeface="Andalus"/>
                          <a:ea typeface="Calibri"/>
                          <a:cs typeface="Times New Roman"/>
                        </a:rPr>
                        <a:t>4.  A </a:t>
                      </a:r>
                      <a:r>
                        <a:rPr lang="en-US" sz="1600" dirty="0">
                          <a:latin typeface="Andalus"/>
                          <a:ea typeface="Calibri"/>
                          <a:cs typeface="Times New Roman"/>
                        </a:rPr>
                        <a:t>woman is accused of murder.  During the trial her lawyer is forbidden to question any of her accusers or see any evidence.</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06895">
                <a:tc>
                  <a:txBody>
                    <a:bodyPr/>
                    <a:lstStyle/>
                    <a:p>
                      <a:pPr marL="342900" marR="0" lvl="0" indent="-342900">
                        <a:lnSpc>
                          <a:spcPct val="115000"/>
                        </a:lnSpc>
                        <a:spcBef>
                          <a:spcPts val="0"/>
                        </a:spcBef>
                        <a:spcAft>
                          <a:spcPts val="0"/>
                        </a:spcAft>
                        <a:buFont typeface="+mj-lt"/>
                        <a:buNone/>
                      </a:pPr>
                      <a:r>
                        <a:rPr lang="en-US" sz="1600" dirty="0" smtClean="0">
                          <a:latin typeface="Andalus"/>
                          <a:ea typeface="Calibri"/>
                          <a:cs typeface="Times New Roman"/>
                        </a:rPr>
                        <a:t>5.  A </a:t>
                      </a:r>
                      <a:r>
                        <a:rPr lang="en-US" sz="1600" dirty="0">
                          <a:latin typeface="Andalus"/>
                          <a:ea typeface="Calibri"/>
                          <a:cs typeface="Times New Roman"/>
                        </a:rPr>
                        <a:t>man makes a speech critical of a senator and the next day a law is passed making criticism of federal officials a crime.  The man is arrested and convicted of breaking that law.</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4597">
                <a:tc>
                  <a:txBody>
                    <a:bodyPr/>
                    <a:lstStyle/>
                    <a:p>
                      <a:pPr marL="342900" marR="0" lvl="0" indent="-342900">
                        <a:lnSpc>
                          <a:spcPct val="115000"/>
                        </a:lnSpc>
                        <a:spcBef>
                          <a:spcPts val="0"/>
                        </a:spcBef>
                        <a:spcAft>
                          <a:spcPts val="0"/>
                        </a:spcAft>
                        <a:buFont typeface="+mj-lt"/>
                        <a:buNone/>
                      </a:pPr>
                      <a:r>
                        <a:rPr lang="en-US" sz="1600" dirty="0" smtClean="0">
                          <a:latin typeface="Andalus"/>
                          <a:ea typeface="Calibri"/>
                          <a:cs typeface="Times New Roman"/>
                        </a:rPr>
                        <a:t>6.  A </a:t>
                      </a:r>
                      <a:r>
                        <a:rPr lang="en-US" sz="1600" dirty="0">
                          <a:latin typeface="Andalus"/>
                          <a:ea typeface="Calibri"/>
                          <a:cs typeface="Times New Roman"/>
                        </a:rPr>
                        <a:t>man is found “not guilty” in a criminal trial of killing a judge.  The next day he is arrested to face another trial for the same charge.</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04597">
                <a:tc>
                  <a:txBody>
                    <a:bodyPr/>
                    <a:lstStyle/>
                    <a:p>
                      <a:pPr marL="342900" marR="0" lvl="0" indent="-342900">
                        <a:lnSpc>
                          <a:spcPct val="115000"/>
                        </a:lnSpc>
                        <a:spcBef>
                          <a:spcPts val="0"/>
                        </a:spcBef>
                        <a:spcAft>
                          <a:spcPts val="0"/>
                        </a:spcAft>
                        <a:buFont typeface="+mj-lt"/>
                        <a:buNone/>
                      </a:pPr>
                      <a:r>
                        <a:rPr lang="en-US" sz="1600" dirty="0" smtClean="0">
                          <a:latin typeface="Andalus"/>
                          <a:ea typeface="Calibri"/>
                          <a:cs typeface="Times New Roman"/>
                        </a:rPr>
                        <a:t>7.  A </a:t>
                      </a:r>
                      <a:r>
                        <a:rPr lang="en-US" sz="1600" dirty="0">
                          <a:latin typeface="Andalus"/>
                          <a:ea typeface="Calibri"/>
                          <a:cs typeface="Times New Roman"/>
                        </a:rPr>
                        <a:t>man is arrested for littering and the judge, who is a longtime enemy, will not release him until he can post $1 million bail.</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906895">
                <a:tc>
                  <a:txBody>
                    <a:bodyPr/>
                    <a:lstStyle/>
                    <a:p>
                      <a:pPr marL="342900" marR="0" lvl="0" indent="-342900">
                        <a:lnSpc>
                          <a:spcPct val="115000"/>
                        </a:lnSpc>
                        <a:spcBef>
                          <a:spcPts val="0"/>
                        </a:spcBef>
                        <a:spcAft>
                          <a:spcPts val="0"/>
                        </a:spcAft>
                        <a:buFont typeface="+mj-lt"/>
                        <a:buNone/>
                      </a:pPr>
                      <a:r>
                        <a:rPr lang="en-US" sz="1600" dirty="0" smtClean="0">
                          <a:latin typeface="Andalus"/>
                          <a:ea typeface="Calibri"/>
                          <a:cs typeface="Times New Roman"/>
                        </a:rPr>
                        <a:t>8.  All </a:t>
                      </a:r>
                      <a:r>
                        <a:rPr lang="en-US" sz="1600" dirty="0">
                          <a:latin typeface="Andalus"/>
                          <a:ea typeface="Calibri"/>
                          <a:cs typeface="Times New Roman"/>
                        </a:rPr>
                        <a:t>members of a church are arrested and accused of being enemies of the state.  They refuse to swear an oath of allegiance to the U.S. because such an oath violates their religious beliefs.</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94597">
                <a:tc>
                  <a:txBody>
                    <a:bodyPr/>
                    <a:lstStyle/>
                    <a:p>
                      <a:pPr marL="342900" marR="0" lvl="0" indent="-342900">
                        <a:lnSpc>
                          <a:spcPct val="115000"/>
                        </a:lnSpc>
                        <a:spcBef>
                          <a:spcPts val="0"/>
                        </a:spcBef>
                        <a:spcAft>
                          <a:spcPts val="0"/>
                        </a:spcAft>
                        <a:buFont typeface="+mj-lt"/>
                        <a:buNone/>
                      </a:pPr>
                      <a:r>
                        <a:rPr lang="en-US" sz="1600" dirty="0" smtClean="0">
                          <a:latin typeface="Andalus"/>
                          <a:ea typeface="Calibri"/>
                          <a:cs typeface="Times New Roman"/>
                        </a:rPr>
                        <a:t>9.  A </a:t>
                      </a:r>
                      <a:r>
                        <a:rPr lang="en-US" sz="1600" dirty="0">
                          <a:latin typeface="Andalus"/>
                          <a:ea typeface="Calibri"/>
                          <a:cs typeface="Times New Roman"/>
                        </a:rPr>
                        <a:t>man is arrested for using a handgun to threaten a burglar who broke into his home.</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48170">
                <a:tc>
                  <a:txBody>
                    <a:bodyPr/>
                    <a:lstStyle/>
                    <a:p>
                      <a:pPr marL="342900" marR="0" lvl="0" indent="-342900">
                        <a:lnSpc>
                          <a:spcPct val="115000"/>
                        </a:lnSpc>
                        <a:spcBef>
                          <a:spcPts val="0"/>
                        </a:spcBef>
                        <a:spcAft>
                          <a:spcPts val="0"/>
                        </a:spcAft>
                        <a:buFont typeface="+mj-lt"/>
                        <a:buNone/>
                      </a:pPr>
                      <a:r>
                        <a:rPr lang="en-US" sz="1600" smtClean="0">
                          <a:latin typeface="Andalus"/>
                          <a:ea typeface="Calibri"/>
                          <a:cs typeface="Times New Roman"/>
                        </a:rPr>
                        <a:t>10.  Due </a:t>
                      </a:r>
                      <a:r>
                        <a:rPr lang="en-US" sz="1600" dirty="0">
                          <a:latin typeface="Andalus"/>
                          <a:ea typeface="Calibri"/>
                          <a:cs typeface="Times New Roman"/>
                        </a:rPr>
                        <a:t>to cutbacks, soldiers are now being housed in civilian’s homes, rather than in overcrowded barracks.</a:t>
                      </a:r>
                      <a:endParaRPr lang="en-US" sz="1600" dirty="0">
                        <a:latin typeface="Calibri"/>
                        <a:ea typeface="Calibri"/>
                        <a:cs typeface="Times New Roman"/>
                      </a:endParaRPr>
                    </a:p>
                  </a:txBody>
                  <a:tcPr marL="36263" marR="36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57800"/>
            <a:ext cx="8153400" cy="1143000"/>
          </a:xfrm>
        </p:spPr>
        <p:txBody>
          <a:bodyPr/>
          <a:lstStyle/>
          <a:p>
            <a:r>
              <a:rPr lang="en-US" sz="5100" i="1" dirty="0" smtClean="0"/>
              <a:t>“All Men Are Created Equal?”</a:t>
            </a:r>
            <a:endParaRPr lang="en-US" sz="5100" dirty="0"/>
          </a:p>
        </p:txBody>
      </p:sp>
      <p:sp>
        <p:nvSpPr>
          <p:cNvPr id="3" name="Content Placeholder 2"/>
          <p:cNvSpPr>
            <a:spLocks noGrp="1"/>
          </p:cNvSpPr>
          <p:nvPr>
            <p:ph sz="quarter" idx="13"/>
          </p:nvPr>
        </p:nvSpPr>
        <p:spPr>
          <a:xfrm>
            <a:off x="381000" y="152400"/>
            <a:ext cx="8534400" cy="2057400"/>
          </a:xfrm>
        </p:spPr>
        <p:txBody>
          <a:bodyPr/>
          <a:lstStyle/>
          <a:p>
            <a:r>
              <a:rPr lang="en-US" dirty="0" smtClean="0"/>
              <a:t>Slavery was not abolished for another 89 years</a:t>
            </a:r>
          </a:p>
          <a:p>
            <a:r>
              <a:rPr lang="en-US" dirty="0" smtClean="0"/>
              <a:t>Women were not included in Jefferson’s statement of equality.</a:t>
            </a:r>
          </a:p>
        </p:txBody>
      </p:sp>
      <p:sp>
        <p:nvSpPr>
          <p:cNvPr id="5" name="Content Placeholder 4"/>
          <p:cNvSpPr>
            <a:spLocks noGrp="1"/>
          </p:cNvSpPr>
          <p:nvPr>
            <p:ph sz="quarter" idx="14"/>
          </p:nvPr>
        </p:nvSpPr>
        <p:spPr>
          <a:xfrm>
            <a:off x="381000" y="1600200"/>
            <a:ext cx="4114800" cy="3810000"/>
          </a:xfrm>
        </p:spPr>
        <p:txBody>
          <a:bodyPr/>
          <a:lstStyle/>
          <a:p>
            <a:pPr lvl="1"/>
            <a:r>
              <a:rPr lang="en-US" sz="2200" dirty="0" smtClean="0"/>
              <a:t>“civic virtue”: Notion that democracy depended on the unselfish commitment of each citizen to the public good.</a:t>
            </a:r>
          </a:p>
          <a:p>
            <a:pPr lvl="1"/>
            <a:r>
              <a:rPr lang="en-US" sz="2200" dirty="0" smtClean="0"/>
              <a:t>“Republican motherhood”: women became the keepers of the nation’s conscience and virtuous citizenry</a:t>
            </a:r>
          </a:p>
          <a:p>
            <a:endParaRPr lang="en-US" dirty="0"/>
          </a:p>
        </p:txBody>
      </p:sp>
      <p:pic>
        <p:nvPicPr>
          <p:cNvPr id="78850" name="Picture 2" descr="http://images.cheezburger.com/completestore/2009/9/18/128978093798195009.jpg"/>
          <p:cNvPicPr>
            <a:picLocks noChangeAspect="1" noChangeArrowheads="1"/>
          </p:cNvPicPr>
          <p:nvPr/>
        </p:nvPicPr>
        <p:blipFill>
          <a:blip r:embed="rId2" cstate="print"/>
          <a:srcRect/>
          <a:stretch>
            <a:fillRect/>
          </a:stretch>
        </p:blipFill>
        <p:spPr bwMode="auto">
          <a:xfrm>
            <a:off x="4648200" y="1905000"/>
            <a:ext cx="4286250" cy="2800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oyeadi.files.wordpress.com/2009/06/now20what.jpg"/>
          <p:cNvPicPr>
            <a:picLocks noChangeAspect="1" noChangeArrowheads="1"/>
          </p:cNvPicPr>
          <p:nvPr/>
        </p:nvPicPr>
        <p:blipFill>
          <a:blip r:embed="rId2" cstate="print"/>
          <a:srcRect/>
          <a:stretch>
            <a:fillRect/>
          </a:stretch>
        </p:blipFill>
        <p:spPr bwMode="auto">
          <a:xfrm>
            <a:off x="-228600" y="0"/>
            <a:ext cx="9945688" cy="6858000"/>
          </a:xfrm>
          <a:prstGeom prst="rect">
            <a:avLst/>
          </a:prstGeom>
          <a:noFill/>
          <a:ln w="9525">
            <a:noFill/>
            <a:miter lim="800000"/>
            <a:headEnd/>
            <a:tailEnd/>
          </a:ln>
        </p:spPr>
      </p:pic>
      <p:sp>
        <p:nvSpPr>
          <p:cNvPr id="2" name="Title 1"/>
          <p:cNvSpPr>
            <a:spLocks noGrp="1"/>
          </p:cNvSpPr>
          <p:nvPr>
            <p:ph type="title"/>
          </p:nvPr>
        </p:nvSpPr>
        <p:spPr>
          <a:xfrm>
            <a:off x="533400" y="2895600"/>
            <a:ext cx="7772400" cy="1362456"/>
          </a:xfrm>
        </p:spPr>
        <p:txBody>
          <a:bodyPr/>
          <a:lstStyle/>
          <a:p>
            <a:pPr eaLnBrk="1" fontAlgn="auto" hangingPunct="1">
              <a:spcAft>
                <a:spcPts val="0"/>
              </a:spcAft>
              <a:defRPr/>
            </a:pPr>
            <a:r>
              <a:rPr sz="4800" dirty="0" smtClean="0"/>
              <a:t>You’ve got your independence…</a:t>
            </a:r>
            <a:endParaRPr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250" decel="50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7410"/>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7410"/>
                                        </p:tgtEl>
                                        <p:attrNameLst>
                                          <p:attrName>ppt_w</p:attrName>
                                        </p:attrNameLst>
                                      </p:cBhvr>
                                      <p:tavLst>
                                        <p:tav tm="0">
                                          <p:val>
                                            <p:strVal val="#ppt_w*.05"/>
                                          </p:val>
                                        </p:tav>
                                        <p:tav tm="100000">
                                          <p:val>
                                            <p:strVal val="#ppt_w"/>
                                          </p:val>
                                        </p:tav>
                                      </p:tavLst>
                                    </p:anim>
                                    <p:anim calcmode="lin" valueType="num">
                                      <p:cBhvr>
                                        <p:cTn id="10" dur="500" fill="hold"/>
                                        <p:tgtEl>
                                          <p:spTgt spid="17410"/>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7410"/>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7410"/>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7800"/>
            <a:ext cx="8077200" cy="1143000"/>
          </a:xfrm>
        </p:spPr>
        <p:txBody>
          <a:bodyPr/>
          <a:lstStyle/>
          <a:p>
            <a:pPr eaLnBrk="1" fontAlgn="auto" hangingPunct="1">
              <a:spcAft>
                <a:spcPts val="0"/>
              </a:spcAft>
              <a:defRPr/>
            </a:pPr>
            <a:r>
              <a:rPr lang="en-US" sz="5400" dirty="0" smtClean="0"/>
              <a:t>Articles of Confederation</a:t>
            </a:r>
            <a:endParaRPr lang="en-US" sz="5400" dirty="0"/>
          </a:p>
        </p:txBody>
      </p:sp>
      <p:sp>
        <p:nvSpPr>
          <p:cNvPr id="30722" name="Content Placeholder 2"/>
          <p:cNvSpPr>
            <a:spLocks noGrp="1"/>
          </p:cNvSpPr>
          <p:nvPr>
            <p:ph idx="1"/>
          </p:nvPr>
        </p:nvSpPr>
        <p:spPr>
          <a:xfrm>
            <a:off x="3657600" y="228600"/>
            <a:ext cx="5257800" cy="5289550"/>
          </a:xfrm>
        </p:spPr>
        <p:txBody>
          <a:bodyPr>
            <a:normAutofit/>
          </a:bodyPr>
          <a:lstStyle/>
          <a:p>
            <a:pPr eaLnBrk="1" hangingPunct="1">
              <a:lnSpc>
                <a:spcPct val="90000"/>
              </a:lnSpc>
            </a:pPr>
            <a:r>
              <a:rPr lang="en-US" sz="3600" dirty="0" smtClean="0"/>
              <a:t>Confederation: Independent states that are united for common purposes </a:t>
            </a:r>
          </a:p>
          <a:p>
            <a:pPr eaLnBrk="1" hangingPunct="1">
              <a:lnSpc>
                <a:spcPct val="90000"/>
              </a:lnSpc>
            </a:pPr>
            <a:r>
              <a:rPr lang="en-US" sz="3600" dirty="0" smtClean="0"/>
              <a:t>Adopted by 2</a:t>
            </a:r>
            <a:r>
              <a:rPr lang="en-US" sz="3600" baseline="30000" dirty="0" smtClean="0"/>
              <a:t>nd</a:t>
            </a:r>
            <a:r>
              <a:rPr lang="en-US" sz="3600" dirty="0" smtClean="0"/>
              <a:t>CC (1777)</a:t>
            </a:r>
          </a:p>
          <a:p>
            <a:pPr eaLnBrk="1" hangingPunct="1">
              <a:lnSpc>
                <a:spcPct val="90000"/>
              </a:lnSpc>
            </a:pPr>
            <a:r>
              <a:rPr lang="en-US" sz="3600" dirty="0" smtClean="0"/>
              <a:t>Americans </a:t>
            </a:r>
            <a:r>
              <a:rPr lang="en-US" sz="3600" dirty="0"/>
              <a:t>were afraid of surrendering too much power to a central government (like Britain’s</a:t>
            </a:r>
            <a:r>
              <a:rPr lang="en-US" sz="3600" dirty="0" smtClean="0"/>
              <a:t>) </a:t>
            </a:r>
          </a:p>
        </p:txBody>
      </p:sp>
      <p:pic>
        <p:nvPicPr>
          <p:cNvPr id="4" name="Picture 2" descr="File:Articles page1.jpg">
            <a:hlinkClick r:id="rId2"/>
          </p:cNvPr>
          <p:cNvPicPr>
            <a:picLocks noChangeAspect="1" noChangeArrowheads="1"/>
          </p:cNvPicPr>
          <p:nvPr/>
        </p:nvPicPr>
        <p:blipFill>
          <a:blip r:embed="rId3" cstate="print"/>
          <a:srcRect/>
          <a:stretch>
            <a:fillRect/>
          </a:stretch>
        </p:blipFill>
        <p:spPr bwMode="auto">
          <a:xfrm>
            <a:off x="304800" y="228600"/>
            <a:ext cx="3276600" cy="52895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bwMode="auto">
          <a:xfrm>
            <a:off x="685800" y="514350"/>
            <a:ext cx="2743200" cy="1162050"/>
          </a:xfrm>
        </p:spPr>
        <p:txBody>
          <a:bodyPr wrap="square" numCol="1" anchorCtr="0" compatLnSpc="1">
            <a:prstTxWarp prst="textNoShape">
              <a:avLst/>
            </a:prstTxWarp>
          </a:bodyPr>
          <a:lstStyle/>
          <a:p>
            <a:pPr eaLnBrk="1" hangingPunct="1"/>
            <a:r>
              <a:rPr lang="en-US" smtClean="0"/>
              <a:t>Weaknesses of the Articles of Confederation</a:t>
            </a:r>
          </a:p>
        </p:txBody>
      </p:sp>
      <p:sp>
        <p:nvSpPr>
          <p:cNvPr id="16386" name="Text Placeholder 5"/>
          <p:cNvSpPr>
            <a:spLocks noGrp="1"/>
          </p:cNvSpPr>
          <p:nvPr>
            <p:ph type="body" idx="2"/>
          </p:nvPr>
        </p:nvSpPr>
        <p:spPr>
          <a:xfrm>
            <a:off x="304800" y="1828800"/>
            <a:ext cx="3008313" cy="4386263"/>
          </a:xfrm>
        </p:spPr>
        <p:txBody>
          <a:bodyPr anchor="ctr"/>
          <a:lstStyle/>
          <a:p>
            <a:pPr algn="ctr" eaLnBrk="1" hangingPunct="1">
              <a:defRPr/>
            </a:pPr>
            <a:r>
              <a:rPr lang="en-US" sz="2400" dirty="0" smtClean="0"/>
              <a:t>Congress has no power to tax</a:t>
            </a:r>
          </a:p>
          <a:p>
            <a:pPr algn="ctr" eaLnBrk="1" hangingPunct="1">
              <a:defRPr/>
            </a:pPr>
            <a:endParaRPr lang="en-US" sz="2400" dirty="0" smtClean="0"/>
          </a:p>
        </p:txBody>
      </p:sp>
      <p:pic>
        <p:nvPicPr>
          <p:cNvPr id="33795" name="Picture 2" descr="http://newzar.files.wordpress.com/2009/01/rich_poor.jpg"/>
          <p:cNvPicPr>
            <a:picLocks noGrp="1" noChangeAspect="1" noChangeArrowheads="1"/>
          </p:cNvPicPr>
          <p:nvPr>
            <p:ph sz="half" idx="4294967295"/>
          </p:nvPr>
        </p:nvPicPr>
        <p:blipFill>
          <a:blip r:embed="rId2" cstate="print"/>
          <a:srcRect/>
          <a:stretch>
            <a:fillRect/>
          </a:stretch>
        </p:blipFill>
        <p:spPr>
          <a:xfrm>
            <a:off x="3200400" y="1981200"/>
            <a:ext cx="5943600" cy="4160838"/>
          </a:xfrm>
        </p:spPr>
      </p:pic>
      <p:sp>
        <p:nvSpPr>
          <p:cNvPr id="7" name="Rectangle 6"/>
          <p:cNvSpPr/>
          <p:nvPr/>
        </p:nvSpPr>
        <p:spPr>
          <a:xfrm>
            <a:off x="5105400" y="1143000"/>
            <a:ext cx="2392386" cy="707886"/>
          </a:xfrm>
          <a:prstGeom prst="rect">
            <a:avLst/>
          </a:prstGeom>
          <a:noFill/>
        </p:spPr>
        <p:txBody>
          <a:bodyPr wrap="none">
            <a:spAutoFit/>
          </a:bodyP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Congress</a:t>
            </a:r>
          </a:p>
        </p:txBody>
      </p:sp>
      <p:sp>
        <p:nvSpPr>
          <p:cNvPr id="8" name="Right Arrow 7"/>
          <p:cNvSpPr/>
          <p:nvPr/>
        </p:nvSpPr>
        <p:spPr>
          <a:xfrm rot="4106153">
            <a:off x="6291263" y="2290763"/>
            <a:ext cx="123507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685800" y="514350"/>
            <a:ext cx="2743200" cy="1162050"/>
          </a:xfrm>
        </p:spPr>
        <p:txBody>
          <a:bodyPr wrap="square" numCol="1" anchorCtr="0" compatLnSpc="1">
            <a:prstTxWarp prst="textNoShape">
              <a:avLst/>
            </a:prstTxWarp>
          </a:bodyPr>
          <a:lstStyle/>
          <a:p>
            <a:pPr eaLnBrk="1" hangingPunct="1"/>
            <a:r>
              <a:rPr lang="en-US" smtClean="0"/>
              <a:t>Weaknesses of the Articles of Confederation</a:t>
            </a:r>
          </a:p>
        </p:txBody>
      </p:sp>
      <p:sp>
        <p:nvSpPr>
          <p:cNvPr id="17410" name="Text Placeholder 2"/>
          <p:cNvSpPr>
            <a:spLocks noGrp="1"/>
          </p:cNvSpPr>
          <p:nvPr>
            <p:ph type="body" idx="2"/>
          </p:nvPr>
        </p:nvSpPr>
        <p:spPr>
          <a:xfrm>
            <a:off x="304800" y="1905000"/>
            <a:ext cx="3008313" cy="4386263"/>
          </a:xfrm>
        </p:spPr>
        <p:txBody>
          <a:bodyPr anchor="ctr"/>
          <a:lstStyle/>
          <a:p>
            <a:pPr algn="ctr" eaLnBrk="1" hangingPunct="1">
              <a:defRPr/>
            </a:pPr>
            <a:r>
              <a:rPr lang="en-US" sz="2400" dirty="0" smtClean="0"/>
              <a:t>Congress has no power to enforce treaties</a:t>
            </a:r>
          </a:p>
          <a:p>
            <a:pPr algn="ctr" eaLnBrk="1" hangingPunct="1">
              <a:defRPr/>
            </a:pPr>
            <a:endParaRPr lang="en-US" sz="2400" dirty="0" smtClean="0"/>
          </a:p>
        </p:txBody>
      </p:sp>
      <p:pic>
        <p:nvPicPr>
          <p:cNvPr id="34819" name="Picture 2" descr="http://thepirata.com/wp-content/uploads/2008/11/angry_england.jpg"/>
          <p:cNvPicPr>
            <a:picLocks noGrp="1" noChangeAspect="1" noChangeArrowheads="1"/>
          </p:cNvPicPr>
          <p:nvPr>
            <p:ph sz="half" idx="4294967295"/>
          </p:nvPr>
        </p:nvPicPr>
        <p:blipFill>
          <a:blip r:embed="rId2" cstate="print"/>
          <a:srcRect/>
          <a:stretch>
            <a:fillRect/>
          </a:stretch>
        </p:blipFill>
        <p:spPr>
          <a:xfrm>
            <a:off x="3886200" y="1905000"/>
            <a:ext cx="4972050" cy="42672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1859868[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TS101859868[1]</Template>
  <TotalTime>2872</TotalTime>
  <Words>2248</Words>
  <Application>Microsoft Office PowerPoint</Application>
  <PresentationFormat>On-screen Show (4:3)</PresentationFormat>
  <Paragraphs>203</Paragraphs>
  <Slides>41</Slides>
  <Notes>4</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TS101859868[1]</vt:lpstr>
      <vt:lpstr>Office Theme</vt:lpstr>
      <vt:lpstr>Bell Ringer</vt:lpstr>
      <vt:lpstr>Creating A Nation</vt:lpstr>
      <vt:lpstr>The Pursuit of Equality</vt:lpstr>
      <vt:lpstr>“All Men Are Created Equal”</vt:lpstr>
      <vt:lpstr>“All Men Are Created Equal?”</vt:lpstr>
      <vt:lpstr>You’ve got your independence…</vt:lpstr>
      <vt:lpstr>Articles of Confederation</vt:lpstr>
      <vt:lpstr>Weaknesses of the Articles of Confederation</vt:lpstr>
      <vt:lpstr>Weaknesses of the Articles of Confederation</vt:lpstr>
      <vt:lpstr>Weaknesses of the Articles of Confederation</vt:lpstr>
      <vt:lpstr>Weaknesses of the Articles of Confederation</vt:lpstr>
      <vt:lpstr>Weaknesses of the articles of confederation</vt:lpstr>
      <vt:lpstr>PowerPoint Presentation</vt:lpstr>
      <vt:lpstr>PowerPoint Presentation</vt:lpstr>
      <vt:lpstr>Weaknesses of the Articles of Confederation</vt:lpstr>
      <vt:lpstr>Landmarks in Land Laws</vt:lpstr>
      <vt:lpstr>Shays’ Rebellion</vt:lpstr>
      <vt:lpstr>Back to Philly!</vt:lpstr>
      <vt:lpstr>Who wasn’t there?</vt:lpstr>
      <vt:lpstr>So who is going to fix it?</vt:lpstr>
      <vt:lpstr>The Three Most Important Words In American History:</vt:lpstr>
      <vt:lpstr>Constitutional Principles</vt:lpstr>
      <vt:lpstr>Solving the problems of the AOC</vt:lpstr>
      <vt:lpstr>Solving the problems of the AOC</vt:lpstr>
      <vt:lpstr>Compromise is the name of the game</vt:lpstr>
      <vt:lpstr>The Great Compromise</vt:lpstr>
      <vt:lpstr>How to count population</vt:lpstr>
      <vt:lpstr>The Electoral College</vt:lpstr>
      <vt:lpstr>Solving the problems of the AOC</vt:lpstr>
      <vt:lpstr>Solving the problems of the AOC</vt:lpstr>
      <vt:lpstr>Solving the problems of the AOC</vt:lpstr>
      <vt:lpstr>Solving the problems of the AOC</vt:lpstr>
      <vt:lpstr>Solving the problems of the AOC</vt:lpstr>
      <vt:lpstr>The Brilliance of the Constitution</vt:lpstr>
      <vt:lpstr>Ratification</vt:lpstr>
      <vt:lpstr>Next on Iron Chef America - Battle: Ratification</vt:lpstr>
      <vt:lpstr>PowerPoint Presentation</vt:lpstr>
      <vt:lpstr>Federalist Papers</vt:lpstr>
      <vt:lpstr>The Bill of Rights</vt:lpstr>
      <vt:lpstr>What does it all mean????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Nation</dc:title>
  <dc:creator>Macie</dc:creator>
  <cp:lastModifiedBy>David</cp:lastModifiedBy>
  <cp:revision>131</cp:revision>
  <dcterms:created xsi:type="dcterms:W3CDTF">2010-09-10T03:45:43Z</dcterms:created>
  <dcterms:modified xsi:type="dcterms:W3CDTF">2019-07-15T04:56:59Z</dcterms:modified>
</cp:coreProperties>
</file>