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5" r:id="rId2"/>
    <p:sldId id="380" r:id="rId3"/>
    <p:sldId id="414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356" r:id="rId13"/>
    <p:sldId id="342" r:id="rId14"/>
    <p:sldId id="357" r:id="rId15"/>
    <p:sldId id="360" r:id="rId16"/>
    <p:sldId id="418" r:id="rId17"/>
    <p:sldId id="361" r:id="rId18"/>
    <p:sldId id="363" r:id="rId19"/>
    <p:sldId id="419" r:id="rId20"/>
    <p:sldId id="364" r:id="rId21"/>
    <p:sldId id="378" r:id="rId22"/>
    <p:sldId id="365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B344-E3F0-49F0-B271-3A3FFCB31B26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28589-CD12-45D6-B4E7-46314CD03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3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1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4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4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8589-CD12-45D6-B4E7-46314CD034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C886BE-2BA3-4148-BF1E-9F3F5F8138A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8BC0CE-BA74-4648-B789-833ECC704E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ilderlehrman.org/content/paul-reveres-engraving-boston-massacre-177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smtClean="0"/>
              <a:t>Bell Ringer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5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ilboDisplay" pitchFamily="2" charset="0"/>
            </a:endParaRPr>
          </a:p>
          <a:p>
            <a:pPr marL="0" indent="0" algn="ctr">
              <a:buNone/>
            </a:pP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“It is dangerous to be right when the government is wrong.”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Explain this quote in your own words.</a:t>
            </a:r>
            <a:endParaRPr lang="en-US" sz="4400" dirty="0">
              <a:solidFill>
                <a:srgbClr val="002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Mary_Wollstonecraft_c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Wollstonecraft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04800" y="1676400"/>
            <a:ext cx="3505200" cy="1143000"/>
          </a:xfrm>
          <a:prstGeom prst="wedgeRoundRectCallout">
            <a:avLst>
              <a:gd name="adj1" fmla="val 97102"/>
              <a:gd name="adj2" fmla="val 6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all men are born free, how is it that all </a:t>
            </a:r>
            <a:r>
              <a:rPr lang="en-US" b="1" i="1">
                <a:solidFill>
                  <a:schemeClr val="bg1"/>
                </a:solidFill>
              </a:rPr>
              <a:t>women</a:t>
            </a:r>
            <a:r>
              <a:rPr lang="en-US" b="1">
                <a:solidFill>
                  <a:schemeClr val="bg1"/>
                </a:solidFill>
              </a:rPr>
              <a:t> are born slaves?</a:t>
            </a:r>
          </a:p>
        </p:txBody>
      </p:sp>
      <p:pic>
        <p:nvPicPr>
          <p:cNvPr id="28678" name="Picture 6" descr="685_stepford-wives-2004"/>
          <p:cNvPicPr>
            <a:picLocks noChangeAspect="1" noChangeArrowheads="1"/>
          </p:cNvPicPr>
          <p:nvPr/>
        </p:nvPicPr>
        <p:blipFill>
          <a:blip r:embed="rId4" cstate="print"/>
          <a:srcRect t="10248" r="6276"/>
          <a:stretch>
            <a:fillRect/>
          </a:stretch>
        </p:blipFill>
        <p:spPr bwMode="auto">
          <a:xfrm>
            <a:off x="0" y="4194175"/>
            <a:ext cx="4267200" cy="2663825"/>
          </a:xfrm>
          <a:prstGeom prst="rect">
            <a:avLst/>
          </a:prstGeom>
          <a:noFill/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0" y="6172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80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Welcome to Stepford!</a:t>
            </a:r>
          </a:p>
        </p:txBody>
      </p:sp>
    </p:spTree>
    <p:extLst>
      <p:ext uri="{BB962C8B-B14F-4D97-AF65-F5344CB8AC3E}">
        <p14:creationId xmlns:p14="http://schemas.microsoft.com/office/powerpoint/2010/main" val="1322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mith_adam"/>
          <p:cNvPicPr>
            <a:picLocks noChangeAspect="1" noChangeArrowheads="1"/>
          </p:cNvPicPr>
          <p:nvPr/>
        </p:nvPicPr>
        <p:blipFill>
          <a:blip r:embed="rId3" cstate="print"/>
          <a:srcRect l="3847"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23526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Smith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638800" y="1524000"/>
            <a:ext cx="3505200" cy="1524000"/>
          </a:xfrm>
          <a:prstGeom prst="wedgeRoundRectCallout">
            <a:avLst>
              <a:gd name="adj1" fmla="val -52991"/>
              <a:gd name="adj2" fmla="val 85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If humans freely follow their own self interest, government will be guided by an invisible hand.  This is </a:t>
            </a:r>
            <a:r>
              <a:rPr lang="en-US" b="1" i="1">
                <a:solidFill>
                  <a:schemeClr val="bg1"/>
                </a:solidFill>
              </a:rPr>
              <a:t>laissez faire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777" name="Picture 9" descr="ha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16090">
            <a:off x="6315075" y="4173538"/>
            <a:ext cx="227012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3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Proclamation of 1763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4038600" cy="518160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shade val="75000"/>
                </a:schemeClr>
              </a:buCl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Prohibited colonists from moving west of the Appalachians; only intended to be temporary</a:t>
            </a:r>
          </a:p>
          <a:p>
            <a:pPr lvl="1">
              <a:buClr>
                <a:schemeClr val="accent2">
                  <a:shade val="75000"/>
                </a:schemeClr>
              </a:buClr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British aim: Protect colonists from Indian attacks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Colonists’ view: infuriated; saw the law as being permanent.</a:t>
            </a:r>
          </a:p>
          <a:p>
            <a:pPr>
              <a:buClr>
                <a:schemeClr val="accent2">
                  <a:shade val="75000"/>
                </a:schemeClr>
              </a:buCl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Colonists generally ignored the Proclamation </a:t>
            </a:r>
          </a:p>
        </p:txBody>
      </p:sp>
      <p:pic>
        <p:nvPicPr>
          <p:cNvPr id="54274" name="Picture 2" descr="http://presidentgeorgewashington.files.wordpress.com/2010/03/proclamationlineof17631.jpg"/>
          <p:cNvPicPr>
            <a:picLocks noChangeAspect="1" noChangeArrowheads="1"/>
          </p:cNvPicPr>
          <p:nvPr/>
        </p:nvPicPr>
        <p:blipFill>
          <a:blip r:embed="rId3" cstate="print"/>
          <a:srcRect l="14376"/>
          <a:stretch>
            <a:fillRect/>
          </a:stretch>
        </p:blipFill>
        <p:spPr bwMode="auto">
          <a:xfrm>
            <a:off x="4267200" y="533400"/>
            <a:ext cx="4602481" cy="600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16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Copperplate Gothic Bold" pitchFamily="34" charset="0"/>
              </a:rPr>
              <a:t>War and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629400" cy="50292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Mercantilism: Colonies existed for the benefit of the mother country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Century" pitchFamily="18" charset="0"/>
              </a:rPr>
              <a:t>Act as both suppliers and consumers for the empire.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Century" pitchFamily="18" charset="0"/>
              </a:rPr>
              <a:t>Navigation Acts:  Restricted commerce to and from the colonies to English or American vessels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Century" pitchFamily="18" charset="0"/>
              </a:rPr>
              <a:t>Molasses Act: imposed heavy duties on all molasses, rum, and sugar imported from the French Caribbean.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Century" pitchFamily="18" charset="0"/>
              </a:rPr>
              <a:t>Salutary neglect:  An unofficial British policy of avoiding enforcement of navigation laws to promote American business.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Writs of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Assistance:  Gave customs agents permission to search American vessels for smuggled goods</a:t>
            </a:r>
            <a:endParaRPr lang="en-US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102" name="Picture 9" descr="money-ba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128">
            <a:off x="6885826" y="4048134"/>
            <a:ext cx="2007244" cy="255467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veanimalslist.com/mammals/images/mole-lying-in-m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90">
            <a:off x="6951691" y="2985995"/>
            <a:ext cx="1945162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086600" y="1600200"/>
            <a:ext cx="1981200" cy="1066800"/>
          </a:xfrm>
          <a:prstGeom prst="wedgeRoundRectCallout">
            <a:avLst>
              <a:gd name="adj1" fmla="val -18987"/>
              <a:gd name="adj2" fmla="val 80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Hey guys, these taxes are no fun!</a:t>
            </a:r>
            <a:endParaRPr lang="en-US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  <a:effectLst/>
                <a:latin typeface="Copperplate Gothic Bold" pitchFamily="34" charset="0"/>
              </a:rPr>
              <a:t>The Acts that Broke the Camel’s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Proclamation of 1763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Sugar Act</a:t>
            </a:r>
          </a:p>
          <a:p>
            <a:pPr>
              <a:defRPr/>
            </a:pPr>
            <a:r>
              <a:rPr lang="en-US" b="1" dirty="0">
                <a:latin typeface="Century" pitchFamily="18" charset="0"/>
              </a:rPr>
              <a:t>Stamp </a:t>
            </a:r>
            <a:r>
              <a:rPr lang="en-US" b="1" dirty="0" smtClean="0">
                <a:latin typeface="Century" pitchFamily="18" charset="0"/>
              </a:rPr>
              <a:t>Act</a:t>
            </a:r>
          </a:p>
          <a:p>
            <a:pPr lvl="1">
              <a:defRPr/>
            </a:pPr>
            <a:r>
              <a:rPr lang="en-US" b="1" dirty="0" smtClean="0">
                <a:latin typeface="Century" pitchFamily="18" charset="0"/>
              </a:rPr>
              <a:t>Declaratory Act</a:t>
            </a:r>
            <a:endParaRPr lang="en-US" b="1" dirty="0">
              <a:latin typeface="Century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Intolerable Acts</a:t>
            </a:r>
          </a:p>
          <a:p>
            <a:pPr lvl="1">
              <a:defRPr/>
            </a:pPr>
            <a:r>
              <a:rPr lang="en-US" b="1" dirty="0" smtClean="0">
                <a:latin typeface="Century" pitchFamily="18" charset="0"/>
              </a:rPr>
              <a:t>Boston Port Act</a:t>
            </a:r>
            <a:endParaRPr lang="en-US" b="1" dirty="0" smtClean="0">
              <a:solidFill>
                <a:schemeClr val="tx2"/>
              </a:solidFill>
              <a:latin typeface="Century" pitchFamily="18" charset="0"/>
            </a:endParaRPr>
          </a:p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Quartering Act</a:t>
            </a:r>
          </a:p>
          <a:p>
            <a:pPr lvl="1">
              <a:defRPr/>
            </a:pPr>
            <a:r>
              <a:rPr lang="en-US" b="1" dirty="0" smtClean="0">
                <a:latin typeface="Century" pitchFamily="18" charset="0"/>
              </a:rPr>
              <a:t>Quebec Act</a:t>
            </a:r>
            <a:endParaRPr lang="en-US" b="1" dirty="0" smtClean="0">
              <a:solidFill>
                <a:schemeClr val="tx2"/>
              </a:solidFill>
              <a:latin typeface="Century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Townshend Acts</a:t>
            </a:r>
          </a:p>
          <a:p>
            <a:pPr lvl="1">
              <a:defRPr/>
            </a:pPr>
            <a:r>
              <a:rPr lang="en-US" b="1" i="1" dirty="0" smtClean="0">
                <a:latin typeface="Century" pitchFamily="18" charset="0"/>
              </a:rPr>
              <a:t>Letters from a Farmer in Pennsylvania</a:t>
            </a:r>
          </a:p>
          <a:p>
            <a:pPr lvl="1">
              <a:defRPr/>
            </a:pPr>
            <a:r>
              <a:rPr lang="en-US" b="1" i="1" dirty="0" smtClean="0">
                <a:solidFill>
                  <a:schemeClr val="tx2"/>
                </a:solidFill>
                <a:latin typeface="Century" pitchFamily="18" charset="0"/>
              </a:rPr>
              <a:t>MA Circular Letter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latin typeface="Century" pitchFamily="18" charset="0"/>
              </a:rPr>
              <a:t>Tea Act</a:t>
            </a:r>
          </a:p>
        </p:txBody>
      </p:sp>
      <p:pic>
        <p:nvPicPr>
          <p:cNvPr id="7172" name="Picture 4" descr="MP91021656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701800" cy="134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actionfigureworld.com/acatalog/6001-redco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56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beaut.ie/blog/wp-content/uploads/2009/01/sug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036">
            <a:off x="7122244" y="3138870"/>
            <a:ext cx="15113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://www.arpinphilately.com/blog/wp-content/uploads/taxsta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8070" r="6934" b="9404"/>
          <a:stretch>
            <a:fillRect/>
          </a:stretch>
        </p:blipFill>
        <p:spPr bwMode="auto">
          <a:xfrm rot="21218903">
            <a:off x="4270243" y="2753485"/>
            <a:ext cx="16480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Broken Gla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884">
            <a:off x="6331839" y="4946753"/>
            <a:ext cx="2568056" cy="167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http://www.washingtonmonthly.com/college_guide/college_guide/images/tea_cu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290763" cy="171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America’s Separation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Century"/>
                <a:cs typeface="Century"/>
              </a:rPr>
              <a:t>Colonists felt physically separated from England</a:t>
            </a:r>
          </a:p>
          <a:p>
            <a:pPr lvl="1">
              <a:defRPr/>
            </a:pPr>
            <a:r>
              <a:rPr lang="en-US" sz="2800" dirty="0">
                <a:latin typeface="Century"/>
                <a:cs typeface="Century"/>
              </a:rPr>
              <a:t>Led to support of republicanism</a:t>
            </a:r>
          </a:p>
          <a:p>
            <a:pPr>
              <a:defRPr/>
            </a:pPr>
            <a:r>
              <a:rPr lang="en-US" sz="3200" dirty="0">
                <a:latin typeface="Century"/>
                <a:cs typeface="Century"/>
              </a:rPr>
              <a:t>Colonists felt economically separated</a:t>
            </a:r>
          </a:p>
          <a:p>
            <a:pPr lvl="1">
              <a:defRPr/>
            </a:pPr>
            <a:r>
              <a:rPr lang="en-US" sz="2800" dirty="0">
                <a:latin typeface="Century"/>
                <a:cs typeface="Century"/>
              </a:rPr>
              <a:t>Colonial money not accepted for taxes</a:t>
            </a:r>
          </a:p>
          <a:p>
            <a:pPr lvl="1">
              <a:defRPr/>
            </a:pPr>
            <a:r>
              <a:rPr lang="en-US" sz="2800" dirty="0">
                <a:latin typeface="Century"/>
                <a:cs typeface="Century"/>
              </a:rPr>
              <a:t>Felt used under mercantilism (salutary neglect)</a:t>
            </a:r>
          </a:p>
          <a:p>
            <a:pPr>
              <a:defRPr/>
            </a:pPr>
            <a:r>
              <a:rPr lang="en-US" sz="3200" dirty="0">
                <a:latin typeface="Century"/>
                <a:cs typeface="Century"/>
              </a:rPr>
              <a:t>Colonists felt philosophically separated</a:t>
            </a:r>
          </a:p>
          <a:p>
            <a:pPr lvl="1">
              <a:defRPr/>
            </a:pPr>
            <a:r>
              <a:rPr lang="en-US" sz="2800" dirty="0">
                <a:latin typeface="Century"/>
                <a:cs typeface="Century"/>
              </a:rPr>
              <a:t>Support of Enlightenment </a:t>
            </a:r>
            <a:r>
              <a:rPr lang="en-US" sz="2800" dirty="0" smtClean="0">
                <a:latin typeface="Century"/>
                <a:cs typeface="Century"/>
              </a:rPr>
              <a:t>ideas</a:t>
            </a:r>
            <a:endParaRPr lang="en-US" sz="2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8504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Copperplate Gothic Bold" pitchFamily="34" charset="0"/>
              </a:rPr>
              <a:t>Virginia Resolves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5105400"/>
          </a:xfrm>
          <a:noFill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" pitchFamily="18" charset="0"/>
              </a:rPr>
              <a:t>PH introduces the VA Resolves in the </a:t>
            </a:r>
            <a:r>
              <a:rPr lang="en-US" sz="2800" dirty="0" err="1">
                <a:solidFill>
                  <a:schemeClr val="tx1"/>
                </a:solidFill>
                <a:latin typeface="Century" pitchFamily="18" charset="0"/>
              </a:rPr>
              <a:t>HoB</a:t>
            </a:r>
            <a:endParaRPr lang="en-US" sz="2800" dirty="0">
              <a:solidFill>
                <a:schemeClr val="tx1"/>
              </a:solidFill>
              <a:latin typeface="Century" pitchFamily="18" charset="0"/>
            </a:endParaRP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Rejected the Stamp Act because the colonists were not fully represented in Parliament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" pitchFamily="18" charset="0"/>
              </a:rPr>
              <a:t>Stamp Act Congress</a:t>
            </a:r>
          </a:p>
          <a:p>
            <a:pPr lvl="1">
              <a:defRPr/>
            </a:pP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First </a:t>
            </a:r>
            <a:r>
              <a:rPr lang="en-US" sz="2400" dirty="0" err="1">
                <a:solidFill>
                  <a:schemeClr val="tx1"/>
                </a:solidFill>
                <a:latin typeface="Century" pitchFamily="18" charset="0"/>
              </a:rPr>
              <a:t>intercolonial</a:t>
            </a:r>
            <a:r>
              <a:rPr lang="en-US" sz="2400" dirty="0">
                <a:solidFill>
                  <a:schemeClr val="tx1"/>
                </a:solidFill>
                <a:latin typeface="Century" pitchFamily="18" charset="0"/>
              </a:rPr>
              <a:t> conference; only 9 show up</a:t>
            </a:r>
          </a:p>
          <a:p>
            <a:pPr lvl="1">
              <a:defRPr/>
            </a:pPr>
            <a:r>
              <a:rPr lang="en-US" sz="2400" i="1" dirty="0">
                <a:solidFill>
                  <a:schemeClr val="tx1"/>
                </a:solidFill>
                <a:latin typeface="Century" pitchFamily="18" charset="0"/>
              </a:rPr>
              <a:t>“No taxation without representation!”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entury" pitchFamily="18" charset="0"/>
              </a:rPr>
              <a:t>British PM claimed colonists had “virtual representation”</a:t>
            </a:r>
          </a:p>
        </p:txBody>
      </p:sp>
      <p:pic>
        <p:nvPicPr>
          <p:cNvPr id="45058" name="Picture 2" descr="http://theamericanrevolution.org/img/people/9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2057400"/>
            <a:ext cx="3419475" cy="396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600" y="160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/>
                <a:cs typeface="Copperplate Gothic Bold"/>
              </a:rPr>
              <a:t>Patrick Henry</a:t>
            </a:r>
            <a:endParaRPr lang="en-US" dirty="0">
              <a:latin typeface="Copperplate Gothic Bold"/>
              <a:cs typeface="Copperplate Goth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60198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latin typeface="Century" pitchFamily="18" charset="0"/>
              </a:rPr>
              <a:t>“If this be treason, make the most of it!”</a:t>
            </a:r>
          </a:p>
        </p:txBody>
      </p:sp>
    </p:spTree>
    <p:extLst>
      <p:ext uri="{BB962C8B-B14F-4D97-AF65-F5344CB8AC3E}">
        <p14:creationId xmlns:p14="http://schemas.microsoft.com/office/powerpoint/2010/main" val="33425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effectLst/>
                <a:latin typeface="Copperplate Gothic Bold" pitchFamily="34" charset="0"/>
              </a:rPr>
              <a:t>Sons of Liberty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502920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400" dirty="0" smtClean="0">
                <a:solidFill>
                  <a:schemeClr val="tx1"/>
                </a:solidFill>
                <a:latin typeface="Century" pitchFamily="18" charset="0"/>
              </a:rPr>
              <a:t>Led by Samuel Adams</a:t>
            </a:r>
          </a:p>
          <a:p>
            <a:pPr eaLnBrk="1" hangingPunct="1">
              <a:defRPr/>
            </a:pPr>
            <a:r>
              <a:rPr lang="en-US" sz="3400" dirty="0" smtClean="0">
                <a:solidFill>
                  <a:schemeClr val="tx1"/>
                </a:solidFill>
                <a:latin typeface="Century" pitchFamily="18" charset="0"/>
              </a:rPr>
              <a:t>Violently enforced boycotts of British goods</a:t>
            </a:r>
          </a:p>
          <a:p>
            <a:pPr lvl="1">
              <a:defRPr/>
            </a:pPr>
            <a:r>
              <a:rPr lang="en-US" sz="3000" dirty="0">
                <a:solidFill>
                  <a:schemeClr val="tx1"/>
                </a:solidFill>
                <a:latin typeface="Century" pitchFamily="18" charset="0"/>
              </a:rPr>
              <a:t>T</a:t>
            </a:r>
            <a:r>
              <a:rPr lang="en-US" sz="3000" dirty="0" smtClean="0">
                <a:solidFill>
                  <a:schemeClr val="tx1"/>
                </a:solidFill>
                <a:latin typeface="Century" pitchFamily="18" charset="0"/>
              </a:rPr>
              <a:t>ar and feathering</a:t>
            </a:r>
          </a:p>
          <a:p>
            <a:pPr eaLnBrk="1" hangingPunct="1">
              <a:defRPr/>
            </a:pPr>
            <a:r>
              <a:rPr lang="en-US" sz="3400" dirty="0" smtClean="0">
                <a:solidFill>
                  <a:schemeClr val="tx1"/>
                </a:solidFill>
                <a:latin typeface="Century" pitchFamily="18" charset="0"/>
              </a:rPr>
              <a:t>Caused all local Stamp Act agents to resign</a:t>
            </a:r>
          </a:p>
        </p:txBody>
      </p:sp>
      <p:pic>
        <p:nvPicPr>
          <p:cNvPr id="10244" name="Picture 2" descr="Sam Ad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68949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steadyhabits.files.wordpress.com/2009/03/samuel_ada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8125"/>
          <a:stretch>
            <a:fillRect/>
          </a:stretch>
        </p:blipFill>
        <p:spPr bwMode="auto">
          <a:xfrm>
            <a:off x="5257800" y="1676400"/>
            <a:ext cx="1849438" cy="20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7239000" y="1752600"/>
            <a:ext cx="1676400" cy="1905000"/>
          </a:xfrm>
          <a:prstGeom prst="noSmoking">
            <a:avLst>
              <a:gd name="adj" fmla="val 6515"/>
            </a:avLst>
          </a:prstGeom>
          <a:solidFill>
            <a:srgbClr val="CC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7" name="Picture 6" descr="http://www.nwta.com/Spy/spring99/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32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Revolutionary 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50292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entury"/>
                <a:cs typeface="Century"/>
              </a:rPr>
              <a:t>Massachusetts Circular Letter: Created by S. Adams; written in response to the Townshend Acts; sent to other colonial legislatures to organize resistance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entury"/>
                <a:cs typeface="Century"/>
              </a:rPr>
              <a:t>Committees of Correspondence:  A letter-writing network in MA created to organize resistance between colonies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entury"/>
                <a:cs typeface="Century"/>
              </a:rPr>
              <a:t>Acted as colonial governing groups, ignoring or overriding the rulings of colonial legislatures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entury"/>
                <a:cs typeface="Century"/>
              </a:rPr>
              <a:t>Grew into the first American congresses (would send the delegates to Continental Conventions)</a:t>
            </a:r>
          </a:p>
        </p:txBody>
      </p:sp>
      <p:pic>
        <p:nvPicPr>
          <p:cNvPr id="22532" name="Picture 2" descr="http://www.mass.gov/Eoaf/images/lib/Broadsides/broadside039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913" r="1639" b="10657"/>
          <a:stretch>
            <a:fillRect/>
          </a:stretch>
        </p:blipFill>
        <p:spPr bwMode="auto">
          <a:xfrm>
            <a:off x="6781800" y="2209800"/>
            <a:ext cx="2200275" cy="32004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276600"/>
            <a:ext cx="9144000" cy="1588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Seceding from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ston massac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1042502">
            <a:off x="114567" y="550069"/>
            <a:ext cx="412459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  <a:hlinkClick r:id="rId4"/>
              </a:rPr>
              <a:t>Boston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  <a:hlinkClick r:id="rId4"/>
              </a:rPr>
              <a:t>Massacre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1268" name="Content Placeholder 2"/>
          <p:cNvSpPr>
            <a:spLocks/>
          </p:cNvSpPr>
          <p:nvPr/>
        </p:nvSpPr>
        <p:spPr bwMode="auto">
          <a:xfrm>
            <a:off x="152400" y="2819400"/>
            <a:ext cx="2895600" cy="1828800"/>
          </a:xfrm>
          <a:prstGeom prst="rect">
            <a:avLst/>
          </a:prstGeom>
          <a:solidFill>
            <a:schemeClr val="bg2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600">
                <a:latin typeface="Calibri" pitchFamily="34" charset="0"/>
              </a:rPr>
              <a:t>What’s wrong with this picture?</a:t>
            </a:r>
          </a:p>
        </p:txBody>
      </p:sp>
    </p:spTree>
    <p:extLst>
      <p:ext uri="{BB962C8B-B14F-4D97-AF65-F5344CB8AC3E}">
        <p14:creationId xmlns:p14="http://schemas.microsoft.com/office/powerpoint/2010/main" val="32197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First Continental Congress (1774)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  <a:solidFill>
            <a:schemeClr val="bg2">
              <a:alpha val="74901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Philadelphia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12 colonies present (GA absent)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Did NOT desire independence</a:t>
            </a:r>
          </a:p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</a:rPr>
              <a:t>Declaration of Rights and Grievances: </a:t>
            </a:r>
            <a:r>
              <a:rPr lang="en-US" dirty="0" smtClean="0">
                <a:solidFill>
                  <a:schemeClr val="tx1"/>
                </a:solidFill>
              </a:rPr>
              <a:t>Raised fourteen points of colonial protest.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Only the colonial assemblies had a right to tax the colonies. (no taxation without representation).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Trial by jury was a right, and the use of Admiralty Courts was abusive.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Colonists possessed all the Rights of Englishmen.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Without voting rights, Parliament could not represent the colonists. </a:t>
            </a:r>
          </a:p>
        </p:txBody>
      </p:sp>
    </p:spTree>
    <p:extLst>
      <p:ext uri="{BB962C8B-B14F-4D97-AF65-F5344CB8AC3E}">
        <p14:creationId xmlns:p14="http://schemas.microsoft.com/office/powerpoint/2010/main" val="15898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Boston Tea Party</a:t>
            </a:r>
          </a:p>
        </p:txBody>
      </p:sp>
      <p:pic>
        <p:nvPicPr>
          <p:cNvPr id="7" name="Picture 8" descr="boston_tea_party_1_l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25" y="1686719"/>
            <a:ext cx="7677150" cy="50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Ride of Paul Revere…. </a:t>
            </a:r>
            <a:r>
              <a:rPr lang="en-US" dirty="0" err="1" smtClean="0"/>
              <a:t>Sorta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www.paulreverehouse.org/images/img_reveres_ride_lg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74"/>
          <a:stretch/>
        </p:blipFill>
        <p:spPr bwMode="auto">
          <a:xfrm>
            <a:off x="152400" y="1600200"/>
            <a:ext cx="4724400" cy="503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50292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1750" i="1" dirty="0"/>
              <a:t>Listen my children and you shall hear</a:t>
            </a:r>
            <a:br>
              <a:rPr lang="en-US" sz="1750" i="1" dirty="0"/>
            </a:br>
            <a:r>
              <a:rPr lang="en-US" sz="1750" i="1" dirty="0"/>
              <a:t>Of the midnight ride of Paul Revere,</a:t>
            </a:r>
            <a:br>
              <a:rPr lang="en-US" sz="1750" i="1" dirty="0"/>
            </a:br>
            <a:r>
              <a:rPr lang="en-US" sz="1750" i="1" dirty="0"/>
              <a:t>On the eighteenth of April, in Seventy-five;</a:t>
            </a:r>
            <a:br>
              <a:rPr lang="en-US" sz="1750" i="1" dirty="0"/>
            </a:br>
            <a:r>
              <a:rPr lang="en-US" sz="1750" i="1" dirty="0"/>
              <a:t>Hardly a man is now alive</a:t>
            </a:r>
            <a:br>
              <a:rPr lang="en-US" sz="1750" i="1" dirty="0"/>
            </a:br>
            <a:r>
              <a:rPr lang="en-US" sz="1750" i="1" dirty="0"/>
              <a:t>Who remembers that famous day and year</a:t>
            </a:r>
            <a:r>
              <a:rPr lang="en-US" sz="1750" i="1" dirty="0" smtClean="0"/>
              <a:t>.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750" i="1" dirty="0" smtClean="0"/>
              <a:t>He </a:t>
            </a:r>
            <a:r>
              <a:rPr lang="en-US" sz="1750" i="1" dirty="0"/>
              <a:t>said to his friend, "If the British march</a:t>
            </a:r>
            <a:br>
              <a:rPr lang="en-US" sz="1750" i="1" dirty="0"/>
            </a:br>
            <a:r>
              <a:rPr lang="en-US" sz="1750" i="1" dirty="0"/>
              <a:t>By land or sea from the town to-night,</a:t>
            </a:r>
            <a:br>
              <a:rPr lang="en-US" sz="1750" i="1" dirty="0"/>
            </a:br>
            <a:r>
              <a:rPr lang="en-US" sz="1750" i="1" dirty="0"/>
              <a:t>Hang a lantern aloft in the belfry arch</a:t>
            </a:r>
            <a:br>
              <a:rPr lang="en-US" sz="1750" i="1" dirty="0"/>
            </a:br>
            <a:r>
              <a:rPr lang="en-US" sz="1750" i="1" dirty="0"/>
              <a:t>Of the North Church tower as a signal </a:t>
            </a:r>
            <a:r>
              <a:rPr lang="en-US" sz="1750" i="1" dirty="0" smtClean="0"/>
              <a:t>light, </a:t>
            </a:r>
            <a:r>
              <a:rPr lang="en-US" sz="1750" i="1" dirty="0"/>
              <a:t/>
            </a:r>
            <a:br>
              <a:rPr lang="en-US" sz="1750" i="1" dirty="0"/>
            </a:br>
            <a:r>
              <a:rPr lang="en-US" sz="1750" i="1" dirty="0"/>
              <a:t>One if by land, and two if by sea;</a:t>
            </a:r>
            <a:br>
              <a:rPr lang="en-US" sz="1750" i="1" dirty="0"/>
            </a:br>
            <a:r>
              <a:rPr lang="en-US" sz="1750" i="1" dirty="0"/>
              <a:t>And I on the opposite shore will be,</a:t>
            </a:r>
            <a:br>
              <a:rPr lang="en-US" sz="1750" i="1" dirty="0"/>
            </a:br>
            <a:r>
              <a:rPr lang="en-US" sz="1750" i="1" dirty="0"/>
              <a:t>Ready to ride and spread the alarm</a:t>
            </a:r>
            <a:br>
              <a:rPr lang="en-US" sz="1750" i="1" dirty="0"/>
            </a:br>
            <a:r>
              <a:rPr lang="en-US" sz="1750" i="1" dirty="0"/>
              <a:t>Through every Middlesex village and farm,</a:t>
            </a:r>
            <a:br>
              <a:rPr lang="en-US" sz="1750" i="1" dirty="0"/>
            </a:br>
            <a:r>
              <a:rPr lang="en-US" sz="1750" i="1" dirty="0"/>
              <a:t>For the country folk to be up and to arm</a:t>
            </a:r>
            <a:r>
              <a:rPr lang="en-US" sz="1750" i="1" dirty="0" smtClean="0"/>
              <a:t>.“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en-US" sz="1750" dirty="0" smtClean="0"/>
              <a:t>-- Henry Wadsworth Longfellow</a:t>
            </a:r>
            <a:endParaRPr lang="en-US" sz="1750" dirty="0"/>
          </a:p>
        </p:txBody>
      </p:sp>
      <p:sp>
        <p:nvSpPr>
          <p:cNvPr id="6" name="Rectangle 5"/>
          <p:cNvSpPr/>
          <p:nvPr/>
        </p:nvSpPr>
        <p:spPr>
          <a:xfrm>
            <a:off x="6096" y="4734342"/>
            <a:ext cx="48707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Paul Revere,</a:t>
            </a:r>
          </a:p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William Dawes, &amp;</a:t>
            </a:r>
          </a:p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Dr. Samuel Prescott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-152400" y="4876800"/>
            <a:ext cx="5105400" cy="533400"/>
          </a:xfrm>
          <a:prstGeom prst="mathMultiply">
            <a:avLst>
              <a:gd name="adj1" fmla="val 427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-1066800" y="5529471"/>
            <a:ext cx="6400800" cy="533400"/>
          </a:xfrm>
          <a:prstGeom prst="mathMultiply">
            <a:avLst>
              <a:gd name="adj1" fmla="val 427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Stirrings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Ideas that Shaped the Revolution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tatic.ddmcdn.com/gif/the-enlightenment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19891"/>
          <a:stretch/>
        </p:blipFill>
        <p:spPr bwMode="auto">
          <a:xfrm>
            <a:off x="0" y="1524000"/>
            <a:ext cx="92206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895600"/>
          </a:xfrm>
          <a:solidFill>
            <a:schemeClr val="bg2">
              <a:lumMod val="75000"/>
              <a:alpha val="75000"/>
            </a:schemeClr>
          </a:solidFill>
        </p:spPr>
        <p:txBody>
          <a:bodyPr/>
          <a:lstStyle/>
          <a:p>
            <a:pPr marL="0">
              <a:buNone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 was a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movement of intellectuals in 18th century Europe and the United States, whose purpose was to reform society and advance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through reason and logic.</a:t>
            </a:r>
          </a:p>
        </p:txBody>
      </p:sp>
    </p:spTree>
    <p:extLst>
      <p:ext uri="{BB962C8B-B14F-4D97-AF65-F5344CB8AC3E}">
        <p14:creationId xmlns:p14="http://schemas.microsoft.com/office/powerpoint/2010/main" val="39558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John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"/>
            <a:ext cx="52578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553200" y="304800"/>
            <a:ext cx="23526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Locke</a:t>
            </a:r>
          </a:p>
        </p:txBody>
      </p:sp>
      <p:pic>
        <p:nvPicPr>
          <p:cNvPr id="25605" name="Picture 5" descr="Old-English-Style-Padlock_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702627"/>
            <a:ext cx="3269673" cy="3269673"/>
          </a:xfrm>
          <a:prstGeom prst="rect">
            <a:avLst/>
          </a:prstGeom>
          <a:noFill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410200" y="1600200"/>
            <a:ext cx="3505200" cy="1295400"/>
          </a:xfrm>
          <a:prstGeom prst="wedgeRoundRectCallout">
            <a:avLst>
              <a:gd name="adj1" fmla="val -80796"/>
              <a:gd name="adj2" fmla="val 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Humans are all born free and equal, with three </a:t>
            </a:r>
            <a:r>
              <a:rPr lang="en-US" b="1" i="1">
                <a:solidFill>
                  <a:schemeClr val="bg1"/>
                </a:solidFill>
              </a:rPr>
              <a:t>natural rights</a:t>
            </a:r>
            <a:r>
              <a:rPr lang="en-US" b="1">
                <a:solidFill>
                  <a:schemeClr val="bg1"/>
                </a:solidFill>
              </a:rPr>
              <a:t>: life, liberty, and property.</a:t>
            </a:r>
          </a:p>
        </p:txBody>
      </p:sp>
    </p:spTree>
    <p:extLst>
      <p:ext uri="{BB962C8B-B14F-4D97-AF65-F5344CB8AC3E}">
        <p14:creationId xmlns:p14="http://schemas.microsoft.com/office/powerpoint/2010/main" val="312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volt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Voltaire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04800" y="2971800"/>
            <a:ext cx="3505200" cy="1143000"/>
          </a:xfrm>
          <a:prstGeom prst="wedgeRoundRectCallout">
            <a:avLst>
              <a:gd name="adj1" fmla="val 100264"/>
              <a:gd name="adj2" fmla="val -648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Man’s right to </a:t>
            </a:r>
            <a:r>
              <a:rPr lang="en-US" sz="2000" b="1" i="1" dirty="0">
                <a:solidFill>
                  <a:schemeClr val="bg1"/>
                </a:solidFill>
              </a:rPr>
              <a:t>freedom of religion and speech</a:t>
            </a:r>
            <a:r>
              <a:rPr lang="en-US" sz="2000" b="1" dirty="0">
                <a:solidFill>
                  <a:schemeClr val="bg1"/>
                </a:solidFill>
              </a:rPr>
              <a:t> must be protected, </a:t>
            </a:r>
            <a:r>
              <a:rPr lang="en-US" sz="2000" b="1" dirty="0" err="1">
                <a:solidFill>
                  <a:schemeClr val="bg1"/>
                </a:solidFill>
              </a:rPr>
              <a:t>oui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4584" name="Picture 8" descr="coexi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360"/>
          <a:stretch>
            <a:fillRect/>
          </a:stretch>
        </p:blipFill>
        <p:spPr bwMode="auto">
          <a:xfrm>
            <a:off x="-228600" y="5562600"/>
            <a:ext cx="4343400" cy="1295400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8600" y="1295400"/>
            <a:ext cx="3505200" cy="1447800"/>
          </a:xfrm>
          <a:prstGeom prst="wedgeRoundRectCallout">
            <a:avLst>
              <a:gd name="adj1" fmla="val 104217"/>
              <a:gd name="adj2" fmla="val 551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“I may not agree with a thing you say, but I will defend to the death your right to say it.”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montesquieu%201"/>
          <p:cNvPicPr>
            <a:picLocks noChangeAspect="1" noChangeArrowheads="1"/>
          </p:cNvPicPr>
          <p:nvPr/>
        </p:nvPicPr>
        <p:blipFill>
          <a:blip r:embed="rId3" cstate="print"/>
          <a:srcRect r="3496" b="2222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Montesquieu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04800" y="1295400"/>
            <a:ext cx="3505200" cy="1524000"/>
          </a:xfrm>
          <a:prstGeom prst="wedgeRoundRectCallout">
            <a:avLst>
              <a:gd name="adj1" fmla="val 77898"/>
              <a:gd name="adj2" fmla="val 1573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Power should not be held by one man alone, but </a:t>
            </a:r>
            <a:r>
              <a:rPr lang="en-US" b="1" i="1">
                <a:solidFill>
                  <a:schemeClr val="bg1"/>
                </a:solidFill>
              </a:rPr>
              <a:t>separated amongst several branches</a:t>
            </a:r>
            <a:r>
              <a:rPr lang="en-US" b="1">
                <a:solidFill>
                  <a:schemeClr val="bg1"/>
                </a:solidFill>
              </a:rPr>
              <a:t>.  Power should be a </a:t>
            </a:r>
            <a:r>
              <a:rPr lang="en-US" b="1" i="1">
                <a:solidFill>
                  <a:schemeClr val="bg1"/>
                </a:solidFill>
              </a:rPr>
              <a:t>check to power</a:t>
            </a:r>
            <a:r>
              <a:rPr lang="en-US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3559" name="Picture 7" descr="ba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86225"/>
            <a:ext cx="3048000" cy="2771775"/>
          </a:xfrm>
          <a:prstGeom prst="rect">
            <a:avLst/>
          </a:prstGeom>
          <a:noFill/>
        </p:spPr>
      </p:pic>
      <p:pic>
        <p:nvPicPr>
          <p:cNvPr id="23560" name="Picture 8" descr="MC90043471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181600"/>
            <a:ext cx="1117600" cy="1171575"/>
          </a:xfrm>
          <a:prstGeom prst="rect">
            <a:avLst/>
          </a:prstGeom>
          <a:noFill/>
        </p:spPr>
      </p:pic>
      <p:pic>
        <p:nvPicPr>
          <p:cNvPr id="23561" name="Picture 9" descr="MC90043471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029200"/>
            <a:ext cx="900113" cy="94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9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rouss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638800" y="15240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Rousseau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410200" y="1600200"/>
            <a:ext cx="3505200" cy="1905000"/>
          </a:xfrm>
          <a:prstGeom prst="wedgeRoundRectCallout">
            <a:avLst>
              <a:gd name="adj1" fmla="val -80796"/>
              <a:gd name="adj2" fmla="val -13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Man is born free, and everywhere he is in chains.  The </a:t>
            </a:r>
            <a:r>
              <a:rPr lang="en-US" b="1" i="1">
                <a:solidFill>
                  <a:schemeClr val="bg1"/>
                </a:solidFill>
              </a:rPr>
              <a:t>sovereignty of the people</a:t>
            </a:r>
            <a:r>
              <a:rPr lang="en-US" b="1">
                <a:solidFill>
                  <a:schemeClr val="bg1"/>
                </a:solidFill>
              </a:rPr>
              <a:t> is essential to the creation of a just government.</a:t>
            </a:r>
          </a:p>
        </p:txBody>
      </p:sp>
      <p:pic>
        <p:nvPicPr>
          <p:cNvPr id="26630" name="Picture 6" descr="shackles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4575175"/>
            <a:ext cx="3714750" cy="2282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1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638800" y="15240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arrington"/>
              </a:rPr>
              <a:t>Beccaria</a:t>
            </a:r>
            <a:endParaRPr lang="en-US" sz="3600" b="1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arrington"/>
            </a:endParaRPr>
          </a:p>
        </p:txBody>
      </p:sp>
      <p:pic>
        <p:nvPicPr>
          <p:cNvPr id="1026" name="Picture 2" descr="http://upload.wikimedia.org/wikipedia/commons/thumb/4/44/Cesare_Beccaria_1738-1794.jpg/481px-Cesare_Beccaria_1738-17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86691" cy="6858000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410200" y="1143000"/>
            <a:ext cx="3505200" cy="2743200"/>
          </a:xfrm>
          <a:prstGeom prst="wedgeRoundRectCallout">
            <a:avLst>
              <a:gd name="adj1" fmla="val -87120"/>
              <a:gd name="adj2" fmla="val 105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Just because you have been accused of a crime does not mean you shouldn’t be treated humanely.  Torture should never be used.  You should have a speedy trial and your punishment should fit the crime.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coolnwacky.com/lp_images/medieval-torture-devices0-1297158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1905000" cy="2790701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>
          <a:xfrm>
            <a:off x="6019800" y="4038600"/>
            <a:ext cx="2667000" cy="2667000"/>
          </a:xfrm>
          <a:prstGeom prst="noSmoking">
            <a:avLst>
              <a:gd name="adj" fmla="val 576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795</Words>
  <Application>Microsoft Office PowerPoint</Application>
  <PresentationFormat>On-screen Show (4:3)</PresentationFormat>
  <Paragraphs>118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Decatur</vt:lpstr>
      <vt:lpstr>Bell Ringer</vt:lpstr>
      <vt:lpstr>The American Revolution</vt:lpstr>
      <vt:lpstr>Philosophical Stirrings</vt:lpstr>
      <vt:lpstr>The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Road to Revolution</vt:lpstr>
      <vt:lpstr>Proclamation of 1763</vt:lpstr>
      <vt:lpstr>War and Money</vt:lpstr>
      <vt:lpstr>The Acts that Broke the Camel’s Back</vt:lpstr>
      <vt:lpstr>America’s Separation Issues</vt:lpstr>
      <vt:lpstr>Virginia Resolves</vt:lpstr>
      <vt:lpstr>Sons of Liberty</vt:lpstr>
      <vt:lpstr>Revolutionary Twitter</vt:lpstr>
      <vt:lpstr>PowerPoint Presentation</vt:lpstr>
      <vt:lpstr>First Continental Congress (1774)</vt:lpstr>
      <vt:lpstr>Boston Tea Party</vt:lpstr>
      <vt:lpstr>The Ride of Paul Revere…. Sorta.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Revolution</dc:title>
  <dc:creator>Macie</dc:creator>
  <cp:lastModifiedBy>David</cp:lastModifiedBy>
  <cp:revision>56</cp:revision>
  <dcterms:created xsi:type="dcterms:W3CDTF">2012-08-13T20:50:49Z</dcterms:created>
  <dcterms:modified xsi:type="dcterms:W3CDTF">2019-07-10T03:32:27Z</dcterms:modified>
</cp:coreProperties>
</file>