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7" r:id="rId2"/>
    <p:sldId id="258" r:id="rId3"/>
    <p:sldId id="260" r:id="rId4"/>
    <p:sldId id="261" r:id="rId5"/>
    <p:sldId id="263" r:id="rId6"/>
    <p:sldId id="264" r:id="rId7"/>
    <p:sldId id="265" r:id="rId8"/>
    <p:sldId id="266" r:id="rId9"/>
    <p:sldId id="268" r:id="rId10"/>
    <p:sldId id="267" r:id="rId11"/>
    <p:sldId id="269" r:id="rId12"/>
    <p:sldId id="270" r:id="rId13"/>
    <p:sldId id="271" r:id="rId14"/>
    <p:sldId id="275" r:id="rId15"/>
    <p:sldId id="278" r:id="rId16"/>
    <p:sldId id="279" r:id="rId17"/>
    <p:sldId id="280" r:id="rId18"/>
    <p:sldId id="282" r:id="rId19"/>
    <p:sldId id="281" r:id="rId20"/>
    <p:sldId id="28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480" y="-3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FD1280-0D53-9941-A546-5E1BB6E08E02}" type="datetimeFigureOut">
              <a:rPr lang="en-US" smtClean="0"/>
              <a:t>7/9/2019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F8E6E2-A56B-CB4B-BB12-8F7D6843C247}" type="slidenum">
              <a:rPr lang="en-US" smtClean="0"/>
              <a:t>‹#›</a:t>
            </a:fld>
            <a:endParaRPr lang="en-US"/>
          </a:p>
        </p:txBody>
      </p:sp>
    </p:spTree>
    <p:extLst>
      <p:ext uri="{BB962C8B-B14F-4D97-AF65-F5344CB8AC3E}">
        <p14:creationId xmlns:p14="http://schemas.microsoft.com/office/powerpoint/2010/main" val="20748521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lvl="1">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1659F1-F2E3-4CC1-9D95-FA3F7BAE4F08}" type="slidenum">
              <a:rPr lang="en-US"/>
              <a:pPr fontAlgn="base">
                <a:spcBef>
                  <a:spcPct val="0"/>
                </a:spcBef>
                <a:spcAft>
                  <a:spcPct val="0"/>
                </a:spcAft>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lvl="2">
              <a:spcBef>
                <a:spcPct val="0"/>
              </a:spcBef>
            </a:pPr>
            <a:endParaRPr lang="en-US" dirty="0"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A804E7-6501-45FC-AB14-99504F9C011B}" type="slidenum">
              <a:rPr lang="en-US"/>
              <a:pPr fontAlgn="base">
                <a:spcBef>
                  <a:spcPct val="0"/>
                </a:spcBef>
                <a:spcAft>
                  <a:spcPct val="0"/>
                </a:spcAft>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lvl="2" fontAlgn="auto">
              <a:spcBef>
                <a:spcPts val="0"/>
              </a:spcBef>
              <a:spcAft>
                <a:spcPts val="0"/>
              </a:spcAft>
              <a:defRPr/>
            </a:pPr>
            <a:endParaRPr lang="en-US" dirty="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D2D615-0DBA-476F-8AFB-9F6A44A24AAF}" type="slidenum">
              <a:rPr lang="en-US"/>
              <a:pPr fontAlgn="base">
                <a:spcBef>
                  <a:spcPct val="0"/>
                </a:spcBef>
                <a:spcAft>
                  <a:spcPct val="0"/>
                </a:spcAft>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32500" lnSpcReduction="20000"/>
          </a:bodyPr>
          <a:lstStyle/>
          <a:p>
            <a:pPr lvl="0" fontAlgn="auto">
              <a:spcBef>
                <a:spcPts val="0"/>
              </a:spcBef>
              <a:spcAft>
                <a:spcPts val="0"/>
              </a:spcAft>
              <a:defRPr/>
            </a:pP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941F42-83A3-4029-A02A-2373A313D2F1}" type="slidenum">
              <a:rPr lang="en-US"/>
              <a:pPr fontAlgn="base">
                <a:spcBef>
                  <a:spcPct val="0"/>
                </a:spcBef>
                <a:spcAft>
                  <a:spcPct val="0"/>
                </a:spcAft>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928589-CD12-45D6-B4E7-46314CD034F8}"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1" fontAlgn="auto">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pPr>
              <a:defRPr/>
            </a:pPr>
            <a:fld id="{7FFA22A7-B8B3-41D1-976E-886662054858}"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lvl="0" fontAlgn="auto">
              <a:spcBef>
                <a:spcPts val="0"/>
              </a:spcBef>
              <a:spcAft>
                <a:spcPts val="0"/>
              </a:spcAft>
              <a:defRPr/>
            </a:pPr>
            <a:endParaRPr lang="en-US" dirty="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2403A1-8B3D-42DD-86EA-B54577F1B895}" type="slidenum">
              <a:rPr lang="en-US"/>
              <a:pPr fontAlgn="base">
                <a:spcBef>
                  <a:spcPct val="0"/>
                </a:spcBef>
                <a:spcAft>
                  <a:spcPct val="0"/>
                </a:spcAft>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4F13ECB-7D6B-0744-80E5-F6F3DCCFCCEE}"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23C5A-FA75-BA41-B867-74CA377A588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D4F13ECB-7D6B-0744-80E5-F6F3DCCFCCEE}"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23C5A-FA75-BA41-B867-74CA377A588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4F13ECB-7D6B-0744-80E5-F6F3DCCFCCEE}"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D4F13ECB-7D6B-0744-80E5-F6F3DCCFCCEE}"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D4F13ECB-7D6B-0744-80E5-F6F3DCCFCCEE}"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4F13ECB-7D6B-0744-80E5-F6F3DCCFCCEE}"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23C5A-FA75-BA41-B867-74CA377A588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4F13ECB-7D6B-0744-80E5-F6F3DCCFCCEE}"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23C5A-FA75-BA41-B867-74CA377A588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4F13ECB-7D6B-0744-80E5-F6F3DCCFCCEE}"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23C5A-FA75-BA41-B867-74CA377A588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4F13ECB-7D6B-0744-80E5-F6F3DCCFCCEE}"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F13ECB-7D6B-0744-80E5-F6F3DCCFCCEE}"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23C5A-FA75-BA41-B867-74CA377A588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D4F13ECB-7D6B-0744-80E5-F6F3DCCFCCEE}"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23C5A-FA75-BA41-B867-74CA377A588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D4F13ECB-7D6B-0744-80E5-F6F3DCCFCCEE}" type="datetimeFigureOut">
              <a:rPr lang="en-US" smtClean="0"/>
              <a:t>7/9/2019</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A7523C5A-FA75-BA41-B867-74CA377A588A}"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4F13ECB-7D6B-0744-80E5-F6F3DCCFCCEE}" type="datetimeFigureOut">
              <a:rPr lang="en-US" smtClean="0"/>
              <a:t>7/9/2019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23C5A-FA75-BA41-B867-74CA377A588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13ECB-7D6B-0744-80E5-F6F3DCCFCCEE}" type="datetimeFigureOut">
              <a:rPr lang="en-US" smtClean="0"/>
              <a:t>7/9/2019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23C5A-FA75-BA41-B867-74CA377A588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D4F13ECB-7D6B-0744-80E5-F6F3DCCFCCEE}"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23C5A-FA75-BA41-B867-74CA377A588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D4F13ECB-7D6B-0744-80E5-F6F3DCCFCCEE}" type="datetimeFigureOut">
              <a:rPr lang="en-US" smtClean="0"/>
              <a:t>7/9/2019</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A7523C5A-FA75-BA41-B867-74CA377A588A}"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upload.wikimedia.org/wikipedia/commons/6/6b/Paxton_massacre.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APUSH%20Videos/Unit%202/1776%20-%20Molassas%20to%20Rum%20to%20Slaves.avi"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Colonies Before War</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2445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08372"/>
            <a:ext cx="5181600" cy="1039427"/>
          </a:xfrm>
        </p:spPr>
        <p:txBody>
          <a:bodyPr>
            <a:noAutofit/>
          </a:bodyPr>
          <a:lstStyle/>
          <a:p>
            <a:pPr algn="l"/>
            <a:r>
              <a:rPr lang="en-US" sz="4000" dirty="0" smtClean="0"/>
              <a:t>The Great Awakening</a:t>
            </a:r>
            <a:endParaRPr lang="en-US" sz="4000" dirty="0"/>
          </a:p>
        </p:txBody>
      </p:sp>
      <p:sp>
        <p:nvSpPr>
          <p:cNvPr id="3" name="Content Placeholder 2"/>
          <p:cNvSpPr>
            <a:spLocks noGrp="1"/>
          </p:cNvSpPr>
          <p:nvPr>
            <p:ph sz="half" idx="1"/>
          </p:nvPr>
        </p:nvSpPr>
        <p:spPr>
          <a:xfrm>
            <a:off x="152400" y="1719071"/>
            <a:ext cx="5334000" cy="4986529"/>
          </a:xfrm>
        </p:spPr>
        <p:txBody>
          <a:bodyPr>
            <a:normAutofit/>
          </a:bodyPr>
          <a:lstStyle/>
          <a:p>
            <a:pPr>
              <a:spcBef>
                <a:spcPts val="0"/>
              </a:spcBef>
              <a:defRPr/>
            </a:pPr>
            <a:r>
              <a:rPr lang="en-US" sz="2000" dirty="0" smtClean="0"/>
              <a:t>First mass social movement in American History</a:t>
            </a:r>
          </a:p>
          <a:p>
            <a:pPr>
              <a:spcBef>
                <a:spcPts val="0"/>
              </a:spcBef>
              <a:defRPr/>
            </a:pPr>
            <a:r>
              <a:rPr lang="en-US" sz="2000" dirty="0" smtClean="0"/>
              <a:t>Mainly in Middle/Southern colonies</a:t>
            </a:r>
            <a:endParaRPr lang="en-US" sz="2000" dirty="0"/>
          </a:p>
          <a:p>
            <a:pPr>
              <a:spcBef>
                <a:spcPts val="0"/>
              </a:spcBef>
              <a:defRPr/>
            </a:pPr>
            <a:r>
              <a:rPr lang="en-US" sz="2000" dirty="0" smtClean="0"/>
              <a:t>Reaction to the elaborate theological doctrines and emotional stagnation of established churches</a:t>
            </a:r>
          </a:p>
          <a:p>
            <a:pPr>
              <a:spcBef>
                <a:spcPts val="0"/>
              </a:spcBef>
              <a:defRPr/>
            </a:pPr>
            <a:r>
              <a:rPr lang="en-US" sz="2000" dirty="0"/>
              <a:t>Results </a:t>
            </a:r>
          </a:p>
          <a:p>
            <a:pPr lvl="1">
              <a:spcBef>
                <a:spcPts val="0"/>
              </a:spcBef>
              <a:defRPr/>
            </a:pPr>
            <a:r>
              <a:rPr lang="en-US" sz="2000" dirty="0"/>
              <a:t>Created schisms and new denominations (e.g. Baptist, Methodist, Congregationalist, etc.)</a:t>
            </a:r>
          </a:p>
          <a:p>
            <a:pPr lvl="1">
              <a:spcBef>
                <a:spcPts val="0"/>
              </a:spcBef>
              <a:defRPr/>
            </a:pPr>
            <a:r>
              <a:rPr lang="en-US" sz="2000" dirty="0"/>
              <a:t>Brought religion to many who had lost touch with it </a:t>
            </a:r>
          </a:p>
          <a:p>
            <a:pPr lvl="1">
              <a:spcBef>
                <a:spcPts val="0"/>
              </a:spcBef>
              <a:defRPr/>
            </a:pPr>
            <a:r>
              <a:rPr lang="en-US" sz="2000" dirty="0"/>
              <a:t>Undermined the older clergy </a:t>
            </a:r>
          </a:p>
          <a:p>
            <a:pPr lvl="1">
              <a:spcBef>
                <a:spcPts val="0"/>
              </a:spcBef>
              <a:defRPr/>
            </a:pPr>
            <a:r>
              <a:rPr lang="en-US" sz="2000" dirty="0"/>
              <a:t>Encouraged a new wave of missionary work among the Indians and slaves </a:t>
            </a:r>
            <a:endParaRPr lang="en-US" sz="3600" dirty="0" smtClean="0"/>
          </a:p>
        </p:txBody>
      </p:sp>
      <p:sp>
        <p:nvSpPr>
          <p:cNvPr id="6" name="Content Placeholder 5"/>
          <p:cNvSpPr>
            <a:spLocks noGrp="1"/>
          </p:cNvSpPr>
          <p:nvPr>
            <p:ph sz="half" idx="2"/>
          </p:nvPr>
        </p:nvSpPr>
        <p:spPr>
          <a:xfrm>
            <a:off x="5522560" y="2819400"/>
            <a:ext cx="3469039" cy="2247306"/>
          </a:xfrm>
          <a:ln>
            <a:solidFill>
              <a:schemeClr val="tx1"/>
            </a:solidFill>
          </a:ln>
        </p:spPr>
        <p:txBody>
          <a:bodyPr>
            <a:noAutofit/>
          </a:bodyPr>
          <a:lstStyle/>
          <a:p>
            <a:pPr marL="0" indent="0">
              <a:buNone/>
            </a:pPr>
            <a:r>
              <a:rPr lang="en-US" sz="1800" b="1" dirty="0" smtClean="0"/>
              <a:t>New vs. Old Light</a:t>
            </a:r>
          </a:p>
          <a:p>
            <a:pPr>
              <a:spcBef>
                <a:spcPts val="0"/>
              </a:spcBef>
              <a:defRPr/>
            </a:pPr>
            <a:r>
              <a:rPr lang="en-US" sz="1450" b="1" dirty="0" smtClean="0"/>
              <a:t>Old Lights: Orthodox clergymen deeply skeptical of emotionalism and theatrical antics of the revivalists. </a:t>
            </a:r>
          </a:p>
          <a:p>
            <a:pPr>
              <a:spcBef>
                <a:spcPts val="0"/>
              </a:spcBef>
              <a:defRPr/>
            </a:pPr>
            <a:r>
              <a:rPr lang="en-US" sz="1450" b="1" dirty="0" smtClean="0"/>
              <a:t>New Lights: Supported the Awakening for revitalizing American religion and used emotionalism to move followers. </a:t>
            </a:r>
          </a:p>
        </p:txBody>
      </p:sp>
      <p:pic>
        <p:nvPicPr>
          <p:cNvPr id="7" name="Picture 2" descr="http://actsamerica.org/images/biographies/great-awakening.jpg"/>
          <p:cNvPicPr>
            <a:picLocks noChangeAspect="1" noChangeArrowheads="1"/>
          </p:cNvPicPr>
          <p:nvPr/>
        </p:nvPicPr>
        <p:blipFill>
          <a:blip r:embed="rId3" cstate="print"/>
          <a:stretch>
            <a:fillRect/>
          </a:stretch>
        </p:blipFill>
        <p:spPr bwMode="auto">
          <a:xfrm>
            <a:off x="5522561" y="152400"/>
            <a:ext cx="3469038" cy="259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82284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algn="l" fontAlgn="auto">
              <a:spcAft>
                <a:spcPts val="0"/>
              </a:spcAft>
              <a:defRPr/>
            </a:pPr>
            <a:r>
              <a:rPr lang="en-US" dirty="0" smtClean="0"/>
              <a:t>Education</a:t>
            </a:r>
          </a:p>
        </p:txBody>
      </p:sp>
      <p:pic>
        <p:nvPicPr>
          <p:cNvPr id="30722" name="Content Placeholder 5" descr="Colonial School.gif"/>
          <p:cNvPicPr>
            <a:picLocks noGrp="1" noChangeAspect="1"/>
          </p:cNvPicPr>
          <p:nvPr>
            <p:ph sz="half" idx="1"/>
          </p:nvPr>
        </p:nvPicPr>
        <p:blipFill>
          <a:blip r:embed="rId3" cstate="print"/>
          <a:srcRect/>
          <a:stretch>
            <a:fillRect/>
          </a:stretch>
        </p:blipFill>
        <p:spPr>
          <a:xfrm>
            <a:off x="5562600" y="228600"/>
            <a:ext cx="3390230" cy="2258683"/>
          </a:xfrm>
        </p:spPr>
      </p:pic>
      <p:sp>
        <p:nvSpPr>
          <p:cNvPr id="57347" name="Content Placeholder 4"/>
          <p:cNvSpPr>
            <a:spLocks noGrp="1"/>
          </p:cNvSpPr>
          <p:nvPr>
            <p:ph sz="half" idx="2"/>
          </p:nvPr>
        </p:nvSpPr>
        <p:spPr>
          <a:xfrm>
            <a:off x="381000" y="2038256"/>
            <a:ext cx="8534400" cy="4667344"/>
          </a:xfrm>
        </p:spPr>
        <p:txBody>
          <a:bodyPr>
            <a:noAutofit/>
          </a:bodyPr>
          <a:lstStyle/>
          <a:p>
            <a:pPr>
              <a:spcBef>
                <a:spcPts val="0"/>
              </a:spcBef>
            </a:pPr>
            <a:r>
              <a:rPr lang="en-US" sz="2000" b="1" dirty="0" smtClean="0"/>
              <a:t>New England</a:t>
            </a:r>
          </a:p>
          <a:p>
            <a:pPr lvl="1">
              <a:spcBef>
                <a:spcPts val="0"/>
              </a:spcBef>
            </a:pPr>
            <a:r>
              <a:rPr lang="en-US" sz="2000" dirty="0" smtClean="0"/>
              <a:t>Strongest;</a:t>
            </a:r>
            <a:r>
              <a:rPr lang="en-US" sz="2000" dirty="0"/>
              <a:t> </a:t>
            </a:r>
            <a:r>
              <a:rPr lang="en-US" sz="2000" dirty="0" smtClean="0"/>
              <a:t>for Bible Reading</a:t>
            </a:r>
          </a:p>
          <a:p>
            <a:pPr lvl="1">
              <a:spcBef>
                <a:spcPts val="0"/>
              </a:spcBef>
            </a:pPr>
            <a:r>
              <a:rPr lang="en-US" sz="2000" dirty="0" smtClean="0"/>
              <a:t>Primary and secondary schools established early</a:t>
            </a:r>
          </a:p>
          <a:p>
            <a:pPr lvl="1">
              <a:spcBef>
                <a:spcPts val="0"/>
              </a:spcBef>
            </a:pPr>
            <a:r>
              <a:rPr lang="en-US" sz="2000" dirty="0" smtClean="0"/>
              <a:t>Communities of 50 families or more required to build public schools </a:t>
            </a:r>
          </a:p>
          <a:p>
            <a:pPr>
              <a:spcBef>
                <a:spcPts val="0"/>
              </a:spcBef>
            </a:pPr>
            <a:r>
              <a:rPr lang="en-US" sz="2000" b="1" dirty="0" smtClean="0"/>
              <a:t>Middle</a:t>
            </a:r>
          </a:p>
          <a:p>
            <a:pPr lvl="1">
              <a:spcBef>
                <a:spcPts val="0"/>
              </a:spcBef>
            </a:pPr>
            <a:r>
              <a:rPr lang="en-US" sz="2000" dirty="0" smtClean="0"/>
              <a:t>Some </a:t>
            </a:r>
            <a:r>
              <a:rPr lang="en-US" sz="2000" dirty="0"/>
              <a:t>p</a:t>
            </a:r>
            <a:r>
              <a:rPr lang="en-US" sz="2000" dirty="0" smtClean="0"/>
              <a:t>ublic education</a:t>
            </a:r>
          </a:p>
          <a:p>
            <a:pPr lvl="1" fontAlgn="auto">
              <a:spcBef>
                <a:spcPts val="0"/>
              </a:spcBef>
              <a:defRPr/>
            </a:pPr>
            <a:r>
              <a:rPr lang="en-US" sz="2000" dirty="0" smtClean="0"/>
              <a:t>Many well-to-do families sent their sons to colleges in England </a:t>
            </a:r>
          </a:p>
          <a:p>
            <a:pPr>
              <a:spcBef>
                <a:spcPts val="0"/>
              </a:spcBef>
            </a:pPr>
            <a:r>
              <a:rPr lang="en-US" sz="2000" b="1" dirty="0" smtClean="0"/>
              <a:t>South</a:t>
            </a:r>
          </a:p>
          <a:p>
            <a:pPr lvl="1">
              <a:spcBef>
                <a:spcPts val="0"/>
              </a:spcBef>
            </a:pPr>
            <a:r>
              <a:rPr lang="en-US" sz="2000" dirty="0" smtClean="0"/>
              <a:t>Privileged; hired tutors to teach their children</a:t>
            </a:r>
          </a:p>
          <a:p>
            <a:pPr lvl="1">
              <a:spcBef>
                <a:spcPts val="0"/>
              </a:spcBef>
            </a:pPr>
            <a:r>
              <a:rPr lang="en-US" sz="2000" dirty="0" smtClean="0"/>
              <a:t>Plantation living made cities, schools, and churches spread out</a:t>
            </a:r>
          </a:p>
          <a:p>
            <a:pPr>
              <a:spcBef>
                <a:spcPts val="0"/>
              </a:spcBef>
            </a:pPr>
            <a:r>
              <a:rPr lang="en-US" sz="2000" b="1" dirty="0" smtClean="0"/>
              <a:t>College</a:t>
            </a:r>
          </a:p>
          <a:p>
            <a:pPr lvl="1" fontAlgn="auto">
              <a:spcBef>
                <a:spcPts val="0"/>
              </a:spcBef>
              <a:defRPr/>
            </a:pPr>
            <a:r>
              <a:rPr lang="en-US" sz="2000" dirty="0" smtClean="0"/>
              <a:t>Primary focus on the training of new clergy, not academics </a:t>
            </a:r>
          </a:p>
          <a:p>
            <a:pPr lvl="1" fontAlgn="auto">
              <a:spcBef>
                <a:spcPts val="0"/>
              </a:spcBef>
              <a:defRPr/>
            </a:pPr>
            <a:r>
              <a:rPr lang="en-US" sz="2000" dirty="0" smtClean="0"/>
              <a:t>Eventually move towards secular subjects</a:t>
            </a:r>
          </a:p>
        </p:txBody>
      </p:sp>
    </p:spTree>
    <p:extLst>
      <p:ext uri="{BB962C8B-B14F-4D97-AF65-F5344CB8AC3E}">
        <p14:creationId xmlns:p14="http://schemas.microsoft.com/office/powerpoint/2010/main" val="286342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7347">
                                            <p:txEl>
                                              <p:pRg st="1" end="1"/>
                                            </p:txEl>
                                          </p:spTgt>
                                        </p:tgtEl>
                                        <p:attrNameLst>
                                          <p:attrName>style.visibility</p:attrName>
                                        </p:attrNameLst>
                                      </p:cBhvr>
                                      <p:to>
                                        <p:strVal val="visible"/>
                                      </p:to>
                                    </p:set>
                                    <p:anim calcmode="lin" valueType="num">
                                      <p:cBhvr additive="base">
                                        <p:cTn id="13" dur="500" fill="hold"/>
                                        <p:tgtEl>
                                          <p:spTgt spid="573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3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 calcmode="lin" valueType="num">
                                      <p:cBhvr additive="base">
                                        <p:cTn id="19" dur="500" fill="hold"/>
                                        <p:tgtEl>
                                          <p:spTgt spid="573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3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7347">
                                            <p:txEl>
                                              <p:pRg st="3" end="3"/>
                                            </p:txEl>
                                          </p:spTgt>
                                        </p:tgtEl>
                                        <p:attrNameLst>
                                          <p:attrName>style.visibility</p:attrName>
                                        </p:attrNameLst>
                                      </p:cBhvr>
                                      <p:to>
                                        <p:strVal val="visible"/>
                                      </p:to>
                                    </p:set>
                                    <p:anim calcmode="lin" valueType="num">
                                      <p:cBhvr additive="base">
                                        <p:cTn id="25" dur="500" fill="hold"/>
                                        <p:tgtEl>
                                          <p:spTgt spid="573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3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7347">
                                            <p:txEl>
                                              <p:pRg st="4" end="4"/>
                                            </p:txEl>
                                          </p:spTgt>
                                        </p:tgtEl>
                                        <p:attrNameLst>
                                          <p:attrName>style.visibility</p:attrName>
                                        </p:attrNameLst>
                                      </p:cBhvr>
                                      <p:to>
                                        <p:strVal val="visible"/>
                                      </p:to>
                                    </p:set>
                                    <p:anim calcmode="lin" valueType="num">
                                      <p:cBhvr additive="base">
                                        <p:cTn id="31" dur="500" fill="hold"/>
                                        <p:tgtEl>
                                          <p:spTgt spid="573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73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7347">
                                            <p:txEl>
                                              <p:pRg st="5" end="5"/>
                                            </p:txEl>
                                          </p:spTgt>
                                        </p:tgtEl>
                                        <p:attrNameLst>
                                          <p:attrName>style.visibility</p:attrName>
                                        </p:attrNameLst>
                                      </p:cBhvr>
                                      <p:to>
                                        <p:strVal val="visible"/>
                                      </p:to>
                                    </p:set>
                                    <p:anim calcmode="lin" valueType="num">
                                      <p:cBhvr additive="base">
                                        <p:cTn id="37" dur="500" fill="hold"/>
                                        <p:tgtEl>
                                          <p:spTgt spid="5734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73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7347">
                                            <p:txEl>
                                              <p:pRg st="6" end="6"/>
                                            </p:txEl>
                                          </p:spTgt>
                                        </p:tgtEl>
                                        <p:attrNameLst>
                                          <p:attrName>style.visibility</p:attrName>
                                        </p:attrNameLst>
                                      </p:cBhvr>
                                      <p:to>
                                        <p:strVal val="visible"/>
                                      </p:to>
                                    </p:set>
                                    <p:anim calcmode="lin" valueType="num">
                                      <p:cBhvr additive="base">
                                        <p:cTn id="43" dur="500" fill="hold"/>
                                        <p:tgtEl>
                                          <p:spTgt spid="5734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734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57347">
                                            <p:txEl>
                                              <p:pRg st="7" end="7"/>
                                            </p:txEl>
                                          </p:spTgt>
                                        </p:tgtEl>
                                        <p:attrNameLst>
                                          <p:attrName>style.visibility</p:attrName>
                                        </p:attrNameLst>
                                      </p:cBhvr>
                                      <p:to>
                                        <p:strVal val="visible"/>
                                      </p:to>
                                    </p:set>
                                    <p:anim calcmode="lin" valueType="num">
                                      <p:cBhvr additive="base">
                                        <p:cTn id="49" dur="500" fill="hold"/>
                                        <p:tgtEl>
                                          <p:spTgt spid="5734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734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57347">
                                            <p:txEl>
                                              <p:pRg st="8" end="8"/>
                                            </p:txEl>
                                          </p:spTgt>
                                        </p:tgtEl>
                                        <p:attrNameLst>
                                          <p:attrName>style.visibility</p:attrName>
                                        </p:attrNameLst>
                                      </p:cBhvr>
                                      <p:to>
                                        <p:strVal val="visible"/>
                                      </p:to>
                                    </p:set>
                                    <p:anim calcmode="lin" valueType="num">
                                      <p:cBhvr additive="base">
                                        <p:cTn id="55" dur="500" fill="hold"/>
                                        <p:tgtEl>
                                          <p:spTgt spid="5734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734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57347">
                                            <p:txEl>
                                              <p:pRg st="9" end="9"/>
                                            </p:txEl>
                                          </p:spTgt>
                                        </p:tgtEl>
                                        <p:attrNameLst>
                                          <p:attrName>style.visibility</p:attrName>
                                        </p:attrNameLst>
                                      </p:cBhvr>
                                      <p:to>
                                        <p:strVal val="visible"/>
                                      </p:to>
                                    </p:set>
                                    <p:anim calcmode="lin" valueType="num">
                                      <p:cBhvr additive="base">
                                        <p:cTn id="61" dur="500" fill="hold"/>
                                        <p:tgtEl>
                                          <p:spTgt spid="57347">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734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57347">
                                            <p:txEl>
                                              <p:pRg st="10" end="10"/>
                                            </p:txEl>
                                          </p:spTgt>
                                        </p:tgtEl>
                                        <p:attrNameLst>
                                          <p:attrName>style.visibility</p:attrName>
                                        </p:attrNameLst>
                                      </p:cBhvr>
                                      <p:to>
                                        <p:strVal val="visible"/>
                                      </p:to>
                                    </p:set>
                                    <p:anim calcmode="lin" valueType="num">
                                      <p:cBhvr additive="base">
                                        <p:cTn id="67" dur="500" fill="hold"/>
                                        <p:tgtEl>
                                          <p:spTgt spid="57347">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5734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57347">
                                            <p:txEl>
                                              <p:pRg st="11" end="11"/>
                                            </p:txEl>
                                          </p:spTgt>
                                        </p:tgtEl>
                                        <p:attrNameLst>
                                          <p:attrName>style.visibility</p:attrName>
                                        </p:attrNameLst>
                                      </p:cBhvr>
                                      <p:to>
                                        <p:strVal val="visible"/>
                                      </p:to>
                                    </p:set>
                                    <p:anim calcmode="lin" valueType="num">
                                      <p:cBhvr additive="base">
                                        <p:cTn id="73" dur="500" fill="hold"/>
                                        <p:tgtEl>
                                          <p:spTgt spid="57347">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5734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57347">
                                            <p:txEl>
                                              <p:pRg st="12" end="12"/>
                                            </p:txEl>
                                          </p:spTgt>
                                        </p:tgtEl>
                                        <p:attrNameLst>
                                          <p:attrName>style.visibility</p:attrName>
                                        </p:attrNameLst>
                                      </p:cBhvr>
                                      <p:to>
                                        <p:strVal val="visible"/>
                                      </p:to>
                                    </p:set>
                                    <p:anim calcmode="lin" valueType="num">
                                      <p:cBhvr additive="base">
                                        <p:cTn id="79" dur="500" fill="hold"/>
                                        <p:tgtEl>
                                          <p:spTgt spid="57347">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57347">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smtClean="0"/>
              <a:t>The French and Indian War</a:t>
            </a:r>
            <a:endParaRPr/>
          </a:p>
        </p:txBody>
      </p:sp>
      <p:sp>
        <p:nvSpPr>
          <p:cNvPr id="3" name="Subtitle 2"/>
          <p:cNvSpPr>
            <a:spLocks noGrp="1"/>
          </p:cNvSpPr>
          <p:nvPr>
            <p:ph type="body" idx="1"/>
          </p:nvPr>
        </p:nvSpPr>
        <p:spPr/>
        <p:txBody>
          <a:bodyPr/>
          <a:lstStyle/>
          <a:p>
            <a:pPr eaLnBrk="1" fontAlgn="auto" hangingPunct="1">
              <a:spcAft>
                <a:spcPts val="0"/>
              </a:spcAft>
              <a:buFont typeface="Wingdings 2"/>
              <a:buNone/>
              <a:defRPr/>
            </a:pPr>
            <a:r>
              <a:rPr lang="en-US" smtClean="0"/>
              <a:t>1754-1763</a:t>
            </a:r>
            <a:endParaRPr lang="en-US" dirty="0"/>
          </a:p>
        </p:txBody>
      </p:sp>
      <p:pic>
        <p:nvPicPr>
          <p:cNvPr id="32772" name="Picture 4" descr="http://www.oldgloryprints.com/Lenape_-_French_and_Indian_War.jpg"/>
          <p:cNvPicPr>
            <a:picLocks noChangeAspect="1" noChangeArrowheads="1"/>
          </p:cNvPicPr>
          <p:nvPr/>
        </p:nvPicPr>
        <p:blipFill>
          <a:blip r:embed="rId2" cstate="print"/>
          <a:srcRect/>
          <a:stretch>
            <a:fillRect/>
          </a:stretch>
        </p:blipFill>
        <p:spPr bwMode="auto">
          <a:xfrm>
            <a:off x="6629400" y="254000"/>
            <a:ext cx="2014215" cy="285750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150" name="Picture 9" descr="http://combat.ws/S4/MILTERMS/IMAGES/INFANTRY.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1300" y="697706"/>
            <a:ext cx="35814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 name="Picture 2" descr="http://upload.wikimedia.org/wikipedia/commons/thumb/c/c7/Washington_1772.jpg/250px-Washington_1772.jpg"/>
          <p:cNvPicPr>
            <a:picLocks noChangeAspect="1" noChangeArrowheads="1"/>
          </p:cNvPicPr>
          <p:nvPr/>
        </p:nvPicPr>
        <p:blipFill rotWithShape="1">
          <a:blip r:embed="rId4" cstate="print"/>
          <a:srcRect l="6248" r="9638"/>
          <a:stretch/>
        </p:blipFill>
        <p:spPr bwMode="auto">
          <a:xfrm>
            <a:off x="457200" y="195943"/>
            <a:ext cx="2062018" cy="288290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727693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3856"/>
            <a:ext cx="9143999" cy="914400"/>
          </a:xfrm>
        </p:spPr>
        <p:txBody>
          <a:bodyPr lIns="274320">
            <a:normAutofit/>
          </a:bodyPr>
          <a:lstStyle/>
          <a:p>
            <a:pPr eaLnBrk="1" fontAlgn="auto" hangingPunct="1">
              <a:spcAft>
                <a:spcPts val="0"/>
              </a:spcAft>
              <a:defRPr/>
            </a:pPr>
            <a:r>
              <a:rPr lang="en-US" dirty="0" smtClean="0"/>
              <a:t>A Clash of Empires</a:t>
            </a:r>
            <a:endParaRPr dirty="0"/>
          </a:p>
        </p:txBody>
      </p:sp>
      <p:sp>
        <p:nvSpPr>
          <p:cNvPr id="5" name="Content Placeholder 4"/>
          <p:cNvSpPr>
            <a:spLocks noGrp="1"/>
          </p:cNvSpPr>
          <p:nvPr>
            <p:ph idx="1"/>
          </p:nvPr>
        </p:nvSpPr>
        <p:spPr>
          <a:xfrm>
            <a:off x="4238094" y="2139890"/>
            <a:ext cx="4486805" cy="4414322"/>
          </a:xfrm>
        </p:spPr>
        <p:txBody>
          <a:bodyPr>
            <a:normAutofit fontScale="92500"/>
          </a:bodyPr>
          <a:lstStyle/>
          <a:p>
            <a:r>
              <a:rPr lang="en-US" sz="2800" dirty="0" smtClean="0"/>
              <a:t>Wars </a:t>
            </a:r>
            <a:r>
              <a:rPr lang="en-US" sz="2800" dirty="0"/>
              <a:t>originated in Europe and spilled over to the New World</a:t>
            </a:r>
          </a:p>
          <a:p>
            <a:r>
              <a:rPr lang="en-US" sz="2800" dirty="0" smtClean="0"/>
              <a:t>Conflict over settlement of the Ohio River Valley</a:t>
            </a:r>
          </a:p>
          <a:p>
            <a:pPr lvl="1"/>
            <a:r>
              <a:rPr lang="en-US" sz="2400" dirty="0" smtClean="0"/>
              <a:t>Expansion of British settlement</a:t>
            </a:r>
          </a:p>
          <a:p>
            <a:pPr lvl="1"/>
            <a:r>
              <a:rPr lang="en-US" sz="2400" dirty="0" smtClean="0"/>
              <a:t>Fertile land</a:t>
            </a:r>
          </a:p>
          <a:p>
            <a:pPr lvl="1"/>
            <a:r>
              <a:rPr lang="en-US" sz="2400" dirty="0" smtClean="0"/>
              <a:t>Access to Mississippi River and Great Lakes</a:t>
            </a:r>
            <a:endParaRPr lang="en-US" sz="2400" dirty="0"/>
          </a:p>
          <a:p>
            <a:endParaRPr lang="en-US" dirty="0"/>
          </a:p>
        </p:txBody>
      </p:sp>
      <p:pic>
        <p:nvPicPr>
          <p:cNvPr id="7172" name="Picture 2" descr="http://www.pc.gc.ca/apprendre-learn/proj/d-q/images/1745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732" y="2139889"/>
            <a:ext cx="3939924" cy="441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descr="C:\Documents and Settings\mchanrahan\Local Settings\Temporary Internet Files\Content.IE5\IQ010KT7\MP900400797[1].jpg"/>
          <p:cNvPicPr>
            <a:picLocks noChangeAspect="1" noChangeArrowheads="1"/>
          </p:cNvPicPr>
          <p:nvPr/>
        </p:nvPicPr>
        <p:blipFill>
          <a:blip r:embed="rId3" cstate="print"/>
          <a:srcRect/>
          <a:stretch>
            <a:fillRect/>
          </a:stretch>
        </p:blipFill>
        <p:spPr bwMode="auto">
          <a:xfrm>
            <a:off x="4707461" y="987293"/>
            <a:ext cx="1149732" cy="919785"/>
          </a:xfrm>
          <a:prstGeom prst="rect">
            <a:avLst/>
          </a:prstGeom>
          <a:solidFill>
            <a:srgbClr val="FFFFFF">
              <a:shade val="85000"/>
            </a:srgbClr>
          </a:solidFill>
          <a:ln w="7620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2" descr="C:\Documents and Settings\mchanrahan\Local Settings\Temporary Internet Files\Content.IE5\EIQKN737\MP900400803[1].jpg"/>
          <p:cNvPicPr>
            <a:picLocks noChangeAspect="1" noChangeArrowheads="1"/>
          </p:cNvPicPr>
          <p:nvPr/>
        </p:nvPicPr>
        <p:blipFill>
          <a:blip r:embed="rId4" cstate="print"/>
          <a:srcRect/>
          <a:stretch>
            <a:fillRect/>
          </a:stretch>
        </p:blipFill>
        <p:spPr bwMode="auto">
          <a:xfrm rot="709007">
            <a:off x="6160349" y="992568"/>
            <a:ext cx="1153719" cy="922975"/>
          </a:xfrm>
          <a:prstGeom prst="rect">
            <a:avLst/>
          </a:prstGeom>
          <a:solidFill>
            <a:srgbClr val="FFFFFF">
              <a:shade val="85000"/>
            </a:srgbClr>
          </a:solidFill>
          <a:ln w="7620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3" descr="C:\Documents and Settings\mchanrahan\Local Settings\Temporary Internet Files\Content.IE5\IQ010KT7\MP910218837[1].jpg"/>
          <p:cNvPicPr>
            <a:picLocks noChangeAspect="1" noChangeArrowheads="1"/>
          </p:cNvPicPr>
          <p:nvPr/>
        </p:nvPicPr>
        <p:blipFill>
          <a:blip r:embed="rId5" cstate="print"/>
          <a:srcRect t="7308" r="2326" b="8077"/>
          <a:stretch>
            <a:fillRect/>
          </a:stretch>
        </p:blipFill>
        <p:spPr bwMode="auto">
          <a:xfrm rot="21348111">
            <a:off x="7706432" y="1042511"/>
            <a:ext cx="1186431" cy="822244"/>
          </a:xfrm>
          <a:prstGeom prst="rect">
            <a:avLst/>
          </a:prstGeom>
          <a:solidFill>
            <a:srgbClr val="FFFFFF">
              <a:shade val="85000"/>
            </a:srgbClr>
          </a:solidFill>
          <a:ln w="7620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09077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70308"/>
            <a:ext cx="8913813" cy="914400"/>
          </a:xfrm>
        </p:spPr>
        <p:txBody>
          <a:bodyPr/>
          <a:lstStyle/>
          <a:p>
            <a:pPr eaLnBrk="1" fontAlgn="auto" hangingPunct="1">
              <a:spcAft>
                <a:spcPts val="0"/>
              </a:spcAft>
              <a:defRPr/>
            </a:pPr>
            <a:r>
              <a:rPr dirty="0" smtClean="0"/>
              <a:t>Albany Plan of Union</a:t>
            </a:r>
            <a:endParaRPr dirty="0"/>
          </a:p>
        </p:txBody>
      </p:sp>
      <p:sp>
        <p:nvSpPr>
          <p:cNvPr id="2" name="Content Placeholder 1"/>
          <p:cNvSpPr>
            <a:spLocks noGrp="1"/>
          </p:cNvSpPr>
          <p:nvPr>
            <p:ph sz="half" idx="1"/>
          </p:nvPr>
        </p:nvSpPr>
        <p:spPr>
          <a:xfrm>
            <a:off x="304800" y="1449352"/>
            <a:ext cx="4954855" cy="5053149"/>
          </a:xfrm>
        </p:spPr>
        <p:txBody>
          <a:bodyPr>
            <a:noAutofit/>
          </a:bodyPr>
          <a:lstStyle/>
          <a:p>
            <a:pPr marL="274320" indent="-274320">
              <a:buFont typeface="Wingdings 2"/>
              <a:buChar char=""/>
              <a:defRPr/>
            </a:pPr>
            <a:r>
              <a:rPr lang="en-US" sz="2000" dirty="0" smtClean="0"/>
              <a:t>Albany Congress:  Nine colonies met to </a:t>
            </a:r>
            <a:r>
              <a:rPr lang="en-US" sz="2000" dirty="0"/>
              <a:t>discuss defense and Indian </a:t>
            </a:r>
            <a:r>
              <a:rPr lang="en-US" sz="2000" dirty="0" smtClean="0"/>
              <a:t>affairs</a:t>
            </a:r>
          </a:p>
          <a:p>
            <a:pPr marL="274320" indent="-274320">
              <a:buFont typeface="Wingdings 2"/>
              <a:buChar char=""/>
              <a:defRPr/>
            </a:pPr>
            <a:r>
              <a:rPr lang="en-US" sz="2000" dirty="0" smtClean="0"/>
              <a:t>Albany Plan:  First plan to create a unified government in the colonies</a:t>
            </a:r>
          </a:p>
          <a:p>
            <a:pPr marL="617220" lvl="1" indent="-274320">
              <a:buFont typeface="Wingdings 2"/>
              <a:buChar char=""/>
              <a:defRPr/>
            </a:pPr>
            <a:r>
              <a:rPr lang="en-US" sz="2000" dirty="0" smtClean="0"/>
              <a:t>Drafted by Benjamin Franklin</a:t>
            </a:r>
          </a:p>
          <a:p>
            <a:pPr marL="617220" lvl="1" indent="-274320">
              <a:buFont typeface="Wingdings 2"/>
              <a:buChar char=""/>
              <a:defRPr/>
            </a:pPr>
            <a:r>
              <a:rPr lang="en-US" sz="2000" dirty="0"/>
              <a:t>The colonial governments were to select members of a ‘Grand Council,’ while the British Government would appoint a ‘president General.’ </a:t>
            </a:r>
          </a:p>
          <a:p>
            <a:pPr marL="617220" lvl="1" indent="-274320">
              <a:buFont typeface="Wingdings 2"/>
              <a:buChar char=""/>
              <a:defRPr/>
            </a:pPr>
            <a:r>
              <a:rPr lang="en-US" sz="2000" dirty="0" smtClean="0"/>
              <a:t>Adopted by delegates.  Individual colonies rejected it: not enough independence.  British rejected it: too much independence</a:t>
            </a:r>
          </a:p>
        </p:txBody>
      </p:sp>
      <p:pic>
        <p:nvPicPr>
          <p:cNvPr id="5" name="Picture 11" descr="Join_Or_Die-Franklin-snake"/>
          <p:cNvPicPr>
            <a:picLocks noChangeAspect="1" noChangeArrowheads="1"/>
          </p:cNvPicPr>
          <p:nvPr/>
        </p:nvPicPr>
        <p:blipFill>
          <a:blip r:embed="rId2" cstate="print">
            <a:lum contrast="18000"/>
            <a:extLst>
              <a:ext uri="{28A0092B-C50C-407E-A947-70E740481C1C}">
                <a14:useLocalDpi xmlns:a14="http://schemas.microsoft.com/office/drawing/2010/main" val="0"/>
              </a:ext>
            </a:extLst>
          </a:blip>
          <a:srcRect l="4167" t="3018" r="2083" b="3397"/>
          <a:stretch>
            <a:fillRect/>
          </a:stretch>
        </p:blipFill>
        <p:spPr bwMode="auto">
          <a:xfrm>
            <a:off x="5367702" y="2665767"/>
            <a:ext cx="3546112" cy="244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487342" y="1601215"/>
            <a:ext cx="3316032" cy="954107"/>
          </a:xfrm>
          <a:prstGeom prst="rect">
            <a:avLst/>
          </a:prstGeom>
          <a:noFill/>
        </p:spPr>
        <p:txBody>
          <a:bodyPr wrap="none">
            <a:spAutoFit/>
          </a:bodyPr>
          <a:lstStyle/>
          <a:p>
            <a:pPr algn="ctr" fontAlgn="auto">
              <a:spcBef>
                <a:spcPts val="0"/>
              </a:spcBef>
              <a:spcAft>
                <a:spcPts val="0"/>
              </a:spcAft>
              <a:defRPr/>
            </a:pPr>
            <a:r>
              <a:rPr lang="en-US" sz="2800" dirty="0">
                <a:ln w="10160">
                  <a:solidFill>
                    <a:schemeClr val="accent1"/>
                  </a:solidFill>
                  <a:prstDash val="solid"/>
                </a:ln>
                <a:solidFill>
                  <a:srgbClr val="FFFFFF"/>
                </a:solidFill>
                <a:effectLst>
                  <a:outerShdw blurRad="38100" dist="32000" dir="5400000" algn="tl">
                    <a:srgbClr val="000000">
                      <a:alpha val="30000"/>
                    </a:srgbClr>
                  </a:outerShdw>
                </a:effectLst>
                <a:latin typeface="+mn-lt"/>
              </a:rPr>
              <a:t>The </a:t>
            </a:r>
            <a:r>
              <a:rPr 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mn-lt"/>
              </a:rPr>
              <a:t>First American</a:t>
            </a:r>
            <a:endParaRPr lang="en-US" sz="2800" dirty="0">
              <a:ln w="10160">
                <a:solidFill>
                  <a:schemeClr val="accent1"/>
                </a:solidFill>
                <a:prstDash val="solid"/>
              </a:ln>
              <a:solidFill>
                <a:srgbClr val="FFFFFF"/>
              </a:solidFill>
              <a:effectLst>
                <a:outerShdw blurRad="38100" dist="32000" dir="5400000" algn="tl">
                  <a:srgbClr val="000000">
                    <a:alpha val="30000"/>
                  </a:srgbClr>
                </a:outerShdw>
              </a:effectLst>
              <a:latin typeface="+mn-lt"/>
            </a:endParaRPr>
          </a:p>
          <a:p>
            <a:pPr algn="ctr" fontAlgn="auto">
              <a:spcBef>
                <a:spcPts val="0"/>
              </a:spcBef>
              <a:spcAft>
                <a:spcPts val="0"/>
              </a:spcAft>
              <a:defRPr/>
            </a:pPr>
            <a:r>
              <a:rPr lang="en-US" sz="2800" dirty="0">
                <a:ln w="10160">
                  <a:solidFill>
                    <a:schemeClr val="accent1"/>
                  </a:solidFill>
                  <a:prstDash val="solid"/>
                </a:ln>
                <a:solidFill>
                  <a:srgbClr val="FFFFFF"/>
                </a:solidFill>
                <a:effectLst>
                  <a:outerShdw blurRad="38100" dist="32000" dir="5400000" algn="tl">
                    <a:srgbClr val="000000">
                      <a:alpha val="30000"/>
                    </a:srgbClr>
                  </a:outerShdw>
                </a:effectLst>
                <a:latin typeface="+mn-lt"/>
              </a:rPr>
              <a:t>Political Cartoon</a:t>
            </a:r>
          </a:p>
        </p:txBody>
      </p:sp>
      <p:sp>
        <p:nvSpPr>
          <p:cNvPr id="10" name="Content Placeholder 1"/>
          <p:cNvSpPr>
            <a:spLocks noGrp="1"/>
          </p:cNvSpPr>
          <p:nvPr>
            <p:ph sz="half" idx="1"/>
          </p:nvPr>
        </p:nvSpPr>
        <p:spPr>
          <a:xfrm>
            <a:off x="5597781" y="5342821"/>
            <a:ext cx="3101963" cy="676480"/>
          </a:xfrm>
          <a:ln>
            <a:solidFill>
              <a:schemeClr val="tx1">
                <a:alpha val="55000"/>
              </a:schemeClr>
            </a:solidFill>
          </a:ln>
        </p:spPr>
        <p:txBody>
          <a:bodyPr>
            <a:noAutofit/>
          </a:bodyPr>
          <a:lstStyle/>
          <a:p>
            <a:pPr marL="0" indent="0" algn="ctr">
              <a:buNone/>
              <a:defRPr/>
            </a:pPr>
            <a:r>
              <a:rPr lang="en-US" dirty="0" smtClean="0"/>
              <a:t>Drawn and published by Benjamin Franklin</a:t>
            </a:r>
          </a:p>
        </p:txBody>
      </p:sp>
    </p:spTree>
    <p:extLst>
      <p:ext uri="{BB962C8B-B14F-4D97-AF65-F5344CB8AC3E}">
        <p14:creationId xmlns:p14="http://schemas.microsoft.com/office/powerpoint/2010/main" val="4100478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descr="French&amp;IndianWar-1763"/>
          <p:cNvPicPr>
            <a:picLocks noChangeAspect="1" noChangeArrowheads="1"/>
          </p:cNvPicPr>
          <p:nvPr/>
        </p:nvPicPr>
        <p:blipFill>
          <a:blip r:embed="rId2" cstate="print">
            <a:lum bright="-18000" contrast="30000"/>
            <a:extLst>
              <a:ext uri="{28A0092B-C50C-407E-A947-70E740481C1C}">
                <a14:useLocalDpi xmlns:a14="http://schemas.microsoft.com/office/drawing/2010/main" val="0"/>
              </a:ext>
            </a:extLst>
          </a:blip>
          <a:srcRect/>
          <a:stretch>
            <a:fillRect/>
          </a:stretch>
        </p:blipFill>
        <p:spPr bwMode="auto">
          <a:xfrm>
            <a:off x="0" y="0"/>
            <a:ext cx="7359650" cy="685800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rot="5400000">
            <a:off x="5247773" y="2961773"/>
            <a:ext cx="6838346" cy="954107"/>
          </a:xfrm>
          <a:prstGeom prst="rect">
            <a:avLst/>
          </a:prstGeom>
          <a:noFill/>
        </p:spPr>
        <p:txBody>
          <a:bodyPr>
            <a:spAutoFit/>
          </a:bodyPr>
          <a:lstStyle/>
          <a:p>
            <a:pPr algn="ctr" fontAlgn="auto">
              <a:spcBef>
                <a:spcPts val="0"/>
              </a:spcBef>
              <a:spcAft>
                <a:spcPts val="0"/>
              </a:spcAft>
              <a:defRPr/>
            </a:pPr>
            <a:r>
              <a:rPr lang="en-US" sz="5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North America in 1753</a:t>
            </a:r>
          </a:p>
        </p:txBody>
      </p:sp>
    </p:spTree>
    <p:extLst>
      <p:ext uri="{BB962C8B-B14F-4D97-AF65-F5344CB8AC3E}">
        <p14:creationId xmlns:p14="http://schemas.microsoft.com/office/powerpoint/2010/main" val="55884276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15047"/>
            <a:ext cx="8913813" cy="914400"/>
          </a:xfrm>
        </p:spPr>
        <p:txBody>
          <a:bodyPr/>
          <a:lstStyle/>
          <a:p>
            <a:pPr eaLnBrk="1" fontAlgn="auto" hangingPunct="1">
              <a:spcAft>
                <a:spcPts val="0"/>
              </a:spcAft>
              <a:defRPr/>
            </a:pPr>
            <a:r>
              <a:rPr dirty="0" smtClean="0"/>
              <a:t>Effects of the War</a:t>
            </a:r>
            <a:endParaRPr dirty="0"/>
          </a:p>
        </p:txBody>
      </p:sp>
      <p:sp>
        <p:nvSpPr>
          <p:cNvPr id="2" name="Content Placeholder 1"/>
          <p:cNvSpPr>
            <a:spLocks noGrp="1"/>
          </p:cNvSpPr>
          <p:nvPr>
            <p:ph sz="half" idx="1"/>
          </p:nvPr>
        </p:nvSpPr>
        <p:spPr>
          <a:xfrm>
            <a:off x="303707" y="2195112"/>
            <a:ext cx="4141461" cy="4081863"/>
          </a:xfrm>
        </p:spPr>
        <p:txBody>
          <a:bodyPr>
            <a:noAutofit/>
          </a:bodyPr>
          <a:lstStyle/>
          <a:p>
            <a:pPr marL="274320" indent="-274320" eaLnBrk="1" fontAlgn="auto" hangingPunct="1">
              <a:spcAft>
                <a:spcPts val="0"/>
              </a:spcAft>
              <a:buFont typeface="Wingdings 2"/>
              <a:buChar char=""/>
              <a:defRPr/>
            </a:pPr>
            <a:r>
              <a:rPr lang="en-US" sz="2600" dirty="0" smtClean="0">
                <a:latin typeface="+mj-lt"/>
              </a:rPr>
              <a:t>It increased her colonial empire in the Americas</a:t>
            </a:r>
          </a:p>
          <a:p>
            <a:pPr marL="274320" indent="-274320" eaLnBrk="1" fontAlgn="auto" hangingPunct="1">
              <a:spcAft>
                <a:spcPts val="0"/>
              </a:spcAft>
              <a:buFont typeface="Wingdings 2"/>
              <a:buChar char=""/>
              <a:defRPr/>
            </a:pPr>
            <a:r>
              <a:rPr lang="en-US" sz="2600" dirty="0" smtClean="0">
                <a:latin typeface="+mj-lt"/>
              </a:rPr>
              <a:t>It greatly enlarged England’s debt</a:t>
            </a:r>
          </a:p>
          <a:p>
            <a:pPr marL="274320" indent="-274320" eaLnBrk="1" fontAlgn="auto" hangingPunct="1">
              <a:spcAft>
                <a:spcPts val="0"/>
              </a:spcAft>
              <a:buFont typeface="Wingdings 2"/>
              <a:buChar char=""/>
              <a:defRPr/>
            </a:pPr>
            <a:r>
              <a:rPr lang="en-US" sz="2600" dirty="0" smtClean="0">
                <a:latin typeface="+mj-lt"/>
              </a:rPr>
              <a:t>Britain’s contempt for the </a:t>
            </a:r>
            <a:r>
              <a:rPr lang="en-US" sz="2600" i="1" dirty="0" smtClean="0">
                <a:latin typeface="+mj-lt"/>
              </a:rPr>
              <a:t>ungrateful </a:t>
            </a:r>
            <a:r>
              <a:rPr lang="en-US" sz="2600" dirty="0" smtClean="0">
                <a:latin typeface="+mj-lt"/>
              </a:rPr>
              <a:t>colonials created bitter feelings</a:t>
            </a:r>
          </a:p>
        </p:txBody>
      </p:sp>
      <p:sp>
        <p:nvSpPr>
          <p:cNvPr id="6" name="Content Placeholder 5"/>
          <p:cNvSpPr>
            <a:spLocks noGrp="1"/>
          </p:cNvSpPr>
          <p:nvPr>
            <p:ph sz="half" idx="2"/>
          </p:nvPr>
        </p:nvSpPr>
        <p:spPr>
          <a:xfrm>
            <a:off x="4817899" y="2195112"/>
            <a:ext cx="4095914" cy="4081863"/>
          </a:xfrm>
        </p:spPr>
        <p:txBody>
          <a:bodyPr>
            <a:noAutofit/>
          </a:bodyPr>
          <a:lstStyle/>
          <a:p>
            <a:pPr marL="274320" indent="-274320" eaLnBrk="1" fontAlgn="auto" hangingPunct="1">
              <a:spcAft>
                <a:spcPts val="0"/>
              </a:spcAft>
              <a:buFont typeface="Wingdings 2"/>
              <a:buChar char=""/>
              <a:defRPr/>
            </a:pPr>
            <a:r>
              <a:rPr lang="en-US" sz="2600" dirty="0" smtClean="0"/>
              <a:t>United them under a common enemy for the first time</a:t>
            </a:r>
          </a:p>
          <a:p>
            <a:pPr marL="274320" indent="-274320" eaLnBrk="1" fontAlgn="auto" hangingPunct="1">
              <a:spcAft>
                <a:spcPts val="0"/>
              </a:spcAft>
              <a:buFont typeface="Wingdings 2"/>
              <a:buChar char=""/>
              <a:defRPr/>
            </a:pPr>
            <a:r>
              <a:rPr lang="en-US" sz="2600" dirty="0" smtClean="0"/>
              <a:t>It created bitter feelings towards the </a:t>
            </a:r>
            <a:r>
              <a:rPr lang="en-US" sz="2600" i="1" dirty="0" smtClean="0"/>
              <a:t>pompous </a:t>
            </a:r>
            <a:r>
              <a:rPr lang="en-US" sz="2600" dirty="0" smtClean="0"/>
              <a:t>British that would only intensify</a:t>
            </a:r>
          </a:p>
          <a:p>
            <a:pPr marL="274320" indent="-274320" eaLnBrk="1" fontAlgn="auto" hangingPunct="1">
              <a:spcAft>
                <a:spcPts val="0"/>
              </a:spcAft>
              <a:buFont typeface="Wingdings 2"/>
              <a:buChar char=""/>
              <a:defRPr/>
            </a:pPr>
            <a:r>
              <a:rPr lang="en-US" sz="2600" dirty="0" smtClean="0"/>
              <a:t>No longer could avoid British taxes</a:t>
            </a:r>
            <a:endParaRPr lang="en-US" sz="2600" dirty="0"/>
          </a:p>
        </p:txBody>
      </p:sp>
      <p:sp>
        <p:nvSpPr>
          <p:cNvPr id="4" name="Text Placeholder 3"/>
          <p:cNvSpPr>
            <a:spLocks noGrp="1"/>
          </p:cNvSpPr>
          <p:nvPr>
            <p:ph type="body" idx="4294967295"/>
          </p:nvPr>
        </p:nvSpPr>
        <p:spPr>
          <a:xfrm>
            <a:off x="496975" y="1552479"/>
            <a:ext cx="3565525" cy="877888"/>
          </a:xfrm>
          <a:ln>
            <a:miter lim="800000"/>
            <a:headEnd/>
            <a:tailEnd/>
          </a:ln>
        </p:spPr>
        <p:txBody>
          <a:bodyPr>
            <a:normAutofit/>
          </a:bodyPr>
          <a:lstStyle/>
          <a:p>
            <a:pPr eaLnBrk="1" fontAlgn="auto" hangingPunct="1">
              <a:spcAft>
                <a:spcPts val="0"/>
              </a:spcAft>
              <a:buFont typeface="Wingdings 2"/>
              <a:buNone/>
              <a:defRPr/>
            </a:pPr>
            <a:r>
              <a:rPr lang="en-US" sz="2800" b="1" u="sng" dirty="0" smtClean="0"/>
              <a:t>Britain</a:t>
            </a:r>
            <a:endParaRPr lang="en-US" sz="2800" b="1" u="sng" dirty="0"/>
          </a:p>
        </p:txBody>
      </p:sp>
      <p:sp>
        <p:nvSpPr>
          <p:cNvPr id="5" name="Text Placeholder 4"/>
          <p:cNvSpPr>
            <a:spLocks noGrp="1"/>
          </p:cNvSpPr>
          <p:nvPr>
            <p:ph type="body" sz="quarter" idx="4294967295"/>
          </p:nvPr>
        </p:nvSpPr>
        <p:spPr>
          <a:xfrm>
            <a:off x="5578475" y="1552479"/>
            <a:ext cx="3565525" cy="877888"/>
          </a:xfrm>
          <a:noFill/>
          <a:ln>
            <a:miter lim="800000"/>
            <a:headEnd/>
            <a:tailEnd/>
          </a:ln>
        </p:spPr>
        <p:txBody>
          <a:bodyPr>
            <a:normAutofit/>
          </a:bodyPr>
          <a:lstStyle/>
          <a:p>
            <a:pPr eaLnBrk="1" fontAlgn="auto" hangingPunct="1">
              <a:spcAft>
                <a:spcPts val="0"/>
              </a:spcAft>
              <a:buFont typeface="Wingdings 2"/>
              <a:buNone/>
              <a:defRPr/>
            </a:pPr>
            <a:r>
              <a:rPr lang="en-US" sz="2800" b="1" u="sng" dirty="0" smtClean="0"/>
              <a:t>Colonies</a:t>
            </a:r>
            <a:endParaRPr lang="en-US" sz="2800" b="1" u="sng" dirty="0"/>
          </a:p>
        </p:txBody>
      </p:sp>
    </p:spTree>
    <p:extLst>
      <p:ext uri="{BB962C8B-B14F-4D97-AF65-F5344CB8AC3E}">
        <p14:creationId xmlns:p14="http://schemas.microsoft.com/office/powerpoint/2010/main" val="1510338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ile:Pontiac conspiracy.jpg"/>
          <p:cNvPicPr>
            <a:picLocks noChangeAspect="1" noChangeArrowheads="1"/>
          </p:cNvPicPr>
          <p:nvPr/>
        </p:nvPicPr>
        <p:blipFill>
          <a:blip r:embed="rId2" cstate="print">
            <a:extLst>
              <a:ext uri="{28A0092B-C50C-407E-A947-70E740481C1C}">
                <a14:useLocalDpi xmlns:a14="http://schemas.microsoft.com/office/drawing/2010/main" val="0"/>
              </a:ext>
            </a:extLst>
          </a:blip>
          <a:srcRect l="3267" r="3604"/>
          <a:stretch>
            <a:fillRect/>
          </a:stretch>
        </p:blipFill>
        <p:spPr bwMode="auto">
          <a:xfrm>
            <a:off x="0" y="0"/>
            <a:ext cx="9177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idx="1"/>
          </p:nvPr>
        </p:nvSpPr>
        <p:spPr>
          <a:xfrm>
            <a:off x="457200" y="1676400"/>
            <a:ext cx="8229600" cy="4267200"/>
          </a:xfrm>
          <a:solidFill>
            <a:schemeClr val="bg1">
              <a:lumMod val="85000"/>
              <a:alpha val="70000"/>
            </a:schemeClr>
          </a:solidFill>
        </p:spPr>
        <p:txBody>
          <a:bodyPr>
            <a:normAutofit/>
          </a:bodyPr>
          <a:lstStyle/>
          <a:p>
            <a:pPr marL="457200" indent="-457200" eaLnBrk="1" fontAlgn="auto" hangingPunct="1">
              <a:spcAft>
                <a:spcPts val="0"/>
              </a:spcAft>
              <a:buClr>
                <a:schemeClr val="tx1">
                  <a:lumMod val="50000"/>
                  <a:lumOff val="50000"/>
                </a:schemeClr>
              </a:buClr>
              <a:buFont typeface="Wingdings 2"/>
              <a:buChar char=""/>
              <a:defRPr/>
            </a:pPr>
            <a:r>
              <a:rPr lang="en-US" sz="2800" dirty="0" smtClean="0">
                <a:solidFill>
                  <a:srgbClr val="000000"/>
                </a:solidFill>
              </a:rPr>
              <a:t>Chief Pontiac, Ottawa chief, refused to surrender his lands to the British </a:t>
            </a:r>
          </a:p>
          <a:p>
            <a:pPr marL="457200" indent="-457200" eaLnBrk="1" fontAlgn="auto" hangingPunct="1">
              <a:spcAft>
                <a:spcPts val="0"/>
              </a:spcAft>
              <a:buClr>
                <a:schemeClr val="tx1">
                  <a:lumMod val="50000"/>
                  <a:lumOff val="50000"/>
                </a:schemeClr>
              </a:buClr>
              <a:buFont typeface="Wingdings 2"/>
              <a:buChar char=""/>
              <a:defRPr/>
            </a:pPr>
            <a:r>
              <a:rPr lang="en-US" sz="2800" dirty="0">
                <a:solidFill>
                  <a:srgbClr val="000000"/>
                </a:solidFill>
              </a:rPr>
              <a:t>L</a:t>
            </a:r>
            <a:r>
              <a:rPr lang="en-US" sz="2800" dirty="0" smtClean="0">
                <a:solidFill>
                  <a:srgbClr val="000000"/>
                </a:solidFill>
              </a:rPr>
              <a:t>ed an Indian alliance against whites in the Ohio Valley &amp; Great Lakes region in 1763</a:t>
            </a:r>
          </a:p>
          <a:p>
            <a:pPr marL="457200" indent="-457200" eaLnBrk="1" fontAlgn="auto" hangingPunct="1">
              <a:spcAft>
                <a:spcPts val="0"/>
              </a:spcAft>
              <a:buClr>
                <a:schemeClr val="tx1">
                  <a:lumMod val="50000"/>
                  <a:lumOff val="50000"/>
                </a:schemeClr>
              </a:buClr>
              <a:buFont typeface="Wingdings 2"/>
              <a:buChar char=""/>
              <a:defRPr/>
            </a:pPr>
            <a:r>
              <a:rPr lang="en-US" sz="2800" dirty="0" smtClean="0">
                <a:solidFill>
                  <a:srgbClr val="000000"/>
                </a:solidFill>
              </a:rPr>
              <a:t>British retaliated with germ warfare: blankets infected with smallpox distributed among the Amerindians  (sound familiar?)</a:t>
            </a:r>
          </a:p>
          <a:p>
            <a:pPr marL="457200" indent="-457200" eaLnBrk="1" fontAlgn="auto" hangingPunct="1">
              <a:spcAft>
                <a:spcPts val="0"/>
              </a:spcAft>
              <a:buClr>
                <a:schemeClr val="tx1">
                  <a:lumMod val="50000"/>
                  <a:lumOff val="50000"/>
                </a:schemeClr>
              </a:buClr>
              <a:buFont typeface="Wingdings 2"/>
              <a:buChar char=""/>
              <a:defRPr/>
            </a:pPr>
            <a:r>
              <a:rPr lang="en-US" sz="2800" dirty="0" smtClean="0">
                <a:solidFill>
                  <a:srgbClr val="000000"/>
                </a:solidFill>
              </a:rPr>
              <a:t>Rebellion subdued in October, 1763</a:t>
            </a:r>
          </a:p>
        </p:txBody>
      </p:sp>
      <p:sp>
        <p:nvSpPr>
          <p:cNvPr id="9" name="Rectangle 8"/>
          <p:cNvSpPr/>
          <p:nvPr/>
        </p:nvSpPr>
        <p:spPr>
          <a:xfrm>
            <a:off x="365111" y="0"/>
            <a:ext cx="8593314" cy="1569660"/>
          </a:xfrm>
          <a:prstGeom prst="rect">
            <a:avLst/>
          </a:prstGeom>
          <a:noFill/>
        </p:spPr>
        <p:txBody>
          <a:bodyPr wrap="none">
            <a:spAutoFit/>
          </a:bodyPr>
          <a:lstStyle/>
          <a:p>
            <a:pPr fontAlgn="auto">
              <a:spcBef>
                <a:spcPts val="0"/>
              </a:spcBef>
              <a:spcAft>
                <a:spcPts val="0"/>
              </a:spcAft>
              <a:defRPr/>
            </a:pPr>
            <a:r>
              <a:rPr lang="en-US"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Tensions Along the Frontier:</a:t>
            </a:r>
          </a:p>
          <a:p>
            <a:pPr fontAlgn="auto">
              <a:spcBef>
                <a:spcPts val="0"/>
              </a:spcBef>
              <a:spcAft>
                <a:spcPts val="0"/>
              </a:spcAft>
              <a:defRPr/>
            </a:pPr>
            <a:r>
              <a:rPr lang="en-US"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Pontiac’s Rebellion</a:t>
            </a:r>
          </a:p>
        </p:txBody>
      </p:sp>
    </p:spTree>
    <p:extLst>
      <p:ext uri="{BB962C8B-B14F-4D97-AF65-F5344CB8AC3E}">
        <p14:creationId xmlns:p14="http://schemas.microsoft.com/office/powerpoint/2010/main" val="218681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tgtEl>
                                          <p:spTgt spid="7">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ile:Paxton massacre.jpg">
            <a:hlinkClick r:id="rId2"/>
          </p:cNvPr>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l="4845" r="6180"/>
          <a:stretch>
            <a:fillRect/>
          </a:stretch>
        </p:blipFill>
        <p:spPr bwMode="auto">
          <a:xfrm>
            <a:off x="0" y="0"/>
            <a:ext cx="9136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457200" y="1524000"/>
            <a:ext cx="8229600" cy="4550524"/>
          </a:xfrm>
          <a:solidFill>
            <a:schemeClr val="bg1">
              <a:lumMod val="85000"/>
              <a:alpha val="70000"/>
            </a:schemeClr>
          </a:solidFill>
        </p:spPr>
        <p:txBody>
          <a:bodyPr>
            <a:normAutofit fontScale="85000" lnSpcReduction="20000"/>
          </a:bodyPr>
          <a:lstStyle/>
          <a:p>
            <a:pPr marL="274320" indent="-274320">
              <a:buClr>
                <a:schemeClr val="tx1">
                  <a:lumMod val="50000"/>
                  <a:lumOff val="50000"/>
                </a:schemeClr>
              </a:buClr>
              <a:buFont typeface="Wingdings 2"/>
              <a:buChar char=""/>
              <a:defRPr/>
            </a:pPr>
            <a:r>
              <a:rPr lang="en-US" sz="2800" dirty="0" smtClean="0">
                <a:solidFill>
                  <a:srgbClr val="000000"/>
                </a:solidFill>
              </a:rPr>
              <a:t>Scots-Irish in E. </a:t>
            </a:r>
            <a:r>
              <a:rPr lang="en-US" sz="2800" dirty="0">
                <a:solidFill>
                  <a:srgbClr val="000000"/>
                </a:solidFill>
              </a:rPr>
              <a:t>Penn weary of the colonial assembly’s inattention to their vulnerability to Indian </a:t>
            </a:r>
            <a:r>
              <a:rPr lang="en-US" sz="2800" dirty="0" smtClean="0">
                <a:solidFill>
                  <a:srgbClr val="000000"/>
                </a:solidFill>
              </a:rPr>
              <a:t>attack</a:t>
            </a:r>
          </a:p>
          <a:p>
            <a:pPr marL="274320" indent="-274320" eaLnBrk="1" fontAlgn="auto" hangingPunct="1">
              <a:spcAft>
                <a:spcPts val="0"/>
              </a:spcAft>
              <a:buClr>
                <a:schemeClr val="tx1">
                  <a:lumMod val="50000"/>
                  <a:lumOff val="50000"/>
                </a:schemeClr>
              </a:buClr>
              <a:buFont typeface="Wingdings 2"/>
              <a:buChar char=""/>
              <a:defRPr/>
            </a:pPr>
            <a:r>
              <a:rPr lang="en-US" sz="2800" dirty="0" smtClean="0">
                <a:solidFill>
                  <a:srgbClr val="000000"/>
                </a:solidFill>
              </a:rPr>
              <a:t>Requests for soldiers, guns, etc. were ignored by the legislators, many of whom were Quakers </a:t>
            </a:r>
          </a:p>
          <a:p>
            <a:pPr marL="274320" indent="-274320" eaLnBrk="1" fontAlgn="auto" hangingPunct="1">
              <a:spcAft>
                <a:spcPts val="0"/>
              </a:spcAft>
              <a:buClr>
                <a:schemeClr val="tx1">
                  <a:lumMod val="50000"/>
                  <a:lumOff val="50000"/>
                </a:schemeClr>
              </a:buClr>
              <a:buFont typeface="Wingdings 2"/>
              <a:buChar char=""/>
              <a:defRPr/>
            </a:pPr>
            <a:r>
              <a:rPr lang="en-US" sz="2800" dirty="0" smtClean="0">
                <a:solidFill>
                  <a:srgbClr val="000000"/>
                </a:solidFill>
              </a:rPr>
              <a:t>A group of Paxton men raided local tribes (even those at peace)</a:t>
            </a:r>
          </a:p>
          <a:p>
            <a:pPr marL="274320" indent="-274320" eaLnBrk="1" fontAlgn="auto" hangingPunct="1">
              <a:spcAft>
                <a:spcPts val="0"/>
              </a:spcAft>
              <a:buClr>
                <a:schemeClr val="tx1">
                  <a:lumMod val="50000"/>
                  <a:lumOff val="50000"/>
                </a:schemeClr>
              </a:buClr>
              <a:buFont typeface="Wingdings 2"/>
              <a:buChar char=""/>
              <a:defRPr/>
            </a:pPr>
            <a:r>
              <a:rPr lang="en-US" sz="2800" dirty="0" smtClean="0">
                <a:solidFill>
                  <a:srgbClr val="000000"/>
                </a:solidFill>
              </a:rPr>
              <a:t>Tribes placed under protection of the gov’t.</a:t>
            </a:r>
          </a:p>
          <a:p>
            <a:pPr marL="274320" indent="-274320" eaLnBrk="1" fontAlgn="auto" hangingPunct="1">
              <a:spcAft>
                <a:spcPts val="0"/>
              </a:spcAft>
              <a:buClr>
                <a:schemeClr val="tx1">
                  <a:lumMod val="50000"/>
                  <a:lumOff val="50000"/>
                </a:schemeClr>
              </a:buClr>
              <a:buFont typeface="Wingdings 2"/>
              <a:buChar char=""/>
              <a:defRPr/>
            </a:pPr>
            <a:r>
              <a:rPr lang="en-US" sz="2800" dirty="0" smtClean="0">
                <a:solidFill>
                  <a:srgbClr val="000000"/>
                </a:solidFill>
              </a:rPr>
              <a:t>Paxton Boys march on Philadelphia; meeting between Paxton leaders and colonial officials set up by Benjamin Franklin</a:t>
            </a:r>
          </a:p>
          <a:p>
            <a:pPr marL="274320" indent="-274320" eaLnBrk="1" fontAlgn="auto" hangingPunct="1">
              <a:spcAft>
                <a:spcPts val="0"/>
              </a:spcAft>
              <a:buClr>
                <a:schemeClr val="bg2">
                  <a:lumMod val="95000"/>
                  <a:lumOff val="5000"/>
                </a:schemeClr>
              </a:buClr>
              <a:buFont typeface="Wingdings 2"/>
              <a:buChar char=""/>
              <a:defRPr/>
            </a:pPr>
            <a:endParaRPr lang="en-US" sz="2800" dirty="0" smtClean="0">
              <a:solidFill>
                <a:srgbClr val="000000"/>
              </a:solidFill>
            </a:endParaRPr>
          </a:p>
        </p:txBody>
      </p:sp>
      <p:sp>
        <p:nvSpPr>
          <p:cNvPr id="6" name="Rectangle 5"/>
          <p:cNvSpPr/>
          <p:nvPr/>
        </p:nvSpPr>
        <p:spPr>
          <a:xfrm>
            <a:off x="381000" y="304800"/>
            <a:ext cx="5549340" cy="923330"/>
          </a:xfrm>
          <a:prstGeom prst="rect">
            <a:avLst/>
          </a:prstGeom>
          <a:noFill/>
        </p:spPr>
        <p:txBody>
          <a:bodyPr wrap="none">
            <a:spAutoFit/>
          </a:bodyPr>
          <a:lstStyle/>
          <a:p>
            <a:pPr algn="ctr" fontAlgn="auto">
              <a:spcBef>
                <a:spcPts val="0"/>
              </a:spcBef>
              <a:spcAft>
                <a:spcPts val="0"/>
              </a:spcAft>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rPr>
              <a:t>The Paxton Boys</a:t>
            </a:r>
          </a:p>
        </p:txBody>
      </p:sp>
    </p:spTree>
    <p:extLst>
      <p:ext uri="{BB962C8B-B14F-4D97-AF65-F5344CB8AC3E}">
        <p14:creationId xmlns:p14="http://schemas.microsoft.com/office/powerpoint/2010/main" val="2170156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52400"/>
            <a:ext cx="3886200" cy="1219200"/>
          </a:xfrm>
        </p:spPr>
        <p:txBody>
          <a:bodyPr>
            <a:normAutofit/>
          </a:bodyPr>
          <a:lstStyle/>
          <a:p>
            <a:pPr eaLnBrk="1" fontAlgn="auto" hangingPunct="1">
              <a:spcAft>
                <a:spcPts val="0"/>
              </a:spcAft>
              <a:defRPr/>
            </a:pPr>
            <a:r>
              <a:rPr smtClean="0"/>
              <a:t>British Backlash!</a:t>
            </a:r>
            <a:endParaRPr/>
          </a:p>
        </p:txBody>
      </p:sp>
      <p:sp>
        <p:nvSpPr>
          <p:cNvPr id="2" name="Content Placeholder 1"/>
          <p:cNvSpPr>
            <a:spLocks noGrp="1"/>
          </p:cNvSpPr>
          <p:nvPr>
            <p:ph idx="1"/>
          </p:nvPr>
        </p:nvSpPr>
        <p:spPr>
          <a:xfrm>
            <a:off x="228600" y="1524000"/>
            <a:ext cx="3886200" cy="4953000"/>
          </a:xfrm>
        </p:spPr>
        <p:txBody>
          <a:bodyPr>
            <a:normAutofit fontScale="92500"/>
          </a:bodyPr>
          <a:lstStyle/>
          <a:p>
            <a:pPr marL="457200" indent="-457200" eaLnBrk="1" fontAlgn="auto" hangingPunct="1">
              <a:spcAft>
                <a:spcPts val="0"/>
              </a:spcAft>
              <a:buClr>
                <a:schemeClr val="accent2"/>
              </a:buClr>
              <a:buFont typeface="Wingdings 2"/>
              <a:buChar char=""/>
              <a:defRPr/>
            </a:pPr>
            <a:r>
              <a:rPr lang="en-US" sz="2000" dirty="0" smtClean="0"/>
              <a:t>Proclamation of 1763</a:t>
            </a:r>
          </a:p>
          <a:p>
            <a:pPr marL="822960" lvl="1" indent="-457200" eaLnBrk="1" fontAlgn="auto" hangingPunct="1">
              <a:spcAft>
                <a:spcPts val="0"/>
              </a:spcAft>
              <a:buClr>
                <a:schemeClr val="accent2">
                  <a:shade val="75000"/>
                </a:schemeClr>
              </a:buClr>
              <a:buFont typeface="Wingdings 2"/>
              <a:buChar char=""/>
              <a:defRPr/>
            </a:pPr>
            <a:r>
              <a:rPr lang="en-US" sz="1800" dirty="0" smtClean="0"/>
              <a:t>Reaction to Pontiac’s Rebellion</a:t>
            </a:r>
          </a:p>
          <a:p>
            <a:pPr marL="822960" lvl="1" indent="-457200" eaLnBrk="1" fontAlgn="auto" hangingPunct="1">
              <a:spcAft>
                <a:spcPts val="0"/>
              </a:spcAft>
              <a:buClr>
                <a:schemeClr val="accent2">
                  <a:shade val="75000"/>
                </a:schemeClr>
              </a:buClr>
              <a:buFont typeface="Wingdings 2"/>
              <a:buChar char=""/>
              <a:defRPr/>
            </a:pPr>
            <a:r>
              <a:rPr lang="en-US" sz="1800" dirty="0" smtClean="0"/>
              <a:t>Prohibited colonists to move west of the Appalachians; only intended to be temporary</a:t>
            </a:r>
          </a:p>
          <a:p>
            <a:pPr marL="480060" indent="-457200">
              <a:buClr>
                <a:schemeClr val="accent2">
                  <a:shade val="75000"/>
                </a:schemeClr>
              </a:buClr>
              <a:buFont typeface="Wingdings 2"/>
              <a:buChar char=""/>
              <a:defRPr/>
            </a:pPr>
            <a:r>
              <a:rPr lang="en-US" i="1" dirty="0" smtClean="0"/>
              <a:t>British </a:t>
            </a:r>
            <a:r>
              <a:rPr lang="en-US" i="1" dirty="0"/>
              <a:t>aim: </a:t>
            </a:r>
            <a:r>
              <a:rPr lang="en-US" dirty="0"/>
              <a:t>Protect colonists from Indian </a:t>
            </a:r>
            <a:r>
              <a:rPr lang="en-US" dirty="0" smtClean="0"/>
              <a:t>attacks</a:t>
            </a:r>
          </a:p>
          <a:p>
            <a:pPr marL="480060" indent="-457200">
              <a:buClr>
                <a:schemeClr val="accent2">
                  <a:shade val="75000"/>
                </a:schemeClr>
              </a:buClr>
              <a:buFont typeface="Wingdings 2"/>
              <a:buChar char=""/>
              <a:defRPr/>
            </a:pPr>
            <a:r>
              <a:rPr lang="en-US" i="1" dirty="0" smtClean="0"/>
              <a:t>Colonists</a:t>
            </a:r>
            <a:r>
              <a:rPr lang="en-US" i="1" dirty="0"/>
              <a:t>’ view:</a:t>
            </a:r>
            <a:r>
              <a:rPr lang="en-US" dirty="0"/>
              <a:t> Infuriated; felt they were being denied their spoils</a:t>
            </a:r>
          </a:p>
          <a:p>
            <a:pPr marL="480060" indent="-457200">
              <a:buClr>
                <a:schemeClr val="accent2">
                  <a:shade val="75000"/>
                </a:schemeClr>
              </a:buClr>
              <a:buFont typeface="Wingdings 2"/>
              <a:buChar char=""/>
              <a:defRPr/>
            </a:pPr>
            <a:r>
              <a:rPr lang="en-US" sz="2000" dirty="0" smtClean="0"/>
              <a:t>Colonials generally ignored the Proclamation </a:t>
            </a:r>
          </a:p>
        </p:txBody>
      </p:sp>
      <p:pic>
        <p:nvPicPr>
          <p:cNvPr id="54274" name="Picture 2" descr="http://presidentgeorgewashington.files.wordpress.com/2010/03/proclamationlineof17631.jpg"/>
          <p:cNvPicPr>
            <a:picLocks noChangeAspect="1" noChangeArrowheads="1"/>
          </p:cNvPicPr>
          <p:nvPr/>
        </p:nvPicPr>
        <p:blipFill>
          <a:blip r:embed="rId2" cstate="print"/>
          <a:srcRect l="14376"/>
          <a:stretch>
            <a:fillRect/>
          </a:stretch>
        </p:blipFill>
        <p:spPr bwMode="auto">
          <a:xfrm>
            <a:off x="4329049" y="397565"/>
            <a:ext cx="4602481" cy="60032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39218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2929"/>
            <a:ext cx="8913813" cy="914400"/>
          </a:xfrm>
        </p:spPr>
        <p:txBody>
          <a:bodyPr>
            <a:normAutofit fontScale="90000"/>
          </a:bodyPr>
          <a:lstStyle/>
          <a:p>
            <a:pPr fontAlgn="auto">
              <a:spcAft>
                <a:spcPts val="0"/>
              </a:spcAft>
              <a:defRPr/>
            </a:pPr>
            <a:r>
              <a:rPr lang="en-US" dirty="0" smtClean="0"/>
              <a:t>Characteristics of 18</a:t>
            </a:r>
            <a:r>
              <a:rPr lang="en-US" baseline="30000" dirty="0" smtClean="0"/>
              <a:t>th</a:t>
            </a:r>
            <a:r>
              <a:rPr lang="en-US" dirty="0" smtClean="0"/>
              <a:t> Century Colonial America</a:t>
            </a:r>
            <a:endParaRPr lang="en-US" dirty="0"/>
          </a:p>
        </p:txBody>
      </p:sp>
      <p:sp>
        <p:nvSpPr>
          <p:cNvPr id="4" name="Content Placeholder 3"/>
          <p:cNvSpPr>
            <a:spLocks noGrp="1"/>
          </p:cNvSpPr>
          <p:nvPr>
            <p:ph sz="half" idx="2"/>
          </p:nvPr>
        </p:nvSpPr>
        <p:spPr>
          <a:xfrm>
            <a:off x="3768729" y="1504827"/>
            <a:ext cx="5145084" cy="4868790"/>
          </a:xfrm>
        </p:spPr>
        <p:txBody>
          <a:bodyPr>
            <a:noAutofit/>
          </a:bodyPr>
          <a:lstStyle/>
          <a:p>
            <a:pPr fontAlgn="auto">
              <a:spcAft>
                <a:spcPts val="0"/>
              </a:spcAft>
              <a:defRPr/>
            </a:pPr>
            <a:r>
              <a:rPr lang="en-US" sz="2800" dirty="0"/>
              <a:t>Enormous population growth</a:t>
            </a:r>
          </a:p>
          <a:p>
            <a:pPr lvl="1" fontAlgn="auto">
              <a:spcAft>
                <a:spcPts val="0"/>
              </a:spcAft>
              <a:defRPr/>
            </a:pPr>
            <a:r>
              <a:rPr lang="en-US" sz="2400" dirty="0"/>
              <a:t>Higher mortality rate, increase in immigrants</a:t>
            </a:r>
          </a:p>
          <a:p>
            <a:pPr lvl="1" fontAlgn="auto">
              <a:spcAft>
                <a:spcPts val="0"/>
              </a:spcAft>
              <a:defRPr/>
            </a:pPr>
            <a:r>
              <a:rPr lang="en-US" sz="2400" dirty="0"/>
              <a:t>Largest colonies: VA, MA, PN, NC, </a:t>
            </a:r>
            <a:r>
              <a:rPr lang="en-US" sz="2400" dirty="0" smtClean="0"/>
              <a:t>MD</a:t>
            </a:r>
            <a:endParaRPr lang="en-US" sz="2800" dirty="0" smtClean="0"/>
          </a:p>
          <a:p>
            <a:pPr fontAlgn="auto">
              <a:spcAft>
                <a:spcPts val="0"/>
              </a:spcAft>
              <a:defRPr/>
            </a:pPr>
            <a:r>
              <a:rPr lang="en-US" sz="2800" dirty="0" smtClean="0"/>
              <a:t>The </a:t>
            </a:r>
            <a:r>
              <a:rPr lang="en-US" sz="2800" dirty="0"/>
              <a:t>American melting pot</a:t>
            </a:r>
          </a:p>
          <a:p>
            <a:pPr lvl="1" fontAlgn="auto">
              <a:spcAft>
                <a:spcPts val="0"/>
              </a:spcAft>
              <a:defRPr/>
            </a:pPr>
            <a:r>
              <a:rPr lang="en-US" sz="2400" dirty="0"/>
              <a:t>66% English, 20% African</a:t>
            </a:r>
          </a:p>
          <a:p>
            <a:pPr lvl="1" fontAlgn="auto">
              <a:spcAft>
                <a:spcPts val="0"/>
              </a:spcAft>
              <a:defRPr/>
            </a:pPr>
            <a:r>
              <a:rPr lang="en-US" sz="2400" dirty="0"/>
              <a:t>Remaining: Scots Irish, German, Dutch, Irish, French, Welsh, </a:t>
            </a:r>
            <a:r>
              <a:rPr lang="en-US" sz="2400" dirty="0" smtClean="0"/>
              <a:t>Jews</a:t>
            </a:r>
            <a:endParaRPr lang="en-US" sz="2400" dirty="0"/>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0" y="1277329"/>
            <a:ext cx="3659220" cy="5444920"/>
          </a:xfrm>
          <a:prstGeom prst="rect">
            <a:avLst/>
          </a:prstGeom>
        </p:spPr>
      </p:pic>
    </p:spTree>
    <p:extLst>
      <p:ext uri="{BB962C8B-B14F-4D97-AF65-F5344CB8AC3E}">
        <p14:creationId xmlns:p14="http://schemas.microsoft.com/office/powerpoint/2010/main" val="2880456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456"/>
            <a:ext cx="8913813" cy="914400"/>
          </a:xfrm>
        </p:spPr>
        <p:txBody>
          <a:bodyPr/>
          <a:lstStyle/>
          <a:p>
            <a:r>
              <a:rPr lang="en-US" dirty="0" smtClean="0"/>
              <a:t>LEQ Intro Paragraph Practice</a:t>
            </a:r>
            <a:endParaRPr lang="en-US" dirty="0"/>
          </a:p>
        </p:txBody>
      </p:sp>
      <p:sp>
        <p:nvSpPr>
          <p:cNvPr id="3" name="Content Placeholder 2"/>
          <p:cNvSpPr>
            <a:spLocks noGrp="1"/>
          </p:cNvSpPr>
          <p:nvPr>
            <p:ph idx="1"/>
          </p:nvPr>
        </p:nvSpPr>
        <p:spPr>
          <a:xfrm>
            <a:off x="303213" y="1436914"/>
            <a:ext cx="8610600" cy="5192486"/>
          </a:xfrm>
        </p:spPr>
        <p:txBody>
          <a:bodyPr>
            <a:normAutofit fontScale="70000" lnSpcReduction="20000"/>
          </a:bodyPr>
          <a:lstStyle/>
          <a:p>
            <a:r>
              <a:rPr lang="en-US" sz="3200" dirty="0" smtClean="0"/>
              <a:t>How should you categorize your when presented with the following essay </a:t>
            </a:r>
            <a:r>
              <a:rPr lang="en-US" sz="3200" dirty="0" smtClean="0"/>
              <a:t>prompt?:</a:t>
            </a:r>
            <a:endParaRPr lang="en-US" sz="3200" dirty="0" smtClean="0"/>
          </a:p>
          <a:p>
            <a:pPr marL="0" indent="0">
              <a:buNone/>
            </a:pPr>
            <a:r>
              <a:rPr lang="en-US" sz="3200" b="1" i="1" dirty="0" smtClean="0"/>
              <a:t>Evaluate the extent to which the Seven Years’ War (French and Indian War), 1754-1763) marked a turning point in American relations with Great Britain.</a:t>
            </a:r>
          </a:p>
          <a:p>
            <a:pPr marL="0" indent="0">
              <a:buNone/>
            </a:pPr>
            <a:r>
              <a:rPr lang="en-US" sz="3200" i="1" u="sng" dirty="0" smtClean="0"/>
              <a:t>Analyze </a:t>
            </a:r>
            <a:r>
              <a:rPr lang="en-US" sz="3200" i="1" u="sng" dirty="0" smtClean="0"/>
              <a:t>what changed and what stayed the same from the period before the war to the period after it. (Historical Thinking Skill: Periodization)</a:t>
            </a:r>
          </a:p>
          <a:p>
            <a:pPr marL="0" indent="0">
              <a:buNone/>
            </a:pPr>
            <a:r>
              <a:rPr lang="en-US" sz="3200" i="1" dirty="0" smtClean="0"/>
              <a:t>Context (</a:t>
            </a:r>
            <a:r>
              <a:rPr lang="en-US" sz="3200" i="1" dirty="0" smtClean="0"/>
              <a:t>3 sentences)- </a:t>
            </a:r>
            <a:r>
              <a:rPr lang="en-US" sz="3200" i="1" dirty="0" smtClean="0"/>
              <a:t>Describe w</a:t>
            </a:r>
            <a:r>
              <a:rPr lang="en-US" sz="3200" i="1" dirty="0" smtClean="0"/>
              <a:t>hat  </a:t>
            </a:r>
            <a:r>
              <a:rPr lang="en-US" sz="3200" i="1" dirty="0" smtClean="0"/>
              <a:t>was happening before </a:t>
            </a:r>
            <a:r>
              <a:rPr lang="en-US" sz="3200" i="1" u="sng" dirty="0" smtClean="0"/>
              <a:t>AND </a:t>
            </a:r>
            <a:r>
              <a:rPr lang="en-US" sz="3200" i="1" dirty="0" smtClean="0"/>
              <a:t>after the timeframe  provided (1754-1763)? </a:t>
            </a:r>
            <a:endParaRPr lang="en-US" sz="3200" i="1" dirty="0" smtClean="0"/>
          </a:p>
          <a:p>
            <a:pPr marL="0" indent="0">
              <a:buNone/>
            </a:pPr>
            <a:r>
              <a:rPr lang="en-US" sz="3200" i="1" dirty="0" smtClean="0"/>
              <a:t>Thesis </a:t>
            </a:r>
            <a:r>
              <a:rPr lang="en-US" sz="3200" i="1" dirty="0" smtClean="0"/>
              <a:t>statement (2)- A.P. – </a:t>
            </a:r>
            <a:r>
              <a:rPr lang="en-US" sz="3200" b="1" i="1" dirty="0" smtClean="0"/>
              <a:t>Answer the prompt. </a:t>
            </a:r>
            <a:r>
              <a:rPr lang="en-US" sz="3200" i="1" dirty="0" smtClean="0"/>
              <a:t>The French and Indian War marked </a:t>
            </a:r>
            <a:r>
              <a:rPr lang="en-US" sz="3200" i="1" dirty="0" smtClean="0"/>
              <a:t>a </a:t>
            </a:r>
            <a:r>
              <a:rPr lang="en-US" sz="3200" b="1" i="1" dirty="0" smtClean="0"/>
              <a:t>_________ </a:t>
            </a:r>
            <a:r>
              <a:rPr lang="en-US" sz="3200" b="1" i="1" dirty="0" smtClean="0"/>
              <a:t>turning point </a:t>
            </a:r>
            <a:r>
              <a:rPr lang="en-US" sz="3200" i="1" dirty="0" smtClean="0"/>
              <a:t>in American relations with Great Britain </a:t>
            </a:r>
            <a:r>
              <a:rPr lang="en-US" sz="2300" i="1" u="sng" dirty="0" smtClean="0"/>
              <a:t>BECAUSE</a:t>
            </a:r>
            <a:r>
              <a:rPr lang="en-US" sz="2300" i="1" dirty="0" smtClean="0"/>
              <a:t> (BASD) – </a:t>
            </a:r>
            <a:r>
              <a:rPr lang="en-US" sz="2300" i="1" dirty="0" smtClean="0"/>
              <a:t>(Before/After/Similar/Different)</a:t>
            </a:r>
            <a:endParaRPr lang="en-US" sz="2300" i="1" dirty="0"/>
          </a:p>
        </p:txBody>
      </p:sp>
    </p:spTree>
    <p:extLst>
      <p:ext uri="{BB962C8B-B14F-4D97-AF65-F5344CB8AC3E}">
        <p14:creationId xmlns:p14="http://schemas.microsoft.com/office/powerpoint/2010/main" val="3925824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fontAlgn="auto">
              <a:spcAft>
                <a:spcPts val="0"/>
              </a:spcAft>
              <a:defRPr/>
            </a:pPr>
            <a:r>
              <a:rPr lang="en-US" dirty="0" smtClean="0"/>
              <a:t>Colonial Lifestyle</a:t>
            </a:r>
          </a:p>
        </p:txBody>
      </p:sp>
      <p:pic>
        <p:nvPicPr>
          <p:cNvPr id="49154" name="Content Placeholder 4" descr="Colonial Family.jpg"/>
          <p:cNvPicPr>
            <a:picLocks noGrp="1" noChangeAspect="1"/>
          </p:cNvPicPr>
          <p:nvPr>
            <p:ph sz="half" idx="1"/>
          </p:nvPr>
        </p:nvPicPr>
        <p:blipFill>
          <a:blip r:embed="rId3" cstate="print"/>
          <a:stretch>
            <a:fillRect/>
          </a:stretch>
        </p:blipFill>
        <p:spPr>
          <a:xfrm>
            <a:off x="289903" y="2728321"/>
            <a:ext cx="2514600" cy="2446470"/>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
        <p:nvSpPr>
          <p:cNvPr id="49155" name="Content Placeholder 3"/>
          <p:cNvSpPr>
            <a:spLocks noGrp="1"/>
          </p:cNvSpPr>
          <p:nvPr>
            <p:ph sz="half" idx="2"/>
          </p:nvPr>
        </p:nvSpPr>
        <p:spPr>
          <a:xfrm>
            <a:off x="3050876" y="2038256"/>
            <a:ext cx="5864523" cy="4591144"/>
          </a:xfrm>
        </p:spPr>
        <p:txBody>
          <a:bodyPr>
            <a:noAutofit/>
          </a:bodyPr>
          <a:lstStyle/>
          <a:p>
            <a:r>
              <a:rPr lang="en-US" sz="2400" dirty="0" smtClean="0"/>
              <a:t>Traditional family roles</a:t>
            </a:r>
          </a:p>
          <a:p>
            <a:r>
              <a:rPr lang="en-US" sz="2400" dirty="0" smtClean="0"/>
              <a:t>Colonial Occupations</a:t>
            </a:r>
          </a:p>
          <a:p>
            <a:pPr lvl="1"/>
            <a:r>
              <a:rPr lang="en-US" sz="2000" dirty="0" smtClean="0"/>
              <a:t>Clergy most respected</a:t>
            </a:r>
          </a:p>
          <a:p>
            <a:pPr lvl="1"/>
            <a:r>
              <a:rPr lang="en-US" sz="2000" dirty="0" smtClean="0"/>
              <a:t>Agriculture most common</a:t>
            </a:r>
          </a:p>
          <a:p>
            <a:pPr lvl="1"/>
            <a:r>
              <a:rPr lang="en-US" sz="2000" dirty="0" smtClean="0"/>
              <a:t>Politics growing as an occupation</a:t>
            </a:r>
          </a:p>
          <a:p>
            <a:r>
              <a:rPr lang="en-US" sz="2400" dirty="0" smtClean="0"/>
              <a:t>Highest standard of living</a:t>
            </a:r>
          </a:p>
          <a:p>
            <a:pPr lvl="1"/>
            <a:r>
              <a:rPr lang="en-US" sz="2000" dirty="0" smtClean="0"/>
              <a:t>Generally lower mortality rates than Europe</a:t>
            </a:r>
          </a:p>
          <a:p>
            <a:pPr lvl="1">
              <a:spcBef>
                <a:spcPct val="0"/>
              </a:spcBef>
            </a:pPr>
            <a:r>
              <a:rPr lang="en-US" sz="2000" dirty="0"/>
              <a:t>Land was cheap, although less available in southern plantation system </a:t>
            </a:r>
          </a:p>
          <a:p>
            <a:pPr lvl="1">
              <a:spcBef>
                <a:spcPct val="0"/>
              </a:spcBef>
            </a:pPr>
            <a:r>
              <a:rPr lang="en-US" sz="2000" dirty="0"/>
              <a:t>Wages were about three times that of </a:t>
            </a:r>
            <a:r>
              <a:rPr lang="en-US" sz="2000" dirty="0" smtClean="0"/>
              <a:t>Europe</a:t>
            </a:r>
            <a:endParaRPr lang="en-US" sz="2000" dirty="0"/>
          </a:p>
        </p:txBody>
      </p:sp>
    </p:spTree>
    <p:extLst>
      <p:ext uri="{BB962C8B-B14F-4D97-AF65-F5344CB8AC3E}">
        <p14:creationId xmlns:p14="http://schemas.microsoft.com/office/powerpoint/2010/main" val="240552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anim calcmode="lin" valueType="num">
                                      <p:cBhvr additive="base">
                                        <p:cTn id="25" dur="500" fill="hold"/>
                                        <p:tgtEl>
                                          <p:spTgt spid="4915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91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9155">
                                            <p:txEl>
                                              <p:pRg st="4" end="4"/>
                                            </p:txEl>
                                          </p:spTgt>
                                        </p:tgtEl>
                                        <p:attrNameLst>
                                          <p:attrName>style.visibility</p:attrName>
                                        </p:attrNameLst>
                                      </p:cBhvr>
                                      <p:to>
                                        <p:strVal val="visible"/>
                                      </p:to>
                                    </p:set>
                                    <p:anim calcmode="lin" valueType="num">
                                      <p:cBhvr additive="base">
                                        <p:cTn id="31" dur="500" fill="hold"/>
                                        <p:tgtEl>
                                          <p:spTgt spid="4915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91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9155">
                                            <p:txEl>
                                              <p:pRg st="5" end="5"/>
                                            </p:txEl>
                                          </p:spTgt>
                                        </p:tgtEl>
                                        <p:attrNameLst>
                                          <p:attrName>style.visibility</p:attrName>
                                        </p:attrNameLst>
                                      </p:cBhvr>
                                      <p:to>
                                        <p:strVal val="visible"/>
                                      </p:to>
                                    </p:set>
                                    <p:anim calcmode="lin" valueType="num">
                                      <p:cBhvr additive="base">
                                        <p:cTn id="37" dur="500" fill="hold"/>
                                        <p:tgtEl>
                                          <p:spTgt spid="4915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9155">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 presetClass="entr" presetSubtype="2" fill="hold" nodeType="afterEffect">
                                  <p:stCondLst>
                                    <p:cond delay="0"/>
                                  </p:stCondLst>
                                  <p:childTnLst>
                                    <p:set>
                                      <p:cBhvr>
                                        <p:cTn id="41" dur="1" fill="hold">
                                          <p:stCondLst>
                                            <p:cond delay="0"/>
                                          </p:stCondLst>
                                        </p:cTn>
                                        <p:tgtEl>
                                          <p:spTgt spid="49155">
                                            <p:txEl>
                                              <p:pRg st="6" end="6"/>
                                            </p:txEl>
                                          </p:spTgt>
                                        </p:tgtEl>
                                        <p:attrNameLst>
                                          <p:attrName>style.visibility</p:attrName>
                                        </p:attrNameLst>
                                      </p:cBhvr>
                                      <p:to>
                                        <p:strVal val="visible"/>
                                      </p:to>
                                    </p:set>
                                    <p:anim calcmode="lin" valueType="num">
                                      <p:cBhvr additive="base">
                                        <p:cTn id="42" dur="500" fill="hold"/>
                                        <p:tgtEl>
                                          <p:spTgt spid="49155">
                                            <p:txEl>
                                              <p:pRg st="6" end="6"/>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49155">
                                            <p:txEl>
                                              <p:pRg st="6" end="6"/>
                                            </p:txEl>
                                          </p:spTgt>
                                        </p:tgtEl>
                                        <p:attrNameLst>
                                          <p:attrName>ppt_y</p:attrName>
                                        </p:attrNameLst>
                                      </p:cBhvr>
                                      <p:tavLst>
                                        <p:tav tm="0">
                                          <p:val>
                                            <p:strVal val="#ppt_y"/>
                                          </p:val>
                                        </p:tav>
                                        <p:tav tm="100000">
                                          <p:val>
                                            <p:strVal val="#ppt_y"/>
                                          </p:val>
                                        </p:tav>
                                      </p:tavLst>
                                    </p:anim>
                                  </p:childTnLst>
                                </p:cTn>
                              </p:par>
                            </p:childTnLst>
                          </p:cTn>
                        </p:par>
                        <p:par>
                          <p:cTn id="44" fill="hold">
                            <p:stCondLst>
                              <p:cond delay="1000"/>
                            </p:stCondLst>
                            <p:childTnLst>
                              <p:par>
                                <p:cTn id="45" presetID="2" presetClass="entr" presetSubtype="2" fill="hold" nodeType="afterEffect">
                                  <p:stCondLst>
                                    <p:cond delay="0"/>
                                  </p:stCondLst>
                                  <p:childTnLst>
                                    <p:set>
                                      <p:cBhvr>
                                        <p:cTn id="46" dur="1" fill="hold">
                                          <p:stCondLst>
                                            <p:cond delay="0"/>
                                          </p:stCondLst>
                                        </p:cTn>
                                        <p:tgtEl>
                                          <p:spTgt spid="49155">
                                            <p:txEl>
                                              <p:pRg st="7" end="7"/>
                                            </p:txEl>
                                          </p:spTgt>
                                        </p:tgtEl>
                                        <p:attrNameLst>
                                          <p:attrName>style.visibility</p:attrName>
                                        </p:attrNameLst>
                                      </p:cBhvr>
                                      <p:to>
                                        <p:strVal val="visible"/>
                                      </p:to>
                                    </p:set>
                                    <p:anim calcmode="lin" valueType="num">
                                      <p:cBhvr additive="base">
                                        <p:cTn id="47" dur="500" fill="hold"/>
                                        <p:tgtEl>
                                          <p:spTgt spid="49155">
                                            <p:txEl>
                                              <p:pRg st="7" end="7"/>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9155">
                                            <p:txEl>
                                              <p:pRg st="7" end="7"/>
                                            </p:txEl>
                                          </p:spTgt>
                                        </p:tgtEl>
                                        <p:attrNameLst>
                                          <p:attrName>ppt_y</p:attrName>
                                        </p:attrNameLst>
                                      </p:cBhvr>
                                      <p:tavLst>
                                        <p:tav tm="0">
                                          <p:val>
                                            <p:strVal val="#ppt_y"/>
                                          </p:val>
                                        </p:tav>
                                        <p:tav tm="100000">
                                          <p:val>
                                            <p:strVal val="#ppt_y"/>
                                          </p:val>
                                        </p:tav>
                                      </p:tavLst>
                                    </p:anim>
                                  </p:childTnLst>
                                </p:cTn>
                              </p:par>
                            </p:childTnLst>
                          </p:cTn>
                        </p:par>
                        <p:par>
                          <p:cTn id="49" fill="hold">
                            <p:stCondLst>
                              <p:cond delay="1500"/>
                            </p:stCondLst>
                            <p:childTnLst>
                              <p:par>
                                <p:cTn id="50" presetID="2" presetClass="entr" presetSubtype="2" fill="hold" nodeType="afterEffect">
                                  <p:stCondLst>
                                    <p:cond delay="0"/>
                                  </p:stCondLst>
                                  <p:childTnLst>
                                    <p:set>
                                      <p:cBhvr>
                                        <p:cTn id="51" dur="1" fill="hold">
                                          <p:stCondLst>
                                            <p:cond delay="0"/>
                                          </p:stCondLst>
                                        </p:cTn>
                                        <p:tgtEl>
                                          <p:spTgt spid="49155">
                                            <p:txEl>
                                              <p:pRg st="8" end="8"/>
                                            </p:txEl>
                                          </p:spTgt>
                                        </p:tgtEl>
                                        <p:attrNameLst>
                                          <p:attrName>style.visibility</p:attrName>
                                        </p:attrNameLst>
                                      </p:cBhvr>
                                      <p:to>
                                        <p:strVal val="visible"/>
                                      </p:to>
                                    </p:set>
                                    <p:anim calcmode="lin" valueType="num">
                                      <p:cBhvr additive="base">
                                        <p:cTn id="52" dur="500" fill="hold"/>
                                        <p:tgtEl>
                                          <p:spTgt spid="49155">
                                            <p:txEl>
                                              <p:pRg st="8" end="8"/>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4915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fontAlgn="auto">
              <a:spcAft>
                <a:spcPts val="0"/>
              </a:spcAft>
              <a:defRPr/>
            </a:pPr>
            <a:r>
              <a:rPr lang="en-US" dirty="0" smtClean="0"/>
              <a:t>Class Struggle</a:t>
            </a:r>
          </a:p>
        </p:txBody>
      </p:sp>
      <p:sp>
        <p:nvSpPr>
          <p:cNvPr id="47106" name="Content Placeholder 2"/>
          <p:cNvSpPr>
            <a:spLocks noGrp="1"/>
          </p:cNvSpPr>
          <p:nvPr>
            <p:ph sz="half" idx="1"/>
          </p:nvPr>
        </p:nvSpPr>
        <p:spPr>
          <a:xfrm>
            <a:off x="4811889" y="2243666"/>
            <a:ext cx="4101924" cy="4303889"/>
          </a:xfrm>
        </p:spPr>
        <p:txBody>
          <a:bodyPr>
            <a:normAutofit fontScale="92500" lnSpcReduction="20000"/>
          </a:bodyPr>
          <a:lstStyle/>
          <a:p>
            <a:r>
              <a:rPr lang="en-US" sz="3100" dirty="0" smtClean="0"/>
              <a:t>Frontier</a:t>
            </a:r>
          </a:p>
          <a:p>
            <a:pPr lvl="1">
              <a:spcBef>
                <a:spcPct val="0"/>
              </a:spcBef>
            </a:pPr>
            <a:r>
              <a:rPr lang="en-US" sz="2600" dirty="0"/>
              <a:t>Few class distinctions </a:t>
            </a:r>
            <a:endParaRPr lang="en-US" sz="2600" dirty="0" smtClean="0"/>
          </a:p>
          <a:p>
            <a:pPr lvl="1">
              <a:spcBef>
                <a:spcPct val="0"/>
              </a:spcBef>
            </a:pPr>
            <a:r>
              <a:rPr lang="en-US" sz="2600" dirty="0" smtClean="0"/>
              <a:t>Those </a:t>
            </a:r>
            <a:r>
              <a:rPr lang="en-US" sz="2600" dirty="0"/>
              <a:t>with upper-class pretensions were </a:t>
            </a:r>
            <a:r>
              <a:rPr lang="en-US" sz="2600" dirty="0" smtClean="0"/>
              <a:t>resented</a:t>
            </a:r>
          </a:p>
          <a:p>
            <a:r>
              <a:rPr lang="en-US" sz="2600" dirty="0" smtClean="0"/>
              <a:t>Attempt to recreate European stratification failed</a:t>
            </a:r>
          </a:p>
          <a:p>
            <a:pPr lvl="1">
              <a:spcBef>
                <a:spcPct val="0"/>
              </a:spcBef>
            </a:pPr>
            <a:r>
              <a:rPr lang="en-US" sz="2200" dirty="0" smtClean="0"/>
              <a:t>Emerging </a:t>
            </a:r>
            <a:r>
              <a:rPr lang="en-US" sz="2200" dirty="0"/>
              <a:t>middle class </a:t>
            </a:r>
            <a:endParaRPr lang="en-US" sz="2200" dirty="0" smtClean="0"/>
          </a:p>
          <a:p>
            <a:pPr lvl="1">
              <a:spcBef>
                <a:spcPct val="0"/>
              </a:spcBef>
            </a:pPr>
            <a:r>
              <a:rPr lang="en-US" sz="2200" dirty="0" smtClean="0"/>
              <a:t>Democratic </a:t>
            </a:r>
            <a:r>
              <a:rPr lang="en-US" sz="2200" dirty="0"/>
              <a:t>traditions </a:t>
            </a:r>
            <a:r>
              <a:rPr lang="en-US" sz="2200" dirty="0" smtClean="0"/>
              <a:t>protected against </a:t>
            </a:r>
            <a:r>
              <a:rPr lang="en-US" sz="2200" dirty="0"/>
              <a:t>complete  upper class </a:t>
            </a:r>
            <a:r>
              <a:rPr lang="en-US" sz="2200" dirty="0" smtClean="0"/>
              <a:t>control</a:t>
            </a:r>
            <a:endParaRPr lang="en-US" sz="2200" dirty="0"/>
          </a:p>
        </p:txBody>
      </p:sp>
      <p:sp>
        <p:nvSpPr>
          <p:cNvPr id="5" name="Content Placeholder 4"/>
          <p:cNvSpPr>
            <a:spLocks noGrp="1"/>
          </p:cNvSpPr>
          <p:nvPr>
            <p:ph sz="half" idx="2"/>
          </p:nvPr>
        </p:nvSpPr>
        <p:spPr>
          <a:xfrm>
            <a:off x="371048" y="2243666"/>
            <a:ext cx="4073951" cy="4303889"/>
          </a:xfrm>
        </p:spPr>
        <p:txBody>
          <a:bodyPr rtlCol="0">
            <a:noAutofit/>
          </a:bodyPr>
          <a:lstStyle/>
          <a:p>
            <a:pPr marL="0" indent="0" fontAlgn="auto">
              <a:spcAft>
                <a:spcPts val="0"/>
              </a:spcAft>
              <a:buNone/>
              <a:defRPr/>
            </a:pPr>
            <a:r>
              <a:rPr lang="en-US" sz="2400" b="1" dirty="0" smtClean="0"/>
              <a:t>Structure of Colonial </a:t>
            </a:r>
            <a:r>
              <a:rPr lang="en-US" sz="2400" b="1" dirty="0"/>
              <a:t>S</a:t>
            </a:r>
            <a:r>
              <a:rPr lang="en-US" sz="2400" b="1" dirty="0" smtClean="0"/>
              <a:t>ociety</a:t>
            </a:r>
          </a:p>
          <a:p>
            <a:pPr fontAlgn="auto">
              <a:spcAft>
                <a:spcPts val="0"/>
              </a:spcAft>
              <a:defRPr/>
            </a:pPr>
            <a:r>
              <a:rPr lang="en-US" sz="2400" dirty="0"/>
              <a:t>S</a:t>
            </a:r>
            <a:r>
              <a:rPr lang="en-US" sz="2400" dirty="0" smtClean="0"/>
              <a:t>tratification mild compared to Europe</a:t>
            </a:r>
          </a:p>
          <a:p>
            <a:pPr lvl="1" fontAlgn="auto">
              <a:spcAft>
                <a:spcPts val="0"/>
              </a:spcAft>
              <a:defRPr/>
            </a:pPr>
            <a:r>
              <a:rPr lang="en-US" sz="2000" dirty="0" smtClean="0"/>
              <a:t>Small upper class </a:t>
            </a:r>
          </a:p>
          <a:p>
            <a:pPr lvl="1" fontAlgn="auto">
              <a:spcAft>
                <a:spcPts val="0"/>
              </a:spcAft>
              <a:defRPr/>
            </a:pPr>
            <a:r>
              <a:rPr lang="en-US" sz="2000" b="1" dirty="0" smtClean="0"/>
              <a:t>Most were yeoman farmers </a:t>
            </a:r>
          </a:p>
          <a:p>
            <a:pPr lvl="1" fontAlgn="auto">
              <a:spcAft>
                <a:spcPts val="0"/>
              </a:spcAft>
              <a:defRPr/>
            </a:pPr>
            <a:r>
              <a:rPr lang="en-US" sz="2000" dirty="0" smtClean="0"/>
              <a:t>Small merchants, laborers </a:t>
            </a:r>
          </a:p>
          <a:p>
            <a:pPr lvl="1" fontAlgn="auto">
              <a:spcAft>
                <a:spcPts val="0"/>
              </a:spcAft>
              <a:defRPr/>
            </a:pPr>
            <a:r>
              <a:rPr lang="en-US" sz="2000" dirty="0" smtClean="0"/>
              <a:t>Indentured servants and jailbirds</a:t>
            </a:r>
          </a:p>
          <a:p>
            <a:pPr lvl="1" fontAlgn="auto">
              <a:spcAft>
                <a:spcPts val="0"/>
              </a:spcAft>
              <a:defRPr/>
            </a:pPr>
            <a:r>
              <a:rPr lang="en-US" sz="2000" dirty="0" smtClean="0"/>
              <a:t>Slaves</a:t>
            </a:r>
          </a:p>
        </p:txBody>
      </p:sp>
    </p:spTree>
    <p:extLst>
      <p:ext uri="{BB962C8B-B14F-4D97-AF65-F5344CB8AC3E}">
        <p14:creationId xmlns:p14="http://schemas.microsoft.com/office/powerpoint/2010/main" val="75757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 calcmode="lin" valueType="num">
                                      <p:cBhvr additive="base">
                                        <p:cTn id="7" dur="500" fill="hold"/>
                                        <p:tgtEl>
                                          <p:spTgt spid="4710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7106">
                                            <p:txEl>
                                              <p:pRg st="1" end="1"/>
                                            </p:txEl>
                                          </p:spTgt>
                                        </p:tgtEl>
                                        <p:attrNameLst>
                                          <p:attrName>style.visibility</p:attrName>
                                        </p:attrNameLst>
                                      </p:cBhvr>
                                      <p:to>
                                        <p:strVal val="visible"/>
                                      </p:to>
                                    </p:set>
                                    <p:anim calcmode="lin" valueType="num">
                                      <p:cBhvr additive="base">
                                        <p:cTn id="12" dur="500" fill="hold"/>
                                        <p:tgtEl>
                                          <p:spTgt spid="47106">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7106">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7106">
                                            <p:txEl>
                                              <p:pRg st="2" end="2"/>
                                            </p:txEl>
                                          </p:spTgt>
                                        </p:tgtEl>
                                        <p:attrNameLst>
                                          <p:attrName>style.visibility</p:attrName>
                                        </p:attrNameLst>
                                      </p:cBhvr>
                                      <p:to>
                                        <p:strVal val="visible"/>
                                      </p:to>
                                    </p:set>
                                    <p:anim calcmode="lin" valueType="num">
                                      <p:cBhvr additive="base">
                                        <p:cTn id="17" dur="500" fill="hold"/>
                                        <p:tgtEl>
                                          <p:spTgt spid="47106">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7106">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47106">
                                            <p:txEl>
                                              <p:pRg st="3" end="3"/>
                                            </p:txEl>
                                          </p:spTgt>
                                        </p:tgtEl>
                                        <p:attrNameLst>
                                          <p:attrName>style.visibility</p:attrName>
                                        </p:attrNameLst>
                                      </p:cBhvr>
                                      <p:to>
                                        <p:strVal val="visible"/>
                                      </p:to>
                                    </p:set>
                                    <p:anim calcmode="lin" valueType="num">
                                      <p:cBhvr additive="base">
                                        <p:cTn id="22" dur="500" fill="hold"/>
                                        <p:tgtEl>
                                          <p:spTgt spid="47106">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7106">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47106">
                                            <p:txEl>
                                              <p:pRg st="4" end="4"/>
                                            </p:txEl>
                                          </p:spTgt>
                                        </p:tgtEl>
                                        <p:attrNameLst>
                                          <p:attrName>style.visibility</p:attrName>
                                        </p:attrNameLst>
                                      </p:cBhvr>
                                      <p:to>
                                        <p:strVal val="visible"/>
                                      </p:to>
                                    </p:set>
                                    <p:anim calcmode="lin" valueType="num">
                                      <p:cBhvr additive="base">
                                        <p:cTn id="27" dur="500" fill="hold"/>
                                        <p:tgtEl>
                                          <p:spTgt spid="47106">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7106">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47106">
                                            <p:txEl>
                                              <p:pRg st="5" end="5"/>
                                            </p:txEl>
                                          </p:spTgt>
                                        </p:tgtEl>
                                        <p:attrNameLst>
                                          <p:attrName>style.visibility</p:attrName>
                                        </p:attrNameLst>
                                      </p:cBhvr>
                                      <p:to>
                                        <p:strVal val="visible"/>
                                      </p:to>
                                    </p:set>
                                    <p:anim calcmode="lin" valueType="num">
                                      <p:cBhvr additive="base">
                                        <p:cTn id="32" dur="500" fill="hold"/>
                                        <p:tgtEl>
                                          <p:spTgt spid="47106">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710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 calcmode="lin" valueType="num">
                                      <p:cBhvr additive="base">
                                        <p:cTn id="38"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39" dur="500"/>
                                        <p:tgtEl>
                                          <p:spTgt spid="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nodeType="clickEffect">
                                  <p:stCondLst>
                                    <p:cond delay="0"/>
                                  </p:stCondLst>
                                  <p:childTnLst>
                                    <p:set>
                                      <p:cBhvr>
                                        <p:cTn id="43" dur="1" fill="hold">
                                          <p:stCondLst>
                                            <p:cond delay="0"/>
                                          </p:stCondLst>
                                        </p:cTn>
                                        <p:tgtEl>
                                          <p:spTgt spid="5">
                                            <p:txEl>
                                              <p:pRg st="1" end="1"/>
                                            </p:txEl>
                                          </p:spTgt>
                                        </p:tgtEl>
                                        <p:attrNameLst>
                                          <p:attrName>style.visibility</p:attrName>
                                        </p:attrNameLst>
                                      </p:cBhvr>
                                      <p:to>
                                        <p:strVal val="visible"/>
                                      </p:to>
                                    </p:set>
                                    <p:anim calcmode="lin" valueType="num">
                                      <p:cBhvr additive="base">
                                        <p:cTn id="44"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45" dur="500"/>
                                        <p:tgtEl>
                                          <p:spTgt spid="5">
                                            <p:txEl>
                                              <p:pRg st="1" end="1"/>
                                            </p:txEl>
                                          </p:spTgt>
                                        </p:tgtEl>
                                      </p:cBhvr>
                                    </p:animEffect>
                                  </p:childTnLst>
                                </p:cTn>
                              </p:par>
                            </p:childTnLst>
                          </p:cTn>
                        </p:par>
                        <p:par>
                          <p:cTn id="46" fill="hold">
                            <p:stCondLst>
                              <p:cond delay="500"/>
                            </p:stCondLst>
                            <p:childTnLst>
                              <p:par>
                                <p:cTn id="47" presetID="12" presetClass="entr" presetSubtype="4" fill="hold" nodeType="after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 calcmode="lin" valueType="num">
                                      <p:cBhvr additive="base">
                                        <p:cTn id="4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50" dur="500"/>
                                        <p:tgtEl>
                                          <p:spTgt spid="5">
                                            <p:txEl>
                                              <p:pRg st="2" end="2"/>
                                            </p:txEl>
                                          </p:spTgt>
                                        </p:tgtEl>
                                      </p:cBhvr>
                                    </p:animEffect>
                                  </p:childTnLst>
                                </p:cTn>
                              </p:par>
                            </p:childTnLst>
                          </p:cTn>
                        </p:par>
                        <p:par>
                          <p:cTn id="51" fill="hold">
                            <p:stCondLst>
                              <p:cond delay="1000"/>
                            </p:stCondLst>
                            <p:childTnLst>
                              <p:par>
                                <p:cTn id="52" presetID="12" presetClass="entr" presetSubtype="4" fill="hold" nodeType="afterEffect">
                                  <p:stCondLst>
                                    <p:cond delay="0"/>
                                  </p:stCondLst>
                                  <p:childTnLst>
                                    <p:set>
                                      <p:cBhvr>
                                        <p:cTn id="53" dur="1" fill="hold">
                                          <p:stCondLst>
                                            <p:cond delay="0"/>
                                          </p:stCondLst>
                                        </p:cTn>
                                        <p:tgtEl>
                                          <p:spTgt spid="5">
                                            <p:txEl>
                                              <p:pRg st="3" end="3"/>
                                            </p:txEl>
                                          </p:spTgt>
                                        </p:tgtEl>
                                        <p:attrNameLst>
                                          <p:attrName>style.visibility</p:attrName>
                                        </p:attrNameLst>
                                      </p:cBhvr>
                                      <p:to>
                                        <p:strVal val="visible"/>
                                      </p:to>
                                    </p:set>
                                    <p:anim calcmode="lin" valueType="num">
                                      <p:cBhvr additive="base">
                                        <p:cTn id="54"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55" dur="500"/>
                                        <p:tgtEl>
                                          <p:spTgt spid="5">
                                            <p:txEl>
                                              <p:pRg st="3" end="3"/>
                                            </p:txEl>
                                          </p:spTgt>
                                        </p:tgtEl>
                                      </p:cBhvr>
                                    </p:animEffect>
                                  </p:childTnLst>
                                </p:cTn>
                              </p:par>
                            </p:childTnLst>
                          </p:cTn>
                        </p:par>
                        <p:par>
                          <p:cTn id="56" fill="hold">
                            <p:stCondLst>
                              <p:cond delay="1500"/>
                            </p:stCondLst>
                            <p:childTnLst>
                              <p:par>
                                <p:cTn id="57" presetID="12" presetClass="entr" presetSubtype="4" fill="hold" nodeType="afterEffect">
                                  <p:stCondLst>
                                    <p:cond delay="0"/>
                                  </p:stCondLst>
                                  <p:childTnLst>
                                    <p:set>
                                      <p:cBhvr>
                                        <p:cTn id="58" dur="1" fill="hold">
                                          <p:stCondLst>
                                            <p:cond delay="0"/>
                                          </p:stCondLst>
                                        </p:cTn>
                                        <p:tgtEl>
                                          <p:spTgt spid="5">
                                            <p:txEl>
                                              <p:pRg st="4" end="4"/>
                                            </p:txEl>
                                          </p:spTgt>
                                        </p:tgtEl>
                                        <p:attrNameLst>
                                          <p:attrName>style.visibility</p:attrName>
                                        </p:attrNameLst>
                                      </p:cBhvr>
                                      <p:to>
                                        <p:strVal val="visible"/>
                                      </p:to>
                                    </p:set>
                                    <p:anim calcmode="lin" valueType="num">
                                      <p:cBhvr additive="base">
                                        <p:cTn id="59"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60" dur="500"/>
                                        <p:tgtEl>
                                          <p:spTgt spid="5">
                                            <p:txEl>
                                              <p:pRg st="4" end="4"/>
                                            </p:txEl>
                                          </p:spTgt>
                                        </p:tgtEl>
                                      </p:cBhvr>
                                    </p:animEffect>
                                  </p:childTnLst>
                                </p:cTn>
                              </p:par>
                            </p:childTnLst>
                          </p:cTn>
                        </p:par>
                        <p:par>
                          <p:cTn id="61" fill="hold">
                            <p:stCondLst>
                              <p:cond delay="2000"/>
                            </p:stCondLst>
                            <p:childTnLst>
                              <p:par>
                                <p:cTn id="62" presetID="12" presetClass="entr" presetSubtype="4" fill="hold" nodeType="afterEffect">
                                  <p:stCondLst>
                                    <p:cond delay="0"/>
                                  </p:stCondLst>
                                  <p:childTnLst>
                                    <p:set>
                                      <p:cBhvr>
                                        <p:cTn id="63" dur="1" fill="hold">
                                          <p:stCondLst>
                                            <p:cond delay="0"/>
                                          </p:stCondLst>
                                        </p:cTn>
                                        <p:tgtEl>
                                          <p:spTgt spid="5">
                                            <p:txEl>
                                              <p:pRg st="5" end="5"/>
                                            </p:txEl>
                                          </p:spTgt>
                                        </p:tgtEl>
                                        <p:attrNameLst>
                                          <p:attrName>style.visibility</p:attrName>
                                        </p:attrNameLst>
                                      </p:cBhvr>
                                      <p:to>
                                        <p:strVal val="visible"/>
                                      </p:to>
                                    </p:set>
                                    <p:anim calcmode="lin" valueType="num">
                                      <p:cBhvr additive="base">
                                        <p:cTn id="64"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65" dur="500"/>
                                        <p:tgtEl>
                                          <p:spTgt spid="5">
                                            <p:txEl>
                                              <p:pRg st="5" end="5"/>
                                            </p:txEl>
                                          </p:spTgt>
                                        </p:tgtEl>
                                      </p:cBhvr>
                                    </p:animEffect>
                                  </p:childTnLst>
                                </p:cTn>
                              </p:par>
                            </p:childTnLst>
                          </p:cTn>
                        </p:par>
                        <p:par>
                          <p:cTn id="66" fill="hold">
                            <p:stCondLst>
                              <p:cond delay="2500"/>
                            </p:stCondLst>
                            <p:childTnLst>
                              <p:par>
                                <p:cTn id="67" presetID="12" presetClass="entr" presetSubtype="4" fill="hold" nodeType="afterEffect">
                                  <p:stCondLst>
                                    <p:cond delay="0"/>
                                  </p:stCondLst>
                                  <p:childTnLst>
                                    <p:set>
                                      <p:cBhvr>
                                        <p:cTn id="68" dur="1" fill="hold">
                                          <p:stCondLst>
                                            <p:cond delay="0"/>
                                          </p:stCondLst>
                                        </p:cTn>
                                        <p:tgtEl>
                                          <p:spTgt spid="5">
                                            <p:txEl>
                                              <p:pRg st="6" end="6"/>
                                            </p:txEl>
                                          </p:spTgt>
                                        </p:tgtEl>
                                        <p:attrNameLst>
                                          <p:attrName>style.visibility</p:attrName>
                                        </p:attrNameLst>
                                      </p:cBhvr>
                                      <p:to>
                                        <p:strVal val="visible"/>
                                      </p:to>
                                    </p:set>
                                    <p:anim calcmode="lin" valueType="num">
                                      <p:cBhvr additive="base">
                                        <p:cTn id="69"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7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gcaptain.com/wp-content/uploads/2011/01/China-Shipbuilding-Industry-Cor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840" y="1676402"/>
            <a:ext cx="2160360" cy="151274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mg.ehowcdn.com/article-page-main/ehow/images/a08/8s/sd/questions-ask-before-land-speculation-800x8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4183" y="3240700"/>
            <a:ext cx="1449909" cy="1417689"/>
          </a:xfrm>
          <a:prstGeom prst="rect">
            <a:avLst/>
          </a:prstGeom>
          <a:noFill/>
          <a:extLst>
            <a:ext uri="{909E8E84-426E-40DD-AFC4-6F175D3DCCD1}">
              <a14:hiddenFill xmlns:a14="http://schemas.microsoft.com/office/drawing/2010/main">
                <a:solidFill>
                  <a:srgbClr val="FFFFFF"/>
                </a:solidFill>
              </a14:hiddenFill>
            </a:ext>
          </a:extLst>
        </p:spPr>
      </p:pic>
      <p:sp>
        <p:nvSpPr>
          <p:cNvPr id="53249" name="Title 1"/>
          <p:cNvSpPr>
            <a:spLocks noGrp="1"/>
          </p:cNvSpPr>
          <p:nvPr>
            <p:ph type="title"/>
          </p:nvPr>
        </p:nvSpPr>
        <p:spPr/>
        <p:txBody>
          <a:bodyPr/>
          <a:lstStyle/>
          <a:p>
            <a:pPr fontAlgn="auto">
              <a:spcAft>
                <a:spcPts val="0"/>
              </a:spcAft>
              <a:defRPr/>
            </a:pPr>
            <a:r>
              <a:rPr lang="en-US" dirty="0" smtClean="0"/>
              <a:t>Colonial Economy</a:t>
            </a:r>
          </a:p>
        </p:txBody>
      </p:sp>
      <p:sp>
        <p:nvSpPr>
          <p:cNvPr id="53251" name="Content Placeholder 4"/>
          <p:cNvSpPr>
            <a:spLocks noGrp="1"/>
          </p:cNvSpPr>
          <p:nvPr>
            <p:ph sz="half" idx="1"/>
          </p:nvPr>
        </p:nvSpPr>
        <p:spPr>
          <a:xfrm>
            <a:off x="3044092" y="2167500"/>
            <a:ext cx="5947509" cy="4519049"/>
          </a:xfrm>
        </p:spPr>
        <p:txBody>
          <a:bodyPr>
            <a:noAutofit/>
          </a:bodyPr>
          <a:lstStyle/>
          <a:p>
            <a:r>
              <a:rPr lang="en-US" dirty="0" smtClean="0"/>
              <a:t>Land Speculation – Made many investors wealthy</a:t>
            </a:r>
          </a:p>
          <a:p>
            <a:pPr>
              <a:spcBef>
                <a:spcPts val="1400"/>
              </a:spcBef>
            </a:pPr>
            <a:r>
              <a:rPr lang="en-US" dirty="0" smtClean="0"/>
              <a:t>Manufacturing</a:t>
            </a:r>
          </a:p>
          <a:p>
            <a:pPr lvl="1">
              <a:spcBef>
                <a:spcPts val="0"/>
              </a:spcBef>
              <a:defRPr/>
            </a:pPr>
            <a:r>
              <a:rPr lang="en-US" dirty="0"/>
              <a:t>Small industries </a:t>
            </a:r>
            <a:endParaRPr lang="en-US" dirty="0" smtClean="0"/>
          </a:p>
          <a:p>
            <a:pPr lvl="1">
              <a:spcBef>
                <a:spcPts val="0"/>
              </a:spcBef>
              <a:defRPr/>
            </a:pPr>
            <a:r>
              <a:rPr lang="en-US" dirty="0" smtClean="0"/>
              <a:t>Lumbering </a:t>
            </a:r>
            <a:r>
              <a:rPr lang="en-US" dirty="0"/>
              <a:t>most important: shipbuilding </a:t>
            </a:r>
          </a:p>
          <a:p>
            <a:pPr lvl="1">
              <a:spcBef>
                <a:spcPts val="0"/>
              </a:spcBef>
              <a:defRPr/>
            </a:pPr>
            <a:r>
              <a:rPr lang="en-US" dirty="0" smtClean="0"/>
              <a:t>Cottage industry</a:t>
            </a:r>
          </a:p>
          <a:p>
            <a:pPr>
              <a:spcBef>
                <a:spcPts val="1400"/>
              </a:spcBef>
            </a:pPr>
            <a:r>
              <a:rPr lang="en-US" dirty="0" smtClean="0"/>
              <a:t>Trade</a:t>
            </a:r>
          </a:p>
          <a:p>
            <a:pPr lvl="1">
              <a:spcBef>
                <a:spcPts val="0"/>
              </a:spcBef>
              <a:defRPr/>
            </a:pPr>
            <a:r>
              <a:rPr lang="en-US" dirty="0" smtClean="0"/>
              <a:t>High demand </a:t>
            </a:r>
            <a:r>
              <a:rPr lang="en-US" dirty="0"/>
              <a:t>for British goods </a:t>
            </a:r>
          </a:p>
          <a:p>
            <a:pPr lvl="1">
              <a:spcBef>
                <a:spcPts val="0"/>
              </a:spcBef>
              <a:defRPr/>
            </a:pPr>
            <a:r>
              <a:rPr lang="en-US" dirty="0"/>
              <a:t>Once British demand for American products peaked Americans sought other markets </a:t>
            </a:r>
            <a:endParaRPr lang="en-US" dirty="0" smtClean="0"/>
          </a:p>
          <a:p>
            <a:pPr>
              <a:spcBef>
                <a:spcPts val="1400"/>
              </a:spcBef>
            </a:pPr>
            <a:r>
              <a:rPr lang="en-US" dirty="0" smtClean="0"/>
              <a:t>Transportation</a:t>
            </a:r>
          </a:p>
          <a:p>
            <a:pPr lvl="1">
              <a:spcBef>
                <a:spcPts val="0"/>
              </a:spcBef>
              <a:defRPr/>
            </a:pPr>
            <a:r>
              <a:rPr lang="en-US" dirty="0"/>
              <a:t>Inland transportation poor by road </a:t>
            </a:r>
          </a:p>
          <a:p>
            <a:pPr lvl="1">
              <a:spcBef>
                <a:spcPts val="0"/>
              </a:spcBef>
              <a:defRPr/>
            </a:pPr>
            <a:r>
              <a:rPr lang="en-US" dirty="0"/>
              <a:t>Waterways most important: Population located near rivers </a:t>
            </a:r>
          </a:p>
        </p:txBody>
      </p:sp>
      <p:pic>
        <p:nvPicPr>
          <p:cNvPr id="2054" name="Picture 6" descr="http://images.cheezburger.com/completestore/2009/6/2/12888461370498699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840" y="4658389"/>
            <a:ext cx="2367314" cy="197670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negrophonic.com/wp-content/uploads/2010/11/calcium-molasses-lg.jpg"/>
          <p:cNvPicPr>
            <a:picLocks noChangeAspect="1" noChangeArrowheads="1"/>
          </p:cNvPicPr>
          <p:nvPr/>
        </p:nvPicPr>
        <p:blipFill>
          <a:blip r:embed="rId6"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16325" y="3240700"/>
            <a:ext cx="1550760" cy="121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74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53251">
                                            <p:txEl>
                                              <p:pRg st="2" end="2"/>
                                            </p:txEl>
                                          </p:spTgt>
                                        </p:tgtEl>
                                        <p:attrNameLst>
                                          <p:attrName>style.visibility</p:attrName>
                                        </p:attrNameLst>
                                      </p:cBhvr>
                                      <p:to>
                                        <p:strVal val="visible"/>
                                      </p:to>
                                    </p:set>
                                    <p:anim calcmode="lin" valueType="num">
                                      <p:cBhvr additive="base">
                                        <p:cTn id="18" dur="500" fill="hold"/>
                                        <p:tgtEl>
                                          <p:spTgt spid="53251">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3251">
                                            <p:txEl>
                                              <p:pRg st="2" end="2"/>
                                            </p:txEl>
                                          </p:spTgt>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53251">
                                            <p:txEl>
                                              <p:pRg st="3" end="3"/>
                                            </p:txEl>
                                          </p:spTgt>
                                        </p:tgtEl>
                                        <p:attrNameLst>
                                          <p:attrName>style.visibility</p:attrName>
                                        </p:attrNameLst>
                                      </p:cBhvr>
                                      <p:to>
                                        <p:strVal val="visible"/>
                                      </p:to>
                                    </p:set>
                                    <p:anim calcmode="lin" valueType="num">
                                      <p:cBhvr additive="base">
                                        <p:cTn id="23" dur="500" fill="hold"/>
                                        <p:tgtEl>
                                          <p:spTgt spid="5325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3251">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fill="hold" nodeType="afterEffect">
                                  <p:stCondLst>
                                    <p:cond delay="0"/>
                                  </p:stCondLst>
                                  <p:childTnLst>
                                    <p:set>
                                      <p:cBhvr>
                                        <p:cTn id="27" dur="1" fill="hold">
                                          <p:stCondLst>
                                            <p:cond delay="0"/>
                                          </p:stCondLst>
                                        </p:cTn>
                                        <p:tgtEl>
                                          <p:spTgt spid="53251">
                                            <p:txEl>
                                              <p:pRg st="4" end="4"/>
                                            </p:txEl>
                                          </p:spTgt>
                                        </p:tgtEl>
                                        <p:attrNameLst>
                                          <p:attrName>style.visibility</p:attrName>
                                        </p:attrNameLst>
                                      </p:cBhvr>
                                      <p:to>
                                        <p:strVal val="visible"/>
                                      </p:to>
                                    </p:set>
                                    <p:anim calcmode="lin" valueType="num">
                                      <p:cBhvr additive="base">
                                        <p:cTn id="28" dur="500" fill="hold"/>
                                        <p:tgtEl>
                                          <p:spTgt spid="53251">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532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53251">
                                            <p:txEl>
                                              <p:pRg st="5" end="5"/>
                                            </p:txEl>
                                          </p:spTgt>
                                        </p:tgtEl>
                                        <p:attrNameLst>
                                          <p:attrName>style.visibility</p:attrName>
                                        </p:attrNameLst>
                                      </p:cBhvr>
                                      <p:to>
                                        <p:strVal val="visible"/>
                                      </p:to>
                                    </p:set>
                                    <p:anim calcmode="lin" valueType="num">
                                      <p:cBhvr additive="base">
                                        <p:cTn id="34" dur="500" fill="hold"/>
                                        <p:tgtEl>
                                          <p:spTgt spid="53251">
                                            <p:txEl>
                                              <p:pRg st="5" end="5"/>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53251">
                                            <p:txEl>
                                              <p:pRg st="5" end="5"/>
                                            </p:txEl>
                                          </p:spTgt>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 presetClass="entr" presetSubtype="8" fill="hold" nodeType="afterEffect">
                                  <p:stCondLst>
                                    <p:cond delay="0"/>
                                  </p:stCondLst>
                                  <p:childTnLst>
                                    <p:set>
                                      <p:cBhvr>
                                        <p:cTn id="38" dur="1" fill="hold">
                                          <p:stCondLst>
                                            <p:cond delay="0"/>
                                          </p:stCondLst>
                                        </p:cTn>
                                        <p:tgtEl>
                                          <p:spTgt spid="53251">
                                            <p:txEl>
                                              <p:pRg st="6" end="6"/>
                                            </p:txEl>
                                          </p:spTgt>
                                        </p:tgtEl>
                                        <p:attrNameLst>
                                          <p:attrName>style.visibility</p:attrName>
                                        </p:attrNameLst>
                                      </p:cBhvr>
                                      <p:to>
                                        <p:strVal val="visible"/>
                                      </p:to>
                                    </p:set>
                                    <p:anim calcmode="lin" valueType="num">
                                      <p:cBhvr additive="base">
                                        <p:cTn id="39" dur="500" fill="hold"/>
                                        <p:tgtEl>
                                          <p:spTgt spid="53251">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3251">
                                            <p:txEl>
                                              <p:pRg st="6" end="6"/>
                                            </p:txEl>
                                          </p:spTgt>
                                        </p:tgtEl>
                                        <p:attrNameLst>
                                          <p:attrName>ppt_y</p:attrName>
                                        </p:attrNameLst>
                                      </p:cBhvr>
                                      <p:tavLst>
                                        <p:tav tm="0">
                                          <p:val>
                                            <p:strVal val="#ppt_y"/>
                                          </p:val>
                                        </p:tav>
                                        <p:tav tm="100000">
                                          <p:val>
                                            <p:strVal val="#ppt_y"/>
                                          </p:val>
                                        </p:tav>
                                      </p:tavLst>
                                    </p:anim>
                                  </p:childTnLst>
                                </p:cTn>
                              </p:par>
                            </p:childTnLst>
                          </p:cTn>
                        </p:par>
                        <p:par>
                          <p:cTn id="41" fill="hold">
                            <p:stCondLst>
                              <p:cond delay="1000"/>
                            </p:stCondLst>
                            <p:childTnLst>
                              <p:par>
                                <p:cTn id="42" presetID="2" presetClass="entr" presetSubtype="8" fill="hold" nodeType="afterEffect">
                                  <p:stCondLst>
                                    <p:cond delay="0"/>
                                  </p:stCondLst>
                                  <p:childTnLst>
                                    <p:set>
                                      <p:cBhvr>
                                        <p:cTn id="43" dur="1" fill="hold">
                                          <p:stCondLst>
                                            <p:cond delay="0"/>
                                          </p:stCondLst>
                                        </p:cTn>
                                        <p:tgtEl>
                                          <p:spTgt spid="53251">
                                            <p:txEl>
                                              <p:pRg st="7" end="7"/>
                                            </p:txEl>
                                          </p:spTgt>
                                        </p:tgtEl>
                                        <p:attrNameLst>
                                          <p:attrName>style.visibility</p:attrName>
                                        </p:attrNameLst>
                                      </p:cBhvr>
                                      <p:to>
                                        <p:strVal val="visible"/>
                                      </p:to>
                                    </p:set>
                                    <p:anim calcmode="lin" valueType="num">
                                      <p:cBhvr additive="base">
                                        <p:cTn id="44" dur="500" fill="hold"/>
                                        <p:tgtEl>
                                          <p:spTgt spid="53251">
                                            <p:txEl>
                                              <p:pRg st="7" end="7"/>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5325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53251">
                                            <p:txEl>
                                              <p:pRg st="8" end="8"/>
                                            </p:txEl>
                                          </p:spTgt>
                                        </p:tgtEl>
                                        <p:attrNameLst>
                                          <p:attrName>style.visibility</p:attrName>
                                        </p:attrNameLst>
                                      </p:cBhvr>
                                      <p:to>
                                        <p:strVal val="visible"/>
                                      </p:to>
                                    </p:set>
                                    <p:anim calcmode="lin" valueType="num">
                                      <p:cBhvr additive="base">
                                        <p:cTn id="50" dur="500" fill="hold"/>
                                        <p:tgtEl>
                                          <p:spTgt spid="53251">
                                            <p:txEl>
                                              <p:pRg st="8" end="8"/>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53251">
                                            <p:txEl>
                                              <p:pRg st="8" end="8"/>
                                            </p:txEl>
                                          </p:spTgt>
                                        </p:tgtEl>
                                        <p:attrNameLst>
                                          <p:attrName>ppt_y</p:attrName>
                                        </p:attrNameLst>
                                      </p:cBhvr>
                                      <p:tavLst>
                                        <p:tav tm="0">
                                          <p:val>
                                            <p:strVal val="#ppt_y"/>
                                          </p:val>
                                        </p:tav>
                                        <p:tav tm="100000">
                                          <p:val>
                                            <p:strVal val="#ppt_y"/>
                                          </p:val>
                                        </p:tav>
                                      </p:tavLst>
                                    </p:anim>
                                  </p:childTnLst>
                                </p:cTn>
                              </p:par>
                            </p:childTnLst>
                          </p:cTn>
                        </p:par>
                        <p:par>
                          <p:cTn id="52" fill="hold">
                            <p:stCondLst>
                              <p:cond delay="500"/>
                            </p:stCondLst>
                            <p:childTnLst>
                              <p:par>
                                <p:cTn id="53" presetID="2" presetClass="entr" presetSubtype="8" fill="hold" nodeType="afterEffect">
                                  <p:stCondLst>
                                    <p:cond delay="0"/>
                                  </p:stCondLst>
                                  <p:childTnLst>
                                    <p:set>
                                      <p:cBhvr>
                                        <p:cTn id="54" dur="1" fill="hold">
                                          <p:stCondLst>
                                            <p:cond delay="0"/>
                                          </p:stCondLst>
                                        </p:cTn>
                                        <p:tgtEl>
                                          <p:spTgt spid="53251">
                                            <p:txEl>
                                              <p:pRg st="9" end="9"/>
                                            </p:txEl>
                                          </p:spTgt>
                                        </p:tgtEl>
                                        <p:attrNameLst>
                                          <p:attrName>style.visibility</p:attrName>
                                        </p:attrNameLst>
                                      </p:cBhvr>
                                      <p:to>
                                        <p:strVal val="visible"/>
                                      </p:to>
                                    </p:set>
                                    <p:anim calcmode="lin" valueType="num">
                                      <p:cBhvr additive="base">
                                        <p:cTn id="55" dur="500" fill="hold"/>
                                        <p:tgtEl>
                                          <p:spTgt spid="53251">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3251">
                                            <p:txEl>
                                              <p:pRg st="9" end="9"/>
                                            </p:txEl>
                                          </p:spTgt>
                                        </p:tgtEl>
                                        <p:attrNameLst>
                                          <p:attrName>ppt_y</p:attrName>
                                        </p:attrNameLst>
                                      </p:cBhvr>
                                      <p:tavLst>
                                        <p:tav tm="0">
                                          <p:val>
                                            <p:strVal val="#ppt_y"/>
                                          </p:val>
                                        </p:tav>
                                        <p:tav tm="100000">
                                          <p:val>
                                            <p:strVal val="#ppt_y"/>
                                          </p:val>
                                        </p:tav>
                                      </p:tavLst>
                                    </p:anim>
                                  </p:childTnLst>
                                </p:cTn>
                              </p:par>
                            </p:childTnLst>
                          </p:cTn>
                        </p:par>
                        <p:par>
                          <p:cTn id="57" fill="hold">
                            <p:stCondLst>
                              <p:cond delay="1000"/>
                            </p:stCondLst>
                            <p:childTnLst>
                              <p:par>
                                <p:cTn id="58" presetID="2" presetClass="entr" presetSubtype="8" fill="hold" nodeType="afterEffect">
                                  <p:stCondLst>
                                    <p:cond delay="0"/>
                                  </p:stCondLst>
                                  <p:childTnLst>
                                    <p:set>
                                      <p:cBhvr>
                                        <p:cTn id="59" dur="1" fill="hold">
                                          <p:stCondLst>
                                            <p:cond delay="0"/>
                                          </p:stCondLst>
                                        </p:cTn>
                                        <p:tgtEl>
                                          <p:spTgt spid="53251">
                                            <p:txEl>
                                              <p:pRg st="10" end="10"/>
                                            </p:txEl>
                                          </p:spTgt>
                                        </p:tgtEl>
                                        <p:attrNameLst>
                                          <p:attrName>style.visibility</p:attrName>
                                        </p:attrNameLst>
                                      </p:cBhvr>
                                      <p:to>
                                        <p:strVal val="visible"/>
                                      </p:to>
                                    </p:set>
                                    <p:anim calcmode="lin" valueType="num">
                                      <p:cBhvr additive="base">
                                        <p:cTn id="60" dur="500" fill="hold"/>
                                        <p:tgtEl>
                                          <p:spTgt spid="53251">
                                            <p:txEl>
                                              <p:pRg st="10" end="1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5325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Content Placeholder 7" descr="CASv3_040108M.jpg">
            <a:hlinkClick r:id="rId2" action="ppaction://hlinkfile"/>
          </p:cNvPr>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3754781" y="1018211"/>
            <a:ext cx="4038600" cy="1815882"/>
          </a:xfrm>
          <a:prstGeom prst="rect">
            <a:avLst/>
          </a:prstGeom>
          <a:solidFill>
            <a:schemeClr val="accent4">
              <a:lumMod val="40000"/>
              <a:lumOff val="60000"/>
            </a:schemeClr>
          </a:solidFill>
        </p:spPr>
        <p:txBody>
          <a:bodyPr wrap="square" rtlCol="0">
            <a:spAutoFit/>
          </a:bodyPr>
          <a:lstStyle/>
          <a:p>
            <a:r>
              <a:rPr lang="en-US" sz="1600" dirty="0" smtClean="0"/>
              <a:t>The Triangular Trade that emerged in the mid-eighteenth century was not designed with the same purpose as the century before.  This new triangle was used by colonists to circumvent the Navigation Acts passed by Great Britain in the 1680s.</a:t>
            </a:r>
            <a:endParaRPr lang="en-US" sz="1600" dirty="0"/>
          </a:p>
        </p:txBody>
      </p:sp>
    </p:spTree>
    <p:extLst>
      <p:ext uri="{BB962C8B-B14F-4D97-AF65-F5344CB8AC3E}">
        <p14:creationId xmlns:p14="http://schemas.microsoft.com/office/powerpoint/2010/main" val="3759711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Documents and Settings\mchanrahan\Local Settings\Temporary Internet Files\Content.IE5\6Q919NMY\MC900361874[1].wmf"/>
          <p:cNvPicPr>
            <a:picLocks noChangeAspect="1" noChangeArrowheads="1"/>
          </p:cNvPicPr>
          <p:nvPr/>
        </p:nvPicPr>
        <p:blipFill>
          <a:blip r:embed="rId3" cstate="print">
            <a:duotone>
              <a:schemeClr val="bg2">
                <a:shade val="45000"/>
                <a:satMod val="135000"/>
              </a:schemeClr>
              <a:prstClr val="white"/>
            </a:duotone>
            <a:lum bright="20000" contrast="40000"/>
          </a:blip>
          <a:srcRect/>
          <a:stretch>
            <a:fillRect/>
          </a:stretch>
        </p:blipFill>
        <p:spPr bwMode="auto">
          <a:xfrm>
            <a:off x="732754" y="1600199"/>
            <a:ext cx="7678492" cy="5257801"/>
          </a:xfrm>
          <a:prstGeom prst="rect">
            <a:avLst/>
          </a:prstGeom>
          <a:noFill/>
        </p:spPr>
      </p:pic>
      <p:sp>
        <p:nvSpPr>
          <p:cNvPr id="55297" name="Title 1"/>
          <p:cNvSpPr>
            <a:spLocks noGrp="1"/>
          </p:cNvSpPr>
          <p:nvPr>
            <p:ph type="title"/>
          </p:nvPr>
        </p:nvSpPr>
        <p:spPr/>
        <p:txBody>
          <a:bodyPr/>
          <a:lstStyle/>
          <a:p>
            <a:pPr fontAlgn="auto">
              <a:spcAft>
                <a:spcPts val="0"/>
              </a:spcAft>
              <a:defRPr/>
            </a:pPr>
            <a:r>
              <a:rPr lang="en-US" dirty="0" smtClean="0"/>
              <a:t>Colonial Religion</a:t>
            </a:r>
          </a:p>
        </p:txBody>
      </p:sp>
      <p:sp>
        <p:nvSpPr>
          <p:cNvPr id="55298" name="Content Placeholder 3"/>
          <p:cNvSpPr>
            <a:spLocks noGrp="1"/>
          </p:cNvSpPr>
          <p:nvPr>
            <p:ph idx="1"/>
          </p:nvPr>
        </p:nvSpPr>
        <p:spPr>
          <a:xfrm>
            <a:off x="228600" y="2038255"/>
            <a:ext cx="8686800" cy="4438743"/>
          </a:xfrm>
        </p:spPr>
        <p:txBody>
          <a:bodyPr>
            <a:noAutofit/>
          </a:bodyPr>
          <a:lstStyle/>
          <a:p>
            <a:r>
              <a:rPr lang="en-US" sz="2800" dirty="0" smtClean="0">
                <a:solidFill>
                  <a:schemeClr val="tx1">
                    <a:lumMod val="95000"/>
                    <a:lumOff val="5000"/>
                  </a:schemeClr>
                </a:solidFill>
              </a:rPr>
              <a:t>Most common religions</a:t>
            </a:r>
          </a:p>
          <a:p>
            <a:pPr lvl="1" fontAlgn="auto">
              <a:spcBef>
                <a:spcPts val="0"/>
              </a:spcBef>
              <a:spcAft>
                <a:spcPts val="0"/>
              </a:spcAft>
              <a:defRPr/>
            </a:pPr>
            <a:r>
              <a:rPr lang="en-US" sz="2400" dirty="0" smtClean="0">
                <a:solidFill>
                  <a:schemeClr val="tx1">
                    <a:lumMod val="95000"/>
                    <a:lumOff val="5000"/>
                  </a:schemeClr>
                </a:solidFill>
              </a:rPr>
              <a:t>Anglican Church: Official faith in several colonies</a:t>
            </a:r>
          </a:p>
          <a:p>
            <a:pPr lvl="1" fontAlgn="auto">
              <a:spcBef>
                <a:spcPts val="0"/>
              </a:spcBef>
              <a:spcAft>
                <a:spcPts val="0"/>
              </a:spcAft>
              <a:defRPr/>
            </a:pPr>
            <a:r>
              <a:rPr lang="en-US" sz="2400" dirty="0" smtClean="0">
                <a:solidFill>
                  <a:schemeClr val="tx1">
                    <a:lumMod val="95000"/>
                    <a:lumOff val="5000"/>
                  </a:schemeClr>
                </a:solidFill>
              </a:rPr>
              <a:t>Congregational Church </a:t>
            </a:r>
          </a:p>
          <a:p>
            <a:pPr lvl="1" fontAlgn="auto">
              <a:spcBef>
                <a:spcPts val="0"/>
              </a:spcBef>
              <a:spcAft>
                <a:spcPts val="0"/>
              </a:spcAft>
              <a:defRPr/>
            </a:pPr>
            <a:r>
              <a:rPr lang="en-US" sz="2400" dirty="0" smtClean="0">
                <a:solidFill>
                  <a:schemeClr val="tx1">
                    <a:lumMod val="95000"/>
                    <a:lumOff val="5000"/>
                  </a:schemeClr>
                </a:solidFill>
              </a:rPr>
              <a:t>Presbyterian Church </a:t>
            </a:r>
          </a:p>
          <a:p>
            <a:pPr lvl="1" fontAlgn="auto">
              <a:spcBef>
                <a:spcPts val="0"/>
              </a:spcBef>
              <a:spcAft>
                <a:spcPts val="0"/>
              </a:spcAft>
              <a:defRPr/>
            </a:pPr>
            <a:r>
              <a:rPr lang="en-US" sz="2400" dirty="0" smtClean="0">
                <a:solidFill>
                  <a:schemeClr val="tx1">
                    <a:lumMod val="95000"/>
                    <a:lumOff val="5000"/>
                  </a:schemeClr>
                </a:solidFill>
              </a:rPr>
              <a:t>Quakers </a:t>
            </a:r>
          </a:p>
          <a:p>
            <a:pPr lvl="1" fontAlgn="auto">
              <a:spcBef>
                <a:spcPts val="0"/>
              </a:spcBef>
              <a:spcAft>
                <a:spcPts val="0"/>
              </a:spcAft>
              <a:defRPr/>
            </a:pPr>
            <a:r>
              <a:rPr lang="en-US" sz="2400" dirty="0" smtClean="0">
                <a:solidFill>
                  <a:schemeClr val="tx1">
                    <a:lumMod val="95000"/>
                    <a:lumOff val="5000"/>
                  </a:schemeClr>
                </a:solidFill>
              </a:rPr>
              <a:t>Jews </a:t>
            </a:r>
          </a:p>
          <a:p>
            <a:r>
              <a:rPr lang="en-US" sz="2800" dirty="0" smtClean="0">
                <a:solidFill>
                  <a:schemeClr val="tx1">
                    <a:lumMod val="95000"/>
                    <a:lumOff val="5000"/>
                  </a:schemeClr>
                </a:solidFill>
              </a:rPr>
              <a:t>Religious toleration</a:t>
            </a:r>
          </a:p>
          <a:p>
            <a:pPr lvl="1">
              <a:spcBef>
                <a:spcPts val="0"/>
              </a:spcBef>
              <a:defRPr/>
            </a:pPr>
            <a:r>
              <a:rPr lang="en-US" sz="2400" dirty="0" smtClean="0">
                <a:solidFill>
                  <a:schemeClr val="tx1">
                    <a:lumMod val="95000"/>
                    <a:lumOff val="5000"/>
                  </a:schemeClr>
                </a:solidFill>
              </a:rPr>
              <a:t>Toleration came about in large part due to non-church members. </a:t>
            </a:r>
          </a:p>
          <a:p>
            <a:pPr lvl="1">
              <a:spcBef>
                <a:spcPts val="0"/>
              </a:spcBef>
              <a:defRPr/>
            </a:pPr>
            <a:r>
              <a:rPr lang="en-US" sz="2400" dirty="0" smtClean="0">
                <a:solidFill>
                  <a:schemeClr val="tx1">
                    <a:lumMod val="95000"/>
                    <a:lumOff val="5000"/>
                  </a:schemeClr>
                </a:solidFill>
              </a:rPr>
              <a:t>Eventually led to separation of church and state (except for New England)</a:t>
            </a:r>
          </a:p>
        </p:txBody>
      </p:sp>
    </p:spTree>
    <p:extLst>
      <p:ext uri="{BB962C8B-B14F-4D97-AF65-F5344CB8AC3E}">
        <p14:creationId xmlns:p14="http://schemas.microsoft.com/office/powerpoint/2010/main" val="425659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 calcmode="lin" valueType="num">
                                      <p:cBhvr additive="base">
                                        <p:cTn id="7" dur="500" fill="hold"/>
                                        <p:tgtEl>
                                          <p:spTgt spid="5529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2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5298">
                                            <p:txEl>
                                              <p:pRg st="1" end="1"/>
                                            </p:txEl>
                                          </p:spTgt>
                                        </p:tgtEl>
                                        <p:attrNameLst>
                                          <p:attrName>style.visibility</p:attrName>
                                        </p:attrNameLst>
                                      </p:cBhvr>
                                      <p:to>
                                        <p:strVal val="visible"/>
                                      </p:to>
                                    </p:set>
                                    <p:anim calcmode="lin" valueType="num">
                                      <p:cBhvr additive="base">
                                        <p:cTn id="13" dur="500" fill="hold"/>
                                        <p:tgtEl>
                                          <p:spTgt spid="5529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2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5298">
                                            <p:txEl>
                                              <p:pRg st="2" end="2"/>
                                            </p:txEl>
                                          </p:spTgt>
                                        </p:tgtEl>
                                        <p:attrNameLst>
                                          <p:attrName>style.visibility</p:attrName>
                                        </p:attrNameLst>
                                      </p:cBhvr>
                                      <p:to>
                                        <p:strVal val="visible"/>
                                      </p:to>
                                    </p:set>
                                    <p:anim calcmode="lin" valueType="num">
                                      <p:cBhvr additive="base">
                                        <p:cTn id="19" dur="500" fill="hold"/>
                                        <p:tgtEl>
                                          <p:spTgt spid="5529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29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5298">
                                            <p:txEl>
                                              <p:pRg st="3" end="3"/>
                                            </p:txEl>
                                          </p:spTgt>
                                        </p:tgtEl>
                                        <p:attrNameLst>
                                          <p:attrName>style.visibility</p:attrName>
                                        </p:attrNameLst>
                                      </p:cBhvr>
                                      <p:to>
                                        <p:strVal val="visible"/>
                                      </p:to>
                                    </p:set>
                                    <p:anim calcmode="lin" valueType="num">
                                      <p:cBhvr additive="base">
                                        <p:cTn id="25" dur="500" fill="hold"/>
                                        <p:tgtEl>
                                          <p:spTgt spid="5529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529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5298">
                                            <p:txEl>
                                              <p:pRg st="4" end="4"/>
                                            </p:txEl>
                                          </p:spTgt>
                                        </p:tgtEl>
                                        <p:attrNameLst>
                                          <p:attrName>style.visibility</p:attrName>
                                        </p:attrNameLst>
                                      </p:cBhvr>
                                      <p:to>
                                        <p:strVal val="visible"/>
                                      </p:to>
                                    </p:set>
                                    <p:anim calcmode="lin" valueType="num">
                                      <p:cBhvr additive="base">
                                        <p:cTn id="31" dur="500" fill="hold"/>
                                        <p:tgtEl>
                                          <p:spTgt spid="5529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529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5298">
                                            <p:txEl>
                                              <p:pRg st="5" end="5"/>
                                            </p:txEl>
                                          </p:spTgt>
                                        </p:tgtEl>
                                        <p:attrNameLst>
                                          <p:attrName>style.visibility</p:attrName>
                                        </p:attrNameLst>
                                      </p:cBhvr>
                                      <p:to>
                                        <p:strVal val="visible"/>
                                      </p:to>
                                    </p:set>
                                    <p:anim calcmode="lin" valueType="num">
                                      <p:cBhvr additive="base">
                                        <p:cTn id="37" dur="500" fill="hold"/>
                                        <p:tgtEl>
                                          <p:spTgt spid="5529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529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5298">
                                            <p:txEl>
                                              <p:pRg st="6" end="6"/>
                                            </p:txEl>
                                          </p:spTgt>
                                        </p:tgtEl>
                                        <p:attrNameLst>
                                          <p:attrName>style.visibility</p:attrName>
                                        </p:attrNameLst>
                                      </p:cBhvr>
                                      <p:to>
                                        <p:strVal val="visible"/>
                                      </p:to>
                                    </p:set>
                                    <p:anim calcmode="lin" valueType="num">
                                      <p:cBhvr additive="base">
                                        <p:cTn id="43" dur="500" fill="hold"/>
                                        <p:tgtEl>
                                          <p:spTgt spid="55298">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5298">
                                            <p:txEl>
                                              <p:pRg st="6" end="6"/>
                                            </p:txEl>
                                          </p:spTgt>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2" presetClass="entr" presetSubtype="8" fill="hold" nodeType="afterEffect">
                                  <p:stCondLst>
                                    <p:cond delay="0"/>
                                  </p:stCondLst>
                                  <p:childTnLst>
                                    <p:set>
                                      <p:cBhvr>
                                        <p:cTn id="47" dur="1" fill="hold">
                                          <p:stCondLst>
                                            <p:cond delay="0"/>
                                          </p:stCondLst>
                                        </p:cTn>
                                        <p:tgtEl>
                                          <p:spTgt spid="55298">
                                            <p:txEl>
                                              <p:pRg st="7" end="7"/>
                                            </p:txEl>
                                          </p:spTgt>
                                        </p:tgtEl>
                                        <p:attrNameLst>
                                          <p:attrName>style.visibility</p:attrName>
                                        </p:attrNameLst>
                                      </p:cBhvr>
                                      <p:to>
                                        <p:strVal val="visible"/>
                                      </p:to>
                                    </p:set>
                                    <p:anim calcmode="lin" valueType="num">
                                      <p:cBhvr additive="base">
                                        <p:cTn id="48" dur="500" fill="hold"/>
                                        <p:tgtEl>
                                          <p:spTgt spid="55298">
                                            <p:txEl>
                                              <p:pRg st="7" end="7"/>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55298">
                                            <p:txEl>
                                              <p:pRg st="7" end="7"/>
                                            </p:txEl>
                                          </p:spTgt>
                                        </p:tgtEl>
                                        <p:attrNameLst>
                                          <p:attrName>ppt_y</p:attrName>
                                        </p:attrNameLst>
                                      </p:cBhvr>
                                      <p:tavLst>
                                        <p:tav tm="0">
                                          <p:val>
                                            <p:strVal val="#ppt_y"/>
                                          </p:val>
                                        </p:tav>
                                        <p:tav tm="100000">
                                          <p:val>
                                            <p:strVal val="#ppt_y"/>
                                          </p:val>
                                        </p:tav>
                                      </p:tavLst>
                                    </p:anim>
                                  </p:childTnLst>
                                </p:cTn>
                              </p:par>
                            </p:childTnLst>
                          </p:cTn>
                        </p:par>
                        <p:par>
                          <p:cTn id="50" fill="hold">
                            <p:stCondLst>
                              <p:cond delay="1000"/>
                            </p:stCondLst>
                            <p:childTnLst>
                              <p:par>
                                <p:cTn id="51" presetID="2" presetClass="entr" presetSubtype="8" fill="hold" nodeType="afterEffect">
                                  <p:stCondLst>
                                    <p:cond delay="0"/>
                                  </p:stCondLst>
                                  <p:childTnLst>
                                    <p:set>
                                      <p:cBhvr>
                                        <p:cTn id="52" dur="1" fill="hold">
                                          <p:stCondLst>
                                            <p:cond delay="0"/>
                                          </p:stCondLst>
                                        </p:cTn>
                                        <p:tgtEl>
                                          <p:spTgt spid="55298">
                                            <p:txEl>
                                              <p:pRg st="8" end="8"/>
                                            </p:txEl>
                                          </p:spTgt>
                                        </p:tgtEl>
                                        <p:attrNameLst>
                                          <p:attrName>style.visibility</p:attrName>
                                        </p:attrNameLst>
                                      </p:cBhvr>
                                      <p:to>
                                        <p:strVal val="visible"/>
                                      </p:to>
                                    </p:set>
                                    <p:anim calcmode="lin" valueType="num">
                                      <p:cBhvr additive="base">
                                        <p:cTn id="53" dur="500" fill="hold"/>
                                        <p:tgtEl>
                                          <p:spTgt spid="55298">
                                            <p:txEl>
                                              <p:pRg st="8" end="8"/>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55298">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1</a:t>
            </a:r>
            <a:r>
              <a:rPr lang="en-US" baseline="30000" dirty="0" smtClean="0"/>
              <a:t>st</a:t>
            </a:r>
            <a:r>
              <a:rPr lang="en-US" dirty="0" smtClean="0"/>
              <a:t> Great </a:t>
            </a:r>
            <a:r>
              <a:rPr lang="en-US" dirty="0" smtClean="0"/>
              <a:t>Awakening</a:t>
            </a:r>
            <a:endParaRPr lang="en-US" dirty="0"/>
          </a:p>
        </p:txBody>
      </p:sp>
      <p:sp>
        <p:nvSpPr>
          <p:cNvPr id="5" name="Content Placeholder 4"/>
          <p:cNvSpPr>
            <a:spLocks noGrp="1"/>
          </p:cNvSpPr>
          <p:nvPr>
            <p:ph sz="half" idx="2"/>
          </p:nvPr>
        </p:nvSpPr>
        <p:spPr>
          <a:xfrm>
            <a:off x="4569412" y="2038256"/>
            <a:ext cx="4345988" cy="4591143"/>
          </a:xfrm>
        </p:spPr>
        <p:txBody>
          <a:bodyPr>
            <a:noAutofit/>
          </a:bodyPr>
          <a:lstStyle/>
          <a:p>
            <a:r>
              <a:rPr lang="en-US" sz="2400" b="1" dirty="0"/>
              <a:t>The Great Awakening was a spiritual revival that swept the colonies in the 1730s and 1740s</a:t>
            </a:r>
            <a:r>
              <a:rPr lang="en-US" sz="2400" b="1" dirty="0" smtClean="0"/>
              <a:t>.</a:t>
            </a:r>
          </a:p>
          <a:p>
            <a:r>
              <a:rPr lang="en-US" sz="2400" dirty="0"/>
              <a:t>L</a:t>
            </a:r>
            <a:r>
              <a:rPr lang="en-US" sz="2400" dirty="0" smtClean="0"/>
              <a:t>ed by powerful “</a:t>
            </a:r>
            <a:r>
              <a:rPr lang="en-US" sz="2400" u="sng" dirty="0" smtClean="0"/>
              <a:t>New Light” preachers </a:t>
            </a:r>
          </a:p>
          <a:p>
            <a:r>
              <a:rPr lang="en-US" sz="2400" dirty="0" smtClean="0"/>
              <a:t>Appealed to emotion, encouraged introspection,  and commitment to personal morality</a:t>
            </a:r>
          </a:p>
        </p:txBody>
      </p:sp>
      <p:pic>
        <p:nvPicPr>
          <p:cNvPr id="1026" name="Picture 2" descr="http://ianaministry.com/wp-content/uploads/2012/07/awakening.jpg"/>
          <p:cNvPicPr>
            <a:picLocks noChangeAspect="1" noChangeArrowheads="1"/>
          </p:cNvPicPr>
          <p:nvPr/>
        </p:nvPicPr>
        <p:blipFill>
          <a:blip r:embed="rId3" cstate="print"/>
          <a:srcRect/>
          <a:stretch>
            <a:fillRect/>
          </a:stretch>
        </p:blipFill>
        <p:spPr bwMode="auto">
          <a:xfrm>
            <a:off x="131965" y="2601351"/>
            <a:ext cx="4437447" cy="30618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74451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Awakening</a:t>
            </a:r>
            <a:endParaRPr lang="en-US" dirty="0"/>
          </a:p>
        </p:txBody>
      </p:sp>
      <p:sp>
        <p:nvSpPr>
          <p:cNvPr id="3" name="Content Placeholder 2"/>
          <p:cNvSpPr>
            <a:spLocks noGrp="1"/>
          </p:cNvSpPr>
          <p:nvPr>
            <p:ph idx="1"/>
          </p:nvPr>
        </p:nvSpPr>
        <p:spPr>
          <a:xfrm>
            <a:off x="3505200" y="2209800"/>
            <a:ext cx="5486400" cy="4495800"/>
          </a:xfrm>
        </p:spPr>
        <p:txBody>
          <a:bodyPr>
            <a:normAutofit lnSpcReduction="10000"/>
          </a:bodyPr>
          <a:lstStyle/>
          <a:p>
            <a:r>
              <a:rPr lang="en-US" sz="2800" u="sng" dirty="0" smtClean="0"/>
              <a:t>Jonathan Edwards</a:t>
            </a:r>
          </a:p>
          <a:p>
            <a:pPr lvl="1">
              <a:spcBef>
                <a:spcPts val="0"/>
              </a:spcBef>
              <a:defRPr/>
            </a:pPr>
            <a:r>
              <a:rPr lang="en-US" sz="2400" dirty="0"/>
              <a:t>M</a:t>
            </a:r>
            <a:r>
              <a:rPr lang="en-US" sz="2400" dirty="0" smtClean="0"/>
              <a:t>ost influential theological writer and thinker of the movement</a:t>
            </a:r>
          </a:p>
          <a:p>
            <a:pPr lvl="1">
              <a:spcBef>
                <a:spcPts val="0"/>
              </a:spcBef>
              <a:defRPr/>
            </a:pPr>
            <a:r>
              <a:rPr lang="en-US" sz="2400" dirty="0" smtClean="0"/>
              <a:t>Blasted the idea of salvation through good works; dependence on God's grace is paramount </a:t>
            </a:r>
          </a:p>
          <a:p>
            <a:pPr lvl="1">
              <a:spcBef>
                <a:spcPts val="0"/>
              </a:spcBef>
              <a:defRPr/>
            </a:pPr>
            <a:r>
              <a:rPr lang="en-US" sz="2400" dirty="0" smtClean="0"/>
              <a:t>Emphasized eternal damnation (“fire and brimstone” sermons)</a:t>
            </a:r>
          </a:p>
          <a:p>
            <a:pPr lvl="1">
              <a:spcBef>
                <a:spcPts val="0"/>
              </a:spcBef>
              <a:defRPr/>
            </a:pPr>
            <a:r>
              <a:rPr lang="en-US" sz="2400" i="1" dirty="0" smtClean="0"/>
              <a:t>“</a:t>
            </a:r>
            <a:r>
              <a:rPr lang="en-US" sz="2400" i="1" u="sng" dirty="0"/>
              <a:t>Sinners In the Hands of an Angry God</a:t>
            </a:r>
            <a:r>
              <a:rPr lang="en-US" sz="2400" i="1" dirty="0"/>
              <a:t>”</a:t>
            </a:r>
          </a:p>
          <a:p>
            <a:pPr lvl="1">
              <a:spcBef>
                <a:spcPts val="0"/>
              </a:spcBef>
              <a:defRPr/>
            </a:pPr>
            <a:endParaRPr lang="en-US" sz="2400" dirty="0" smtClean="0"/>
          </a:p>
        </p:txBody>
      </p:sp>
      <p:pic>
        <p:nvPicPr>
          <p:cNvPr id="1026" name="Picture 2" descr="http://westernthm.files.wordpress.com/2011/05/jonathan-edwards.jpg"/>
          <p:cNvPicPr>
            <a:picLocks noChangeAspect="1" noChangeArrowheads="1"/>
          </p:cNvPicPr>
          <p:nvPr/>
        </p:nvPicPr>
        <p:blipFill>
          <a:blip r:embed="rId2" cstate="print"/>
          <a:srcRect/>
          <a:stretch>
            <a:fillRect/>
          </a:stretch>
        </p:blipFill>
        <p:spPr bwMode="auto">
          <a:xfrm>
            <a:off x="228600" y="2209800"/>
            <a:ext cx="3242063" cy="33909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80848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4360</TotalTime>
  <Words>1084</Words>
  <Application>Microsoft Office PowerPoint</Application>
  <PresentationFormat>On-screen Show (4:3)</PresentationFormat>
  <Paragraphs>150</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Perception</vt:lpstr>
      <vt:lpstr>The Colonies Before War</vt:lpstr>
      <vt:lpstr>Characteristics of 18th Century Colonial America</vt:lpstr>
      <vt:lpstr>Colonial Lifestyle</vt:lpstr>
      <vt:lpstr>Class Struggle</vt:lpstr>
      <vt:lpstr>Colonial Economy</vt:lpstr>
      <vt:lpstr>PowerPoint Presentation</vt:lpstr>
      <vt:lpstr>Colonial Religion</vt:lpstr>
      <vt:lpstr>The 1st Great Awakening</vt:lpstr>
      <vt:lpstr>The Great Awakening</vt:lpstr>
      <vt:lpstr>The Great Awakening</vt:lpstr>
      <vt:lpstr>Education</vt:lpstr>
      <vt:lpstr>The French and Indian War</vt:lpstr>
      <vt:lpstr>A Clash of Empires</vt:lpstr>
      <vt:lpstr>Albany Plan of Union</vt:lpstr>
      <vt:lpstr>PowerPoint Presentation</vt:lpstr>
      <vt:lpstr>Effects of the War</vt:lpstr>
      <vt:lpstr>PowerPoint Presentation</vt:lpstr>
      <vt:lpstr>PowerPoint Presentation</vt:lpstr>
      <vt:lpstr>British Backlash!</vt:lpstr>
      <vt:lpstr>LEQ Intro Paragraph Practice</vt:lpstr>
    </vt:vector>
  </TitlesOfParts>
  <Company>#8351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Colonies Before War</dc:title>
  <dc:creator>Macie Hanrahan</dc:creator>
  <cp:lastModifiedBy>David</cp:lastModifiedBy>
  <cp:revision>34</cp:revision>
  <dcterms:created xsi:type="dcterms:W3CDTF">2014-08-15T03:47:03Z</dcterms:created>
  <dcterms:modified xsi:type="dcterms:W3CDTF">2019-07-09T23:24:07Z</dcterms:modified>
</cp:coreProperties>
</file>