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6" r:id="rId2"/>
    <p:sldId id="287" r:id="rId3"/>
    <p:sldId id="277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307" r:id="rId13"/>
    <p:sldId id="288" r:id="rId14"/>
    <p:sldId id="289" r:id="rId15"/>
    <p:sldId id="290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76" autoAdjust="0"/>
  </p:normalViewPr>
  <p:slideViewPr>
    <p:cSldViewPr>
      <p:cViewPr>
        <p:scale>
          <a:sx n="91" d="100"/>
          <a:sy n="91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C29A43-70F5-404E-BB3C-52B32CF3AE47}" type="datetimeFigureOut">
              <a:rPr lang="en-US"/>
              <a:pPr>
                <a:defRPr/>
              </a:pPr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FA22A7-B8B3-41D1-976E-886662054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1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5256B-22C3-48D5-8632-7DA5229631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63058-3D87-4B35-8440-37C1A12F8BEB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04EA748-542E-4CB3-AD74-8337B41379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99E0B-A87D-46C2-A39A-BA2764D611F3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93923-BA0C-484B-A1A5-F04002AA9D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72BED-6BF1-4A5D-8C2A-DAB707D405C1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949ED-5261-4CDF-A024-FF62327BB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F7338-13CF-4BE1-85C6-7AB9496D68F5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82FE-F2B4-45C8-8FD9-EF8FDE1B8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A8439-3131-4DDA-888C-3C546AC737E9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B5906-932D-42C1-ACB0-E73B293132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3038B-AB08-420A-875A-969D5F61BD17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94AB7-0E6B-4630-A473-81F63E4415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0E578-EAB0-4348-A644-52E4FCA94666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2BF7-C20A-4277-99DB-38F5F7D6B6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FABB2-CFC4-4EEA-A730-6EDE99B24C62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0188-1DE1-4ABA-B083-E458D40ED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93035-2E6B-4A79-B767-7A88FEF90410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4FA87-A812-4B7F-9627-E50EA4269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7BABF-4362-4D9C-AD3A-8AB675E4CFB8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B3652-4476-4601-A70C-129D278CDA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16203-51D5-4180-A917-BF253EA0A0F6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AB294-5207-47F9-88EB-98F72DBE62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46E1DB-5797-4C64-B67C-7676DB126DB3}" type="datetimeFigureOut">
              <a:rPr lang="en-US" smtClean="0"/>
              <a:pPr>
                <a:defRPr/>
              </a:pPr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99B9F9-1B4A-4746-A3C7-302929555D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d/dc/KingPhilip_1827_BenjaminChurch_SamuelDrake0426400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en/4/45/Sir_Edmund_Andros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APUSH%20Videos/Unit%201/Bacon's%20Rebellion.as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c/ca/Triangle_trade2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../APUSH%20Videos/Unit%201/Roots%20Slave%20Sale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../APUSH%20Videos/Unit%201/Roots%20Slave%20Sale.m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Creating the American Spirit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Colonial Society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Slavery</a:t>
            </a:r>
            <a:endParaRPr lang="en-US" dirty="0"/>
          </a:p>
        </p:txBody>
      </p:sp>
      <p:sp>
        <p:nvSpPr>
          <p:cNvPr id="53250" name="Rectangle 3"/>
          <p:cNvSpPr>
            <a:spLocks noGrp="1"/>
          </p:cNvSpPr>
          <p:nvPr>
            <p:ph idx="1"/>
          </p:nvPr>
        </p:nvSpPr>
        <p:spPr>
          <a:xfrm>
            <a:off x="228600" y="1752600"/>
            <a:ext cx="44958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Beginning in 1662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“Slave Codes”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Made blacks [and their children] property, or </a:t>
            </a:r>
            <a:r>
              <a:rPr lang="en-US" sz="22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chattel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 life of white masters.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some colonies, it was a crime to teach a slave to read or write.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Conversion to Christianity did not qualify the slave for freedom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11182"/>
          <a:stretch>
            <a:fillRect/>
          </a:stretch>
        </p:blipFill>
        <p:spPr bwMode="auto">
          <a:xfrm>
            <a:off x="4876800" y="2438400"/>
            <a:ext cx="3962400" cy="2776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94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700" dirty="0" err="1" smtClean="0">
                <a:solidFill>
                  <a:schemeClr val="bg1">
                    <a:lumMod val="50000"/>
                  </a:schemeClr>
                </a:solidFill>
              </a:rPr>
              <a:t>Stono</a:t>
            </a:r>
            <a:r>
              <a:rPr lang="en-US" sz="4700" dirty="0" smtClean="0">
                <a:solidFill>
                  <a:schemeClr val="bg1">
                    <a:lumMod val="50000"/>
                  </a:schemeClr>
                </a:solidFill>
              </a:rPr>
              <a:t> Rebellion (AKA: Cato's Conspiracy ), 1739</a:t>
            </a:r>
            <a:endParaRPr lang="en-US" sz="470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54274" name="Rectangle 3"/>
          <p:cNvSpPr>
            <a:spLocks noGrp="1"/>
          </p:cNvSpPr>
          <p:nvPr>
            <p:ph idx="1"/>
          </p:nvPr>
        </p:nvSpPr>
        <p:spPr>
          <a:xfrm>
            <a:off x="4191000" y="1752600"/>
            <a:ext cx="4724400" cy="487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Largest slave revolt in colonial American history</a:t>
            </a: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Jemmy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(AKA: Cato), led 20 slaves in an armed march to freedom in Spanish Florida 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Killed 22–25 whites before being intercepted by a South Carolina militia. </a:t>
            </a:r>
          </a:p>
          <a:p>
            <a:pPr lvl="1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ebellion was suppressed.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South Carolina passes the Negro Act of 1740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Restricts slave assembly, education and movement</a:t>
            </a:r>
          </a:p>
        </p:txBody>
      </p:sp>
      <p:pic>
        <p:nvPicPr>
          <p:cNvPr id="1026" name="Picture 2" descr="http://memory.loc.gov/service/pnp/cph/3a30000/3a39000/3a39200/3a39248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4055534" cy="3421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6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New England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752600"/>
            <a:ext cx="85344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/>
              <a:t>Puritan leaders worried religious passion was dying down</a:t>
            </a:r>
          </a:p>
          <a:p>
            <a:pPr lvl="1"/>
            <a:r>
              <a:rPr lang="en-US" sz="2400" dirty="0" smtClean="0"/>
              <a:t>“jeremiads” (stern, old-fashioned scolding) used to corral “</a:t>
            </a:r>
            <a:r>
              <a:rPr lang="en-US" sz="2400" dirty="0"/>
              <a:t>w</a:t>
            </a:r>
            <a:r>
              <a:rPr lang="en-US" sz="2400" dirty="0" smtClean="0"/>
              <a:t>andering souls”</a:t>
            </a:r>
          </a:p>
          <a:p>
            <a:r>
              <a:rPr lang="en-US" sz="2800" dirty="0" smtClean="0"/>
              <a:t>Half-way Covenant: Eased qualifications for joining the church</a:t>
            </a:r>
          </a:p>
          <a:p>
            <a:pPr lvl="1"/>
            <a:r>
              <a:rPr lang="en-US" sz="2400" dirty="0" smtClean="0"/>
              <a:t>Full membership = Needed an account of </a:t>
            </a:r>
            <a:r>
              <a:rPr lang="en-US" sz="2400" dirty="0"/>
              <a:t>a conversion </a:t>
            </a:r>
            <a:r>
              <a:rPr lang="en-US" sz="2400" dirty="0" smtClean="0"/>
              <a:t>experience; could be baptized</a:t>
            </a:r>
          </a:p>
          <a:p>
            <a:pPr lvl="1"/>
            <a:r>
              <a:rPr lang="en-US" sz="2400" dirty="0" smtClean="0"/>
              <a:t>Partial membership = </a:t>
            </a:r>
            <a:r>
              <a:rPr lang="en-US" sz="2400" dirty="0"/>
              <a:t>For children and grandchildren of church </a:t>
            </a:r>
            <a:r>
              <a:rPr lang="en-US" sz="2400" dirty="0" smtClean="0"/>
              <a:t>members; could partake in </a:t>
            </a:r>
            <a:r>
              <a:rPr lang="en-US" sz="2400" dirty="0"/>
              <a:t>the Lord's </a:t>
            </a:r>
            <a:r>
              <a:rPr lang="en-US" sz="2400" dirty="0" smtClean="0"/>
              <a:t>supper, only children of members could be baptized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Half-Way Covenant, 1662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3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ogenesii.files.wordpress.com/2011/03/woodcut-scene-from-the-salem-witch-tri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020824"/>
            <a:ext cx="8229600" cy="4227576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1692, a few girls claimed to have been bewitched by a Caribbean woman practicing voodoo.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were named, rumors spread, and innocent people were accused of being witches. Hysteria took hold and twenty people were executed.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1693, the Salem residents saw the recklessness for what it was and called it off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40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Salem Witch Trials</a:t>
            </a:r>
            <a:endParaRPr lang="en-US" sz="40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6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yPa1Fbnjo7M/Tag_1epVQTI/AAAAAAAAAKQ/8ZC-ChFpe00/s1600/crucible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America’s Witch Hunts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http://t0.gstatic.com/images?q=tbn:ANd9GcQWvP2HxG6VHV-DUujvz_P98qW0xjtCqJ4GFQlZ5C_HYIMuPWMph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ndiscomingblog.com/wp-content/uploads/2009/08/Joseph-McCarth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3400547" cy="20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Pequot war.jpg"/>
          <p:cNvPicPr>
            <a:picLocks noChangeAspect="1" noChangeArrowheads="1"/>
          </p:cNvPicPr>
          <p:nvPr/>
        </p:nvPicPr>
        <p:blipFill>
          <a:blip r:embed="rId2" cstate="print"/>
          <a:srcRect l="1674" t="2326" r="2046" b="2326"/>
          <a:stretch>
            <a:fillRect/>
          </a:stretch>
        </p:blipFill>
        <p:spPr bwMode="auto">
          <a:xfrm>
            <a:off x="-1" y="0"/>
            <a:ext cx="9190463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4191000"/>
            <a:ext cx="8763000" cy="24384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Pequots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sym typeface="Wingdings" pitchFamily="2" charset="2"/>
              </a:rPr>
              <a:t> very powerful tribe in CT river valley.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sym typeface="Wingdings" pitchFamily="2" charset="2"/>
              </a:rPr>
              <a:t>Pequot War (1637)</a:t>
            </a:r>
          </a:p>
          <a:p>
            <a:pPr marL="854075" lvl="1" indent="-274638">
              <a:lnSpc>
                <a:spcPct val="80000"/>
              </a:lnSpc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sym typeface="Wingdings" pitchFamily="2" charset="2"/>
              </a:rPr>
              <a:t>Whites, with Narragansett Indian allies, attacked Pequot village on Mystic River.</a:t>
            </a:r>
          </a:p>
          <a:p>
            <a:pPr marL="854075" lvl="1" indent="-274638">
              <a:lnSpc>
                <a:spcPct val="80000"/>
              </a:lnSpc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sym typeface="Wingdings" pitchFamily="2" charset="2"/>
              </a:rPr>
              <a:t>Whites set fire to homes &amp; shot fleeing survivors!</a:t>
            </a:r>
          </a:p>
          <a:p>
            <a:pPr marL="854075" lvl="1" indent="-274638">
              <a:lnSpc>
                <a:spcPct val="80000"/>
              </a:lnSpc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sym typeface="Wingdings" pitchFamily="2" charset="2"/>
              </a:rPr>
              <a:t>Pequot tribe virtually annihilated an uneasy peace lasted for 40 years.</a:t>
            </a:r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990033"/>
                </a:solidFill>
              </a:rPr>
              <a:t>The Pequot Wars: 1636-1637</a:t>
            </a:r>
          </a:p>
        </p:txBody>
      </p:sp>
    </p:spTree>
    <p:extLst>
      <p:ext uri="{BB962C8B-B14F-4D97-AF65-F5344CB8AC3E}">
        <p14:creationId xmlns:p14="http://schemas.microsoft.com/office/powerpoint/2010/main" val="213565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657600" y="1600200"/>
            <a:ext cx="5181600" cy="4709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Metacom</a:t>
            </a:r>
            <a:r>
              <a:rPr lang="en-US" dirty="0" smtClean="0"/>
              <a:t> (known as King Philip by English) tried to unite local tribes to protect themselves against attacks</a:t>
            </a:r>
          </a:p>
          <a:p>
            <a:r>
              <a:rPr lang="en-US" dirty="0" smtClean="0"/>
              <a:t>Attacked English settlements on the frontier – lasted two years</a:t>
            </a:r>
          </a:p>
          <a:p>
            <a:r>
              <a:rPr lang="en-US" dirty="0" smtClean="0"/>
              <a:t>Eventually defeated; was drawn and quartered and his head displayed on a pike in Plymouth for years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Philip’s War: 1675-1676</a:t>
            </a:r>
            <a:endParaRPr lang="en-US" dirty="0"/>
          </a:p>
        </p:txBody>
      </p:sp>
      <p:pic>
        <p:nvPicPr>
          <p:cNvPr id="52226" name="Picture 2" descr="File:KingPhilip 1827 BenjaminChurch SamuelDrake04264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t="5175" b="9349"/>
          <a:stretch>
            <a:fillRect/>
          </a:stretch>
        </p:blipFill>
        <p:spPr bwMode="auto">
          <a:xfrm>
            <a:off x="304800" y="1447800"/>
            <a:ext cx="325755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4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1676400"/>
            <a:ext cx="8534400" cy="1371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000" b="1" dirty="0" smtClean="0"/>
              <a:t>New England Confederation</a:t>
            </a:r>
          </a:p>
          <a:p>
            <a:r>
              <a:rPr lang="en-US" sz="2800" dirty="0" smtClean="0"/>
              <a:t>Consisted of 4 Puritan colonies (MA Bay, Plymouth, New Haven, Connecticut) for the purpose of defense against natives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28600" y="3124200"/>
            <a:ext cx="5867400" cy="350520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b="1" dirty="0" smtClean="0"/>
              <a:t>Dominion of New England</a:t>
            </a:r>
          </a:p>
          <a:p>
            <a:r>
              <a:rPr lang="en-US" sz="2800" dirty="0"/>
              <a:t>Meant to regain English control over the colonies</a:t>
            </a:r>
          </a:p>
          <a:p>
            <a:pPr lvl="1"/>
            <a:r>
              <a:rPr lang="en-US" sz="2400" dirty="0" smtClean="0"/>
              <a:t>New </a:t>
            </a:r>
            <a:r>
              <a:rPr lang="en-US" sz="2400" dirty="0"/>
              <a:t>England ignoring the Navigation Acts</a:t>
            </a:r>
          </a:p>
          <a:p>
            <a:pPr lvl="1"/>
            <a:r>
              <a:rPr lang="en-US" sz="2600" dirty="0" smtClean="0"/>
              <a:t>Didn’t like colonies defending themselves</a:t>
            </a:r>
          </a:p>
          <a:p>
            <a:pPr lvl="1"/>
            <a:r>
              <a:rPr lang="en-US" sz="2600" dirty="0"/>
              <a:t>Led by Sir Edmund Andros; despised by </a:t>
            </a:r>
            <a:r>
              <a:rPr lang="en-US" sz="2600" dirty="0" smtClean="0"/>
              <a:t>colonists</a:t>
            </a:r>
          </a:p>
          <a:p>
            <a:pPr lvl="1"/>
            <a:r>
              <a:rPr lang="en-US" sz="2600" dirty="0" smtClean="0"/>
              <a:t>Epic failure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Seeds of Colonial Unity</a:t>
            </a:r>
            <a:endParaRPr lang="en-US" dirty="0"/>
          </a:p>
        </p:txBody>
      </p:sp>
      <p:pic>
        <p:nvPicPr>
          <p:cNvPr id="66562" name="Picture 2" descr="File:Sir Edmund Andr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124200"/>
            <a:ext cx="2762250" cy="3376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002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</a:t>
            </a:r>
            <a:r>
              <a:rPr lang="en-US" dirty="0" err="1" smtClean="0"/>
              <a:t>chesapeake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07nyc21"/>
          <p:cNvPicPr>
            <a:picLocks noChangeAspect="1" noChangeArrowheads="1"/>
          </p:cNvPicPr>
          <p:nvPr/>
        </p:nvPicPr>
        <p:blipFill>
          <a:blip r:embed="rId2" cstate="print"/>
          <a:srcRect t="7162"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</p:spPr>
      </p:pic>
      <p:sp>
        <p:nvSpPr>
          <p:cNvPr id="4505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6000" b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</a:p>
        </p:txBody>
      </p:sp>
      <p:sp>
        <p:nvSpPr>
          <p:cNvPr id="45058" name="Rectangle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09999"/>
          </a:xfrm>
          <a:solidFill>
            <a:schemeClr val="bg2">
              <a:alpha val="7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Life expectancy: 10 years less than England; 50% not living past 20 y/o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Most immigrants young, single men; women extremely scarce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dirty="0" smtClean="0">
                <a:solidFill>
                  <a:schemeClr val="tx1"/>
                </a:solidFill>
              </a:rPr>
              <a:t>tabilized with the increase in female settlers and increased immunities to diseases.</a:t>
            </a:r>
          </a:p>
        </p:txBody>
      </p:sp>
    </p:spTree>
    <p:extLst>
      <p:ext uri="{BB962C8B-B14F-4D97-AF65-F5344CB8AC3E}">
        <p14:creationId xmlns:p14="http://schemas.microsoft.com/office/powerpoint/2010/main" val="38624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n>
                  <a:noFill/>
                </a:ln>
                <a:effectLst/>
              </a:rPr>
              <a:t>Headright</a:t>
            </a:r>
            <a:r>
              <a:rPr lang="en-US" dirty="0" smtClean="0">
                <a:ln>
                  <a:noFill/>
                </a:ln>
                <a:effectLst/>
              </a:rPr>
              <a:t> System</a:t>
            </a:r>
          </a:p>
        </p:txBody>
      </p:sp>
      <p:sp>
        <p:nvSpPr>
          <p:cNvPr id="46082" name="Rectangle 3"/>
          <p:cNvSpPr>
            <a:spLocks noGrp="1"/>
          </p:cNvSpPr>
          <p:nvPr>
            <p:ph idx="1"/>
          </p:nvPr>
        </p:nvSpPr>
        <p:spPr>
          <a:xfrm>
            <a:off x="152400" y="1752600"/>
            <a:ext cx="50292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Headright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System: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 50 acres for each person whose passage they paid (VA)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Indentured servants agreed to years of 4-7 years labor in exchange for transatlantic passage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Promised “freedom dues” [land, money]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1610-1614:  1:10 outlived their contracts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Leads to large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numbers of young, poor, unhappy men with 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ittle access to land or women for marriage.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6085" name="Picture 5" descr="IndenturedServantAd"/>
          <p:cNvPicPr>
            <a:picLocks noChangeAspect="1" noChangeArrowheads="1"/>
          </p:cNvPicPr>
          <p:nvPr/>
        </p:nvPicPr>
        <p:blipFill>
          <a:blip r:embed="rId2" cstate="print"/>
          <a:srcRect l="5940"/>
          <a:stretch>
            <a:fillRect/>
          </a:stretch>
        </p:blipFill>
        <p:spPr bwMode="auto">
          <a:xfrm>
            <a:off x="5257800" y="3124200"/>
            <a:ext cx="3648364" cy="32765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1828800"/>
            <a:ext cx="3810000" cy="9787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England’s overpopulation led to high unemployment.  There was a labor shortage in the colonies. The problem? No money to immigrate!</a:t>
            </a:r>
          </a:p>
        </p:txBody>
      </p:sp>
    </p:spTree>
    <p:extLst>
      <p:ext uri="{BB962C8B-B14F-4D97-AF65-F5344CB8AC3E}">
        <p14:creationId xmlns:p14="http://schemas.microsoft.com/office/powerpoint/2010/main" val="27664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Bacon’s Rebellion</a:t>
            </a:r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>
          <a:xfrm>
            <a:off x="304800" y="1752600"/>
            <a:ext cx="52578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 </a:t>
            </a:r>
            <a:r>
              <a:rPr lang="en-US" dirty="0" err="1" smtClean="0">
                <a:solidFill>
                  <a:schemeClr val="tx1"/>
                </a:solidFill>
              </a:rPr>
              <a:t>HoB</a:t>
            </a:r>
            <a:r>
              <a:rPr lang="en-US" dirty="0" smtClean="0">
                <a:solidFill>
                  <a:schemeClr val="tx1"/>
                </a:solidFill>
              </a:rPr>
              <a:t> disenfranchised most landless men in 1670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Nathaniel Bacon led landless former indentured servants in violent attacks against local tribes for their land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VA Governor </a:t>
            </a:r>
            <a:r>
              <a:rPr lang="en-US" dirty="0">
                <a:solidFill>
                  <a:schemeClr val="tx1"/>
                </a:solidFill>
              </a:rPr>
              <a:t>William Berkeley ordered Bacon and his men to stop, </a:t>
            </a:r>
            <a:r>
              <a:rPr lang="en-US" dirty="0" smtClean="0">
                <a:solidFill>
                  <a:schemeClr val="tx1"/>
                </a:solidFill>
              </a:rPr>
              <a:t>and refused to retaliate for previous Indian attacks on white settlers.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Bacon’s men turn on the governor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Rebels resented Berkeley’s close relations with Indians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Burn Jamestown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Ends when Bacon </a:t>
            </a:r>
            <a:r>
              <a:rPr lang="en-US" dirty="0">
                <a:solidFill>
                  <a:schemeClr val="tx1"/>
                </a:solidFill>
              </a:rPr>
              <a:t>suddenly </a:t>
            </a:r>
            <a:r>
              <a:rPr lang="en-US" dirty="0" smtClean="0">
                <a:solidFill>
                  <a:schemeClr val="tx1"/>
                </a:solidFill>
              </a:rPr>
              <a:t>dies </a:t>
            </a:r>
            <a:r>
              <a:rPr lang="en-US" dirty="0">
                <a:solidFill>
                  <a:schemeClr val="tx1"/>
                </a:solidFill>
              </a:rPr>
              <a:t>of fever.</a:t>
            </a:r>
          </a:p>
          <a:p>
            <a:r>
              <a:rPr lang="en-US" dirty="0">
                <a:solidFill>
                  <a:schemeClr val="tx1"/>
                </a:solidFill>
              </a:rPr>
              <a:t>Berkeley brutally crushed the rebellion and hanged 23 rebels.</a:t>
            </a: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Powhatans</a:t>
            </a:r>
            <a:r>
              <a:rPr lang="en-US" dirty="0">
                <a:solidFill>
                  <a:schemeClr val="tx1"/>
                </a:solidFill>
              </a:rPr>
              <a:t> lost their remaining </a:t>
            </a:r>
            <a:r>
              <a:rPr lang="en-US" dirty="0" smtClean="0">
                <a:solidFill>
                  <a:schemeClr val="tx1"/>
                </a:solidFill>
              </a:rPr>
              <a:t>lands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47107" name="Picture 5" descr="Nathaniel Baco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</a:blip>
          <a:srcRect l="3670" t="3896" r="4587" b="10390"/>
          <a:stretch>
            <a:fillRect/>
          </a:stretch>
        </p:blipFill>
        <p:spPr bwMode="auto">
          <a:xfrm>
            <a:off x="5662412" y="1752600"/>
            <a:ext cx="3176788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8" name="Picture 7" descr="ba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926013"/>
            <a:ext cx="25908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3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Effects of the Rebellion</a:t>
            </a:r>
          </a:p>
        </p:txBody>
      </p:sp>
      <p:sp>
        <p:nvSpPr>
          <p:cNvPr id="51202" name="Rectangle 3"/>
          <p:cNvSpPr>
            <a:spLocks noGrp="1"/>
          </p:cNvSpPr>
          <p:nvPr>
            <p:ph idx="1"/>
          </p:nvPr>
        </p:nvSpPr>
        <p:spPr>
          <a:xfrm>
            <a:off x="5486400" y="1676400"/>
            <a:ext cx="3429000" cy="495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E</a:t>
            </a:r>
            <a:r>
              <a:rPr lang="en-US" sz="2200" dirty="0" smtClean="0">
                <a:solidFill>
                  <a:schemeClr val="tx1"/>
                </a:solidFill>
              </a:rPr>
              <a:t>xposed resentments between inland frontiersmen/landless former servants against gentry on coastal plantations.</a:t>
            </a:r>
            <a:endParaRPr lang="en-US" sz="22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Socio-economic class differences/clashes would continue throughout American history.</a:t>
            </a:r>
            <a:endParaRPr lang="en-US" sz="18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Upper class planters searched for laborers less likely to rebel </a:t>
            </a: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 BLACK SLAVES!!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3cursa.wikispaces.com/file/view/esclaus.jpg/224996062/escl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4000"/>
            <a:ext cx="5447893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6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Triangular Trade, Part 1</a:t>
            </a:r>
            <a:endParaRPr lang="en-US" dirty="0"/>
          </a:p>
        </p:txBody>
      </p:sp>
      <p:pic>
        <p:nvPicPr>
          <p:cNvPr id="72706" name="Picture 2" descr="File:Triangle trade2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3000" y="1676400"/>
            <a:ext cx="6858000" cy="500572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FBAC8-7621-4895-9D14-EDF3B9405D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“Middle Passage”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6" name="Picture 6" descr="http://barbadosfreepress.files.wordpress.com/2009/12/tight-pack-slavery.jpg?w=450&amp;h=2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515360"/>
            <a:ext cx="5334000" cy="3342640"/>
          </a:xfrm>
          <a:prstGeom prst="rect">
            <a:avLst/>
          </a:prstGeom>
          <a:noFill/>
        </p:spPr>
      </p:pic>
      <p:pic>
        <p:nvPicPr>
          <p:cNvPr id="56324" name="Picture 4" descr="Slave ship where slaves were packed so tight that some died of lack of oxy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953000" cy="2256813"/>
          </a:xfrm>
          <a:prstGeom prst="rect">
            <a:avLst/>
          </a:prstGeom>
          <a:noFill/>
        </p:spPr>
      </p:pic>
      <p:pic>
        <p:nvPicPr>
          <p:cNvPr id="56322" name="Picture 2" descr="http://0.tqn.com/d/africanhistory/1/0/p/I/SlaveShipBrookes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7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Roots of Slavery</a:t>
            </a:r>
            <a:endParaRPr lang="en-US" dirty="0"/>
          </a:p>
        </p:txBody>
      </p:sp>
      <p:sp>
        <p:nvSpPr>
          <p:cNvPr id="52226" name="Content Placeholder 7"/>
          <p:cNvSpPr>
            <a:spLocks noGrp="1"/>
          </p:cNvSpPr>
          <p:nvPr>
            <p:ph idx="1"/>
          </p:nvPr>
        </p:nvSpPr>
        <p:spPr>
          <a:xfrm>
            <a:off x="304800" y="1752600"/>
            <a:ext cx="5867400" cy="4876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First Africans arrived in Jamestown in 1619.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Unclear status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Slavery unimportant until the end of 17c.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As the number of slaves increased, white colonists reacted to put down perceived racial threat.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Slavery transformed from economic to racial institution.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By the mid-1680s, black slaves outnumbered white indentured servants.</a:t>
            </a:r>
            <a:endParaRPr lang="en-US" sz="2400" dirty="0" smtClean="0"/>
          </a:p>
        </p:txBody>
      </p:sp>
      <p:pic>
        <p:nvPicPr>
          <p:cNvPr id="3073" name="Picture 1" descr="http://upload.wikimedia.org/wikipedia/commons/thumb/c/c5/EquianoExeterpainting.jpg/220px-EquianoExeterpainting.jpg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057400"/>
            <a:ext cx="2743200" cy="3587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Olaudah Equiano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7867</TotalTime>
  <Words>760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Apothecary</vt:lpstr>
      <vt:lpstr>Colonial Society in the 18th Century</vt:lpstr>
      <vt:lpstr>Life in the chesapeake</vt:lpstr>
      <vt:lpstr>Population</vt:lpstr>
      <vt:lpstr>Headright System</vt:lpstr>
      <vt:lpstr>Bacon’s Rebellion</vt:lpstr>
      <vt:lpstr>Effects of the Rebellion</vt:lpstr>
      <vt:lpstr>The Triangular Trade, Part 1</vt:lpstr>
      <vt:lpstr>The “Middle Passage”</vt:lpstr>
      <vt:lpstr>Roots of Slavery</vt:lpstr>
      <vt:lpstr>Roots of Slavery</vt:lpstr>
      <vt:lpstr>Stono Rebellion (AKA: Cato's Conspiracy ), 1739</vt:lpstr>
      <vt:lpstr>Life in New England</vt:lpstr>
      <vt:lpstr>The Half-Way Covenant, 1662</vt:lpstr>
      <vt:lpstr>Salem Witch Trials</vt:lpstr>
      <vt:lpstr>America’s Witch Hunts</vt:lpstr>
      <vt:lpstr>The Pequot Wars: 1636-1637</vt:lpstr>
      <vt:lpstr>King Philip’s War: 1675-1676</vt:lpstr>
      <vt:lpstr>Seeds of Colonial Unity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1.5 – Colonial Society in the 18th Century</dc:title>
  <dc:creator>Macie</dc:creator>
  <cp:lastModifiedBy>David</cp:lastModifiedBy>
  <cp:revision>67</cp:revision>
  <dcterms:created xsi:type="dcterms:W3CDTF">2010-08-26T03:10:11Z</dcterms:created>
  <dcterms:modified xsi:type="dcterms:W3CDTF">2019-07-09T22:33:16Z</dcterms:modified>
</cp:coreProperties>
</file>