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A3F"/>
    <a:srgbClr val="000099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69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2E304-35BF-44C6-A977-A8D4CB1336D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F8E01-AE26-4311-8666-D307F842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1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F8E01-AE26-4311-8666-D307F842D2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3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1BEE24B-9436-4265-9AD5-E1F32FB3D63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B19CA6-0BF8-4682-83BC-E48027D58EE6}" type="datetimeFigureOut">
              <a:rPr lang="en-US" smtClean="0"/>
              <a:t>1/20/2016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Placement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0" y="-21566"/>
            <a:ext cx="7620000" cy="1143000"/>
          </a:xfrm>
        </p:spPr>
        <p:txBody>
          <a:bodyPr/>
          <a:lstStyle/>
          <a:p>
            <a:r>
              <a:rPr lang="en-US" dirty="0" smtClean="0"/>
              <a:t>What is “AP”?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534400" cy="48006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>
                <a:latin typeface="Candara" panose="020E0502030303020204" pitchFamily="34" charset="0"/>
              </a:rPr>
              <a:t>AP stands for Advanced Placement and is basically a college-level class offered to high school students.</a:t>
            </a:r>
          </a:p>
          <a:p>
            <a:pPr>
              <a:buFont typeface="Arial" charset="0"/>
              <a:buChar char="•"/>
            </a:pPr>
            <a:endParaRPr lang="en-US" sz="2400" dirty="0">
              <a:latin typeface="Candara" panose="020E0502030303020204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ndara" panose="020E0502030303020204" pitchFamily="34" charset="0"/>
              </a:rPr>
              <a:t>At the end of the year, there is an AP test and if passed, you can earn college credit (Meaning you don’t have to take that class in college).</a:t>
            </a:r>
          </a:p>
          <a:p>
            <a:pPr>
              <a:buFont typeface="Arial" charset="0"/>
              <a:buChar char="•"/>
            </a:pPr>
            <a:endParaRPr lang="en-US" sz="2400" dirty="0">
              <a:latin typeface="Candara" panose="020E0502030303020204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ndara" panose="020E0502030303020204" pitchFamily="34" charset="0"/>
              </a:rPr>
              <a:t>For Example: If you take AP US History in 11</a:t>
            </a:r>
            <a:r>
              <a:rPr lang="en-US" sz="2400" baseline="30000" dirty="0" smtClean="0">
                <a:latin typeface="Candara" panose="020E0502030303020204" pitchFamily="34" charset="0"/>
              </a:rPr>
              <a:t>th</a:t>
            </a:r>
            <a:r>
              <a:rPr lang="en-US" sz="2400" dirty="0" smtClean="0">
                <a:latin typeface="Candara" panose="020E0502030303020204" pitchFamily="34" charset="0"/>
              </a:rPr>
              <a:t> grade and pass the AP test with a 3 or better, you get college credit for the class and do not have to take a US History class in college </a:t>
            </a:r>
            <a:r>
              <a:rPr lang="en-US" sz="24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</a:t>
            </a:r>
          </a:p>
          <a:p>
            <a:pPr>
              <a:buFont typeface="Arial" charset="0"/>
              <a:buChar char="•"/>
            </a:pPr>
            <a:endParaRPr lang="en-US" sz="2400" dirty="0">
              <a:latin typeface="Candara" panose="020E0502030303020204" pitchFamily="34" charset="0"/>
              <a:sym typeface="Wingdings" panose="05000000000000000000" pitchFamily="2" charset="2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ndara" panose="020E0502030303020204" pitchFamily="34" charset="0"/>
                <a:sym typeface="Wingdings" panose="05000000000000000000" pitchFamily="2" charset="2"/>
              </a:rPr>
              <a:t>So, if you take four AP classes </a:t>
            </a:r>
            <a:r>
              <a:rPr lang="en-US" sz="2400" dirty="0">
                <a:latin typeface="Candara" panose="020E0502030303020204" pitchFamily="34" charset="0"/>
                <a:sym typeface="Wingdings" panose="05000000000000000000" pitchFamily="2" charset="2"/>
              </a:rPr>
              <a:t>throughout your years as a high school student, </a:t>
            </a:r>
            <a:r>
              <a:rPr lang="en-US" sz="2400" dirty="0" smtClean="0">
                <a:latin typeface="Candara" panose="020E0502030303020204" pitchFamily="34" charset="0"/>
                <a:sym typeface="Wingdings" panose="05000000000000000000" pitchFamily="2" charset="2"/>
              </a:rPr>
              <a:t>AND pass the test at the end you get to skip a whole semester of college and save yourself thousands of dollars!</a:t>
            </a:r>
            <a:endParaRPr lang="en-US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3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10600" cy="1143000"/>
          </a:xfrm>
        </p:spPr>
        <p:txBody>
          <a:bodyPr/>
          <a:lstStyle/>
          <a:p>
            <a:r>
              <a:rPr lang="en-US" dirty="0"/>
              <a:t>Advantages </a:t>
            </a:r>
            <a:r>
              <a:rPr lang="en-US" dirty="0" smtClean="0"/>
              <a:t>of taking an AP class for </a:t>
            </a:r>
            <a:r>
              <a:rPr lang="en-US" dirty="0"/>
              <a:t>High School Students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320" y="1295400"/>
            <a:ext cx="8570720" cy="556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latin typeface="Candara" panose="020E0502030303020204" pitchFamily="34" charset="0"/>
              </a:rPr>
              <a:t>• </a:t>
            </a:r>
            <a:r>
              <a:rPr lang="en-US" dirty="0">
                <a:latin typeface="Candara" panose="020E0502030303020204" pitchFamily="34" charset="0"/>
              </a:rPr>
              <a:t>Receive college credit for </a:t>
            </a:r>
            <a:r>
              <a:rPr lang="en-US" dirty="0" smtClean="0">
                <a:latin typeface="Candara" panose="020E0502030303020204" pitchFamily="34" charset="0"/>
              </a:rPr>
              <a:t>introductory courses </a:t>
            </a:r>
            <a:r>
              <a:rPr lang="en-US" dirty="0">
                <a:latin typeface="Candara" panose="020E0502030303020204" pitchFamily="34" charset="0"/>
              </a:rPr>
              <a:t>in various subject areas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Skip introductory college courses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Reduce college cost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Complete college in a shorter period of time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Build a strong foundation for college success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Improve study habits and learn how to </a:t>
            </a:r>
            <a:r>
              <a:rPr lang="en-US" dirty="0" smtClean="0">
                <a:latin typeface="Candara" panose="020E0502030303020204" pitchFamily="34" charset="0"/>
              </a:rPr>
              <a:t>meet college expectations </a:t>
            </a:r>
            <a:r>
              <a:rPr lang="en-US" dirty="0">
                <a:latin typeface="Candara" panose="020E0502030303020204" pitchFamily="34" charset="0"/>
              </a:rPr>
              <a:t>before getting there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Study in greater depth, breadth, </a:t>
            </a:r>
            <a:r>
              <a:rPr lang="en-US" dirty="0" smtClean="0">
                <a:latin typeface="Candara" panose="020E0502030303020204" pitchFamily="34" charset="0"/>
              </a:rPr>
              <a:t>and complexity</a:t>
            </a:r>
            <a:endParaRPr lang="en-US" dirty="0">
              <a:latin typeface="Candara" panose="020E0502030303020204" pitchFamily="34" charset="0"/>
            </a:endParaRP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Improve chances of attending college </a:t>
            </a:r>
            <a:r>
              <a:rPr lang="en-US" dirty="0" smtClean="0">
                <a:latin typeface="Candara" panose="020E0502030303020204" pitchFamily="34" charset="0"/>
              </a:rPr>
              <a:t>of choice </a:t>
            </a:r>
            <a:r>
              <a:rPr lang="en-US" dirty="0">
                <a:latin typeface="Candara" panose="020E0502030303020204" pitchFamily="34" charset="0"/>
              </a:rPr>
              <a:t>with an impressive transcript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Receive intellectual stimulation and challenge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Interact with other motivated students</a:t>
            </a:r>
          </a:p>
          <a:p>
            <a:pPr marL="114300" indent="0">
              <a:buNone/>
            </a:pPr>
            <a:r>
              <a:rPr lang="en-US" dirty="0">
                <a:latin typeface="Candara" panose="020E0502030303020204" pitchFamily="34" charset="0"/>
              </a:rPr>
              <a:t>• Increase self confidence and aptitude </a:t>
            </a:r>
            <a:r>
              <a:rPr lang="en-US" dirty="0" smtClean="0">
                <a:latin typeface="Candara" panose="020E0502030303020204" pitchFamily="34" charset="0"/>
              </a:rPr>
              <a:t>levels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Benefits of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4582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Let’s pretend you take four AP classes (and work really hard and pass the AP tests)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With four AP tests passed, you just earned enough credits to skip one semester of college.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283252"/>
              </p:ext>
            </p:extLst>
          </p:nvPr>
        </p:nvGraphicFramePr>
        <p:xfrm>
          <a:off x="228600" y="3124200"/>
          <a:ext cx="82296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 of Four AP Tests in High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One</a:t>
                      </a:r>
                      <a:r>
                        <a:rPr lang="en-US" baseline="0" dirty="0" smtClean="0"/>
                        <a:t> Semester at </a:t>
                      </a:r>
                    </a:p>
                    <a:p>
                      <a:r>
                        <a:rPr lang="en-US" baseline="0" dirty="0" smtClean="0"/>
                        <a:t>R.C.C.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One Semester</a:t>
                      </a:r>
                      <a:r>
                        <a:rPr lang="en-US" baseline="0" dirty="0" smtClean="0"/>
                        <a:t> at a Cal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 of One Semester at a UC school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4 x $89 = $356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$855</a:t>
                      </a:r>
                      <a:r>
                        <a:rPr lang="en-US" baseline="0" dirty="0" smtClean="0"/>
                        <a:t> (Includes cost of books, and assumes you are living at home)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$4,500</a:t>
                      </a:r>
                      <a:r>
                        <a:rPr lang="en-US" baseline="0" dirty="0" smtClean="0"/>
                        <a:t> (without books and living at home)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Approximately </a:t>
                      </a:r>
                    </a:p>
                    <a:p>
                      <a:r>
                        <a:rPr lang="en-US" dirty="0" smtClean="0"/>
                        <a:t>$15,000 (Living off of campus)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you qualify for free or reduced lunch:</a:t>
                      </a:r>
                    </a:p>
                    <a:p>
                      <a:r>
                        <a:rPr lang="en-US" baseline="0" dirty="0" smtClean="0"/>
                        <a:t>4 x $5 = 20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18699" y="5311698"/>
            <a:ext cx="6100471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Bottom Line: Taking AP Classes while in high school and passing the AP test WILL SAVE YOU MONEY and TIME and prepare you for college!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114800"/>
            <a:ext cx="1905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8921" y="5290868"/>
            <a:ext cx="1905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9851" y="3200400"/>
            <a:ext cx="1905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29851" y="4114800"/>
            <a:ext cx="1905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3200399"/>
            <a:ext cx="1905000" cy="769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4093234"/>
            <a:ext cx="1905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3200398"/>
            <a:ext cx="1905000" cy="769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29555" y="4093234"/>
            <a:ext cx="1905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take 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534400" cy="5181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Students who are: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• </a:t>
            </a:r>
            <a:r>
              <a:rPr lang="en-US" dirty="0"/>
              <a:t>Motivated &amp; dedicated to school work</a:t>
            </a:r>
          </a:p>
          <a:p>
            <a:pPr marL="114300" indent="0">
              <a:buNone/>
            </a:pPr>
            <a:r>
              <a:rPr lang="en-US" dirty="0"/>
              <a:t>• Committed to homework and </a:t>
            </a:r>
            <a:r>
              <a:rPr lang="en-US" dirty="0" smtClean="0"/>
              <a:t>extra studying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• Responsible: able to multitask</a:t>
            </a:r>
            <a:r>
              <a:rPr lang="en-US" dirty="0" smtClean="0"/>
              <a:t>, prioritize activities, and make deadlines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• Prepared and organized</a:t>
            </a:r>
          </a:p>
          <a:p>
            <a:pPr marL="114300" indent="0">
              <a:buNone/>
            </a:pPr>
            <a:r>
              <a:rPr lang="en-US" dirty="0"/>
              <a:t>• </a:t>
            </a:r>
            <a:r>
              <a:rPr lang="en-US" dirty="0" smtClean="0"/>
              <a:t>Proficient </a:t>
            </a:r>
            <a:r>
              <a:rPr lang="en-US" dirty="0"/>
              <a:t>in reading and writing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*You know yourself best, if you think you want to try an AP class and you are committed to doing well, GO FOR IT!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* Colleges LOVE when you take AP classes and show you are committed to academic work!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852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 Classes Are Offered at Roosevelt?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73170" y="2241430"/>
            <a:ext cx="2590800" cy="1752600"/>
            <a:chOff x="10064" y="1447800"/>
            <a:chExt cx="2590800" cy="1752600"/>
          </a:xfrm>
        </p:grpSpPr>
        <p:sp>
          <p:nvSpPr>
            <p:cNvPr id="4" name="Rectangle 3"/>
            <p:cNvSpPr/>
            <p:nvPr/>
          </p:nvSpPr>
          <p:spPr>
            <a:xfrm>
              <a:off x="76200" y="1447800"/>
              <a:ext cx="16764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u="sng" dirty="0" smtClean="0">
                  <a:solidFill>
                    <a:srgbClr val="008000"/>
                  </a:solidFill>
                </a:rPr>
                <a:t>10</a:t>
              </a:r>
              <a:r>
                <a:rPr lang="en-US" sz="2400" b="1" u="sng" baseline="30000" dirty="0" smtClean="0">
                  <a:solidFill>
                    <a:srgbClr val="008000"/>
                  </a:solidFill>
                </a:rPr>
                <a:t>th</a:t>
              </a:r>
              <a:r>
                <a:rPr lang="en-US" sz="2400" b="1" u="sng" dirty="0" smtClean="0">
                  <a:solidFill>
                    <a:srgbClr val="008000"/>
                  </a:solidFill>
                </a:rPr>
                <a:t> Grade</a:t>
              </a:r>
              <a:endParaRPr lang="en-US" sz="2400" b="1" u="sng" dirty="0">
                <a:solidFill>
                  <a:srgbClr val="0080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064" y="1986232"/>
              <a:ext cx="25908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* AP World History</a:t>
              </a:r>
              <a:endParaRPr lang="en-US" sz="2400" dirty="0">
                <a:solidFill>
                  <a:srgbClr val="008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6008" y="2667000"/>
              <a:ext cx="203152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* AP European</a:t>
              </a:r>
            </a:p>
            <a:p>
              <a:r>
                <a:rPr lang="en-US" sz="2400" dirty="0" smtClean="0">
                  <a:solidFill>
                    <a:srgbClr val="008000"/>
                  </a:solidFill>
                </a:rPr>
                <a:t>   History</a:t>
              </a:r>
              <a:endParaRPr lang="en-US" sz="24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82661" y="2264986"/>
            <a:ext cx="2661968" cy="1600200"/>
            <a:chOff x="2514600" y="1447800"/>
            <a:chExt cx="2661968" cy="1600200"/>
          </a:xfrm>
        </p:grpSpPr>
        <p:sp>
          <p:nvSpPr>
            <p:cNvPr id="7" name="Rectangle 6"/>
            <p:cNvSpPr/>
            <p:nvPr/>
          </p:nvSpPr>
          <p:spPr>
            <a:xfrm>
              <a:off x="2743200" y="1447800"/>
              <a:ext cx="16764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u="sng" dirty="0" smtClean="0">
                  <a:solidFill>
                    <a:srgbClr val="C00000"/>
                  </a:solidFill>
                </a:rPr>
                <a:t>11</a:t>
              </a:r>
              <a:r>
                <a:rPr lang="en-US" sz="2400" b="1" u="sng" baseline="30000" dirty="0" smtClean="0">
                  <a:solidFill>
                    <a:srgbClr val="C00000"/>
                  </a:solidFill>
                </a:rPr>
                <a:t>th</a:t>
              </a:r>
              <a:r>
                <a:rPr lang="en-US" sz="2400" b="1" u="sng" dirty="0" smtClean="0">
                  <a:solidFill>
                    <a:srgbClr val="C00000"/>
                  </a:solidFill>
                </a:rPr>
                <a:t> Grade</a:t>
              </a:r>
              <a:endParaRPr lang="en-US" sz="2400" b="1" u="sng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4600" y="1905000"/>
              <a:ext cx="2133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*AP US History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00864" y="2514600"/>
              <a:ext cx="2575704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*AP Language</a:t>
              </a:r>
            </a:p>
            <a:p>
              <a:r>
                <a:rPr lang="en-US" sz="2400" dirty="0" smtClean="0">
                  <a:solidFill>
                    <a:srgbClr val="C00000"/>
                  </a:solidFill>
                </a:rPr>
                <a:t>   And Composition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2580018" y="4796287"/>
            <a:ext cx="2738886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*AP Human Geography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</a:rPr>
              <a:t>s open to all grades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10200" y="2259954"/>
            <a:ext cx="3200400" cy="2209800"/>
            <a:chOff x="5181600" y="1447800"/>
            <a:chExt cx="3200400" cy="2209800"/>
          </a:xfrm>
        </p:grpSpPr>
        <p:sp>
          <p:nvSpPr>
            <p:cNvPr id="10" name="Rectangle 9"/>
            <p:cNvSpPr/>
            <p:nvPr/>
          </p:nvSpPr>
          <p:spPr>
            <a:xfrm>
              <a:off x="5867400" y="1447800"/>
              <a:ext cx="16764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u="sng" dirty="0" smtClean="0">
                  <a:solidFill>
                    <a:srgbClr val="002060"/>
                  </a:solidFill>
                </a:rPr>
                <a:t>12</a:t>
              </a:r>
              <a:r>
                <a:rPr lang="en-US" sz="2400" b="1" u="sng" baseline="30000" dirty="0" smtClean="0">
                  <a:solidFill>
                    <a:srgbClr val="002060"/>
                  </a:solidFill>
                </a:rPr>
                <a:t>th</a:t>
              </a:r>
              <a:r>
                <a:rPr lang="en-US" sz="2400" b="1" u="sng" dirty="0" smtClean="0">
                  <a:solidFill>
                    <a:srgbClr val="002060"/>
                  </a:solidFill>
                </a:rPr>
                <a:t> Grade</a:t>
              </a:r>
              <a:endParaRPr lang="en-US" sz="2400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10200" y="1969698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*AP Government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2519632"/>
              <a:ext cx="29718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002060"/>
                  </a:solidFill>
                </a:rPr>
                <a:t>* AP English Literature</a:t>
              </a:r>
            </a:p>
            <a:p>
              <a:r>
                <a:rPr lang="en-US" sz="2400" dirty="0" smtClean="0">
                  <a:solidFill>
                    <a:srgbClr val="002060"/>
                  </a:solidFill>
                </a:rPr>
                <a:t>     &amp; Composition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81600" y="3124200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</a:rPr>
                <a:t>*AP Statistics</a:t>
              </a:r>
              <a:endParaRPr lang="en-US" sz="24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86000" y="1676400"/>
            <a:ext cx="373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classes are grade level specific.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5537" y="1830957"/>
            <a:ext cx="2819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7030A0"/>
                </a:solidFill>
              </a:rPr>
              <a:t>11</a:t>
            </a:r>
            <a:r>
              <a:rPr lang="en-US" sz="2400" b="1" u="sng" baseline="30000" dirty="0" smtClean="0">
                <a:solidFill>
                  <a:srgbClr val="7030A0"/>
                </a:solidFill>
              </a:rPr>
              <a:t>th </a:t>
            </a:r>
            <a:r>
              <a:rPr lang="en-US" sz="2400" b="1" u="sng" dirty="0" smtClean="0">
                <a:solidFill>
                  <a:srgbClr val="7030A0"/>
                </a:solidFill>
              </a:rPr>
              <a:t>or 12</a:t>
            </a:r>
            <a:r>
              <a:rPr lang="en-US" sz="2400" b="1" u="sng" baseline="30000" dirty="0" smtClean="0">
                <a:solidFill>
                  <a:srgbClr val="7030A0"/>
                </a:solidFill>
              </a:rPr>
              <a:t>th</a:t>
            </a:r>
            <a:r>
              <a:rPr lang="en-US" sz="2400" b="1" u="sng" dirty="0" smtClean="0">
                <a:solidFill>
                  <a:srgbClr val="7030A0"/>
                </a:solidFill>
              </a:rPr>
              <a:t> Grade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38200" y="2362200"/>
            <a:ext cx="3886200" cy="3237786"/>
            <a:chOff x="685800" y="2163789"/>
            <a:chExt cx="3886200" cy="3237786"/>
          </a:xfrm>
        </p:grpSpPr>
        <p:sp>
          <p:nvSpPr>
            <p:cNvPr id="5" name="Rectangle 4"/>
            <p:cNvSpPr/>
            <p:nvPr/>
          </p:nvSpPr>
          <p:spPr>
            <a:xfrm>
              <a:off x="685800" y="2755778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Biology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5800" y="2163789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Art History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800" y="3347767"/>
              <a:ext cx="3886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Environmental Science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4555" y="4868175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Physics</a:t>
              </a:r>
            </a:p>
            <a:p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5800" y="3939756"/>
              <a:ext cx="332117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Spanish Language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00600" y="2319058"/>
            <a:ext cx="3070284" cy="2746086"/>
            <a:chOff x="4800600" y="2319058"/>
            <a:chExt cx="3070284" cy="2746086"/>
          </a:xfrm>
        </p:grpSpPr>
        <p:sp>
          <p:nvSpPr>
            <p:cNvPr id="6" name="Rectangle 5"/>
            <p:cNvSpPr/>
            <p:nvPr/>
          </p:nvSpPr>
          <p:spPr>
            <a:xfrm>
              <a:off x="4800600" y="2319058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Psychology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2861797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Calculus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0600" y="3452723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Chemistry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00600" y="4038600"/>
              <a:ext cx="2362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Chinese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4531744"/>
              <a:ext cx="3070284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*AP Spanish Literature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AP Classes Are Offered at Roosevelt?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876800" y="5059393"/>
            <a:ext cx="2667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7030A0"/>
                </a:solidFill>
              </a:rPr>
              <a:t>*AP Studio Art</a:t>
            </a:r>
          </a:p>
        </p:txBody>
      </p:sp>
    </p:spTree>
    <p:extLst>
      <p:ext uri="{BB962C8B-B14F-4D97-AF65-F5344CB8AC3E}">
        <p14:creationId xmlns:p14="http://schemas.microsoft.com/office/powerpoint/2010/main" val="239273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691" y="152400"/>
            <a:ext cx="8382000" cy="1143000"/>
          </a:xfrm>
        </p:spPr>
        <p:txBody>
          <a:bodyPr/>
          <a:lstStyle/>
          <a:p>
            <a:r>
              <a:rPr lang="en-US" sz="4400" dirty="0" smtClean="0"/>
              <a:t>What do I do if I want to learn more about a class before I sign-up?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52578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u="sng" dirty="0" smtClean="0">
                <a:latin typeface="Candara" panose="020E0502030303020204" pitchFamily="34" charset="0"/>
              </a:rPr>
              <a:t>~Talk to the teacher who teaches the class you are interested in!</a:t>
            </a:r>
          </a:p>
          <a:p>
            <a:pPr marL="114300" indent="0"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marL="114300" indent="0">
              <a:buNone/>
            </a:pPr>
            <a:r>
              <a:rPr lang="en-US" sz="2400" dirty="0" smtClean="0">
                <a:latin typeface="Candara" panose="020E0502030303020204" pitchFamily="34" charset="0"/>
              </a:rPr>
              <a:t>The teacher will help you:</a:t>
            </a:r>
          </a:p>
          <a:p>
            <a:pPr marL="114300" indent="0">
              <a:buNone/>
            </a:pPr>
            <a:r>
              <a:rPr lang="en-US" sz="2400" dirty="0" smtClean="0">
                <a:latin typeface="Candara" panose="020E0502030303020204" pitchFamily="34" charset="0"/>
              </a:rPr>
              <a:t>~Figure out if there are pre-</a:t>
            </a:r>
            <a:r>
              <a:rPr lang="en-US" sz="2400" dirty="0" err="1" smtClean="0">
                <a:latin typeface="Candara" panose="020E0502030303020204" pitchFamily="34" charset="0"/>
              </a:rPr>
              <a:t>requisitcs</a:t>
            </a:r>
            <a:r>
              <a:rPr lang="en-US" sz="2400" dirty="0" smtClean="0">
                <a:latin typeface="Candara" panose="020E0502030303020204" pitchFamily="34" charset="0"/>
              </a:rPr>
              <a:t> for the course (Classes you need before you can take the AP class)</a:t>
            </a:r>
          </a:p>
          <a:p>
            <a:pPr marL="114300" indent="0">
              <a:buNone/>
            </a:pPr>
            <a:r>
              <a:rPr lang="en-US" sz="2400" dirty="0" smtClean="0">
                <a:latin typeface="Candara" panose="020E0502030303020204" pitchFamily="34" charset="0"/>
              </a:rPr>
              <a:t>~ Make sure it is a good fit for you – will it help you in your college major? Will you find it interesting?</a:t>
            </a:r>
          </a:p>
          <a:p>
            <a:pPr marL="114300" indent="0"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marL="114300" indent="0">
              <a:buNone/>
            </a:pPr>
            <a:endParaRPr lang="en-US" sz="2400" dirty="0" smtClean="0">
              <a:latin typeface="Candara" panose="020E0502030303020204" pitchFamily="34" charset="0"/>
            </a:endParaRPr>
          </a:p>
          <a:p>
            <a:pPr marL="114300" indent="0"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83192" y="3431875"/>
            <a:ext cx="332117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~ For example, you need Chemistry before you can take AP Biology.</a:t>
            </a:r>
          </a:p>
        </p:txBody>
      </p:sp>
    </p:spTree>
    <p:extLst>
      <p:ext uri="{BB962C8B-B14F-4D97-AF65-F5344CB8AC3E}">
        <p14:creationId xmlns:p14="http://schemas.microsoft.com/office/powerpoint/2010/main" val="195316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4313"/>
            <a:ext cx="7620000" cy="1143000"/>
          </a:xfrm>
        </p:spPr>
        <p:txBody>
          <a:bodyPr/>
          <a:lstStyle/>
          <a:p>
            <a:r>
              <a:rPr lang="en-US" sz="4400" dirty="0" smtClean="0"/>
              <a:t>Where do I go to get more info? </a:t>
            </a:r>
            <a:r>
              <a:rPr lang="en-US" sz="2000" dirty="0" smtClean="0"/>
              <a:t>(Take a picture or write the ones you are interested in down)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marL="114300" indent="0">
              <a:buNone/>
            </a:pPr>
            <a:endParaRPr lang="en-US" sz="2400" dirty="0" smtClean="0">
              <a:latin typeface="Candara" panose="020E0502030303020204" pitchFamily="34" charset="0"/>
            </a:endParaRPr>
          </a:p>
          <a:p>
            <a:pPr marL="114300" indent="0"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3083"/>
              </p:ext>
            </p:extLst>
          </p:nvPr>
        </p:nvGraphicFramePr>
        <p:xfrm>
          <a:off x="24160" y="1066801"/>
          <a:ext cx="4191001" cy="57662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5706"/>
                <a:gridCol w="1578737"/>
                <a:gridCol w="886558"/>
              </a:tblGrid>
              <a:tr h="357693">
                <a:tc>
                  <a:txBody>
                    <a:bodyPr/>
                    <a:lstStyle/>
                    <a:p>
                      <a:r>
                        <a:rPr lang="en-US" dirty="0" smtClean="0"/>
                        <a:t>AP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Teacher(s)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Room #</a:t>
                      </a:r>
                      <a:endParaRPr lang="en-US" sz="1600" dirty="0"/>
                    </a:p>
                  </a:txBody>
                  <a:tcPr/>
                </a:tc>
              </a:tr>
              <a:tr h="302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Art History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 Burr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F104</a:t>
                      </a:r>
                      <a:endParaRPr lang="en-US" sz="1400" dirty="0"/>
                    </a:p>
                  </a:txBody>
                  <a:tcPr/>
                </a:tc>
              </a:tr>
              <a:tr h="302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Mrs. Neimeyer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D201</a:t>
                      </a:r>
                      <a:endParaRPr lang="en-US" sz="1400" dirty="0"/>
                    </a:p>
                  </a:txBody>
                  <a:tcPr/>
                </a:tc>
              </a:tr>
              <a:tr h="302829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Calculus 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Mrs.</a:t>
                      </a:r>
                      <a:r>
                        <a:rPr lang="en-US" sz="1400" baseline="0" dirty="0" smtClean="0"/>
                        <a:t> Vu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C104</a:t>
                      </a:r>
                      <a:endParaRPr lang="en-US" sz="1400" dirty="0"/>
                    </a:p>
                  </a:txBody>
                  <a:tcPr/>
                </a:tc>
              </a:tr>
              <a:tr h="5230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Calculus 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</a:t>
                      </a:r>
                      <a:r>
                        <a:rPr lang="en-US" sz="1400" baseline="0" dirty="0" smtClean="0"/>
                        <a:t> Tucker</a:t>
                      </a:r>
                    </a:p>
                    <a:p>
                      <a:r>
                        <a:rPr lang="en-US" sz="1400" baseline="0" dirty="0" smtClean="0"/>
                        <a:t>Mr. Lopiccolo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C207</a:t>
                      </a:r>
                    </a:p>
                    <a:p>
                      <a:r>
                        <a:rPr lang="en-US" sz="1400" dirty="0" smtClean="0"/>
                        <a:t>C112</a:t>
                      </a:r>
                      <a:endParaRPr lang="en-US" sz="1400" dirty="0"/>
                    </a:p>
                  </a:txBody>
                  <a:tcPr/>
                </a:tc>
              </a:tr>
              <a:tr h="4129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Chemistry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Schneider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D210</a:t>
                      </a:r>
                      <a:endParaRPr lang="en-US" sz="1400" dirty="0"/>
                    </a:p>
                  </a:txBody>
                  <a:tcPr/>
                </a:tc>
              </a:tr>
              <a:tr h="302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Chinese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Chuang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B309</a:t>
                      </a:r>
                      <a:endParaRPr lang="en-US" sz="1400" dirty="0"/>
                    </a:p>
                  </a:txBody>
                  <a:tcPr/>
                </a:tc>
              </a:tr>
              <a:tr h="5164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Computer Science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Meijer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D209</a:t>
                      </a:r>
                      <a:endParaRPr lang="en-US" sz="1400" dirty="0"/>
                    </a:p>
                  </a:txBody>
                  <a:tcPr/>
                </a:tc>
              </a:tr>
              <a:tr h="7378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English Literature &amp; Composition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Schaeffer</a:t>
                      </a:r>
                    </a:p>
                    <a:p>
                      <a:r>
                        <a:rPr lang="en-US" sz="1400" dirty="0" smtClean="0"/>
                        <a:t>Mr.</a:t>
                      </a:r>
                      <a:r>
                        <a:rPr lang="en-US" sz="1400" baseline="0" dirty="0" smtClean="0"/>
                        <a:t> Metcalfe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E102</a:t>
                      </a:r>
                    </a:p>
                    <a:p>
                      <a:r>
                        <a:rPr lang="en-US" sz="1400" dirty="0" smtClean="0"/>
                        <a:t>E101</a:t>
                      </a:r>
                      <a:endParaRPr lang="en-US" sz="1400" dirty="0"/>
                    </a:p>
                  </a:txBody>
                  <a:tcPr/>
                </a:tc>
              </a:tr>
              <a:tr h="523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Environmental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Mrs. Fisher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D110</a:t>
                      </a:r>
                      <a:endParaRPr lang="en-US" sz="1400" dirty="0"/>
                    </a:p>
                  </a:txBody>
                  <a:tcPr/>
                </a:tc>
              </a:tr>
              <a:tr h="523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European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 Chen</a:t>
                      </a:r>
                    </a:p>
                    <a:p>
                      <a:r>
                        <a:rPr lang="en-US" sz="1400" dirty="0" smtClean="0"/>
                        <a:t>Mr. Knight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C214</a:t>
                      </a:r>
                    </a:p>
                    <a:p>
                      <a:r>
                        <a:rPr lang="en-US" sz="1400" dirty="0" smtClean="0"/>
                        <a:t>F202</a:t>
                      </a:r>
                      <a:endParaRPr lang="en-US" sz="1400" dirty="0"/>
                    </a:p>
                  </a:txBody>
                  <a:tcPr/>
                </a:tc>
              </a:tr>
              <a:tr h="924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Government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Ruelas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Mr. Pourchot</a:t>
                      </a:r>
                    </a:p>
                    <a:p>
                      <a:r>
                        <a:rPr lang="en-US" sz="1400" baseline="0" dirty="0" smtClean="0"/>
                        <a:t>Mr. Flores</a:t>
                      </a:r>
                    </a:p>
                    <a:p>
                      <a:r>
                        <a:rPr lang="en-US" sz="1400" baseline="0" dirty="0" smtClean="0"/>
                        <a:t>Mr. Robinson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F211</a:t>
                      </a:r>
                    </a:p>
                    <a:p>
                      <a:r>
                        <a:rPr lang="en-US" sz="1400" dirty="0" smtClean="0"/>
                        <a:t>F205</a:t>
                      </a:r>
                    </a:p>
                    <a:p>
                      <a:r>
                        <a:rPr lang="en-US" sz="1400" dirty="0" smtClean="0"/>
                        <a:t>B111</a:t>
                      </a:r>
                    </a:p>
                    <a:p>
                      <a:r>
                        <a:rPr lang="en-US" sz="1400" dirty="0" smtClean="0"/>
                        <a:t>F210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77199"/>
              </p:ext>
            </p:extLst>
          </p:nvPr>
        </p:nvGraphicFramePr>
        <p:xfrm>
          <a:off x="4215161" y="1066802"/>
          <a:ext cx="4928839" cy="57911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0922"/>
                <a:gridCol w="2085278"/>
                <a:gridCol w="1042639"/>
              </a:tblGrid>
              <a:tr h="369701">
                <a:tc>
                  <a:txBody>
                    <a:bodyPr/>
                    <a:lstStyle/>
                    <a:p>
                      <a:r>
                        <a:rPr lang="en-US" dirty="0" smtClean="0"/>
                        <a:t>AP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Teacher(s)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Room #</a:t>
                      </a:r>
                      <a:endParaRPr lang="en-US" sz="1600" dirty="0"/>
                    </a:p>
                  </a:txBody>
                  <a:tcPr/>
                </a:tc>
              </a:tr>
              <a:tr h="5327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Human</a:t>
                      </a:r>
                      <a:r>
                        <a:rPr lang="en-US" sz="1400" baseline="0" dirty="0" smtClean="0"/>
                        <a:t> Geography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 Knight</a:t>
                      </a:r>
                    </a:p>
                    <a:p>
                      <a:r>
                        <a:rPr lang="en-US" sz="1400" dirty="0" smtClean="0"/>
                        <a:t>Ms. McCormick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F202</a:t>
                      </a:r>
                    </a:p>
                    <a:p>
                      <a:r>
                        <a:rPr lang="en-US" sz="1400" dirty="0" smtClean="0"/>
                        <a:t>F211</a:t>
                      </a:r>
                      <a:endParaRPr lang="en-US" sz="1400" dirty="0"/>
                    </a:p>
                  </a:txBody>
                  <a:tcPr/>
                </a:tc>
              </a:tr>
              <a:tr h="757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Language &amp; Composition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</a:t>
                      </a:r>
                      <a:r>
                        <a:rPr lang="en-US" sz="1400" dirty="0" err="1" smtClean="0"/>
                        <a:t>Oberdank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Mr.</a:t>
                      </a:r>
                      <a:r>
                        <a:rPr lang="en-US" sz="1400" baseline="0" dirty="0" smtClean="0"/>
                        <a:t> Mata</a:t>
                      </a:r>
                    </a:p>
                    <a:p>
                      <a:r>
                        <a:rPr lang="en-US" sz="1400" baseline="0" dirty="0" smtClean="0"/>
                        <a:t>Ms. Sidhu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E105</a:t>
                      </a:r>
                    </a:p>
                    <a:p>
                      <a:r>
                        <a:rPr lang="en-US" sz="1400" dirty="0" smtClean="0"/>
                        <a:t>B204</a:t>
                      </a:r>
                    </a:p>
                    <a:p>
                      <a:r>
                        <a:rPr lang="en-US" sz="1400" dirty="0" smtClean="0"/>
                        <a:t>E213</a:t>
                      </a:r>
                      <a:endParaRPr lang="en-US" sz="1400" dirty="0"/>
                    </a:p>
                  </a:txBody>
                  <a:tcPr/>
                </a:tc>
              </a:tr>
              <a:tr h="30842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Music Theory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 Andrade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F106</a:t>
                      </a:r>
                      <a:endParaRPr lang="en-US" sz="1400" dirty="0"/>
                    </a:p>
                  </a:txBody>
                  <a:tcPr/>
                </a:tc>
              </a:tr>
              <a:tr h="30842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Physics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Meijer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D209</a:t>
                      </a:r>
                      <a:endParaRPr lang="en-US" sz="1400" dirty="0"/>
                    </a:p>
                  </a:txBody>
                  <a:tcPr/>
                </a:tc>
              </a:tr>
              <a:tr h="30842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Physics 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</a:t>
                      </a:r>
                      <a:r>
                        <a:rPr lang="en-US" sz="1400" baseline="0" dirty="0" smtClean="0"/>
                        <a:t> Black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D207</a:t>
                      </a:r>
                      <a:endParaRPr lang="en-US" sz="1400" dirty="0"/>
                    </a:p>
                  </a:txBody>
                  <a:tcPr/>
                </a:tc>
              </a:tr>
              <a:tr h="5327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Psychology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</a:t>
                      </a:r>
                      <a:r>
                        <a:rPr lang="en-US" sz="1400" baseline="0" dirty="0" smtClean="0"/>
                        <a:t> Chen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Mrs. Meyer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C214</a:t>
                      </a:r>
                    </a:p>
                    <a:p>
                      <a:r>
                        <a:rPr lang="en-US" sz="1400" dirty="0" smtClean="0"/>
                        <a:t>F207</a:t>
                      </a:r>
                      <a:endParaRPr lang="en-US" sz="1400" dirty="0"/>
                    </a:p>
                  </a:txBody>
                  <a:tcPr/>
                </a:tc>
              </a:tr>
              <a:tr h="30842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Spanish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Sanchez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B300</a:t>
                      </a:r>
                    </a:p>
                  </a:txBody>
                  <a:tcPr/>
                </a:tc>
              </a:tr>
              <a:tr h="4586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Spanish</a:t>
                      </a:r>
                      <a:r>
                        <a:rPr lang="en-US" sz="1400" baseline="0" dirty="0" smtClean="0"/>
                        <a:t> Literature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</a:t>
                      </a:r>
                      <a:r>
                        <a:rPr lang="en-US" sz="1400" baseline="0" dirty="0" smtClean="0"/>
                        <a:t> Herrera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B303</a:t>
                      </a:r>
                      <a:endParaRPr lang="en-US" sz="1400" dirty="0"/>
                    </a:p>
                  </a:txBody>
                  <a:tcPr/>
                </a:tc>
              </a:tr>
              <a:tr h="308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 </a:t>
                      </a:r>
                      <a:r>
                        <a:rPr lang="en-US" sz="1400" dirty="0" err="1" smtClean="0"/>
                        <a:t>Marnin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C206</a:t>
                      </a:r>
                      <a:endParaRPr lang="en-US" sz="1400" dirty="0"/>
                    </a:p>
                  </a:txBody>
                  <a:tcPr/>
                </a:tc>
              </a:tr>
              <a:tr h="308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Studio 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</a:t>
                      </a:r>
                      <a:r>
                        <a:rPr lang="en-US" sz="1400" dirty="0" err="1" smtClean="0"/>
                        <a:t>Paratore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F102</a:t>
                      </a:r>
                      <a:endParaRPr lang="en-US" sz="1400" dirty="0"/>
                    </a:p>
                  </a:txBody>
                  <a:tcPr/>
                </a:tc>
              </a:tr>
              <a:tr h="757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US</a:t>
                      </a:r>
                      <a:r>
                        <a:rPr lang="en-US" sz="1400" baseline="0" dirty="0" smtClean="0"/>
                        <a:t> World History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Ms. </a:t>
                      </a:r>
                      <a:r>
                        <a:rPr lang="en-US" sz="1400" dirty="0" err="1" smtClean="0"/>
                        <a:t>Hanrahan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Mr. Cummings</a:t>
                      </a:r>
                    </a:p>
                    <a:p>
                      <a:r>
                        <a:rPr lang="en-US" sz="1400" dirty="0" smtClean="0"/>
                        <a:t>Mr. </a:t>
                      </a:r>
                      <a:r>
                        <a:rPr lang="en-US" sz="1400" dirty="0" err="1" smtClean="0"/>
                        <a:t>Laventure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F212</a:t>
                      </a:r>
                    </a:p>
                    <a:p>
                      <a:r>
                        <a:rPr lang="en-US" sz="1400" dirty="0" smtClean="0"/>
                        <a:t>B407</a:t>
                      </a:r>
                    </a:p>
                    <a:p>
                      <a:r>
                        <a:rPr lang="en-US" sz="1400" dirty="0" smtClean="0"/>
                        <a:t>F204</a:t>
                      </a:r>
                      <a:endParaRPr lang="en-US" sz="1400" dirty="0"/>
                    </a:p>
                  </a:txBody>
                  <a:tcPr/>
                </a:tc>
              </a:tr>
              <a:tr h="5327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World 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Mr.</a:t>
                      </a:r>
                      <a:r>
                        <a:rPr lang="en-US" sz="1400" baseline="0" dirty="0" smtClean="0"/>
                        <a:t> Wingate</a:t>
                      </a:r>
                    </a:p>
                    <a:p>
                      <a:r>
                        <a:rPr lang="en-US" sz="1400" baseline="0" dirty="0" smtClean="0"/>
                        <a:t>Ms. Palmer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F209</a:t>
                      </a:r>
                    </a:p>
                    <a:p>
                      <a:r>
                        <a:rPr lang="en-US" sz="1400" dirty="0" smtClean="0"/>
                        <a:t>B204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248400" y="662796"/>
            <a:ext cx="2895600" cy="556404"/>
          </a:xfrm>
          <a:prstGeom prst="rect">
            <a:avLst/>
          </a:prstGeom>
          <a:solidFill>
            <a:srgbClr val="F59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*** You can also go to the school website****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293</TotalTime>
  <Words>934</Words>
  <Application>Microsoft Office PowerPoint</Application>
  <PresentationFormat>On-screen Show (4:3)</PresentationFormat>
  <Paragraphs>193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Candara</vt:lpstr>
      <vt:lpstr>Wingdings</vt:lpstr>
      <vt:lpstr>Adjacency</vt:lpstr>
      <vt:lpstr>Advanced Placement</vt:lpstr>
      <vt:lpstr>What is “AP”?</vt:lpstr>
      <vt:lpstr>Advantages of taking an AP class for High School Students : </vt:lpstr>
      <vt:lpstr>Financial Benefits of AP</vt:lpstr>
      <vt:lpstr>Who should take AP?</vt:lpstr>
      <vt:lpstr>What AP Classes Are Offered at Roosevelt?</vt:lpstr>
      <vt:lpstr>PowerPoint Presentation</vt:lpstr>
      <vt:lpstr>What do I do if I want to learn more about a class before I sign-up?</vt:lpstr>
      <vt:lpstr>Where do I go to get more info? (Take a picture or write the ones you are interested in down)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Miles</dc:creator>
  <cp:lastModifiedBy>David Cummings</cp:lastModifiedBy>
  <cp:revision>24</cp:revision>
  <cp:lastPrinted>2016-01-14T20:46:42Z</cp:lastPrinted>
  <dcterms:created xsi:type="dcterms:W3CDTF">2015-01-20T00:26:34Z</dcterms:created>
  <dcterms:modified xsi:type="dcterms:W3CDTF">2016-01-20T18:27:04Z</dcterms:modified>
</cp:coreProperties>
</file>