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0" r:id="rId1"/>
  </p:sldMasterIdLst>
  <p:notesMasterIdLst>
    <p:notesMasterId r:id="rId23"/>
  </p:notesMasterIdLst>
  <p:sldIdLst>
    <p:sldId id="257" r:id="rId2"/>
    <p:sldId id="300" r:id="rId3"/>
    <p:sldId id="302" r:id="rId4"/>
    <p:sldId id="315" r:id="rId5"/>
    <p:sldId id="305" r:id="rId6"/>
    <p:sldId id="303" r:id="rId7"/>
    <p:sldId id="304" r:id="rId8"/>
    <p:sldId id="262" r:id="rId9"/>
    <p:sldId id="270" r:id="rId10"/>
    <p:sldId id="307" r:id="rId11"/>
    <p:sldId id="258" r:id="rId12"/>
    <p:sldId id="316" r:id="rId13"/>
    <p:sldId id="263" r:id="rId14"/>
    <p:sldId id="264" r:id="rId15"/>
    <p:sldId id="311" r:id="rId16"/>
    <p:sldId id="310" r:id="rId17"/>
    <p:sldId id="308" r:id="rId18"/>
    <p:sldId id="312" r:id="rId19"/>
    <p:sldId id="313"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28B"/>
    <a:srgbClr val="C2844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13" autoAdjust="0"/>
  </p:normalViewPr>
  <p:slideViewPr>
    <p:cSldViewPr>
      <p:cViewPr varScale="1">
        <p:scale>
          <a:sx n="62" d="100"/>
          <a:sy n="62" d="100"/>
        </p:scale>
        <p:origin x="948" y="7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3BC34-B058-4E06-B518-70BAB198442C}" type="datetimeFigureOut">
              <a:rPr lang="en-US" smtClean="0"/>
              <a:pPr/>
              <a:t>4/13/2017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26C48-F29C-4B88-A975-185108F89179}" type="slidenum">
              <a:rPr lang="en-US" smtClean="0"/>
              <a:pPr/>
              <a:t>‹#›</a:t>
            </a:fld>
            <a:endParaRPr lang="en-US"/>
          </a:p>
        </p:txBody>
      </p:sp>
    </p:spTree>
    <p:extLst>
      <p:ext uri="{BB962C8B-B14F-4D97-AF65-F5344CB8AC3E}">
        <p14:creationId xmlns:p14="http://schemas.microsoft.com/office/powerpoint/2010/main" val="193691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a:t>
            </a:fld>
            <a:endParaRPr lang="en-US"/>
          </a:p>
        </p:txBody>
      </p:sp>
    </p:spTree>
    <p:extLst>
      <p:ext uri="{BB962C8B-B14F-4D97-AF65-F5344CB8AC3E}">
        <p14:creationId xmlns:p14="http://schemas.microsoft.com/office/powerpoint/2010/main" val="43823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11</a:t>
            </a:fld>
            <a:endParaRPr lang="en-US"/>
          </a:p>
        </p:txBody>
      </p:sp>
    </p:spTree>
    <p:extLst>
      <p:ext uri="{BB962C8B-B14F-4D97-AF65-F5344CB8AC3E}">
        <p14:creationId xmlns:p14="http://schemas.microsoft.com/office/powerpoint/2010/main" val="64550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391677-2E21-4F2C-AC38-1EB2A41039CC}" type="slidenum">
              <a:rPr lang="en-US" smtClean="0"/>
              <a:pPr/>
              <a:t>12</a:t>
            </a:fld>
            <a:endParaRPr lang="en-US"/>
          </a:p>
        </p:txBody>
      </p:sp>
    </p:spTree>
    <p:extLst>
      <p:ext uri="{BB962C8B-B14F-4D97-AF65-F5344CB8AC3E}">
        <p14:creationId xmlns:p14="http://schemas.microsoft.com/office/powerpoint/2010/main" val="15366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Jackie Robinson: </a:t>
            </a:r>
            <a:r>
              <a:rPr lang="en-US" dirty="0" smtClean="0">
                <a:solidFill>
                  <a:schemeClr val="tx1"/>
                </a:solidFill>
                <a:effectLst>
                  <a:outerShdw blurRad="38100" dist="38100" dir="2700000" algn="tl">
                    <a:srgbClr val="000000">
                      <a:alpha val="43137"/>
                    </a:srgbClr>
                  </a:outerShdw>
                </a:effectLst>
              </a:rPr>
              <a:t>Branch Rickey signs 27 year old Jackie Robinson to the Brooklyn Dodgers (1946)</a:t>
            </a:r>
          </a:p>
          <a:p>
            <a:r>
              <a:rPr lang="en-US" dirty="0" smtClean="0">
                <a:solidFill>
                  <a:schemeClr val="tx1"/>
                </a:solidFill>
                <a:effectLst>
                  <a:outerShdw blurRad="38100" dist="38100" dir="2700000" algn="tl">
                    <a:srgbClr val="000000">
                      <a:alpha val="43137"/>
                    </a:srgbClr>
                  </a:outerShdw>
                </a:effectLst>
              </a:rPr>
              <a:t>Robinson faced severe racism from players, fans, and the press</a:t>
            </a:r>
          </a:p>
          <a:p>
            <a:r>
              <a:rPr lang="en-US" dirty="0" smtClean="0">
                <a:solidFill>
                  <a:schemeClr val="tx1"/>
                </a:solidFill>
                <a:effectLst>
                  <a:outerShdw blurRad="38100" dist="38100" dir="2700000" algn="tl">
                    <a:srgbClr val="000000">
                      <a:alpha val="43137"/>
                    </a:srgbClr>
                  </a:outerShdw>
                </a:effectLst>
              </a:rPr>
              <a:t>Gained acceptance through friendship with Pee Wee Reese</a:t>
            </a:r>
          </a:p>
          <a:p>
            <a:endParaRPr lang="en-US" dirty="0" smtClean="0">
              <a:solidFill>
                <a:schemeClr val="tx1"/>
              </a:solidFill>
              <a:effectLst>
                <a:outerShdw blurRad="38100" dist="38100" dir="2700000" algn="tl">
                  <a:srgbClr val="000000">
                    <a:alpha val="43137"/>
                  </a:srgbClr>
                </a:outerShdw>
              </a:effectLst>
            </a:endParaRPr>
          </a:p>
          <a:p>
            <a:r>
              <a:rPr lang="en-US" dirty="0" smtClean="0">
                <a:solidFill>
                  <a:schemeClr val="tx1"/>
                </a:solidFill>
                <a:effectLst>
                  <a:outerShdw blurRad="38100" dist="38100" dir="2700000" algn="tl">
                    <a:srgbClr val="000000">
                      <a:alpha val="43137"/>
                    </a:srgbClr>
                  </a:outerShdw>
                </a:effectLst>
              </a:rPr>
              <a:t>Chuck Cooper: </a:t>
            </a:r>
            <a:r>
              <a:rPr lang="en-US" sz="1200" dirty="0" smtClean="0">
                <a:solidFill>
                  <a:schemeClr val="tx1"/>
                </a:solidFill>
                <a:effectLst>
                  <a:outerShdw blurRad="38100" dist="38100" dir="2700000" algn="tl">
                    <a:srgbClr val="000000">
                      <a:alpha val="43137"/>
                    </a:srgbClr>
                  </a:outerShdw>
                </a:effectLst>
              </a:rPr>
              <a:t>In 1950, Cooper was the first black player to be drafted by an NBA team</a:t>
            </a:r>
          </a:p>
          <a:p>
            <a:r>
              <a:rPr lang="en-US" sz="1200" dirty="0" smtClean="0">
                <a:solidFill>
                  <a:schemeClr val="tx1"/>
                </a:solidFill>
                <a:effectLst>
                  <a:outerShdw blurRad="38100" dist="38100" dir="2700000" algn="tl">
                    <a:srgbClr val="000000">
                      <a:alpha val="43137"/>
                    </a:srgbClr>
                  </a:outerShdw>
                </a:effectLst>
              </a:rPr>
              <a:t>Cooper was signed by Boston Celtics coach Red </a:t>
            </a:r>
            <a:r>
              <a:rPr lang="en-US" sz="1200" dirty="0" err="1" smtClean="0">
                <a:solidFill>
                  <a:schemeClr val="tx1"/>
                </a:solidFill>
                <a:effectLst>
                  <a:outerShdw blurRad="38100" dist="38100" dir="2700000" algn="tl">
                    <a:srgbClr val="000000">
                      <a:alpha val="43137"/>
                    </a:srgbClr>
                  </a:outerShdw>
                </a:effectLst>
              </a:rPr>
              <a:t>Auerbach</a:t>
            </a:r>
            <a:r>
              <a:rPr lang="en-US" sz="1200" dirty="0" smtClean="0">
                <a:solidFill>
                  <a:schemeClr val="tx1"/>
                </a:solidFill>
                <a:effectLst>
                  <a:outerShdw blurRad="38100" dist="38100" dir="2700000" algn="tl">
                    <a:srgbClr val="000000">
                      <a:alpha val="43137"/>
                    </a:srgbClr>
                  </a:outerShdw>
                </a:effectLst>
              </a:rPr>
              <a:t>, who said he didn't care whether Cooper was "striped, plaid, or polka dot.“</a:t>
            </a:r>
          </a:p>
          <a:p>
            <a:r>
              <a:rPr lang="en-US" sz="1200" dirty="0" smtClean="0">
                <a:solidFill>
                  <a:schemeClr val="tx1"/>
                </a:solidFill>
                <a:effectLst>
                  <a:outerShdw blurRad="38100" dist="38100" dir="2700000" algn="tl">
                    <a:srgbClr val="000000">
                      <a:alpha val="43137"/>
                    </a:srgbClr>
                  </a:outerShdw>
                </a:effectLst>
              </a:rPr>
              <a:t>Two other black players were drafted that year, giving the players a support base against racist fans, players, etc. </a:t>
            </a:r>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endParaRPr lang="en-US" dirty="0" smtClean="0">
              <a:solidFill>
                <a:schemeClr val="tx1"/>
              </a:solidFill>
              <a:effectLst>
                <a:outerShdw blurRad="38100" dist="38100" dir="2700000" algn="tl">
                  <a:srgbClr val="000000">
                    <a:alpha val="43137"/>
                  </a:srgbClr>
                </a:outerShdw>
              </a:effectLst>
            </a:endParaRPr>
          </a:p>
          <a:p>
            <a:endParaRPr lang="en-US" dirty="0" smtClean="0">
              <a:solidFill>
                <a:schemeClr val="tx1"/>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13</a:t>
            </a:fld>
            <a:endParaRPr lang="en-US"/>
          </a:p>
        </p:txBody>
      </p:sp>
    </p:spTree>
    <p:extLst>
      <p:ext uri="{BB962C8B-B14F-4D97-AF65-F5344CB8AC3E}">
        <p14:creationId xmlns:p14="http://schemas.microsoft.com/office/powerpoint/2010/main" val="302288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chemeClr val="accent1">
                  <a:lumMod val="50000"/>
                </a:schemeClr>
              </a:buClr>
            </a:pPr>
            <a:r>
              <a:rPr lang="en-US" sz="1200" dirty="0" smtClean="0">
                <a:solidFill>
                  <a:schemeClr val="tx1"/>
                </a:solidFill>
              </a:rPr>
              <a:t>Five Mexican-Americans fathers claimed that their children, along with 5,000 other children of "Mexican" ancestry, were victims of unconstitutional discrimination by being forced to attend separate "schools for Mexicans” in the Westminster School District in Orange County, CA.</a:t>
            </a:r>
          </a:p>
          <a:p>
            <a:pPr>
              <a:lnSpc>
                <a:spcPct val="80000"/>
              </a:lnSpc>
              <a:buClr>
                <a:schemeClr val="accent1">
                  <a:lumMod val="50000"/>
                </a:schemeClr>
              </a:buClr>
            </a:pPr>
            <a:r>
              <a:rPr lang="en-US" sz="1200" dirty="0" smtClean="0">
                <a:solidFill>
                  <a:schemeClr val="tx1"/>
                </a:solidFill>
              </a:rPr>
              <a:t>The U.S. Court of Appeals for the Ninth Circuit held that the segregation of Mexican and Mexican American students into separate "Mexican schools" was unconstitutional under the 14</a:t>
            </a:r>
            <a:r>
              <a:rPr lang="en-US" sz="1200" baseline="30000" dirty="0" smtClean="0">
                <a:solidFill>
                  <a:schemeClr val="tx1"/>
                </a:solidFill>
              </a:rPr>
              <a:t>th</a:t>
            </a:r>
            <a:r>
              <a:rPr lang="en-US" sz="1200" dirty="0" smtClean="0">
                <a:solidFill>
                  <a:schemeClr val="tx1"/>
                </a:solidFill>
              </a:rPr>
              <a:t> Amendment of “equal protection.”</a:t>
            </a:r>
          </a:p>
          <a:p>
            <a:pPr>
              <a:lnSpc>
                <a:spcPct val="90000"/>
              </a:lnSpc>
              <a:buClr>
                <a:schemeClr val="accent1">
                  <a:lumMod val="50000"/>
                </a:schemeClr>
              </a:buClr>
            </a:pPr>
            <a:r>
              <a:rPr lang="en-US" sz="1200" dirty="0" smtClean="0">
                <a:solidFill>
                  <a:schemeClr val="tx1"/>
                </a:solidFill>
              </a:rPr>
              <a:t>CA Governor Earl Warren, who would later become Chief Justice of the US Supreme Court, signed into law the repeal of remaining segregationist provisions in the California statutes. </a:t>
            </a:r>
          </a:p>
          <a:p>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14</a:t>
            </a:fld>
            <a:endParaRPr lang="en-US"/>
          </a:p>
        </p:txBody>
      </p:sp>
    </p:spTree>
    <p:extLst>
      <p:ext uri="{BB962C8B-B14F-4D97-AF65-F5344CB8AC3E}">
        <p14:creationId xmlns:p14="http://schemas.microsoft.com/office/powerpoint/2010/main" val="3071971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15</a:t>
            </a:fld>
            <a:endParaRPr lang="en-US"/>
          </a:p>
        </p:txBody>
      </p:sp>
    </p:spTree>
    <p:extLst>
      <p:ext uri="{BB962C8B-B14F-4D97-AF65-F5344CB8AC3E}">
        <p14:creationId xmlns:p14="http://schemas.microsoft.com/office/powerpoint/2010/main" val="290279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16</a:t>
            </a:fld>
            <a:endParaRPr lang="en-US"/>
          </a:p>
        </p:txBody>
      </p:sp>
    </p:spTree>
    <p:extLst>
      <p:ext uri="{BB962C8B-B14F-4D97-AF65-F5344CB8AC3E}">
        <p14:creationId xmlns:p14="http://schemas.microsoft.com/office/powerpoint/2010/main" val="147866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17</a:t>
            </a:fld>
            <a:endParaRPr lang="en-US"/>
          </a:p>
        </p:txBody>
      </p:sp>
    </p:spTree>
    <p:extLst>
      <p:ext uri="{BB962C8B-B14F-4D97-AF65-F5344CB8AC3E}">
        <p14:creationId xmlns:p14="http://schemas.microsoft.com/office/powerpoint/2010/main" val="4046199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1955</a:t>
            </a:r>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19</a:t>
            </a:fld>
            <a:endParaRPr lang="en-US"/>
          </a:p>
        </p:txBody>
      </p:sp>
    </p:spTree>
    <p:extLst>
      <p:ext uri="{BB962C8B-B14F-4D97-AF65-F5344CB8AC3E}">
        <p14:creationId xmlns:p14="http://schemas.microsoft.com/office/powerpoint/2010/main" val="219342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20</a:t>
            </a:fld>
            <a:endParaRPr lang="en-US"/>
          </a:p>
        </p:txBody>
      </p:sp>
    </p:spTree>
    <p:extLst>
      <p:ext uri="{BB962C8B-B14F-4D97-AF65-F5344CB8AC3E}">
        <p14:creationId xmlns:p14="http://schemas.microsoft.com/office/powerpoint/2010/main" val="117289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3F00D1-0422-4A40-B486-CFC6343FFA52}" type="slidenum">
              <a:rPr lang="en-US"/>
              <a:pPr fontAlgn="base">
                <a:spcBef>
                  <a:spcPct val="0"/>
                </a:spcBef>
                <a:spcAft>
                  <a:spcPct val="0"/>
                </a:spcAft>
              </a:pPr>
              <a:t>21</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during the Boycott that the most famous Civil Rights leader, Dr. Martin Luther King. Jr., emerged as an important figure.  It was also an example of how nonviolent protest could achieve success.</a:t>
            </a:r>
          </a:p>
          <a:p>
            <a:pPr>
              <a:spcBef>
                <a:spcPct val="0"/>
              </a:spcBef>
            </a:pPr>
            <a:r>
              <a:rPr lang="en-US" dirty="0" smtClean="0"/>
              <a:t>It rained that day but the African American community Boycotted anyway.  People would carpooled while others rode in African American operated cabs. Most of the 40,000 commuters walked.  After 382 days the law was finally lifted.</a:t>
            </a:r>
          </a:p>
        </p:txBody>
      </p:sp>
    </p:spTree>
    <p:extLst>
      <p:ext uri="{BB962C8B-B14F-4D97-AF65-F5344CB8AC3E}">
        <p14:creationId xmlns:p14="http://schemas.microsoft.com/office/powerpoint/2010/main" val="399570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2</a:t>
            </a:fld>
            <a:endParaRPr lang="en-US"/>
          </a:p>
        </p:txBody>
      </p:sp>
    </p:spTree>
    <p:extLst>
      <p:ext uri="{BB962C8B-B14F-4D97-AF65-F5344CB8AC3E}">
        <p14:creationId xmlns:p14="http://schemas.microsoft.com/office/powerpoint/2010/main" val="318260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 Crow</a:t>
            </a:r>
            <a:r>
              <a:rPr lang="en-US" baseline="0" dirty="0" smtClean="0"/>
              <a:t> Laws- </a:t>
            </a:r>
            <a:r>
              <a:rPr lang="en-US" sz="1200" b="0" i="0" kern="1200" dirty="0" smtClean="0">
                <a:solidFill>
                  <a:schemeClr val="tx1"/>
                </a:solidFill>
                <a:effectLst/>
                <a:latin typeface="+mn-lt"/>
                <a:ea typeface="+mn-ea"/>
                <a:cs typeface="+mn-cs"/>
              </a:rPr>
              <a:t>state and local </a:t>
            </a:r>
            <a:r>
              <a:rPr lang="en-US" sz="1200" b="1" i="0" kern="1200" dirty="0" smtClean="0">
                <a:solidFill>
                  <a:schemeClr val="tx1"/>
                </a:solidFill>
                <a:effectLst/>
                <a:latin typeface="+mn-lt"/>
                <a:ea typeface="+mn-ea"/>
                <a:cs typeface="+mn-cs"/>
              </a:rPr>
              <a:t>laws</a:t>
            </a:r>
            <a:r>
              <a:rPr lang="en-US" sz="1200" b="0" i="0" kern="1200" dirty="0" smtClean="0">
                <a:solidFill>
                  <a:schemeClr val="tx1"/>
                </a:solidFill>
                <a:effectLst/>
                <a:latin typeface="+mn-lt"/>
                <a:ea typeface="+mn-ea"/>
                <a:cs typeface="+mn-cs"/>
              </a:rPr>
              <a:t> enforcing racial segregation in the Southern United States. Enacted after the Reconstruction period, these </a:t>
            </a:r>
            <a:r>
              <a:rPr lang="en-US" sz="1200" b="1" i="0" kern="1200" dirty="0" smtClean="0">
                <a:solidFill>
                  <a:schemeClr val="tx1"/>
                </a:solidFill>
                <a:effectLst/>
                <a:latin typeface="+mn-lt"/>
                <a:ea typeface="+mn-ea"/>
                <a:cs typeface="+mn-cs"/>
              </a:rPr>
              <a:t>laws</a:t>
            </a:r>
            <a:r>
              <a:rPr lang="en-US" sz="1200" b="0" i="0" kern="1200" dirty="0" smtClean="0">
                <a:solidFill>
                  <a:schemeClr val="tx1"/>
                </a:solidFill>
                <a:effectLst/>
                <a:latin typeface="+mn-lt"/>
                <a:ea typeface="+mn-ea"/>
                <a:cs typeface="+mn-cs"/>
              </a:rPr>
              <a:t> continued in force until 1965.</a:t>
            </a:r>
          </a:p>
          <a:p>
            <a:r>
              <a:rPr lang="en-US" sz="1200" b="0" i="0" kern="1200" dirty="0" smtClean="0">
                <a:solidFill>
                  <a:schemeClr val="tx1"/>
                </a:solidFill>
                <a:effectLst/>
                <a:latin typeface="+mn-lt"/>
                <a:ea typeface="+mn-ea"/>
                <a:cs typeface="+mn-cs"/>
              </a:rPr>
              <a:t>De Facto Segregation- Racial </a:t>
            </a:r>
            <a:r>
              <a:rPr lang="en-US" sz="1200" b="1" i="0" kern="1200" dirty="0" smtClean="0">
                <a:solidFill>
                  <a:schemeClr val="tx1"/>
                </a:solidFill>
                <a:effectLst/>
                <a:latin typeface="+mn-lt"/>
                <a:ea typeface="+mn-ea"/>
                <a:cs typeface="+mn-cs"/>
              </a:rPr>
              <a:t>segregation</a:t>
            </a:r>
            <a:r>
              <a:rPr lang="en-US" sz="1200" b="0" i="0" kern="1200" dirty="0" smtClean="0">
                <a:solidFill>
                  <a:schemeClr val="tx1"/>
                </a:solidFill>
                <a:effectLst/>
                <a:latin typeface="+mn-lt"/>
                <a:ea typeface="+mn-ea"/>
                <a:cs typeface="+mn-cs"/>
              </a:rPr>
              <a:t>, especially in public schools, that happens “by fact” rather than by legal requirement. For example, often the concentration of African-Americans in certain neighborhoods produces neighborhood schools that are predominantly black, or </a:t>
            </a:r>
            <a:r>
              <a:rPr lang="en-US" sz="1200" b="1" i="0" kern="1200" dirty="0" smtClean="0">
                <a:solidFill>
                  <a:schemeClr val="tx1"/>
                </a:solidFill>
                <a:effectLst/>
                <a:latin typeface="+mn-lt"/>
                <a:ea typeface="+mn-ea"/>
                <a:cs typeface="+mn-cs"/>
              </a:rPr>
              <a:t>segregated</a:t>
            </a:r>
            <a:r>
              <a:rPr lang="en-US" sz="1200" b="0" i="0" kern="1200" dirty="0" smtClean="0">
                <a:solidFill>
                  <a:schemeClr val="tx1"/>
                </a:solidFill>
                <a:effectLst/>
                <a:latin typeface="+mn-lt"/>
                <a:ea typeface="+mn-ea"/>
                <a:cs typeface="+mn-cs"/>
              </a:rPr>
              <a:t> in fact (</a:t>
            </a:r>
            <a:r>
              <a:rPr lang="en-US" sz="1200" b="1" i="0" kern="1200" dirty="0" smtClean="0">
                <a:solidFill>
                  <a:schemeClr val="tx1"/>
                </a:solidFill>
                <a:effectLst/>
                <a:latin typeface="+mn-lt"/>
                <a:ea typeface="+mn-ea"/>
                <a:cs typeface="+mn-cs"/>
              </a:rPr>
              <a:t>de facto</a:t>
            </a:r>
            <a:r>
              <a:rPr lang="en-US" sz="1200" b="0" i="0" kern="1200" dirty="0" smtClean="0">
                <a:solidFill>
                  <a:schemeClr val="tx1"/>
                </a:solidFill>
                <a:effectLst/>
                <a:latin typeface="+mn-lt"/>
                <a:ea typeface="+mn-ea"/>
                <a:cs typeface="+mn-cs"/>
              </a:rPr>
              <a:t>), although not by law (</a:t>
            </a:r>
            <a:r>
              <a:rPr lang="en-US" sz="1200" b="1" i="0" kern="1200" dirty="0" smtClean="0">
                <a:solidFill>
                  <a:schemeClr val="tx1"/>
                </a:solidFill>
                <a:effectLst/>
                <a:latin typeface="+mn-lt"/>
                <a:ea typeface="+mn-ea"/>
                <a:cs typeface="+mn-cs"/>
              </a:rPr>
              <a:t>de</a:t>
            </a:r>
            <a:r>
              <a:rPr lang="en-US" sz="1200" b="0" i="0" kern="1200" dirty="0" smtClean="0">
                <a:solidFill>
                  <a:schemeClr val="tx1"/>
                </a:solidFill>
                <a:effectLst/>
                <a:latin typeface="+mn-lt"/>
                <a:ea typeface="+mn-ea"/>
                <a:cs typeface="+mn-cs"/>
              </a:rPr>
              <a:t> jure).</a:t>
            </a:r>
          </a:p>
          <a:p>
            <a:r>
              <a:rPr lang="en-US" sz="1200" b="0" i="0" kern="1200" dirty="0" smtClean="0">
                <a:solidFill>
                  <a:schemeClr val="tx1"/>
                </a:solidFill>
                <a:effectLst/>
                <a:latin typeface="+mn-lt"/>
                <a:ea typeface="+mn-ea"/>
                <a:cs typeface="+mn-cs"/>
              </a:rPr>
              <a:t>KKK</a:t>
            </a:r>
            <a:r>
              <a:rPr lang="en-US" sz="1200" b="0" i="0" kern="1200" baseline="0" dirty="0" smtClean="0">
                <a:solidFill>
                  <a:schemeClr val="tx1"/>
                </a:solidFill>
                <a:effectLst/>
                <a:latin typeface="+mn-lt"/>
                <a:ea typeface="+mn-ea"/>
                <a:cs typeface="+mn-cs"/>
              </a:rPr>
              <a:t> info- http://www.history.com/topics/ku-klux-klan </a:t>
            </a:r>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3</a:t>
            </a:fld>
            <a:endParaRPr lang="en-US"/>
          </a:p>
        </p:txBody>
      </p:sp>
    </p:spTree>
    <p:extLst>
      <p:ext uri="{BB962C8B-B14F-4D97-AF65-F5344CB8AC3E}">
        <p14:creationId xmlns:p14="http://schemas.microsoft.com/office/powerpoint/2010/main" val="199858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5</a:t>
            </a:fld>
            <a:endParaRPr lang="en-US"/>
          </a:p>
        </p:txBody>
      </p:sp>
    </p:spTree>
    <p:extLst>
      <p:ext uri="{BB962C8B-B14F-4D97-AF65-F5344CB8AC3E}">
        <p14:creationId xmlns:p14="http://schemas.microsoft.com/office/powerpoint/2010/main" val="288125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6</a:t>
            </a:fld>
            <a:endParaRPr lang="en-US"/>
          </a:p>
        </p:txBody>
      </p:sp>
    </p:spTree>
    <p:extLst>
      <p:ext uri="{BB962C8B-B14F-4D97-AF65-F5344CB8AC3E}">
        <p14:creationId xmlns:p14="http://schemas.microsoft.com/office/powerpoint/2010/main" val="201684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7</a:t>
            </a:fld>
            <a:endParaRPr lang="en-US"/>
          </a:p>
        </p:txBody>
      </p:sp>
    </p:spTree>
    <p:extLst>
      <p:ext uri="{BB962C8B-B14F-4D97-AF65-F5344CB8AC3E}">
        <p14:creationId xmlns:p14="http://schemas.microsoft.com/office/powerpoint/2010/main" val="239335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309869-C32F-4DE8-A700-450949BE95E1}" type="slidenum">
              <a:rPr lang="en-US"/>
              <a:pPr fontAlgn="base">
                <a:spcBef>
                  <a:spcPct val="0"/>
                </a:spcBef>
                <a:spcAft>
                  <a:spcPct val="0"/>
                </a:spcAft>
              </a:pPr>
              <a:t>8</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71912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9</a:t>
            </a:fld>
            <a:endParaRPr lang="en-US"/>
          </a:p>
        </p:txBody>
      </p:sp>
    </p:spTree>
    <p:extLst>
      <p:ext uri="{BB962C8B-B14F-4D97-AF65-F5344CB8AC3E}">
        <p14:creationId xmlns:p14="http://schemas.microsoft.com/office/powerpoint/2010/main" val="128951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10</a:t>
            </a:fld>
            <a:endParaRPr lang="en-US"/>
          </a:p>
        </p:txBody>
      </p:sp>
    </p:spTree>
    <p:extLst>
      <p:ext uri="{BB962C8B-B14F-4D97-AF65-F5344CB8AC3E}">
        <p14:creationId xmlns:p14="http://schemas.microsoft.com/office/powerpoint/2010/main" val="289694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B8CD8CB-CA59-4663-8582-D3A900FC0004}"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ED0-FC45-432E-ADC3-EB746ADCBE56}"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CD8CB-CA59-4663-8582-D3A900FC0004}"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CD8CB-CA59-4663-8582-D3A900FC0004}"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9E9E5160-ECD7-4ECF-9837-94074B10BAEB}" type="slidenum">
              <a:rPr lang="en-US"/>
              <a:pPr>
                <a:defRPr/>
              </a:pPr>
              <a:t>‹#›</a:t>
            </a:fld>
            <a:endParaRPr lang="en-US"/>
          </a:p>
        </p:txBody>
      </p:sp>
    </p:spTree>
    <p:extLst>
      <p:ext uri="{BB962C8B-B14F-4D97-AF65-F5344CB8AC3E}">
        <p14:creationId xmlns:p14="http://schemas.microsoft.com/office/powerpoint/2010/main" val="338142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CD8CB-CA59-4663-8582-D3A900FC0004}"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B8CD8CB-CA59-4663-8582-D3A900FC0004}" type="datetimeFigureOut">
              <a:rPr lang="en-US" smtClean="0"/>
              <a:pPr/>
              <a:t>4/13/2017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8C658ED0-FC45-432E-ADC3-EB746ADCBE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CD8CB-CA59-4663-8582-D3A900FC0004}"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CD8CB-CA59-4663-8582-D3A900FC0004}" type="datetimeFigureOut">
              <a:rPr lang="en-US" smtClean="0"/>
              <a:pPr/>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CD8CB-CA59-4663-8582-D3A900FC0004}" type="datetimeFigureOut">
              <a:rPr lang="en-US" smtClean="0"/>
              <a:pPr/>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CD8CB-CA59-4663-8582-D3A900FC0004}" type="datetimeFigureOut">
              <a:rPr lang="en-US" smtClean="0"/>
              <a:pPr/>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58ED0-FC45-432E-ADC3-EB746ADCBE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CD8CB-CA59-4663-8582-D3A900FC0004}"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58ED0-FC45-432E-ADC3-EB746ADCBE56}"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B8CD8CB-CA59-4663-8582-D3A900FC0004}"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58ED0-FC45-432E-ADC3-EB746ADCBE56}"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B8CD8CB-CA59-4663-8582-D3A900FC0004}" type="datetimeFigureOut">
              <a:rPr lang="en-US" smtClean="0"/>
              <a:pPr/>
              <a:t>4/13/2017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C658ED0-FC45-432E-ADC3-EB746ADCBE5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9RHqdZDCF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hyperlink" Target="https://www.youtube.com/watch?v=08IK0FjcPss" TargetMode="Externa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pr.org/2009/03/15/101719889/before-rosa-parks-there-was-claudette-colvin" TargetMode="External"/><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history.com/topics/black-history/montgomery-bus-boycott"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YcUDBgYodIE" TargetMode="Externa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ZKAM_Hk4eZ0" TargetMode="External"/><Relationship Id="rId5" Type="http://schemas.openxmlformats.org/officeDocument/2006/relationships/image" Target="../media/image20.jpeg"/><Relationship Id="rId4" Type="http://schemas.openxmlformats.org/officeDocument/2006/relationships/hyperlink" Target="https://www.youtube.com/watch?v=Web007rzSO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qW4WkPxJ5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Breaking the Color Barrier</a:t>
            </a:r>
            <a:endParaRPr lang="en-US" dirty="0"/>
          </a:p>
        </p:txBody>
      </p:sp>
      <p:sp>
        <p:nvSpPr>
          <p:cNvPr id="29698" name="Text Placeholder 2"/>
          <p:cNvSpPr>
            <a:spLocks noGrp="1"/>
          </p:cNvSpPr>
          <p:nvPr>
            <p:ph type="subTitle" idx="1"/>
          </p:nvPr>
        </p:nvSpPr>
        <p:spPr/>
        <p:txBody>
          <a:bodyPr/>
          <a:lstStyle/>
          <a:p>
            <a:r>
              <a:rPr lang="en-US" smtClean="0"/>
              <a:t>The Civil Rights Movement</a:t>
            </a:r>
          </a:p>
        </p:txBody>
      </p:sp>
    </p:spTree>
    <p:extLst>
      <p:ext uri="{BB962C8B-B14F-4D97-AF65-F5344CB8AC3E}">
        <p14:creationId xmlns:p14="http://schemas.microsoft.com/office/powerpoint/2010/main" val="149532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Early Battles to End Segregation</a:t>
            </a:r>
            <a:endParaRPr lang="en-US" dirty="0"/>
          </a:p>
        </p:txBody>
      </p:sp>
      <p:sp>
        <p:nvSpPr>
          <p:cNvPr id="3" name="Title 2"/>
          <p:cNvSpPr>
            <a:spLocks noGrp="1"/>
          </p:cNvSpPr>
          <p:nvPr>
            <p:ph type="title"/>
          </p:nvPr>
        </p:nvSpPr>
        <p:spPr/>
        <p:txBody>
          <a:bodyPr/>
          <a:lstStyle/>
          <a:p>
            <a:r>
              <a:rPr lang="en-US" dirty="0" smtClean="0"/>
              <a:t>Breaking the Color Barrier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Groups You Need to Know:</a:t>
            </a:r>
            <a:endParaRPr lang="en-US" sz="4400" dirty="0"/>
          </a:p>
        </p:txBody>
      </p:sp>
      <p:sp>
        <p:nvSpPr>
          <p:cNvPr id="2" name="Content Placeholder 1"/>
          <p:cNvSpPr>
            <a:spLocks noGrp="1"/>
          </p:cNvSpPr>
          <p:nvPr>
            <p:ph idx="1"/>
          </p:nvPr>
        </p:nvSpPr>
        <p:spPr>
          <a:xfrm>
            <a:off x="228600" y="1481138"/>
            <a:ext cx="8686800" cy="4525962"/>
          </a:xfrm>
        </p:spPr>
        <p:txBody>
          <a:bodyPr/>
          <a:lstStyle/>
          <a:p>
            <a:pPr>
              <a:spcAft>
                <a:spcPts val="1000"/>
              </a:spcAft>
            </a:pPr>
            <a:r>
              <a:rPr lang="en-US" sz="3200" dirty="0" smtClean="0"/>
              <a:t>National Association for the Advancement of Colored People (NAACP)</a:t>
            </a:r>
          </a:p>
          <a:p>
            <a:pPr>
              <a:spcAft>
                <a:spcPts val="1000"/>
              </a:spcAft>
            </a:pPr>
            <a:r>
              <a:rPr lang="en-US" sz="3200" dirty="0" smtClean="0"/>
              <a:t>Congress of Racial Equality (CORE)</a:t>
            </a:r>
          </a:p>
          <a:p>
            <a:pPr>
              <a:spcAft>
                <a:spcPts val="1000"/>
              </a:spcAft>
            </a:pPr>
            <a:r>
              <a:rPr lang="en-US" sz="3200" dirty="0" smtClean="0"/>
              <a:t>Southern Christian Leadership Conference (SCLC)</a:t>
            </a:r>
          </a:p>
          <a:p>
            <a:pPr>
              <a:spcAft>
                <a:spcPts val="1000"/>
              </a:spcAft>
            </a:pPr>
            <a:r>
              <a:rPr lang="en-US" sz="3200" dirty="0" smtClean="0"/>
              <a:t>Student Non-Violent Coordinating Committee (SNCC)</a:t>
            </a:r>
            <a:endParaRPr lang="en-US" sz="3200" dirty="0"/>
          </a:p>
        </p:txBody>
      </p:sp>
    </p:spTree>
    <p:extLst>
      <p:ext uri="{BB962C8B-B14F-4D97-AF65-F5344CB8AC3E}">
        <p14:creationId xmlns:p14="http://schemas.microsoft.com/office/powerpoint/2010/main" val="277050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 King Jr.</a:t>
            </a:r>
            <a:endParaRPr lang="en-US" dirty="0"/>
          </a:p>
        </p:txBody>
      </p:sp>
      <p:sp>
        <p:nvSpPr>
          <p:cNvPr id="3" name="Content Placeholder 2"/>
          <p:cNvSpPr>
            <a:spLocks noGrp="1"/>
          </p:cNvSpPr>
          <p:nvPr>
            <p:ph sz="quarter" idx="1"/>
          </p:nvPr>
        </p:nvSpPr>
        <p:spPr>
          <a:xfrm>
            <a:off x="4267200" y="1219200"/>
            <a:ext cx="4572000" cy="5181600"/>
          </a:xfrm>
        </p:spPr>
        <p:txBody>
          <a:bodyPr>
            <a:normAutofit fontScale="92500" lnSpcReduction="10000"/>
          </a:bodyPr>
          <a:lstStyle/>
          <a:p>
            <a:r>
              <a:rPr lang="en-US" dirty="0" smtClean="0"/>
              <a:t>Martin Luther King Jr. was </a:t>
            </a:r>
            <a:r>
              <a:rPr lang="en-US" dirty="0"/>
              <a:t>an American clergyman, activist, and leader in the </a:t>
            </a:r>
            <a:r>
              <a:rPr lang="en-US" dirty="0" smtClean="0"/>
              <a:t>Civil </a:t>
            </a:r>
            <a:r>
              <a:rPr lang="en-US" dirty="0"/>
              <a:t>Rights Movement. </a:t>
            </a:r>
            <a:endParaRPr lang="en-US" dirty="0" smtClean="0"/>
          </a:p>
          <a:p>
            <a:r>
              <a:rPr lang="en-US" dirty="0" smtClean="0"/>
              <a:t>He </a:t>
            </a:r>
            <a:r>
              <a:rPr lang="en-US" dirty="0"/>
              <a:t>is best known for his role in the advancement of civil rights using nonviolent civil disobedience. </a:t>
            </a:r>
            <a:endParaRPr lang="en-US" dirty="0" smtClean="0"/>
          </a:p>
          <a:p>
            <a:pPr lvl="1"/>
            <a:r>
              <a:rPr lang="en-US" dirty="0" smtClean="0"/>
              <a:t>Nonviolent civil disobedience: </a:t>
            </a:r>
            <a:r>
              <a:rPr lang="en-US" dirty="0"/>
              <a:t> the </a:t>
            </a:r>
            <a:r>
              <a:rPr lang="en-US" dirty="0" smtClean="0"/>
              <a:t>refusal </a:t>
            </a:r>
            <a:r>
              <a:rPr lang="en-US" dirty="0"/>
              <a:t>to obey certain </a:t>
            </a:r>
            <a:r>
              <a:rPr lang="en-US" dirty="0" smtClean="0"/>
              <a:t>laws</a:t>
            </a:r>
            <a:r>
              <a:rPr lang="en-US" dirty="0"/>
              <a:t> </a:t>
            </a:r>
            <a:r>
              <a:rPr lang="en-US" dirty="0" smtClean="0"/>
              <a:t>considered to be unjust or immoral.</a:t>
            </a:r>
          </a:p>
          <a:p>
            <a:pPr lvl="1"/>
            <a:r>
              <a:rPr lang="en-US" dirty="0" smtClean="0"/>
              <a:t>Popularized by Thoreau, which inspired the works of Gandhi, and later, MLK.</a:t>
            </a:r>
          </a:p>
          <a:p>
            <a:r>
              <a:rPr lang="en-US" dirty="0" smtClean="0"/>
              <a:t>He </a:t>
            </a:r>
            <a:r>
              <a:rPr lang="en-US" dirty="0"/>
              <a:t>led the 1955 Montgomery Bus Boycott and helped found the Southern Christian Leadership Conference (SCLC) in 1957, serving as its first president.</a:t>
            </a:r>
            <a:endParaRPr lang="en-US" dirty="0" smtClean="0"/>
          </a:p>
        </p:txBody>
      </p:sp>
      <p:pic>
        <p:nvPicPr>
          <p:cNvPr id="5122" name="Picture 2" descr="http://www.biography.com/imported/images/Biography/Images/Profiles/K/Martin-Luther-King-Jr-9365086-1-4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05" y="1295401"/>
            <a:ext cx="3200399"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Ry2pVlOFmphfjYiDTZLvyiixfZWSsi5QDcw67EFqO0GO95kcXC0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2258">
            <a:off x="1573316" y="3996654"/>
            <a:ext cx="2354196" cy="264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2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fontAlgn="auto">
              <a:spcAft>
                <a:spcPts val="0"/>
              </a:spcAft>
              <a:defRPr/>
            </a:pPr>
            <a:r>
              <a:rPr lang="en-US" u="sng" dirty="0" smtClean="0"/>
              <a:t>Breaking the Color Barrier</a:t>
            </a:r>
            <a:endParaRPr lang="en-US" u="sng" dirty="0"/>
          </a:p>
        </p:txBody>
      </p:sp>
      <p:sp>
        <p:nvSpPr>
          <p:cNvPr id="6" name="Text Placeholder 5"/>
          <p:cNvSpPr>
            <a:spLocks noGrp="1"/>
          </p:cNvSpPr>
          <p:nvPr>
            <p:ph type="body" idx="1"/>
          </p:nvPr>
        </p:nvSpPr>
        <p:spPr>
          <a:xfrm>
            <a:off x="423545" y="1295400"/>
            <a:ext cx="4040188" cy="639762"/>
          </a:xfrm>
        </p:spPr>
        <p:txBody>
          <a:bodyPr/>
          <a:lstStyle/>
          <a:p>
            <a:r>
              <a:rPr lang="en-US" dirty="0" smtClean="0"/>
              <a:t>Jackie Robinson</a:t>
            </a:r>
            <a:endParaRPr lang="en-US" dirty="0"/>
          </a:p>
        </p:txBody>
      </p:sp>
      <p:sp>
        <p:nvSpPr>
          <p:cNvPr id="7" name="Text Placeholder 6"/>
          <p:cNvSpPr>
            <a:spLocks noGrp="1"/>
          </p:cNvSpPr>
          <p:nvPr>
            <p:ph type="body" sz="quarter" idx="3"/>
          </p:nvPr>
        </p:nvSpPr>
        <p:spPr>
          <a:xfrm>
            <a:off x="4614545" y="1295400"/>
            <a:ext cx="4041775" cy="639762"/>
          </a:xfrm>
        </p:spPr>
        <p:txBody>
          <a:bodyPr/>
          <a:lstStyle/>
          <a:p>
            <a:r>
              <a:rPr lang="en-US" dirty="0" smtClean="0"/>
              <a:t>Charles (Chuck) Cooper</a:t>
            </a:r>
            <a:endParaRPr lang="en-US" dirty="0"/>
          </a:p>
        </p:txBody>
      </p:sp>
      <p:pic>
        <p:nvPicPr>
          <p:cNvPr id="37891" name="Picture 2" descr="http://www.biography.com/imported/images/Biography/Images/Profiles/R/Jackie-Robinson-9460813-1-402.jpg">
            <a:hlinkClick r:id="rId3"/>
          </p:cNvPr>
          <p:cNvPicPr>
            <a:picLocks noChangeAspect="1" noChangeArrowheads="1"/>
          </p:cNvPicPr>
          <p:nvPr/>
        </p:nvPicPr>
        <p:blipFill>
          <a:blip r:embed="rId4" cstate="print"/>
          <a:srcRect/>
          <a:stretch>
            <a:fillRect/>
          </a:stretch>
        </p:blipFill>
        <p:spPr bwMode="auto">
          <a:xfrm>
            <a:off x="548640" y="2057400"/>
            <a:ext cx="38100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2" name="Picture 2" descr="File:Chuck Cooper.jpg">
            <a:hlinkClick r:id="rId5"/>
          </p:cNvPr>
          <p:cNvPicPr>
            <a:picLocks noChangeAspect="1" noChangeArrowheads="1"/>
          </p:cNvPicPr>
          <p:nvPr/>
        </p:nvPicPr>
        <p:blipFill>
          <a:blip r:embed="rId6" cstate="print"/>
          <a:srcRect/>
          <a:stretch>
            <a:fillRect/>
          </a:stretch>
        </p:blipFill>
        <p:spPr bwMode="auto">
          <a:xfrm>
            <a:off x="4815840" y="2057400"/>
            <a:ext cx="38100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00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7891"/>
                                        </p:tgtEl>
                                        <p:attrNameLst>
                                          <p:attrName>style.opacity</p:attrName>
                                        </p:attrNameLst>
                                      </p:cBhvr>
                                      <p:to>
                                        <p:strVal val="0.5"/>
                                      </p:to>
                                    </p:set>
                                    <p:animEffect filter="image" prLst="opacity: 0.5">
                                      <p:cBhvr rctx="IE">
                                        <p:cTn id="7" dur="indefinite"/>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51202"/>
                                        </p:tgtEl>
                                        <p:attrNameLst>
                                          <p:attrName>style.opacity</p:attrName>
                                        </p:attrNameLst>
                                      </p:cBhvr>
                                      <p:to>
                                        <p:strVal val="0.5"/>
                                      </p:to>
                                    </p:set>
                                    <p:animEffect filter="image" prLst="opacity: 0.5">
                                      <p:cBhvr rctx="IE">
                                        <p:cTn id="12" dur="indefinite"/>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le:SchoolLunch.jpg"/>
          <p:cNvPicPr>
            <a:picLocks noChangeAspect="1" noChangeArrowheads="1"/>
          </p:cNvPicPr>
          <p:nvPr/>
        </p:nvPicPr>
        <p:blipFill>
          <a:blip r:embed="rId3" cstate="print"/>
          <a:srcRect/>
          <a:stretch>
            <a:fillRect/>
          </a:stretch>
        </p:blipFill>
        <p:spPr bwMode="auto">
          <a:xfrm>
            <a:off x="-36513" y="0"/>
            <a:ext cx="9180513" cy="6899728"/>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noAutofit/>
          </a:bodyPr>
          <a:lstStyle/>
          <a:p>
            <a:pPr fontAlgn="auto">
              <a:spcAft>
                <a:spcPts val="0"/>
              </a:spcAft>
              <a:defRPr/>
            </a:pPr>
            <a:r>
              <a:rPr lang="en-US" sz="4400" i="1" dirty="0" smtClean="0"/>
              <a:t>Mendez v. Westminster (1946)</a:t>
            </a:r>
            <a:endParaRPr lang="en-US" sz="4400" i="1" dirty="0"/>
          </a:p>
        </p:txBody>
      </p:sp>
      <p:sp>
        <p:nvSpPr>
          <p:cNvPr id="5" name="Content Placeholder 4"/>
          <p:cNvSpPr>
            <a:spLocks noGrp="1"/>
          </p:cNvSpPr>
          <p:nvPr>
            <p:ph idx="1"/>
          </p:nvPr>
        </p:nvSpPr>
        <p:spPr>
          <a:xfrm>
            <a:off x="3276600" y="1219200"/>
            <a:ext cx="5867400" cy="5638800"/>
          </a:xfrm>
          <a:solidFill>
            <a:schemeClr val="tx1">
              <a:lumMod val="50000"/>
              <a:alpha val="50000"/>
            </a:schemeClr>
          </a:solidFill>
        </p:spPr>
        <p:txBody>
          <a:bodyPr>
            <a:noAutofit/>
          </a:bodyPr>
          <a:lstStyle/>
          <a:p>
            <a:pPr>
              <a:lnSpc>
                <a:spcPct val="90000"/>
              </a:lnSpc>
              <a:buClr>
                <a:schemeClr val="accent1">
                  <a:lumMod val="50000"/>
                </a:schemeClr>
              </a:buClr>
            </a:pPr>
            <a:r>
              <a:rPr lang="en-US" sz="2700" dirty="0" smtClean="0">
                <a:solidFill>
                  <a:schemeClr val="tx1"/>
                </a:solidFill>
              </a:rPr>
              <a:t>Sylvia Mendez and her brothers were not admitted to their local public school in the Westminster school district based on their race</a:t>
            </a:r>
          </a:p>
          <a:p>
            <a:pPr>
              <a:lnSpc>
                <a:spcPct val="90000"/>
              </a:lnSpc>
              <a:buClr>
                <a:schemeClr val="accent1">
                  <a:lumMod val="50000"/>
                </a:schemeClr>
              </a:buClr>
            </a:pPr>
            <a:r>
              <a:rPr lang="en-US" sz="2700" dirty="0">
                <a:solidFill>
                  <a:schemeClr val="tx1"/>
                </a:solidFill>
              </a:rPr>
              <a:t>The U.S. Court of Appeals </a:t>
            </a:r>
            <a:r>
              <a:rPr lang="en-US" sz="2700" dirty="0" smtClean="0">
                <a:solidFill>
                  <a:schemeClr val="tx1"/>
                </a:solidFill>
              </a:rPr>
              <a:t>held </a:t>
            </a:r>
            <a:r>
              <a:rPr lang="en-US" sz="2700" dirty="0">
                <a:solidFill>
                  <a:schemeClr val="tx1"/>
                </a:solidFill>
              </a:rPr>
              <a:t>that the segregation </a:t>
            </a:r>
            <a:r>
              <a:rPr lang="en-US" sz="2700" dirty="0" smtClean="0">
                <a:solidFill>
                  <a:schemeClr val="tx1"/>
                </a:solidFill>
              </a:rPr>
              <a:t>into </a:t>
            </a:r>
            <a:r>
              <a:rPr lang="en-US" sz="2700" dirty="0">
                <a:solidFill>
                  <a:schemeClr val="tx1"/>
                </a:solidFill>
              </a:rPr>
              <a:t>separate "Mexican schools" was unconstitutional under the 14</a:t>
            </a:r>
            <a:r>
              <a:rPr lang="en-US" sz="2700" baseline="30000" dirty="0">
                <a:solidFill>
                  <a:schemeClr val="tx1"/>
                </a:solidFill>
              </a:rPr>
              <a:t>th</a:t>
            </a:r>
            <a:r>
              <a:rPr lang="en-US" sz="2700" dirty="0">
                <a:solidFill>
                  <a:schemeClr val="tx1"/>
                </a:solidFill>
              </a:rPr>
              <a:t> Amendment of “equal protection</a:t>
            </a:r>
            <a:r>
              <a:rPr lang="en-US" sz="2700" dirty="0" smtClean="0">
                <a:solidFill>
                  <a:schemeClr val="tx1"/>
                </a:solidFill>
              </a:rPr>
              <a:t>.”</a:t>
            </a:r>
          </a:p>
          <a:p>
            <a:pPr>
              <a:lnSpc>
                <a:spcPct val="90000"/>
              </a:lnSpc>
              <a:buClr>
                <a:schemeClr val="accent1">
                  <a:lumMod val="50000"/>
                </a:schemeClr>
              </a:buClr>
            </a:pPr>
            <a:r>
              <a:rPr lang="en-US" sz="2700" dirty="0">
                <a:solidFill>
                  <a:schemeClr val="tx1"/>
                </a:solidFill>
              </a:rPr>
              <a:t>CA Governor Earl Warren, who would later become Chief Justice of the US Supreme Court, signed into law the repeal of remaining segregationist provisions in the California statutes</a:t>
            </a:r>
          </a:p>
          <a:p>
            <a:pPr>
              <a:lnSpc>
                <a:spcPct val="90000"/>
              </a:lnSpc>
              <a:buClr>
                <a:schemeClr val="accent1">
                  <a:lumMod val="50000"/>
                </a:schemeClr>
              </a:buClr>
            </a:pPr>
            <a:endParaRPr lang="en-US" dirty="0" smtClean="0">
              <a:solidFill>
                <a:schemeClr val="tx1"/>
              </a:solidFill>
            </a:endParaRPr>
          </a:p>
          <a:p>
            <a:pPr>
              <a:lnSpc>
                <a:spcPct val="90000"/>
              </a:lnSpc>
              <a:buClr>
                <a:schemeClr val="accent1">
                  <a:lumMod val="50000"/>
                </a:schemeClr>
              </a:buClr>
            </a:pPr>
            <a:endParaRPr lang="en-US" dirty="0">
              <a:solidFill>
                <a:schemeClr val="tx1"/>
              </a:solidFill>
            </a:endParaRPr>
          </a:p>
        </p:txBody>
      </p:sp>
      <p:pic>
        <p:nvPicPr>
          <p:cNvPr id="38915" name="Picture 4" descr="http://www.somosprimos.com/sp2007/spjun07/EDUCATIONmendez-1.jpg"/>
          <p:cNvPicPr>
            <a:picLocks noChangeAspect="1" noChangeArrowheads="1"/>
          </p:cNvPicPr>
          <p:nvPr/>
        </p:nvPicPr>
        <p:blipFill>
          <a:blip r:embed="rId4" cstate="print"/>
          <a:srcRect/>
          <a:stretch>
            <a:fillRect/>
          </a:stretch>
        </p:blipFill>
        <p:spPr bwMode="auto">
          <a:xfrm>
            <a:off x="152399" y="3581401"/>
            <a:ext cx="2647603" cy="30337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4818" name="Picture 2" descr="http://www.mexican-american.org/images/history/2011/mendez-vs-westminster/gonzalo-&amp;-felicitas-mendez_153x168.jpg"/>
          <p:cNvPicPr>
            <a:picLocks noChangeAspect="1" noChangeArrowheads="1"/>
          </p:cNvPicPr>
          <p:nvPr/>
        </p:nvPicPr>
        <p:blipFill>
          <a:blip r:embed="rId5" cstate="print"/>
          <a:srcRect/>
          <a:stretch>
            <a:fillRect/>
          </a:stretch>
        </p:blipFill>
        <p:spPr bwMode="auto">
          <a:xfrm rot="548442">
            <a:off x="1518553" y="1885393"/>
            <a:ext cx="1817206" cy="1995363"/>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206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slide(fromBottom)">
                                      <p:cBhvr>
                                        <p:cTn id="7" dur="500"/>
                                        <p:tgtEl>
                                          <p:spTgt spid="5">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lide(fromBottom)">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slide(fromBottom)">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slide(fromBottom)">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Separate, but Equal?</a:t>
            </a:r>
            <a:endParaRPr lang="en-US" sz="4400" dirty="0"/>
          </a:p>
        </p:txBody>
      </p:sp>
      <p:sp>
        <p:nvSpPr>
          <p:cNvPr id="3" name="Content Placeholder 2"/>
          <p:cNvSpPr>
            <a:spLocks noGrp="1"/>
          </p:cNvSpPr>
          <p:nvPr>
            <p:ph idx="1"/>
          </p:nvPr>
        </p:nvSpPr>
        <p:spPr/>
        <p:txBody>
          <a:bodyPr>
            <a:normAutofit/>
          </a:bodyPr>
          <a:lstStyle/>
          <a:p>
            <a:r>
              <a:rPr lang="en-US" sz="3200" dirty="0"/>
              <a:t>Black children were denied admission to public schools attended by white children under laws requiring or permitting segregation according to the races. </a:t>
            </a:r>
            <a:endParaRPr lang="en-US" sz="3200" dirty="0" smtClean="0"/>
          </a:p>
          <a:p>
            <a:r>
              <a:rPr lang="en-US" sz="3200" dirty="0" smtClean="0"/>
              <a:t>The </a:t>
            </a:r>
            <a:r>
              <a:rPr lang="en-US" sz="3200" dirty="0"/>
              <a:t>white and black schools </a:t>
            </a:r>
            <a:r>
              <a:rPr lang="en-US" sz="3200" dirty="0" smtClean="0"/>
              <a:t>were supposed to be equal </a:t>
            </a:r>
            <a:r>
              <a:rPr lang="en-US" sz="3200" dirty="0"/>
              <a:t>in terms of buildings, curricula, qualifications, and teacher salaries</a:t>
            </a:r>
            <a:r>
              <a:rPr lang="en-US" sz="3200" dirty="0" smtClean="0"/>
              <a:t>.</a:t>
            </a:r>
            <a:endParaRPr lang="en-US" sz="3200" dirty="0"/>
          </a:p>
        </p:txBody>
      </p:sp>
    </p:spTree>
    <p:extLst>
      <p:ext uri="{BB962C8B-B14F-4D97-AF65-F5344CB8AC3E}">
        <p14:creationId xmlns:p14="http://schemas.microsoft.com/office/powerpoint/2010/main" val="23059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ite School,” Paxville, South Carolina"/>
          <p:cNvPicPr>
            <a:picLocks noChangeAspect="1" noChangeArrowheads="1"/>
          </p:cNvPicPr>
          <p:nvPr/>
        </p:nvPicPr>
        <p:blipFill rotWithShape="1">
          <a:blip r:embed="rId3" cstate="print"/>
          <a:srcRect t="10088"/>
          <a:stretch/>
        </p:blipFill>
        <p:spPr bwMode="auto">
          <a:xfrm>
            <a:off x="0" y="0"/>
            <a:ext cx="7010400" cy="3328473"/>
          </a:xfrm>
          <a:prstGeom prst="rect">
            <a:avLst/>
          </a:prstGeom>
          <a:noFill/>
        </p:spPr>
      </p:pic>
      <p:pic>
        <p:nvPicPr>
          <p:cNvPr id="1026" name="Picture 2" descr="“Paxville Colored” school, Paxville, South Carolina"/>
          <p:cNvPicPr>
            <a:picLocks noChangeAspect="1" noChangeArrowheads="1"/>
          </p:cNvPicPr>
          <p:nvPr/>
        </p:nvPicPr>
        <p:blipFill>
          <a:blip r:embed="rId4" cstate="print"/>
          <a:srcRect/>
          <a:stretch>
            <a:fillRect/>
          </a:stretch>
        </p:blipFill>
        <p:spPr bwMode="auto">
          <a:xfrm>
            <a:off x="2133601" y="3083170"/>
            <a:ext cx="7010399" cy="3774830"/>
          </a:xfrm>
          <a:prstGeom prst="rect">
            <a:avLst/>
          </a:prstGeom>
          <a:noFill/>
        </p:spPr>
      </p:pic>
      <p:sp>
        <p:nvSpPr>
          <p:cNvPr id="4" name="Rectangle 3"/>
          <p:cNvSpPr/>
          <p:nvPr/>
        </p:nvSpPr>
        <p:spPr>
          <a:xfrm>
            <a:off x="457200" y="4586742"/>
            <a:ext cx="2931508" cy="2123658"/>
          </a:xfrm>
          <a:prstGeom prst="rect">
            <a:avLst/>
          </a:prstGeom>
          <a:noFill/>
        </p:spPr>
        <p:txBody>
          <a:bodyPr wrap="none" lIns="91440" tIns="45720" rIns="91440" bIns="45720">
            <a:spAutoFit/>
          </a:bodyPr>
          <a:lstStyle/>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Colored</a:t>
            </a:r>
          </a:p>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School</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Rectangle 6"/>
          <p:cNvSpPr/>
          <p:nvPr/>
        </p:nvSpPr>
        <p:spPr>
          <a:xfrm>
            <a:off x="5463880" y="0"/>
            <a:ext cx="2494594" cy="2123658"/>
          </a:xfrm>
          <a:prstGeom prst="rect">
            <a:avLst/>
          </a:prstGeom>
          <a:noFill/>
        </p:spPr>
        <p:txBody>
          <a:bodyPr wrap="none" lIns="91440" tIns="45720" rIns="91440" bIns="45720">
            <a:spAutoFit/>
          </a:bodyPr>
          <a:lstStyle/>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White</a:t>
            </a:r>
          </a:p>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School</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3998871" y="1712871"/>
            <a:ext cx="4534965" cy="575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394386" y="-488359"/>
            <a:ext cx="4451256" cy="542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500"/>
                                        <p:tgtEl>
                                          <p:spTgt spid="1029"/>
                                        </p:tgtEl>
                                      </p:cBhvr>
                                    </p:animEffec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066800"/>
          </a:xfrm>
        </p:spPr>
        <p:txBody>
          <a:bodyPr/>
          <a:lstStyle/>
          <a:p>
            <a:pPr algn="r"/>
            <a:r>
              <a:rPr lang="en-US" dirty="0" smtClean="0"/>
              <a:t>Thurgood Marshall</a:t>
            </a:r>
            <a:endParaRPr lang="en-US" dirty="0"/>
          </a:p>
        </p:txBody>
      </p:sp>
      <p:sp>
        <p:nvSpPr>
          <p:cNvPr id="3" name="Content Placeholder 2"/>
          <p:cNvSpPr>
            <a:spLocks noGrp="1"/>
          </p:cNvSpPr>
          <p:nvPr>
            <p:ph idx="1"/>
          </p:nvPr>
        </p:nvSpPr>
        <p:spPr>
          <a:xfrm>
            <a:off x="4800600" y="1447800"/>
            <a:ext cx="3886200" cy="5105400"/>
          </a:xfrm>
        </p:spPr>
        <p:txBody>
          <a:bodyPr>
            <a:noAutofit/>
          </a:bodyPr>
          <a:lstStyle/>
          <a:p>
            <a:r>
              <a:rPr lang="en-US" sz="2600" dirty="0" smtClean="0"/>
              <a:t>Chief counsel for the NAACP </a:t>
            </a:r>
          </a:p>
          <a:p>
            <a:r>
              <a:rPr lang="en-US" sz="2600" dirty="0" smtClean="0"/>
              <a:t>Argued </a:t>
            </a:r>
            <a:r>
              <a:rPr lang="en-US" sz="2600" i="1" dirty="0" smtClean="0"/>
              <a:t>Brown v. Board of Education</a:t>
            </a:r>
          </a:p>
          <a:p>
            <a:r>
              <a:rPr lang="en-US" sz="2600" dirty="0" smtClean="0"/>
              <a:t>Appointed as a judge for the United States Court of Appeals for the Second Circuit by JFK</a:t>
            </a:r>
          </a:p>
          <a:p>
            <a:r>
              <a:rPr lang="en-US" sz="2600" dirty="0" smtClean="0"/>
              <a:t>Was the first African American Supreme Court Justice</a:t>
            </a:r>
          </a:p>
        </p:txBody>
      </p:sp>
      <p:pic>
        <p:nvPicPr>
          <p:cNvPr id="74754" name="Picture 2" descr="http://www.africanamericanhistoryonline.com/images/Thurgood%20Marshall.jpg"/>
          <p:cNvPicPr>
            <a:picLocks noChangeAspect="1" noChangeArrowheads="1"/>
          </p:cNvPicPr>
          <p:nvPr/>
        </p:nvPicPr>
        <p:blipFill>
          <a:blip r:embed="rId3" cstate="print"/>
          <a:srcRect/>
          <a:stretch>
            <a:fillRect/>
          </a:stretch>
        </p:blipFill>
        <p:spPr bwMode="auto">
          <a:xfrm>
            <a:off x="381000" y="685800"/>
            <a:ext cx="4095750" cy="52578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ownat50.org/images/HuntStepsPictL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4400" i="1" dirty="0" smtClean="0"/>
              <a:t>Brown v. Board of Education (1954)</a:t>
            </a:r>
            <a:endParaRPr lang="en-US" sz="4400" i="1" dirty="0"/>
          </a:p>
        </p:txBody>
      </p:sp>
      <p:sp>
        <p:nvSpPr>
          <p:cNvPr id="3" name="Content Placeholder 2"/>
          <p:cNvSpPr>
            <a:spLocks noGrp="1"/>
          </p:cNvSpPr>
          <p:nvPr>
            <p:ph idx="1"/>
          </p:nvPr>
        </p:nvSpPr>
        <p:spPr>
          <a:xfrm>
            <a:off x="457200" y="1600201"/>
            <a:ext cx="2819400" cy="3810000"/>
          </a:xfrm>
          <a:solidFill>
            <a:schemeClr val="tx1">
              <a:alpha val="75000"/>
            </a:schemeClr>
          </a:solidFill>
        </p:spPr>
        <p:txBody>
          <a:bodyPr>
            <a:normAutofit/>
          </a:bodyPr>
          <a:lstStyle/>
          <a:p>
            <a:r>
              <a:rPr lang="en-US" sz="2800" dirty="0" smtClean="0">
                <a:solidFill>
                  <a:schemeClr val="bg1"/>
                </a:solidFill>
              </a:rPr>
              <a:t>Challenged the doctrine of “separate but equal”</a:t>
            </a:r>
          </a:p>
          <a:p>
            <a:r>
              <a:rPr lang="en-US" sz="2800" dirty="0" smtClean="0">
                <a:solidFill>
                  <a:schemeClr val="bg1"/>
                </a:solidFill>
              </a:rPr>
              <a:t>14</a:t>
            </a:r>
            <a:r>
              <a:rPr lang="en-US" sz="2800" baseline="30000" dirty="0" smtClean="0">
                <a:solidFill>
                  <a:schemeClr val="bg1"/>
                </a:solidFill>
              </a:rPr>
              <a:t>th</a:t>
            </a:r>
            <a:r>
              <a:rPr lang="en-US" sz="2800" dirty="0" smtClean="0">
                <a:solidFill>
                  <a:schemeClr val="bg1"/>
                </a:solidFill>
              </a:rPr>
              <a:t> Amendment</a:t>
            </a:r>
          </a:p>
          <a:p>
            <a:r>
              <a:rPr lang="en-US" sz="2800" dirty="0" smtClean="0">
                <a:solidFill>
                  <a:schemeClr val="bg1"/>
                </a:solidFill>
              </a:rPr>
              <a:t>Desegregated American public schools</a:t>
            </a:r>
            <a:endParaRPr lang="en-US" sz="2800" dirty="0">
              <a:solidFill>
                <a:schemeClr val="bg1"/>
              </a:solidFill>
            </a:endParaRPr>
          </a:p>
        </p:txBody>
      </p:sp>
      <p:pic>
        <p:nvPicPr>
          <p:cNvPr id="5" name="Picture 2" descr="http://www.policyalmanac.org/culture/archive/7174761-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6017">
            <a:off x="7229908" y="1398391"/>
            <a:ext cx="1728698" cy="24819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Back of the Bus</a:t>
            </a:r>
            <a:endParaRPr lang="en-US" dirty="0"/>
          </a:p>
        </p:txBody>
      </p:sp>
      <p:sp>
        <p:nvSpPr>
          <p:cNvPr id="3" name="Content Placeholder 2"/>
          <p:cNvSpPr>
            <a:spLocks noGrp="1"/>
          </p:cNvSpPr>
          <p:nvPr>
            <p:ph idx="1"/>
          </p:nvPr>
        </p:nvSpPr>
        <p:spPr>
          <a:xfrm>
            <a:off x="4724400" y="1600200"/>
            <a:ext cx="3962400" cy="4525963"/>
          </a:xfrm>
        </p:spPr>
        <p:txBody>
          <a:bodyPr>
            <a:noAutofit/>
          </a:bodyPr>
          <a:lstStyle/>
          <a:p>
            <a:pPr>
              <a:lnSpc>
                <a:spcPct val="80000"/>
              </a:lnSpc>
            </a:pPr>
            <a:r>
              <a:rPr lang="en-US" sz="3600" dirty="0" smtClean="0"/>
              <a:t>Segregated busses</a:t>
            </a:r>
          </a:p>
          <a:p>
            <a:pPr>
              <a:lnSpc>
                <a:spcPct val="80000"/>
              </a:lnSpc>
            </a:pPr>
            <a:r>
              <a:rPr lang="en-US" sz="3600" dirty="0" smtClean="0"/>
              <a:t>Blacks forced to ride at the back of the bus</a:t>
            </a:r>
          </a:p>
          <a:p>
            <a:pPr lvl="1">
              <a:lnSpc>
                <a:spcPct val="80000"/>
              </a:lnSpc>
            </a:pPr>
            <a:r>
              <a:rPr lang="en-US" sz="3200" dirty="0" smtClean="0"/>
              <a:t>AA </a:t>
            </a:r>
            <a:r>
              <a:rPr lang="en-US" sz="3200" dirty="0"/>
              <a:t>made up 75% of bus </a:t>
            </a:r>
            <a:r>
              <a:rPr lang="en-US" sz="3200" dirty="0" smtClean="0"/>
              <a:t>patrons</a:t>
            </a:r>
          </a:p>
          <a:p>
            <a:pPr>
              <a:lnSpc>
                <a:spcPct val="80000"/>
              </a:lnSpc>
            </a:pPr>
            <a:r>
              <a:rPr lang="en-US" sz="3600" dirty="0" smtClean="0">
                <a:hlinkClick r:id="rId3"/>
              </a:rPr>
              <a:t>Claudette Colvin</a:t>
            </a:r>
            <a:endParaRPr lang="en-US" sz="3600" dirty="0" smtClean="0"/>
          </a:p>
          <a:p>
            <a:pPr>
              <a:lnSpc>
                <a:spcPct val="80000"/>
              </a:lnSpc>
            </a:pPr>
            <a:r>
              <a:rPr lang="en-US" sz="3600" dirty="0" smtClean="0"/>
              <a:t>Rosa Parks</a:t>
            </a:r>
            <a:endParaRPr lang="en-US" sz="3600" dirty="0"/>
          </a:p>
          <a:p>
            <a:endParaRPr lang="en-US" dirty="0"/>
          </a:p>
        </p:txBody>
      </p:sp>
      <p:pic>
        <p:nvPicPr>
          <p:cNvPr id="5" name="Picture 2" descr="http://www.corbisimages.com/images/Corbis-BE066735.jpg?size=67&amp;uid=5024d156-529a-448f-801e-9e9af3c25720"/>
          <p:cNvPicPr>
            <a:picLocks noChangeAspect="1" noChangeArrowheads="1"/>
          </p:cNvPicPr>
          <p:nvPr/>
        </p:nvPicPr>
        <p:blipFill>
          <a:blip r:embed="rId4" cstate="print"/>
          <a:srcRect/>
          <a:stretch>
            <a:fillRect/>
          </a:stretch>
        </p:blipFill>
        <p:spPr bwMode="auto">
          <a:xfrm>
            <a:off x="281877" y="3429000"/>
            <a:ext cx="4048213" cy="3154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Rosaparks"/>
          <p:cNvPicPr>
            <a:picLocks noChangeAspect="1" noChangeArrowheads="1"/>
          </p:cNvPicPr>
          <p:nvPr/>
        </p:nvPicPr>
        <p:blipFill>
          <a:blip r:embed="rId5" cstate="print"/>
          <a:srcRect/>
          <a:stretch>
            <a:fillRect/>
          </a:stretch>
        </p:blipFill>
        <p:spPr bwMode="auto">
          <a:xfrm rot="362766">
            <a:off x="2288015" y="561467"/>
            <a:ext cx="2140645" cy="3045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24.media.tumblr.com/tumblr_l64xzmWHKX1qb4fvao1_25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21817">
            <a:off x="322233" y="375695"/>
            <a:ext cx="1870574" cy="2876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8062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Early Struggles for Equality</a:t>
            </a:r>
            <a:endParaRPr lang="en-US" dirty="0"/>
          </a:p>
        </p:txBody>
      </p:sp>
      <p:sp>
        <p:nvSpPr>
          <p:cNvPr id="3" name="Title 2"/>
          <p:cNvSpPr>
            <a:spLocks noGrp="1"/>
          </p:cNvSpPr>
          <p:nvPr>
            <p:ph type="title"/>
          </p:nvPr>
        </p:nvSpPr>
        <p:spPr/>
        <p:txBody>
          <a:bodyPr/>
          <a:lstStyle/>
          <a:p>
            <a:r>
              <a:rPr lang="en-US" dirty="0" smtClean="0"/>
              <a:t>The Civil Rights Movement Begins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bwMode="auto">
          <a:xfrm>
            <a:off x="381000" y="0"/>
            <a:ext cx="2819400" cy="1143000"/>
          </a:xfrm>
          <a:noFill/>
        </p:spPr>
        <p:txBody>
          <a:bodyPr wrap="square" lIns="91440" tIns="45720" rIns="91440" bIns="45720" numCol="1" anchorCtr="0" compatLnSpc="1">
            <a:prstTxWarp prst="textNoShape">
              <a:avLst/>
            </a:prstTxWarp>
            <a:normAutofit/>
          </a:bodyPr>
          <a:lstStyle/>
          <a:p>
            <a:r>
              <a:rPr lang="en-US" sz="4400" dirty="0" smtClean="0">
                <a:effectLst/>
              </a:rPr>
              <a:t>Rosa Parks</a:t>
            </a:r>
          </a:p>
        </p:txBody>
      </p:sp>
      <p:sp>
        <p:nvSpPr>
          <p:cNvPr id="145413" name="Rectangle 5"/>
          <p:cNvSpPr>
            <a:spLocks noGrp="1"/>
          </p:cNvSpPr>
          <p:nvPr>
            <p:ph sz="half" idx="1"/>
          </p:nvPr>
        </p:nvSpPr>
        <p:spPr>
          <a:xfrm>
            <a:off x="5410200" y="3200400"/>
            <a:ext cx="3505200" cy="3382963"/>
          </a:xfrm>
          <a:noFill/>
          <a:ln>
            <a:solidFill>
              <a:schemeClr val="tx1"/>
            </a:solidFill>
          </a:ln>
        </p:spPr>
        <p:txBody>
          <a:bodyPr>
            <a:noAutofit/>
          </a:bodyPr>
          <a:lstStyle/>
          <a:p>
            <a:pPr marL="0" indent="-182880">
              <a:lnSpc>
                <a:spcPct val="90000"/>
              </a:lnSpc>
              <a:spcBef>
                <a:spcPct val="50000"/>
              </a:spcBef>
              <a:buClrTx/>
              <a:buSzTx/>
              <a:buFontTx/>
              <a:buNone/>
            </a:pPr>
            <a:r>
              <a:rPr lang="en-US" sz="2000" i="1" dirty="0" smtClean="0"/>
              <a:t>“People always say that I didn't give up my seat because I was tired, but that isn't true. I was not tired physically, or no more tired than I usually was at the end of a working day. I was not old, although some people have an image of me as being old then. I was forty-two. No, the only tired I was, was tired of giving in.” </a:t>
            </a:r>
          </a:p>
          <a:p>
            <a:pPr marL="0" indent="-182880">
              <a:lnSpc>
                <a:spcPct val="90000"/>
              </a:lnSpc>
              <a:spcBef>
                <a:spcPct val="50000"/>
              </a:spcBef>
              <a:buClrTx/>
              <a:buSzTx/>
              <a:buFontTx/>
              <a:buNone/>
            </a:pPr>
            <a:r>
              <a:rPr lang="en-US" sz="2000" i="1" dirty="0" smtClean="0"/>
              <a:t>-Rosa Parks Autobiography</a:t>
            </a:r>
          </a:p>
        </p:txBody>
      </p:sp>
      <p:sp>
        <p:nvSpPr>
          <p:cNvPr id="145414" name="Rectangle 6"/>
          <p:cNvSpPr>
            <a:spLocks noGrp="1"/>
          </p:cNvSpPr>
          <p:nvPr>
            <p:ph sz="half" idx="2"/>
          </p:nvPr>
        </p:nvSpPr>
        <p:spPr>
          <a:xfrm>
            <a:off x="228600" y="1447800"/>
            <a:ext cx="5105400" cy="5181600"/>
          </a:xfrm>
        </p:spPr>
        <p:txBody>
          <a:bodyPr>
            <a:normAutofit/>
          </a:bodyPr>
          <a:lstStyle/>
          <a:p>
            <a:pPr>
              <a:lnSpc>
                <a:spcPct val="90000"/>
              </a:lnSpc>
            </a:pPr>
            <a:r>
              <a:rPr lang="en-US" sz="3600" dirty="0" smtClean="0"/>
              <a:t>Secretary in the NAACP</a:t>
            </a:r>
          </a:p>
          <a:p>
            <a:pPr>
              <a:lnSpc>
                <a:spcPct val="90000"/>
              </a:lnSpc>
            </a:pPr>
            <a:r>
              <a:rPr lang="en-US" sz="3600" dirty="0" smtClean="0"/>
              <a:t>December 1, 1955 - Rosa Parks refused to give up her seat to a White man on a bus</a:t>
            </a:r>
          </a:p>
          <a:p>
            <a:pPr lvl="1">
              <a:lnSpc>
                <a:spcPct val="90000"/>
              </a:lnSpc>
            </a:pPr>
            <a:r>
              <a:rPr lang="en-US" sz="3200" dirty="0" smtClean="0"/>
              <a:t>Arrested and charged with violation of segregation laws</a:t>
            </a:r>
          </a:p>
          <a:p>
            <a:pPr lvl="1">
              <a:lnSpc>
                <a:spcPct val="90000"/>
              </a:lnSpc>
            </a:pPr>
            <a:r>
              <a:rPr lang="en-US" sz="3200" dirty="0" smtClean="0"/>
              <a:t>Inspired the Montgomery Bus Boycott</a:t>
            </a:r>
          </a:p>
        </p:txBody>
      </p:sp>
      <p:pic>
        <p:nvPicPr>
          <p:cNvPr id="145412" name="Picture 6" descr="rosa_parks_bust"/>
          <p:cNvPicPr>
            <a:picLocks noChangeAspect="1" noChangeArrowheads="1"/>
          </p:cNvPicPr>
          <p:nvPr/>
        </p:nvPicPr>
        <p:blipFill>
          <a:blip r:embed="rId3" cstate="print"/>
          <a:srcRect/>
          <a:stretch>
            <a:fillRect/>
          </a:stretch>
        </p:blipFill>
        <p:spPr bwMode="auto">
          <a:xfrm>
            <a:off x="5257800" y="304800"/>
            <a:ext cx="3581400" cy="2830513"/>
          </a:xfrm>
          <a:prstGeom prst="rect">
            <a:avLst/>
          </a:prstGeom>
          <a:ln>
            <a:noFill/>
          </a:ln>
          <a:effectLst>
            <a:softEdge rad="112500"/>
          </a:effectLst>
        </p:spPr>
      </p:pic>
    </p:spTree>
    <p:extLst>
      <p:ext uri="{BB962C8B-B14F-4D97-AF65-F5344CB8AC3E}">
        <p14:creationId xmlns:p14="http://schemas.microsoft.com/office/powerpoint/2010/main" val="350354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fontAlgn="auto">
              <a:spcAft>
                <a:spcPts val="0"/>
              </a:spcAft>
              <a:defRPr/>
            </a:pPr>
            <a:r>
              <a:rPr lang="en-US" sz="4400">
                <a:effectLst>
                  <a:outerShdw blurRad="38100" dist="38100" dir="2700000" algn="tl">
                    <a:srgbClr val="C0C0C0"/>
                  </a:outerShdw>
                </a:effectLst>
              </a:rPr>
              <a:t>Montgomery Bus Boycott</a:t>
            </a:r>
          </a:p>
        </p:txBody>
      </p:sp>
      <p:sp>
        <p:nvSpPr>
          <p:cNvPr id="52229" name="Rectangle 5"/>
          <p:cNvSpPr>
            <a:spLocks noGrp="1"/>
          </p:cNvSpPr>
          <p:nvPr>
            <p:ph idx="1"/>
          </p:nvPr>
        </p:nvSpPr>
        <p:spPr>
          <a:xfrm>
            <a:off x="4419600" y="1447800"/>
            <a:ext cx="4495800" cy="4953000"/>
          </a:xfrm>
        </p:spPr>
        <p:txBody>
          <a:bodyPr>
            <a:noAutofit/>
          </a:bodyPr>
          <a:lstStyle/>
          <a:p>
            <a:r>
              <a:rPr lang="en-US" sz="2800" dirty="0" smtClean="0"/>
              <a:t>December 5, 1955 – December 20, 1956</a:t>
            </a:r>
          </a:p>
          <a:p>
            <a:r>
              <a:rPr lang="en-US" sz="2800" dirty="0" smtClean="0"/>
              <a:t>African Americans boycotted the Montgomery bus system</a:t>
            </a:r>
          </a:p>
          <a:p>
            <a:pPr lvl="1"/>
            <a:r>
              <a:rPr lang="en-US" sz="2400" dirty="0" smtClean="0"/>
              <a:t>40,000 black commuters</a:t>
            </a:r>
          </a:p>
          <a:p>
            <a:pPr lvl="1"/>
            <a:r>
              <a:rPr lang="en-US" sz="2400" dirty="0" smtClean="0"/>
              <a:t>Walked, carpooled, rode bikes, etc.</a:t>
            </a:r>
          </a:p>
          <a:p>
            <a:r>
              <a:rPr lang="en-US" sz="2800" dirty="0" smtClean="0"/>
              <a:t>Bus companies refused to desegregate until </a:t>
            </a:r>
            <a:r>
              <a:rPr lang="en-US" sz="2800" i="1" dirty="0" smtClean="0"/>
              <a:t>Browder v. Gayle </a:t>
            </a:r>
            <a:r>
              <a:rPr lang="en-US" sz="2800" dirty="0" smtClean="0"/>
              <a:t>decision</a:t>
            </a:r>
          </a:p>
        </p:txBody>
      </p:sp>
      <p:pic>
        <p:nvPicPr>
          <p:cNvPr id="82946" name="Picture 2" descr="http://www.blackpast.org/files/blackpast_images/bus_boycott.jpg"/>
          <p:cNvPicPr>
            <a:picLocks noChangeAspect="1" noChangeArrowheads="1"/>
          </p:cNvPicPr>
          <p:nvPr/>
        </p:nvPicPr>
        <p:blipFill>
          <a:blip r:embed="rId3" cstate="print"/>
          <a:srcRect/>
          <a:stretch>
            <a:fillRect/>
          </a:stretch>
        </p:blipFill>
        <p:spPr bwMode="auto">
          <a:xfrm>
            <a:off x="304800" y="1648777"/>
            <a:ext cx="4038600" cy="3180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59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Origins of the Civil Rights Movement: Review</a:t>
            </a:r>
            <a:endParaRPr lang="en-US" dirty="0"/>
          </a:p>
        </p:txBody>
      </p:sp>
      <p:sp>
        <p:nvSpPr>
          <p:cNvPr id="3" name="Content Placeholder 2"/>
          <p:cNvSpPr>
            <a:spLocks noGrp="1"/>
          </p:cNvSpPr>
          <p:nvPr>
            <p:ph idx="1"/>
          </p:nvPr>
        </p:nvSpPr>
        <p:spPr/>
        <p:txBody>
          <a:bodyPr>
            <a:noAutofit/>
          </a:bodyPr>
          <a:lstStyle/>
          <a:p>
            <a:r>
              <a:rPr lang="en-US" sz="3200" i="1" dirty="0" smtClean="0"/>
              <a:t>Plessy v. Ferguson (1896)</a:t>
            </a:r>
            <a:endParaRPr lang="en-US" sz="3200" dirty="0" smtClean="0"/>
          </a:p>
          <a:p>
            <a:r>
              <a:rPr lang="en-US" sz="3200" dirty="0" smtClean="0"/>
              <a:t>Jim Crow laws</a:t>
            </a:r>
          </a:p>
          <a:p>
            <a:r>
              <a:rPr lang="en-US" sz="3200" i="1" dirty="0" smtClean="0"/>
              <a:t>De facto </a:t>
            </a:r>
            <a:r>
              <a:rPr lang="en-US" sz="3200" dirty="0" smtClean="0"/>
              <a:t>segregation: Segregation through custom and tradition where no laws have been passed.</a:t>
            </a:r>
          </a:p>
          <a:p>
            <a:r>
              <a:rPr lang="en-US" sz="3200" dirty="0"/>
              <a:t>NAACP</a:t>
            </a:r>
          </a:p>
          <a:p>
            <a:r>
              <a:rPr lang="en-US" sz="3200" dirty="0" smtClean="0"/>
              <a:t>KKK</a:t>
            </a:r>
            <a:endParaRPr lang="en-US" sz="2800" dirty="0"/>
          </a:p>
        </p:txBody>
      </p:sp>
      <p:pic>
        <p:nvPicPr>
          <p:cNvPr id="4" name="Picture 4" descr="dubois_photo"/>
          <p:cNvPicPr>
            <a:picLocks noChangeAspect="1" noChangeArrowheads="1"/>
          </p:cNvPicPr>
          <p:nvPr/>
        </p:nvPicPr>
        <p:blipFill>
          <a:blip r:embed="rId3" cstate="print"/>
          <a:srcRect/>
          <a:stretch>
            <a:fillRect/>
          </a:stretch>
        </p:blipFill>
        <p:spPr bwMode="auto">
          <a:xfrm>
            <a:off x="6248400" y="3794516"/>
            <a:ext cx="2209800" cy="2706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Political Districting</a:t>
            </a:r>
            <a:endParaRPr lang="en-US" dirty="0"/>
          </a:p>
        </p:txBody>
      </p:sp>
      <p:pic>
        <p:nvPicPr>
          <p:cNvPr id="3074" name="Picture 2" descr="https://s-media-cache-ak0.pinimg.com/originals/0f/5c/31/0f5c31c20ceaebbe5854e80d02415c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096250" cy="44386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d/d3/California_District_38_20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09348"/>
            <a:ext cx="3857625" cy="35909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rangevoting.org/TXtravis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662752"/>
            <a:ext cx="437892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1666" y="3967836"/>
            <a:ext cx="4001784" cy="266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7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9"/>
                                        </p:tgtEl>
                                      </p:cBhvr>
                                    </p:animEffect>
                                    <p:set>
                                      <p:cBhvr>
                                        <p:cTn id="7" dur="1" fill="hold">
                                          <p:stCondLst>
                                            <p:cond delay="499"/>
                                          </p:stCondLst>
                                        </p:cTn>
                                        <p:tgtEl>
                                          <p:spTgt spid="307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78"/>
                                        </p:tgtEl>
                                      </p:cBhvr>
                                    </p:animEffect>
                                    <p:set>
                                      <p:cBhvr>
                                        <p:cTn id="10" dur="1" fill="hold">
                                          <p:stCondLst>
                                            <p:cond delay="499"/>
                                          </p:stCondLst>
                                        </p:cTn>
                                        <p:tgtEl>
                                          <p:spTgt spid="307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076"/>
                                        </p:tgtEl>
                                      </p:cBhvr>
                                    </p:animEffect>
                                    <p:set>
                                      <p:cBhvr>
                                        <p:cTn id="13" dur="1" fill="hold">
                                          <p:stCondLst>
                                            <p:cond delay="499"/>
                                          </p:stCondLst>
                                        </p:cTn>
                                        <p:tgtEl>
                                          <p:spTgt spid="307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3200400" cy="1325562"/>
          </a:xfrm>
        </p:spPr>
        <p:txBody>
          <a:bodyPr>
            <a:normAutofit/>
          </a:bodyPr>
          <a:lstStyle/>
          <a:p>
            <a:r>
              <a:rPr lang="en-US" dirty="0" smtClean="0"/>
              <a:t>Life Under Jim Crow</a:t>
            </a:r>
            <a:endParaRPr lang="en-US" dirty="0"/>
          </a:p>
        </p:txBody>
      </p:sp>
      <p:sp>
        <p:nvSpPr>
          <p:cNvPr id="3" name="Content Placeholder 2"/>
          <p:cNvSpPr>
            <a:spLocks noGrp="1"/>
          </p:cNvSpPr>
          <p:nvPr>
            <p:ph idx="1"/>
          </p:nvPr>
        </p:nvSpPr>
        <p:spPr>
          <a:xfrm>
            <a:off x="3581400" y="228600"/>
            <a:ext cx="5334000" cy="6400800"/>
          </a:xfrm>
        </p:spPr>
        <p:txBody>
          <a:bodyPr>
            <a:normAutofit/>
          </a:bodyPr>
          <a:lstStyle/>
          <a:p>
            <a:r>
              <a:rPr lang="en-US" sz="3200" dirty="0" smtClean="0"/>
              <a:t>African Americans did not have equal access to public facilities, and the conditions of separate facilities was anything </a:t>
            </a:r>
            <a:r>
              <a:rPr lang="en-US" sz="3200" i="1" u="sng" dirty="0" smtClean="0"/>
              <a:t>but</a:t>
            </a:r>
            <a:r>
              <a:rPr lang="en-US" sz="3200" dirty="0" smtClean="0"/>
              <a:t> equal.</a:t>
            </a:r>
          </a:p>
          <a:p>
            <a:r>
              <a:rPr lang="en-US" sz="3200" dirty="0" smtClean="0"/>
              <a:t>Gerrymandering, poll taxes, and literacy tests left most Southern blacks without a political voice</a:t>
            </a:r>
          </a:p>
          <a:p>
            <a:r>
              <a:rPr lang="en-US" sz="3200" dirty="0" smtClean="0"/>
              <a:t>Lynching (killing people through mob violence) was a common practice</a:t>
            </a:r>
          </a:p>
        </p:txBody>
      </p:sp>
      <p:pic>
        <p:nvPicPr>
          <p:cNvPr id="81922" name="Picture 2" descr="http://www.freewebs.com/black-legacy/SEGREGATE-JimCrowLaws.jpg"/>
          <p:cNvPicPr>
            <a:picLocks noChangeAspect="1" noChangeArrowheads="1"/>
          </p:cNvPicPr>
          <p:nvPr/>
        </p:nvPicPr>
        <p:blipFill>
          <a:blip r:embed="rId3" cstate="print"/>
          <a:srcRect/>
          <a:stretch>
            <a:fillRect/>
          </a:stretch>
        </p:blipFill>
        <p:spPr bwMode="auto">
          <a:xfrm>
            <a:off x="304800" y="2209799"/>
            <a:ext cx="3276600" cy="3538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8" name="Picture 10" descr="File:We want white tenants.jpg"/>
          <p:cNvPicPr>
            <a:picLocks noChangeAspect="1" noChangeArrowheads="1"/>
          </p:cNvPicPr>
          <p:nvPr/>
        </p:nvPicPr>
        <p:blipFill>
          <a:blip r:embed="rId3" cstate="print"/>
          <a:srcRect t="10079" b="4247"/>
          <a:stretch>
            <a:fillRect/>
          </a:stretch>
        </p:blipFill>
        <p:spPr bwMode="auto">
          <a:xfrm>
            <a:off x="304800" y="4038600"/>
            <a:ext cx="38100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304800" y="0"/>
            <a:ext cx="8229600" cy="1143000"/>
          </a:xfrm>
        </p:spPr>
        <p:txBody>
          <a:bodyPr/>
          <a:lstStyle/>
          <a:p>
            <a:r>
              <a:rPr lang="en-US" dirty="0" smtClean="0"/>
              <a:t>Separate Ain’t Equal</a:t>
            </a:r>
            <a:endParaRPr lang="en-US" dirty="0"/>
          </a:p>
        </p:txBody>
      </p:sp>
      <p:pic>
        <p:nvPicPr>
          <p:cNvPr id="78850" name="Picture 2" descr="http://4.bp.blogspot.com/-tjDADqllveI/T75FWVQ2TGI/AAAAAAAAAGs/UW1FXidsS-0/s1600/Unequal1.jpg"/>
          <p:cNvPicPr>
            <a:picLocks noChangeAspect="1" noChangeArrowheads="1"/>
          </p:cNvPicPr>
          <p:nvPr/>
        </p:nvPicPr>
        <p:blipFill>
          <a:blip r:embed="rId4" cstate="print"/>
          <a:srcRect/>
          <a:stretch>
            <a:fillRect/>
          </a:stretch>
        </p:blipFill>
        <p:spPr bwMode="auto">
          <a:xfrm>
            <a:off x="4789170" y="304800"/>
            <a:ext cx="410718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852" name="Picture 4" descr="http://www.culturequest.us/ecomm/annstillman/plessy%20pic2.jpg"/>
          <p:cNvPicPr>
            <a:picLocks noChangeAspect="1" noChangeArrowheads="1"/>
          </p:cNvPicPr>
          <p:nvPr/>
        </p:nvPicPr>
        <p:blipFill>
          <a:blip r:embed="rId5" cstate="print"/>
          <a:srcRect/>
          <a:stretch>
            <a:fillRect/>
          </a:stretch>
        </p:blipFill>
        <p:spPr bwMode="auto">
          <a:xfrm>
            <a:off x="228599" y="1143000"/>
            <a:ext cx="4251127"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854" name="Picture 6" descr="http://upload.wikimedia.org/wikipedia/commons/thumb/e/e0/1943_Colored_Waiting_Room_Sign.jpg/200px-1943_Colored_Waiting_Room_Sign.jpg"/>
          <p:cNvPicPr>
            <a:picLocks noChangeAspect="1" noChangeArrowheads="1"/>
          </p:cNvPicPr>
          <p:nvPr/>
        </p:nvPicPr>
        <p:blipFill>
          <a:blip r:embed="rId6" cstate="print"/>
          <a:srcRect/>
          <a:stretch>
            <a:fillRect/>
          </a:stretch>
        </p:blipFill>
        <p:spPr bwMode="auto">
          <a:xfrm>
            <a:off x="3733800" y="2438400"/>
            <a:ext cx="2286000" cy="2400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8862" name="Picture 14" descr="http://www.pbs.org/wnet/supremecourt/antebellum/images/plessy.jpg"/>
          <p:cNvPicPr>
            <a:picLocks noChangeAspect="1" noChangeArrowheads="1"/>
          </p:cNvPicPr>
          <p:nvPr/>
        </p:nvPicPr>
        <p:blipFill>
          <a:blip r:embed="rId7" cstate="print"/>
          <a:srcRect r="1698" b="2273"/>
          <a:stretch>
            <a:fillRect/>
          </a:stretch>
        </p:blipFill>
        <p:spPr bwMode="auto">
          <a:xfrm>
            <a:off x="5943600" y="3171729"/>
            <a:ext cx="2910178" cy="3457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descr="http://newsimg.bbc.co.uk/media/images/41073000/jpg/_41073390_whiteonly_b203_ap.jpg"/>
          <p:cNvPicPr>
            <a:picLocks noChangeAspect="1" noChangeArrowheads="1"/>
          </p:cNvPicPr>
          <p:nvPr/>
        </p:nvPicPr>
        <p:blipFill>
          <a:blip r:embed="rId8" cstate="print"/>
          <a:srcRect l="15764"/>
          <a:stretch>
            <a:fillRect/>
          </a:stretch>
        </p:blipFill>
        <p:spPr bwMode="auto">
          <a:xfrm>
            <a:off x="3581400" y="4419600"/>
            <a:ext cx="2400300"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File:Segregated cinema entrance3.jpg"/>
          <p:cNvPicPr>
            <a:picLocks noChangeAspect="1" noChangeArrowheads="1"/>
          </p:cNvPicPr>
          <p:nvPr/>
        </p:nvPicPr>
        <p:blipFill>
          <a:blip r:embed="rId3" cstate="print"/>
          <a:srcRect/>
          <a:stretch>
            <a:fillRect/>
          </a:stretch>
        </p:blipFill>
        <p:spPr bwMode="auto">
          <a:xfrm>
            <a:off x="304800" y="3581400"/>
            <a:ext cx="4481141" cy="3086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898" name="Picture 2" descr="http://files.myopera.com/Donut123/blog/white%20people%20only1.JPG"/>
          <p:cNvPicPr>
            <a:picLocks noChangeAspect="1" noChangeArrowheads="1"/>
          </p:cNvPicPr>
          <p:nvPr/>
        </p:nvPicPr>
        <p:blipFill>
          <a:blip r:embed="rId4" cstate="print"/>
          <a:srcRect/>
          <a:stretch>
            <a:fillRect/>
          </a:stretch>
        </p:blipFill>
        <p:spPr bwMode="auto">
          <a:xfrm>
            <a:off x="5410200" y="228600"/>
            <a:ext cx="3514725" cy="3171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904" name="Picture 8" descr="http://contadeluci.littleton.schoolfusion.us/modules/groups/homepagefiles/profile/504079/1038/Image/WhiteDoorColoredDoor.jpg"/>
          <p:cNvPicPr>
            <a:picLocks noChangeAspect="1" noChangeArrowheads="1"/>
          </p:cNvPicPr>
          <p:nvPr/>
        </p:nvPicPr>
        <p:blipFill>
          <a:blip r:embed="rId5" cstate="print"/>
          <a:srcRect l="6667" t="1980" r="14667" b="2970"/>
          <a:stretch>
            <a:fillRect/>
          </a:stretch>
        </p:blipFill>
        <p:spPr bwMode="auto">
          <a:xfrm>
            <a:off x="4970462" y="3429000"/>
            <a:ext cx="3933825"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908" name="Picture 12" descr="http://fcit.usf.edu/wwii/post_war/fhc0107.jpg"/>
          <p:cNvPicPr>
            <a:picLocks noChangeAspect="1" noChangeArrowheads="1"/>
          </p:cNvPicPr>
          <p:nvPr/>
        </p:nvPicPr>
        <p:blipFill>
          <a:blip r:embed="rId6" cstate="print"/>
          <a:srcRect/>
          <a:stretch>
            <a:fillRect/>
          </a:stretch>
        </p:blipFill>
        <p:spPr bwMode="auto">
          <a:xfrm>
            <a:off x="304800" y="228601"/>
            <a:ext cx="4800600" cy="3288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4" descr="no dogs, etc"/>
          <p:cNvPicPr>
            <a:picLocks noChangeAspect="1" noChangeArrowheads="1"/>
          </p:cNvPicPr>
          <p:nvPr/>
        </p:nvPicPr>
        <p:blipFill>
          <a:blip r:embed="rId7" cstate="print"/>
          <a:srcRect/>
          <a:stretch>
            <a:fillRect/>
          </a:stretch>
        </p:blipFill>
        <p:spPr bwMode="auto">
          <a:xfrm>
            <a:off x="4267200" y="3048000"/>
            <a:ext cx="2971800" cy="967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5" descr="restroom"/>
          <p:cNvPicPr>
            <a:picLocks noChangeAspect="1" noChangeArrowheads="1"/>
          </p:cNvPicPr>
          <p:nvPr/>
        </p:nvPicPr>
        <p:blipFill>
          <a:blip r:embed="rId8" cstate="print"/>
          <a:srcRect/>
          <a:stretch>
            <a:fillRect/>
          </a:stretch>
        </p:blipFill>
        <p:spPr bwMode="auto">
          <a:xfrm>
            <a:off x="152401" y="228600"/>
            <a:ext cx="2209800" cy="851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9"/>
          <p:cNvPicPr>
            <a:picLocks noChangeAspect="1" noChangeArrowheads="1"/>
          </p:cNvPicPr>
          <p:nvPr/>
        </p:nvPicPr>
        <p:blipFill>
          <a:blip r:embed="rId3"/>
          <a:srcRect/>
          <a:stretch>
            <a:fillRect/>
          </a:stretch>
        </p:blipFill>
        <p:spPr bwMode="auto">
          <a:xfrm>
            <a:off x="3543300" y="962025"/>
            <a:ext cx="2381250" cy="9525"/>
          </a:xfrm>
          <a:prstGeom prst="rect">
            <a:avLst/>
          </a:prstGeom>
          <a:noFill/>
          <a:ln w="9525">
            <a:noFill/>
            <a:miter lim="800000"/>
            <a:headEnd/>
            <a:tailEnd/>
          </a:ln>
        </p:spPr>
      </p:pic>
      <p:sp>
        <p:nvSpPr>
          <p:cNvPr id="8" name="Title 7"/>
          <p:cNvSpPr>
            <a:spLocks noGrp="1"/>
          </p:cNvSpPr>
          <p:nvPr>
            <p:ph type="title"/>
          </p:nvPr>
        </p:nvSpPr>
        <p:spPr>
          <a:xfrm>
            <a:off x="304800" y="152400"/>
            <a:ext cx="8229600" cy="1143000"/>
          </a:xfrm>
        </p:spPr>
        <p:txBody>
          <a:bodyPr/>
          <a:lstStyle/>
          <a:p>
            <a:r>
              <a:rPr lang="en-US" dirty="0" smtClean="0"/>
              <a:t>Jim Crow and Lynching</a:t>
            </a:r>
            <a:endParaRPr lang="en-US" dirty="0"/>
          </a:p>
        </p:txBody>
      </p:sp>
      <p:sp>
        <p:nvSpPr>
          <p:cNvPr id="9" name="Content Placeholder 8"/>
          <p:cNvSpPr>
            <a:spLocks noGrp="1"/>
          </p:cNvSpPr>
          <p:nvPr>
            <p:ph idx="1"/>
          </p:nvPr>
        </p:nvSpPr>
        <p:spPr>
          <a:xfrm>
            <a:off x="304800" y="1447800"/>
            <a:ext cx="5181600" cy="4678363"/>
          </a:xfrm>
        </p:spPr>
        <p:txBody>
          <a:bodyPr>
            <a:normAutofit fontScale="85000" lnSpcReduction="20000"/>
          </a:bodyPr>
          <a:lstStyle/>
          <a:p>
            <a:pPr marL="0" lvl="0" indent="0" fontAlgn="base">
              <a:spcBef>
                <a:spcPct val="0"/>
              </a:spcBef>
              <a:spcAft>
                <a:spcPct val="0"/>
              </a:spcAft>
              <a:buClrTx/>
              <a:buNone/>
            </a:pPr>
            <a:r>
              <a:rPr lang="en-US" b="1" i="1" dirty="0" smtClean="0">
                <a:solidFill>
                  <a:schemeClr val="tx1"/>
                </a:solidFill>
                <a:latin typeface="Veranda"/>
              </a:rPr>
              <a:t>Strange Fruit </a:t>
            </a:r>
            <a:r>
              <a:rPr lang="en-US" b="1" dirty="0" smtClean="0">
                <a:solidFill>
                  <a:schemeClr val="tx1"/>
                </a:solidFill>
                <a:latin typeface="Veranda"/>
              </a:rPr>
              <a:t>– Billie Holiday</a:t>
            </a:r>
            <a:endParaRPr lang="en-US" dirty="0" smtClean="0">
              <a:solidFill>
                <a:schemeClr val="tx1"/>
              </a:solidFill>
              <a:latin typeface="Veranda"/>
            </a:endParaRPr>
          </a:p>
          <a:p>
            <a:pPr marL="0" lvl="0" indent="0" fontAlgn="base">
              <a:spcBef>
                <a:spcPct val="0"/>
              </a:spcBef>
              <a:spcAft>
                <a:spcPct val="0"/>
              </a:spcAft>
              <a:buClrTx/>
              <a:buNone/>
            </a:pPr>
            <a:r>
              <a:rPr lang="en-US" dirty="0" smtClean="0">
                <a:solidFill>
                  <a:schemeClr val="tx1"/>
                </a:solidFill>
                <a:latin typeface="Veranda"/>
              </a:rPr>
              <a:t>---------------------------------------------------------</a:t>
            </a:r>
            <a:br>
              <a:rPr lang="en-US" dirty="0" smtClean="0">
                <a:solidFill>
                  <a:schemeClr val="tx1"/>
                </a:solidFill>
                <a:latin typeface="Veranda"/>
              </a:rPr>
            </a:br>
            <a:r>
              <a:rPr lang="en-US" dirty="0" smtClean="0">
                <a:solidFill>
                  <a:schemeClr val="tx1"/>
                </a:solidFill>
                <a:latin typeface="Veranda"/>
              </a:rPr>
              <a:t>Southern trees bear strange fruit,</a:t>
            </a:r>
            <a:br>
              <a:rPr lang="en-US" dirty="0" smtClean="0">
                <a:solidFill>
                  <a:schemeClr val="tx1"/>
                </a:solidFill>
                <a:latin typeface="Veranda"/>
              </a:rPr>
            </a:br>
            <a:r>
              <a:rPr lang="en-US" dirty="0" smtClean="0">
                <a:solidFill>
                  <a:schemeClr val="tx1"/>
                </a:solidFill>
                <a:latin typeface="Veranda"/>
              </a:rPr>
              <a:t>Blood on the leaves and blood at the root,</a:t>
            </a:r>
            <a:br>
              <a:rPr lang="en-US" dirty="0" smtClean="0">
                <a:solidFill>
                  <a:schemeClr val="tx1"/>
                </a:solidFill>
                <a:latin typeface="Veranda"/>
              </a:rPr>
            </a:br>
            <a:r>
              <a:rPr lang="en-US" dirty="0" smtClean="0">
                <a:solidFill>
                  <a:schemeClr val="tx1"/>
                </a:solidFill>
                <a:latin typeface="Veranda"/>
              </a:rPr>
              <a:t>Black bodies swinging in the southern breeze,</a:t>
            </a:r>
            <a:br>
              <a:rPr lang="en-US" dirty="0" smtClean="0">
                <a:solidFill>
                  <a:schemeClr val="tx1"/>
                </a:solidFill>
                <a:latin typeface="Veranda"/>
              </a:rPr>
            </a:br>
            <a:r>
              <a:rPr lang="en-US" dirty="0" smtClean="0">
                <a:solidFill>
                  <a:schemeClr val="tx1"/>
                </a:solidFill>
                <a:latin typeface="Veranda"/>
              </a:rPr>
              <a:t>Strange fruit hanging from the poplar trees.</a:t>
            </a:r>
            <a:br>
              <a:rPr lang="en-US" dirty="0" smtClean="0">
                <a:solidFill>
                  <a:schemeClr val="tx1"/>
                </a:solidFill>
                <a:latin typeface="Veranda"/>
              </a:rPr>
            </a:br>
            <a:r>
              <a:rPr lang="en-US" dirty="0" smtClean="0">
                <a:solidFill>
                  <a:schemeClr val="tx1"/>
                </a:solidFill>
                <a:latin typeface="Veranda"/>
              </a:rPr>
              <a:t/>
            </a:r>
            <a:br>
              <a:rPr lang="en-US" dirty="0" smtClean="0">
                <a:solidFill>
                  <a:schemeClr val="tx1"/>
                </a:solidFill>
                <a:latin typeface="Veranda"/>
              </a:rPr>
            </a:br>
            <a:r>
              <a:rPr lang="en-US" dirty="0" smtClean="0">
                <a:solidFill>
                  <a:schemeClr val="tx1"/>
                </a:solidFill>
                <a:latin typeface="Veranda"/>
              </a:rPr>
              <a:t>Pastoral scene of the gallant south,</a:t>
            </a:r>
            <a:br>
              <a:rPr lang="en-US" dirty="0" smtClean="0">
                <a:solidFill>
                  <a:schemeClr val="tx1"/>
                </a:solidFill>
                <a:latin typeface="Veranda"/>
              </a:rPr>
            </a:br>
            <a:r>
              <a:rPr lang="en-US" dirty="0" smtClean="0">
                <a:solidFill>
                  <a:schemeClr val="tx1"/>
                </a:solidFill>
                <a:latin typeface="Veranda"/>
              </a:rPr>
              <a:t>The bulging eyes and the twisted mouth,</a:t>
            </a:r>
            <a:br>
              <a:rPr lang="en-US" dirty="0" smtClean="0">
                <a:solidFill>
                  <a:schemeClr val="tx1"/>
                </a:solidFill>
                <a:latin typeface="Veranda"/>
              </a:rPr>
            </a:br>
            <a:r>
              <a:rPr lang="en-US" dirty="0" smtClean="0">
                <a:solidFill>
                  <a:schemeClr val="tx1"/>
                </a:solidFill>
                <a:latin typeface="Veranda"/>
              </a:rPr>
              <a:t>Scent of magnolias, sweet and fresh,</a:t>
            </a:r>
            <a:br>
              <a:rPr lang="en-US" dirty="0" smtClean="0">
                <a:solidFill>
                  <a:schemeClr val="tx1"/>
                </a:solidFill>
                <a:latin typeface="Veranda"/>
              </a:rPr>
            </a:br>
            <a:r>
              <a:rPr lang="en-US" dirty="0" smtClean="0">
                <a:solidFill>
                  <a:schemeClr val="tx1"/>
                </a:solidFill>
                <a:latin typeface="Veranda"/>
              </a:rPr>
              <a:t>Then the sudden smell of burning flesh. </a:t>
            </a:r>
            <a:br>
              <a:rPr lang="en-US" dirty="0" smtClean="0">
                <a:solidFill>
                  <a:schemeClr val="tx1"/>
                </a:solidFill>
                <a:latin typeface="Veranda"/>
              </a:rPr>
            </a:br>
            <a:r>
              <a:rPr lang="en-US" dirty="0" smtClean="0">
                <a:solidFill>
                  <a:schemeClr val="tx1"/>
                </a:solidFill>
                <a:latin typeface="Veranda"/>
              </a:rPr>
              <a:t/>
            </a:r>
            <a:br>
              <a:rPr lang="en-US" dirty="0" smtClean="0">
                <a:solidFill>
                  <a:schemeClr val="tx1"/>
                </a:solidFill>
                <a:latin typeface="Veranda"/>
              </a:rPr>
            </a:br>
            <a:r>
              <a:rPr lang="en-US" dirty="0" smtClean="0">
                <a:solidFill>
                  <a:schemeClr val="tx1"/>
                </a:solidFill>
                <a:latin typeface="Veranda"/>
              </a:rPr>
              <a:t>Here is the fruit for the crows to pluck,</a:t>
            </a:r>
            <a:br>
              <a:rPr lang="en-US" dirty="0" smtClean="0">
                <a:solidFill>
                  <a:schemeClr val="tx1"/>
                </a:solidFill>
                <a:latin typeface="Veranda"/>
              </a:rPr>
            </a:br>
            <a:r>
              <a:rPr lang="en-US" dirty="0" smtClean="0">
                <a:solidFill>
                  <a:schemeClr val="tx1"/>
                </a:solidFill>
                <a:latin typeface="Veranda"/>
              </a:rPr>
              <a:t>For the rain to gather, for the wind to suck,</a:t>
            </a:r>
            <a:br>
              <a:rPr lang="en-US" dirty="0" smtClean="0">
                <a:solidFill>
                  <a:schemeClr val="tx1"/>
                </a:solidFill>
                <a:latin typeface="Veranda"/>
              </a:rPr>
            </a:br>
            <a:r>
              <a:rPr lang="en-US" dirty="0" smtClean="0">
                <a:solidFill>
                  <a:schemeClr val="tx1"/>
                </a:solidFill>
                <a:latin typeface="Veranda"/>
              </a:rPr>
              <a:t>For the sun to rot, for the trees to drop,</a:t>
            </a:r>
            <a:br>
              <a:rPr lang="en-US" dirty="0" smtClean="0">
                <a:solidFill>
                  <a:schemeClr val="tx1"/>
                </a:solidFill>
                <a:latin typeface="Veranda"/>
              </a:rPr>
            </a:br>
            <a:r>
              <a:rPr lang="en-US" dirty="0" smtClean="0">
                <a:solidFill>
                  <a:schemeClr val="tx1"/>
                </a:solidFill>
                <a:latin typeface="Veranda"/>
              </a:rPr>
              <a:t>Here is a strange and bitter crop.</a:t>
            </a:r>
            <a:endParaRPr lang="en-US" dirty="0" smtClean="0">
              <a:solidFill>
                <a:schemeClr val="tx1"/>
              </a:solidFill>
              <a:latin typeface="Times New Roman" pitchFamily="18" charset="0"/>
            </a:endParaRPr>
          </a:p>
          <a:p>
            <a:endParaRPr lang="en-US" dirty="0"/>
          </a:p>
        </p:txBody>
      </p:sp>
      <p:pic>
        <p:nvPicPr>
          <p:cNvPr id="10" name="Picture 4" descr="File:Billie Holiday, Downbeat, New York, N.Y., ca. Feb. 1947 (William P. Gottlieb 04251).jpg">
            <a:hlinkClick r:id="rId4"/>
          </p:cNvPr>
          <p:cNvPicPr>
            <a:picLocks noChangeAspect="1" noChangeArrowheads="1"/>
          </p:cNvPicPr>
          <p:nvPr/>
        </p:nvPicPr>
        <p:blipFill>
          <a:blip r:embed="rId5" cstate="print"/>
          <a:srcRect/>
          <a:stretch>
            <a:fillRect/>
          </a:stretch>
        </p:blipFill>
        <p:spPr bwMode="auto">
          <a:xfrm>
            <a:off x="5273040" y="1905000"/>
            <a:ext cx="3650741" cy="3737418"/>
          </a:xfrm>
          <a:prstGeom prst="rect">
            <a:avLst/>
          </a:prstGeom>
          <a:ln>
            <a:noFill/>
          </a:ln>
          <a:effectLst>
            <a:softEdge rad="112500"/>
          </a:effectLst>
        </p:spPr>
      </p:pic>
      <p:pic>
        <p:nvPicPr>
          <p:cNvPr id="75778" name="Picture 2" descr="http://hunniebrown.files.wordpress.com/2009/08/lynching.jpg">
            <a:hlinkClick r:id="rId6"/>
          </p:cNvPr>
          <p:cNvPicPr>
            <a:picLocks noChangeAspect="1" noChangeArrowheads="1"/>
          </p:cNvPicPr>
          <p:nvPr/>
        </p:nvPicPr>
        <p:blipFill>
          <a:blip r:embed="rId7" cstate="print"/>
          <a:srcRect b="9415"/>
          <a:stretch>
            <a:fillRect/>
          </a:stretch>
        </p:blipFill>
        <p:spPr bwMode="auto">
          <a:xfrm>
            <a:off x="15240" y="-14288"/>
            <a:ext cx="9144000" cy="6872288"/>
          </a:xfrm>
          <a:prstGeom prst="rect">
            <a:avLst/>
          </a:prstGeom>
          <a:noFill/>
          <a:ln w="9525">
            <a:noFill/>
            <a:miter lim="800000"/>
            <a:headEnd/>
            <a:tailEnd/>
          </a:ln>
        </p:spPr>
      </p:pic>
    </p:spTree>
    <p:extLst>
      <p:ext uri="{BB962C8B-B14F-4D97-AF65-F5344CB8AC3E}">
        <p14:creationId xmlns:p14="http://schemas.microsoft.com/office/powerpoint/2010/main" val="131276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http://dc4cor.files.wordpress.com/2011/12/emmett-till2.jpg">
            <a:hlinkClick r:id="rId3"/>
          </p:cNvPr>
          <p:cNvPicPr>
            <a:picLocks noChangeAspect="1" noChangeArrowheads="1"/>
          </p:cNvPicPr>
          <p:nvPr/>
        </p:nvPicPr>
        <p:blipFill>
          <a:blip r:embed="rId4" cstate="print"/>
          <a:srcRect/>
          <a:stretch>
            <a:fillRect/>
          </a:stretch>
        </p:blipFill>
        <p:spPr bwMode="auto">
          <a:xfrm>
            <a:off x="0" y="-34925"/>
            <a:ext cx="4376738" cy="6892925"/>
          </a:xfrm>
          <a:prstGeom prst="rect">
            <a:avLst/>
          </a:prstGeom>
          <a:noFill/>
          <a:ln w="9525">
            <a:noFill/>
            <a:miter lim="800000"/>
            <a:headEnd/>
            <a:tailEnd/>
          </a:ln>
        </p:spPr>
      </p:pic>
      <p:pic>
        <p:nvPicPr>
          <p:cNvPr id="46082" name="Picture 8" descr="http://iconicphotos.files.wordpress.com/2009/08/1955_jpg.jpg?w=700"/>
          <p:cNvPicPr>
            <a:picLocks noChangeAspect="1" noChangeArrowheads="1"/>
          </p:cNvPicPr>
          <p:nvPr/>
        </p:nvPicPr>
        <p:blipFill>
          <a:blip r:embed="rId5" cstate="print"/>
          <a:srcRect l="13402" r="9508"/>
          <a:stretch>
            <a:fillRect/>
          </a:stretch>
        </p:blipFill>
        <p:spPr bwMode="auto">
          <a:xfrm>
            <a:off x="4376738" y="-34925"/>
            <a:ext cx="4781550" cy="4005263"/>
          </a:xfrm>
          <a:prstGeom prst="rect">
            <a:avLst/>
          </a:prstGeom>
          <a:noFill/>
          <a:ln w="9525">
            <a:noFill/>
            <a:miter lim="800000"/>
            <a:headEnd/>
            <a:tailEnd/>
          </a:ln>
        </p:spPr>
      </p:pic>
      <p:pic>
        <p:nvPicPr>
          <p:cNvPr id="46083" name="Picture 10" descr="http://law2.umkc.edu/faculty/projects/ftrials/till/tilljury5.jpg"/>
          <p:cNvPicPr>
            <a:picLocks noChangeAspect="1" noChangeArrowheads="1"/>
          </p:cNvPicPr>
          <p:nvPr/>
        </p:nvPicPr>
        <p:blipFill>
          <a:blip r:embed="rId6" cstate="print"/>
          <a:srcRect l="3275" r="9552"/>
          <a:stretch>
            <a:fillRect/>
          </a:stretch>
        </p:blipFill>
        <p:spPr bwMode="auto">
          <a:xfrm>
            <a:off x="3714750" y="3970338"/>
            <a:ext cx="5443538" cy="2887662"/>
          </a:xfrm>
          <a:prstGeom prst="rect">
            <a:avLst/>
          </a:prstGeom>
          <a:noFill/>
          <a:ln w="9525">
            <a:noFill/>
            <a:miter lim="800000"/>
            <a:headEnd/>
            <a:tailEnd/>
          </a:ln>
        </p:spPr>
      </p:pic>
      <p:sp>
        <p:nvSpPr>
          <p:cNvPr id="4" name="Rectangle 3"/>
          <p:cNvSpPr/>
          <p:nvPr/>
        </p:nvSpPr>
        <p:spPr>
          <a:xfrm>
            <a:off x="4309996" y="2950017"/>
            <a:ext cx="4868642" cy="1107996"/>
          </a:xfrm>
          <a:prstGeom prst="rect">
            <a:avLst/>
          </a:prstGeom>
          <a:noFill/>
        </p:spPr>
        <p:txBody>
          <a:bodyPr wrap="none">
            <a:spAutoFit/>
          </a:bodyPr>
          <a:lstStyle/>
          <a:p>
            <a:pPr algn="ctr" fontAlgn="auto">
              <a:spcBef>
                <a:spcPts val="0"/>
              </a:spcBef>
              <a:spcAft>
                <a:spcPts val="0"/>
              </a:spcAft>
              <a:defRPr/>
            </a:pP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Emmett Till</a:t>
            </a:r>
          </a:p>
        </p:txBody>
      </p:sp>
    </p:spTree>
    <p:extLst>
      <p:ext uri="{BB962C8B-B14F-4D97-AF65-F5344CB8AC3E}">
        <p14:creationId xmlns:p14="http://schemas.microsoft.com/office/powerpoint/2010/main" val="14745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754</TotalTime>
  <Words>925</Words>
  <Application>Microsoft Office PowerPoint</Application>
  <PresentationFormat>On-screen Show (4:3)</PresentationFormat>
  <Paragraphs>110</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Tw Cen MT</vt:lpstr>
      <vt:lpstr>Veranda</vt:lpstr>
      <vt:lpstr>Thatch</vt:lpstr>
      <vt:lpstr>Breaking the Color Barrier</vt:lpstr>
      <vt:lpstr>The Civil Rights Movement Begins</vt:lpstr>
      <vt:lpstr>Origins of the Civil Rights Movement: Review</vt:lpstr>
      <vt:lpstr>Political Districting</vt:lpstr>
      <vt:lpstr>Life Under Jim Crow</vt:lpstr>
      <vt:lpstr>Separate Ain’t Equal</vt:lpstr>
      <vt:lpstr>PowerPoint Presentation</vt:lpstr>
      <vt:lpstr>Jim Crow and Lynching</vt:lpstr>
      <vt:lpstr>PowerPoint Presentation</vt:lpstr>
      <vt:lpstr>Breaking the Color Barrier</vt:lpstr>
      <vt:lpstr>Groups You Need to Know:</vt:lpstr>
      <vt:lpstr>Martin Luther King Jr.</vt:lpstr>
      <vt:lpstr>Breaking the Color Barrier</vt:lpstr>
      <vt:lpstr>Mendez v. Westminster (1946)</vt:lpstr>
      <vt:lpstr>Separate, but Equal?</vt:lpstr>
      <vt:lpstr>PowerPoint Presentation</vt:lpstr>
      <vt:lpstr>Thurgood Marshall</vt:lpstr>
      <vt:lpstr>Brown v. Board of Education (1954)</vt:lpstr>
      <vt:lpstr>The Back of the Bus</vt:lpstr>
      <vt:lpstr>Rosa Parks</vt:lpstr>
      <vt:lpstr>Montgomery Bus Boycott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Color Barrier</dc:title>
  <dc:creator>Macie</dc:creator>
  <cp:lastModifiedBy>David Cummings</cp:lastModifiedBy>
  <cp:revision>36</cp:revision>
  <dcterms:created xsi:type="dcterms:W3CDTF">2013-02-13T02:30:09Z</dcterms:created>
  <dcterms:modified xsi:type="dcterms:W3CDTF">2017-04-13T14:54:05Z</dcterms:modified>
</cp:coreProperties>
</file>