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68" r:id="rId2"/>
    <p:sldId id="256" r:id="rId3"/>
    <p:sldId id="259" r:id="rId4"/>
    <p:sldId id="261" r:id="rId5"/>
    <p:sldId id="470" r:id="rId6"/>
    <p:sldId id="260" r:id="rId7"/>
    <p:sldId id="262" r:id="rId8"/>
    <p:sldId id="481" r:id="rId9"/>
    <p:sldId id="493" r:id="rId10"/>
    <p:sldId id="494" r:id="rId11"/>
    <p:sldId id="495" r:id="rId12"/>
    <p:sldId id="496" r:id="rId13"/>
    <p:sldId id="417" r:id="rId14"/>
    <p:sldId id="418" r:id="rId15"/>
    <p:sldId id="50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COHEN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B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887" autoAdjust="0"/>
  </p:normalViewPr>
  <p:slideViewPr>
    <p:cSldViewPr>
      <p:cViewPr varScale="1">
        <p:scale>
          <a:sx n="84" d="100"/>
          <a:sy n="84" d="100"/>
        </p:scale>
        <p:origin x="7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F96E135-815B-4DD2-9220-800AF367EF24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F4D1413-9F04-4623-AF6E-77D16D386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126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4D1413-9F04-4623-AF6E-77D16D3868E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19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E2F78C-56E8-433A-97FB-FC58C59464D3}" type="slidenum">
              <a:rPr lang="en-US"/>
              <a:pPr/>
              <a:t>12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89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4D1413-9F04-4623-AF6E-77D16D3868E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84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4D1413-9F04-4623-AF6E-77D16D3868E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14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4D1413-9F04-4623-AF6E-77D16D3868E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59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4D1413-9F04-4623-AF6E-77D16D3868E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42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4D1413-9F04-4623-AF6E-77D16D3868E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02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4D1413-9F04-4623-AF6E-77D16D3868E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8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4D1413-9F04-4623-AF6E-77D16D3868E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32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074084-8825-4ACE-A39E-594C6F8C6D86}" type="slidenum">
              <a:rPr lang="en-US"/>
              <a:pPr/>
              <a:t>9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61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4D1413-9F04-4623-AF6E-77D16D3868E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93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 in 1952 as a local show in Philadelphia</a:t>
            </a:r>
          </a:p>
          <a:p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1956 ABC picks it up as a national show Dick Clark becomes the host</a:t>
            </a:r>
          </a:p>
          <a:p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Bandstand was where America's teens went to learn - not just the new songs but the new styles and the new dances.</a:t>
            </a:r>
          </a:p>
          <a:p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“Regulars” became celebrities in their own right, sometimes creating new dances for the show that became fads across the nation (e.g. The Stroll)</a:t>
            </a:r>
          </a:p>
          <a:p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Jerry Lee Lewis performs the first song on the national edition- “Whole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Lotta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Shaking Going On”</a:t>
            </a:r>
          </a:p>
          <a:p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Dick Clark’s podium that he stood at, is now in the Smithsonian.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4D1413-9F04-4623-AF6E-77D16D3868E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5188546-63AC-4216-859F-F5B31FEFD119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4835D08-836C-49E6-AB6B-396BC08E2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CA59B-5777-4975-94E6-84E4148EBD51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A1FD3-2454-435B-AF6F-EFDB3C789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DC2AC-8A79-4C54-8933-AE2D45C3FDEE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27032-87DE-4790-931F-1C7B7609F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18DF2-6A7D-4159-9EE9-D7B9174642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59A15-C405-4695-9149-E4207FAD9759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96110-AD78-4719-B1FA-4EF595808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00C78-FAC9-4F37-A24C-31BF234E4148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6DEA5-D551-43EA-B4E6-3F5B823D0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C8DAA4-9807-461B-9D39-724E333E2678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3FCBCE-CE4C-4C23-AC6C-DE3866737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993270-A003-4B9A-854E-00CEB83BAF34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F302C9-E4CD-42DC-B139-778707CF4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DCAB8A-A48D-44CD-8EDB-17ABAA4D29F3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318915-1644-4C74-9CC2-F226880FA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BF718F-DDBC-428C-A1F7-89760884EC9A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87389F-1795-4181-A7D9-C23F13C48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D4648-7B43-447D-82E5-C8DDD709463C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3598D-9FE1-4696-8834-69E457F08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6EC556-7DA7-47FA-9ED5-4460A85A43CD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95D04B-C3C1-46C2-BC68-4CCB190C3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520DCBA-9020-442D-A8F4-2DF0BF16EBE3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1392AE4-70FF-499B-A815-3D32222D1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950E4BE-F63B-4FF2-8E7B-3F02910C3D39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3F7542C-7E25-4932-9F63-F54250080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7" r:id="rId3"/>
    <p:sldLayoutId id="2147483678" r:id="rId4"/>
    <p:sldLayoutId id="2147483679" r:id="rId5"/>
    <p:sldLayoutId id="2147483680" r:id="rId6"/>
    <p:sldLayoutId id="2147483672" r:id="rId7"/>
    <p:sldLayoutId id="2147483681" r:id="rId8"/>
    <p:sldLayoutId id="2147483682" r:id="rId9"/>
    <p:sldLayoutId id="2147483673" r:id="rId10"/>
    <p:sldLayoutId id="2147483674" r:id="rId11"/>
    <p:sldLayoutId id="2147483683" r:id="rId12"/>
    <p:sldLayoutId id="2147483675" r:id="rId13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hyperlink" Target="https://www.youtube.com/watch?v=ZgdufzXvjqw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7.jpeg"/><Relationship Id="rId4" Type="http://schemas.openxmlformats.org/officeDocument/2006/relationships/hyperlink" Target="https://www.youtube.com/watch?v=sGZm7EOamW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slide" Target="slide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slide" Target="slide5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www.youtube.com/watch?v=2_2lGkEU4X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www.youtube.com/watch?v=Spb0bo3IT0I" TargetMode="Externa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2l4bz1FT8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Why were Americans so obsessed with their cars during the 1950s? What other businesses arose as a result of this obsession?</a:t>
            </a: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0" dirty="0" smtClean="0"/>
              <a:t>Bell Ringer</a:t>
            </a:r>
            <a:endParaRPr lang="en-US" sz="6000" b="0" dirty="0"/>
          </a:p>
        </p:txBody>
      </p:sp>
    </p:spTree>
    <p:extLst>
      <p:ext uri="{BB962C8B-B14F-4D97-AF65-F5344CB8AC3E}">
        <p14:creationId xmlns:p14="http://schemas.microsoft.com/office/powerpoint/2010/main" val="6933473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nndb.com/people/561/000022495/billy-graham-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27022"/>
            <a:ext cx="2978649" cy="3733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mchanrahan\Local Settings\Temporary Internet Files\Content.IE5\84ZPPPOD\MC900438784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305300"/>
            <a:ext cx="375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60417"/>
            <a:ext cx="5638800" cy="4724400"/>
          </a:xfrm>
        </p:spPr>
        <p:txBody>
          <a:bodyPr>
            <a:noAutofit/>
          </a:bodyPr>
          <a:lstStyle/>
          <a:p>
            <a:r>
              <a:rPr lang="en-US" sz="3000" dirty="0" smtClean="0"/>
              <a:t>Postwar religious revival</a:t>
            </a:r>
          </a:p>
          <a:p>
            <a:pPr lvl="1"/>
            <a:r>
              <a:rPr lang="en-US" sz="2600" dirty="0" smtClean="0"/>
              <a:t>Church membership</a:t>
            </a:r>
            <a:r>
              <a:rPr lang="en-US" sz="2600" dirty="0"/>
              <a:t> </a:t>
            </a:r>
            <a:r>
              <a:rPr lang="en-US" sz="2600" dirty="0" smtClean="0"/>
              <a:t>nearly doubled in the postwar world.</a:t>
            </a:r>
          </a:p>
          <a:p>
            <a:pPr lvl="1"/>
            <a:r>
              <a:rPr lang="en-US" sz="2600" dirty="0" smtClean="0"/>
              <a:t>Tradition, conformity, not godless communists</a:t>
            </a:r>
          </a:p>
          <a:p>
            <a:r>
              <a:rPr lang="en-US" sz="3000" dirty="0" smtClean="0"/>
              <a:t>Television preachers denounced communism and promoted patriotism as much as their religious messages.</a:t>
            </a:r>
          </a:p>
          <a:p>
            <a:pPr lvl="1"/>
            <a:r>
              <a:rPr lang="en-US" sz="2600" dirty="0" smtClean="0"/>
              <a:t>Reverend Billy Graham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Television</a:t>
            </a:r>
            <a:endParaRPr lang="en-US" dirty="0"/>
          </a:p>
        </p:txBody>
      </p:sp>
      <p:pic>
        <p:nvPicPr>
          <p:cNvPr id="1029" name="Picture 5" descr="C:\Documents and Settings\mchanrahan\Local Settings\Temporary Internet Files\Content.IE5\M4J1W3NE\MC900436392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447799" cy="198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92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heprincesandprincessesofdance.com/wp-content/themes/BB/timthumb.php?src=http://theprincesandprincessesofdance.com/wp-content/themes/BB/images/oct9.jpg&amp;h=550&amp;w=963&amp;zc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1" r="1551"/>
          <a:stretch/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143001"/>
            <a:ext cx="6477001" cy="5410200"/>
          </a:xfrm>
          <a:solidFill>
            <a:schemeClr val="tx1">
              <a:lumMod val="50000"/>
              <a:lumOff val="50000"/>
              <a:alpha val="70000"/>
            </a:schemeClr>
          </a:solidFill>
        </p:spPr>
        <p:txBody>
          <a:bodyPr>
            <a:noAutofit/>
          </a:bodyPr>
          <a:lstStyle/>
          <a:p>
            <a:r>
              <a:rPr lang="en-US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 Bandstand: Started off as a local dance show in Philadelphia; became the most watched TV program for teens.</a:t>
            </a:r>
          </a:p>
          <a:p>
            <a:r>
              <a:rPr lang="en-US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Bandstand </a:t>
            </a:r>
            <a:r>
              <a:rPr lang="en-US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where America's teens went to learn </a:t>
            </a:r>
            <a:r>
              <a:rPr lang="en-US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was cool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songs, new styles, new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dances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most popular musicians performed their top hits on the show</a:t>
            </a:r>
            <a:endParaRPr lang="en-US" sz="2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Television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5124" name="Picture 4" descr="http://30daysout.files.wordpress.com/2012/04/americanband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915731" cy="223757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Picture 6" descr="http://3.bp.blogspot.com/-avq_w1yMqZk/T5RDEOKc1oI/AAAAAAAAC3g/W6hXUHO0Eu4/s1600/american-bandstand-photo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50656">
            <a:off x="6890549" y="2524659"/>
            <a:ext cx="2205712" cy="1808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960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1295400"/>
            <a:ext cx="5334000" cy="464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Ed Sullivan Show: A variety show; one of the most popular shows on TV during the 1950s.</a:t>
            </a:r>
          </a:p>
          <a:p>
            <a:r>
              <a:rPr lang="en-US" sz="2800" dirty="0" smtClean="0"/>
              <a:t>Most popular musicians and comedians introduced themselves to the country.</a:t>
            </a:r>
          </a:p>
          <a:p>
            <a:pPr lvl="1"/>
            <a:r>
              <a:rPr lang="en-US" sz="2400" dirty="0" smtClean="0"/>
              <a:t>82% of TV viewers watched Elvis Presley’s first appearance on the show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1"/>
            <a:ext cx="8229600" cy="1143000"/>
          </a:xfrm>
          <a:noFill/>
          <a:ln/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173" tIns="43087" rIns="86173" bIns="43087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6600" dirty="0" smtClean="0">
                <a:solidFill>
                  <a:srgbClr val="8FABE3"/>
                </a:solidFill>
                <a:latin typeface="Enviro" pitchFamily="82" charset="0"/>
              </a:rPr>
              <a:t>Television  </a:t>
            </a:r>
            <a:endParaRPr lang="en-US" sz="6600" dirty="0">
              <a:solidFill>
                <a:srgbClr val="8FABE3"/>
              </a:solidFill>
              <a:latin typeface="Enviro" pitchFamily="82" charset="0"/>
            </a:endParaRPr>
          </a:p>
        </p:txBody>
      </p:sp>
      <p:pic>
        <p:nvPicPr>
          <p:cNvPr id="2050" name="Picture 2" descr="http://upload.wikimedia.org/wikipedia/en/thumb/f/f5/EdSullivan.jpg/200px-EdSulliv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5509">
            <a:off x="5708477" y="269392"/>
            <a:ext cx="2971800" cy="3640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http://t0.gstatic.com/images?q=tbn:ANd9GcSlHPjGdhdH84YFEqRDcgdjYpGvD9Y-4J1fRYs3S_bV49JE7OD8PWigHzwRoQ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4165">
            <a:off x="5086727" y="4084318"/>
            <a:ext cx="3599111" cy="2447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644005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Telephone Cramming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Starts in South Africa, goes to England, and then comes to California in 1959.</a:t>
            </a:r>
          </a:p>
          <a:p>
            <a:pPr>
              <a:lnSpc>
                <a:spcPct val="90000"/>
              </a:lnSpc>
            </a:pPr>
            <a:r>
              <a:rPr lang="en-US"/>
              <a:t>Record of 25 people set in S.Africa  22 in America</a:t>
            </a:r>
          </a:p>
          <a:p>
            <a:pPr>
              <a:lnSpc>
                <a:spcPct val="90000"/>
              </a:lnSpc>
            </a:pPr>
            <a:r>
              <a:rPr lang="en-US"/>
              <a:t>VW Beetle cramming also was a short-lived fad. 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49159" name="Picture 7" descr=" Fads - Fift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114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2719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3-D Movies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Reemerge during the 1950’s </a:t>
            </a:r>
          </a:p>
          <a:p>
            <a:pPr>
              <a:lnSpc>
                <a:spcPct val="90000"/>
              </a:lnSpc>
            </a:pPr>
            <a:r>
              <a:rPr lang="en-US"/>
              <a:t>Images appear to be coming out at you</a:t>
            </a:r>
          </a:p>
          <a:p>
            <a:pPr>
              <a:lnSpc>
                <a:spcPct val="90000"/>
              </a:lnSpc>
            </a:pPr>
            <a:r>
              <a:rPr lang="en-US"/>
              <a:t>Moviegoers are giving the 3-D glasses</a:t>
            </a:r>
          </a:p>
          <a:p>
            <a:pPr>
              <a:lnSpc>
                <a:spcPct val="90000"/>
              </a:lnSpc>
            </a:pPr>
            <a:r>
              <a:rPr lang="en-US"/>
              <a:t>Most films were sci-fi or monster movies</a:t>
            </a:r>
          </a:p>
        </p:txBody>
      </p:sp>
      <p:pic>
        <p:nvPicPr>
          <p:cNvPr id="40965" name="Picture 5" descr="3-D Glass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841829"/>
            <a:ext cx="2514600" cy="196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7" name="Picture 7" descr="Bwana Dev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1000"/>
            <a:ext cx="215078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9" name="Picture 9" descr="Creature from the Black Lagoo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1000"/>
            <a:ext cx="2438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0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019800"/>
            <a:ext cx="914400" cy="6858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767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3388871" cy="265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95800"/>
            <a:ext cx="3581400" cy="181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657600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72" y="110755"/>
            <a:ext cx="2900327" cy="217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920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752600"/>
            <a:ext cx="7772400" cy="182976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Nifty Fifties!</a:t>
            </a:r>
            <a:endParaRPr lang="en-US" dirty="0"/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>
          <a:xfrm>
            <a:off x="914400" y="3657600"/>
            <a:ext cx="7772400" cy="1200150"/>
          </a:xfrm>
        </p:spPr>
        <p:txBody>
          <a:bodyPr/>
          <a:lstStyle/>
          <a:p>
            <a:pPr marR="0"/>
            <a:r>
              <a:rPr lang="en-US" smtClean="0"/>
              <a:t>Living in a “Beaver Cleaver” World</a:t>
            </a:r>
          </a:p>
        </p:txBody>
      </p:sp>
      <p:pic>
        <p:nvPicPr>
          <p:cNvPr id="14338" name="Picture 2" descr="http://www.sitcomsonline.com/photos/leaveittobeaveron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399"/>
            <a:ext cx="2743200" cy="38727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1.bp.blogspot.com/__sCtra0ymq8/TDbha0Zhd2I/AAAAAAAAAF8/R7GBfcXW6rE/s1600/babyboom_0.jpg"/>
          <p:cNvPicPr>
            <a:picLocks noChangeAspect="1" noChangeArrowheads="1"/>
          </p:cNvPicPr>
          <p:nvPr/>
        </p:nvPicPr>
        <p:blipFill>
          <a:blip r:embed="rId3" cstate="print"/>
          <a:srcRect b="77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00600"/>
          </a:xfrm>
          <a:solidFill>
            <a:schemeClr val="bg1">
              <a:alpha val="65000"/>
            </a:schemeClr>
          </a:solidFill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Marriage rates soared, marriage ages dropped, and divorce rates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The end of WWII led to a surge in the U.S. population, known as the “baby boom” (1946-1964)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Largest “generation” in U.S. history, 77.3 million babies, peaked in 1957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i="1" dirty="0" smtClean="0"/>
              <a:t>The Common Sense Book of Baby and Child Care </a:t>
            </a:r>
            <a:r>
              <a:rPr lang="en-US" dirty="0" smtClean="0"/>
              <a:t>– Dr. Benjamin Spock</a:t>
            </a:r>
          </a:p>
          <a:p>
            <a:pPr marL="366204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b="1" i="1" dirty="0" smtClean="0">
                <a:solidFill>
                  <a:srgbClr val="FF7BB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seems to me that every other young housewife I see is pregnant.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-- British visitor to America, 1958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b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lbertus Extra Bold" pitchFamily="34" charset="0"/>
              </a:rPr>
              <a:t>Social Conformity – The 1950s Family</a:t>
            </a:r>
            <a:endParaRPr lang="en-US" sz="4400" b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lbertus Extra Bold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95800" y="3810000"/>
            <a:ext cx="4495800" cy="2819400"/>
          </a:xfrm>
        </p:spPr>
        <p:txBody>
          <a:bodyPr>
            <a:noAutofit/>
          </a:bodyPr>
          <a:lstStyle/>
          <a:p>
            <a:pPr marL="182880" indent="-18288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700" dirty="0" smtClean="0"/>
              <a:t>The surge in marriage and birth rates, coupled with the benefits of the GI Bill, created a desperate need for housing</a:t>
            </a:r>
          </a:p>
          <a:p>
            <a:pPr marL="182880" indent="-18288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700" dirty="0" smtClean="0"/>
              <a:t>Levittown was the first mass-produced housing tract, with standardized homes, an efficient community model, and strict guidelines on conduct</a:t>
            </a:r>
          </a:p>
          <a:p>
            <a:pPr marL="182880" indent="-18288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700" dirty="0" smtClean="0"/>
              <a:t>Produced 150 houses per week; $7,990 or $60/month with no down payment.</a:t>
            </a:r>
          </a:p>
        </p:txBody>
      </p:sp>
      <p:pic>
        <p:nvPicPr>
          <p:cNvPr id="18436" name="Picture 4" descr="File:LevittownPA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572000" y="0"/>
            <a:ext cx="4572000" cy="3670040"/>
          </a:xfrm>
          <a:prstGeom prst="rect">
            <a:avLst/>
          </a:prstGeom>
          <a:noFill/>
          <a:ln w="50800">
            <a:solidFill>
              <a:schemeClr val="bg2">
                <a:lumMod val="50000"/>
              </a:schemeClr>
            </a:solidFill>
          </a:ln>
        </p:spPr>
      </p:pic>
      <p:pic>
        <p:nvPicPr>
          <p:cNvPr id="18438" name="Picture 6" descr="http://4.bp.blogspot.com/_gyY3fGUPfik/ScAMLAT5-fI/AAAAAAAAAIY/88VbzPdUu7o/s400/12+lakewood+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34344" y="1669103"/>
            <a:ext cx="4385256" cy="5125454"/>
          </a:xfrm>
          <a:prstGeom prst="rect">
            <a:avLst/>
          </a:prstGeom>
          <a:noFill/>
          <a:ln w="50800">
            <a:solidFill>
              <a:schemeClr val="bg2">
                <a:lumMod val="50000"/>
              </a:schemeClr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42672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lbertus Extra Bold" pitchFamily="34" charset="0"/>
              </a:rPr>
              <a:t>Little Boxes</a:t>
            </a:r>
            <a:endParaRPr lang="en-US" sz="5400" i="1" dirty="0"/>
          </a:p>
        </p:txBody>
      </p:sp>
      <p:pic>
        <p:nvPicPr>
          <p:cNvPr id="2051" name="Picture 3" descr="C:\Users\Macie\AppData\Local\Microsoft\Windows\Temporary Internet Files\Content.IE5\TTG04BE6\MC900431559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72" y="1097674"/>
            <a:ext cx="1142857" cy="1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95800" y="228600"/>
            <a:ext cx="4495800" cy="4525962"/>
          </a:xfrm>
        </p:spPr>
        <p:txBody>
          <a:bodyPr/>
          <a:lstStyle/>
          <a:p>
            <a:pPr marL="109537" indent="0">
              <a:buNone/>
            </a:pPr>
            <a:r>
              <a:rPr lang="en-US" dirty="0" smtClean="0"/>
              <a:t>All six models had the following design concepts:</a:t>
            </a:r>
          </a:p>
          <a:p>
            <a:r>
              <a:rPr lang="en-US" sz="2400" dirty="0" smtClean="0"/>
              <a:t>Open </a:t>
            </a:r>
            <a:r>
              <a:rPr lang="en-US" sz="2400" dirty="0"/>
              <a:t>Floor Plan design marked by a minimum of interior walls.     </a:t>
            </a:r>
          </a:p>
          <a:p>
            <a:r>
              <a:rPr lang="en-US" sz="2400" dirty="0" smtClean="0"/>
              <a:t>Picture </a:t>
            </a:r>
            <a:r>
              <a:rPr lang="en-US" sz="2400" dirty="0"/>
              <a:t>Windows and natural light wherever possible.   </a:t>
            </a:r>
          </a:p>
          <a:p>
            <a:r>
              <a:rPr lang="en-US" sz="2400" dirty="0" smtClean="0"/>
              <a:t>Expandable </a:t>
            </a:r>
            <a:r>
              <a:rPr lang="en-US" sz="2400" dirty="0"/>
              <a:t>Attic and/or Carport   </a:t>
            </a:r>
          </a:p>
          <a:p>
            <a:r>
              <a:rPr lang="en-US" sz="2400" dirty="0" smtClean="0"/>
              <a:t>Modern </a:t>
            </a:r>
            <a:r>
              <a:rPr lang="en-US" sz="2400" dirty="0"/>
              <a:t>Kitchen with Built-In Appliances   </a:t>
            </a:r>
          </a:p>
          <a:p>
            <a:r>
              <a:rPr lang="en-US" sz="2400" dirty="0" smtClean="0"/>
              <a:t>Indoor/Outdoor </a:t>
            </a:r>
            <a:r>
              <a:rPr lang="en-US" sz="2400" dirty="0"/>
              <a:t>Living with Common Open Spaces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Levittown</a:t>
            </a:r>
            <a:endParaRPr lang="en-US" dirty="0"/>
          </a:p>
        </p:txBody>
      </p:sp>
      <p:pic>
        <p:nvPicPr>
          <p:cNvPr id="1028" name="Picture 4" descr="http://tigger.uic.edu/~pbhales/Levittown/building_files/levittcapep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423739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875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00600" y="990600"/>
            <a:ext cx="4191000" cy="5638800"/>
          </a:xfrm>
        </p:spPr>
        <p:txBody>
          <a:bodyPr>
            <a:normAutofit fontScale="85000"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Americans reverted back to traditional gender roles in the wake of WWII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Men were the breadwinners in the family, head of the household, and increasingly worked in white-collar professions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Women were to be homemakers and child-</a:t>
            </a:r>
            <a:r>
              <a:rPr lang="en-US" dirty="0" err="1" smtClean="0"/>
              <a:t>rearers</a:t>
            </a:r>
            <a:r>
              <a:rPr lang="en-US" dirty="0" smtClean="0"/>
              <a:t> – reverting back to a modern version of the 19</a:t>
            </a:r>
            <a:r>
              <a:rPr lang="en-US" baseline="30000" dirty="0" smtClean="0"/>
              <a:t>th</a:t>
            </a:r>
            <a:r>
              <a:rPr lang="en-US" dirty="0" smtClean="0"/>
              <a:t> c. “Cult of Domesticity”</a:t>
            </a:r>
          </a:p>
          <a:p>
            <a:pPr marL="621792" lvl="1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Reiterated through television and advertising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Social Conformity – Men and Women</a:t>
            </a:r>
            <a:endParaRPr lang="en-US" dirty="0"/>
          </a:p>
        </p:txBody>
      </p:sp>
      <p:pic>
        <p:nvPicPr>
          <p:cNvPr id="4" name="Picture 2" descr="http://xroads.virginia.edu/~MA05/dulis/fo/images/gray.JPG"/>
          <p:cNvPicPr>
            <a:picLocks noChangeAspect="1" noChangeArrowheads="1"/>
          </p:cNvPicPr>
          <p:nvPr/>
        </p:nvPicPr>
        <p:blipFill>
          <a:blip r:embed="rId3" cstate="print"/>
          <a:srcRect r="11111"/>
          <a:stretch>
            <a:fillRect/>
          </a:stretch>
        </p:blipFill>
        <p:spPr bwMode="auto">
          <a:xfrm>
            <a:off x="152400" y="1447800"/>
            <a:ext cx="2971800" cy="3009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2" descr="http://homewealthproject.com/wp-content/blogs.dir/1/files/HLIC/1819c6cbe674fa3e1391aca166d9771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1F3EE"/>
              </a:clrFrom>
              <a:clrTo>
                <a:srgbClr val="F1F3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3529013"/>
            <a:ext cx="23622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http://img2.timeinc.net/instyle/images/2011/gallery/0328110-donna-reed-4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98069">
            <a:off x="609600" y="4391025"/>
            <a:ext cx="169862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http://www.museum.tv/archives/etv/F/htmlF/fatherknows/fatherknowsIMAGE/fatherknow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97591">
            <a:off x="2727325" y="865188"/>
            <a:ext cx="19431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8" descr="http://assets.huluim.com/shows/key_art_father_knows_best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255" r="4143"/>
          <a:stretch>
            <a:fillRect/>
          </a:stretch>
        </p:blipFill>
        <p:spPr bwMode="auto">
          <a:xfrm rot="555602">
            <a:off x="3043238" y="2060575"/>
            <a:ext cx="1068387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Macie\AppData\Local\Microsoft\Windows\Temporary Internet Files\Content.IE5\TTG04BE6\MC900431559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076875"/>
            <a:ext cx="876228" cy="87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95400"/>
            <a:ext cx="3657600" cy="4711700"/>
          </a:xfrm>
        </p:spPr>
        <p:txBody>
          <a:bodyPr>
            <a:normAutofit fontScale="77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The baby boom led to a new focus on children; each stage of life the “boomers” reached, introduced new items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First time the majority of Americans had access to a TV; children's programming taught morals and behavior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Spock’s </a:t>
            </a:r>
            <a:r>
              <a:rPr lang="en-US" i="1" dirty="0" smtClean="0"/>
              <a:t>Baby</a:t>
            </a:r>
            <a:r>
              <a:rPr lang="en-US" dirty="0" smtClean="0"/>
              <a:t> book and Salk’s polio vaccine homogenized American childhood experiences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Social Conformity – Kids in the ‘50s</a:t>
            </a:r>
            <a:endParaRPr lang="en-US" dirty="0"/>
          </a:p>
        </p:txBody>
      </p:sp>
      <p:pic>
        <p:nvPicPr>
          <p:cNvPr id="23555" name="Picture 2" descr="http://stories.mnhs.org/mgg/resources/artifacts/img_view/pol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4175" y="3810000"/>
            <a:ext cx="24098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3.bp.blogspot.com/_E5cSkRNNzuk/TS3uOnC4ajI/AAAAAAAAKrs/FbUkRBcMeew/s1600/OzzieHarrietFamil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143000"/>
            <a:ext cx="37639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http://28.media.tumblr.com/tumblr_lgdktjkLb01qd5v22o1_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3962400"/>
            <a:ext cx="27813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 descr="http://www.fiftiesweb.com/tv/howdy-dood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83149">
            <a:off x="7723188" y="2317750"/>
            <a:ext cx="12668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4" descr="http://www.characterwearhouse.com/product_images/a/961/EbayAdultMickeyEars__49573_zoom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49530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Great to Be A Kid!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1481138"/>
            <a:ext cx="4267200" cy="4525962"/>
          </a:xfrm>
        </p:spPr>
        <p:txBody>
          <a:bodyPr/>
          <a:lstStyle/>
          <a:p>
            <a:r>
              <a:rPr lang="en-US" sz="2400" dirty="0" smtClean="0"/>
              <a:t>1950</a:t>
            </a:r>
          </a:p>
          <a:p>
            <a:pPr lvl="1"/>
            <a:r>
              <a:rPr lang="en-US" sz="2000" dirty="0" smtClean="0"/>
              <a:t>Silly putty</a:t>
            </a:r>
          </a:p>
          <a:p>
            <a:pPr lvl="1"/>
            <a:r>
              <a:rPr lang="en-US" sz="2000" dirty="0" smtClean="0"/>
              <a:t>Peanuts </a:t>
            </a:r>
          </a:p>
          <a:p>
            <a:r>
              <a:rPr lang="en-US" sz="2400" dirty="0" smtClean="0"/>
              <a:t>1951</a:t>
            </a:r>
          </a:p>
          <a:p>
            <a:pPr lvl="1"/>
            <a:r>
              <a:rPr lang="en-US" sz="2000" dirty="0"/>
              <a:t>Topps sells it first complete Baseball Card set</a:t>
            </a:r>
          </a:p>
          <a:p>
            <a:pPr lvl="1"/>
            <a:r>
              <a:rPr lang="en-US" sz="2000" dirty="0"/>
              <a:t>Alice in Wonderland released</a:t>
            </a:r>
          </a:p>
          <a:p>
            <a:r>
              <a:rPr lang="en-US" sz="2400" dirty="0" smtClean="0"/>
              <a:t>1952</a:t>
            </a:r>
          </a:p>
          <a:p>
            <a:pPr lvl="1"/>
            <a:r>
              <a:rPr lang="en-US" sz="2000" dirty="0"/>
              <a:t>Mr. Potato Head</a:t>
            </a:r>
          </a:p>
          <a:p>
            <a:pPr lvl="1"/>
            <a:r>
              <a:rPr lang="en-US" sz="2000" dirty="0"/>
              <a:t>Sugar Frosted </a:t>
            </a:r>
            <a:r>
              <a:rPr lang="en-US" sz="2000" dirty="0" smtClean="0"/>
              <a:t>Flakes</a:t>
            </a:r>
          </a:p>
          <a:p>
            <a:r>
              <a:rPr lang="en-US" sz="2400" dirty="0" smtClean="0"/>
              <a:t>1954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Play </a:t>
            </a:r>
            <a:r>
              <a:rPr lang="en-US" sz="2000" dirty="0" err="1"/>
              <a:t>Doh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Bazooka Joe </a:t>
            </a:r>
            <a:r>
              <a:rPr lang="en-US" sz="2000" dirty="0" smtClean="0"/>
              <a:t>Comics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267200" cy="4525962"/>
          </a:xfrm>
        </p:spPr>
        <p:txBody>
          <a:bodyPr/>
          <a:lstStyle/>
          <a:p>
            <a:r>
              <a:rPr lang="en-US" sz="2400" dirty="0" smtClean="0"/>
              <a:t>1955</a:t>
            </a:r>
          </a:p>
          <a:p>
            <a:pPr lvl="1"/>
            <a:r>
              <a:rPr lang="en-US" sz="2000" dirty="0"/>
              <a:t>McDonalds starts </a:t>
            </a:r>
          </a:p>
          <a:p>
            <a:pPr lvl="1"/>
            <a:r>
              <a:rPr lang="en-US" sz="2000" dirty="0"/>
              <a:t>Disneyland opens</a:t>
            </a:r>
          </a:p>
          <a:p>
            <a:r>
              <a:rPr lang="en-US" sz="2400" dirty="0" smtClean="0"/>
              <a:t>1956</a:t>
            </a:r>
          </a:p>
          <a:p>
            <a:pPr lvl="1"/>
            <a:r>
              <a:rPr lang="en-US" sz="2000" dirty="0"/>
              <a:t>Wizard of Oz appears on TV</a:t>
            </a:r>
          </a:p>
          <a:p>
            <a:r>
              <a:rPr lang="en-US" sz="2400" dirty="0" smtClean="0"/>
              <a:t>1957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Barbie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Sleeping </a:t>
            </a:r>
            <a:r>
              <a:rPr lang="en-US" sz="2000" dirty="0" smtClean="0"/>
              <a:t>Beauty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Frisbee is nationally marketed </a:t>
            </a:r>
          </a:p>
          <a:p>
            <a:r>
              <a:rPr lang="en-US" sz="2400" dirty="0" smtClean="0"/>
              <a:t>1958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HULA Hoop rolls out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Cocoa </a:t>
            </a:r>
            <a:r>
              <a:rPr lang="en-US" sz="2000" dirty="0" err="1"/>
              <a:t>Krispies</a:t>
            </a:r>
            <a:r>
              <a:rPr lang="en-US" sz="2000" dirty="0"/>
              <a:t> comes out(43% sugar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5859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http://elijahkinchspector.files.wordpress.com/2012/02/george-reeve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7699"/>
            <a:ext cx="9144001" cy="6885699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43694"/>
            <a:ext cx="8229600" cy="4433306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time the majority of Americans had access to a TV</a:t>
            </a:r>
          </a:p>
          <a:p>
            <a:pPr lvl="1"/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1946 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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7,000 TV sets in the U. S.</a:t>
            </a:r>
            <a:b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1950 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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50,000,000 TV sets in the U. S.</a:t>
            </a:r>
          </a:p>
          <a:p>
            <a:r>
              <a:rPr lang="en-US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TV </a:t>
            </a: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celebrated </a:t>
            </a:r>
            <a:r>
              <a:rPr lang="en-US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traditional American </a:t>
            </a: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values</a:t>
            </a:r>
            <a:r>
              <a:rPr lang="en-US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r>
              <a:rPr lang="en-US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Further </a:t>
            </a:r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homogenized American cultural and speech patterns</a:t>
            </a:r>
          </a:p>
          <a:p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Rise of </a:t>
            </a:r>
            <a:r>
              <a:rPr lang="en-US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TV Dinners and advertising</a:t>
            </a:r>
          </a:p>
          <a:p>
            <a:r>
              <a:rPr lang="en-US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Popular genres: Westerns, sit-coms, variety shows, and children’s programs.</a:t>
            </a:r>
            <a:endParaRPr lang="en-US" sz="3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229600" cy="1143000"/>
          </a:xfrm>
          <a:noFill/>
          <a:ln/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173" tIns="43087" rIns="86173" bIns="43087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8800" dirty="0" smtClean="0">
                <a:solidFill>
                  <a:srgbClr val="8FABE3"/>
                </a:solidFill>
                <a:latin typeface="Enviro" pitchFamily="82" charset="0"/>
              </a:rPr>
              <a:t>Television</a:t>
            </a:r>
            <a:endParaRPr lang="en-US" sz="8800" dirty="0">
              <a:solidFill>
                <a:srgbClr val="8FABE3"/>
              </a:solidFill>
              <a:latin typeface="Enviro" pitchFamily="82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456600" y="1294805"/>
            <a:ext cx="8305900" cy="40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7" rIns="91434" bIns="45717">
            <a:spAutoFit/>
          </a:bodyPr>
          <a:lstStyle>
            <a:lvl1pPr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577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69963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55738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39925" defTabSz="9699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 </a:t>
            </a:r>
          </a:p>
        </p:txBody>
      </p:sp>
      <p:pic>
        <p:nvPicPr>
          <p:cNvPr id="11" name="Picture 5" descr="http://3.bp.blogspot.com/_6B8tPuW7TwQ/TS2N8Qi3tJI/AAAAAAAATOQ/Yywg2I226Z0/s1600/histvdinn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57282">
            <a:off x="6983450" y="291679"/>
            <a:ext cx="1913084" cy="150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164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5327</TotalTime>
  <Words>772</Words>
  <Application>Microsoft Office PowerPoint</Application>
  <PresentationFormat>On-screen Show (4:3)</PresentationFormat>
  <Paragraphs>109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Albertus Extra Bold</vt:lpstr>
      <vt:lpstr>Arial</vt:lpstr>
      <vt:lpstr>Calibri</vt:lpstr>
      <vt:lpstr>Enviro</vt:lpstr>
      <vt:lpstr>Lucida Sans Unicode</vt:lpstr>
      <vt:lpstr>Verdana</vt:lpstr>
      <vt:lpstr>Wingdings</vt:lpstr>
      <vt:lpstr>Wingdings 2</vt:lpstr>
      <vt:lpstr>Wingdings 3</vt:lpstr>
      <vt:lpstr>Concourse</vt:lpstr>
      <vt:lpstr>Bell Ringer</vt:lpstr>
      <vt:lpstr>The Nifty Fifties!</vt:lpstr>
      <vt:lpstr>Social Conformity – The 1950s Family</vt:lpstr>
      <vt:lpstr>Little Boxes</vt:lpstr>
      <vt:lpstr>Levittown</vt:lpstr>
      <vt:lpstr>Social Conformity – Men and Women</vt:lpstr>
      <vt:lpstr>Social Conformity – Kids in the ‘50s</vt:lpstr>
      <vt:lpstr>It’s Great to Be A Kid!</vt:lpstr>
      <vt:lpstr>Television</vt:lpstr>
      <vt:lpstr>Television</vt:lpstr>
      <vt:lpstr>Television</vt:lpstr>
      <vt:lpstr>Television  </vt:lpstr>
      <vt:lpstr>Telephone Cramming</vt:lpstr>
      <vt:lpstr>3-D Movies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Nifty Fifties!</dc:title>
  <dc:creator>mchanrahan</dc:creator>
  <cp:lastModifiedBy>David Cummings</cp:lastModifiedBy>
  <cp:revision>99</cp:revision>
  <dcterms:created xsi:type="dcterms:W3CDTF">2012-05-01T17:21:51Z</dcterms:created>
  <dcterms:modified xsi:type="dcterms:W3CDTF">2017-03-15T18:37:44Z</dcterms:modified>
</cp:coreProperties>
</file>