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Lst>
  <p:notesMasterIdLst>
    <p:notesMasterId r:id="rId36"/>
  </p:notesMasterIdLst>
  <p:sldIdLst>
    <p:sldId id="336" r:id="rId3"/>
    <p:sldId id="337" r:id="rId4"/>
    <p:sldId id="256" r:id="rId5"/>
    <p:sldId id="279" r:id="rId6"/>
    <p:sldId id="280" r:id="rId7"/>
    <p:sldId id="338" r:id="rId8"/>
    <p:sldId id="282" r:id="rId9"/>
    <p:sldId id="281" r:id="rId10"/>
    <p:sldId id="268" r:id="rId11"/>
    <p:sldId id="289" r:id="rId12"/>
    <p:sldId id="284" r:id="rId13"/>
    <p:sldId id="285" r:id="rId14"/>
    <p:sldId id="287" r:id="rId15"/>
    <p:sldId id="297" r:id="rId16"/>
    <p:sldId id="296" r:id="rId17"/>
    <p:sldId id="305" r:id="rId18"/>
    <p:sldId id="311" r:id="rId19"/>
    <p:sldId id="269" r:id="rId20"/>
    <p:sldId id="316" r:id="rId21"/>
    <p:sldId id="319" r:id="rId22"/>
    <p:sldId id="320" r:id="rId23"/>
    <p:sldId id="328" r:id="rId24"/>
    <p:sldId id="326" r:id="rId25"/>
    <p:sldId id="329" r:id="rId26"/>
    <p:sldId id="327" r:id="rId27"/>
    <p:sldId id="330" r:id="rId28"/>
    <p:sldId id="272" r:id="rId29"/>
    <p:sldId id="332" r:id="rId30"/>
    <p:sldId id="273" r:id="rId31"/>
    <p:sldId id="333" r:id="rId32"/>
    <p:sldId id="335" r:id="rId33"/>
    <p:sldId id="334" r:id="rId34"/>
    <p:sldId id="33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74" autoAdjust="0"/>
  </p:normalViewPr>
  <p:slideViewPr>
    <p:cSldViewPr>
      <p:cViewPr>
        <p:scale>
          <a:sx n="77" d="100"/>
          <a:sy n="77" d="100"/>
        </p:scale>
        <p:origin x="-11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62A4C0C-9ADF-4BBB-ABD0-1E58FBC78185}" type="datetimeFigureOut">
              <a:rPr lang="en-US"/>
              <a:pPr>
                <a:defRPr/>
              </a:pPr>
              <a:t>4/5/2018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984EEBA-6426-44C8-BAB9-32F8666899AF}" type="slidenum">
              <a:rPr lang="en-US"/>
              <a:pPr>
                <a:defRPr/>
              </a:pPr>
              <a:t>‹#›</a:t>
            </a:fld>
            <a:endParaRPr lang="en-US"/>
          </a:p>
        </p:txBody>
      </p:sp>
    </p:spTree>
    <p:extLst>
      <p:ext uri="{BB962C8B-B14F-4D97-AF65-F5344CB8AC3E}">
        <p14:creationId xmlns:p14="http://schemas.microsoft.com/office/powerpoint/2010/main" val="1193416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University_of_California,_Santa_Cruz" TargetMode="External"/><Relationship Id="rId13" Type="http://schemas.openxmlformats.org/officeDocument/2006/relationships/hyperlink" Target="https://en.wikipedia.org/wiki/California_State_University,_Stanislaus" TargetMode="External"/><Relationship Id="rId18" Type="http://schemas.openxmlformats.org/officeDocument/2006/relationships/hyperlink" Target="https://en.wikipedia.org/wiki/California_State_University,_San_Bernardino" TargetMode="External"/><Relationship Id="rId3" Type="http://schemas.openxmlformats.org/officeDocument/2006/relationships/hyperlink" Target="https://en.wikipedia.org/wiki/University_of_California,_Santa_Barbara" TargetMode="External"/><Relationship Id="rId7" Type="http://schemas.openxmlformats.org/officeDocument/2006/relationships/hyperlink" Target="https://en.wikipedia.org/wiki/University_of_California,_Irvine" TargetMode="External"/><Relationship Id="rId12" Type="http://schemas.openxmlformats.org/officeDocument/2006/relationships/hyperlink" Target="https://en.wikipedia.org/wiki/California_State_University,_Fullerton" TargetMode="External"/><Relationship Id="rId17" Type="http://schemas.openxmlformats.org/officeDocument/2006/relationships/hyperlink" Target="https://en.wikipedia.org/wiki/Sonoma_State_University" TargetMode="External"/><Relationship Id="rId2" Type="http://schemas.openxmlformats.org/officeDocument/2006/relationships/slide" Target="../slides/slide33.xml"/><Relationship Id="rId16" Type="http://schemas.openxmlformats.org/officeDocument/2006/relationships/hyperlink" Target="https://en.wikipedia.org/wiki/California_State_University,_Dominguez_Hills" TargetMode="External"/><Relationship Id="rId1" Type="http://schemas.openxmlformats.org/officeDocument/2006/relationships/notesMaster" Target="../notesMasters/notesMaster1.xml"/><Relationship Id="rId6" Type="http://schemas.openxmlformats.org/officeDocument/2006/relationships/hyperlink" Target="https://en.wikipedia.org/wiki/University_of_California,_San_Diego" TargetMode="External"/><Relationship Id="rId11" Type="http://schemas.openxmlformats.org/officeDocument/2006/relationships/hyperlink" Target="https://en.wikipedia.org/wiki/California_State_University,_Long_Beach" TargetMode="External"/><Relationship Id="rId5" Type="http://schemas.openxmlformats.org/officeDocument/2006/relationships/hyperlink" Target="https://en.wikipedia.org/wiki/University_of_California,_Davis" TargetMode="External"/><Relationship Id="rId15" Type="http://schemas.openxmlformats.org/officeDocument/2006/relationships/hyperlink" Target="https://en.wikipedia.org/wiki/California_State_University,_Northridge" TargetMode="External"/><Relationship Id="rId10" Type="http://schemas.openxmlformats.org/officeDocument/2006/relationships/hyperlink" Target="https://en.wikipedia.org/wiki/California_State_University,_Sacramento" TargetMode="External"/><Relationship Id="rId19" Type="http://schemas.openxmlformats.org/officeDocument/2006/relationships/hyperlink" Target="https://en.wikipedia.org/wiki/California_State_University,_Bakersfield" TargetMode="External"/><Relationship Id="rId4" Type="http://schemas.openxmlformats.org/officeDocument/2006/relationships/hyperlink" Target="https://en.wikipedia.org/wiki/University_of_California,_Riverside" TargetMode="External"/><Relationship Id="rId9" Type="http://schemas.openxmlformats.org/officeDocument/2006/relationships/hyperlink" Target="https://en.wikipedia.org/wiki/California_State_University,_Los_Angeles" TargetMode="External"/><Relationship Id="rId14" Type="http://schemas.openxmlformats.org/officeDocument/2006/relationships/hyperlink" Target="https://en.wikipedia.org/wiki/California_State_University,_East_Ba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Henry Waxman: Considered to be one of the most intelligent, influential liberal</a:t>
            </a:r>
            <a:r>
              <a:rPr lang="en-US" baseline="0" dirty="0" smtClean="0"/>
              <a:t> </a:t>
            </a:r>
            <a:r>
              <a:rPr lang="en-US" dirty="0" smtClean="0"/>
              <a:t>members of Congress. Influential in legislation for reducing air pollution, AIDS</a:t>
            </a:r>
            <a:r>
              <a:rPr lang="en-US" baseline="0" dirty="0" smtClean="0"/>
              <a:t> research, and the Affordable Care Act (</a:t>
            </a:r>
            <a:r>
              <a:rPr lang="en-US" baseline="0" dirty="0" err="1" smtClean="0"/>
              <a:t>ObamaCare</a:t>
            </a:r>
            <a:r>
              <a:rPr lang="en-US" baseline="0" dirty="0" smtClean="0"/>
              <a:t>) </a:t>
            </a:r>
            <a:r>
              <a:rPr lang="en-US" dirty="0" smtClean="0"/>
              <a:t> Retired in January, 2015.</a:t>
            </a:r>
          </a:p>
          <a:p>
            <a:r>
              <a:rPr lang="en-US" dirty="0" smtClean="0"/>
              <a:t>Aaron </a:t>
            </a:r>
            <a:r>
              <a:rPr lang="en-US" dirty="0" err="1" smtClean="0"/>
              <a:t>Schock</a:t>
            </a:r>
            <a:r>
              <a:rPr lang="en-US" dirty="0" smtClean="0"/>
              <a:t>: Youngest member of Congress when elected (30</a:t>
            </a:r>
            <a:r>
              <a:rPr lang="en-US" baseline="0" dirty="0" smtClean="0"/>
              <a:t> years old), resigned last week due to alleged misuse of taxpayer funds</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6375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31</a:t>
            </a:fld>
            <a:endParaRPr lang="en-US"/>
          </a:p>
        </p:txBody>
      </p:sp>
    </p:spTree>
    <p:extLst>
      <p:ext uri="{BB962C8B-B14F-4D97-AF65-F5344CB8AC3E}">
        <p14:creationId xmlns:p14="http://schemas.microsoft.com/office/powerpoint/2010/main" val="3986357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Information is behind the picture.</a:t>
            </a:r>
          </a:p>
          <a:p>
            <a:pPr>
              <a:buFont typeface="Arial" pitchFamily="34" charset="0"/>
              <a:buChar char="•"/>
            </a:pPr>
            <a:r>
              <a:rPr lang="en-US" dirty="0" smtClean="0"/>
              <a:t>Medicare and Medicaid provided medical care to those who needed</a:t>
            </a:r>
            <a:r>
              <a:rPr lang="en-US" baseline="0" dirty="0" smtClean="0"/>
              <a:t> it most.  Medicare = Old people who need CARE; Medicaid = Injured and poor people who need AID</a:t>
            </a:r>
          </a:p>
          <a:p>
            <a:pPr>
              <a:buFont typeface="Arial" pitchFamily="34" charset="0"/>
              <a:buChar char="•"/>
            </a:pPr>
            <a:r>
              <a:rPr lang="en-US" sz="2000" dirty="0" smtClean="0"/>
              <a:t>Immigration and Nationality Services Act – Got rid of the 1924 </a:t>
            </a:r>
            <a:r>
              <a:rPr lang="en-US" sz="2000" baseline="0" dirty="0" smtClean="0"/>
              <a:t>quotas that had limited immigration</a:t>
            </a:r>
            <a:endParaRPr lang="en-US" sz="2000" dirty="0" smtClean="0"/>
          </a:p>
          <a:p>
            <a:pPr>
              <a:buFont typeface="Arial" pitchFamily="34" charset="0"/>
              <a:buChar char="•"/>
            </a:pPr>
            <a:r>
              <a:rPr lang="en-US" sz="2000" dirty="0" smtClean="0"/>
              <a:t>Extension of constitutional protections to Native Americans on reservations</a:t>
            </a:r>
          </a:p>
          <a:p>
            <a:pPr>
              <a:buFont typeface="Arial" pitchFamily="34" charset="0"/>
              <a:buChar char="•"/>
            </a:pPr>
            <a:r>
              <a:rPr lang="en-US" sz="2000" dirty="0" smtClean="0"/>
              <a:t>Job Corps – provided training and jobs for America’s youth</a:t>
            </a:r>
          </a:p>
          <a:p>
            <a:pPr>
              <a:buFont typeface="Arial" pitchFamily="34" charset="0"/>
              <a:buChar char="•"/>
            </a:pPr>
            <a:r>
              <a:rPr lang="en-US" sz="2000" dirty="0" smtClean="0"/>
              <a:t>Federal Food Stamp Program – providing</a:t>
            </a:r>
            <a:r>
              <a:rPr lang="en-US" sz="2000" baseline="0" dirty="0" smtClean="0"/>
              <a:t> assistance to low-income families to provide food</a:t>
            </a:r>
            <a:endParaRPr lang="en-US" sz="2000" dirty="0" smtClean="0"/>
          </a:p>
          <a:p>
            <a:pPr>
              <a:buFont typeface="Arial" pitchFamily="34" charset="0"/>
              <a:buChar char="•"/>
            </a:pPr>
            <a:r>
              <a:rPr lang="en-US" sz="2000" dirty="0" smtClean="0"/>
              <a:t>Head Start and federal funding for public universities</a:t>
            </a:r>
          </a:p>
          <a:p>
            <a:pPr>
              <a:buFont typeface="Arial" pitchFamily="34" charset="0"/>
              <a:buChar char="•"/>
            </a:pPr>
            <a:r>
              <a:rPr lang="en-US" sz="2000" dirty="0" smtClean="0"/>
              <a:t>National Endowment for the Arts, Public Broadcasting Act (PBS) and National Public Radio (NPR), Kennedy Center for the Arts</a:t>
            </a:r>
          </a:p>
          <a:p>
            <a:pPr>
              <a:buFont typeface="Arial" pitchFamily="34" charset="0"/>
              <a:buChar char="•"/>
            </a:pPr>
            <a:r>
              <a:rPr lang="en-US" sz="2000" dirty="0" smtClean="0"/>
              <a:t>Endangered Species Preservation Act, Clean Air Act</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32</a:t>
            </a:fld>
            <a:endParaRPr lang="en-US"/>
          </a:p>
        </p:txBody>
      </p:sp>
    </p:spTree>
    <p:extLst>
      <p:ext uri="{BB962C8B-B14F-4D97-AF65-F5344CB8AC3E}">
        <p14:creationId xmlns:p14="http://schemas.microsoft.com/office/powerpoint/2010/main" val="2189708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tooltip="University of California, Santa Barbara"/>
              </a:rPr>
              <a:t>Santa Barbara</a:t>
            </a:r>
            <a:r>
              <a:rPr lang="en-US" sz="1200" b="0" i="0" kern="1200" dirty="0" smtClean="0">
                <a:solidFill>
                  <a:schemeClr val="tx1"/>
                </a:solidFill>
                <a:effectLst/>
                <a:latin typeface="+mn-lt"/>
                <a:ea typeface="+mn-ea"/>
                <a:cs typeface="+mn-cs"/>
              </a:rPr>
              <a:t> (1944)</a:t>
            </a:r>
          </a:p>
          <a:p>
            <a:r>
              <a:rPr lang="en-US" sz="1200" b="0" i="0" u="none" strike="noStrike" kern="1200" dirty="0" smtClean="0">
                <a:solidFill>
                  <a:schemeClr val="tx1"/>
                </a:solidFill>
                <a:effectLst/>
                <a:latin typeface="+mn-lt"/>
                <a:ea typeface="+mn-ea"/>
                <a:cs typeface="+mn-cs"/>
                <a:hlinkClick r:id="rId4" tooltip="University of California, Riverside"/>
              </a:rPr>
              <a:t>Riverside</a:t>
            </a:r>
            <a:r>
              <a:rPr lang="en-US" sz="1200" b="0" i="0" kern="1200" dirty="0" smtClean="0">
                <a:solidFill>
                  <a:schemeClr val="tx1"/>
                </a:solidFill>
                <a:effectLst/>
                <a:latin typeface="+mn-lt"/>
                <a:ea typeface="+mn-ea"/>
                <a:cs typeface="+mn-cs"/>
              </a:rPr>
              <a:t> (1954)</a:t>
            </a:r>
          </a:p>
          <a:p>
            <a:r>
              <a:rPr lang="en-US" sz="1200" b="0" i="0" u="sng" kern="1200" dirty="0" smtClean="0">
                <a:solidFill>
                  <a:schemeClr val="tx1"/>
                </a:solidFill>
                <a:effectLst/>
                <a:latin typeface="+mn-lt"/>
                <a:ea typeface="+mn-ea"/>
                <a:cs typeface="+mn-cs"/>
                <a:hlinkClick r:id="rId5" tooltip="University of California, Davis"/>
              </a:rPr>
              <a:t>Davis</a:t>
            </a:r>
            <a:r>
              <a:rPr lang="en-US" sz="1200" b="0" i="0" kern="1200" dirty="0" smtClean="0">
                <a:solidFill>
                  <a:schemeClr val="tx1"/>
                </a:solidFill>
                <a:effectLst/>
                <a:latin typeface="+mn-lt"/>
                <a:ea typeface="+mn-ea"/>
                <a:cs typeface="+mn-cs"/>
              </a:rPr>
              <a:t> (1959)</a:t>
            </a:r>
          </a:p>
          <a:p>
            <a:r>
              <a:rPr lang="en-US" sz="1200" b="0" i="0" u="sng" kern="1200" dirty="0" smtClean="0">
                <a:solidFill>
                  <a:schemeClr val="tx1"/>
                </a:solidFill>
                <a:effectLst/>
                <a:latin typeface="+mn-lt"/>
                <a:ea typeface="+mn-ea"/>
                <a:cs typeface="+mn-cs"/>
                <a:hlinkClick r:id="rId6" tooltip="University of California, San Diego"/>
              </a:rPr>
              <a:t>San Diego</a:t>
            </a:r>
            <a:r>
              <a:rPr lang="en-US" sz="1200" b="0" i="0" kern="1200" dirty="0" smtClean="0">
                <a:solidFill>
                  <a:schemeClr val="tx1"/>
                </a:solidFill>
                <a:effectLst/>
                <a:latin typeface="+mn-lt"/>
                <a:ea typeface="+mn-ea"/>
                <a:cs typeface="+mn-cs"/>
              </a:rPr>
              <a:t> (1960)</a:t>
            </a:r>
          </a:p>
          <a:p>
            <a:r>
              <a:rPr lang="en-US" sz="1200" b="0" i="0" u="none" strike="noStrike" kern="1200" dirty="0" smtClean="0">
                <a:solidFill>
                  <a:schemeClr val="tx1"/>
                </a:solidFill>
                <a:effectLst/>
                <a:latin typeface="+mn-lt"/>
                <a:ea typeface="+mn-ea"/>
                <a:cs typeface="+mn-cs"/>
                <a:hlinkClick r:id="rId7" tooltip="University of California, Irvine"/>
              </a:rPr>
              <a:t>Irvine</a:t>
            </a:r>
            <a:r>
              <a:rPr lang="en-US" sz="1200" b="0" i="0" kern="1200" dirty="0" smtClean="0">
                <a:solidFill>
                  <a:schemeClr val="tx1"/>
                </a:solidFill>
                <a:effectLst/>
                <a:latin typeface="+mn-lt"/>
                <a:ea typeface="+mn-ea"/>
                <a:cs typeface="+mn-cs"/>
              </a:rPr>
              <a:t> (1965)</a:t>
            </a:r>
          </a:p>
          <a:p>
            <a:r>
              <a:rPr lang="en-US" sz="1200" b="0" i="0" u="sng" kern="1200" dirty="0" smtClean="0">
                <a:solidFill>
                  <a:schemeClr val="tx1"/>
                </a:solidFill>
                <a:effectLst/>
                <a:latin typeface="+mn-lt"/>
                <a:ea typeface="+mn-ea"/>
                <a:cs typeface="+mn-cs"/>
                <a:hlinkClick r:id="rId8" tooltip="University of California, Santa Cruz"/>
              </a:rPr>
              <a:t>Santa Cruz</a:t>
            </a:r>
            <a:r>
              <a:rPr lang="en-US" sz="1200" b="0" i="0" kern="1200" dirty="0" smtClean="0">
                <a:solidFill>
                  <a:schemeClr val="tx1"/>
                </a:solidFill>
                <a:effectLst/>
                <a:latin typeface="+mn-lt"/>
                <a:ea typeface="+mn-ea"/>
                <a:cs typeface="+mn-cs"/>
              </a:rPr>
              <a:t> (1965)</a:t>
            </a:r>
          </a:p>
          <a:p>
            <a:endParaRPr lang="en-US" sz="1200" b="0" i="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9" tooltip="California State University, Los Angeles"/>
              </a:rPr>
              <a:t>Los Angeles</a:t>
            </a:r>
            <a:r>
              <a:rPr lang="en-US" dirty="0" smtClean="0">
                <a:effectLst/>
              </a:rPr>
              <a:t>1947</a:t>
            </a:r>
          </a:p>
          <a:p>
            <a:r>
              <a:rPr lang="en-US" sz="1200" u="none" strike="noStrike" kern="1200" dirty="0" smtClean="0">
                <a:solidFill>
                  <a:schemeClr val="tx1"/>
                </a:solidFill>
                <a:effectLst/>
                <a:latin typeface="+mn-lt"/>
                <a:ea typeface="+mn-ea"/>
                <a:cs typeface="+mn-cs"/>
                <a:hlinkClick r:id="rId10" tooltip="California State University, Sacramento"/>
              </a:rPr>
              <a:t>Sacramento</a:t>
            </a:r>
            <a:r>
              <a:rPr lang="en-US" dirty="0" smtClean="0">
                <a:effectLst/>
              </a:rPr>
              <a:t>1947</a:t>
            </a:r>
          </a:p>
          <a:p>
            <a:r>
              <a:rPr lang="en-US" sz="1200" u="none" strike="noStrike" kern="1200" dirty="0" smtClean="0">
                <a:solidFill>
                  <a:schemeClr val="tx1"/>
                </a:solidFill>
                <a:effectLst/>
                <a:latin typeface="+mn-lt"/>
                <a:ea typeface="+mn-ea"/>
                <a:cs typeface="+mn-cs"/>
                <a:hlinkClick r:id="rId11" tooltip="California State University, Long Beach"/>
              </a:rPr>
              <a:t>Long Beach</a:t>
            </a:r>
            <a:r>
              <a:rPr lang="en-US" dirty="0" smtClean="0">
                <a:effectLst/>
              </a:rPr>
              <a:t>1949</a:t>
            </a:r>
          </a:p>
          <a:p>
            <a:r>
              <a:rPr lang="en-US" sz="1200" u="none" strike="noStrike" kern="1200" dirty="0" smtClean="0">
                <a:solidFill>
                  <a:schemeClr val="tx1"/>
                </a:solidFill>
                <a:effectLst/>
                <a:latin typeface="+mn-lt"/>
                <a:ea typeface="+mn-ea"/>
                <a:cs typeface="+mn-cs"/>
                <a:hlinkClick r:id="rId12" tooltip="California State University, Fullerton"/>
              </a:rPr>
              <a:t>Fullerton</a:t>
            </a:r>
            <a:r>
              <a:rPr lang="en-US" dirty="0" smtClean="0">
                <a:effectLst/>
              </a:rPr>
              <a:t>1957</a:t>
            </a:r>
          </a:p>
          <a:p>
            <a:r>
              <a:rPr lang="en-US" sz="1200" u="none" strike="noStrike" kern="1200" dirty="0" smtClean="0">
                <a:solidFill>
                  <a:schemeClr val="tx1"/>
                </a:solidFill>
                <a:effectLst/>
                <a:latin typeface="+mn-lt"/>
                <a:ea typeface="+mn-ea"/>
                <a:cs typeface="+mn-cs"/>
                <a:hlinkClick r:id="rId13" tooltip="California State University, Stanislaus"/>
              </a:rPr>
              <a:t>Stanislaus</a:t>
            </a:r>
            <a:r>
              <a:rPr lang="en-US" dirty="0" smtClean="0">
                <a:effectLst/>
              </a:rPr>
              <a:t>1957</a:t>
            </a:r>
          </a:p>
          <a:p>
            <a:r>
              <a:rPr lang="en-US" sz="1200" u="none" strike="noStrike" kern="1200" dirty="0" smtClean="0">
                <a:solidFill>
                  <a:schemeClr val="tx1"/>
                </a:solidFill>
                <a:effectLst/>
                <a:latin typeface="+mn-lt"/>
                <a:ea typeface="+mn-ea"/>
                <a:cs typeface="+mn-cs"/>
                <a:hlinkClick r:id="rId14" tooltip="California State University, East Bay"/>
              </a:rPr>
              <a:t>East Bay</a:t>
            </a:r>
            <a:r>
              <a:rPr lang="en-US" dirty="0" smtClean="0">
                <a:effectLst/>
              </a:rPr>
              <a:t>1957</a:t>
            </a:r>
          </a:p>
          <a:p>
            <a:r>
              <a:rPr lang="en-US" dirty="0" smtClean="0">
                <a:effectLst/>
              </a:rPr>
              <a:t> </a:t>
            </a:r>
            <a:r>
              <a:rPr lang="en-US" sz="1200" u="none" strike="noStrike" kern="1200" dirty="0" smtClean="0">
                <a:solidFill>
                  <a:schemeClr val="tx1"/>
                </a:solidFill>
                <a:effectLst/>
                <a:latin typeface="+mn-lt"/>
                <a:ea typeface="+mn-ea"/>
                <a:cs typeface="+mn-cs"/>
                <a:hlinkClick r:id="rId15" tooltip="California State University, Northridge"/>
              </a:rPr>
              <a:t>Northridge</a:t>
            </a:r>
            <a:r>
              <a:rPr lang="en-US" dirty="0" smtClean="0">
                <a:effectLst/>
              </a:rPr>
              <a:t>1958</a:t>
            </a:r>
          </a:p>
          <a:p>
            <a:r>
              <a:rPr lang="en-US" sz="1200" u="none" strike="noStrike" kern="1200" dirty="0" smtClean="0">
                <a:solidFill>
                  <a:schemeClr val="tx1"/>
                </a:solidFill>
                <a:effectLst/>
                <a:latin typeface="+mn-lt"/>
                <a:ea typeface="+mn-ea"/>
                <a:cs typeface="+mn-cs"/>
                <a:hlinkClick r:id="rId16" tooltip="California State University, Dominguez Hills"/>
              </a:rPr>
              <a:t>Dominguez Hills</a:t>
            </a:r>
            <a:r>
              <a:rPr lang="en-US" dirty="0" smtClean="0">
                <a:effectLst/>
              </a:rPr>
              <a:t>1960</a:t>
            </a:r>
          </a:p>
          <a:p>
            <a:r>
              <a:rPr lang="en-US" sz="1200" u="none" strike="noStrike" kern="1200" dirty="0" smtClean="0">
                <a:solidFill>
                  <a:schemeClr val="tx1"/>
                </a:solidFill>
                <a:effectLst/>
                <a:latin typeface="+mn-lt"/>
                <a:ea typeface="+mn-ea"/>
                <a:cs typeface="+mn-cs"/>
                <a:hlinkClick r:id="rId17" tooltip="Sonoma State University"/>
              </a:rPr>
              <a:t>Sonoma</a:t>
            </a:r>
            <a:r>
              <a:rPr lang="en-US" dirty="0" smtClean="0">
                <a:effectLst/>
              </a:rPr>
              <a:t>1960</a:t>
            </a:r>
          </a:p>
          <a:p>
            <a:r>
              <a:rPr lang="en-US" sz="1200" u="none" strike="noStrike" kern="1200" dirty="0" smtClean="0">
                <a:solidFill>
                  <a:schemeClr val="tx1"/>
                </a:solidFill>
                <a:effectLst/>
                <a:latin typeface="+mn-lt"/>
                <a:ea typeface="+mn-ea"/>
                <a:cs typeface="+mn-cs"/>
                <a:hlinkClick r:id="rId18" tooltip="California State University, San Bernardino"/>
              </a:rPr>
              <a:t>San Bernardino</a:t>
            </a:r>
            <a:r>
              <a:rPr lang="en-US" dirty="0" smtClean="0">
                <a:effectLst/>
              </a:rPr>
              <a:t>1965</a:t>
            </a:r>
            <a:br>
              <a:rPr lang="en-US" dirty="0" smtClean="0">
                <a:effectLst/>
              </a:rPr>
            </a:br>
            <a:r>
              <a:rPr lang="en-US" sz="1200" u="none" strike="noStrike" kern="1200" dirty="0" smtClean="0">
                <a:solidFill>
                  <a:schemeClr val="tx1"/>
                </a:solidFill>
                <a:effectLst/>
                <a:latin typeface="+mn-lt"/>
                <a:ea typeface="+mn-ea"/>
                <a:cs typeface="+mn-cs"/>
                <a:hlinkClick r:id="rId19" tooltip="California State University, Bakersfield"/>
              </a:rPr>
              <a:t>Bakersfield</a:t>
            </a:r>
            <a:r>
              <a:rPr lang="en-US" dirty="0" smtClean="0">
                <a:effectLst/>
              </a:rPr>
              <a:t>1965</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33</a:t>
            </a:fld>
            <a:endParaRPr lang="en-US"/>
          </a:p>
        </p:txBody>
      </p:sp>
    </p:spTree>
    <p:extLst>
      <p:ext uri="{BB962C8B-B14F-4D97-AF65-F5344CB8AC3E}">
        <p14:creationId xmlns:p14="http://schemas.microsoft.com/office/powerpoint/2010/main" val="206856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4</a:t>
            </a:fld>
            <a:endParaRPr lang="en-US"/>
          </a:p>
        </p:txBody>
      </p:sp>
    </p:spTree>
    <p:extLst>
      <p:ext uri="{BB962C8B-B14F-4D97-AF65-F5344CB8AC3E}">
        <p14:creationId xmlns:p14="http://schemas.microsoft.com/office/powerpoint/2010/main" val="183363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7</a:t>
            </a:fld>
            <a:endParaRPr lang="en-US"/>
          </a:p>
        </p:txBody>
      </p:sp>
    </p:spTree>
    <p:extLst>
      <p:ext uri="{BB962C8B-B14F-4D97-AF65-F5344CB8AC3E}">
        <p14:creationId xmlns:p14="http://schemas.microsoft.com/office/powerpoint/2010/main" val="18347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To explain why the closing of West Berlin was a big deal, tell students to imagine a division down Hamner, and any of them who live on the Eastern side of Hamner (by the 15 fwy), would be unable to attend this school, see any of their friends, or travel anywhere west of Hamner street.  That means no beach, no San Diego, no Disneyland.  For Western Eastvale students, remind them that they would not be able to see or contact their friends on the East side of Hamner either.</a:t>
            </a:r>
          </a:p>
        </p:txBody>
      </p:sp>
    </p:spTree>
    <p:extLst>
      <p:ext uri="{BB962C8B-B14F-4D97-AF65-F5344CB8AC3E}">
        <p14:creationId xmlns:p14="http://schemas.microsoft.com/office/powerpoint/2010/main" val="397324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This is where new information begins!</a:t>
            </a:r>
          </a:p>
          <a:p>
            <a:r>
              <a:rPr lang="en-US" smtClean="0"/>
              <a:t>Main Idea: The existence of democratic West Berlin within Eastern Germany caused many to defect, making Communism look bad to the public eye.</a:t>
            </a:r>
          </a:p>
        </p:txBody>
      </p:sp>
    </p:spTree>
    <p:extLst>
      <p:ext uri="{BB962C8B-B14F-4D97-AF65-F5344CB8AC3E}">
        <p14:creationId xmlns:p14="http://schemas.microsoft.com/office/powerpoint/2010/main" val="215922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students</a:t>
            </a:r>
            <a:r>
              <a:rPr lang="en-US" baseline="0" dirty="0" smtClean="0"/>
              <a:t> decide which option they’d choose.  If you would like, have each group congregate in a different part of the room, discuss their reasons why they chose that option, and then share the options with the class.  You can then go over some of the potential pros/cons of each decision.  The next slide will explain why Kennedy decided on a blockade.</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24</a:t>
            </a:fld>
            <a:endParaRPr lang="en-US"/>
          </a:p>
        </p:txBody>
      </p:sp>
    </p:spTree>
    <p:extLst>
      <p:ext uri="{BB962C8B-B14F-4D97-AF65-F5344CB8AC3E}">
        <p14:creationId xmlns:p14="http://schemas.microsoft.com/office/powerpoint/2010/main" val="15375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picture is linked to his speech, if you want to show it.  It’s about 3 minutes long.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DEFCON 2: </a:t>
            </a:r>
            <a:r>
              <a:rPr lang="en-US" sz="1200" dirty="0" smtClean="0"/>
              <a:t>(Air Force made ready for air strikes and nuclear interception on 15 minutes' notice)</a:t>
            </a:r>
          </a:p>
          <a:p>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25</a:t>
            </a:fld>
            <a:endParaRPr lang="en-US"/>
          </a:p>
        </p:txBody>
      </p:sp>
    </p:spTree>
    <p:extLst>
      <p:ext uri="{BB962C8B-B14F-4D97-AF65-F5344CB8AC3E}">
        <p14:creationId xmlns:p14="http://schemas.microsoft.com/office/powerpoint/2010/main" val="56033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students analyze the cartoon.  What is</a:t>
            </a:r>
            <a:r>
              <a:rPr lang="en-US" baseline="0" dirty="0" smtClean="0"/>
              <a:t> going on?  What is the author trying to say in the cartoon?</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26</a:t>
            </a:fld>
            <a:endParaRPr lang="en-US"/>
          </a:p>
        </p:txBody>
      </p:sp>
    </p:spTree>
    <p:extLst>
      <p:ext uri="{BB962C8B-B14F-4D97-AF65-F5344CB8AC3E}">
        <p14:creationId xmlns:p14="http://schemas.microsoft.com/office/powerpoint/2010/main" val="362491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film camera is linked to the actual </a:t>
            </a:r>
            <a:r>
              <a:rPr lang="en-US" dirty="0" err="1" smtClean="0"/>
              <a:t>Zapruder</a:t>
            </a:r>
            <a:r>
              <a:rPr lang="en-US" dirty="0" smtClean="0"/>
              <a:t> film.  It’s 33</a:t>
            </a:r>
            <a:r>
              <a:rPr lang="en-US" baseline="0" dirty="0" smtClean="0"/>
              <a:t> seconds long, and clearly shows him being shot.  Show it if you feel comfortable and that the class can handle it.  The still shot of JFK and Jackie is linked to a documentary that debunks one of the largest conspiracy theories about the assassination, using digital imaging. That clip is about 10 minutes long.  Show as much or as little as you want.</a:t>
            </a:r>
            <a:endParaRPr lang="en-US" dirty="0"/>
          </a:p>
        </p:txBody>
      </p:sp>
      <p:sp>
        <p:nvSpPr>
          <p:cNvPr id="4" name="Slide Number Placeholder 3"/>
          <p:cNvSpPr>
            <a:spLocks noGrp="1"/>
          </p:cNvSpPr>
          <p:nvPr>
            <p:ph type="sldNum" sz="quarter" idx="10"/>
          </p:nvPr>
        </p:nvSpPr>
        <p:spPr/>
        <p:txBody>
          <a:bodyPr/>
          <a:lstStyle/>
          <a:p>
            <a:pPr>
              <a:defRPr/>
            </a:pPr>
            <a:fld id="{2984EEBA-6426-44C8-BAB9-32F8666899AF}" type="slidenum">
              <a:rPr lang="en-US" smtClean="0"/>
              <a:pPr>
                <a:defRPr/>
              </a:pPr>
              <a:t>28</a:t>
            </a:fld>
            <a:endParaRPr lang="en-US"/>
          </a:p>
        </p:txBody>
      </p:sp>
    </p:spTree>
    <p:extLst>
      <p:ext uri="{BB962C8B-B14F-4D97-AF65-F5344CB8AC3E}">
        <p14:creationId xmlns:p14="http://schemas.microsoft.com/office/powerpoint/2010/main" val="221086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C3337149-4E29-40DF-8187-0A6066076784}" type="datetimeFigureOut">
              <a:rPr lang="en-US"/>
              <a:pPr>
                <a:defRPr/>
              </a:pPr>
              <a:t>4/5/2018</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CBF2A1DC-E0DA-4C0E-BDA5-80528B07FAF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010C1DA-EAA8-4F10-9C2A-A85F236733AF}" type="datetimeFigureOut">
              <a:rPr lang="en-US"/>
              <a:pPr>
                <a:defRPr/>
              </a:pPr>
              <a:t>4/5/2018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295B70B-2A50-4946-A823-6EFFC11F7385}"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21526CB-2D3C-489B-8FCC-93D7B331E79F}" type="datetimeFigureOut">
              <a:rPr lang="en-US"/>
              <a:pPr>
                <a:defRPr/>
              </a:pPr>
              <a:t>4/5/2018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AC0FB2-4E75-4F1F-9A78-8743B423AEE4}"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74676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7589045" y="1081881"/>
            <a:ext cx="2011362" cy="384175"/>
          </a:xfrm>
        </p:spPr>
        <p:txBody>
          <a:bodyPr/>
          <a:lstStyle>
            <a:lvl1pPr>
              <a:defRPr/>
            </a:lvl1pPr>
          </a:lstStyle>
          <a:p>
            <a:pPr>
              <a:defRPr/>
            </a:pPr>
            <a:fld id="{096E98C9-B7D7-4546-804E-FA255B382601}" type="datetimeFigureOut">
              <a:rPr lang="en-US"/>
              <a:pPr>
                <a:defRPr/>
              </a:pPr>
              <a:t>4/5/2018</a:t>
            </a:fld>
            <a:endParaRPr lang="en-US"/>
          </a:p>
        </p:txBody>
      </p:sp>
      <p:sp>
        <p:nvSpPr>
          <p:cNvPr id="5" name="Footer Placeholder 4"/>
          <p:cNvSpPr>
            <a:spLocks noGrp="1"/>
          </p:cNvSpPr>
          <p:nvPr>
            <p:ph type="ftr" sz="quarter" idx="11"/>
          </p:nvPr>
        </p:nvSpPr>
        <p:spPr>
          <a:xfrm rot="5400000">
            <a:off x="6989763" y="3736975"/>
            <a:ext cx="32004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129588" y="5734050"/>
            <a:ext cx="609600" cy="520700"/>
          </a:xfrm>
        </p:spPr>
        <p:txBody>
          <a:bodyPr/>
          <a:lstStyle>
            <a:lvl1pPr>
              <a:defRPr/>
            </a:lvl1pPr>
          </a:lstStyle>
          <a:p>
            <a:pPr>
              <a:defRPr/>
            </a:pPr>
            <a:fld id="{93FF47C8-8DC7-4D5A-8DC6-B2D67C3B493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457F72AF-DC83-42CE-8A0E-FDE30F91D2B3}" type="datetimeFigureOut">
              <a:rPr lang="en-US"/>
              <a:pPr/>
              <a:t>4/5/2018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3E9729-353E-432C-88DA-40F7C7B0868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9950A48-EC83-4E82-97B8-41865C019D3C}" type="datetimeFigureOut">
              <a:rPr lang="en-US"/>
              <a:pPr/>
              <a:t>4/5/2018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0E187-6E51-4E1F-BABA-C63656F132D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82F188F-AAA2-44BF-AC1F-07FECBB9A727}" type="datetimeFigureOut">
              <a:rPr lang="en-US"/>
              <a:pPr/>
              <a:t>4/5/2018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6AAD9D-CB93-4994-93C2-58C0B9A55C8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7A12A605-5B99-4A53-AF24-1DCFC20D3604}" type="datetimeFigureOut">
              <a:rPr lang="en-US"/>
              <a:pPr/>
              <a:t>4/5/2018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4AE19C-28C1-4101-9DFE-AFA36F69C54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C9A6690-813C-4B1C-BA38-8613573B1E77}" type="datetimeFigureOut">
              <a:rPr lang="en-US"/>
              <a:pPr/>
              <a:t>4/5/2018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19201D8-8CC3-426E-A5BC-E44B4CA7275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F5732D1-D127-4947-9653-1C7569007C2C}" type="datetimeFigureOut">
              <a:rPr lang="en-US"/>
              <a:pPr/>
              <a:t>4/5/2018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1E0E6DC-53D0-48B4-8275-9836D7EEA1D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546AD95-472C-4E4C-9FC8-62EBB40FAC10}" type="datetimeFigureOut">
              <a:rPr lang="en-US"/>
              <a:pPr/>
              <a:t>4/5/2018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7130316-3AE0-4354-9372-144F7BD3DF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6B454EA2-F434-4296-B121-E125B854466B}" type="datetimeFigureOut">
              <a:rPr lang="en-US"/>
              <a:pPr>
                <a:defRPr/>
              </a:pPr>
              <a:t>4/5/2018</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9C642F7-CC40-4D4C-8416-631867DA5D2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9D7E8AA-219D-48B5-887C-F824BBD08F64}" type="datetimeFigureOut">
              <a:rPr lang="en-US"/>
              <a:pPr/>
              <a:t>4/5/2018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1AB779-B61C-49BD-B210-F5FD5D1D70C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8D9C8DF-0528-44BA-ACC5-8C265A3408AF}" type="datetimeFigureOut">
              <a:rPr lang="en-US"/>
              <a:pPr/>
              <a:t>4/5/2018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C664CE3-B407-4E42-8900-B440477D6B61}"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3AE490A-E9D9-493C-BE78-69B213CE63FD}" type="datetimeFigureOut">
              <a:rPr lang="en-US"/>
              <a:pPr/>
              <a:t>4/5/2018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2CB115-0B43-44E9-81D0-8CC941E977DD}"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88FC40E-38FF-45F3-BA17-D8F76A03B4DF}" type="datetimeFigureOut">
              <a:rPr lang="en-US"/>
              <a:pPr/>
              <a:t>4/5/2018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0E6077-3AB4-487B-A85C-893E854D755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EA9CC88C-B102-4D07-90BD-88721C94FB85}" type="datetimeFigureOut">
              <a:rPr lang="en-US"/>
              <a:pPr>
                <a:defRPr/>
              </a:pPr>
              <a:t>4/5/2018</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8418A97-E168-4DFF-B0CB-0796C092B03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3FDBE2C-BDDB-4B00-8F31-F822A519B34D}" type="datetimeFigureOut">
              <a:rPr lang="en-US"/>
              <a:pPr>
                <a:defRPr/>
              </a:pPr>
              <a:t>4/5/2018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6574B56-726B-44C4-A556-DBDACE248950}"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40D3B799-7576-45F1-925D-763853CF6FA4}" type="datetimeFigureOut">
              <a:rPr lang="en-US"/>
              <a:pPr>
                <a:defRPr/>
              </a:pPr>
              <a:t>4/5/2018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EABC2F6-288F-47F8-A586-137BE78C0010}"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A63FD271-A656-472C-A869-9521F7129049}" type="datetimeFigureOut">
              <a:rPr lang="en-US"/>
              <a:pPr>
                <a:defRPr/>
              </a:pPr>
              <a:t>4/5/2018</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1679B63B-9208-4029-B0B4-FA3E7D55E69C}"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589096A-6996-45CD-A85F-589EC3D4BAA1}" type="datetimeFigureOut">
              <a:rPr lang="en-US"/>
              <a:pPr>
                <a:defRPr/>
              </a:pPr>
              <a:t>4/5/2018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48361BA-245F-4FE6-B0AF-681588988D06}"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4E9062DE-FE1A-4E32-B040-2E3B3937BB78}" type="datetimeFigureOut">
              <a:rPr lang="en-US"/>
              <a:pPr>
                <a:defRPr/>
              </a:pPr>
              <a:t>4/5/2018</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88346694-FCF8-431A-9D70-8CA9686EC675}"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12BD350A-093A-4EE7-AC65-E4F27F0EB5E0}" type="datetimeFigureOut">
              <a:rPr lang="en-US"/>
              <a:pPr>
                <a:defRPr/>
              </a:pPr>
              <a:t>4/5/2018</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4876E925-B6D2-4C82-8C9F-7389FDA5AA15}"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defRPr>
            </a:lvl1pPr>
          </a:lstStyle>
          <a:p>
            <a:pPr>
              <a:defRPr/>
            </a:pPr>
            <a:fld id="{DADA2BFA-53E1-4DBF-9829-2E3513997D0D}" type="datetimeFigureOut">
              <a:rPr lang="en-US"/>
              <a:pPr>
                <a:defRPr/>
              </a:pPr>
              <a:t>4/5/2018</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40FFA8BB-0822-4154-A64C-7C71167830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684" r:id="rId4"/>
    <p:sldLayoutId id="2147483683" r:id="rId5"/>
    <p:sldLayoutId id="2147483700" r:id="rId6"/>
    <p:sldLayoutId id="2147483682" r:id="rId7"/>
    <p:sldLayoutId id="2147483701" r:id="rId8"/>
    <p:sldLayoutId id="2147483702" r:id="rId9"/>
    <p:sldLayoutId id="2147483681" r:id="rId10"/>
    <p:sldLayoutId id="2147483680" r:id="rId11"/>
    <p:sldLayoutId id="2147483696" r:id="rId12"/>
  </p:sldLayoutIdLst>
  <p:transition spd="med">
    <p:fade/>
  </p:transition>
  <p:timing>
    <p:tnLst>
      <p:par>
        <p:cTn id="1" dur="indefinite" restart="never" nodeType="tmRoot"/>
      </p:par>
    </p:tnLst>
  </p:timing>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F1320BA-C422-4F3E-B587-97F594A371F2}" type="datetimeFigureOut">
              <a:rPr lang="en-US"/>
              <a:pPr/>
              <a:t>4/5/2018</a:t>
            </a:fld>
            <a:endParaRPr lang="en-US"/>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A965BC9-CEE7-4CC2-AA5A-04381C82A5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yOQ85OEZhW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wmrnd10IFM"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hH6nQhss4Yc"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p6FQvVLUo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DSBXW1-VGm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48.jpeg"/><Relationship Id="rId5" Type="http://schemas.openxmlformats.org/officeDocument/2006/relationships/hyperlink" Target="https://www.youtube.com/watch?v=HBJFT-OyDEc" TargetMode="Externa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pr.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QazmVHAO0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hyperlink" Target="https://www.usnews.com/news/articles/2008/01/17/the-photo-op-that-tanked" TargetMode="External"/><Relationship Id="rId1" Type="http://schemas.openxmlformats.org/officeDocument/2006/relationships/slideLayout" Target="../slideLayouts/slideLayout2.xml"/><Relationship Id="rId6" Type="http://schemas.openxmlformats.org/officeDocument/2006/relationships/hyperlink" Target="https://www.youtube.com/watch?v=RwkNnMrsx7Q" TargetMode="External"/><Relationship Id="rId5" Type="http://schemas.openxmlformats.org/officeDocument/2006/relationships/image" Target="../media/image10.jpg"/><Relationship Id="rId4" Type="http://schemas.openxmlformats.org/officeDocument/2006/relationships/hyperlink" Target="http://time.com/4036109/memorable-moments-presidential-debat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xa4HDgfWF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Bell Ringer:  Who would you vote for, and why?</a:t>
            </a:r>
            <a:endParaRPr lang="en-US" dirty="0"/>
          </a:p>
        </p:txBody>
      </p:sp>
      <p:sp>
        <p:nvSpPr>
          <p:cNvPr id="14338" name="Text Placeholder 4"/>
          <p:cNvSpPr>
            <a:spLocks noGrp="1"/>
          </p:cNvSpPr>
          <p:nvPr>
            <p:ph type="body" sz="quarter" idx="1"/>
          </p:nvPr>
        </p:nvSpPr>
        <p:spPr>
          <a:xfrm>
            <a:off x="457200" y="1570038"/>
            <a:ext cx="3657600" cy="658812"/>
          </a:xfrm>
        </p:spPr>
        <p:txBody>
          <a:bodyPr/>
          <a:lstStyle/>
          <a:p>
            <a:r>
              <a:rPr lang="en-US" smtClean="0"/>
              <a:t>Candidate A	</a:t>
            </a:r>
          </a:p>
        </p:txBody>
      </p:sp>
      <p:sp>
        <p:nvSpPr>
          <p:cNvPr id="14339" name="Text Placeholder 5"/>
          <p:cNvSpPr>
            <a:spLocks noGrp="1"/>
          </p:cNvSpPr>
          <p:nvPr>
            <p:ph type="body" sz="quarter" idx="3"/>
          </p:nvPr>
        </p:nvSpPr>
        <p:spPr>
          <a:xfrm>
            <a:off x="4343400" y="1570038"/>
            <a:ext cx="3657600" cy="658812"/>
          </a:xfrm>
        </p:spPr>
        <p:txBody>
          <a:bodyPr/>
          <a:lstStyle/>
          <a:p>
            <a:r>
              <a:rPr lang="en-US" smtClean="0"/>
              <a:t>Candidate B</a:t>
            </a:r>
          </a:p>
        </p:txBody>
      </p:sp>
      <p:pic>
        <p:nvPicPr>
          <p:cNvPr id="1028" name="Picture 4" descr="File:Henry Waxman, official portrait, 111th Congress.jpg"/>
          <p:cNvPicPr>
            <a:picLocks noGrp="1" noChangeAspect="1" noChangeArrowheads="1"/>
          </p:cNvPicPr>
          <p:nvPr>
            <p:ph sz="quarter" idx="4"/>
          </p:nvPr>
        </p:nvPicPr>
        <p:blipFill>
          <a:blip r:embed="rId2" cstate="print"/>
          <a:srcRect/>
          <a:stretch>
            <a:fillRect/>
          </a:stretch>
        </p:blipFill>
        <p:spPr>
          <a:xfrm>
            <a:off x="533400" y="2362200"/>
            <a:ext cx="3509963" cy="4267200"/>
          </a:xfrm>
          <a:effectLst>
            <a:outerShdw blurRad="292100" dist="139700" dir="2700000" algn="tl" rotWithShape="0">
              <a:srgbClr val="333333">
                <a:alpha val="65000"/>
              </a:srgbClr>
            </a:outerShdw>
          </a:effectLst>
          <a:extLst/>
        </p:spPr>
      </p:pic>
      <p:pic>
        <p:nvPicPr>
          <p:cNvPr id="1032" name="Picture 8" descr="http://upload.wikimedia.org/wikipedia/commons/thumb/7/7a/Aaron_Schock,_official_photo_portrait,_111th_Congress.jpg/220px-Aaron_Schock,_official_photo_portrait,_111th_Congress.jpg"/>
          <p:cNvPicPr>
            <a:picLocks noGrp="1" noChangeAspect="1" noChangeArrowheads="1"/>
          </p:cNvPicPr>
          <p:nvPr>
            <p:ph sz="quarter" idx="2"/>
          </p:nvPr>
        </p:nvPicPr>
        <p:blipFill>
          <a:blip r:embed="rId3" cstate="print"/>
          <a:srcRect/>
          <a:stretch>
            <a:fillRect/>
          </a:stretch>
        </p:blipFill>
        <p:spPr>
          <a:xfrm>
            <a:off x="4419600" y="2362200"/>
            <a:ext cx="3500438" cy="4281488"/>
          </a:xfrm>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63540003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JFK’s New Frontier</a:t>
            </a:r>
            <a:endParaRPr lang="en-US" dirty="0"/>
          </a:p>
        </p:txBody>
      </p:sp>
      <p:sp>
        <p:nvSpPr>
          <p:cNvPr id="24578" name="Content Placeholder 2"/>
          <p:cNvSpPr>
            <a:spLocks noGrp="1"/>
          </p:cNvSpPr>
          <p:nvPr>
            <p:ph sz="quarter" idx="1"/>
          </p:nvPr>
        </p:nvSpPr>
        <p:spPr>
          <a:xfrm>
            <a:off x="304800" y="1600200"/>
            <a:ext cx="4572000" cy="4873625"/>
          </a:xfrm>
        </p:spPr>
        <p:txBody>
          <a:bodyPr/>
          <a:lstStyle/>
          <a:p>
            <a:r>
              <a:rPr lang="en-US" sz="2800" dirty="0" smtClean="0"/>
              <a:t>Presidential Commission on the Status of Women: Created to advise the President on issues concerning  the status of women.</a:t>
            </a:r>
          </a:p>
          <a:p>
            <a:r>
              <a:rPr lang="en-US" sz="2800" dirty="0" smtClean="0"/>
              <a:t>Appointed Eleanor Roosevelt as its chairperson.</a:t>
            </a:r>
          </a:p>
        </p:txBody>
      </p:sp>
      <p:pic>
        <p:nvPicPr>
          <p:cNvPr id="24579" name="Picture 2" descr="http://3.bp.blogspot.com/-FTzHAeb9DJQ/UMqj0mT-O4I/AAAAAAAAAxo/Cpeg0A-8z2o/s1600/ER&amp;JFK.gif"/>
          <p:cNvPicPr>
            <a:picLocks noChangeAspect="1" noChangeArrowheads="1"/>
          </p:cNvPicPr>
          <p:nvPr/>
        </p:nvPicPr>
        <p:blipFill>
          <a:blip r:embed="rId2" cstate="print"/>
          <a:srcRect l="37334"/>
          <a:stretch>
            <a:fillRect/>
          </a:stretch>
        </p:blipFill>
        <p:spPr bwMode="auto">
          <a:xfrm>
            <a:off x="5029200" y="838200"/>
            <a:ext cx="3581400" cy="4524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randombar(horizontal)">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578">
                                            <p:txEl>
                                              <p:pRg st="1" end="1"/>
                                            </p:txEl>
                                          </p:spTgt>
                                        </p:tgtEl>
                                        <p:attrNameLst>
                                          <p:attrName>style.visibility</p:attrName>
                                        </p:attrNameLst>
                                      </p:cBhvr>
                                      <p:to>
                                        <p:strVal val="visible"/>
                                      </p:to>
                                    </p:set>
                                    <p:animEffect transition="in" filter="randombar(horizontal)">
                                      <p:cBhvr>
                                        <p:cTn id="12" dur="500"/>
                                        <p:tgtEl>
                                          <p:spTgt spid="245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2" cstate="print"/>
          <a:srcRect t="4935"/>
          <a:stretch>
            <a:fillRect/>
          </a:stretch>
        </p:blipFill>
        <p:spPr bwMode="auto">
          <a:xfrm>
            <a:off x="0" y="0"/>
            <a:ext cx="9144000" cy="6872288"/>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sz="3600" dirty="0" smtClean="0">
                <a:solidFill>
                  <a:schemeClr val="bg1"/>
                </a:solidFill>
                <a:effectLst>
                  <a:outerShdw blurRad="38100" dist="38100" dir="2700000" algn="tl">
                    <a:srgbClr val="000000">
                      <a:alpha val="43137"/>
                    </a:srgbClr>
                  </a:outerShdw>
                </a:effectLst>
              </a:rPr>
              <a:t>The New Frontier</a:t>
            </a:r>
            <a:endParaRPr lang="en-US" sz="3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846261"/>
            <a:ext cx="8229600" cy="3716340"/>
          </a:xfrm>
          <a:solidFill>
            <a:schemeClr val="tx1">
              <a:lumMod val="75000"/>
              <a:lumOff val="25000"/>
              <a:alpha val="65000"/>
            </a:schemeClr>
          </a:solidFill>
        </p:spPr>
        <p:txBody>
          <a:bodyPr>
            <a:noAutofit/>
          </a:bodyPr>
          <a:lstStyle/>
          <a:p>
            <a:pPr marL="274320" indent="-274320" fontAlgn="auto">
              <a:spcAft>
                <a:spcPts val="0"/>
              </a:spcAft>
              <a:buFont typeface="Wingdings"/>
              <a:buChar char=""/>
              <a:defRPr/>
            </a:pPr>
            <a:r>
              <a:rPr lang="en-US" sz="3200" dirty="0" smtClean="0">
                <a:solidFill>
                  <a:schemeClr val="bg1"/>
                </a:solidFill>
                <a:effectLst>
                  <a:outerShdw blurRad="38100" dist="38100" dir="2700000" algn="tl">
                    <a:srgbClr val="000000">
                      <a:alpha val="43137"/>
                    </a:srgbClr>
                  </a:outerShdw>
                </a:effectLst>
              </a:rPr>
              <a:t>Peace Corps: Established by Executive Order 10924</a:t>
            </a:r>
            <a:r>
              <a:rPr lang="en-US" sz="3200" dirty="0">
                <a:solidFill>
                  <a:schemeClr val="bg1"/>
                </a:solidFill>
                <a:effectLst>
                  <a:outerShdw blurRad="38100" dist="38100" dir="2700000" algn="tl">
                    <a:srgbClr val="000000">
                      <a:alpha val="43137"/>
                    </a:srgbClr>
                  </a:outerShdw>
                </a:effectLst>
              </a:rPr>
              <a:t>, </a:t>
            </a:r>
            <a:r>
              <a:rPr lang="en-US" sz="3200" dirty="0" smtClean="0">
                <a:solidFill>
                  <a:schemeClr val="bg1"/>
                </a:solidFill>
                <a:effectLst>
                  <a:outerShdw blurRad="38100" dist="38100" dir="2700000" algn="tl">
                    <a:srgbClr val="000000">
                      <a:alpha val="43137"/>
                    </a:srgbClr>
                  </a:outerShdw>
                </a:effectLst>
              </a:rPr>
              <a:t>1961</a:t>
            </a:r>
          </a:p>
          <a:p>
            <a:pPr marL="641033" lvl="1" indent="-274320" fontAlgn="auto">
              <a:spcAft>
                <a:spcPts val="0"/>
              </a:spcAft>
              <a:buFont typeface="Wingdings"/>
              <a:buChar char=""/>
              <a:defRPr/>
            </a:pPr>
            <a:r>
              <a:rPr lang="en-US" sz="2800" dirty="0" smtClean="0">
                <a:solidFill>
                  <a:schemeClr val="bg1"/>
                </a:solidFill>
                <a:effectLst>
                  <a:outerShdw blurRad="38100" dist="38100" dir="2700000" algn="tl">
                    <a:srgbClr val="000000">
                      <a:alpha val="43137"/>
                    </a:srgbClr>
                  </a:outerShdw>
                </a:effectLst>
              </a:rPr>
              <a:t>Provide technical assistance/improve skills</a:t>
            </a:r>
          </a:p>
          <a:p>
            <a:pPr marL="641033" lvl="1" indent="-274320" fontAlgn="auto">
              <a:spcAft>
                <a:spcPts val="0"/>
              </a:spcAft>
              <a:buFont typeface="Wingdings"/>
              <a:buChar char=""/>
              <a:defRPr/>
            </a:pPr>
            <a:r>
              <a:rPr lang="en-US" sz="2800" dirty="0" smtClean="0">
                <a:solidFill>
                  <a:schemeClr val="bg1"/>
                </a:solidFill>
                <a:effectLst>
                  <a:outerShdw blurRad="38100" dist="38100" dir="2700000" algn="tl">
                    <a:srgbClr val="000000">
                      <a:alpha val="43137"/>
                    </a:srgbClr>
                  </a:outerShdw>
                </a:effectLst>
              </a:rPr>
              <a:t>Help people of other nations understand </a:t>
            </a:r>
            <a:r>
              <a:rPr lang="en-US" sz="2800" dirty="0">
                <a:solidFill>
                  <a:schemeClr val="bg1"/>
                </a:solidFill>
                <a:effectLst>
                  <a:outerShdw blurRad="38100" dist="38100" dir="2700000" algn="tl">
                    <a:srgbClr val="000000">
                      <a:alpha val="43137"/>
                    </a:srgbClr>
                  </a:outerShdw>
                </a:effectLst>
              </a:rPr>
              <a:t>American </a:t>
            </a:r>
            <a:r>
              <a:rPr lang="en-US" sz="2800" dirty="0" smtClean="0">
                <a:solidFill>
                  <a:schemeClr val="bg1"/>
                </a:solidFill>
                <a:effectLst>
                  <a:outerShdw blurRad="38100" dist="38100" dir="2700000" algn="tl">
                    <a:srgbClr val="000000">
                      <a:alpha val="43137"/>
                    </a:srgbClr>
                  </a:outerShdw>
                </a:effectLst>
              </a:rPr>
              <a:t>culture and vice versa</a:t>
            </a:r>
          </a:p>
          <a:p>
            <a:pPr marL="641033" lvl="1" indent="-274320" fontAlgn="auto">
              <a:spcAft>
                <a:spcPts val="0"/>
              </a:spcAft>
              <a:buFont typeface="Wingdings"/>
              <a:buChar char=""/>
              <a:defRPr/>
            </a:pPr>
            <a:r>
              <a:rPr lang="en-US" sz="2800" dirty="0" smtClean="0">
                <a:solidFill>
                  <a:schemeClr val="bg1"/>
                </a:solidFill>
                <a:effectLst>
                  <a:outerShdw blurRad="38100" dist="38100" dir="2700000" algn="tl">
                    <a:srgbClr val="000000">
                      <a:alpha val="43137"/>
                    </a:srgbClr>
                  </a:outerShdw>
                </a:effectLst>
              </a:rPr>
              <a:t>Show </a:t>
            </a:r>
            <a:r>
              <a:rPr lang="en-US" sz="2800" dirty="0">
                <a:solidFill>
                  <a:schemeClr val="bg1"/>
                </a:solidFill>
                <a:effectLst>
                  <a:outerShdw blurRad="38100" dist="38100" dir="2700000" algn="tl">
                    <a:srgbClr val="000000">
                      <a:alpha val="43137"/>
                    </a:srgbClr>
                  </a:outerShdw>
                </a:effectLst>
              </a:rPr>
              <a:t>third world countries that there was a better way than </a:t>
            </a:r>
            <a:r>
              <a:rPr lang="en-US" sz="2800" dirty="0" smtClean="0">
                <a:solidFill>
                  <a:schemeClr val="bg1"/>
                </a:solidFill>
                <a:effectLst>
                  <a:outerShdw blurRad="38100" dist="38100" dir="2700000" algn="tl">
                    <a:srgbClr val="000000">
                      <a:alpha val="43137"/>
                    </a:srgbClr>
                  </a:outerShdw>
                </a:effectLst>
              </a:rPr>
              <a:t>communism</a:t>
            </a:r>
            <a:endParaRPr lang="en-US" sz="2800" dirty="0">
              <a:solidFill>
                <a:schemeClr val="bg1"/>
              </a:solidFill>
              <a:effectLst>
                <a:outerShdw blurRad="38100" dist="38100" dir="2700000" algn="tl">
                  <a:srgbClr val="000000">
                    <a:alpha val="43137"/>
                  </a:srgbClr>
                </a:outerShdw>
              </a:effectLst>
            </a:endParaRPr>
          </a:p>
        </p:txBody>
      </p:sp>
      <p:pic>
        <p:nvPicPr>
          <p:cNvPr id="6" name="Picture 2">
            <a:hlinkClick r:id="rId3"/>
          </p:cNvPr>
          <p:cNvPicPr>
            <a:picLocks noChangeAspect="1" noChangeArrowheads="1"/>
          </p:cNvPicPr>
          <p:nvPr/>
        </p:nvPicPr>
        <p:blipFill>
          <a:blip r:embed="rId4" cstate="print">
            <a:extLst/>
          </a:blip>
          <a:srcRect/>
          <a:stretch>
            <a:fillRect/>
          </a:stretch>
        </p:blipFill>
        <p:spPr bwMode="auto">
          <a:xfrm rot="809328">
            <a:off x="7431306" y="154348"/>
            <a:ext cx="1534148" cy="1534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1000"/>
                                        <p:tgtEl>
                                          <p:spTgt spid="3">
                                            <p:txEl>
                                              <p:pRg st="1" end="1"/>
                                            </p:txEl>
                                          </p:spTgt>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1000"/>
                                        <p:tgtEl>
                                          <p:spTgt spid="3">
                                            <p:txEl>
                                              <p:pRg st="2" end="2"/>
                                            </p:txEl>
                                          </p:spTgt>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20638"/>
            <a:ext cx="7467600" cy="1143000"/>
          </a:xfrm>
        </p:spPr>
        <p:txBody>
          <a:bodyPr/>
          <a:lstStyle/>
          <a:p>
            <a:pPr fontAlgn="auto">
              <a:spcAft>
                <a:spcPts val="0"/>
              </a:spcAft>
              <a:defRPr/>
            </a:pPr>
            <a:r>
              <a:rPr lang="en-US" dirty="0" smtClean="0"/>
              <a:t>The Final Frontier</a:t>
            </a:r>
            <a:endParaRPr lang="en-US" dirty="0"/>
          </a:p>
        </p:txBody>
      </p:sp>
      <p:sp>
        <p:nvSpPr>
          <p:cNvPr id="27650" name="Content Placeholder 2"/>
          <p:cNvSpPr>
            <a:spLocks noGrp="1"/>
          </p:cNvSpPr>
          <p:nvPr>
            <p:ph sz="quarter" idx="1"/>
          </p:nvPr>
        </p:nvSpPr>
        <p:spPr>
          <a:xfrm>
            <a:off x="228600" y="1371600"/>
            <a:ext cx="4648200" cy="5102225"/>
          </a:xfrm>
        </p:spPr>
        <p:txBody>
          <a:bodyPr/>
          <a:lstStyle/>
          <a:p>
            <a:r>
              <a:rPr lang="en-US" sz="2600" dirty="0" smtClean="0"/>
              <a:t>In May of 1961, JFK challenged the nation to commit itself to landing a man on the moon within the decade.</a:t>
            </a:r>
          </a:p>
          <a:p>
            <a:pPr lvl="1"/>
            <a:r>
              <a:rPr lang="en-US" sz="2300" dirty="0" smtClean="0"/>
              <a:t>Alan Shepard – 1</a:t>
            </a:r>
            <a:r>
              <a:rPr lang="en-US" sz="2300" baseline="30000" dirty="0" smtClean="0"/>
              <a:t>st</a:t>
            </a:r>
            <a:r>
              <a:rPr lang="en-US" sz="2300" dirty="0" smtClean="0"/>
              <a:t> American in space</a:t>
            </a:r>
          </a:p>
          <a:p>
            <a:pPr lvl="1"/>
            <a:r>
              <a:rPr lang="en-US" sz="2300" dirty="0" smtClean="0"/>
              <a:t>John Glenn – 1</a:t>
            </a:r>
            <a:r>
              <a:rPr lang="en-US" sz="2300" baseline="30000" dirty="0" smtClean="0"/>
              <a:t>st</a:t>
            </a:r>
            <a:r>
              <a:rPr lang="en-US" sz="2300" dirty="0" smtClean="0"/>
              <a:t> American to orbit the Earth</a:t>
            </a:r>
          </a:p>
          <a:p>
            <a:r>
              <a:rPr lang="en-US" sz="2700" dirty="0"/>
              <a:t>Apollo Program: The NASA program aimed at landing a man on the moon</a:t>
            </a:r>
            <a:r>
              <a:rPr lang="en-US" sz="2700" dirty="0" smtClean="0"/>
              <a:t>.</a:t>
            </a:r>
            <a:endParaRPr lang="en-US" sz="2700" dirty="0"/>
          </a:p>
        </p:txBody>
      </p:sp>
      <p:pic>
        <p:nvPicPr>
          <p:cNvPr id="1026" name="Picture 2" descr="http://www.sen.com/Uploads/misc/alan_shepard_250px.jpg"/>
          <p:cNvPicPr>
            <a:picLocks noChangeAspect="1" noChangeArrowheads="1"/>
          </p:cNvPicPr>
          <p:nvPr/>
        </p:nvPicPr>
        <p:blipFill>
          <a:blip r:embed="rId2" cstate="print"/>
          <a:srcRect/>
          <a:stretch>
            <a:fillRect/>
          </a:stretch>
        </p:blipFill>
        <p:spPr bwMode="auto">
          <a:xfrm>
            <a:off x="5181600" y="152400"/>
            <a:ext cx="3295650" cy="3295650"/>
          </a:xfrm>
          <a:prstGeom prst="rect">
            <a:avLst/>
          </a:prstGeom>
          <a:ln>
            <a:noFill/>
          </a:ln>
          <a:effectLst>
            <a:outerShdw blurRad="292100" dist="139700" dir="2700000" algn="tl" rotWithShape="0">
              <a:srgbClr val="333333">
                <a:alpha val="65000"/>
              </a:srgbClr>
            </a:outerShdw>
          </a:effectLst>
          <a:extLst/>
        </p:spPr>
      </p:pic>
      <p:pic>
        <p:nvPicPr>
          <p:cNvPr id="1028" name="Picture 4" descr="http://matchbin-assets.s3.amazonaws.com/public/sites/212/assets/1KZD_Spencer__John_Glenn.jpg"/>
          <p:cNvPicPr>
            <a:picLocks noChangeAspect="1" noChangeArrowheads="1"/>
          </p:cNvPicPr>
          <p:nvPr/>
        </p:nvPicPr>
        <p:blipFill>
          <a:blip r:embed="rId3" cstate="print"/>
          <a:srcRect/>
          <a:stretch>
            <a:fillRect/>
          </a:stretch>
        </p:blipFill>
        <p:spPr bwMode="auto">
          <a:xfrm>
            <a:off x="4800600" y="2895600"/>
            <a:ext cx="2828925" cy="38100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wipe(down)">
                                      <p:cBhvr>
                                        <p:cTn id="7" dur="500"/>
                                        <p:tgtEl>
                                          <p:spTgt spid="276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wipe(down)">
                                      <p:cBhvr>
                                        <p:cTn id="12" dur="500"/>
                                        <p:tgtEl>
                                          <p:spTgt spid="27650">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7650">
                                            <p:txEl>
                                              <p:pRg st="2" end="2"/>
                                            </p:txEl>
                                          </p:spTgt>
                                        </p:tgtEl>
                                        <p:attrNameLst>
                                          <p:attrName>style.visibility</p:attrName>
                                        </p:attrNameLst>
                                      </p:cBhvr>
                                      <p:to>
                                        <p:strVal val="visible"/>
                                      </p:to>
                                    </p:set>
                                    <p:animEffect transition="in" filter="wipe(down)">
                                      <p:cBhvr>
                                        <p:cTn id="16" dur="500"/>
                                        <p:tgtEl>
                                          <p:spTgt spid="2765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7650">
                                            <p:txEl>
                                              <p:pRg st="3" end="3"/>
                                            </p:txEl>
                                          </p:spTgt>
                                        </p:tgtEl>
                                        <p:attrNameLst>
                                          <p:attrName>style.visibility</p:attrName>
                                        </p:attrNameLst>
                                      </p:cBhvr>
                                      <p:to>
                                        <p:strVal val="visible"/>
                                      </p:to>
                                    </p:set>
                                    <p:animEffect transition="in" filter="wipe(down)">
                                      <p:cBhvr>
                                        <p:cTn id="21" dur="500"/>
                                        <p:tgtEl>
                                          <p:spTgt spid="27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File:Apollo 11 bootprint.jpg"/>
          <p:cNvPicPr>
            <a:picLocks noChangeAspect="1" noChangeArrowheads="1"/>
          </p:cNvPicPr>
          <p:nvPr/>
        </p:nvPicPr>
        <p:blipFill>
          <a:blip r:embed="rId2" cstate="print"/>
          <a:srcRect t="20869" b="4578"/>
          <a:stretch>
            <a:fillRect/>
          </a:stretch>
        </p:blipFill>
        <p:spPr bwMode="auto">
          <a:xfrm>
            <a:off x="-14288" y="-15875"/>
            <a:ext cx="9158288" cy="6873875"/>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sz="3600" b="1" dirty="0" smtClean="0">
                <a:solidFill>
                  <a:schemeClr val="bg1"/>
                </a:solidFill>
                <a:effectLst>
                  <a:outerShdw blurRad="38100" dist="38100" dir="2700000" algn="tl">
                    <a:srgbClr val="000000">
                      <a:alpha val="43137"/>
                    </a:srgbClr>
                  </a:outerShdw>
                </a:effectLst>
              </a:rPr>
              <a:t>One Small Step…</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4800" y="1600200"/>
            <a:ext cx="5562600" cy="4873625"/>
          </a:xfrm>
          <a:solidFill>
            <a:schemeClr val="tx1">
              <a:lumMod val="50000"/>
              <a:lumOff val="50000"/>
              <a:alpha val="70000"/>
            </a:schemeClr>
          </a:solidFill>
        </p:spPr>
        <p:txBody>
          <a:bodyPr>
            <a:noAutofit/>
          </a:bodyPr>
          <a:lstStyle/>
          <a:p>
            <a:pPr marL="274320" indent="-274320" fontAlgn="auto">
              <a:spcAft>
                <a:spcPts val="0"/>
              </a:spcAft>
              <a:buFont typeface="Wingdings"/>
              <a:buChar char=""/>
              <a:defRPr/>
            </a:pPr>
            <a:r>
              <a:rPr lang="en-US" sz="2600" dirty="0" smtClean="0">
                <a:solidFill>
                  <a:schemeClr val="bg1"/>
                </a:solidFill>
                <a:effectLst>
                  <a:outerShdw blurRad="38100" dist="38100" dir="2700000" algn="tl">
                    <a:srgbClr val="000000">
                      <a:alpha val="43137"/>
                    </a:srgbClr>
                  </a:outerShdw>
                </a:effectLst>
              </a:rPr>
              <a:t>Apollo 11 - </a:t>
            </a:r>
            <a:r>
              <a:rPr lang="en-US" sz="2600" dirty="0">
                <a:solidFill>
                  <a:schemeClr val="bg1"/>
                </a:solidFill>
                <a:effectLst>
                  <a:outerShdw blurRad="38100" dist="38100" dir="2700000" algn="tl">
                    <a:srgbClr val="000000">
                      <a:alpha val="43137"/>
                    </a:srgbClr>
                  </a:outerShdw>
                </a:effectLst>
              </a:rPr>
              <a:t> Neil </a:t>
            </a:r>
            <a:r>
              <a:rPr lang="en-US" sz="2600" dirty="0" smtClean="0">
                <a:solidFill>
                  <a:schemeClr val="bg1"/>
                </a:solidFill>
                <a:effectLst>
                  <a:outerShdw blurRad="38100" dist="38100" dir="2700000" algn="tl">
                    <a:srgbClr val="000000">
                      <a:alpha val="43137"/>
                    </a:srgbClr>
                  </a:outerShdw>
                </a:effectLst>
              </a:rPr>
              <a:t>Armstrong and Buzz </a:t>
            </a:r>
            <a:r>
              <a:rPr lang="en-US" sz="2600" dirty="0" err="1">
                <a:solidFill>
                  <a:schemeClr val="bg1"/>
                </a:solidFill>
                <a:effectLst>
                  <a:outerShdw blurRad="38100" dist="38100" dir="2700000" algn="tl">
                    <a:srgbClr val="000000">
                      <a:alpha val="43137"/>
                    </a:srgbClr>
                  </a:outerShdw>
                </a:effectLst>
              </a:rPr>
              <a:t>Aldrin</a:t>
            </a:r>
            <a:r>
              <a:rPr lang="en-US" sz="2600" dirty="0">
                <a:solidFill>
                  <a:schemeClr val="bg1"/>
                </a:solidFill>
                <a:effectLst>
                  <a:outerShdw blurRad="38100" dist="38100" dir="2700000" algn="tl">
                    <a:srgbClr val="000000">
                      <a:alpha val="43137"/>
                    </a:srgbClr>
                  </a:outerShdw>
                </a:effectLst>
              </a:rPr>
              <a:t> landed their Lunar Module </a:t>
            </a:r>
            <a:r>
              <a:rPr lang="en-US" sz="2600" dirty="0" smtClean="0">
                <a:solidFill>
                  <a:schemeClr val="bg1"/>
                </a:solidFill>
                <a:effectLst>
                  <a:outerShdw blurRad="38100" dist="38100" dir="2700000" algn="tl">
                    <a:srgbClr val="000000">
                      <a:alpha val="43137"/>
                    </a:srgbClr>
                  </a:outerShdw>
                </a:effectLst>
              </a:rPr>
              <a:t>on </a:t>
            </a:r>
            <a:r>
              <a:rPr lang="en-US" sz="2600" dirty="0">
                <a:solidFill>
                  <a:schemeClr val="bg1"/>
                </a:solidFill>
                <a:effectLst>
                  <a:outerShdw blurRad="38100" dist="38100" dir="2700000" algn="tl">
                    <a:srgbClr val="000000">
                      <a:alpha val="43137"/>
                    </a:srgbClr>
                  </a:outerShdw>
                </a:effectLst>
              </a:rPr>
              <a:t>the Moon on July 20, </a:t>
            </a:r>
            <a:r>
              <a:rPr lang="en-US" sz="2600" dirty="0" smtClean="0">
                <a:solidFill>
                  <a:schemeClr val="bg1"/>
                </a:solidFill>
                <a:effectLst>
                  <a:outerShdw blurRad="38100" dist="38100" dir="2700000" algn="tl">
                    <a:srgbClr val="000000">
                      <a:alpha val="43137"/>
                    </a:srgbClr>
                  </a:outerShdw>
                </a:effectLst>
              </a:rPr>
              <a:t>1969.</a:t>
            </a:r>
          </a:p>
          <a:p>
            <a:pPr marL="274320" indent="-274320" fontAlgn="auto">
              <a:spcAft>
                <a:spcPts val="0"/>
              </a:spcAft>
              <a:buFont typeface="Wingdings"/>
              <a:buChar char=""/>
              <a:defRPr/>
            </a:pPr>
            <a:r>
              <a:rPr lang="en-US" sz="2600" dirty="0" smtClean="0">
                <a:solidFill>
                  <a:schemeClr val="bg1"/>
                </a:solidFill>
                <a:effectLst>
                  <a:outerShdw blurRad="38100" dist="38100" dir="2700000" algn="tl">
                    <a:srgbClr val="000000">
                      <a:alpha val="43137"/>
                    </a:srgbClr>
                  </a:outerShdw>
                </a:effectLst>
              </a:rPr>
              <a:t>The moon landing was broadcast  on television, and millions of people around the world witnessed the momentous event.</a:t>
            </a:r>
          </a:p>
          <a:p>
            <a:pPr marL="0" indent="0" fontAlgn="auto">
              <a:spcAft>
                <a:spcPts val="0"/>
              </a:spcAft>
              <a:buFont typeface="Wingdings"/>
              <a:buNone/>
              <a:defRPr/>
            </a:pPr>
            <a:endParaRPr lang="en-US" sz="2600" dirty="0" smtClean="0">
              <a:solidFill>
                <a:schemeClr val="bg1"/>
              </a:solidFill>
              <a:effectLst>
                <a:outerShdw blurRad="38100" dist="38100" dir="2700000" algn="tl">
                  <a:srgbClr val="000000">
                    <a:alpha val="43137"/>
                  </a:srgbClr>
                </a:outerShdw>
              </a:effectLst>
            </a:endParaRPr>
          </a:p>
          <a:p>
            <a:pPr marL="0" indent="0" fontAlgn="auto">
              <a:spcAft>
                <a:spcPts val="0"/>
              </a:spcAft>
              <a:buFont typeface="Wingdings"/>
              <a:buNone/>
              <a:defRPr/>
            </a:pPr>
            <a:r>
              <a:rPr lang="en-US" sz="2600" i="1" dirty="0" smtClean="0">
                <a:solidFill>
                  <a:schemeClr val="bg1"/>
                </a:solidFill>
                <a:effectLst>
                  <a:outerShdw blurRad="38100" dist="38100" dir="2700000" algn="tl">
                    <a:srgbClr val="000000">
                      <a:alpha val="43137"/>
                    </a:srgbClr>
                  </a:outerShdw>
                </a:effectLst>
              </a:rPr>
              <a:t>“That’s one small step for man… one giant leap for mankind.”</a:t>
            </a:r>
            <a:endParaRPr lang="en-US" sz="2600" i="1" dirty="0">
              <a:solidFill>
                <a:schemeClr val="bg1"/>
              </a:solidFill>
              <a:effectLst>
                <a:outerShdw blurRad="38100" dist="38100" dir="2700000" algn="tl">
                  <a:srgbClr val="000000">
                    <a:alpha val="43137"/>
                  </a:srgbClr>
                </a:outerShdw>
              </a:effectLst>
            </a:endParaRPr>
          </a:p>
        </p:txBody>
      </p:sp>
      <p:pic>
        <p:nvPicPr>
          <p:cNvPr id="2054" name="Picture 6" descr="File:Aldrin Apollo 11 original.jpg">
            <a:hlinkClick r:id="rId3"/>
          </p:cNvPr>
          <p:cNvPicPr>
            <a:picLocks noChangeAspect="1" noChangeArrowheads="1"/>
          </p:cNvPicPr>
          <p:nvPr/>
        </p:nvPicPr>
        <p:blipFill>
          <a:blip r:embed="rId4" cstate="print"/>
          <a:srcRect/>
          <a:stretch>
            <a:fillRect/>
          </a:stretch>
        </p:blipFill>
        <p:spPr bwMode="auto">
          <a:xfrm>
            <a:off x="6324600" y="211138"/>
            <a:ext cx="2667000" cy="2684462"/>
          </a:xfrm>
          <a:prstGeom prst="rect">
            <a:avLst/>
          </a:prstGeom>
          <a:noFill/>
          <a:ln w="76200">
            <a:solidFill>
              <a:schemeClr val="tx1">
                <a:lumMod val="75000"/>
                <a:lumOff val="25000"/>
              </a:schemeClr>
            </a:solidFill>
          </a:ln>
          <a:extLst/>
        </p:spPr>
      </p:pic>
      <p:pic>
        <p:nvPicPr>
          <p:cNvPr id="2056" name="Picture 8" descr="File:Neil Armstrong pose.jpg"/>
          <p:cNvPicPr>
            <a:picLocks noChangeAspect="1" noChangeArrowheads="1"/>
          </p:cNvPicPr>
          <p:nvPr/>
        </p:nvPicPr>
        <p:blipFill>
          <a:blip r:embed="rId5" cstate="print"/>
          <a:srcRect/>
          <a:stretch>
            <a:fillRect/>
          </a:stretch>
        </p:blipFill>
        <p:spPr bwMode="auto">
          <a:xfrm>
            <a:off x="6019800" y="3130550"/>
            <a:ext cx="2755900" cy="3505200"/>
          </a:xfrm>
          <a:prstGeom prst="rect">
            <a:avLst/>
          </a:prstGeom>
          <a:noFill/>
          <a:ln w="76200">
            <a:solidFill>
              <a:schemeClr val="tx1">
                <a:lumMod val="75000"/>
                <a:lumOff val="25000"/>
              </a:schemeClr>
            </a:solidFill>
          </a:ln>
          <a:extLst/>
        </p:spPr>
      </p:pic>
      <p:pic>
        <p:nvPicPr>
          <p:cNvPr id="28678" name="Picture 10" descr="File:Apollo program insignia.png"/>
          <p:cNvPicPr>
            <a:picLocks noChangeAspect="1" noChangeArrowheads="1"/>
          </p:cNvPicPr>
          <p:nvPr/>
        </p:nvPicPr>
        <p:blipFill>
          <a:blip r:embed="rId6" cstate="print"/>
          <a:srcRect/>
          <a:stretch>
            <a:fillRect/>
          </a:stretch>
        </p:blipFill>
        <p:spPr bwMode="auto">
          <a:xfrm rot="905586">
            <a:off x="5707063" y="2228850"/>
            <a:ext cx="1519237" cy="1524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en-US" cap="none" smtClean="0"/>
          </a:p>
        </p:txBody>
      </p:sp>
      <p:sp>
        <p:nvSpPr>
          <p:cNvPr id="56323" name="Rectangle 1027"/>
          <p:cNvSpPr>
            <a:spLocks noGrp="1" noChangeArrowheads="1"/>
          </p:cNvSpPr>
          <p:nvPr>
            <p:ph sz="quarter" idx="4294967295"/>
          </p:nvPr>
        </p:nvSpPr>
        <p:spPr>
          <a:xfrm>
            <a:off x="457200" y="1219200"/>
            <a:ext cx="8229600" cy="4937125"/>
          </a:xfrm>
        </p:spPr>
        <p:txBody>
          <a:bodyPr/>
          <a:lstStyle/>
          <a:p>
            <a:endParaRPr lang="en-US" sz="2200" smtClean="0"/>
          </a:p>
        </p:txBody>
      </p:sp>
      <p:pic>
        <p:nvPicPr>
          <p:cNvPr id="56324" name="Picture 1031" descr="berlin_wall_construction_1961"/>
          <p:cNvPicPr>
            <a:picLocks noChangeAspect="1" noChangeArrowheads="1"/>
          </p:cNvPicPr>
          <p:nvPr/>
        </p:nvPicPr>
        <p:blipFill>
          <a:blip r:embed="rId2" cstate="print"/>
          <a:srcRect/>
          <a:stretch>
            <a:fillRect/>
          </a:stretch>
        </p:blipFill>
        <p:spPr bwMode="auto">
          <a:xfrm>
            <a:off x="76200" y="-33338"/>
            <a:ext cx="9144000" cy="6891338"/>
          </a:xfrm>
          <a:prstGeom prst="rect">
            <a:avLst/>
          </a:prstGeom>
          <a:noFill/>
          <a:ln w="101600">
            <a:noFill/>
            <a:miter lim="800000"/>
            <a:headEnd/>
            <a:tailEnd/>
          </a:ln>
        </p:spPr>
      </p:pic>
      <p:sp>
        <p:nvSpPr>
          <p:cNvPr id="56325" name="Text Box 1032"/>
          <p:cNvSpPr txBox="1">
            <a:spLocks noChangeArrowheads="1"/>
          </p:cNvSpPr>
          <p:nvPr/>
        </p:nvSpPr>
        <p:spPr bwMode="auto">
          <a:xfrm rot="18130613">
            <a:off x="2657523" y="3803500"/>
            <a:ext cx="5624523" cy="923330"/>
          </a:xfrm>
          <a:prstGeom prst="rect">
            <a:avLst/>
          </a:prstGeom>
          <a:noFill/>
          <a:ln w="9525">
            <a:noFill/>
            <a:miter lim="800000"/>
            <a:headEnd/>
            <a:tailEnd/>
          </a:ln>
        </p:spPr>
        <p:txBody>
          <a:bodyPr wrap="square">
            <a:spAutoFit/>
          </a:bodyPr>
          <a:lstStyle/>
          <a:p>
            <a:pPr algn="ctr"/>
            <a:r>
              <a:rPr lang="en-US" sz="5400" b="1" dirty="0">
                <a:solidFill>
                  <a:schemeClr val="hlink"/>
                </a:solidFill>
                <a:effectLst>
                  <a:outerShdw blurRad="38100" dist="38100" dir="2700000" algn="tl">
                    <a:srgbClr val="C0C0C0"/>
                  </a:outerShdw>
                </a:effectLst>
                <a:latin typeface="Times New Roman" pitchFamily="18" charset="0"/>
              </a:rPr>
              <a:t>Berlin </a:t>
            </a:r>
            <a:r>
              <a:rPr lang="en-US" sz="5400" b="1" dirty="0" smtClean="0">
                <a:solidFill>
                  <a:schemeClr val="hlink"/>
                </a:solidFill>
                <a:effectLst>
                  <a:outerShdw blurRad="38100" dist="38100" dir="2700000" algn="tl">
                    <a:srgbClr val="C0C0C0"/>
                  </a:outerShdw>
                </a:effectLst>
                <a:latin typeface="Times New Roman" pitchFamily="18" charset="0"/>
              </a:rPr>
              <a:t>Wall - 1961</a:t>
            </a:r>
            <a:endParaRPr lang="en-US" sz="5400" b="1" dirty="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endParaRPr lang="en-US" cap="none" smtClean="0"/>
          </a:p>
        </p:txBody>
      </p:sp>
      <p:sp>
        <p:nvSpPr>
          <p:cNvPr id="55299" name="Rectangle 4"/>
          <p:cNvSpPr>
            <a:spLocks noGrp="1" noChangeArrowheads="1"/>
          </p:cNvSpPr>
          <p:nvPr>
            <p:ph sz="quarter" idx="4294967295"/>
          </p:nvPr>
        </p:nvSpPr>
        <p:spPr>
          <a:xfrm>
            <a:off x="457200" y="1219200"/>
            <a:ext cx="8229600" cy="4937125"/>
          </a:xfrm>
        </p:spPr>
        <p:txBody>
          <a:bodyPr/>
          <a:lstStyle/>
          <a:p>
            <a:endParaRPr lang="en-US" sz="2200" smtClean="0"/>
          </a:p>
        </p:txBody>
      </p:sp>
      <p:pic>
        <p:nvPicPr>
          <p:cNvPr id="55300" name="Picture 5" descr="berlinmap_01"/>
          <p:cNvPicPr>
            <a:picLocks noChangeAspect="1" noChangeArrowheads="1"/>
          </p:cNvPicPr>
          <p:nvPr/>
        </p:nvPicPr>
        <p:blipFill>
          <a:blip r:embed="rId3" cstate="print"/>
          <a:srcRect/>
          <a:stretch>
            <a:fillRect/>
          </a:stretch>
        </p:blipFill>
        <p:spPr bwMode="auto">
          <a:xfrm>
            <a:off x="0" y="4916"/>
            <a:ext cx="8915400" cy="6572250"/>
          </a:xfrm>
          <a:prstGeom prst="rect">
            <a:avLst/>
          </a:prstGeom>
          <a:noFill/>
          <a:ln w="9525">
            <a:noFill/>
            <a:miter lim="800000"/>
            <a:headEnd/>
            <a:tailEnd/>
          </a:ln>
        </p:spPr>
      </p:pic>
      <p:sp>
        <p:nvSpPr>
          <p:cNvPr id="55301" name="Text Box 6"/>
          <p:cNvSpPr txBox="1">
            <a:spLocks noChangeArrowheads="1"/>
          </p:cNvSpPr>
          <p:nvPr/>
        </p:nvSpPr>
        <p:spPr bwMode="auto">
          <a:xfrm>
            <a:off x="6477000" y="1628150"/>
            <a:ext cx="2209800" cy="523220"/>
          </a:xfrm>
          <a:prstGeom prst="rect">
            <a:avLst/>
          </a:prstGeom>
          <a:noFill/>
          <a:ln w="9525">
            <a:noFill/>
            <a:miter lim="800000"/>
            <a:headEnd/>
            <a:tailEnd/>
          </a:ln>
        </p:spPr>
        <p:txBody>
          <a:bodyPr wrap="square">
            <a:spAutoFit/>
          </a:bodyPr>
          <a:lstStyle/>
          <a:p>
            <a:pPr>
              <a:spcBef>
                <a:spcPct val="50000"/>
              </a:spcBef>
            </a:pPr>
            <a:r>
              <a:rPr lang="en-US" sz="2800" dirty="0">
                <a:latin typeface="Arial Narrow" pitchFamily="34" charset="0"/>
              </a:rPr>
              <a:t>Built in 1961</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52400"/>
            <a:ext cx="8229600" cy="1143000"/>
          </a:xfrm>
        </p:spPr>
        <p:txBody>
          <a:bodyPr/>
          <a:lstStyle/>
          <a:p>
            <a:r>
              <a:rPr lang="en-US" sz="3200">
                <a:solidFill>
                  <a:schemeClr val="bg2"/>
                </a:solidFill>
              </a:rPr>
              <a:t>THE IRON CURTAIN BECOMES REAL:</a:t>
            </a:r>
            <a:br>
              <a:rPr lang="en-US" sz="3200">
                <a:solidFill>
                  <a:schemeClr val="bg2"/>
                </a:solidFill>
              </a:rPr>
            </a:br>
            <a:r>
              <a:rPr lang="en-US" sz="2800" i="1">
                <a:solidFill>
                  <a:schemeClr val="bg2"/>
                </a:solidFill>
              </a:rPr>
              <a:t>The Berlin Wall</a:t>
            </a:r>
          </a:p>
        </p:txBody>
      </p:sp>
      <p:pic>
        <p:nvPicPr>
          <p:cNvPr id="67589" name="Picture 5" descr="popup"/>
          <p:cNvPicPr>
            <a:picLocks noChangeAspect="1" noChangeArrowheads="1"/>
          </p:cNvPicPr>
          <p:nvPr/>
        </p:nvPicPr>
        <p:blipFill>
          <a:blip r:embed="rId2" cstate="print"/>
          <a:srcRect/>
          <a:stretch>
            <a:fillRect/>
          </a:stretch>
        </p:blipFill>
        <p:spPr bwMode="auto">
          <a:xfrm>
            <a:off x="152400" y="1295400"/>
            <a:ext cx="9144000" cy="5486400"/>
          </a:xfrm>
          <a:prstGeom prst="rect">
            <a:avLst/>
          </a:prstGeom>
          <a:noFill/>
        </p:spPr>
      </p:pic>
      <p:sp>
        <p:nvSpPr>
          <p:cNvPr id="67591" name="AutoShape 7"/>
          <p:cNvSpPr>
            <a:spLocks noChangeArrowheads="1"/>
          </p:cNvSpPr>
          <p:nvPr/>
        </p:nvSpPr>
        <p:spPr bwMode="auto">
          <a:xfrm>
            <a:off x="381000" y="152400"/>
            <a:ext cx="8153400" cy="1143000"/>
          </a:xfrm>
          <a:prstGeom prst="roundRect">
            <a:avLst>
              <a:gd name="adj" fmla="val 16667"/>
            </a:avLst>
          </a:prstGeom>
          <a:noFill/>
          <a:ln w="19050">
            <a:solidFill>
              <a:schemeClr val="folHlink"/>
            </a:solidFill>
            <a:round/>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bwMode="auto">
          <a:xfrm>
            <a:off x="457200" y="0"/>
            <a:ext cx="7467600" cy="1143000"/>
          </a:xfrm>
          <a:noFill/>
        </p:spPr>
        <p:txBody>
          <a:bodyPr wrap="square" lIns="91440" tIns="45720" rIns="91440" bIns="45720" numCol="1" anchorCtr="0" compatLnSpc="1">
            <a:prstTxWarp prst="textNoShape">
              <a:avLst/>
            </a:prstTxWarp>
          </a:bodyPr>
          <a:lstStyle/>
          <a:p>
            <a:r>
              <a:rPr lang="en-US" cap="none" dirty="0" smtClean="0"/>
              <a:t>BERLIN CRISIS OF 1961</a:t>
            </a:r>
          </a:p>
        </p:txBody>
      </p:sp>
      <p:sp>
        <p:nvSpPr>
          <p:cNvPr id="75779" name="Rectangle 3"/>
          <p:cNvSpPr>
            <a:spLocks noGrp="1"/>
          </p:cNvSpPr>
          <p:nvPr>
            <p:ph type="body" idx="1"/>
          </p:nvPr>
        </p:nvSpPr>
        <p:spPr>
          <a:xfrm>
            <a:off x="457200" y="1371600"/>
            <a:ext cx="7467600" cy="5102225"/>
          </a:xfrm>
        </p:spPr>
        <p:txBody>
          <a:bodyPr/>
          <a:lstStyle/>
          <a:p>
            <a:pPr>
              <a:spcBef>
                <a:spcPts val="0"/>
              </a:spcBef>
            </a:pPr>
            <a:r>
              <a:rPr lang="en-US" sz="2800" dirty="0" smtClean="0"/>
              <a:t>Over 15 million defect between 1945-50</a:t>
            </a:r>
          </a:p>
          <a:p>
            <a:pPr lvl="1">
              <a:spcBef>
                <a:spcPts val="0"/>
              </a:spcBef>
            </a:pPr>
            <a:r>
              <a:rPr lang="en-US" sz="2400" dirty="0" smtClean="0"/>
              <a:t>Border becomes more restricted</a:t>
            </a:r>
          </a:p>
          <a:p>
            <a:pPr>
              <a:spcBef>
                <a:spcPts val="0"/>
              </a:spcBef>
            </a:pPr>
            <a:r>
              <a:rPr lang="en-US" sz="2800" dirty="0" smtClean="0"/>
              <a:t>Soviets demanded Westerners out of Berlin (1958)</a:t>
            </a:r>
          </a:p>
          <a:p>
            <a:pPr lvl="1">
              <a:spcBef>
                <a:spcPts val="0"/>
              </a:spcBef>
            </a:pPr>
            <a:r>
              <a:rPr lang="en-US" sz="2400" dirty="0" smtClean="0"/>
              <a:t>Reiterated by </a:t>
            </a:r>
            <a:r>
              <a:rPr lang="en-US" sz="2400" dirty="0" err="1" smtClean="0"/>
              <a:t>Kruschev</a:t>
            </a:r>
            <a:r>
              <a:rPr lang="en-US" sz="2400" dirty="0" smtClean="0"/>
              <a:t> to JFK in 1961who refuses</a:t>
            </a:r>
          </a:p>
          <a:p>
            <a:pPr lvl="1">
              <a:spcBef>
                <a:spcPts val="0"/>
              </a:spcBef>
            </a:pPr>
            <a:r>
              <a:rPr lang="en-US" sz="2400" dirty="0" smtClean="0"/>
              <a:t>Berlin Wall is begun a few months later</a:t>
            </a:r>
          </a:p>
          <a:p>
            <a:pPr>
              <a:spcBef>
                <a:spcPts val="0"/>
              </a:spcBef>
            </a:pPr>
            <a:r>
              <a:rPr lang="en-US" sz="2800" dirty="0" smtClean="0"/>
              <a:t>Standoff at Checkpoint Charlie between US and Soviet forces (1961)</a:t>
            </a:r>
          </a:p>
          <a:p>
            <a:pPr marL="547687" lvl="2">
              <a:spcBef>
                <a:spcPts val="0"/>
              </a:spcBef>
              <a:buSzPct val="70000"/>
            </a:pPr>
            <a:r>
              <a:rPr lang="en-US" sz="2400" dirty="0"/>
              <a:t>Checkpoint Charlie: The best-known crossing point between East and West Berlin during the Cold War – served as a symbol for the division of East and West.</a:t>
            </a:r>
          </a:p>
          <a:p>
            <a:pPr lvl="1">
              <a:spcBef>
                <a:spcPts val="0"/>
              </a:spcBef>
            </a:pPr>
            <a:endParaRPr lang="en-US" dirty="0"/>
          </a:p>
        </p:txBody>
      </p:sp>
      <p:pic>
        <p:nvPicPr>
          <p:cNvPr id="4" name="Picture 5" descr="eucom-photo"/>
          <p:cNvPicPr>
            <a:picLocks noChangeAspect="1" noChangeArrowheads="1"/>
          </p:cNvPicPr>
          <p:nvPr/>
        </p:nvPicPr>
        <p:blipFill>
          <a:blip r:embed="rId3" cstate="print"/>
          <a:srcRect t="6642" b="5904"/>
          <a:stretch>
            <a:fillRect/>
          </a:stretch>
        </p:blipFill>
        <p:spPr bwMode="auto">
          <a:xfrm>
            <a:off x="30480" y="-15240"/>
            <a:ext cx="9144000" cy="694531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p:cTn id="7" dur="5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57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577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p:cTn id="13" dur="500" fill="hold"/>
                                        <p:tgtEl>
                                          <p:spTgt spid="757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577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757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5779">
                                            <p:txEl>
                                              <p:pRg st="2" end="2"/>
                                            </p:txEl>
                                          </p:spTgt>
                                        </p:tgtEl>
                                        <p:attrNameLst>
                                          <p:attrName>style.visibility</p:attrName>
                                        </p:attrNameLst>
                                      </p:cBhvr>
                                      <p:to>
                                        <p:strVal val="visible"/>
                                      </p:to>
                                    </p:set>
                                    <p:anim calcmode="lin" valueType="num">
                                      <p:cBhvr>
                                        <p:cTn id="20" dur="500" fill="hold"/>
                                        <p:tgtEl>
                                          <p:spTgt spid="7577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75779">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757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5779">
                                            <p:txEl>
                                              <p:pRg st="3" end="3"/>
                                            </p:txEl>
                                          </p:spTgt>
                                        </p:tgtEl>
                                        <p:attrNameLst>
                                          <p:attrName>style.visibility</p:attrName>
                                        </p:attrNameLst>
                                      </p:cBhvr>
                                      <p:to>
                                        <p:strVal val="visible"/>
                                      </p:to>
                                    </p:set>
                                    <p:anim calcmode="lin" valueType="num">
                                      <p:cBhvr>
                                        <p:cTn id="27" dur="500" fill="hold"/>
                                        <p:tgtEl>
                                          <p:spTgt spid="7577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5779">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75779">
                                            <p:txEl>
                                              <p:pRg st="3" end="3"/>
                                            </p:txEl>
                                          </p:spTgt>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75779">
                                            <p:txEl>
                                              <p:pRg st="4" end="4"/>
                                            </p:txEl>
                                          </p:spTgt>
                                        </p:tgtEl>
                                        <p:attrNameLst>
                                          <p:attrName>style.visibility</p:attrName>
                                        </p:attrNameLst>
                                      </p:cBhvr>
                                      <p:to>
                                        <p:strVal val="visible"/>
                                      </p:to>
                                    </p:set>
                                    <p:anim calcmode="lin" valueType="num">
                                      <p:cBhvr>
                                        <p:cTn id="33" dur="500" fill="hold"/>
                                        <p:tgtEl>
                                          <p:spTgt spid="7577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577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7577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5779">
                                            <p:txEl>
                                              <p:pRg st="5" end="5"/>
                                            </p:txEl>
                                          </p:spTgt>
                                        </p:tgtEl>
                                        <p:attrNameLst>
                                          <p:attrName>style.visibility</p:attrName>
                                        </p:attrNameLst>
                                      </p:cBhvr>
                                      <p:to>
                                        <p:strVal val="visible"/>
                                      </p:to>
                                    </p:set>
                                    <p:anim calcmode="lin" valueType="num">
                                      <p:cBhvr>
                                        <p:cTn id="40" dur="500" fill="hold"/>
                                        <p:tgtEl>
                                          <p:spTgt spid="75779">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75779">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75779">
                                            <p:txEl>
                                              <p:pRg st="5" end="5"/>
                                            </p:txEl>
                                          </p:spTgt>
                                        </p:tgtEl>
                                      </p:cBhvr>
                                    </p:animEffect>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75779">
                                            <p:txEl>
                                              <p:pRg st="6" end="6"/>
                                            </p:txEl>
                                          </p:spTgt>
                                        </p:tgtEl>
                                        <p:attrNameLst>
                                          <p:attrName>style.visibility</p:attrName>
                                        </p:attrNameLst>
                                      </p:cBhvr>
                                      <p:to>
                                        <p:strVal val="visible"/>
                                      </p:to>
                                    </p:set>
                                    <p:anim calcmode="lin" valueType="num">
                                      <p:cBhvr>
                                        <p:cTn id="46" dur="500" fill="hold"/>
                                        <p:tgtEl>
                                          <p:spTgt spid="75779">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75779">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7577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JFK and Foreign Policy</a:t>
            </a:r>
            <a:endParaRPr lang="en-US" dirty="0"/>
          </a:p>
        </p:txBody>
      </p:sp>
      <p:sp>
        <p:nvSpPr>
          <p:cNvPr id="3" name="Content Placeholder 2"/>
          <p:cNvSpPr>
            <a:spLocks noGrp="1"/>
          </p:cNvSpPr>
          <p:nvPr>
            <p:ph sz="quarter" idx="1"/>
          </p:nvPr>
        </p:nvSpPr>
        <p:spPr>
          <a:solidFill>
            <a:schemeClr val="bg1">
              <a:alpha val="65000"/>
            </a:schemeClr>
          </a:solidFill>
        </p:spPr>
        <p:txBody>
          <a:bodyPr>
            <a:noAutofit/>
          </a:bodyPr>
          <a:lstStyle/>
          <a:p>
            <a:pPr marL="274320" indent="-274320" fontAlgn="auto">
              <a:spcAft>
                <a:spcPts val="0"/>
              </a:spcAft>
              <a:buFont typeface="Wingdings"/>
              <a:buChar char=""/>
              <a:defRPr/>
            </a:pPr>
            <a:r>
              <a:rPr lang="en-US" sz="3000" dirty="0" smtClean="0"/>
              <a:t>JFK visits citizens of Western Berlin at the Wall</a:t>
            </a:r>
          </a:p>
          <a:p>
            <a:pPr marL="0" indent="0" algn="ctr" fontAlgn="auto">
              <a:spcAft>
                <a:spcPts val="0"/>
              </a:spcAft>
              <a:buNone/>
              <a:defRPr/>
            </a:pPr>
            <a:r>
              <a:rPr lang="en-US" sz="3000" i="1" dirty="0" smtClean="0"/>
              <a:t>“</a:t>
            </a:r>
            <a:r>
              <a:rPr lang="en-US" sz="3000" i="1" dirty="0" err="1" smtClean="0"/>
              <a:t>Ich</a:t>
            </a:r>
            <a:r>
              <a:rPr lang="en-US" sz="3000" i="1" dirty="0" smtClean="0"/>
              <a:t> bin </a:t>
            </a:r>
            <a:r>
              <a:rPr lang="en-US" sz="3000" i="1" dirty="0" err="1" smtClean="0"/>
              <a:t>ein</a:t>
            </a:r>
            <a:r>
              <a:rPr lang="en-US" sz="3000" i="1" dirty="0" smtClean="0"/>
              <a:t> Berliner”</a:t>
            </a:r>
          </a:p>
          <a:p>
            <a:pPr marL="274320" indent="-274320" fontAlgn="auto">
              <a:spcAft>
                <a:spcPts val="0"/>
              </a:spcAft>
              <a:buFont typeface="Wingdings"/>
              <a:buChar char=""/>
              <a:defRPr/>
            </a:pPr>
            <a:r>
              <a:rPr lang="en-US" sz="3000" dirty="0" smtClean="0"/>
              <a:t>Morale boost and warning to the Soviets</a:t>
            </a:r>
          </a:p>
          <a:p>
            <a:pPr marL="274320" indent="-274320" fontAlgn="auto">
              <a:spcAft>
                <a:spcPts val="0"/>
              </a:spcAft>
              <a:buFont typeface="Wingdings"/>
              <a:buChar char=""/>
              <a:defRPr/>
            </a:pPr>
            <a:r>
              <a:rPr lang="en-US" sz="3000" dirty="0" smtClean="0"/>
              <a:t>“Flexible response”: JFK’s foreign policy; developing an array of military “options” that could be matched to the gravity of the crisis at hand.</a:t>
            </a:r>
          </a:p>
        </p:txBody>
      </p:sp>
      <p:pic>
        <p:nvPicPr>
          <p:cNvPr id="1028" name="Picture 4" descr="http://www.historyplace.com/kennedy/president-berlin-speech.jpg">
            <a:hlinkClick r:id="rId2"/>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t="221" b="7464"/>
          <a:stretch/>
        </p:blipFill>
        <p:spPr bwMode="auto">
          <a:xfrm>
            <a:off x="0" y="152400"/>
            <a:ext cx="915886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8"/>
                                        </p:tgtEl>
                                        <p:attrNameLst>
                                          <p:attrName>style.opacity</p:attrName>
                                        </p:attrNameLst>
                                      </p:cBhvr>
                                      <p:to>
                                        <p:strVal val="0.25"/>
                                      </p:to>
                                    </p:set>
                                    <p:animEffect filter="image" prLst="opacity: 0.25">
                                      <p:cBhvr rctx="IE">
                                        <p:cTn id="7" dur="indefinite"/>
                                        <p:tgtEl>
                                          <p:spTgt spid="1028"/>
                                        </p:tgtEl>
                                      </p:cBhvr>
                                    </p:animEffect>
                                  </p:childTnLst>
                                </p:cTn>
                              </p:par>
                            </p:childTnLst>
                          </p:cTn>
                        </p:par>
                        <p:par>
                          <p:cTn id="8" fill="hold">
                            <p:stCondLst>
                              <p:cond delay="0"/>
                            </p:stCondLst>
                            <p:childTnLst>
                              <p:par>
                                <p:cTn id="9" presetID="5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457200" y="33631"/>
            <a:ext cx="7467600" cy="1143000"/>
          </a:xfrm>
          <a:noFill/>
        </p:spPr>
        <p:txBody>
          <a:bodyPr wrap="square" lIns="0" tIns="45720" rIns="0" bIns="0" numCol="1" anchorCtr="0" compatLnSpc="1">
            <a:prstTxWarp prst="textNoShape">
              <a:avLst/>
            </a:prstTxWarp>
          </a:bodyPr>
          <a:lstStyle/>
          <a:p>
            <a:r>
              <a:rPr lang="en-US" cap="none" dirty="0" smtClean="0"/>
              <a:t>FIGHTING IN THE 3</a:t>
            </a:r>
            <a:r>
              <a:rPr lang="en-US" cap="none" baseline="30000" dirty="0" smtClean="0"/>
              <a:t>RD</a:t>
            </a:r>
            <a:r>
              <a:rPr lang="en-US" cap="none" dirty="0" smtClean="0"/>
              <a:t> WORLD</a:t>
            </a:r>
          </a:p>
        </p:txBody>
      </p:sp>
      <p:sp>
        <p:nvSpPr>
          <p:cNvPr id="89091" name="Content Placeholder 2"/>
          <p:cNvSpPr>
            <a:spLocks noGrp="1"/>
          </p:cNvSpPr>
          <p:nvPr>
            <p:ph sz="quarter" idx="1"/>
          </p:nvPr>
        </p:nvSpPr>
        <p:spPr>
          <a:xfrm>
            <a:off x="457200" y="1371600"/>
            <a:ext cx="7924800" cy="5102352"/>
          </a:xfrm>
        </p:spPr>
        <p:txBody>
          <a:bodyPr/>
          <a:lstStyle/>
          <a:p>
            <a:r>
              <a:rPr lang="en-US" dirty="0" smtClean="0"/>
              <a:t>Third world nations: Latin America, Asia, and Africa</a:t>
            </a:r>
          </a:p>
          <a:p>
            <a:pPr lvl="1"/>
            <a:r>
              <a:rPr lang="en-US" dirty="0" smtClean="0"/>
              <a:t>Economically poor and politically unstable</a:t>
            </a:r>
          </a:p>
          <a:p>
            <a:pPr lvl="1"/>
            <a:r>
              <a:rPr lang="en-US" dirty="0" smtClean="0"/>
              <a:t>Lacked education and technology</a:t>
            </a:r>
          </a:p>
          <a:p>
            <a:r>
              <a:rPr lang="en-US" dirty="0" smtClean="0"/>
              <a:t>US &amp; USSR fight over influence in these areas</a:t>
            </a:r>
          </a:p>
          <a:p>
            <a:pPr lvl="1"/>
            <a:r>
              <a:rPr lang="en-US" dirty="0"/>
              <a:t>Proxy Wars (fighting each other without actually fighting each other)</a:t>
            </a:r>
          </a:p>
          <a:p>
            <a:endParaRPr lang="en-US" dirty="0" smtClean="0"/>
          </a:p>
          <a:p>
            <a:endParaRPr lang="en-US" dirty="0" smtClean="0"/>
          </a:p>
        </p:txBody>
      </p:sp>
      <p:pic>
        <p:nvPicPr>
          <p:cNvPr id="89092" name="Picture 2" descr="http://www.nationsonline.org/bilder/third_world_map.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81400" y="3800475"/>
            <a:ext cx="5238750" cy="3057525"/>
          </a:xfrm>
          <a:prstGeom prst="rect">
            <a:avLst/>
          </a:prstGeom>
          <a:noFill/>
          <a:ln w="9525">
            <a:noFill/>
            <a:miter lim="800000"/>
            <a:headEnd/>
            <a:tailEnd/>
          </a:ln>
        </p:spPr>
      </p:pic>
      <p:pic>
        <p:nvPicPr>
          <p:cNvPr id="89094" name="Picture 6" descr="http://images.wikia.com/wikiality/images/7/73/AnimatedCommieFlag.gif"/>
          <p:cNvPicPr>
            <a:picLocks noChangeAspect="1" noChangeArrowheads="1" noCrop="1"/>
          </p:cNvPicPr>
          <p:nvPr/>
        </p:nvPicPr>
        <p:blipFill>
          <a:blip r:embed="rId3" cstate="print"/>
          <a:srcRect/>
          <a:stretch>
            <a:fillRect/>
          </a:stretch>
        </p:blipFill>
        <p:spPr bwMode="auto">
          <a:xfrm>
            <a:off x="1371600" y="5257800"/>
            <a:ext cx="2009775" cy="1370013"/>
          </a:xfrm>
          <a:prstGeom prst="rect">
            <a:avLst/>
          </a:prstGeom>
          <a:noFill/>
          <a:ln w="9525">
            <a:noFill/>
            <a:miter lim="800000"/>
            <a:headEnd/>
            <a:tailEnd/>
          </a:ln>
        </p:spPr>
      </p:pic>
      <p:pic>
        <p:nvPicPr>
          <p:cNvPr id="89093" name="Picture 4" descr="http://www.tampataxman.com/images/animatedAmericanFlag.gif"/>
          <p:cNvPicPr>
            <a:picLocks noChangeAspect="1" noChangeArrowheads="1" noCrop="1"/>
          </p:cNvPicPr>
          <p:nvPr/>
        </p:nvPicPr>
        <p:blipFill>
          <a:blip r:embed="rId4" cstate="print"/>
          <a:srcRect/>
          <a:stretch>
            <a:fillRect/>
          </a:stretch>
        </p:blipFill>
        <p:spPr bwMode="auto">
          <a:xfrm rot="-619559">
            <a:off x="385763" y="4138613"/>
            <a:ext cx="2074862" cy="12112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fade">
                                      <p:cBhvr>
                                        <p:cTn id="12" dur="500"/>
                                        <p:tgtEl>
                                          <p:spTgt spid="89091">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9091">
                                            <p:txEl>
                                              <p:pRg st="2" end="2"/>
                                            </p:txEl>
                                          </p:spTgt>
                                        </p:tgtEl>
                                        <p:attrNameLst>
                                          <p:attrName>style.visibility</p:attrName>
                                        </p:attrNameLst>
                                      </p:cBhvr>
                                      <p:to>
                                        <p:strVal val="visible"/>
                                      </p:to>
                                    </p:set>
                                    <p:animEffect transition="in" filter="fade">
                                      <p:cBhvr>
                                        <p:cTn id="16" dur="500"/>
                                        <p:tgtEl>
                                          <p:spTgt spid="890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animEffect transition="in" filter="fade">
                                      <p:cBhvr>
                                        <p:cTn id="21" dur="500"/>
                                        <p:tgtEl>
                                          <p:spTgt spid="8909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9091">
                                            <p:txEl>
                                              <p:pRg st="4" end="4"/>
                                            </p:txEl>
                                          </p:spTgt>
                                        </p:tgtEl>
                                        <p:attrNameLst>
                                          <p:attrName>style.visibility</p:attrName>
                                        </p:attrNameLst>
                                      </p:cBhvr>
                                      <p:to>
                                        <p:strVal val="visible"/>
                                      </p:to>
                                    </p:set>
                                    <p:animEffect transition="in" filter="fade">
                                      <p:cBhvr>
                                        <p:cTn id="26"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Bell Ringer:  Who would you vote for, and why?</a:t>
            </a:r>
          </a:p>
        </p:txBody>
      </p:sp>
      <p:sp>
        <p:nvSpPr>
          <p:cNvPr id="15362" name="Text Placeholder 4"/>
          <p:cNvSpPr>
            <a:spLocks noGrp="1"/>
          </p:cNvSpPr>
          <p:nvPr>
            <p:ph type="body" sz="quarter" idx="1"/>
          </p:nvPr>
        </p:nvSpPr>
        <p:spPr>
          <a:xfrm>
            <a:off x="457200" y="1570038"/>
            <a:ext cx="3657600" cy="658812"/>
          </a:xfrm>
        </p:spPr>
        <p:txBody>
          <a:bodyPr/>
          <a:lstStyle/>
          <a:p>
            <a:r>
              <a:rPr lang="en-US" dirty="0" smtClean="0"/>
              <a:t>Henry Waxman – (D,CA)</a:t>
            </a:r>
          </a:p>
        </p:txBody>
      </p:sp>
      <p:sp>
        <p:nvSpPr>
          <p:cNvPr id="15363" name="Text Placeholder 5"/>
          <p:cNvSpPr>
            <a:spLocks noGrp="1"/>
          </p:cNvSpPr>
          <p:nvPr>
            <p:ph type="body" sz="quarter" idx="3"/>
          </p:nvPr>
        </p:nvSpPr>
        <p:spPr>
          <a:xfrm>
            <a:off x="4343400" y="1570038"/>
            <a:ext cx="3657600" cy="658812"/>
          </a:xfrm>
        </p:spPr>
        <p:txBody>
          <a:bodyPr/>
          <a:lstStyle/>
          <a:p>
            <a:r>
              <a:rPr lang="en-US" dirty="0"/>
              <a:t>Aaron </a:t>
            </a:r>
            <a:r>
              <a:rPr lang="en-US" dirty="0" err="1"/>
              <a:t>Schock</a:t>
            </a:r>
            <a:r>
              <a:rPr lang="en-US" dirty="0"/>
              <a:t> – (R, IL) </a:t>
            </a:r>
          </a:p>
        </p:txBody>
      </p:sp>
      <p:pic>
        <p:nvPicPr>
          <p:cNvPr id="2050" name="Picture 2" descr="http://25.media.tumblr.com/tumblr_lkxy1vsiN31qfnxm4o1_400.jpg"/>
          <p:cNvPicPr>
            <a:picLocks noGrp="1" noChangeAspect="1" noChangeArrowheads="1"/>
          </p:cNvPicPr>
          <p:nvPr>
            <p:ph sz="quarter" idx="2"/>
          </p:nvPr>
        </p:nvPicPr>
        <p:blipFill>
          <a:blip r:embed="rId3" cstate="print"/>
          <a:srcRect/>
          <a:stretch>
            <a:fillRect/>
          </a:stretch>
        </p:blipFill>
        <p:spPr>
          <a:xfrm>
            <a:off x="4648200" y="2362200"/>
            <a:ext cx="3200400" cy="4267200"/>
          </a:xfrm>
          <a:effectLst>
            <a:outerShdw blurRad="190500" algn="tl" rotWithShape="0">
              <a:srgbClr val="000000">
                <a:alpha val="70000"/>
              </a:srgbClr>
            </a:outerShdw>
          </a:effectLst>
          <a:extLst/>
        </p:spPr>
      </p:pic>
      <p:sp>
        <p:nvSpPr>
          <p:cNvPr id="7" name="Rectangle 6"/>
          <p:cNvSpPr/>
          <p:nvPr/>
        </p:nvSpPr>
        <p:spPr>
          <a:xfrm rot="21102520">
            <a:off x="-90452" y="5209906"/>
            <a:ext cx="4706861" cy="120032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gradFill>
                  <a:gsLst>
                    <a:gs pos="0">
                      <a:srgbClr val="EA157A">
                        <a:tint val="70000"/>
                        <a:satMod val="245000"/>
                      </a:srgbClr>
                    </a:gs>
                    <a:gs pos="75000">
                      <a:srgbClr val="EA157A">
                        <a:tint val="90000"/>
                        <a:shade val="60000"/>
                        <a:satMod val="240000"/>
                      </a:srgbClr>
                    </a:gs>
                    <a:gs pos="100000">
                      <a:srgbClr val="EA157A">
                        <a:tint val="100000"/>
                        <a:shade val="50000"/>
                        <a:satMod val="240000"/>
                      </a:srgbClr>
                    </a:gs>
                  </a:gsLst>
                  <a:lin ang="5400000"/>
                </a:gradFill>
                <a:effectLst>
                  <a:outerShdw blurRad="50800" dist="39000" dir="5460000" algn="tl">
                    <a:srgbClr val="000000">
                      <a:alpha val="38000"/>
                    </a:srgbClr>
                  </a:outerShdw>
                </a:effectLst>
                <a:latin typeface="Century Schoolbook"/>
              </a:rPr>
              <a:t>The media can be mean, can’t they?</a:t>
            </a:r>
          </a:p>
        </p:txBody>
      </p:sp>
      <p:pic>
        <p:nvPicPr>
          <p:cNvPr id="9" name="Picture 4" descr="https://encrypted-tbn2.gstatic.com/images?q=tbn:ANd9GcQMX_a3BErTcp3_iM2ul_LCKLF-acLHyIfz_TMKGJvOPxe40kSR"/>
          <p:cNvPicPr>
            <a:picLocks noChangeAspect="1" noChangeArrowheads="1"/>
          </p:cNvPicPr>
          <p:nvPr/>
        </p:nvPicPr>
        <p:blipFill>
          <a:blip r:embed="rId4" cstate="print"/>
          <a:srcRect/>
          <a:stretch>
            <a:fillRect/>
          </a:stretch>
        </p:blipFill>
        <p:spPr bwMode="auto">
          <a:xfrm>
            <a:off x="304800" y="2438400"/>
            <a:ext cx="3994150" cy="2286000"/>
          </a:xfrm>
          <a:prstGeom prst="rect">
            <a:avLst/>
          </a:prstGeom>
          <a:noFill/>
          <a:ln w="9525">
            <a:noFill/>
            <a:miter lim="800000"/>
            <a:headEnd/>
            <a:tailEnd/>
          </a:ln>
          <a:effectLst>
            <a:outerShdw blurRad="190500" algn="tl" rotWithShape="0">
              <a:srgbClr val="000000">
                <a:alpha val="70000"/>
              </a:srgbClr>
            </a:outerShdw>
          </a:effectLst>
          <a:extLst/>
        </p:spPr>
      </p:pic>
    </p:spTree>
    <p:extLst>
      <p:ext uri="{BB962C8B-B14F-4D97-AF65-F5344CB8AC3E}">
        <p14:creationId xmlns:p14="http://schemas.microsoft.com/office/powerpoint/2010/main" val="118666312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001000" cy="1143000"/>
          </a:xfrm>
        </p:spPr>
        <p:txBody>
          <a:bodyPr wrap="square" lIns="0" tIns="45720" rIns="0" bIns="0" numCol="1" anchorCtr="0" compatLnSpc="1">
            <a:prstTxWarp prst="textNoShape">
              <a:avLst/>
            </a:prstTxWarp>
          </a:bodyPr>
          <a:lstStyle/>
          <a:p>
            <a:r>
              <a:rPr lang="en-US" sz="3200" cap="none" dirty="0" smtClean="0"/>
              <a:t>FIDEL CASTRO AND THE CUBAN REVOLUTION</a:t>
            </a:r>
          </a:p>
        </p:txBody>
      </p:sp>
      <p:sp>
        <p:nvSpPr>
          <p:cNvPr id="3" name="Content Placeholder 2"/>
          <p:cNvSpPr>
            <a:spLocks noGrp="1"/>
          </p:cNvSpPr>
          <p:nvPr>
            <p:ph idx="4294967295"/>
          </p:nvPr>
        </p:nvSpPr>
        <p:spPr>
          <a:xfrm>
            <a:off x="304800" y="1524000"/>
            <a:ext cx="4876800" cy="5105400"/>
          </a:xfrm>
        </p:spPr>
        <p:txBody>
          <a:bodyPr>
            <a:normAutofit lnSpcReduction="10000"/>
          </a:bodyPr>
          <a:lstStyle/>
          <a:p>
            <a:pPr>
              <a:lnSpc>
                <a:spcPct val="90000"/>
              </a:lnSpc>
            </a:pPr>
            <a:r>
              <a:rPr lang="en-US" sz="2800" dirty="0" smtClean="0"/>
              <a:t>U.S. backed unpopular dictator </a:t>
            </a:r>
            <a:r>
              <a:rPr lang="en-US" sz="2800" dirty="0" err="1" smtClean="0"/>
              <a:t>Fulgencio</a:t>
            </a:r>
            <a:r>
              <a:rPr lang="en-US" sz="2800" dirty="0" smtClean="0"/>
              <a:t> Bautista </a:t>
            </a:r>
          </a:p>
          <a:p>
            <a:pPr>
              <a:lnSpc>
                <a:spcPct val="90000"/>
              </a:lnSpc>
            </a:pPr>
            <a:r>
              <a:rPr lang="en-US" sz="2800" dirty="0" smtClean="0"/>
              <a:t>Overthrown by Communist leader, Fidel Castro.</a:t>
            </a:r>
          </a:p>
          <a:p>
            <a:pPr lvl="1">
              <a:lnSpc>
                <a:spcPct val="90000"/>
              </a:lnSpc>
            </a:pPr>
            <a:r>
              <a:rPr lang="en-US" sz="2400" dirty="0"/>
              <a:t>S</a:t>
            </a:r>
            <a:r>
              <a:rPr lang="en-US" sz="2400" dirty="0" smtClean="0"/>
              <a:t>uspended elections, jailed or executed opponents, and censored press and media.</a:t>
            </a:r>
          </a:p>
          <a:p>
            <a:pPr lvl="1"/>
            <a:r>
              <a:rPr lang="en-US" sz="2400" dirty="0"/>
              <a:t>T</a:t>
            </a:r>
            <a:r>
              <a:rPr lang="en-US" sz="2400" dirty="0" smtClean="0"/>
              <a:t>ook over U.S. owned sugar mills and refineries</a:t>
            </a:r>
          </a:p>
          <a:p>
            <a:r>
              <a:rPr lang="en-US" sz="2800" dirty="0" smtClean="0"/>
              <a:t>President Eisenhower orders a trade embargo</a:t>
            </a:r>
          </a:p>
          <a:p>
            <a:pPr>
              <a:lnSpc>
                <a:spcPct val="90000"/>
              </a:lnSpc>
            </a:pPr>
            <a:endParaRPr lang="en-US" sz="2000" dirty="0" smtClean="0"/>
          </a:p>
        </p:txBody>
      </p:sp>
      <p:pic>
        <p:nvPicPr>
          <p:cNvPr id="4" name="Picture 3" descr="Fidel+Castro1"/>
          <p:cNvPicPr>
            <a:picLocks noChangeAspect="1" noChangeArrowheads="1"/>
          </p:cNvPicPr>
          <p:nvPr/>
        </p:nvPicPr>
        <p:blipFill>
          <a:blip r:embed="rId2" cstate="print"/>
          <a:srcRect/>
          <a:stretch>
            <a:fillRect/>
          </a:stretch>
        </p:blipFill>
        <p:spPr bwMode="auto">
          <a:xfrm>
            <a:off x="5553075" y="1581150"/>
            <a:ext cx="3289351" cy="2501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2165" name="Picture 9" descr="fidel-baila"/>
          <p:cNvPicPr>
            <a:picLocks noChangeAspect="1" noChangeArrowheads="1" noCrop="1"/>
          </p:cNvPicPr>
          <p:nvPr/>
        </p:nvPicPr>
        <p:blipFill>
          <a:blip r:embed="rId3" cstate="print"/>
          <a:srcRect/>
          <a:stretch>
            <a:fillRect/>
          </a:stretch>
        </p:blipFill>
        <p:spPr bwMode="auto">
          <a:xfrm>
            <a:off x="5257800" y="4800600"/>
            <a:ext cx="1046163" cy="2057400"/>
          </a:xfrm>
          <a:prstGeom prst="rect">
            <a:avLst/>
          </a:prstGeom>
          <a:noFill/>
          <a:ln w="9525">
            <a:noFill/>
            <a:miter lim="800000"/>
            <a:headEnd/>
            <a:tailEnd/>
          </a:ln>
        </p:spPr>
      </p:pic>
      <p:pic>
        <p:nvPicPr>
          <p:cNvPr id="6" name="Picture 2" descr="cuba"/>
          <p:cNvPicPr>
            <a:picLocks noChangeAspect="1" noChangeArrowheads="1"/>
          </p:cNvPicPr>
          <p:nvPr/>
        </p:nvPicPr>
        <p:blipFill>
          <a:blip r:embed="rId4" cstate="print"/>
          <a:srcRect b="5815"/>
          <a:stretch>
            <a:fillRect/>
          </a:stretch>
        </p:blipFill>
        <p:spPr bwMode="auto">
          <a:xfrm>
            <a:off x="6019800" y="4389438"/>
            <a:ext cx="2798763" cy="2468562"/>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bwMode="auto">
          <a:xfrm>
            <a:off x="228600" y="152400"/>
            <a:ext cx="4648200" cy="1143000"/>
          </a:xfrm>
          <a:noFill/>
        </p:spPr>
        <p:txBody>
          <a:bodyPr wrap="square" lIns="0" tIns="45720" rIns="0" bIns="0" numCol="1" anchorCtr="0" compatLnSpc="1">
            <a:prstTxWarp prst="textNoShape">
              <a:avLst/>
            </a:prstTxWarp>
          </a:bodyPr>
          <a:lstStyle/>
          <a:p>
            <a:r>
              <a:rPr lang="en-US" cap="none" smtClean="0"/>
              <a:t>The Bay of Pigs Invasion*</a:t>
            </a:r>
          </a:p>
        </p:txBody>
      </p:sp>
      <p:sp>
        <p:nvSpPr>
          <p:cNvPr id="93187" name="Content Placeholder 2"/>
          <p:cNvSpPr>
            <a:spLocks noGrp="1"/>
          </p:cNvSpPr>
          <p:nvPr>
            <p:ph idx="4294967295"/>
          </p:nvPr>
        </p:nvSpPr>
        <p:spPr>
          <a:xfrm>
            <a:off x="228600" y="1524000"/>
            <a:ext cx="6019800" cy="5181600"/>
          </a:xfrm>
        </p:spPr>
        <p:txBody>
          <a:bodyPr/>
          <a:lstStyle/>
          <a:p>
            <a:r>
              <a:rPr lang="en-US" dirty="0" smtClean="0"/>
              <a:t>Castro turns to U.S.S.R. for military aid</a:t>
            </a:r>
          </a:p>
          <a:p>
            <a:r>
              <a:rPr lang="en-US" dirty="0" smtClean="0"/>
              <a:t>Eisenhower orders CIA to plan to overthrow Castro</a:t>
            </a:r>
          </a:p>
          <a:p>
            <a:pPr lvl="1"/>
            <a:r>
              <a:rPr lang="en-US" sz="2200" dirty="0" smtClean="0"/>
              <a:t>Trains Cuban exiles for an invasion of the island</a:t>
            </a:r>
          </a:p>
          <a:p>
            <a:pPr marL="273050" lvl="1">
              <a:spcBef>
                <a:spcPts val="600"/>
              </a:spcBef>
              <a:buSzPct val="70000"/>
              <a:buFont typeface="Wingdings" pitchFamily="2" charset="2"/>
              <a:buChar char=""/>
            </a:pPr>
            <a:r>
              <a:rPr lang="en-US" sz="2400" dirty="0"/>
              <a:t>Invasion okayed by JFK when he takes over</a:t>
            </a:r>
          </a:p>
          <a:p>
            <a:pPr lvl="1"/>
            <a:r>
              <a:rPr lang="en-US" sz="2200" dirty="0" smtClean="0"/>
              <a:t>Initially successful, but quickly overpowered by Cuban forces</a:t>
            </a:r>
          </a:p>
          <a:p>
            <a:pPr lvl="1"/>
            <a:r>
              <a:rPr lang="en-US" sz="2200" dirty="0" smtClean="0"/>
              <a:t>Failed because JFK pulled air support at the last minute to prevent hostilities with the USSR</a:t>
            </a:r>
          </a:p>
        </p:txBody>
      </p:sp>
      <p:pic>
        <p:nvPicPr>
          <p:cNvPr id="93189" name="Picture 4" descr="http://www.histon-scouts.org.uk/drupal/sites/default/files/computer_pig_logo-cartoon-pig.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400" y="4700550"/>
            <a:ext cx="2238375" cy="2125663"/>
          </a:xfrm>
          <a:prstGeom prst="rect">
            <a:avLst/>
          </a:prstGeom>
          <a:noFill/>
          <a:ln w="9525">
            <a:noFill/>
            <a:miter lim="800000"/>
            <a:headEnd/>
            <a:tailEnd/>
          </a:ln>
        </p:spPr>
      </p:pic>
      <p:sp>
        <p:nvSpPr>
          <p:cNvPr id="6" name="Rounded Rectangular Callout 5"/>
          <p:cNvSpPr>
            <a:spLocks noChangeArrowheads="1"/>
          </p:cNvSpPr>
          <p:nvPr/>
        </p:nvSpPr>
        <p:spPr bwMode="auto">
          <a:xfrm>
            <a:off x="6558915" y="2590800"/>
            <a:ext cx="2057400" cy="1447800"/>
          </a:xfrm>
          <a:prstGeom prst="wedgeRoundRectCallout">
            <a:avLst>
              <a:gd name="adj1" fmla="val 153"/>
              <a:gd name="adj2" fmla="val 85856"/>
              <a:gd name="adj3" fmla="val 16667"/>
            </a:avLst>
          </a:prstGeom>
          <a:noFill/>
          <a:ln w="25400" algn="ctr">
            <a:solidFill>
              <a:schemeClr val="accent1"/>
            </a:solidFill>
            <a:miter lim="800000"/>
            <a:headEnd/>
            <a:tailEnd/>
          </a:ln>
        </p:spPr>
        <p:txBody>
          <a:bodyPr anchor="ctr"/>
          <a:lstStyle/>
          <a:p>
            <a:pPr algn="ctr"/>
            <a:r>
              <a:rPr lang="en-US">
                <a:solidFill>
                  <a:srgbClr val="5C9F25"/>
                </a:solidFill>
                <a:latin typeface="Antique Olive Compact" pitchFamily="34" charset="0"/>
              </a:rPr>
              <a:t>What could possibly go wrong?</a:t>
            </a:r>
          </a:p>
        </p:txBody>
      </p:sp>
      <p:pic>
        <p:nvPicPr>
          <p:cNvPr id="93192" name="Picture 8" descr="300px-BayofPigs"/>
          <p:cNvPicPr>
            <a:picLocks noChangeAspect="1" noChangeArrowheads="1"/>
          </p:cNvPicPr>
          <p:nvPr/>
        </p:nvPicPr>
        <p:blipFill>
          <a:blip r:embed="rId3" cstate="print"/>
          <a:srcRect/>
          <a:stretch>
            <a:fillRect/>
          </a:stretch>
        </p:blipFill>
        <p:spPr bwMode="auto">
          <a:xfrm>
            <a:off x="5029200" y="152400"/>
            <a:ext cx="3619500" cy="1327150"/>
          </a:xfrm>
          <a:prstGeom prst="rect">
            <a:avLst/>
          </a:prstGeom>
          <a:noFill/>
        </p:spPr>
      </p:pic>
      <p:sp>
        <p:nvSpPr>
          <p:cNvPr id="93193" name="Text Box 9"/>
          <p:cNvSpPr txBox="1">
            <a:spLocks noChangeArrowheads="1"/>
          </p:cNvSpPr>
          <p:nvPr/>
        </p:nvSpPr>
        <p:spPr bwMode="auto">
          <a:xfrm>
            <a:off x="6324600" y="1524000"/>
            <a:ext cx="2438400" cy="830997"/>
          </a:xfrm>
          <a:prstGeom prst="rect">
            <a:avLst/>
          </a:prstGeom>
          <a:noFill/>
          <a:ln w="9525">
            <a:noFill/>
            <a:miter lim="800000"/>
            <a:headEnd/>
            <a:tailEnd/>
          </a:ln>
          <a:effectLst/>
        </p:spPr>
        <p:txBody>
          <a:bodyPr wrap="square">
            <a:spAutoFit/>
          </a:bodyPr>
          <a:lstStyle/>
          <a:p>
            <a:pPr>
              <a:spcBef>
                <a:spcPct val="50000"/>
              </a:spcBef>
            </a:pPr>
            <a:r>
              <a:rPr lang="en-US" sz="1600" dirty="0">
                <a:solidFill>
                  <a:schemeClr val="accent2"/>
                </a:solidFill>
                <a:latin typeface="Agency FB" pitchFamily="34" charset="0"/>
              </a:rPr>
              <a:t>*No actual pigs were harmed in the making of this invasion.</a:t>
            </a:r>
          </a:p>
        </p:txBody>
      </p:sp>
      <p:pic>
        <p:nvPicPr>
          <p:cNvPr id="8" name="Picture 5" descr="C:\Documents and Settings\mchanrahan\Local Settings\Temporary Internet Files\Content.IE5\QFJ30AYK\MC900417484[1].wmf"/>
          <p:cNvPicPr>
            <a:picLocks noChangeAspect="1" noChangeArrowheads="1"/>
          </p:cNvPicPr>
          <p:nvPr/>
        </p:nvPicPr>
        <p:blipFill>
          <a:blip r:embed="rId4" cstate="print"/>
          <a:srcRect/>
          <a:stretch>
            <a:fillRect/>
          </a:stretch>
        </p:blipFill>
        <p:spPr bwMode="auto">
          <a:xfrm>
            <a:off x="6477000" y="4751059"/>
            <a:ext cx="1693863" cy="2101850"/>
          </a:xfrm>
          <a:prstGeom prst="rect">
            <a:avLst/>
          </a:prstGeom>
          <a:noFill/>
          <a:ln w="9525">
            <a:noFill/>
            <a:miter lim="800000"/>
            <a:headEnd/>
            <a:tailEnd/>
          </a:ln>
        </p:spPr>
      </p:pic>
      <p:sp>
        <p:nvSpPr>
          <p:cNvPr id="9" name="Rounded Rectangular Callout 8"/>
          <p:cNvSpPr>
            <a:spLocks noChangeArrowheads="1"/>
          </p:cNvSpPr>
          <p:nvPr/>
        </p:nvSpPr>
        <p:spPr bwMode="auto">
          <a:xfrm>
            <a:off x="7086600" y="3807193"/>
            <a:ext cx="2057400" cy="1447800"/>
          </a:xfrm>
          <a:prstGeom prst="wedgeRoundRectCallout">
            <a:avLst>
              <a:gd name="adj1" fmla="val 153"/>
              <a:gd name="adj2" fmla="val 85856"/>
              <a:gd name="adj3" fmla="val 16667"/>
            </a:avLst>
          </a:prstGeom>
          <a:noFill/>
          <a:ln w="25400" algn="ctr">
            <a:solidFill>
              <a:schemeClr val="accent1"/>
            </a:solidFill>
            <a:miter lim="800000"/>
            <a:headEnd/>
            <a:tailEnd/>
          </a:ln>
        </p:spPr>
        <p:txBody>
          <a:bodyPr anchor="ctr"/>
          <a:lstStyle/>
          <a:p>
            <a:pPr algn="ctr"/>
            <a:r>
              <a:rPr lang="en-US" dirty="0" smtClean="0">
                <a:solidFill>
                  <a:srgbClr val="5C9F25"/>
                </a:solidFill>
                <a:latin typeface="Antique Olive Compact" pitchFamily="34" charset="0"/>
              </a:rPr>
              <a:t>Uh-oh.</a:t>
            </a:r>
            <a:endParaRPr lang="en-US" dirty="0">
              <a:solidFill>
                <a:srgbClr val="5C9F25"/>
              </a:solidFill>
              <a:latin typeface="Antique Olive Compac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500"/>
                                        <p:tgtEl>
                                          <p:spTgt spid="93193"/>
                                        </p:tgtEl>
                                      </p:cBhvr>
                                    </p:animEffect>
                                    <p:anim calcmode="lin" valueType="num">
                                      <p:cBhvr>
                                        <p:cTn id="8" dur="500" fill="hold"/>
                                        <p:tgtEl>
                                          <p:spTgt spid="93193"/>
                                        </p:tgtEl>
                                        <p:attrNameLst>
                                          <p:attrName>ppt_x</p:attrName>
                                        </p:attrNameLst>
                                      </p:cBhvr>
                                      <p:tavLst>
                                        <p:tav tm="0">
                                          <p:val>
                                            <p:strVal val="#ppt_x"/>
                                          </p:val>
                                        </p:tav>
                                        <p:tav tm="100000">
                                          <p:val>
                                            <p:strVal val="#ppt_x"/>
                                          </p:val>
                                        </p:tav>
                                      </p:tavLst>
                                    </p:anim>
                                    <p:anim calcmode="lin" valueType="num">
                                      <p:cBhvr>
                                        <p:cTn id="9" dur="500" fill="hold"/>
                                        <p:tgtEl>
                                          <p:spTgt spid="931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3187">
                                            <p:txEl>
                                              <p:pRg st="0" end="0"/>
                                            </p:txEl>
                                          </p:spTgt>
                                        </p:tgtEl>
                                        <p:attrNameLst>
                                          <p:attrName>style.visibility</p:attrName>
                                        </p:attrNameLst>
                                      </p:cBhvr>
                                      <p:to>
                                        <p:strVal val="visible"/>
                                      </p:to>
                                    </p:set>
                                    <p:animEffect transition="in" filter="barn(inVertical)">
                                      <p:cBhvr>
                                        <p:cTn id="14" dur="500"/>
                                        <p:tgtEl>
                                          <p:spTgt spid="9318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3187">
                                            <p:txEl>
                                              <p:pRg st="1" end="1"/>
                                            </p:txEl>
                                          </p:spTgt>
                                        </p:tgtEl>
                                        <p:attrNameLst>
                                          <p:attrName>style.visibility</p:attrName>
                                        </p:attrNameLst>
                                      </p:cBhvr>
                                      <p:to>
                                        <p:strVal val="visible"/>
                                      </p:to>
                                    </p:set>
                                    <p:animEffect transition="in" filter="barn(inVertical)">
                                      <p:cBhvr>
                                        <p:cTn id="19" dur="500"/>
                                        <p:tgtEl>
                                          <p:spTgt spid="93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Effect transition="in" filter="barn(inVertical)">
                                      <p:cBhvr>
                                        <p:cTn id="24" dur="500"/>
                                        <p:tgtEl>
                                          <p:spTgt spid="93187">
                                            <p:txEl>
                                              <p:pRg st="2" end="2"/>
                                            </p:txEl>
                                          </p:spTgt>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93189"/>
                                        </p:tgtEl>
                                        <p:attrNameLst>
                                          <p:attrName>style.visibility</p:attrName>
                                        </p:attrNameLst>
                                      </p:cBhvr>
                                      <p:to>
                                        <p:strVal val="visible"/>
                                      </p:to>
                                    </p:set>
                                    <p:anim calcmode="lin" valueType="num">
                                      <p:cBhvr additive="base">
                                        <p:cTn id="28" dur="500"/>
                                        <p:tgtEl>
                                          <p:spTgt spid="93189"/>
                                        </p:tgtEl>
                                        <p:attrNameLst>
                                          <p:attrName>ppt_y</p:attrName>
                                        </p:attrNameLst>
                                      </p:cBhvr>
                                      <p:tavLst>
                                        <p:tav tm="0">
                                          <p:val>
                                            <p:strVal val="#ppt_y+#ppt_h*1.125000"/>
                                          </p:val>
                                        </p:tav>
                                        <p:tav tm="100000">
                                          <p:val>
                                            <p:strVal val="#ppt_y"/>
                                          </p:val>
                                        </p:tav>
                                      </p:tavLst>
                                    </p:anim>
                                    <p:animEffect transition="in" filter="wipe(up)">
                                      <p:cBhvr>
                                        <p:cTn id="29" dur="500"/>
                                        <p:tgtEl>
                                          <p:spTgt spid="93189"/>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3187">
                                            <p:txEl>
                                              <p:pRg st="3" end="3"/>
                                            </p:txEl>
                                          </p:spTgt>
                                        </p:tgtEl>
                                        <p:attrNameLst>
                                          <p:attrName>style.visibility</p:attrName>
                                        </p:attrNameLst>
                                      </p:cBhvr>
                                      <p:to>
                                        <p:strVal val="visible"/>
                                      </p:to>
                                    </p:set>
                                    <p:animEffect transition="in" filter="barn(inVertical)">
                                      <p:cBhvr>
                                        <p:cTn id="39" dur="500"/>
                                        <p:tgtEl>
                                          <p:spTgt spid="9318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3189"/>
                                        </p:tgtEl>
                                      </p:cBhvr>
                                    </p:animEffect>
                                    <p:set>
                                      <p:cBhvr>
                                        <p:cTn id="44" dur="1" fill="hold">
                                          <p:stCondLst>
                                            <p:cond delay="499"/>
                                          </p:stCondLst>
                                        </p:cTn>
                                        <p:tgtEl>
                                          <p:spTgt spid="9318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6" presetClass="entr" presetSubtype="21" fill="hold" nodeType="withEffect">
                                  <p:stCondLst>
                                    <p:cond delay="0"/>
                                  </p:stCondLst>
                                  <p:childTnLst>
                                    <p:set>
                                      <p:cBhvr>
                                        <p:cTn id="49" dur="1" fill="hold">
                                          <p:stCondLst>
                                            <p:cond delay="0"/>
                                          </p:stCondLst>
                                        </p:cTn>
                                        <p:tgtEl>
                                          <p:spTgt spid="93187">
                                            <p:txEl>
                                              <p:pRg st="4" end="4"/>
                                            </p:txEl>
                                          </p:spTgt>
                                        </p:tgtEl>
                                        <p:attrNameLst>
                                          <p:attrName>style.visibility</p:attrName>
                                        </p:attrNameLst>
                                      </p:cBhvr>
                                      <p:to>
                                        <p:strVal val="visible"/>
                                      </p:to>
                                    </p:set>
                                    <p:animEffect transition="in" filter="barn(inVertical)">
                                      <p:cBhvr>
                                        <p:cTn id="50" dur="500"/>
                                        <p:tgtEl>
                                          <p:spTgt spid="93187">
                                            <p:txEl>
                                              <p:pRg st="4" end="4"/>
                                            </p:txEl>
                                          </p:spTgt>
                                        </p:tgtEl>
                                      </p:cBhvr>
                                    </p:animEffect>
                                  </p:childTnLst>
                                </p:cTn>
                              </p:par>
                            </p:childTnLst>
                          </p:cTn>
                        </p:par>
                        <p:par>
                          <p:cTn id="51" fill="hold">
                            <p:stCondLst>
                              <p:cond delay="500"/>
                            </p:stCondLst>
                            <p:childTnLst>
                              <p:par>
                                <p:cTn id="52" presetID="16" presetClass="entr" presetSubtype="21" fill="hold" nodeType="afterEffect">
                                  <p:stCondLst>
                                    <p:cond delay="0"/>
                                  </p:stCondLst>
                                  <p:childTnLst>
                                    <p:set>
                                      <p:cBhvr>
                                        <p:cTn id="53" dur="1" fill="hold">
                                          <p:stCondLst>
                                            <p:cond delay="0"/>
                                          </p:stCondLst>
                                        </p:cTn>
                                        <p:tgtEl>
                                          <p:spTgt spid="93187">
                                            <p:txEl>
                                              <p:pRg st="5" end="5"/>
                                            </p:txEl>
                                          </p:spTgt>
                                        </p:tgtEl>
                                        <p:attrNameLst>
                                          <p:attrName>style.visibility</p:attrName>
                                        </p:attrNameLst>
                                      </p:cBhvr>
                                      <p:to>
                                        <p:strVal val="visible"/>
                                      </p:to>
                                    </p:set>
                                    <p:animEffect transition="in" filter="barn(inVertical)">
                                      <p:cBhvr>
                                        <p:cTn id="54" dur="500"/>
                                        <p:tgtEl>
                                          <p:spTgt spid="93187">
                                            <p:txEl>
                                              <p:pRg st="5" end="5"/>
                                            </p:txEl>
                                          </p:spTgt>
                                        </p:tgtEl>
                                      </p:cBhvr>
                                    </p:animEffect>
                                  </p:childTnLst>
                                </p:cTn>
                              </p:par>
                              <p:par>
                                <p:cTn id="55" presetID="12" presetClass="entr" presetSubtype="4"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p:tgtEl>
                                          <p:spTgt spid="8"/>
                                        </p:tgtEl>
                                        <p:attrNameLst>
                                          <p:attrName>ppt_y</p:attrName>
                                        </p:attrNameLst>
                                      </p:cBhvr>
                                      <p:tavLst>
                                        <p:tav tm="0">
                                          <p:val>
                                            <p:strVal val="#ppt_y+#ppt_h*1.125000"/>
                                          </p:val>
                                        </p:tav>
                                        <p:tav tm="100000">
                                          <p:val>
                                            <p:strVal val="#ppt_y"/>
                                          </p:val>
                                        </p:tav>
                                      </p:tavLst>
                                    </p:anim>
                                    <p:animEffect transition="in" filter="wipe(up)">
                                      <p:cBhvr>
                                        <p:cTn id="58" dur="500"/>
                                        <p:tgtEl>
                                          <p:spTgt spid="8"/>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p:tgtEl>
                                          <p:spTgt spid="9"/>
                                        </p:tgtEl>
                                        <p:attrNameLst>
                                          <p:attrName>ppt_y</p:attrName>
                                        </p:attrNameLst>
                                      </p:cBhvr>
                                      <p:tavLst>
                                        <p:tav tm="0">
                                          <p:val>
                                            <p:strVal val="#ppt_y+#ppt_h*1.125000"/>
                                          </p:val>
                                        </p:tav>
                                        <p:tav tm="100000">
                                          <p:val>
                                            <p:strVal val="#ppt_y"/>
                                          </p:val>
                                        </p:tav>
                                      </p:tavLst>
                                    </p:anim>
                                    <p:animEffect transition="in" filter="wipe(up)">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3193"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4"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5715000" y="2971800"/>
            <a:ext cx="1952625" cy="4733925"/>
          </a:xfrm>
          <a:prstGeom prst="rect">
            <a:avLst/>
          </a:prstGeom>
          <a:noFill/>
          <a:ln w="9525">
            <a:noFill/>
            <a:miter lim="800000"/>
            <a:headEnd/>
            <a:tailEnd/>
          </a:ln>
        </p:spPr>
      </p:pic>
      <p:pic>
        <p:nvPicPr>
          <p:cNvPr id="13"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rot="1002925">
            <a:off x="6278329" y="2238189"/>
            <a:ext cx="1952625" cy="4733925"/>
          </a:xfrm>
          <a:prstGeom prst="rect">
            <a:avLst/>
          </a:prstGeom>
          <a:noFill/>
          <a:ln w="9525">
            <a:noFill/>
            <a:miter lim="800000"/>
            <a:headEnd/>
            <a:tailEnd/>
          </a:ln>
        </p:spPr>
      </p:pic>
      <p:pic>
        <p:nvPicPr>
          <p:cNvPr id="14"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rot="19565963">
            <a:off x="6037159" y="3113973"/>
            <a:ext cx="1952625" cy="4733925"/>
          </a:xfrm>
          <a:prstGeom prst="rect">
            <a:avLst/>
          </a:prstGeom>
          <a:noFill/>
          <a:ln w="9525">
            <a:noFill/>
            <a:miter lim="800000"/>
            <a:headEnd/>
            <a:tailEnd/>
          </a:ln>
        </p:spPr>
      </p:pic>
      <p:pic>
        <p:nvPicPr>
          <p:cNvPr id="15"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rot="395868">
            <a:off x="7191375" y="3048000"/>
            <a:ext cx="1952625" cy="4733925"/>
          </a:xfrm>
          <a:prstGeom prst="rect">
            <a:avLst/>
          </a:prstGeom>
          <a:noFill/>
          <a:ln w="9525">
            <a:noFill/>
            <a:miter lim="800000"/>
            <a:headEnd/>
            <a:tailEnd/>
          </a:ln>
        </p:spPr>
      </p:pic>
      <p:pic>
        <p:nvPicPr>
          <p:cNvPr id="16" name="Picture 6"/>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rot="3050636">
            <a:off x="6352376" y="3770881"/>
            <a:ext cx="1952625" cy="47339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Thirteen Days in October: The Cuban Missile Crisis</a:t>
            </a:r>
            <a:endParaRPr lang="en-US" dirty="0"/>
          </a:p>
        </p:txBody>
      </p:sp>
      <p:sp>
        <p:nvSpPr>
          <p:cNvPr id="3" name="Content Placeholder 2"/>
          <p:cNvSpPr>
            <a:spLocks noGrp="1"/>
          </p:cNvSpPr>
          <p:nvPr>
            <p:ph sz="quarter" idx="1"/>
          </p:nvPr>
        </p:nvSpPr>
        <p:spPr>
          <a:xfrm>
            <a:off x="381000" y="1676400"/>
            <a:ext cx="4953000" cy="4873752"/>
          </a:xfrm>
        </p:spPr>
        <p:txBody>
          <a:bodyPr/>
          <a:lstStyle/>
          <a:p>
            <a:r>
              <a:rPr lang="en-US" sz="2800" dirty="0" smtClean="0"/>
              <a:t>Nuclear missile sites are discovered on the island of Cuba by an American spy plane</a:t>
            </a:r>
          </a:p>
          <a:p>
            <a:r>
              <a:rPr lang="en-US" sz="2800" dirty="0" smtClean="0"/>
              <a:t>Provided for by the USSR for “defense against aggressor nations”</a:t>
            </a:r>
          </a:p>
          <a:p>
            <a:r>
              <a:rPr lang="en-US" sz="2800" dirty="0" smtClean="0"/>
              <a:t>Some missiles were fully operational, and were pointed at the United States.</a:t>
            </a:r>
            <a:endParaRPr lang="en-US" sz="2800" dirty="0"/>
          </a:p>
        </p:txBody>
      </p:sp>
      <p:pic>
        <p:nvPicPr>
          <p:cNvPr id="4" name="Picture 2" descr="http://ezineblog.org/wp-content/uploads/2008/02/fidel_castro_cartoon.jpg"/>
          <p:cNvPicPr>
            <a:picLocks noChangeAspect="1" noChangeArrowheads="1"/>
          </p:cNvPicPr>
          <p:nvPr/>
        </p:nvPicPr>
        <p:blipFill>
          <a:blip r:embed="rId3" cstate="print">
            <a:clrChange>
              <a:clrFrom>
                <a:srgbClr val="FFFFFF"/>
              </a:clrFrom>
              <a:clrTo>
                <a:srgbClr val="FFFFFF">
                  <a:alpha val="0"/>
                </a:srgbClr>
              </a:clrTo>
            </a:clrChange>
          </a:blip>
          <a:srcRect b="10384"/>
          <a:stretch>
            <a:fillRect/>
          </a:stretch>
        </p:blipFill>
        <p:spPr bwMode="auto">
          <a:xfrm>
            <a:off x="6579762" y="4114800"/>
            <a:ext cx="2564238" cy="2743200"/>
          </a:xfrm>
          <a:prstGeom prst="rect">
            <a:avLst/>
          </a:prstGeom>
          <a:noFill/>
          <a:ln w="9525">
            <a:noFill/>
            <a:miter lim="800000"/>
            <a:headEnd/>
            <a:tailEnd/>
          </a:ln>
        </p:spPr>
      </p:pic>
      <p:sp>
        <p:nvSpPr>
          <p:cNvPr id="17" name="Rounded Rectangular Callout 16"/>
          <p:cNvSpPr/>
          <p:nvPr/>
        </p:nvSpPr>
        <p:spPr>
          <a:xfrm>
            <a:off x="6324600" y="1219200"/>
            <a:ext cx="2286000" cy="1371600"/>
          </a:xfrm>
          <a:prstGeom prst="wedgeRoundRectCallout">
            <a:avLst>
              <a:gd name="adj1" fmla="val 12340"/>
              <a:gd name="adj2" fmla="val 1468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latin typeface="Antique Olive Compact" pitchFamily="34" charset="0"/>
              </a:rPr>
              <a:t>Missiles?  What missiles?</a:t>
            </a:r>
            <a:endParaRPr lang="en-US" dirty="0">
              <a:solidFill>
                <a:schemeClr val="accent1">
                  <a:lumMod val="50000"/>
                </a:schemeClr>
              </a:solidFill>
              <a:latin typeface="Antique Olive Compact"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descr="http://timeglobalspin.files.wordpress.com/2012/10/001079.jpg?w=720"/>
          <p:cNvPicPr>
            <a:picLocks noChangeAspect="1" noChangeArrowheads="1"/>
          </p:cNvPicPr>
          <p:nvPr/>
        </p:nvPicPr>
        <p:blipFill>
          <a:blip r:embed="rId2" cstate="print"/>
          <a:srcRect l="2500" r="4167"/>
          <a:stretch>
            <a:fillRect/>
          </a:stretch>
        </p:blipFill>
        <p:spPr bwMode="auto">
          <a:xfrm>
            <a:off x="0" y="0"/>
            <a:ext cx="9188072"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05800" cy="1143000"/>
          </a:xfrm>
        </p:spPr>
        <p:txBody>
          <a:bodyPr>
            <a:normAutofit/>
          </a:bodyPr>
          <a:lstStyle/>
          <a:p>
            <a:r>
              <a:rPr lang="en-US" dirty="0" smtClean="0"/>
              <a:t>You are President Kennedy.  What do you do about the growing danger in Cuba?</a:t>
            </a:r>
            <a:endParaRPr lang="en-US" dirty="0"/>
          </a:p>
        </p:txBody>
      </p:sp>
      <p:sp>
        <p:nvSpPr>
          <p:cNvPr id="3" name="Content Placeholder 2"/>
          <p:cNvSpPr>
            <a:spLocks noGrp="1"/>
          </p:cNvSpPr>
          <p:nvPr>
            <p:ph sz="quarter" idx="1"/>
          </p:nvPr>
        </p:nvSpPr>
        <p:spPr>
          <a:xfrm>
            <a:off x="304800" y="1524000"/>
            <a:ext cx="7772400" cy="5105400"/>
          </a:xfrm>
        </p:spPr>
        <p:txBody>
          <a:bodyPr/>
          <a:lstStyle/>
          <a:p>
            <a:pPr marL="457200" indent="-457200">
              <a:buClr>
                <a:schemeClr val="accent1">
                  <a:lumMod val="50000"/>
                </a:schemeClr>
              </a:buClr>
              <a:buFont typeface="+mj-lt"/>
              <a:buAutoNum type="arabicPeriod"/>
            </a:pPr>
            <a:r>
              <a:rPr lang="en-US" sz="2200" dirty="0" smtClean="0"/>
              <a:t>Do nothing: American vulnerability to Soviet missiles was not new. America was still more powerful than Cuba.</a:t>
            </a:r>
          </a:p>
          <a:p>
            <a:pPr marL="457200" indent="-457200">
              <a:buClr>
                <a:schemeClr val="accent1">
                  <a:lumMod val="50000"/>
                </a:schemeClr>
              </a:buClr>
              <a:buFont typeface="+mj-lt"/>
              <a:buAutoNum type="arabicPeriod"/>
            </a:pPr>
            <a:r>
              <a:rPr lang="en-US" sz="2200" dirty="0" smtClean="0"/>
              <a:t>Diplomacy: Use diplomatic pressure to get the Soviet Union to remove the missiles.</a:t>
            </a:r>
          </a:p>
          <a:p>
            <a:pPr marL="457200" indent="-457200">
              <a:buClr>
                <a:schemeClr val="accent1">
                  <a:lumMod val="50000"/>
                </a:schemeClr>
              </a:buClr>
              <a:buFont typeface="+mj-lt"/>
              <a:buAutoNum type="arabicPeriod"/>
            </a:pPr>
            <a:r>
              <a:rPr lang="en-US" sz="2200" dirty="0" smtClean="0"/>
              <a:t>Warning: Send a message to Castro to warn him of the grave danger he, and Cuba were in.</a:t>
            </a:r>
          </a:p>
          <a:p>
            <a:pPr marL="457200" indent="-457200">
              <a:buClr>
                <a:schemeClr val="accent1">
                  <a:lumMod val="50000"/>
                </a:schemeClr>
              </a:buClr>
              <a:buFont typeface="+mj-lt"/>
              <a:buAutoNum type="arabicPeriod"/>
            </a:pPr>
            <a:r>
              <a:rPr lang="en-US" sz="2200" dirty="0" smtClean="0"/>
              <a:t>Blockade: Use the US Navy to block any missiles from arriving in Cuba.</a:t>
            </a:r>
          </a:p>
          <a:p>
            <a:pPr marL="457200" indent="-457200">
              <a:buClr>
                <a:schemeClr val="accent1">
                  <a:lumMod val="50000"/>
                </a:schemeClr>
              </a:buClr>
              <a:buFont typeface="+mj-lt"/>
              <a:buAutoNum type="arabicPeriod"/>
            </a:pPr>
            <a:r>
              <a:rPr lang="en-US" sz="2200" dirty="0" smtClean="0"/>
              <a:t>Air strike: Use the US Air Force to attack all known missile sites.</a:t>
            </a:r>
          </a:p>
          <a:p>
            <a:pPr marL="457200" indent="-457200">
              <a:buClr>
                <a:schemeClr val="accent1">
                  <a:lumMod val="50000"/>
                </a:schemeClr>
              </a:buClr>
              <a:buFont typeface="+mj-lt"/>
              <a:buAutoNum type="arabicPeriod"/>
            </a:pPr>
            <a:r>
              <a:rPr lang="en-US" sz="2200" dirty="0" smtClean="0"/>
              <a:t>Invasion: Full force invasion of Cuba and overthrow of Castro.</a:t>
            </a:r>
          </a:p>
          <a:p>
            <a:pPr marL="457200" indent="-457200">
              <a:buClr>
                <a:schemeClr val="accent1">
                  <a:lumMod val="50000"/>
                </a:schemeClr>
              </a:buClr>
              <a:buFont typeface="+mj-lt"/>
              <a:buAutoNum type="arabicPeriod"/>
            </a:pPr>
            <a:endParaRPr lang="en-US" sz="2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3" end="3"/>
                                            </p:txEl>
                                          </p:spTgt>
                                        </p:tgtEl>
                                        <p:attrNameLst>
                                          <p:attrName>style.fontStyle</p:attrName>
                                        </p:attrNameLst>
                                      </p:cBhvr>
                                      <p:to>
                                        <p:strVal val="normal"/>
                                      </p:to>
                                    </p:set>
                                    <p:set>
                                      <p:cBhvr override="childStyle">
                                        <p:cTn id="7" dur="indefinite"/>
                                        <p:tgtEl>
                                          <p:spTgt spid="3">
                                            <p:txEl>
                                              <p:pRg st="3" end="3"/>
                                            </p:txEl>
                                          </p:spTgt>
                                        </p:tgtEl>
                                        <p:attrNameLst>
                                          <p:attrName>style.fontWeight</p:attrName>
                                        </p:attrNameLst>
                                      </p:cBhvr>
                                      <p:to>
                                        <p:strVal val="bold"/>
                                      </p:to>
                                    </p:set>
                                    <p:set>
                                      <p:cBhvr override="childStyle">
                                        <p:cTn id="8"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Thirteen Days in October: The Cuban Missile Crisis</a:t>
            </a:r>
            <a:endParaRPr lang="en-US" dirty="0"/>
          </a:p>
        </p:txBody>
      </p:sp>
      <p:sp>
        <p:nvSpPr>
          <p:cNvPr id="3" name="Content Placeholder 2"/>
          <p:cNvSpPr>
            <a:spLocks noGrp="1"/>
          </p:cNvSpPr>
          <p:nvPr>
            <p:ph sz="quarter" idx="1"/>
          </p:nvPr>
        </p:nvSpPr>
        <p:spPr>
          <a:xfrm>
            <a:off x="228600" y="1371600"/>
            <a:ext cx="5105400" cy="3657600"/>
          </a:xfrm>
        </p:spPr>
        <p:txBody>
          <a:bodyPr/>
          <a:lstStyle/>
          <a:p>
            <a:r>
              <a:rPr lang="en-US" sz="2000" dirty="0" smtClean="0"/>
              <a:t>Forms a blockade around Cuba</a:t>
            </a:r>
          </a:p>
          <a:p>
            <a:r>
              <a:rPr lang="en-US" sz="2000" dirty="0" smtClean="0"/>
              <a:t>Goes on air to inform the public and issue a warning to the USSR</a:t>
            </a:r>
          </a:p>
          <a:p>
            <a:r>
              <a:rPr lang="en-US" sz="2000" dirty="0" smtClean="0"/>
              <a:t>US is heightened to DEFCON </a:t>
            </a:r>
            <a:r>
              <a:rPr lang="en-US" sz="2000" dirty="0"/>
              <a:t>2 </a:t>
            </a:r>
            <a:endParaRPr lang="en-US" sz="2000" dirty="0" smtClean="0"/>
          </a:p>
          <a:p>
            <a:r>
              <a:rPr lang="en-US" sz="2000" dirty="0" smtClean="0"/>
              <a:t>Soviet </a:t>
            </a:r>
            <a:r>
              <a:rPr lang="en-US" sz="2000" dirty="0"/>
              <a:t>ships approached the blockade, </a:t>
            </a:r>
            <a:r>
              <a:rPr lang="en-US" sz="2000" dirty="0" smtClean="0"/>
              <a:t>hesitate, </a:t>
            </a:r>
            <a:r>
              <a:rPr lang="en-US" sz="2000" dirty="0"/>
              <a:t>and then </a:t>
            </a:r>
            <a:r>
              <a:rPr lang="en-US" sz="2000" dirty="0" smtClean="0"/>
              <a:t>turn </a:t>
            </a:r>
            <a:r>
              <a:rPr lang="en-US" sz="2000" dirty="0"/>
              <a:t>back around.</a:t>
            </a:r>
          </a:p>
          <a:p>
            <a:r>
              <a:rPr lang="en-US" sz="2000" dirty="0" smtClean="0"/>
              <a:t>Kennedy agrees </a:t>
            </a:r>
            <a:r>
              <a:rPr lang="en-US" sz="2000" dirty="0"/>
              <a:t>to remove all missiles set in southern Italy and in Turkey, in exchange for Khrushchev removing all missiles in Cuba.</a:t>
            </a:r>
          </a:p>
          <a:p>
            <a:endParaRPr lang="en-US" sz="1800" dirty="0" smtClean="0"/>
          </a:p>
        </p:txBody>
      </p:sp>
      <p:sp>
        <p:nvSpPr>
          <p:cNvPr id="7" name="Content Placeholder 6"/>
          <p:cNvSpPr>
            <a:spLocks noGrp="1"/>
          </p:cNvSpPr>
          <p:nvPr>
            <p:ph sz="quarter" idx="2"/>
          </p:nvPr>
        </p:nvSpPr>
        <p:spPr>
          <a:xfrm>
            <a:off x="381000" y="5105400"/>
            <a:ext cx="8382000" cy="1600200"/>
          </a:xfrm>
        </p:spPr>
        <p:txBody>
          <a:bodyPr/>
          <a:lstStyle/>
          <a:p>
            <a:pPr marL="0">
              <a:buNone/>
            </a:pPr>
            <a:r>
              <a:rPr lang="en-US" sz="2000" i="1" dirty="0" smtClean="0"/>
              <a:t>“It shall be the policy of this nation to regard any nuclear missile launched from Cuba against any nation in the Western Hemisphere as an attack by the Soviet Union on the United States, requiring a full retaliatory response upon the Soviet Union”</a:t>
            </a:r>
            <a:endParaRPr lang="en-US" sz="2000" dirty="0"/>
          </a:p>
        </p:txBody>
      </p:sp>
      <p:pic>
        <p:nvPicPr>
          <p:cNvPr id="86022" name="Picture 6" descr="http://shfwire.com/sites/default/files/images/KennedyCuba.jpg">
            <a:hlinkClick r:id="rId3"/>
          </p:cNvPr>
          <p:cNvPicPr>
            <a:picLocks noChangeAspect="1" noChangeArrowheads="1"/>
          </p:cNvPicPr>
          <p:nvPr/>
        </p:nvPicPr>
        <p:blipFill>
          <a:blip r:embed="rId4" cstate="print"/>
          <a:srcRect/>
          <a:stretch>
            <a:fillRect/>
          </a:stretch>
        </p:blipFill>
        <p:spPr bwMode="auto">
          <a:xfrm rot="252411">
            <a:off x="5410200" y="1828800"/>
            <a:ext cx="3567839"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www.cartoons.ac.uk/record-image/standard/ILW358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2" y="1600199"/>
            <a:ext cx="9150551" cy="5257801"/>
          </a:xfrm>
          <a:prstGeom prst="rect">
            <a:avLst/>
          </a:prstGeom>
          <a:noFill/>
          <a:ln w="9525">
            <a:noFill/>
            <a:miter lim="800000"/>
            <a:headEnd/>
            <a:tailEnd/>
          </a:ln>
        </p:spPr>
      </p:pic>
      <p:sp>
        <p:nvSpPr>
          <p:cNvPr id="5" name="Rectangle 4"/>
          <p:cNvSpPr/>
          <p:nvPr/>
        </p:nvSpPr>
        <p:spPr>
          <a:xfrm>
            <a:off x="457200" y="152400"/>
            <a:ext cx="8077200" cy="1815882"/>
          </a:xfrm>
          <a:prstGeom prst="rect">
            <a:avLst/>
          </a:prstGeom>
          <a:noFill/>
        </p:spPr>
        <p:txBody>
          <a:bodyPr wrap="square" lIns="91440" tIns="45720" rIns="91440" bIns="45720">
            <a:spAutoFit/>
          </a:bodyPr>
          <a:lstStyle/>
          <a:p>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bertus" pitchFamily="34" charset="0"/>
              </a:rPr>
              <a:t>“Eye to eye, they blinked first.”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lbertus"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ttp://crimemagazine.com/images/539w.jpg"/>
          <p:cNvPicPr>
            <a:picLocks noChangeAspect="1" noChangeArrowheads="1"/>
          </p:cNvPicPr>
          <p:nvPr/>
        </p:nvPicPr>
        <p:blipFill>
          <a:blip r:embed="rId2" cstate="print"/>
          <a:srcRect/>
          <a:stretch>
            <a:fillRect/>
          </a:stretch>
        </p:blipFill>
        <p:spPr bwMode="auto">
          <a:xfrm>
            <a:off x="0" y="0"/>
            <a:ext cx="5133975" cy="34194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6" name="Picture 6" descr="http://crimemagazine.com/images/jack-ruby-shoots-oswald.jpg"/>
          <p:cNvPicPr>
            <a:picLocks noChangeAspect="1" noChangeArrowheads="1"/>
          </p:cNvPicPr>
          <p:nvPr/>
        </p:nvPicPr>
        <p:blipFill>
          <a:blip r:embed="rId3" cstate="print"/>
          <a:srcRect/>
          <a:stretch>
            <a:fillRect/>
          </a:stretch>
        </p:blipFill>
        <p:spPr bwMode="auto">
          <a:xfrm>
            <a:off x="4495800" y="3492702"/>
            <a:ext cx="4648200" cy="33652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5257800" y="152400"/>
            <a:ext cx="3886200" cy="584775"/>
          </a:xfrm>
          <a:prstGeom prst="rect">
            <a:avLst/>
          </a:prstGeom>
          <a:noFill/>
        </p:spPr>
        <p:txBody>
          <a:bodyPr wrap="square" lIns="91440" tIns="45720" rIns="91440" bIns="45720">
            <a:spAutoFit/>
          </a:bodyPr>
          <a:lstStyle/>
          <a:p>
            <a:pPr algn="ctr"/>
            <a:r>
              <a:rPr lang="en-U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November 22, 1963</a:t>
            </a:r>
            <a:endParaRPr lang="en-U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TextBox 7"/>
          <p:cNvSpPr txBox="1"/>
          <p:nvPr/>
        </p:nvSpPr>
        <p:spPr>
          <a:xfrm>
            <a:off x="5334000" y="1143000"/>
            <a:ext cx="3657600" cy="1200328"/>
          </a:xfrm>
          <a:prstGeom prst="rect">
            <a:avLst/>
          </a:prstGeom>
          <a:noFill/>
        </p:spPr>
        <p:txBody>
          <a:bodyPr wrap="square" rtlCol="0">
            <a:spAutoFit/>
          </a:bodyPr>
          <a:lstStyle/>
          <a:p>
            <a:r>
              <a:rPr lang="en-US" sz="2400" dirty="0" smtClean="0">
                <a:latin typeface="Cambria" pitchFamily="18" charset="0"/>
              </a:rPr>
              <a:t>JFK assassinated by Lee Harvey Oswald while campaigning in Dallas, TX </a:t>
            </a:r>
            <a:endParaRPr lang="en-US" sz="2400" dirty="0">
              <a:latin typeface="Cambria" pitchFamily="18" charset="0"/>
            </a:endParaRPr>
          </a:p>
        </p:txBody>
      </p:sp>
      <p:sp>
        <p:nvSpPr>
          <p:cNvPr id="9" name="TextBox 8"/>
          <p:cNvSpPr txBox="1"/>
          <p:nvPr/>
        </p:nvSpPr>
        <p:spPr>
          <a:xfrm>
            <a:off x="152400" y="4343400"/>
            <a:ext cx="4114800" cy="1200328"/>
          </a:xfrm>
          <a:prstGeom prst="rect">
            <a:avLst/>
          </a:prstGeom>
          <a:noFill/>
        </p:spPr>
        <p:txBody>
          <a:bodyPr wrap="square" rtlCol="0">
            <a:spAutoFit/>
          </a:bodyPr>
          <a:lstStyle/>
          <a:p>
            <a:r>
              <a:rPr lang="en-US" sz="2400" dirty="0" smtClean="0">
                <a:latin typeface="Cambria" pitchFamily="18" charset="0"/>
              </a:rPr>
              <a:t>Two days later, Oswald was himself shot and killed by businessman Jack Ruby.</a:t>
            </a:r>
            <a:endParaRPr lang="en-US" sz="2400" dirty="0">
              <a:latin typeface="Cambria" pitchFamily="18"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rimemagazine.com/images/539w.jpg">
            <a:hlinkClick r:id="rId3"/>
          </p:cNvPr>
          <p:cNvPicPr>
            <a:picLocks noChangeAspect="1" noChangeArrowheads="1"/>
          </p:cNvPicPr>
          <p:nvPr/>
        </p:nvPicPr>
        <p:blipFill>
          <a:blip r:embed="rId4" cstate="print"/>
          <a:srcRect/>
          <a:stretch>
            <a:fillRect/>
          </a:stretch>
        </p:blipFill>
        <p:spPr bwMode="auto">
          <a:xfrm>
            <a:off x="228600" y="228600"/>
            <a:ext cx="5133975" cy="34194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4210" name="Picture 2" descr="http://upload.wikimedia.org/wikipedia/commons/thumb/6/60/Zaprudercamera.jpg/220px-Zaprudercamera.jpg">
            <a:hlinkClick r:id="rId5"/>
          </p:cNvPr>
          <p:cNvPicPr>
            <a:picLocks noChangeAspect="1" noChangeArrowheads="1"/>
          </p:cNvPicPr>
          <p:nvPr/>
        </p:nvPicPr>
        <p:blipFill>
          <a:blip r:embed="rId6" cstate="print"/>
          <a:srcRect/>
          <a:stretch>
            <a:fillRect/>
          </a:stretch>
        </p:blipFill>
        <p:spPr bwMode="auto">
          <a:xfrm>
            <a:off x="5694680" y="3352800"/>
            <a:ext cx="3278293" cy="3352800"/>
          </a:xfrm>
          <a:prstGeom prst="rect">
            <a:avLst/>
          </a:prstGeom>
          <a:ln>
            <a:noFill/>
          </a:ln>
          <a:effectLst>
            <a:outerShdw blurRad="190500" algn="tl" rotWithShape="0">
              <a:srgbClr val="000000">
                <a:alpha val="70000"/>
              </a:srgbClr>
            </a:outerShdw>
          </a:effectLst>
        </p:spPr>
      </p:pic>
      <p:sp>
        <p:nvSpPr>
          <p:cNvPr id="4" name="Rectangle 3"/>
          <p:cNvSpPr/>
          <p:nvPr/>
        </p:nvSpPr>
        <p:spPr>
          <a:xfrm>
            <a:off x="5498206" y="228600"/>
            <a:ext cx="3645794" cy="258532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a:t>
            </a: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Zapruder</a:t>
            </a: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Film</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228600" y="4191000"/>
            <a:ext cx="5105400" cy="1938992"/>
          </a:xfrm>
          <a:prstGeom prst="rect">
            <a:avLst/>
          </a:prstGeom>
          <a:noFill/>
        </p:spPr>
        <p:txBody>
          <a:bodyPr wrap="square" rtlCol="0">
            <a:spAutoFit/>
          </a:bodyPr>
          <a:lstStyle/>
          <a:p>
            <a:r>
              <a:rPr lang="en-US" sz="2400" dirty="0" smtClean="0">
                <a:latin typeface="Cambria" pitchFamily="18" charset="0"/>
              </a:rPr>
              <a:t>Abraham </a:t>
            </a:r>
            <a:r>
              <a:rPr lang="en-US" sz="2400" dirty="0" err="1" smtClean="0">
                <a:latin typeface="Cambria" pitchFamily="18" charset="0"/>
              </a:rPr>
              <a:t>Zapruder</a:t>
            </a:r>
            <a:r>
              <a:rPr lang="en-US" sz="2400" dirty="0" smtClean="0">
                <a:latin typeface="Cambria" pitchFamily="18" charset="0"/>
              </a:rPr>
              <a:t> unexpectedly captured the assassination of the President with a home-movie camera.  It is the only complete film of the event.</a:t>
            </a:r>
            <a:endParaRPr lang="en-US" sz="2400" dirty="0">
              <a:latin typeface="Cambr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7467600" cy="1143000"/>
          </a:xfrm>
        </p:spPr>
        <p:txBody>
          <a:bodyPr/>
          <a:lstStyle/>
          <a:p>
            <a:pPr fontAlgn="auto">
              <a:spcAft>
                <a:spcPts val="0"/>
              </a:spcAft>
              <a:defRPr/>
            </a:pPr>
            <a:r>
              <a:rPr lang="en-US" dirty="0" smtClean="0"/>
              <a:t>The Warren Commission</a:t>
            </a:r>
            <a:endParaRPr lang="en-US" dirty="0"/>
          </a:p>
        </p:txBody>
      </p:sp>
      <p:sp>
        <p:nvSpPr>
          <p:cNvPr id="35842" name="Content Placeholder 5"/>
          <p:cNvSpPr>
            <a:spLocks noGrp="1"/>
          </p:cNvSpPr>
          <p:nvPr>
            <p:ph sz="quarter" idx="1"/>
          </p:nvPr>
        </p:nvSpPr>
        <p:spPr>
          <a:xfrm>
            <a:off x="304800" y="1447800"/>
            <a:ext cx="7772400" cy="5026025"/>
          </a:xfrm>
        </p:spPr>
        <p:txBody>
          <a:bodyPr/>
          <a:lstStyle/>
          <a:p>
            <a:r>
              <a:rPr lang="en-US" sz="3200" dirty="0" smtClean="0"/>
              <a:t>Created specifically to investigate the assassination of President Kennedy and Lee Harvey Oswald</a:t>
            </a:r>
          </a:p>
          <a:p>
            <a:pPr lvl="1"/>
            <a:r>
              <a:rPr lang="en-US" sz="2900" dirty="0" smtClean="0"/>
              <a:t>Still controversial, with inconsistencies and oversights becoming the obsession of conspiracy theorists</a:t>
            </a:r>
          </a:p>
          <a:p>
            <a:r>
              <a:rPr lang="en-US" sz="3200" dirty="0" smtClean="0"/>
              <a:t>Johnson is sworn in on Air Force One right after JFK’s body arrives from the hospital.  </a:t>
            </a:r>
          </a:p>
        </p:txBody>
      </p:sp>
      <p:pic>
        <p:nvPicPr>
          <p:cNvPr id="30722" name="Picture 2" descr="http://www.arlingtoncemetery.net/jjvalenti-photo-1963-001.jpg"/>
          <p:cNvPicPr>
            <a:picLocks noChangeAspect="1" noChangeArrowheads="1"/>
          </p:cNvPicPr>
          <p:nvPr/>
        </p:nvPicPr>
        <p:blipFill>
          <a:blip r:embed="rId2" cstate="print"/>
          <a:srcRect l="3030"/>
          <a:stretch>
            <a:fillRect/>
          </a:stretch>
        </p:blipFill>
        <p:spPr bwMode="auto">
          <a:xfrm>
            <a:off x="0" y="-36004"/>
            <a:ext cx="9144000" cy="687592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randombar(horizontal)">
                                      <p:cBhvr>
                                        <p:cTn id="7" dur="500"/>
                                        <p:tgtEl>
                                          <p:spTgt spid="3584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randombar(horizontal)">
                                      <p:cBhvr>
                                        <p:cTn id="11" dur="500"/>
                                        <p:tgtEl>
                                          <p:spTgt spid="3584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5842">
                                            <p:txEl>
                                              <p:pRg st="2" end="2"/>
                                            </p:txEl>
                                          </p:spTgt>
                                        </p:tgtEl>
                                        <p:attrNameLst>
                                          <p:attrName>style.visibility</p:attrName>
                                        </p:attrNameLst>
                                      </p:cBhvr>
                                      <p:to>
                                        <p:strVal val="visible"/>
                                      </p:to>
                                    </p:set>
                                    <p:animEffect transition="in" filter="randombar(horizontal)">
                                      <p:cBhvr>
                                        <p:cTn id="16" dur="500"/>
                                        <p:tgtEl>
                                          <p:spTgt spid="358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0722"/>
                                        </p:tgtEl>
                                        <p:attrNameLst>
                                          <p:attrName>style.visibility</p:attrName>
                                        </p:attrNameLst>
                                      </p:cBhvr>
                                      <p:to>
                                        <p:strVal val="visible"/>
                                      </p:to>
                                    </p:set>
                                    <p:anim calcmode="lin" valueType="num">
                                      <p:cBhvr>
                                        <p:cTn id="21" dur="1000" fill="hold"/>
                                        <p:tgtEl>
                                          <p:spTgt spid="30722"/>
                                        </p:tgtEl>
                                        <p:attrNameLst>
                                          <p:attrName>ppt_w</p:attrName>
                                        </p:attrNameLst>
                                      </p:cBhvr>
                                      <p:tavLst>
                                        <p:tav tm="0">
                                          <p:val>
                                            <p:fltVal val="0"/>
                                          </p:val>
                                        </p:tav>
                                        <p:tav tm="100000">
                                          <p:val>
                                            <p:strVal val="#ppt_w"/>
                                          </p:val>
                                        </p:tav>
                                      </p:tavLst>
                                    </p:anim>
                                    <p:anim calcmode="lin" valueType="num">
                                      <p:cBhvr>
                                        <p:cTn id="22" dur="1000" fill="hold"/>
                                        <p:tgtEl>
                                          <p:spTgt spid="30722"/>
                                        </p:tgtEl>
                                        <p:attrNameLst>
                                          <p:attrName>ppt_h</p:attrName>
                                        </p:attrNameLst>
                                      </p:cBhvr>
                                      <p:tavLst>
                                        <p:tav tm="0">
                                          <p:val>
                                            <p:fltVal val="0"/>
                                          </p:val>
                                        </p:tav>
                                        <p:tav tm="100000">
                                          <p:val>
                                            <p:strVal val="#ppt_h"/>
                                          </p:val>
                                        </p:tav>
                                      </p:tavLst>
                                    </p:anim>
                                    <p:animEffect transition="in" filter="fade">
                                      <p:cBhvr>
                                        <p:cTn id="23"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fontAlgn="auto">
              <a:spcAft>
                <a:spcPts val="0"/>
              </a:spcAft>
              <a:defRPr/>
            </a:pPr>
            <a:r>
              <a:rPr lang="en-US" dirty="0" smtClean="0"/>
              <a:t>Camelot and Crisis</a:t>
            </a:r>
            <a:endParaRPr lang="en-US" dirty="0"/>
          </a:p>
        </p:txBody>
      </p:sp>
      <p:sp>
        <p:nvSpPr>
          <p:cNvPr id="16386" name="Subtitle 2"/>
          <p:cNvSpPr>
            <a:spLocks noGrp="1"/>
          </p:cNvSpPr>
          <p:nvPr>
            <p:ph type="subTitle" idx="1"/>
          </p:nvPr>
        </p:nvSpPr>
        <p:spPr>
          <a:xfrm>
            <a:off x="2286000" y="5003800"/>
            <a:ext cx="6172200" cy="1371600"/>
          </a:xfrm>
        </p:spPr>
        <p:txBody>
          <a:bodyPr/>
          <a:lstStyle/>
          <a:p>
            <a:r>
              <a:rPr lang="en-US" smtClean="0"/>
              <a:t>John F. Kennedy’s Administration</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0"/>
            <a:ext cx="7467600" cy="1143000"/>
          </a:xfrm>
        </p:spPr>
        <p:txBody>
          <a:bodyPr/>
          <a:lstStyle/>
          <a:p>
            <a:r>
              <a:rPr lang="en-US" dirty="0" smtClean="0"/>
              <a:t>Living up to Camelot</a:t>
            </a:r>
            <a:endParaRPr lang="en-US" dirty="0"/>
          </a:p>
        </p:txBody>
      </p:sp>
      <p:sp>
        <p:nvSpPr>
          <p:cNvPr id="3" name="Content Placeholder 2"/>
          <p:cNvSpPr>
            <a:spLocks noGrp="1"/>
          </p:cNvSpPr>
          <p:nvPr>
            <p:ph sz="quarter" idx="1"/>
          </p:nvPr>
        </p:nvSpPr>
        <p:spPr>
          <a:xfrm>
            <a:off x="457200" y="1295400"/>
            <a:ext cx="7467600" cy="5257800"/>
          </a:xfrm>
        </p:spPr>
        <p:txBody>
          <a:bodyPr/>
          <a:lstStyle/>
          <a:p>
            <a:r>
              <a:rPr lang="en-US" dirty="0" smtClean="0"/>
              <a:t>LBJ serves out the remainder of JFK’s term</a:t>
            </a:r>
          </a:p>
          <a:p>
            <a:pPr lvl="1"/>
            <a:r>
              <a:rPr lang="en-US" sz="2200" dirty="0" smtClean="0"/>
              <a:t>Signs the Civil Rights Act of 1964</a:t>
            </a:r>
          </a:p>
          <a:p>
            <a:pPr lvl="1"/>
            <a:r>
              <a:rPr lang="en-US" sz="2200" dirty="0" smtClean="0"/>
              <a:t>Passage of the 24</a:t>
            </a:r>
            <a:r>
              <a:rPr lang="en-US" sz="2200" baseline="30000" dirty="0" smtClean="0"/>
              <a:t>th</a:t>
            </a:r>
            <a:r>
              <a:rPr lang="en-US" sz="2200" dirty="0" smtClean="0"/>
              <a:t> Amendment</a:t>
            </a:r>
          </a:p>
          <a:p>
            <a:r>
              <a:rPr lang="en-US" dirty="0" smtClean="0"/>
              <a:t>LBJ runs for the presidency in his own right later that year, winning by a landslide.</a:t>
            </a:r>
          </a:p>
          <a:p>
            <a:r>
              <a:rPr lang="en-US" i="1" dirty="0" smtClean="0"/>
              <a:t>Baker v. Carr: </a:t>
            </a:r>
            <a:r>
              <a:rPr lang="en-US" dirty="0" smtClean="0"/>
              <a:t>Congressional districts should be drawn based upon population, not size</a:t>
            </a:r>
          </a:p>
          <a:p>
            <a:r>
              <a:rPr lang="en-US" dirty="0" smtClean="0"/>
              <a:t>The “Great Society”: </a:t>
            </a:r>
            <a:r>
              <a:rPr lang="en-US" dirty="0"/>
              <a:t>A set of economic and welfare measures pushed through by </a:t>
            </a:r>
            <a:r>
              <a:rPr lang="en-US" dirty="0" smtClean="0"/>
              <a:t>LBJ</a:t>
            </a:r>
          </a:p>
          <a:p>
            <a:pPr lvl="1"/>
            <a:r>
              <a:rPr lang="en-US" sz="2200" dirty="0"/>
              <a:t>Focused on eliminating </a:t>
            </a:r>
            <a:r>
              <a:rPr lang="en-US" sz="2200" dirty="0" smtClean="0"/>
              <a:t>poverty, medical </a:t>
            </a:r>
            <a:r>
              <a:rPr lang="en-US" sz="2200" dirty="0"/>
              <a:t>care for those in need, </a:t>
            </a:r>
            <a:r>
              <a:rPr lang="en-US" sz="2200" dirty="0" smtClean="0"/>
              <a:t>and equality in </a:t>
            </a:r>
            <a:r>
              <a:rPr lang="en-US" sz="2200" dirty="0"/>
              <a:t>education, urban problems, transportation, and racial </a:t>
            </a:r>
            <a:r>
              <a:rPr lang="en-US" sz="2200" dirty="0" smtClean="0"/>
              <a:t>injustice</a:t>
            </a:r>
            <a:endParaRPr lang="en-US" sz="2200" dirty="0"/>
          </a:p>
        </p:txBody>
      </p:sp>
      <p:sp>
        <p:nvSpPr>
          <p:cNvPr id="4" name="AutoShape 4" descr="data:image/jpeg;base64,/9j/4AAQSkZJRgABAQAAAQABAAD/2wCEAAkGBxQSEhQUEhQVFhUWGBgXGBgVFxUXFBUXGBcWFxcVFBcYHCggHBolHBwYITUhJSkrLi4uFx8zODMsNygtLisBCgoKDg0OFxAQGiwkHB8sLywsLiwsLDQsLCwsLTcvLCwsLCwsLCwsLCwwLywsLCwsLCwvLCwsLCwsLCwsLCwtLP/AABEIAN4A4wMBIgACEQEDEQH/xAAcAAAABwEBAAAAAAAAAAAAAAAAAQIEBQYHAwj/xABHEAACAAQDBQUEBwMLAwUAAAABAgADBBEFEiEGMUFRYRMicYGRBzJCsRQjUqHB0fBiguEVFiUzY3KSorLC8SRDczV0o7PD/8QAGgEBAQADAQEAAAAAAAAAAAAAAAECAwQFBv/EADARAAICAQMCBAMHBQAAAAAAAAABAhEDBBIxIUEiUWFxE4HhBRQykaHB8DNCcrHR/9oADAMBAAIRAxEAPwDXBCxCFhYjYaxYhQhAhQgBUHBQIAODhJMcZk8CIUcXhBmAcYhK/HETjFartpHbRAYxcipF4nYgi7yIjaraeSnxCKJMWfNOub5QqXs+x3i/3/O8YObMtpY6nb2Uu7WGEz2hjgphtK2bHUfd8o7Js2OPzMTcy0GvtD5oYdyPaBLO8Q1fZpeF/Uw1m7NeJ8dfnDcxRaaXbCS/G0S1Pi0t9zCMzm7Okbvy+UchTzpe4n5xVNk2mupOB3GFgxl9Hj81N9z+uW+LDh+04a1zGakY7S4QIjqbE1bjDxJoMZEOkCCvAigOBAgQAIECBEAIECBADIQsRzELEUh0EGDCAYO8QC7whpkImTbRD4liQUb4jZUPK3EAg3xWK/GGc2SOeSZPPEL84mKHCgvCNblZmkQdPhDzDdyf11iYpcFVeES9Oim+Ug2NjYg2I3g249IcrLjGjLgj5NCOUcXrpCz1py4E1hdVs2osTe9rcDxiZ7OKR7Sacyvo9Ym+VMVWI5XzIT+zmFv34kuis36bFHLkUH349+xOV+ISpM6TJckPOJC2AsLbs2ulzoNIb41igp5siSEzvPaw72XKMyrm3G/vE8PdMUvalmrp8+fTTO7SyJUxbag/9zTkwzOf3LRLYViYr8UkuvuyqcOwG4TLEFetnmD/AAxjuZ3/AHGMYKb7RbkvJ1a/O0XOoyojO5AVQWYncABcmGOBYnKq1Z5WaymxDAAi4uDoTp+UQntHxYXlUSkAzipmEkKqJmsmYncM3e8E6wy2ElrS4hU06v2kt1BRxYhilmGq6Xs7bvsnlF3eKjTDRr7u8j/FyvZOmW4zZJmmTnTtQLmXcZ7WvfLvItrBTsPB4RVtuSaavo6tQSDdWA45dCPEo5Gv2Yc7MGqrZ30uY7yZANklqe5MUHQBToV33e1zwsNy+tGMtGvhLKpeFrv5+Q8rMFB4RWdoaM08mZOAvkF7XsTqBv8AzjTJkqKt7QKcDD6k23IP9aRtxxuSXqcDKZgW1Qf3W1G9Tow8uPiIvOFY+GtcxgFrG43jdwI6gxY8D2jZSBNP74/3j8RHXl00odUa7PQVNVBodK0Z/gON3trv/V4udJUhhGhMD+DhCmFRSBwIECBQQIECAGAhccxCrwIKvCXmWhLPEZiNYFB1iNlOeJ4hlERlLRtNOZ79B+cLoqUzGzNu4Dl/GJaqq5VMgaawUEhRoSWJ4ADU6AnwBjS2bYRbdJdTrJkKtgbC5sLkC5sTYczYE+UVX2kYlUSFRZbdnJdSC637QuL/AFd/hGXXTU68tXntAw0PIWqSZlaQM6d6yMGsQV/b3ZSN+7jDfAsWl4tSzKafZJ4XlvK+7OQdDa69eRjXJ9j0tLhUFHUNXFOpKuPULZTFqKmaVSSJrTmnHM0wDuByugtw4CwvbidIvgEYvs9ikygefIWmV6svkViCzqbWZFUasp0YWI0NzfSNawAzzTy/pQAnW79rczYm2ga1rgaXvFg+xftLTfDlvT6Pu2rfrS7dh/aGOOYYtTTzZLbpikX5NvVvJgD5RIQTMBvIjOjzYycWpLlFN9nWzMykkzhUIoeawBAIYFFW2ttNSzaR02J2ONDNqHLqweyy7XzLLDMe/ce8e7u+zFqM9ftL6iOsYqK6HTk1uWbnb/HV/IocjYVqioqJ2IENnb6tZTsMo3C5sNyhQB4mONTslMpa2lnUizJkvMO1zOt0U9w7yNMrbgD7vhGhAQIbEZr7QzX1fhqq7VVcFC25Bn1tFSAAgnO9xfuk2Nr6aKj+sXlJYAAAAA0AGgAG4AQsqOQ03dPCDtFSptmjLm3whBKlFfq3ycysVz2gp/R1X/4ifQqYs1or23y/0dWf+Fz6C8bsP9SPujnZ51aCJjoNDc8v+AYRf9cI+knBM1kpgeMPTnW5l31HFeq/lGt7OY2HVSGBB3ERh2c31iY2dxpqZ9bmWx7w+z+2v61jy9Rpv7olPRlLUXEO1MU7AMVDAEEEEAgjcQeIi1SJtxHCBzAggYOBA4EFAgCPBgEwm8c5jxAcqqdYRCKhnPf4QfUx2xCaWIUbz9wiTw6lCgRrkzOKOdTUy6WS02acqoNeZPBVHEk6ARE4R/StJMM5VUdowlMhuyW0BPUXtwzC+g0Jlsc2cl1ZldozhZbElVNle4tY8Qeo1sSOMU/EcLqMIndvSkvTsbOp1FuCzABcdJg3ceR1SvvweppMeOcKhKsvKvjp2T839CJ+gGXUSaSvmTFkSn7oB+q1F1a53IxuL/DqNNbXTFth0abJm0jCmKMCcgsAB8SAfFbQg6G+vG7mZIpsXpw3eUqSpNh2kptM8s3BBBBHTcREzVT5VJIuxyy5Sgakk2AsAL6sdwiRgbNRrp+GrjJWpLt7/M7Cllq7TciByLM9hmKjgW32it43t/SyLqhM5xwS2UeLnT0vGf7TbWz6xitykm+kteI5uRqx6borpSNyieS5N8lkxrb6qnk5G7FPsy/e833+lorM6qdyS7sx45mJJ8yYPsTvgjIO+0ZUQ5hj+MSeH7R1Ui3ZT3A5Ehh6NcQ0p6QswHO2nibflExSbNzHKaWDX15aXF4EH9N7SKxGuxSYvIqBp4rb8YuGAe0annkJOBkubAE96WSeAYbvMAdYzHFsLeWxBU8deER3ZnlCinpWBGYezva9gy0tQbqdJbk6qeCMeIJ3ct0ahGFAKIHbpb4dW/8At5p9EYxPxD7YJegrBzp5/wD9TRsxfjj7oHnjCMKmVL9nKAL2zam1wXSXv8XHlcx3rtm50nte0MtBJ7MzCWYhRMmtJU2VSSAyknpYi+6O2zWKmiqFnMMwKOLKVJOdDlO/SzZTryhxtBtKtT9L7hBqZdMg1HdaSyO7HnmIb/FrH0c3k30l4fqaxH8zJ/aTZeeQxlEK+VptgxkzZ4HelC/clnpdlF99q6Gi4yNuMk2pmLLfLPaWSoe2i00yQVcgWN2YP+5FLljQeQjXFTd7/T6gt+w2OmU4kue6x7h+y32fA/PxjZMKrLgR5vQ+N/vHhGt7DY520sZj317r+PBvMa+seZqsO17kU1CW0dAYYUc24h6pjlILgQIEARRMNKqZYQ4cxFYk1+79o28uP3RiyoGFyc5Lnju8OH5+cWCSkM6GTZd0VCm27nU8zs6+mK3uQUFmUX3ZSbOov7wPrGlyS5OvBpsmZPZ1a7d/kaIogOoIIIuDoQRcEHgRFYxPbaQslZlO6TmZgAgazAAXbMD3lNuY3kRaJTEqCRYkAkb8ptqL9IqaZjPDPGk5Kr/Y4UNDLkoElIEQEmw3XJuYzX2nYyZk5aZSckvVrcXI09AfvMaHjmICmkTJra5VJA5tuVfM2jFKEmbOzNqWa58SdTrGUUa5Nt2yXwzZ0sqnnr8okm2Lvc5hpwtv1/KLJhcoZf1u4aRNSpQi2YlHXZQCWBxuOVrXsfO3yjqmySmXY+9YC/68AIu3YDdChKgCmUGyyqyOwvYZSOBIOjfwizpSgcIeFBAyQBET8LlsSWUG/H5RUca2clyywXl3Rrv3EknfvjQssROO02dN2vDdAGUTcMdQWFiVsbA94eAF93PpGw7H4u1RIHaD6xQAbbmBAIPpFGmU2UKGlrruB7QnMNBxta//ABxi07KIyOWYDvAAm1hZQALdN+g01gyFuhhj6ZqWoHOTNHqjRIQ2xFbypg5o49VMI9GinnzZvYyprkaZT9lZGyHtHKm+VW0AU3FmERWP4TMpJzSJ2TOgW+Qkr3lDCxIBOh5RrHsQP/TVH/lU+stfyil+11P6TmdUlH/IB+EfQY9RKWoljfCMOxSD13QTNyhbLBWjraAamJ/ZTETIqFJNleyN4E91vI/cTFeAhwmvp+v10jlz41KLRD0VhFRcROSjGf7D4l2siWxPeAyt/eXS/nofOL3TtpHhtNOmUdQIKCgQh5piNlLmm/3fmf4fOH9QdIb4StyTzJ+7QfKNUjKJKy3VSqllDEEhSQGNt5A3m1x6x1rKCXNTJNRXU8GFx4+MV7anY+XXEM0xkdVyqQAyjUm+U2N7ngRuEV/+RMYo/wCondvLHw5sxt0Wbu8mjU212PSw6fHOKccqjLydr8mSOD7JUTVImU03MsiZd5J72V1uF7x71gwvre+XfF7iqezfC3kUzNNVlmTXZiHFmAXurcdbM370WyLBdDXrckpZXFy3KPRNlN9qU4rRgDc0xVP3sPvAjNcDJDgjfvjUvaZJzUDn7LIf8wX8Yy7ATaYvj6RsRxmk4JNuoJiwSTEFSyu6MjA7tByHWJunGm/8YA7rugEwkXtY2hK3MQHWEGDhLiACMcJ0oG8dlEJnHSAKniCs04KUsF1za630+HW/WLHISwuBawJHDcNLw2NOc4NwR1NiOunCJCVK7pA6/rwigloROW6sOYPyhYgREDM/Yh/U1I5PK/0N+UVT2xJ/SR6ypR/1D8ItfsX0FYvJpX/6j8IltrvZ8tfU9u08p3FTKJYb3SxvmLD7XLhHq/Gji1cpT4r9kY9jBn1hFoum3+yKYe8gS5jP2ockuBoUKbt+/Nx5RUzJsAbXubb9NLXFvMax6sMkckVKPDIcHHKFyR+vlBNa55cLQlH1F+HL1hJdCGg+zSss8yWeNnHiO63+30jXqJ9BGDbGVGSrlcmJU/vA2++0blhraCPC1UduT3CJUGDhAMCOcEJVtYEx0waXZF8BHHEfcbwPyh9hyaDwjXIziV3EfaLSyiyqs2YVJByqFW4JFrsQd44AxH/z7q55yUlKpa17Es7gc2HdAtpqeYh7iGw/ZzfpNCxlzBmPZ37pJ1OQngT8LXXwiL2MxVkxGea1Hlz6jIigoQoYaFel7JY7jbfHO3K6Z7+PFpXilPFHc4q6bd37Lt3s0mmzZFz+9lGa27NYXt53jrBCDjceEyrbfYnIWlnSHmKJry8yIb5jY3Xw1XS/KMswSWxmrlIGo1IBt4A8Yf8AtEJOIz78MgHh2aHT1MQmcjcbRmiGuYVMFspykjmAD4xNSbbtIxOkqpwOZC5tyzH1twiwUW201W+sAI9CPWJRDTmXXeYShiMwrFUqLMmvdBI5XvoesQ+0ePtTKVQXe9hfdbn14esCluJH/MII8IytMXr6pgstju+EBRa+8kxKStlqx7NMqbNfSzMbed98KBocsQfZXEVXZ9Z1PMKTmZwStixJuCbXG/74t14Aa9jz/jDabU5A7EhUXUuxAAA3kmH0/RSYjamlEyU6MAUZCLffEBKYXiaT1zS3VxwZdxtofQw+XfFf2Xw9ZAKJopJIHAbr2iwCAPPWH7SVFFNnincLnchsyq3uM4G8aWuYmsF2jxaummTT1KhwhfVZKrlDKpsezOt2EVDHBapqBynTR6TXi3+x0/8AXt1p5n+uTH0maEI4nk2puu6MEd8V2IxipKtUzZM/JfKDNsRe1wLS1Gthx4RQcUw+ZIcyp6MjpvUgX14gjQg8xpHoDE8bmSsQpKYKGl1CTcx1zK0tSwYG/u6WItx9aX7c6ZctJMH9ZmmJ4pZW16Bv9Z5xy6XVTc4wklUuKK0ZOZel731OnHTU34/oxy/WsdM9geul+Q6Qlesek0YkphMzLNlt9llN/Agxv2GHSPPlKNd+v/Gnz9I9A4R7o8I8fXLxJhEypgQSwI4AQ1eO43gflEhQDQQ0qlup8IdYcbqvgI1y5MokgscaiiluyM6KzSzdGIGZTzU8Ire302qWXK+i9pa7doZQJe/d7P3dcvvX8BE9gjTTTyfpAtOKLnGnvW1vbS/hGu7dHU8ThjjlUl1tVfUfQIECMjnM29quCapVJuNpczofgb8PSM/yxv2LUC1EmZJbdMUrfkTubyNj5RkmzmFK0x0nrYocpHJgSD8oyTBxwCRPmK4kzll2t3dxa/UCJCp2PmFC8yehmm5IObLbh37Xv5RMydlZcuZdCxU2K62K9NN/nyicqVEqS7tqEUnXeSN14EIf2Y0tpMxmvq9h4KB+JMSu0+AJVKNchBvmAv5EXEPNnJWSRLBFiRmI6tqfvMSkuBTNqPZKWc4nTHL2IUgWVSdxGuvhDig2EK2P0xw3DswQB6sbxe5lKp1A1ggnC0LBGUVFMKIKghpku4DrYZxfRjpoTppExK3WhIjsgiA41kssjBbAkG1xcA8CRx8Igtn6WZLTJNYse9c3ve5Ov8In6gm1xqf474bOlrcrawA5w6Xa58vxP4ekPITISygevjCoA82bTrlrKof28775jmLL7If/AFAdZMwfeh/CIDbZQMQqh/bTPvYn8YnPZQf6RTqk0f5L/hH0uZ3pX/j+xh3NlqKqSs6UjlBOmK4l3HfZVyl1VreBIvrbpGVe2nD53bSZzNmksploLW7Jx3mU882+/wCzbgL6HjWAmfV0c/OFWmMxmGuZiwTKF4WuNSfC2ulT9tOIJ2UinveYZnakbyqKroCfEtp/daPJ0TrNDb1vn0MmMNnvZdIqKWROafPBmy0mZVEqyllBsMym4jKmFjbiD8jHpDYE3w+j6SlH+G6/hHniulDtJlt4dhbwa0d+kzTnkyKTumRnWjF23co9A4QtlXwHyjC8Fpy01VIN7xvdAukc2vfiSMSRECDAg44ARswQeFmygcrj0NoWwhFJozDnr+H68Y1yMoi8fxYUskzSpbVVABAuSeJO4DU+UKwLFlqpQmKCNSpBINiLcR0IPnHauoUnyzLmqGRt414aggjUHqIPDaCXIliXJUIgvYC51OpJJ1J6mNVO/Q6bxfCqnvvntQ7gQIEZGgEZjtn9VXuVOXPLR76b7lST/hjTozL2sSiJ8h+DS2XzRr/7vuioE/s8/wBWrO1yRvOlt1rxwx/ElebJph8TBn5BVOax8SB6RHYRW2p1N7m1hw1inTq9kqRN3srAnlp8I6cIoNnkpYQoMYqlJt1TMO8zIbXsVJueQtvMd6eqrKkhkCSZJtbMM05l52vZSeWsATcuvGbId/DqIchh0iMxeg7RRlbI43MPx6Qzo8UYN2U0ZXHow3XB5RAT2XjHUw3MwWHWO43QAmaNNeP/ADBS1uVHW/kB+do5VpbKClrhgSDppxsef5Q8p5Zvci3T5mAO8FBwUAed/aHpiVWP7S/qiN+MR+CY5NpJyz5OXOoIGZbr3lKm4BHAxLe00WxOq/vIfWRK1/XKKuRH1eFKWGKfkv8ARgaBh+3uJVc1JEubKltNYIrCWO6Txu2b5Rx2w2NqaWWaqoqFmszqrWzliWBsSzcNN0VjZ6uEipkTmByy5stjzyhgWtzNr6R6AxnDJOI02QuTKmZXV5RHA3VlJBHqOJjg1E1pskdiSi+ehasY+zZr4bS+Dj0muIwbFEtUTxynTR6TGj0LTpIwykVWcrJkg95yCzEksRoBdiSbACPPswmZNmPaxd2e1xoZjFrXHK8YaDrPJNcMMsuxNHmmqSPiXXrfOR/hUxstIukUXYvDihQEaqpdr7wXOVPuEyNAkLHLq57shidwIEHAjmAxtHIizA+Xr/GOwgnW4jFhD5DC4iq3EuwkNMIzEWUKPickBR01+6K9/K9XlaYZqLkurJaX2auGyZWb3gM3d4m5uDbWNDlR2YtPLJHcqr1LvAiNwLFPpCElcsxGyTE17rgC9r8PyPKJKMk7NM4OEnF8oEUv2qU2allv9iaPRlYfO0XSInaqg7eknSwLsVuv95e8B6i3nFRiZphpz05VPfA87RWp4sTffFi2KnATWU8VNvnaHy4SlQXyjXUg20J6xkQh9nKalfN9ImBDwvf1vuvfnFvwzGpdOplCb2wB7nZhnbLwByjhEbhEqoTMsuXLBH21BHre8TeGzaxWAmJKCHjKHu9SDEKKm4jUOLyqaYdN7lZevgxvHfCKs1AKzZZluh3MNR1BiXlMfijhPIDhuliekAHONiq8R/C0P5ZuIjqlwXB/Z+Z0h5LayiIDqdQYcyDdV8B8obDWK7sTjpdptJNa8yQzKrHe6KxAvzI/KALdAgQIAwb2qywMSnk6XEs//DLH4RTpwN+Pnv8APrGq7W4FKq8Z7GbNeWZsmXkyKGuyq+jX3DKp16RWKHZymSnSfWTZqrNmvKlCQqM1kOVpkwtpa/Aa+PD6PT54RxRT5pfz9DAqpnkgDQAbgNIdU+JTJQ+qmzZd9Tkd0B8lI9YuWD+z8mtqJM3M8mmFyZdlecWQPKlpfcxBuddMvW8VwbOz3rBS9kZU120R9ezQ65i3xKq3OYb8pjcs+KbavhWSiMmVjzTea8xyBYF3ZyNRfViTa1/uiwbLYT200b8oIJv5cYdbZbP08ibTrR3ZJslXD5mftCWYdpc6AEWNhYcos2EYV2clZQ/rJxyXHBbfWuPBLgdSI15M0fhpx6WVeZZdl5N0MzhMa6/3B3U9QM37xiyyxDajkBQABYAAAcgNAIeKI8KcrbZA4ECBGIGIhdoQIWIgIraGW3ZZlFzLdJtrA37NgWAB45b262iGnrLmSpqkZZTT1mFnV+2VTM7RkyAH4iQCDY5yfG4ZbxENs0juxzsqsblBbKSbDTppoOEaMsHyj0NJnjFbZOq6pi9mnWbOqp6Bgjuqgn4igN2CkDLv68T0FghMqSEAVRYD/kk9Sdb9YVCKpHPlmpztcf8AOgIECBFNZlG2mBvRz+3lD6pzcW+BjvU9DvHpwh5sXVKQ26/KNFrJaMjLNClCLMGtlt1vGNY+EpKhhRzc8o63U5shvqhI32015GMkDSpVjqIcyiDGd4PtnbuzePxD8RHb+eQlTWFw6HVSOHQwoF/BjlWFVRmdgFAuSdwHG8VbDtsUmkKFcnkBr43vYecd2lzp75p5Cy1PclL7t+DOfib7hwgCRoZ4mG4BF9wO8Dhfrx9YmUb8oj6KSFGg8esSMlb68IAU80IpZtAASfAC5jCf5Ydak1MslXM1pg82JsRytoRF99pu0QRPoss99wDMt8KfZ8W+QPOMvmPFQN92U2kl10rOlldbCZLvcofxU8D+MTkecsDxmZSTlnSiAw0sfdZTvVhyjX9mPaBTVdkc9jNPwue6x/YfcfA2PjEoFd2rq0kbQUk2awSWJKFmOigf9Wtz529YgdjNpBJmzEnTU+iozzgjIJjO4JyiRcdxibG/TgTeHntrS1XIbnIt/hmOf90Z4ekfQafBHLgi33Vfk2YPkutHtRKqZdZKrHeT9JmicJktTMClQqiU6ixZAqqB4a9etftmUnq1KquqUyUweoTPMmKpJZiL6ZrjQ8utopUiWdTbS3zizbK4IZ7g27qka2948hG2WnxRtvjy7BdS70lR9Nl0rMiyxKTvfVoqhgCLy7aiWATYaRLbOSe1ZqkiykdnJB4SgdX8XbXwCwznyO0daOV7tg1Q6/CnCUCOLHTyJ4RbqaSFAAAAAAAG4AaACPKzSUVtiJPsdUWOgggIUI5CAgQcFEAxELEIEKEAdFgyISIWIjA4lNcQyrsYkSf62dLXxYX9BrEPtXgz1EsGVMZJiaqMxCP+y4vbwPCKzR1AqlMmcOzqF0YNoWI+TdePzxaM0Tld7RaRPc7Saf2Vyr6uR8orlf7Sp76SZcuX1a8xvLcPuMQeMYE0onQ246ajxEQ5lRFRaHOJ4vPqD9dNd+hPdHgo0HkI5UMkPmTnqviOHnu9IbssOcPvm6bvWKBnMl2JBFiND/EQlFHGNNwzCaetl2mr9amhZTZyODX4jx5RBY9solKQRPlkHcky6zLdMoIPjpADTCsZEsKsuWBzY6km1oteEO806BupI1POwjtgOyEpklzHKsCoYZL2N9dWPDyEW6VKVBZFAHQRANZFNYa+n5mIrazaBaOVmOrnRF5nr0G8/wAYlsRrFky3mTDZVFyfy68Iw7aHF3q5zTG0G5V+yvAePOCBHVdQ0x2mOSzMSSTxJjgRHQwjLvjIhzaEFo7TFjkEMALr8UmzTKSY5cS1YJmNyqkglbnUj5cICAmwGscmp7uvgw/0xddk9knnsGZcqb7nS/5DrHu6LKo6e32slWxvstgLTjYg5b+p5CL5Uzfo4Wnp1DVEzuqo3IB7zEjcAN58t8HVYglPlp6RO0ntooXhzP7Kjixia2cwH6OC8xu0nv8A1j/JE5IPv3xpz576y+S/nYN10R2wDCFp5eUHMxOaY53zHO9j04AcABEsBAAg48yUnJ2zEEHAg4xAIECBADAQsQkQsQAYhUEIUIAEQm0WziVQzA9nOX3Zi7/Bx8S/LhE5BxAUGXiDIwp69Mrblmb1cDS6N8Q6HURwxTZcMM0oix4jUfmIvmI4dLnoZc5A6ngeB5qd4PURVJ2F1VEc0gtPk/Zteag5EfGPDXpEaszUiiVmFsnvA/faJnAcBMyndwNSbL5Ea+t4s9HilNVCzd1uOnzXeItWG4ckuUqqBa19N2pLfjEporaKLS0zyyrg2ZLbuI4qflFZnF5s2dVECYFmnMranIScuZfsW7t+FuGkaVtHJMuWezGaYb5R+J6CM4k0s1HUylfOTqAt1NzbKBrcEb777xLFFt9n2Lhi9OCcovMlg3OQE96UTxsTcHiGi5kRW9i8EWVJWaF+sctmuNVsxUoOgIh9tXiv0anZx77d1B+0ePgBrAFE9peOdo/0ZD3EN3t8T8vBfn4RRChiSelYkmxJ3m97kniYIUDncpPlC0WmRuWE9nE3LwSafgPnExQ7IO1rn0ENwoqHYExK4bs7MmnQaHiRu9Y0Gh2SlyRmmEL42LeQjpW7SSKfuSRmmHQBRmmk8lUbotNjohhhWx0mRZ55uRuBt9y/iY7zcUmVLGRQqLDRn/7Uq3F2+JukdKXZuprCHrGMmVv7JT9a45TG+EdBr4Rc6GhlyUEuUiog3KosPHqesdeLLHHDi3+hrbbI7Z7Z6XSqSCXmv/WTW99zy6KOCiJgQcCNUpOTt8kCg4EHGABAgQIAECDgQAxELEEBCgIAMCFQUKAiAECDg7QAUGDBFYIyxe9tYAjsU2ekVBzOln+2hyv5kb/O8P6aW0uWqg5yigDNYFsosLncCecdRChCilS/lislZjU05C8WSzoB+73rQ5w3GqWabSh3jxFs/W3ECLIDDWfhslwwaUhze9oAW8SNTChY4opSqihdRwOh3kneIicUSVNYFpgsBYcQOf66RJikUS+yW6plyDKSCq2tod404xAPsNS2A+u0/tW/GJRUxBw6Sf8AuL6H8oR9Dp13vfwH52hf8xafhMqB4Tf4QpdhqX4u2f8AvTWt/ltDai7mMajHKST9m45sPkIaptHUT9KOnmMD8QUJL83aLVRbO0snWXTyweZXM3+JrmJS8UjZSJOydVPN6qeJanekjVz4zDoPIGLHg+AU9KPqZYUne570xvFzr5bok4Tm1t5wIKgoECKQEHBQcACBAg4AKDgQIAECDg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SEhQUEhQVFhUWGBgXGBgVFxUXFBUXGBcWFxcVFBcYHCggHBolHBwYITUhJSkrLi4uFx8zODMsNygtLisBCgoKDg0OFxAQGiwkHB8sLywsLiwsLDQsLCwsLTcvLCwsLCwsLCwsLCwwLywsLCwsLCwvLCwsLCwsLCwsLCwtLP/AABEIAN4A4wMBIgACEQEDEQH/xAAcAAAABwEBAAAAAAAAAAAAAAAAAQIEBQYHAwj/xABHEAACAAQDBQUEBwMLAwUAAAABAgADBBEFEiEGMUFRYRMicYGRBzJCsRQjUqHB0fBiguEVFiUzY3KSorLC8SRDczV0o7PD/8QAGgEBAQADAQEAAAAAAAAAAAAAAAECAwQFBv/EADARAAICAQMCBAMHBQAAAAAAAAABAhEDBBIxIUEiUWFxE4HhBRQykaHB8DNCcrHR/9oADAMBAAIRAxEAPwDXBCxCFhYjYaxYhQhAhQgBUHBQIAODhJMcZk8CIUcXhBmAcYhK/HETjFartpHbRAYxcipF4nYgi7yIjaraeSnxCKJMWfNOub5QqXs+x3i/3/O8YObMtpY6nb2Uu7WGEz2hjgphtK2bHUfd8o7Js2OPzMTcy0GvtD5oYdyPaBLO8Q1fZpeF/Uw1m7NeJ8dfnDcxRaaXbCS/G0S1Pi0t9zCMzm7Okbvy+UchTzpe4n5xVNk2mupOB3GFgxl9Hj81N9z+uW+LDh+04a1zGakY7S4QIjqbE1bjDxJoMZEOkCCvAigOBAgQAIECBEAIECBADIQsRzELEUh0EGDCAYO8QC7whpkImTbRD4liQUb4jZUPK3EAg3xWK/GGc2SOeSZPPEL84mKHCgvCNblZmkQdPhDzDdyf11iYpcFVeES9Oim+Ug2NjYg2I3g249IcrLjGjLgj5NCOUcXrpCz1py4E1hdVs2osTe9rcDxiZ7OKR7Sacyvo9Ym+VMVWI5XzIT+zmFv34kuis36bFHLkUH349+xOV+ISpM6TJckPOJC2AsLbs2ulzoNIb41igp5siSEzvPaw72XKMyrm3G/vE8PdMUvalmrp8+fTTO7SyJUxbag/9zTkwzOf3LRLYViYr8UkuvuyqcOwG4TLEFetnmD/AAxjuZ3/AHGMYKb7RbkvJ1a/O0XOoyojO5AVQWYncABcmGOBYnKq1Z5WaymxDAAi4uDoTp+UQntHxYXlUSkAzipmEkKqJmsmYncM3e8E6wy2ElrS4hU06v2kt1BRxYhilmGq6Xs7bvsnlF3eKjTDRr7u8j/FyvZOmW4zZJmmTnTtQLmXcZ7WvfLvItrBTsPB4RVtuSaavo6tQSDdWA45dCPEo5Gv2Yc7MGqrZ30uY7yZANklqe5MUHQBToV33e1zwsNy+tGMtGvhLKpeFrv5+Q8rMFB4RWdoaM08mZOAvkF7XsTqBv8AzjTJkqKt7QKcDD6k23IP9aRtxxuSXqcDKZgW1Qf3W1G9Tow8uPiIvOFY+GtcxgFrG43jdwI6gxY8D2jZSBNP74/3j8RHXl00odUa7PQVNVBodK0Z/gON3trv/V4udJUhhGhMD+DhCmFRSBwIECBQQIECAGAhccxCrwIKvCXmWhLPEZiNYFB1iNlOeJ4hlERlLRtNOZ79B+cLoqUzGzNu4Dl/GJaqq5VMgaawUEhRoSWJ4ADU6AnwBjS2bYRbdJdTrJkKtgbC5sLkC5sTYczYE+UVX2kYlUSFRZbdnJdSC637QuL/AFd/hGXXTU68tXntAw0PIWqSZlaQM6d6yMGsQV/b3ZSN+7jDfAsWl4tSzKafZJ4XlvK+7OQdDa69eRjXJ9j0tLhUFHUNXFOpKuPULZTFqKmaVSSJrTmnHM0wDuByugtw4CwvbidIvgEYvs9ikygefIWmV6svkViCzqbWZFUasp0YWI0NzfSNawAzzTy/pQAnW79rczYm2ga1rgaXvFg+xftLTfDlvT6Pu2rfrS7dh/aGOOYYtTTzZLbpikX5NvVvJgD5RIQTMBvIjOjzYycWpLlFN9nWzMykkzhUIoeawBAIYFFW2ttNSzaR02J2ONDNqHLqweyy7XzLLDMe/ce8e7u+zFqM9ftL6iOsYqK6HTk1uWbnb/HV/IocjYVqioqJ2IENnb6tZTsMo3C5sNyhQB4mONTslMpa2lnUizJkvMO1zOt0U9w7yNMrbgD7vhGhAQIbEZr7QzX1fhqq7VVcFC25Bn1tFSAAgnO9xfuk2Nr6aKj+sXlJYAAAAA0AGgAG4AQsqOQ03dPCDtFSptmjLm3whBKlFfq3ycysVz2gp/R1X/4ifQqYs1or23y/0dWf+Fz6C8bsP9SPujnZ51aCJjoNDc8v+AYRf9cI+knBM1kpgeMPTnW5l31HFeq/lGt7OY2HVSGBB3ERh2c31iY2dxpqZ9bmWx7w+z+2v61jy9Rpv7olPRlLUXEO1MU7AMVDAEEEEAgjcQeIi1SJtxHCBzAggYOBA4EFAgCPBgEwm8c5jxAcqqdYRCKhnPf4QfUx2xCaWIUbz9wiTw6lCgRrkzOKOdTUy6WS02acqoNeZPBVHEk6ARE4R/StJMM5VUdowlMhuyW0BPUXtwzC+g0Jlsc2cl1ZldozhZbElVNle4tY8Qeo1sSOMU/EcLqMIndvSkvTsbOp1FuCzABcdJg3ceR1SvvweppMeOcKhKsvKvjp2T839CJ+gGXUSaSvmTFkSn7oB+q1F1a53IxuL/DqNNbXTFth0abJm0jCmKMCcgsAB8SAfFbQg6G+vG7mZIpsXpw3eUqSpNh2kptM8s3BBBBHTcREzVT5VJIuxyy5Sgakk2AsAL6sdwiRgbNRrp+GrjJWpLt7/M7Cllq7TciByLM9hmKjgW32it43t/SyLqhM5xwS2UeLnT0vGf7TbWz6xitykm+kteI5uRqx6borpSNyieS5N8lkxrb6qnk5G7FPsy/e833+lorM6qdyS7sx45mJJ8yYPsTvgjIO+0ZUQ5hj+MSeH7R1Ui3ZT3A5Ehh6NcQ0p6QswHO2nibflExSbNzHKaWDX15aXF4EH9N7SKxGuxSYvIqBp4rb8YuGAe0annkJOBkubAE96WSeAYbvMAdYzHFsLeWxBU8deER3ZnlCinpWBGYezva9gy0tQbqdJbk6qeCMeIJ3ct0ahGFAKIHbpb4dW/8At5p9EYxPxD7YJegrBzp5/wD9TRsxfjj7oHnjCMKmVL9nKAL2zam1wXSXv8XHlcx3rtm50nte0MtBJ7MzCWYhRMmtJU2VSSAyknpYi+6O2zWKmiqFnMMwKOLKVJOdDlO/SzZTryhxtBtKtT9L7hBqZdMg1HdaSyO7HnmIb/FrH0c3k30l4fqaxH8zJ/aTZeeQxlEK+VptgxkzZ4HelC/clnpdlF99q6Gi4yNuMk2pmLLfLPaWSoe2i00yQVcgWN2YP+5FLljQeQjXFTd7/T6gt+w2OmU4kue6x7h+y32fA/PxjZMKrLgR5vQ+N/vHhGt7DY520sZj317r+PBvMa+seZqsO17kU1CW0dAYYUc24h6pjlILgQIEARRMNKqZYQ4cxFYk1+79o28uP3RiyoGFyc5Lnju8OH5+cWCSkM6GTZd0VCm27nU8zs6+mK3uQUFmUX3ZSbOov7wPrGlyS5OvBpsmZPZ1a7d/kaIogOoIIIuDoQRcEHgRFYxPbaQslZlO6TmZgAgazAAXbMD3lNuY3kRaJTEqCRYkAkb8ptqL9IqaZjPDPGk5Kr/Y4UNDLkoElIEQEmw3XJuYzX2nYyZk5aZSckvVrcXI09AfvMaHjmICmkTJra5VJA5tuVfM2jFKEmbOzNqWa58SdTrGUUa5Nt2yXwzZ0sqnnr8okm2Lvc5hpwtv1/KLJhcoZf1u4aRNSpQi2YlHXZQCWBxuOVrXsfO3yjqmySmXY+9YC/68AIu3YDdChKgCmUGyyqyOwvYZSOBIOjfwizpSgcIeFBAyQBET8LlsSWUG/H5RUca2clyywXl3Rrv3EknfvjQssROO02dN2vDdAGUTcMdQWFiVsbA94eAF93PpGw7H4u1RIHaD6xQAbbmBAIPpFGmU2UKGlrruB7QnMNBxta//ABxi07KIyOWYDvAAm1hZQALdN+g01gyFuhhj6ZqWoHOTNHqjRIQ2xFbypg5o49VMI9GinnzZvYyprkaZT9lZGyHtHKm+VW0AU3FmERWP4TMpJzSJ2TOgW+Qkr3lDCxIBOh5RrHsQP/TVH/lU+stfyil+11P6TmdUlH/IB+EfQY9RKWoljfCMOxSD13QTNyhbLBWjraAamJ/ZTETIqFJNleyN4E91vI/cTFeAhwmvp+v10jlz41KLRD0VhFRcROSjGf7D4l2siWxPeAyt/eXS/nofOL3TtpHhtNOmUdQIKCgQh5piNlLmm/3fmf4fOH9QdIb4StyTzJ+7QfKNUjKJKy3VSqllDEEhSQGNt5A3m1x6x1rKCXNTJNRXU8GFx4+MV7anY+XXEM0xkdVyqQAyjUm+U2N7ngRuEV/+RMYo/wCondvLHw5sxt0Wbu8mjU212PSw6fHOKccqjLydr8mSOD7JUTVImU03MsiZd5J72V1uF7x71gwvre+XfF7iqezfC3kUzNNVlmTXZiHFmAXurcdbM370WyLBdDXrckpZXFy3KPRNlN9qU4rRgDc0xVP3sPvAjNcDJDgjfvjUvaZJzUDn7LIf8wX8Yy7ATaYvj6RsRxmk4JNuoJiwSTEFSyu6MjA7tByHWJunGm/8YA7rugEwkXtY2hK3MQHWEGDhLiACMcJ0oG8dlEJnHSAKniCs04KUsF1za630+HW/WLHISwuBawJHDcNLw2NOc4NwR1NiOunCJCVK7pA6/rwigloROW6sOYPyhYgREDM/Yh/U1I5PK/0N+UVT2xJ/SR6ypR/1D8ItfsX0FYvJpX/6j8IltrvZ8tfU9u08p3FTKJYb3SxvmLD7XLhHq/Gji1cpT4r9kY9jBn1hFoum3+yKYe8gS5jP2ockuBoUKbt+/Nx5RUzJsAbXubb9NLXFvMax6sMkckVKPDIcHHKFyR+vlBNa55cLQlH1F+HL1hJdCGg+zSss8yWeNnHiO63+30jXqJ9BGDbGVGSrlcmJU/vA2++0blhraCPC1UduT3CJUGDhAMCOcEJVtYEx0waXZF8BHHEfcbwPyh9hyaDwjXIziV3EfaLSyiyqs2YVJByqFW4JFrsQd44AxH/z7q55yUlKpa17Es7gc2HdAtpqeYh7iGw/ZzfpNCxlzBmPZ37pJ1OQngT8LXXwiL2MxVkxGea1Hlz6jIigoQoYaFel7JY7jbfHO3K6Z7+PFpXilPFHc4q6bd37Lt3s0mmzZFz+9lGa27NYXt53jrBCDjceEyrbfYnIWlnSHmKJry8yIb5jY3Xw1XS/KMswSWxmrlIGo1IBt4A8Yf8AtEJOIz78MgHh2aHT1MQmcjcbRmiGuYVMFspykjmAD4xNSbbtIxOkqpwOZC5tyzH1twiwUW201W+sAI9CPWJRDTmXXeYShiMwrFUqLMmvdBI5XvoesQ+0ePtTKVQXe9hfdbn14esCluJH/MII8IytMXr6pgstju+EBRa+8kxKStlqx7NMqbNfSzMbed98KBocsQfZXEVXZ9Z1PMKTmZwStixJuCbXG/74t14Aa9jz/jDabU5A7EhUXUuxAAA3kmH0/RSYjamlEyU6MAUZCLffEBKYXiaT1zS3VxwZdxtofQw+XfFf2Xw9ZAKJopJIHAbr2iwCAPPWH7SVFFNnincLnchsyq3uM4G8aWuYmsF2jxaummTT1KhwhfVZKrlDKpsezOt2EVDHBapqBynTR6TXi3+x0/8AXt1p5n+uTH0maEI4nk2puu6MEd8V2IxipKtUzZM/JfKDNsRe1wLS1Gthx4RQcUw+ZIcyp6MjpvUgX14gjQg8xpHoDE8bmSsQpKYKGl1CTcx1zK0tSwYG/u6WItx9aX7c6ZctJMH9ZmmJ4pZW16Bv9Z5xy6XVTc4wklUuKK0ZOZel731OnHTU34/oxy/WsdM9geul+Q6Qlesek0YkphMzLNlt9llN/Agxv2GHSPPlKNd+v/Gnz9I9A4R7o8I8fXLxJhEypgQSwI4AQ1eO43gflEhQDQQ0qlup8IdYcbqvgI1y5MokgscaiiluyM6KzSzdGIGZTzU8Ire302qWXK+i9pa7doZQJe/d7P3dcvvX8BE9gjTTTyfpAtOKLnGnvW1vbS/hGu7dHU8ThjjlUl1tVfUfQIECMjnM29quCapVJuNpczofgb8PSM/yxv2LUC1EmZJbdMUrfkTubyNj5RkmzmFK0x0nrYocpHJgSD8oyTBxwCRPmK4kzll2t3dxa/UCJCp2PmFC8yehmm5IObLbh37Xv5RMydlZcuZdCxU2K62K9NN/nyicqVEqS7tqEUnXeSN14EIf2Y0tpMxmvq9h4KB+JMSu0+AJVKNchBvmAv5EXEPNnJWSRLBFiRmI6tqfvMSkuBTNqPZKWc4nTHL2IUgWVSdxGuvhDig2EK2P0xw3DswQB6sbxe5lKp1A1ggnC0LBGUVFMKIKghpku4DrYZxfRjpoTppExK3WhIjsgiA41kssjBbAkG1xcA8CRx8Igtn6WZLTJNYse9c3ve5Ov8In6gm1xqf474bOlrcrawA5w6Xa58vxP4ekPITISygevjCoA82bTrlrKof28775jmLL7If/AFAdZMwfeh/CIDbZQMQqh/bTPvYn8YnPZQf6RTqk0f5L/hH0uZ3pX/j+xh3NlqKqSs6UjlBOmK4l3HfZVyl1VreBIvrbpGVe2nD53bSZzNmksploLW7Jx3mU882+/wCzbgL6HjWAmfV0c/OFWmMxmGuZiwTKF4WuNSfC2ulT9tOIJ2UinveYZnakbyqKroCfEtp/daPJ0TrNDb1vn0MmMNnvZdIqKWROafPBmy0mZVEqyllBsMym4jKmFjbiD8jHpDYE3w+j6SlH+G6/hHniulDtJlt4dhbwa0d+kzTnkyKTumRnWjF23co9A4QtlXwHyjC8Fpy01VIN7xvdAukc2vfiSMSRECDAg44ARswQeFmygcrj0NoWwhFJozDnr+H68Y1yMoi8fxYUskzSpbVVABAuSeJO4DU+UKwLFlqpQmKCNSpBINiLcR0IPnHauoUnyzLmqGRt414aggjUHqIPDaCXIliXJUIgvYC51OpJJ1J6mNVO/Q6bxfCqnvvntQ7gQIEZGgEZjtn9VXuVOXPLR76b7lST/hjTozL2sSiJ8h+DS2XzRr/7vuioE/s8/wBWrO1yRvOlt1rxwx/ElebJph8TBn5BVOax8SB6RHYRW2p1N7m1hw1inTq9kqRN3srAnlp8I6cIoNnkpYQoMYqlJt1TMO8zIbXsVJueQtvMd6eqrKkhkCSZJtbMM05l52vZSeWsATcuvGbId/DqIchh0iMxeg7RRlbI43MPx6Qzo8UYN2U0ZXHow3XB5RAT2XjHUw3MwWHWO43QAmaNNeP/ADBS1uVHW/kB+do5VpbKClrhgSDppxsef5Q8p5Zvci3T5mAO8FBwUAed/aHpiVWP7S/qiN+MR+CY5NpJyz5OXOoIGZbr3lKm4BHAxLe00WxOq/vIfWRK1/XKKuRH1eFKWGKfkv8ARgaBh+3uJVc1JEubKltNYIrCWO6Txu2b5Rx2w2NqaWWaqoqFmszqrWzliWBsSzcNN0VjZ6uEipkTmByy5stjzyhgWtzNr6R6AxnDJOI02QuTKmZXV5RHA3VlJBHqOJjg1E1pskdiSi+ehasY+zZr4bS+Dj0muIwbFEtUTxynTR6TGj0LTpIwykVWcrJkg95yCzEksRoBdiSbACPPswmZNmPaxd2e1xoZjFrXHK8YaDrPJNcMMsuxNHmmqSPiXXrfOR/hUxstIukUXYvDihQEaqpdr7wXOVPuEyNAkLHLq57shidwIEHAjmAxtHIizA+Xr/GOwgnW4jFhD5DC4iq3EuwkNMIzEWUKPickBR01+6K9/K9XlaYZqLkurJaX2auGyZWb3gM3d4m5uDbWNDlR2YtPLJHcqr1LvAiNwLFPpCElcsxGyTE17rgC9r8PyPKJKMk7NM4OEnF8oEUv2qU2allv9iaPRlYfO0XSInaqg7eknSwLsVuv95e8B6i3nFRiZphpz05VPfA87RWp4sTffFi2KnATWU8VNvnaHy4SlQXyjXUg20J6xkQh9nKalfN9ImBDwvf1vuvfnFvwzGpdOplCb2wB7nZhnbLwByjhEbhEqoTMsuXLBH21BHre8TeGzaxWAmJKCHjKHu9SDEKKm4jUOLyqaYdN7lZevgxvHfCKs1AKzZZluh3MNR1BiXlMfijhPIDhuliekAHONiq8R/C0P5ZuIjqlwXB/Z+Z0h5LayiIDqdQYcyDdV8B8obDWK7sTjpdptJNa8yQzKrHe6KxAvzI/KALdAgQIAwb2qywMSnk6XEs//DLH4RTpwN+Pnv8APrGq7W4FKq8Z7GbNeWZsmXkyKGuyq+jX3DKp16RWKHZymSnSfWTZqrNmvKlCQqM1kOVpkwtpa/Aa+PD6PT54RxRT5pfz9DAqpnkgDQAbgNIdU+JTJQ+qmzZd9Tkd0B8lI9YuWD+z8mtqJM3M8mmFyZdlecWQPKlpfcxBuddMvW8VwbOz3rBS9kZU120R9ezQ65i3xKq3OYb8pjcs+KbavhWSiMmVjzTea8xyBYF3ZyNRfViTa1/uiwbLYT200b8oIJv5cYdbZbP08ibTrR3ZJslXD5mftCWYdpc6AEWNhYcos2EYV2clZQ/rJxyXHBbfWuPBLgdSI15M0fhpx6WVeZZdl5N0MzhMa6/3B3U9QM37xiyyxDajkBQABYAAAcgNAIeKI8KcrbZA4ECBGIGIhdoQIWIgIraGW3ZZlFzLdJtrA37NgWAB45b262iGnrLmSpqkZZTT1mFnV+2VTM7RkyAH4iQCDY5yfG4ZbxENs0juxzsqsblBbKSbDTppoOEaMsHyj0NJnjFbZOq6pi9mnWbOqp6Bgjuqgn4igN2CkDLv68T0FghMqSEAVRYD/kk9Sdb9YVCKpHPlmpztcf8AOgIECBFNZlG2mBvRz+3lD6pzcW+BjvU9DvHpwh5sXVKQ26/KNFrJaMjLNClCLMGtlt1vGNY+EpKhhRzc8o63U5shvqhI32015GMkDSpVjqIcyiDGd4PtnbuzePxD8RHb+eQlTWFw6HVSOHQwoF/BjlWFVRmdgFAuSdwHG8VbDtsUmkKFcnkBr43vYecd2lzp75p5Cy1PclL7t+DOfib7hwgCRoZ4mG4BF9wO8Dhfrx9YmUb8oj6KSFGg8esSMlb68IAU80IpZtAASfAC5jCf5Ydak1MslXM1pg82JsRytoRF99pu0QRPoss99wDMt8KfZ8W+QPOMvmPFQN92U2kl10rOlldbCZLvcofxU8D+MTkecsDxmZSTlnSiAw0sfdZTvVhyjX9mPaBTVdkc9jNPwue6x/YfcfA2PjEoFd2rq0kbQUk2awSWJKFmOigf9Wtz529YgdjNpBJmzEnTU+iozzgjIJjO4JyiRcdxibG/TgTeHntrS1XIbnIt/hmOf90Z4ekfQafBHLgi33Vfk2YPkutHtRKqZdZKrHeT9JmicJktTMClQqiU6ixZAqqB4a9etftmUnq1KquqUyUweoTPMmKpJZiL6ZrjQ8utopUiWdTbS3zizbK4IZ7g27qka2948hG2WnxRtvjy7BdS70lR9Nl0rMiyxKTvfVoqhgCLy7aiWATYaRLbOSe1ZqkiykdnJB4SgdX8XbXwCwznyO0daOV7tg1Q6/CnCUCOLHTyJ4RbqaSFAAAAAAAG4AaACPKzSUVtiJPsdUWOgggIUI5CAgQcFEAxELEIEKEAdFgyISIWIjA4lNcQyrsYkSf62dLXxYX9BrEPtXgz1EsGVMZJiaqMxCP+y4vbwPCKzR1AqlMmcOzqF0YNoWI+TdePzxaM0Tld7RaRPc7Saf2Vyr6uR8orlf7Sp76SZcuX1a8xvLcPuMQeMYE0onQ246ajxEQ5lRFRaHOJ4vPqD9dNd+hPdHgo0HkI5UMkPmTnqviOHnu9IbssOcPvm6bvWKBnMl2JBFiND/EQlFHGNNwzCaetl2mr9amhZTZyODX4jx5RBY9solKQRPlkHcky6zLdMoIPjpADTCsZEsKsuWBzY6km1oteEO806BupI1POwjtgOyEpklzHKsCoYZL2N9dWPDyEW6VKVBZFAHQRANZFNYa+n5mIrazaBaOVmOrnRF5nr0G8/wAYlsRrFky3mTDZVFyfy68Iw7aHF3q5zTG0G5V+yvAePOCBHVdQ0x2mOSzMSSTxJjgRHQwjLvjIhzaEFo7TFjkEMALr8UmzTKSY5cS1YJmNyqkglbnUj5cICAmwGscmp7uvgw/0xddk9knnsGZcqb7nS/5DrHu6LKo6e32slWxvstgLTjYg5b+p5CL5Uzfo4Wnp1DVEzuqo3IB7zEjcAN58t8HVYglPlp6RO0ntooXhzP7Kjixia2cwH6OC8xu0nv8A1j/JE5IPv3xpz576y+S/nYN10R2wDCFp5eUHMxOaY53zHO9j04AcABEsBAAg48yUnJ2zEEHAg4xAIECBADAQsQkQsQAYhUEIUIAEQm0WziVQzA9nOX3Zi7/Bx8S/LhE5BxAUGXiDIwp69Mrblmb1cDS6N8Q6HURwxTZcMM0oix4jUfmIvmI4dLnoZc5A6ngeB5qd4PURVJ2F1VEc0gtPk/Zteag5EfGPDXpEaszUiiVmFsnvA/faJnAcBMyndwNSbL5Ea+t4s9HilNVCzd1uOnzXeItWG4ckuUqqBa19N2pLfjEporaKLS0zyyrg2ZLbuI4qflFZnF5s2dVECYFmnMranIScuZfsW7t+FuGkaVtHJMuWezGaYb5R+J6CM4k0s1HUylfOTqAt1NzbKBrcEb777xLFFt9n2Lhi9OCcovMlg3OQE96UTxsTcHiGi5kRW9i8EWVJWaF+sctmuNVsxUoOgIh9tXiv0anZx77d1B+0ePgBrAFE9peOdo/0ZD3EN3t8T8vBfn4RRChiSelYkmxJ3m97kniYIUDncpPlC0WmRuWE9nE3LwSafgPnExQ7IO1rn0ENwoqHYExK4bs7MmnQaHiRu9Y0Gh2SlyRmmEL42LeQjpW7SSKfuSRmmHQBRmmk8lUbotNjohhhWx0mRZ55uRuBt9y/iY7zcUmVLGRQqLDRn/7Uq3F2+JukdKXZuprCHrGMmVv7JT9a45TG+EdBr4Rc6GhlyUEuUiog3KosPHqesdeLLHHDi3+hrbbI7Z7Z6XSqSCXmv/WTW99zy6KOCiJgQcCNUpOTt8kCg4EHGABAgQIAECDgQAxELEEBCgIAMCFQUKAiAECDg7QAUGDBFYIyxe9tYAjsU2ekVBzOln+2hyv5kb/O8P6aW0uWqg5yigDNYFsosLncCecdRChCilS/lislZjU05C8WSzoB+73rQ5w3GqWabSh3jxFs/W3ECLIDDWfhslwwaUhze9oAW8SNTChY4opSqihdRwOh3kneIicUSVNYFpgsBYcQOf66RJikUS+yW6plyDKSCq2tod404xAPsNS2A+u0/tW/GJRUxBw6Sf8AuL6H8oR9Dp13vfwH52hf8xafhMqB4Tf4QpdhqX4u2f8AvTWt/ltDai7mMajHKST9m45sPkIaptHUT9KOnmMD8QUJL83aLVRbO0snWXTyweZXM3+JrmJS8UjZSJOydVPN6qeJanekjVz4zDoPIGLHg+AU9KPqZYUne570xvFzr5bok4Tm1t5wIKgoECKQEHBQcACBAg4AKDgQIAECDgQ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2345">
            <a:off x="7248134" y="98846"/>
            <a:ext cx="1776413" cy="174242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1000"/>
                                        <p:tgtEl>
                                          <p:spTgt spid="3">
                                            <p:txEl>
                                              <p:pRg st="1" end="1"/>
                                            </p:txEl>
                                          </p:spTgt>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heel(1)">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1)">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heel(1)">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3" cstate="print"/>
          <a:stretch>
            <a:fillRect/>
          </a:stretch>
        </p:blipFill>
        <p:spPr>
          <a:xfrm>
            <a:off x="73877" y="152400"/>
            <a:ext cx="9070123" cy="6172200"/>
          </a:xfrm>
          <a:prstGeom prst="rect">
            <a:avLst/>
          </a:prstGeom>
        </p:spPr>
      </p:pic>
    </p:spTree>
    <p:extLst>
      <p:ext uri="{BB962C8B-B14F-4D97-AF65-F5344CB8AC3E}">
        <p14:creationId xmlns:p14="http://schemas.microsoft.com/office/powerpoint/2010/main" val="121884815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Johnson’s “Great Society”</a:t>
            </a:r>
            <a:endParaRPr lang="en-US" dirty="0"/>
          </a:p>
        </p:txBody>
      </p:sp>
      <p:sp>
        <p:nvSpPr>
          <p:cNvPr id="3" name="Content Placeholder 2"/>
          <p:cNvSpPr>
            <a:spLocks noGrp="1"/>
          </p:cNvSpPr>
          <p:nvPr>
            <p:ph sz="quarter" idx="1"/>
          </p:nvPr>
        </p:nvSpPr>
        <p:spPr>
          <a:xfrm>
            <a:off x="457200" y="1447800"/>
            <a:ext cx="7467600" cy="5026152"/>
          </a:xfrm>
        </p:spPr>
        <p:txBody>
          <a:bodyPr/>
          <a:lstStyle/>
          <a:p>
            <a:pPr>
              <a:lnSpc>
                <a:spcPct val="80000"/>
              </a:lnSpc>
            </a:pPr>
            <a:r>
              <a:rPr lang="en-US" dirty="0" smtClean="0"/>
              <a:t>Medicare and Medicaid</a:t>
            </a:r>
          </a:p>
          <a:p>
            <a:pPr>
              <a:lnSpc>
                <a:spcPct val="80000"/>
              </a:lnSpc>
            </a:pPr>
            <a:r>
              <a:rPr lang="en-US" dirty="0" smtClean="0"/>
              <a:t>Immigration and Nationality Services Act</a:t>
            </a:r>
          </a:p>
          <a:p>
            <a:pPr>
              <a:lnSpc>
                <a:spcPct val="80000"/>
              </a:lnSpc>
            </a:pPr>
            <a:r>
              <a:rPr lang="en-US" dirty="0" smtClean="0"/>
              <a:t>Extension of constitutional protections to Native Americans on reservations</a:t>
            </a:r>
          </a:p>
          <a:p>
            <a:pPr>
              <a:lnSpc>
                <a:spcPct val="80000"/>
              </a:lnSpc>
            </a:pPr>
            <a:r>
              <a:rPr lang="en-US" dirty="0" smtClean="0"/>
              <a:t>Job Corps</a:t>
            </a:r>
          </a:p>
          <a:p>
            <a:pPr>
              <a:lnSpc>
                <a:spcPct val="80000"/>
              </a:lnSpc>
            </a:pPr>
            <a:r>
              <a:rPr lang="en-US" dirty="0" smtClean="0"/>
              <a:t>Federal Food Stamp Program</a:t>
            </a:r>
          </a:p>
          <a:p>
            <a:pPr>
              <a:lnSpc>
                <a:spcPct val="80000"/>
              </a:lnSpc>
            </a:pPr>
            <a:r>
              <a:rPr lang="en-US" dirty="0" smtClean="0"/>
              <a:t>Head Start and federal funding for public schools and universities</a:t>
            </a:r>
          </a:p>
          <a:p>
            <a:pPr>
              <a:lnSpc>
                <a:spcPct val="80000"/>
              </a:lnSpc>
            </a:pPr>
            <a:r>
              <a:rPr lang="en-US" dirty="0" smtClean="0"/>
              <a:t>National Endowment for the Arts, Public Broadcasting Act (PBS) and National Public Radio (</a:t>
            </a:r>
            <a:r>
              <a:rPr lang="en-US" dirty="0" smtClean="0">
                <a:hlinkClick r:id="rId3"/>
              </a:rPr>
              <a:t>NPR</a:t>
            </a:r>
            <a:r>
              <a:rPr lang="en-US" dirty="0" smtClean="0"/>
              <a:t>), Kennedy Center for the Arts</a:t>
            </a:r>
          </a:p>
          <a:p>
            <a:pPr>
              <a:lnSpc>
                <a:spcPct val="80000"/>
              </a:lnSpc>
            </a:pPr>
            <a:r>
              <a:rPr lang="en-US" dirty="0" smtClean="0"/>
              <a:t>Endangered Species Preservation Act, Clean Air Act</a:t>
            </a:r>
          </a:p>
          <a:p>
            <a:pPr>
              <a:lnSpc>
                <a:spcPct val="80000"/>
              </a:lnSpc>
            </a:pPr>
            <a:endParaRPr lang="en-US" sz="1800" dirty="0" smtClean="0"/>
          </a:p>
          <a:p>
            <a:endParaRPr lang="en-US" dirty="0"/>
          </a:p>
        </p:txBody>
      </p:sp>
      <p:pic>
        <p:nvPicPr>
          <p:cNvPr id="5" name="Picture 2" descr="http://2.bp.blogspot.com/_Mq5qyAsSNIQ/RqYlMTXAGVI/AAAAAAAABw0/RcOFxiQ_CVk/s400/great+depression+poor+family+in+oil+crisis.jpg"/>
          <p:cNvPicPr>
            <a:picLocks noChangeAspect="1" noChangeArrowheads="1"/>
          </p:cNvPicPr>
          <p:nvPr/>
        </p:nvPicPr>
        <p:blipFill>
          <a:blip r:embed="rId4" cstate="print"/>
          <a:srcRect l="3999" t="4868" r="4234" b="29042"/>
          <a:stretch>
            <a:fillRect/>
          </a:stretch>
        </p:blipFill>
        <p:spPr bwMode="auto">
          <a:xfrm>
            <a:off x="29199" y="533400"/>
            <a:ext cx="9136924" cy="541020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467600" cy="1143000"/>
          </a:xfrm>
        </p:spPr>
        <p:txBody>
          <a:bodyPr>
            <a:normAutofit fontScale="90000"/>
          </a:bodyPr>
          <a:lstStyle/>
          <a:p>
            <a:r>
              <a:rPr lang="en-US" dirty="0" smtClean="0"/>
              <a:t>What six UC Schools were created in between 1944 and 1965?</a:t>
            </a:r>
            <a:br>
              <a:rPr lang="en-US" dirty="0" smtClean="0"/>
            </a:br>
            <a:r>
              <a:rPr lang="en-US" dirty="0" smtClean="0"/>
              <a:t>What four CSU schools were created in the 1960s?</a:t>
            </a:r>
            <a:endParaRPr lang="en-US" dirty="0"/>
          </a:p>
        </p:txBody>
      </p:sp>
      <p:sp>
        <p:nvSpPr>
          <p:cNvPr id="3" name="Content Placeholder 2"/>
          <p:cNvSpPr>
            <a:spLocks noGrp="1"/>
          </p:cNvSpPr>
          <p:nvPr>
            <p:ph sz="quarter" idx="1"/>
          </p:nvPr>
        </p:nvSpPr>
        <p:spPr/>
        <p:txBody>
          <a:bodyPr/>
          <a:lstStyle/>
          <a:p>
            <a:endParaRPr lang="en-US" dirty="0"/>
          </a:p>
        </p:txBody>
      </p:sp>
      <p:pic>
        <p:nvPicPr>
          <p:cNvPr id="2050" name="Picture 2" descr="Map of UC Campus Loc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3810000" cy="3695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su system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274" y="1524000"/>
            <a:ext cx="37719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3546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Election of 1960</a:t>
            </a:r>
            <a:endParaRPr lang="en-US" dirty="0"/>
          </a:p>
        </p:txBody>
      </p:sp>
      <p:sp>
        <p:nvSpPr>
          <p:cNvPr id="3" name="Content Placeholder 2"/>
          <p:cNvSpPr>
            <a:spLocks noGrp="1"/>
          </p:cNvSpPr>
          <p:nvPr>
            <p:ph sz="quarter" idx="2"/>
          </p:nvPr>
        </p:nvSpPr>
        <p:spPr/>
        <p:txBody>
          <a:bodyPr>
            <a:normAutofit/>
          </a:bodyPr>
          <a:lstStyle/>
          <a:p>
            <a:pPr marL="274320" indent="-274320" fontAlgn="auto">
              <a:spcAft>
                <a:spcPts val="0"/>
              </a:spcAft>
              <a:buFont typeface="Wingdings"/>
              <a:buChar char=""/>
              <a:defRPr/>
            </a:pPr>
            <a:r>
              <a:rPr lang="en-US" dirty="0" smtClean="0"/>
              <a:t>Incumbent VP under Eisenhower.</a:t>
            </a:r>
          </a:p>
          <a:p>
            <a:pPr marL="274320" indent="-274320" fontAlgn="auto">
              <a:spcAft>
                <a:spcPts val="0"/>
              </a:spcAft>
              <a:buFont typeface="Wingdings"/>
              <a:buChar char=""/>
              <a:defRPr/>
            </a:pPr>
            <a:r>
              <a:rPr lang="en-US" dirty="0" smtClean="0"/>
              <a:t>Emphasized </a:t>
            </a:r>
            <a:r>
              <a:rPr lang="en-US" dirty="0"/>
              <a:t>his </a:t>
            </a:r>
            <a:r>
              <a:rPr lang="en-US" dirty="0" smtClean="0"/>
              <a:t>experience.</a:t>
            </a:r>
          </a:p>
          <a:p>
            <a:pPr marL="274320" indent="-274320" fontAlgn="auto">
              <a:spcAft>
                <a:spcPts val="0"/>
              </a:spcAft>
              <a:buFont typeface="Wingdings"/>
              <a:buChar char=""/>
              <a:defRPr/>
            </a:pPr>
            <a:r>
              <a:rPr lang="en-US" dirty="0" smtClean="0"/>
              <a:t>Wasted </a:t>
            </a:r>
            <a:r>
              <a:rPr lang="en-US" dirty="0"/>
              <a:t>energy by campaigning in all 50 states instead of concentrating on the swing </a:t>
            </a:r>
            <a:r>
              <a:rPr lang="en-US" dirty="0" smtClean="0"/>
              <a:t>states.</a:t>
            </a:r>
            <a:endParaRPr lang="en-US" dirty="0"/>
          </a:p>
        </p:txBody>
      </p:sp>
      <p:sp>
        <p:nvSpPr>
          <p:cNvPr id="4" name="Content Placeholder 3"/>
          <p:cNvSpPr>
            <a:spLocks noGrp="1"/>
          </p:cNvSpPr>
          <p:nvPr>
            <p:ph sz="quarter" idx="4"/>
          </p:nvPr>
        </p:nvSpPr>
        <p:spPr/>
        <p:txBody>
          <a:bodyPr>
            <a:normAutofit fontScale="92500" lnSpcReduction="10000"/>
          </a:bodyPr>
          <a:lstStyle/>
          <a:p>
            <a:pPr marL="274320" indent="-274320" fontAlgn="auto">
              <a:spcAft>
                <a:spcPts val="0"/>
              </a:spcAft>
              <a:buFont typeface="Wingdings"/>
              <a:buChar char=""/>
              <a:defRPr/>
            </a:pPr>
            <a:r>
              <a:rPr lang="en-US" dirty="0" smtClean="0"/>
              <a:t>Young Senator from Massachusetts.</a:t>
            </a:r>
          </a:p>
          <a:p>
            <a:pPr marL="274320" indent="-274320" fontAlgn="auto">
              <a:spcAft>
                <a:spcPts val="0"/>
              </a:spcAft>
              <a:buFont typeface="Wingdings"/>
              <a:buChar char=""/>
              <a:defRPr/>
            </a:pPr>
            <a:r>
              <a:rPr lang="en-US" dirty="0" smtClean="0"/>
              <a:t>Used </a:t>
            </a:r>
            <a:r>
              <a:rPr lang="en-US" dirty="0"/>
              <a:t>his large, well-funded campaign </a:t>
            </a:r>
            <a:r>
              <a:rPr lang="en-US" dirty="0" smtClean="0"/>
              <a:t>organization to gain endorsements and get out the vote.</a:t>
            </a:r>
          </a:p>
          <a:p>
            <a:pPr marL="274320" indent="-274320" fontAlgn="auto">
              <a:spcAft>
                <a:spcPts val="0"/>
              </a:spcAft>
              <a:buFont typeface="Wingdings"/>
              <a:buChar char=""/>
              <a:defRPr/>
            </a:pPr>
            <a:r>
              <a:rPr lang="en-US" dirty="0" smtClean="0"/>
              <a:t>Battled discrimination from the media due to his Roman Catholic faith.</a:t>
            </a:r>
          </a:p>
          <a:p>
            <a:pPr marL="274320" indent="-274320" fontAlgn="auto">
              <a:spcAft>
                <a:spcPts val="0"/>
              </a:spcAft>
              <a:buFont typeface="Wingdings"/>
              <a:buChar char=""/>
              <a:defRPr/>
            </a:pPr>
            <a:endParaRPr lang="en-US" dirty="0"/>
          </a:p>
          <a:p>
            <a:pPr marL="274320" indent="-274320" fontAlgn="auto">
              <a:spcAft>
                <a:spcPts val="0"/>
              </a:spcAft>
              <a:buFont typeface="Wingdings"/>
              <a:buChar char=""/>
              <a:defRPr/>
            </a:pPr>
            <a:endParaRPr lang="en-US" dirty="0"/>
          </a:p>
        </p:txBody>
      </p:sp>
      <p:sp>
        <p:nvSpPr>
          <p:cNvPr id="17412" name="Text Placeholder 4"/>
          <p:cNvSpPr>
            <a:spLocks noGrp="1"/>
          </p:cNvSpPr>
          <p:nvPr>
            <p:ph type="body" sz="quarter" idx="1"/>
          </p:nvPr>
        </p:nvSpPr>
        <p:spPr>
          <a:xfrm>
            <a:off x="457200" y="1570038"/>
            <a:ext cx="3657600" cy="658812"/>
          </a:xfrm>
        </p:spPr>
        <p:txBody>
          <a:bodyPr/>
          <a:lstStyle/>
          <a:p>
            <a:r>
              <a:rPr lang="en-US" smtClean="0"/>
              <a:t>Richard Nixon (R-CA)</a:t>
            </a:r>
          </a:p>
        </p:txBody>
      </p:sp>
      <p:sp>
        <p:nvSpPr>
          <p:cNvPr id="17413" name="Text Placeholder 5"/>
          <p:cNvSpPr>
            <a:spLocks noGrp="1"/>
          </p:cNvSpPr>
          <p:nvPr>
            <p:ph type="body" sz="quarter" idx="3"/>
          </p:nvPr>
        </p:nvSpPr>
        <p:spPr>
          <a:xfrm>
            <a:off x="4343400" y="1570038"/>
            <a:ext cx="3657600" cy="658812"/>
          </a:xfrm>
        </p:spPr>
        <p:txBody>
          <a:bodyPr/>
          <a:lstStyle/>
          <a:p>
            <a:r>
              <a:rPr lang="en-US" smtClean="0"/>
              <a:t>John F. Kennedy (D-MA)</a:t>
            </a:r>
          </a:p>
        </p:txBody>
      </p:sp>
      <p:pic>
        <p:nvPicPr>
          <p:cNvPr id="1026" name="Picture 2" descr="https://c2.staticflickr.com/8/7009/6386389225_e3151d0f66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715" y="2367116"/>
            <a:ext cx="3294969" cy="4209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upload.wikimedia.org/wikipedia/commons/c/c8/VP-Nix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04" y="2382838"/>
            <a:ext cx="3530248" cy="4209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026"/>
                                        </p:tgtEl>
                                        <p:attrNameLst>
                                          <p:attrName>style.opacity</p:attrName>
                                        </p:attrNameLst>
                                      </p:cBhvr>
                                      <p:to>
                                        <p:strVal val="0.3"/>
                                      </p:to>
                                    </p:set>
                                    <p:animEffect filter="image" prLst="opacity: 0.3">
                                      <p:cBhvr rctx="IE">
                                        <p:cTn id="7" dur="indefinite"/>
                                        <p:tgtEl>
                                          <p:spTgt spid="1026"/>
                                        </p:tgtEl>
                                      </p:cBhvr>
                                    </p:animEffect>
                                  </p:childTnLst>
                                </p:cTn>
                              </p:par>
                              <p:par>
                                <p:cTn id="8" presetID="9" presetClass="emph" presetSubtype="0" nodeType="withEffect">
                                  <p:stCondLst>
                                    <p:cond delay="0"/>
                                  </p:stCondLst>
                                  <p:childTnLst>
                                    <p:set>
                                      <p:cBhvr rctx="PPT">
                                        <p:cTn id="9" dur="indefinite"/>
                                        <p:tgtEl>
                                          <p:spTgt spid="1028"/>
                                        </p:tgtEl>
                                        <p:attrNameLst>
                                          <p:attrName>style.opacity</p:attrName>
                                        </p:attrNameLst>
                                      </p:cBhvr>
                                      <p:to>
                                        <p:strVal val="0.35"/>
                                      </p:to>
                                    </p:set>
                                    <p:animEffect filter="image" prLst="opacity: 0.35">
                                      <p:cBhvr rctx="IE">
                                        <p:cTn id="10" dur="indefinite"/>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fontAlgn="auto">
              <a:spcAft>
                <a:spcPts val="0"/>
              </a:spcAft>
              <a:defRPr/>
            </a:pPr>
            <a:r>
              <a:rPr lang="en-US" dirty="0" smtClean="0"/>
              <a:t>Kennedy-Nixon Debates</a:t>
            </a:r>
            <a:endParaRPr lang="en-US" dirty="0"/>
          </a:p>
        </p:txBody>
      </p:sp>
      <p:sp>
        <p:nvSpPr>
          <p:cNvPr id="3" name="Content Placeholder 2"/>
          <p:cNvSpPr>
            <a:spLocks noGrp="1"/>
          </p:cNvSpPr>
          <p:nvPr>
            <p:ph sz="quarter" idx="1"/>
          </p:nvPr>
        </p:nvSpPr>
        <p:spPr>
          <a:xfrm>
            <a:off x="457200" y="1295400"/>
            <a:ext cx="8001000" cy="5178425"/>
          </a:xfrm>
        </p:spPr>
        <p:txBody>
          <a:bodyPr>
            <a:normAutofit/>
          </a:bodyPr>
          <a:lstStyle/>
          <a:p>
            <a:pPr marL="274320" indent="-274320" fontAlgn="auto">
              <a:spcAft>
                <a:spcPts val="0"/>
              </a:spcAft>
              <a:buFont typeface="Wingdings"/>
              <a:buChar char=""/>
              <a:defRPr/>
            </a:pPr>
            <a:r>
              <a:rPr lang="en-US" sz="3200" dirty="0" smtClean="0"/>
              <a:t>First televised presidential debates</a:t>
            </a:r>
          </a:p>
          <a:p>
            <a:pPr marL="641033" lvl="1" indent="-274320" fontAlgn="auto">
              <a:spcAft>
                <a:spcPts val="0"/>
              </a:spcAft>
              <a:buFont typeface="Wingdings"/>
              <a:buChar char=""/>
              <a:defRPr/>
            </a:pPr>
            <a:r>
              <a:rPr lang="en-US" sz="2800" dirty="0" smtClean="0"/>
              <a:t>70 million viewers</a:t>
            </a:r>
          </a:p>
          <a:p>
            <a:pPr marL="641033" lvl="1" indent="-274320" fontAlgn="auto">
              <a:spcAft>
                <a:spcPts val="0"/>
              </a:spcAft>
              <a:buFont typeface="Wingdings"/>
              <a:buChar char=""/>
              <a:defRPr/>
            </a:pPr>
            <a:r>
              <a:rPr lang="en-US" sz="2800" dirty="0" smtClean="0"/>
              <a:t>Nixon: pale, sickly, sweating</a:t>
            </a:r>
          </a:p>
          <a:p>
            <a:pPr marL="641033" lvl="1" indent="-274320" fontAlgn="auto">
              <a:spcAft>
                <a:spcPts val="0"/>
              </a:spcAft>
              <a:buFont typeface="Wingdings"/>
              <a:buChar char=""/>
              <a:defRPr/>
            </a:pPr>
            <a:r>
              <a:rPr lang="en-US" sz="2800" dirty="0" smtClean="0"/>
              <a:t>Kennedy: tan, well-rested, relaxed</a:t>
            </a:r>
          </a:p>
          <a:p>
            <a:pPr marL="274320" indent="-274320" fontAlgn="auto">
              <a:spcAft>
                <a:spcPts val="0"/>
              </a:spcAft>
              <a:buFont typeface="Wingdings"/>
              <a:buChar char=""/>
              <a:defRPr/>
            </a:pPr>
            <a:r>
              <a:rPr lang="en-US" sz="3200" dirty="0" smtClean="0"/>
              <a:t>Radio: Nixon won; TV: Kennedy won</a:t>
            </a:r>
          </a:p>
        </p:txBody>
      </p:sp>
      <p:pic>
        <p:nvPicPr>
          <p:cNvPr id="4" name="Picture 2">
            <a:hlinkClick r:id="rId2"/>
          </p:cNvPr>
          <p:cNvPicPr>
            <a:picLocks noChangeAspect="1" noChangeArrowheads="1"/>
          </p:cNvPicPr>
          <p:nvPr/>
        </p:nvPicPr>
        <p:blipFill>
          <a:blip r:embed="rId3" cstate="print"/>
          <a:srcRect/>
          <a:stretch>
            <a:fillRect/>
          </a:stretch>
        </p:blipFill>
        <p:spPr bwMode="auto">
          <a:xfrm>
            <a:off x="3962400" y="4152520"/>
            <a:ext cx="4665979" cy="2621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27" y="-762347"/>
            <a:ext cx="7620000" cy="4122295"/>
          </a:xfrm>
          <a:prstGeom prst="rect">
            <a:avLst/>
          </a:prstGeom>
        </p:spPr>
      </p:pic>
      <p:sp>
        <p:nvSpPr>
          <p:cNvPr id="2" name="Title 1"/>
          <p:cNvSpPr>
            <a:spLocks noGrp="1"/>
          </p:cNvSpPr>
          <p:nvPr>
            <p:ph type="title"/>
          </p:nvPr>
        </p:nvSpPr>
        <p:spPr>
          <a:xfrm>
            <a:off x="27708" y="-193175"/>
            <a:ext cx="7467600" cy="655638"/>
          </a:xfrm>
        </p:spPr>
        <p:txBody>
          <a:bodyPr/>
          <a:lstStyle/>
          <a:p>
            <a:r>
              <a:rPr lang="en-US" b="1" u="sng" dirty="0" smtClean="0">
                <a:solidFill>
                  <a:srgbClr val="00B050"/>
                </a:solidFill>
              </a:rPr>
              <a:t>Presidential Debate Gaffes</a:t>
            </a:r>
            <a:endParaRPr lang="en-US" b="1" u="sng" dirty="0">
              <a:solidFill>
                <a:srgbClr val="00B050"/>
              </a:solidFill>
            </a:endParaRPr>
          </a:p>
        </p:txBody>
      </p:sp>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9527" y="4293177"/>
            <a:ext cx="4572000" cy="2571750"/>
          </a:xfrm>
          <a:prstGeom prst="rect">
            <a:avLst/>
          </a:prstGeom>
        </p:spPr>
      </p:pic>
      <p:pic>
        <p:nvPicPr>
          <p:cNvPr id="4" name="Content Placeholder 3">
            <a:hlinkClick r:id="rId6"/>
          </p:cNvPr>
          <p:cNvPicPr>
            <a:picLocks noGrp="1" noChangeAspect="1"/>
          </p:cNvPicPr>
          <p:nvPr>
            <p:ph sz="quarter" idx="1"/>
          </p:nvPr>
        </p:nvPicPr>
        <p:blipFill>
          <a:blip r:embed="rId7">
            <a:extLst>
              <a:ext uri="{28A0092B-C50C-407E-A947-70E740481C1C}">
                <a14:useLocalDpi xmlns:a14="http://schemas.microsoft.com/office/drawing/2010/main" val="0"/>
              </a:ext>
            </a:extLst>
          </a:blip>
          <a:stretch>
            <a:fillRect/>
          </a:stretch>
        </p:blipFill>
        <p:spPr>
          <a:xfrm>
            <a:off x="27708" y="3284095"/>
            <a:ext cx="6344863" cy="3553123"/>
          </a:xfrm>
        </p:spPr>
      </p:pic>
    </p:spTree>
    <p:extLst>
      <p:ext uri="{BB962C8B-B14F-4D97-AF65-F5344CB8AC3E}">
        <p14:creationId xmlns:p14="http://schemas.microsoft.com/office/powerpoint/2010/main" val="250875002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Kennedy’s Inauguration</a:t>
            </a:r>
            <a:endParaRPr lang="en-US" dirty="0"/>
          </a:p>
        </p:txBody>
      </p:sp>
      <p:sp>
        <p:nvSpPr>
          <p:cNvPr id="3" name="Content Placeholder 2"/>
          <p:cNvSpPr>
            <a:spLocks noGrp="1"/>
          </p:cNvSpPr>
          <p:nvPr>
            <p:ph sz="quarter" idx="1"/>
          </p:nvPr>
        </p:nvSpPr>
        <p:spPr>
          <a:xfrm>
            <a:off x="457200" y="1600200"/>
            <a:ext cx="7467600" cy="4873625"/>
          </a:xfrm>
        </p:spPr>
        <p:txBody>
          <a:bodyPr>
            <a:normAutofit lnSpcReduction="10000"/>
          </a:bodyPr>
          <a:lstStyle/>
          <a:p>
            <a:pPr marL="274320" indent="-274320" fontAlgn="auto">
              <a:spcAft>
                <a:spcPts val="0"/>
              </a:spcAft>
              <a:buFont typeface="Wingdings"/>
              <a:buChar char=""/>
              <a:defRPr/>
            </a:pPr>
            <a:r>
              <a:rPr lang="en-US" sz="2800" dirty="0" smtClean="0"/>
              <a:t>First </a:t>
            </a:r>
            <a:r>
              <a:rPr lang="en-US" sz="2800" dirty="0"/>
              <a:t>inaugural address delivered to a televised audience in </a:t>
            </a:r>
            <a:r>
              <a:rPr lang="en-US" sz="2800" dirty="0" smtClean="0"/>
              <a:t>color.</a:t>
            </a:r>
            <a:r>
              <a:rPr lang="en-US" sz="2800" dirty="0"/>
              <a:t> </a:t>
            </a:r>
            <a:endParaRPr lang="en-US" sz="2800" dirty="0" smtClean="0"/>
          </a:p>
          <a:p>
            <a:pPr marL="274320" indent="-274320" fontAlgn="auto">
              <a:spcAft>
                <a:spcPts val="0"/>
              </a:spcAft>
              <a:buFont typeface="Wingdings"/>
              <a:buChar char=""/>
              <a:defRPr/>
            </a:pPr>
            <a:r>
              <a:rPr lang="en-US" sz="2800" dirty="0" smtClean="0"/>
              <a:t>The “New Frontier”</a:t>
            </a:r>
          </a:p>
          <a:p>
            <a:pPr marL="641033" lvl="1" indent="-274320" fontAlgn="auto">
              <a:spcAft>
                <a:spcPts val="0"/>
              </a:spcAft>
              <a:buFont typeface="Wingdings"/>
              <a:buChar char=""/>
              <a:defRPr/>
            </a:pPr>
            <a:r>
              <a:rPr lang="en-US" sz="2400" dirty="0" smtClean="0"/>
              <a:t>Regular </a:t>
            </a:r>
            <a:r>
              <a:rPr lang="en-US" sz="2400" dirty="0"/>
              <a:t>public </a:t>
            </a:r>
            <a:r>
              <a:rPr lang="en-US" sz="2400" dirty="0" smtClean="0"/>
              <a:t>service</a:t>
            </a:r>
          </a:p>
          <a:p>
            <a:pPr marL="641033" lvl="1" indent="-274320" fontAlgn="auto">
              <a:spcAft>
                <a:spcPts val="0"/>
              </a:spcAft>
              <a:buFont typeface="Wingdings"/>
              <a:buChar char=""/>
              <a:defRPr/>
            </a:pPr>
            <a:r>
              <a:rPr lang="en-US" sz="2400" dirty="0" smtClean="0"/>
              <a:t>Eradicate poverty</a:t>
            </a:r>
          </a:p>
          <a:p>
            <a:pPr marL="641033" lvl="1" indent="-274320" fontAlgn="auto">
              <a:spcAft>
                <a:spcPts val="0"/>
              </a:spcAft>
              <a:buFont typeface="Wingdings"/>
              <a:buChar char=""/>
              <a:defRPr/>
            </a:pPr>
            <a:r>
              <a:rPr lang="en-US" sz="2400" dirty="0" smtClean="0"/>
              <a:t>Environmental conservation</a:t>
            </a:r>
          </a:p>
          <a:p>
            <a:pPr marL="641033" lvl="1" indent="-274320" fontAlgn="auto">
              <a:spcAft>
                <a:spcPts val="0"/>
              </a:spcAft>
              <a:buFont typeface="Wingdings"/>
              <a:buChar char=""/>
              <a:defRPr/>
            </a:pPr>
            <a:r>
              <a:rPr lang="en-US" sz="2400" dirty="0" smtClean="0"/>
              <a:t>Cooperation </a:t>
            </a:r>
            <a:r>
              <a:rPr lang="en-US" sz="2400" dirty="0"/>
              <a:t>with Latin </a:t>
            </a:r>
            <a:r>
              <a:rPr lang="en-US" sz="2400" dirty="0" smtClean="0"/>
              <a:t>America</a:t>
            </a:r>
          </a:p>
          <a:p>
            <a:pPr marL="641033" lvl="1" indent="-274320" fontAlgn="auto">
              <a:spcAft>
                <a:spcPts val="0"/>
              </a:spcAft>
              <a:buFont typeface="Wingdings"/>
              <a:buChar char=""/>
              <a:defRPr/>
            </a:pPr>
            <a:r>
              <a:rPr lang="en-US" sz="2400" dirty="0"/>
              <a:t>A</a:t>
            </a:r>
            <a:r>
              <a:rPr lang="en-US" sz="2400" dirty="0" smtClean="0"/>
              <a:t>n </a:t>
            </a:r>
            <a:r>
              <a:rPr lang="en-US" sz="2400" dirty="0"/>
              <a:t>increased emphasis on manned space </a:t>
            </a:r>
            <a:r>
              <a:rPr lang="en-US" sz="2400" dirty="0" smtClean="0"/>
              <a:t>exploration.</a:t>
            </a:r>
          </a:p>
          <a:p>
            <a:pPr marL="0" indent="0" fontAlgn="auto">
              <a:spcAft>
                <a:spcPts val="0"/>
              </a:spcAft>
              <a:buNone/>
              <a:defRPr/>
            </a:pPr>
            <a:r>
              <a:rPr lang="en-US" sz="2800" i="1" dirty="0" smtClean="0"/>
              <a:t>“</a:t>
            </a:r>
            <a:r>
              <a:rPr lang="en-US" sz="2800" i="1" dirty="0"/>
              <a:t>ask  not what your country can do for you, but what you can do for your country</a:t>
            </a:r>
            <a:r>
              <a:rPr lang="en-US" sz="2800" i="1" dirty="0" smtClean="0"/>
              <a:t>.”</a:t>
            </a:r>
            <a:endParaRPr lang="en-US" sz="2800" i="1" dirty="0"/>
          </a:p>
        </p:txBody>
      </p:sp>
      <p:pic>
        <p:nvPicPr>
          <p:cNvPr id="4" name="Picture 2" descr="http://www.jfklibrary.org/~/media/assets/Audiovisual/Still%20Photographs/PX%20Photo%20Accessions/PX65-108-CC18209%201000ppi.jpg">
            <a:hlinkClick r:id="rId3"/>
          </p:cNvPr>
          <p:cNvPicPr>
            <a:picLocks noChangeAspect="1" noChangeArrowheads="1"/>
          </p:cNvPicPr>
          <p:nvPr/>
        </p:nvPicPr>
        <p:blipFill>
          <a:blip r:embed="rId4" cstate="print"/>
          <a:srcRect b="6480"/>
          <a:stretch>
            <a:fillRect/>
          </a:stretch>
        </p:blipFill>
        <p:spPr bwMode="auto">
          <a:xfrm>
            <a:off x="-112047" y="0"/>
            <a:ext cx="9226550" cy="687324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50"/>
                                        <p:tgtEl>
                                          <p:spTgt spid="3">
                                            <p:txEl>
                                              <p:pRg st="0" end="0"/>
                                            </p:txEl>
                                          </p:spTgt>
                                        </p:tgtEl>
                                      </p:cBhvr>
                                    </p:animEffect>
                                    <p:anim calcmode="lin" valueType="num">
                                      <p:cBhvr>
                                        <p:cTn id="1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750"/>
                                        <p:tgtEl>
                                          <p:spTgt spid="3">
                                            <p:txEl>
                                              <p:pRg st="1" end="1"/>
                                            </p:txEl>
                                          </p:spTgt>
                                        </p:tgtEl>
                                      </p:cBhvr>
                                    </p:animEffect>
                                    <p:anim calcmode="lin" valueType="num">
                                      <p:cBhvr>
                                        <p:cTn id="25"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750"/>
                                        <p:tgtEl>
                                          <p:spTgt spid="3">
                                            <p:txEl>
                                              <p:pRg st="2" end="2"/>
                                            </p:txEl>
                                          </p:spTgt>
                                        </p:tgtEl>
                                      </p:cBhvr>
                                    </p:animEffect>
                                    <p:anim calcmode="lin" valueType="num">
                                      <p:cBhvr>
                                        <p:cTn id="32"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750"/>
                            </p:stCondLst>
                            <p:childTnLst>
                              <p:par>
                                <p:cTn id="35" presetID="42" presetClass="entr" presetSubtype="0" fill="hold"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750"/>
                                        <p:tgtEl>
                                          <p:spTgt spid="3">
                                            <p:txEl>
                                              <p:pRg st="3" end="3"/>
                                            </p:txEl>
                                          </p:spTgt>
                                        </p:tgtEl>
                                      </p:cBhvr>
                                    </p:animEffect>
                                    <p:anim calcmode="lin" valueType="num">
                                      <p:cBhvr>
                                        <p:cTn id="38"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750"/>
                                        <p:tgtEl>
                                          <p:spTgt spid="3">
                                            <p:txEl>
                                              <p:pRg st="4" end="4"/>
                                            </p:txEl>
                                          </p:spTgt>
                                        </p:tgtEl>
                                      </p:cBhvr>
                                    </p:animEffect>
                                    <p:anim calcmode="lin" valueType="num">
                                      <p:cBhvr>
                                        <p:cTn id="44"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750"/>
                                        <p:tgtEl>
                                          <p:spTgt spid="3">
                                            <p:txEl>
                                              <p:pRg st="5" end="5"/>
                                            </p:txEl>
                                          </p:spTgt>
                                        </p:tgtEl>
                                      </p:cBhvr>
                                    </p:animEffect>
                                    <p:anim calcmode="lin" valueType="num">
                                      <p:cBhvr>
                                        <p:cTn id="50"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7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42" presetClass="entr" presetSubtype="0" fill="hold"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750"/>
                                        <p:tgtEl>
                                          <p:spTgt spid="3">
                                            <p:txEl>
                                              <p:pRg st="6" end="6"/>
                                            </p:txEl>
                                          </p:spTgt>
                                        </p:tgtEl>
                                      </p:cBhvr>
                                    </p:animEffect>
                                    <p:anim calcmode="lin" valueType="num">
                                      <p:cBhvr>
                                        <p:cTn id="56"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750"/>
                                        <p:tgtEl>
                                          <p:spTgt spid="3">
                                            <p:txEl>
                                              <p:pRg st="7" end="7"/>
                                            </p:txEl>
                                          </p:spTgt>
                                        </p:tgtEl>
                                      </p:cBhvr>
                                    </p:animEffect>
                                    <p:anim calcmode="lin" valueType="num">
                                      <p:cBhvr>
                                        <p:cTn id="6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7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7467600" cy="1143000"/>
          </a:xfrm>
        </p:spPr>
        <p:txBody>
          <a:bodyPr/>
          <a:lstStyle/>
          <a:p>
            <a:pPr fontAlgn="auto">
              <a:spcAft>
                <a:spcPts val="0"/>
              </a:spcAft>
              <a:defRPr/>
            </a:pPr>
            <a:r>
              <a:rPr lang="en-US" dirty="0" smtClean="0"/>
              <a:t>Welcome to Camelot!</a:t>
            </a:r>
            <a:endParaRPr lang="en-US" dirty="0"/>
          </a:p>
        </p:txBody>
      </p:sp>
      <p:pic>
        <p:nvPicPr>
          <p:cNvPr id="5122" name="Picture 2" descr="File:Idylls of the King 3.jpg"/>
          <p:cNvPicPr>
            <a:picLocks noGrp="1" noChangeAspect="1" noChangeArrowheads="1"/>
          </p:cNvPicPr>
          <p:nvPr>
            <p:ph sz="quarter" idx="1"/>
          </p:nvPr>
        </p:nvPicPr>
        <p:blipFill>
          <a:blip r:embed="rId2" cstate="print">
            <a:extLst/>
          </a:blip>
          <a:srcRect/>
          <a:stretch>
            <a:fillRect/>
          </a:stretch>
        </p:blipFill>
        <p:spPr>
          <a:xfrm>
            <a:off x="2339022" y="1329908"/>
            <a:ext cx="3909378" cy="5143918"/>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4" name="Picture 4" descr="http://in10words.files.wordpress.com/2010/09/holy-grail-2.jpg"/>
          <p:cNvPicPr>
            <a:picLocks noChangeAspect="1" noChangeArrowheads="1"/>
          </p:cNvPicPr>
          <p:nvPr/>
        </p:nvPicPr>
        <p:blipFill>
          <a:blip r:embed="rId3" cstate="print">
            <a:extLst/>
          </a:blip>
          <a:srcRect/>
          <a:stretch>
            <a:fillRect/>
          </a:stretch>
        </p:blipFill>
        <p:spPr bwMode="auto">
          <a:xfrm>
            <a:off x="640471" y="1371600"/>
            <a:ext cx="7454348"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http://web-images.askedlastnight.com/images/galleryimage-1956737466-feb-16-2012-600x402.jpg"/>
          <p:cNvPicPr>
            <a:picLocks noChangeAspect="1" noChangeArrowheads="1"/>
          </p:cNvPicPr>
          <p:nvPr/>
        </p:nvPicPr>
        <p:blipFill>
          <a:blip r:embed="rId4" cstate="print">
            <a:extLst/>
          </a:blip>
          <a:srcRect/>
          <a:stretch>
            <a:fillRect/>
          </a:stretch>
        </p:blipFill>
        <p:spPr bwMode="auto">
          <a:xfrm>
            <a:off x="762000" y="1212273"/>
            <a:ext cx="7211291" cy="4831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dissolve">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5124"/>
                                        </p:tgtEl>
                                      </p:cBhvr>
                                    </p:animEffect>
                                    <p:set>
                                      <p:cBhvr>
                                        <p:cTn id="15" dur="1" fill="hold">
                                          <p:stCondLst>
                                            <p:cond delay="499"/>
                                          </p:stCondLst>
                                        </p:cTn>
                                        <p:tgtEl>
                                          <p:spTgt spid="5124"/>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dissolve">
                                      <p:cBhvr>
                                        <p:cTn id="1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0.gstatic.com/images?q=tbn:ANd9GcTwxjg4sb8BjTaqO0ANyQ9JCvHfpVNzMaObIX81lEHoevnmxJBq"/>
          <p:cNvPicPr>
            <a:picLocks noChangeAspect="1" noChangeArrowheads="1"/>
          </p:cNvPicPr>
          <p:nvPr/>
        </p:nvPicPr>
        <p:blipFill>
          <a:blip r:embed="rId2" cstate="print"/>
          <a:srcRect/>
          <a:stretch>
            <a:fillRect/>
          </a:stretch>
        </p:blipFill>
        <p:spPr bwMode="auto">
          <a:xfrm rot="432210">
            <a:off x="4600017" y="3320183"/>
            <a:ext cx="4188349" cy="3141262"/>
          </a:xfrm>
          <a:prstGeom prst="rect">
            <a:avLst/>
          </a:prstGeom>
          <a:ln>
            <a:noFill/>
          </a:ln>
          <a:effectLst>
            <a:outerShdw blurRad="292100" dist="139700" dir="2700000" algn="tl" rotWithShape="0">
              <a:srgbClr val="333333">
                <a:alpha val="65000"/>
              </a:srgbClr>
            </a:outerShdw>
          </a:effectLst>
          <a:extLst/>
        </p:spPr>
      </p:pic>
      <p:pic>
        <p:nvPicPr>
          <p:cNvPr id="25604" name="Picture 4" descr="http://img.ezinemark.com/imagemanager2/files/30004254/2011/11/2011-11-23-12-05-48-6-john-f-kennedy-watches-his-children-caroline-and-j.jpeg"/>
          <p:cNvPicPr>
            <a:picLocks noChangeAspect="1" noChangeArrowheads="1"/>
          </p:cNvPicPr>
          <p:nvPr/>
        </p:nvPicPr>
        <p:blipFill>
          <a:blip r:embed="rId3" cstate="print"/>
          <a:srcRect/>
          <a:stretch>
            <a:fillRect/>
          </a:stretch>
        </p:blipFill>
        <p:spPr bwMode="auto">
          <a:xfrm rot="21120442">
            <a:off x="364530" y="354148"/>
            <a:ext cx="5317439" cy="342272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2398" y="4343400"/>
            <a:ext cx="4042189" cy="1908215"/>
          </a:xfrm>
          <a:prstGeom prst="rect">
            <a:avLst/>
          </a:prstGeom>
          <a:noFill/>
        </p:spPr>
        <p:txBody>
          <a:bodyPr wrap="square" lIns="91440" tIns="45720" rIns="91440" bIns="45720">
            <a:spAutoFit/>
          </a:bodyPr>
          <a:lstStyle/>
          <a:p>
            <a:pPr algn="ctr"/>
            <a:r>
              <a:rPr lang="en-US" sz="5900" b="0" i="1"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Welcome to Camelot!</a:t>
            </a:r>
            <a:endParaRPr lang="en-US" sz="5900" b="0" i="1"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Oriel</Template>
  <TotalTime>2367</TotalTime>
  <Words>1782</Words>
  <Application>Microsoft Office PowerPoint</Application>
  <PresentationFormat>On-screen Show (4:3)</PresentationFormat>
  <Paragraphs>185</Paragraphs>
  <Slides>33</Slides>
  <Notes>12</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Oriel</vt:lpstr>
      <vt:lpstr>Default Design</vt:lpstr>
      <vt:lpstr>Bell Ringer:  Who would you vote for, and why?</vt:lpstr>
      <vt:lpstr>Bell Ringer:  Who would you vote for, and why?</vt:lpstr>
      <vt:lpstr>Camelot and Crisis</vt:lpstr>
      <vt:lpstr>Election of 1960</vt:lpstr>
      <vt:lpstr>Kennedy-Nixon Debates</vt:lpstr>
      <vt:lpstr>Presidential Debate Gaffes</vt:lpstr>
      <vt:lpstr>Kennedy’s Inauguration</vt:lpstr>
      <vt:lpstr>Welcome to Camelot!</vt:lpstr>
      <vt:lpstr>PowerPoint Presentation</vt:lpstr>
      <vt:lpstr>JFK’s New Frontier</vt:lpstr>
      <vt:lpstr>The New Frontier</vt:lpstr>
      <vt:lpstr>The Final Frontier</vt:lpstr>
      <vt:lpstr>One Small Step…</vt:lpstr>
      <vt:lpstr>PowerPoint Presentation</vt:lpstr>
      <vt:lpstr>PowerPoint Presentation</vt:lpstr>
      <vt:lpstr>THE IRON CURTAIN BECOMES REAL: The Berlin Wall</vt:lpstr>
      <vt:lpstr>BERLIN CRISIS OF 1961</vt:lpstr>
      <vt:lpstr>JFK and Foreign Policy</vt:lpstr>
      <vt:lpstr>FIGHTING IN THE 3RD WORLD</vt:lpstr>
      <vt:lpstr>FIDEL CASTRO AND THE CUBAN REVOLUTION</vt:lpstr>
      <vt:lpstr>The Bay of Pigs Invasion*</vt:lpstr>
      <vt:lpstr>Thirteen Days in October: The Cuban Missile Crisis</vt:lpstr>
      <vt:lpstr>PowerPoint Presentation</vt:lpstr>
      <vt:lpstr>You are President Kennedy.  What do you do about the growing danger in Cuba?</vt:lpstr>
      <vt:lpstr>Thirteen Days in October: The Cuban Missile Crisis</vt:lpstr>
      <vt:lpstr>PowerPoint Presentation</vt:lpstr>
      <vt:lpstr>PowerPoint Presentation</vt:lpstr>
      <vt:lpstr>PowerPoint Presentation</vt:lpstr>
      <vt:lpstr>The Warren Commission</vt:lpstr>
      <vt:lpstr>Living up to Camelot</vt:lpstr>
      <vt:lpstr>PowerPoint Presentation</vt:lpstr>
      <vt:lpstr>Johnson’s “Great Society”</vt:lpstr>
      <vt:lpstr>What six UC Schools were created in between 1944 and 1965? What four CSU schools were created in the 1960s?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A Wrap!</dc:title>
  <dc:creator>mchanrahan</dc:creator>
  <cp:lastModifiedBy>David</cp:lastModifiedBy>
  <cp:revision>94</cp:revision>
  <dcterms:created xsi:type="dcterms:W3CDTF">2012-05-07T17:58:51Z</dcterms:created>
  <dcterms:modified xsi:type="dcterms:W3CDTF">2018-04-05T16:51:43Z</dcterms:modified>
</cp:coreProperties>
</file>