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 id="2147483721" r:id="rId5"/>
  </p:sldMasterIdLst>
  <p:notesMasterIdLst>
    <p:notesMasterId r:id="rId36"/>
  </p:notesMasterIdLst>
  <p:sldIdLst>
    <p:sldId id="502" r:id="rId6"/>
    <p:sldId id="448" r:id="rId7"/>
    <p:sldId id="495" r:id="rId8"/>
    <p:sldId id="496" r:id="rId9"/>
    <p:sldId id="497" r:id="rId10"/>
    <p:sldId id="506" r:id="rId11"/>
    <p:sldId id="487" r:id="rId12"/>
    <p:sldId id="359" r:id="rId13"/>
    <p:sldId id="360" r:id="rId14"/>
    <p:sldId id="488" r:id="rId15"/>
    <p:sldId id="358" r:id="rId16"/>
    <p:sldId id="437" r:id="rId17"/>
    <p:sldId id="436" r:id="rId18"/>
    <p:sldId id="490" r:id="rId19"/>
    <p:sldId id="503" r:id="rId20"/>
    <p:sldId id="439" r:id="rId21"/>
    <p:sldId id="492" r:id="rId22"/>
    <p:sldId id="498" r:id="rId23"/>
    <p:sldId id="443" r:id="rId24"/>
    <p:sldId id="362" r:id="rId25"/>
    <p:sldId id="435" r:id="rId26"/>
    <p:sldId id="504" r:id="rId27"/>
    <p:sldId id="505" r:id="rId28"/>
    <p:sldId id="445" r:id="rId29"/>
    <p:sldId id="444" r:id="rId30"/>
    <p:sldId id="491" r:id="rId31"/>
    <p:sldId id="499" r:id="rId32"/>
    <p:sldId id="500" r:id="rId33"/>
    <p:sldId id="501" r:id="rId34"/>
    <p:sldId id="494"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COHEN"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5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292" autoAdjust="0"/>
  </p:normalViewPr>
  <p:slideViewPr>
    <p:cSldViewPr>
      <p:cViewPr varScale="1">
        <p:scale>
          <a:sx n="64" d="100"/>
          <a:sy n="64" d="100"/>
        </p:scale>
        <p:origin x="135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0F96E135-815B-4DD2-9220-800AF367EF24}" type="datetimeFigureOut">
              <a:rPr lang="en-US"/>
              <a:pPr>
                <a:defRPr/>
              </a:pPr>
              <a:t>4/12/2022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F4D1413-9F04-4623-AF6E-77D16D3868EF}" type="slidenum">
              <a:rPr lang="en-US"/>
              <a:pPr>
                <a:defRPr/>
              </a:pPr>
              <a:t>‹#›</a:t>
            </a:fld>
            <a:endParaRPr lang="en-US"/>
          </a:p>
        </p:txBody>
      </p:sp>
    </p:spTree>
    <p:extLst>
      <p:ext uri="{BB962C8B-B14F-4D97-AF65-F5344CB8AC3E}">
        <p14:creationId xmlns:p14="http://schemas.microsoft.com/office/powerpoint/2010/main" val="11387126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92FAA051-9589-4528-B2E2-96829D83482C}" type="slidenum">
              <a:rPr lang="en-US" altLang="en-US">
                <a:latin typeface="Calibri" pitchFamily="34" charset="0"/>
              </a:rPr>
              <a:pPr/>
              <a:t>1</a:t>
            </a:fld>
            <a:endParaRPr lang="en-US" altLang="en-US">
              <a:latin typeface="Calibri" pitchFamily="34" charset="0"/>
            </a:endParaRPr>
          </a:p>
        </p:txBody>
      </p:sp>
    </p:spTree>
    <p:extLst>
      <p:ext uri="{BB962C8B-B14F-4D97-AF65-F5344CB8AC3E}">
        <p14:creationId xmlns:p14="http://schemas.microsoft.com/office/powerpoint/2010/main" val="3950496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16</a:t>
            </a:fld>
            <a:endParaRPr lang="en-US"/>
          </a:p>
        </p:txBody>
      </p:sp>
    </p:spTree>
    <p:extLst>
      <p:ext uri="{BB962C8B-B14F-4D97-AF65-F5344CB8AC3E}">
        <p14:creationId xmlns:p14="http://schemas.microsoft.com/office/powerpoint/2010/main" val="132608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5BF1194F-E5B5-4FC7-BEC3-FF85E4291278}" type="slidenum">
              <a:rPr lang="en-US" altLang="en-US">
                <a:latin typeface="Calibri" pitchFamily="34" charset="0"/>
              </a:rPr>
              <a:pPr/>
              <a:t>18</a:t>
            </a:fld>
            <a:endParaRPr lang="en-US" altLang="en-US">
              <a:latin typeface="Calibri" pitchFamily="34" charset="0"/>
            </a:endParaRPr>
          </a:p>
        </p:txBody>
      </p:sp>
    </p:spTree>
    <p:extLst>
      <p:ext uri="{BB962C8B-B14F-4D97-AF65-F5344CB8AC3E}">
        <p14:creationId xmlns:p14="http://schemas.microsoft.com/office/powerpoint/2010/main" val="104288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19</a:t>
            </a:fld>
            <a:endParaRPr lang="en-US"/>
          </a:p>
        </p:txBody>
      </p:sp>
    </p:spTree>
    <p:extLst>
      <p:ext uri="{BB962C8B-B14F-4D97-AF65-F5344CB8AC3E}">
        <p14:creationId xmlns:p14="http://schemas.microsoft.com/office/powerpoint/2010/main" val="1596832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It was expected that the money would be generated through new taxes on fuel, automobiles, trucks, and tires.</a:t>
            </a:r>
          </a:p>
          <a:p>
            <a:endParaRPr lang="en-US" dirty="0"/>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20</a:t>
            </a:fld>
            <a:endParaRPr lang="en-US"/>
          </a:p>
        </p:txBody>
      </p:sp>
    </p:spTree>
    <p:extLst>
      <p:ext uri="{BB962C8B-B14F-4D97-AF65-F5344CB8AC3E}">
        <p14:creationId xmlns:p14="http://schemas.microsoft.com/office/powerpoint/2010/main" val="1788652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21</a:t>
            </a:fld>
            <a:endParaRPr lang="en-US"/>
          </a:p>
        </p:txBody>
      </p:sp>
    </p:spTree>
    <p:extLst>
      <p:ext uri="{BB962C8B-B14F-4D97-AF65-F5344CB8AC3E}">
        <p14:creationId xmlns:p14="http://schemas.microsoft.com/office/powerpoint/2010/main" val="289007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FBDF9885-B32C-4366-89EA-635BE19E6588}" type="slidenum">
              <a:rPr lang="en-US" altLang="en-US">
                <a:solidFill>
                  <a:prstClr val="black"/>
                </a:solidFill>
                <a:latin typeface="Calibri" pitchFamily="34" charset="0"/>
              </a:rPr>
              <a:pPr/>
              <a:t>22</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8309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56E00C8F-D158-48C7-A697-90EC6A9F799A}" type="slidenum">
              <a:rPr lang="en-US" altLang="en-US">
                <a:solidFill>
                  <a:prstClr val="black"/>
                </a:solidFill>
                <a:latin typeface="Calibri" pitchFamily="34" charset="0"/>
              </a:rPr>
              <a:pPr/>
              <a:t>23</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505785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24</a:t>
            </a:fld>
            <a:endParaRPr lang="en-US"/>
          </a:p>
        </p:txBody>
      </p:sp>
    </p:spTree>
    <p:extLst>
      <p:ext uri="{BB962C8B-B14F-4D97-AF65-F5344CB8AC3E}">
        <p14:creationId xmlns:p14="http://schemas.microsoft.com/office/powerpoint/2010/main" val="30368943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25</a:t>
            </a:fld>
            <a:endParaRPr lang="en-US"/>
          </a:p>
        </p:txBody>
      </p:sp>
    </p:spTree>
    <p:extLst>
      <p:ext uri="{BB962C8B-B14F-4D97-AF65-F5344CB8AC3E}">
        <p14:creationId xmlns:p14="http://schemas.microsoft.com/office/powerpoint/2010/main" val="518640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031C757F-4EF5-4451-A770-C4202A4416CF}" type="slidenum">
              <a:rPr lang="en-US" altLang="en-US">
                <a:latin typeface="Calibri" pitchFamily="34" charset="0"/>
              </a:rPr>
              <a:pPr/>
              <a:t>27</a:t>
            </a:fld>
            <a:endParaRPr lang="en-US" altLang="en-US">
              <a:latin typeface="Calibri" pitchFamily="34" charset="0"/>
            </a:endParaRPr>
          </a:p>
        </p:txBody>
      </p:sp>
    </p:spTree>
    <p:extLst>
      <p:ext uri="{BB962C8B-B14F-4D97-AF65-F5344CB8AC3E}">
        <p14:creationId xmlns:p14="http://schemas.microsoft.com/office/powerpoint/2010/main" val="310441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2</a:t>
            </a:fld>
            <a:endParaRPr lang="en-US"/>
          </a:p>
        </p:txBody>
      </p:sp>
    </p:spTree>
    <p:extLst>
      <p:ext uri="{BB962C8B-B14F-4D97-AF65-F5344CB8AC3E}">
        <p14:creationId xmlns:p14="http://schemas.microsoft.com/office/powerpoint/2010/main" val="1537478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34F55B99-9ED1-4A92-B1B3-252D21CF1EC7}" type="slidenum">
              <a:rPr lang="en-US" altLang="en-US">
                <a:latin typeface="Calibri" pitchFamily="34" charset="0"/>
              </a:rPr>
              <a:pPr/>
              <a:t>28</a:t>
            </a:fld>
            <a:endParaRPr lang="en-US" altLang="en-US">
              <a:latin typeface="Calibri" pitchFamily="34" charset="0"/>
            </a:endParaRPr>
          </a:p>
        </p:txBody>
      </p:sp>
    </p:spTree>
    <p:extLst>
      <p:ext uri="{BB962C8B-B14F-4D97-AF65-F5344CB8AC3E}">
        <p14:creationId xmlns:p14="http://schemas.microsoft.com/office/powerpoint/2010/main" val="203745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6CA76495-3530-4EB8-AE62-D84E959011DA}" type="slidenum">
              <a:rPr lang="en-US" altLang="en-US">
                <a:latin typeface="Calibri" pitchFamily="34" charset="0"/>
              </a:rPr>
              <a:pPr/>
              <a:t>3</a:t>
            </a:fld>
            <a:endParaRPr lang="en-US" altLang="en-US">
              <a:latin typeface="Calibri" pitchFamily="34" charset="0"/>
            </a:endParaRPr>
          </a:p>
        </p:txBody>
      </p:sp>
    </p:spTree>
    <p:extLst>
      <p:ext uri="{BB962C8B-B14F-4D97-AF65-F5344CB8AC3E}">
        <p14:creationId xmlns:p14="http://schemas.microsoft.com/office/powerpoint/2010/main" val="301003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smtClean="0"/>
              <a:t>After World War II, 25 percent of the workforce was unionized, and with the war now over, their promise not to strike so as not to impede the war effort had expired.</a:t>
            </a:r>
          </a:p>
          <a:p>
            <a:endParaRPr lang="en-US" dirty="0"/>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8</a:t>
            </a:fld>
            <a:endParaRPr lang="en-US"/>
          </a:p>
        </p:txBody>
      </p:sp>
    </p:spTree>
    <p:extLst>
      <p:ext uri="{BB962C8B-B14F-4D97-AF65-F5344CB8AC3E}">
        <p14:creationId xmlns:p14="http://schemas.microsoft.com/office/powerpoint/2010/main" val="2830810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9</a:t>
            </a:fld>
            <a:endParaRPr lang="en-US"/>
          </a:p>
        </p:txBody>
      </p:sp>
    </p:spTree>
    <p:extLst>
      <p:ext uri="{BB962C8B-B14F-4D97-AF65-F5344CB8AC3E}">
        <p14:creationId xmlns:p14="http://schemas.microsoft.com/office/powerpoint/2010/main" val="106767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11</a:t>
            </a:fld>
            <a:endParaRPr lang="en-US"/>
          </a:p>
        </p:txBody>
      </p:sp>
    </p:spTree>
    <p:extLst>
      <p:ext uri="{BB962C8B-B14F-4D97-AF65-F5344CB8AC3E}">
        <p14:creationId xmlns:p14="http://schemas.microsoft.com/office/powerpoint/2010/main" val="3238558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12</a:t>
            </a:fld>
            <a:endParaRPr lang="en-US"/>
          </a:p>
        </p:txBody>
      </p:sp>
    </p:spTree>
    <p:extLst>
      <p:ext uri="{BB962C8B-B14F-4D97-AF65-F5344CB8AC3E}">
        <p14:creationId xmlns:p14="http://schemas.microsoft.com/office/powerpoint/2010/main" val="37858225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EF4D1413-9F04-4623-AF6E-77D16D3868EF}" type="slidenum">
              <a:rPr lang="en-US" smtClean="0"/>
              <a:pPr>
                <a:defRPr/>
              </a:pPr>
              <a:t>13</a:t>
            </a:fld>
            <a:endParaRPr lang="en-US"/>
          </a:p>
        </p:txBody>
      </p:sp>
    </p:spTree>
    <p:extLst>
      <p:ext uri="{BB962C8B-B14F-4D97-AF65-F5344CB8AC3E}">
        <p14:creationId xmlns:p14="http://schemas.microsoft.com/office/powerpoint/2010/main" val="845750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ill Sans MT" pitchFamily="34" charset="0"/>
                <a:ea typeface="MS PGothic" pitchFamily="34" charset="-128"/>
              </a:defRPr>
            </a:lvl1pPr>
            <a:lvl2pPr marL="742950" indent="-285750">
              <a:defRPr>
                <a:solidFill>
                  <a:schemeClr val="tx1"/>
                </a:solidFill>
                <a:latin typeface="Gill Sans MT" pitchFamily="34" charset="0"/>
                <a:ea typeface="MS PGothic" pitchFamily="34" charset="-128"/>
              </a:defRPr>
            </a:lvl2pPr>
            <a:lvl3pPr marL="1143000" indent="-228600">
              <a:defRPr>
                <a:solidFill>
                  <a:schemeClr val="tx1"/>
                </a:solidFill>
                <a:latin typeface="Gill Sans MT" pitchFamily="34" charset="0"/>
                <a:ea typeface="MS PGothic" pitchFamily="34" charset="-128"/>
              </a:defRPr>
            </a:lvl3pPr>
            <a:lvl4pPr marL="1600200" indent="-228600">
              <a:defRPr>
                <a:solidFill>
                  <a:schemeClr val="tx1"/>
                </a:solidFill>
                <a:latin typeface="Gill Sans MT" pitchFamily="34" charset="0"/>
                <a:ea typeface="MS PGothic" pitchFamily="34" charset="-128"/>
              </a:defRPr>
            </a:lvl4pPr>
            <a:lvl5pPr marL="2057400" indent="-228600">
              <a:defRPr>
                <a:solidFill>
                  <a:schemeClr val="tx1"/>
                </a:solidFill>
                <a:latin typeface="Gill Sans MT" pitchFamily="34" charset="0"/>
                <a:ea typeface="MS PGothic" pitchFamily="34" charset="-128"/>
              </a:defRPr>
            </a:lvl5pPr>
            <a:lvl6pPr marL="2514600" indent="-228600" fontAlgn="base">
              <a:spcBef>
                <a:spcPct val="0"/>
              </a:spcBef>
              <a:spcAft>
                <a:spcPct val="0"/>
              </a:spcAft>
              <a:defRPr>
                <a:solidFill>
                  <a:schemeClr val="tx1"/>
                </a:solidFill>
                <a:latin typeface="Gill Sans MT" pitchFamily="34" charset="0"/>
                <a:ea typeface="MS PGothic" pitchFamily="34" charset="-128"/>
              </a:defRPr>
            </a:lvl6pPr>
            <a:lvl7pPr marL="2971800" indent="-228600" fontAlgn="base">
              <a:spcBef>
                <a:spcPct val="0"/>
              </a:spcBef>
              <a:spcAft>
                <a:spcPct val="0"/>
              </a:spcAft>
              <a:defRPr>
                <a:solidFill>
                  <a:schemeClr val="tx1"/>
                </a:solidFill>
                <a:latin typeface="Gill Sans MT" pitchFamily="34" charset="0"/>
                <a:ea typeface="MS PGothic" pitchFamily="34" charset="-128"/>
              </a:defRPr>
            </a:lvl7pPr>
            <a:lvl8pPr marL="3429000" indent="-228600" fontAlgn="base">
              <a:spcBef>
                <a:spcPct val="0"/>
              </a:spcBef>
              <a:spcAft>
                <a:spcPct val="0"/>
              </a:spcAft>
              <a:defRPr>
                <a:solidFill>
                  <a:schemeClr val="tx1"/>
                </a:solidFill>
                <a:latin typeface="Gill Sans MT" pitchFamily="34" charset="0"/>
                <a:ea typeface="MS PGothic" pitchFamily="34" charset="-128"/>
              </a:defRPr>
            </a:lvl8pPr>
            <a:lvl9pPr marL="3886200" indent="-228600" fontAlgn="base">
              <a:spcBef>
                <a:spcPct val="0"/>
              </a:spcBef>
              <a:spcAft>
                <a:spcPct val="0"/>
              </a:spcAft>
              <a:defRPr>
                <a:solidFill>
                  <a:schemeClr val="tx1"/>
                </a:solidFill>
                <a:latin typeface="Gill Sans MT" pitchFamily="34" charset="0"/>
                <a:ea typeface="MS PGothic" pitchFamily="34" charset="-128"/>
              </a:defRPr>
            </a:lvl9pPr>
          </a:lstStyle>
          <a:p>
            <a:fld id="{A2A26C02-0CCD-4CF0-9535-66753B80B08E}" type="slidenum">
              <a:rPr lang="en-US" altLang="en-US">
                <a:solidFill>
                  <a:prstClr val="black"/>
                </a:solidFill>
                <a:latin typeface="Calibri" pitchFamily="34" charset="0"/>
              </a:rPr>
              <a:pPr/>
              <a:t>15</a:t>
            </a:fld>
            <a:endParaRPr lang="en-US" altLang="en-US">
              <a:solidFill>
                <a:prstClr val="black"/>
              </a:solidFill>
              <a:latin typeface="Calibri" pitchFamily="34" charset="0"/>
            </a:endParaRPr>
          </a:p>
        </p:txBody>
      </p:sp>
    </p:spTree>
    <p:extLst>
      <p:ext uri="{BB962C8B-B14F-4D97-AF65-F5344CB8AC3E}">
        <p14:creationId xmlns:p14="http://schemas.microsoft.com/office/powerpoint/2010/main" val="33108724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9"/>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grpSp>
        <p:nvGrpSpPr>
          <p:cNvPr id="5" name="Group 1"/>
          <p:cNvGrpSpPr>
            <a:grpSpLocks/>
          </p:cNvGrpSpPr>
          <p:nvPr/>
        </p:nvGrpSpPr>
        <p:grpSpPr bwMode="auto">
          <a:xfrm>
            <a:off x="-3175" y="4953000"/>
            <a:ext cx="9147175" cy="1911350"/>
            <a:chOff x="-3765" y="4832896"/>
            <a:chExt cx="9147765" cy="2032192"/>
          </a:xfrm>
        </p:grpSpPr>
        <p:sp>
          <p:nvSpPr>
            <p:cNvPr id="6" name="Freeform 6"/>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Freeform 7"/>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8"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0"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11" name="Date Placeholder 29"/>
          <p:cNvSpPr>
            <a:spLocks noGrp="1"/>
          </p:cNvSpPr>
          <p:nvPr>
            <p:ph type="dt" sz="half" idx="10"/>
          </p:nvPr>
        </p:nvSpPr>
        <p:spPr/>
        <p:txBody>
          <a:bodyPr/>
          <a:lstStyle>
            <a:lvl1pPr>
              <a:defRPr smtClean="0">
                <a:solidFill>
                  <a:srgbClr val="FFFFFF"/>
                </a:solidFill>
              </a:defRPr>
            </a:lvl1pPr>
            <a:extLst/>
          </a:lstStyle>
          <a:p>
            <a:pPr>
              <a:defRPr/>
            </a:pPr>
            <a:fld id="{C5188546-63AC-4216-859F-F5B31FEFD119}" type="datetimeFigureOut">
              <a:rPr lang="en-US"/>
              <a:pPr>
                <a:defRPr/>
              </a:pPr>
              <a:t>4/12/2022</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p>
        </p:txBody>
      </p:sp>
      <p:sp>
        <p:nvSpPr>
          <p:cNvPr id="13" name="Slide Number Placeholder 26"/>
          <p:cNvSpPr>
            <a:spLocks noGrp="1"/>
          </p:cNvSpPr>
          <p:nvPr>
            <p:ph type="sldNum" sz="quarter" idx="12"/>
          </p:nvPr>
        </p:nvSpPr>
        <p:spPr/>
        <p:txBody>
          <a:bodyPr/>
          <a:lstStyle>
            <a:lvl1pPr>
              <a:defRPr smtClean="0">
                <a:solidFill>
                  <a:srgbClr val="FFFFFF"/>
                </a:solidFill>
              </a:defRPr>
            </a:lvl1pPr>
            <a:extLst/>
          </a:lstStyle>
          <a:p>
            <a:pPr>
              <a:defRPr/>
            </a:pPr>
            <a:fld id="{F4835D08-836C-49E6-AB6B-396BC08E2B50}" type="slidenum">
              <a:rPr lang="en-US"/>
              <a:pPr>
                <a:defRPr/>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212CA59B-5777-4975-94E6-84E4148EBD51}" type="datetimeFigureOut">
              <a:rPr lang="en-US"/>
              <a:pPr>
                <a:defRPr/>
              </a:pPr>
              <a:t>4/12/2022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424A1FD3-2454-435B-AF6F-EFDB3C789AC2}" type="slidenum">
              <a:rPr lang="en-US"/>
              <a:pPr>
                <a:defRPr/>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84BDC2AC-8A79-4C54-8933-AE2D45C3FDEE}" type="datetimeFigureOut">
              <a:rPr lang="en-US"/>
              <a:pPr>
                <a:defRPr/>
              </a:pPr>
              <a:t>4/12/2022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0CF27032-87DE-4790-931F-1C7B7609F3C0}" type="slidenum">
              <a:rPr lang="en-US"/>
              <a:pPr>
                <a:defRPr/>
              </a:pPr>
              <a:t>‹#›</a:t>
            </a:fld>
            <a:endParaRPr lang="en-US"/>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FCA18DF2-6A7D-4159-9EE9-D7B91746424F}" type="slidenum">
              <a:rPr lang="en-US" altLang="en-US"/>
              <a:pPr>
                <a:defRPr/>
              </a:pPr>
              <a:t>‹#›</a:t>
            </a:fld>
            <a:endParaRPr lang="en-US" altLang="en-US"/>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11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727825" y="6408738"/>
            <a:ext cx="1919288" cy="365125"/>
          </a:xfrm>
        </p:spPr>
        <p:txBody>
          <a:bodyPr/>
          <a:lstStyle>
            <a:lvl1pPr>
              <a:defRPr/>
            </a:lvl1pPr>
          </a:lstStyle>
          <a:p>
            <a:pPr>
              <a:defRPr/>
            </a:pPr>
            <a:fld id="{44759A15-C405-4695-9149-E4207FAD9759}" type="datetimeFigureOut">
              <a:rPr lang="en-US"/>
              <a:pPr>
                <a:defRPr/>
              </a:pPr>
              <a:t>4/12/2022</a:t>
            </a:fld>
            <a:endParaRPr lang="en-US"/>
          </a:p>
        </p:txBody>
      </p:sp>
      <p:sp>
        <p:nvSpPr>
          <p:cNvPr id="6" name="Footer Placeholder 5"/>
          <p:cNvSpPr>
            <a:spLocks noGrp="1"/>
          </p:cNvSpPr>
          <p:nvPr>
            <p:ph type="ftr" sz="quarter" idx="11"/>
          </p:nvPr>
        </p:nvSpPr>
        <p:spPr>
          <a:xfrm>
            <a:off x="4379913" y="6408738"/>
            <a:ext cx="2351087" cy="36512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647113" y="6408738"/>
            <a:ext cx="366712" cy="365125"/>
          </a:xfrm>
        </p:spPr>
        <p:txBody>
          <a:bodyPr/>
          <a:lstStyle>
            <a:lvl1pPr>
              <a:defRPr/>
            </a:lvl1pPr>
          </a:lstStyle>
          <a:p>
            <a:pPr>
              <a:defRPr/>
            </a:pPr>
            <a:fld id="{56B96110-AD78-4719-B1FA-4EF595808E85}" type="slidenum">
              <a:rPr lang="en-US"/>
              <a:pPr>
                <a:defRPr/>
              </a:pPr>
              <a:t>‹#›</a:t>
            </a:fld>
            <a:endParaRPr lang="en-US"/>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5188546-63AC-4216-859F-F5B31FEFD119}"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835D08-836C-49E6-AB6B-396BC08E2B50}" type="slidenum">
              <a:rPr lang="en-US" smtClean="0"/>
              <a:pPr>
                <a:defRPr/>
              </a:pPr>
              <a:t>‹#›</a:t>
            </a:fld>
            <a:endParaRPr lang="en-US"/>
          </a:p>
        </p:txBody>
      </p:sp>
    </p:spTree>
    <p:extLst>
      <p:ext uri="{BB962C8B-B14F-4D97-AF65-F5344CB8AC3E}">
        <p14:creationId xmlns:p14="http://schemas.microsoft.com/office/powerpoint/2010/main" val="891236346"/>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9C00C78-FAC9-4F37-A24C-31BF234E4148}"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36DEA5-D551-43EA-B4E6-3F5B823D0741}" type="slidenum">
              <a:rPr lang="en-US" smtClean="0"/>
              <a:pPr>
                <a:defRPr/>
              </a:pPr>
              <a:t>‹#›</a:t>
            </a:fld>
            <a:endParaRPr lang="en-US"/>
          </a:p>
        </p:txBody>
      </p:sp>
    </p:spTree>
    <p:extLst>
      <p:ext uri="{BB962C8B-B14F-4D97-AF65-F5344CB8AC3E}">
        <p14:creationId xmlns:p14="http://schemas.microsoft.com/office/powerpoint/2010/main" val="3913091872"/>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9C8DAA4-9807-461B-9D39-724E333E2678}"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33FCBCE-CE4C-4C23-AC6C-DE3866737860}" type="slidenum">
              <a:rPr lang="en-US" smtClean="0"/>
              <a:pPr>
                <a:defRPr/>
              </a:pPr>
              <a:t>‹#›</a:t>
            </a:fld>
            <a:endParaRPr lang="en-US"/>
          </a:p>
        </p:txBody>
      </p:sp>
    </p:spTree>
    <p:extLst>
      <p:ext uri="{BB962C8B-B14F-4D97-AF65-F5344CB8AC3E}">
        <p14:creationId xmlns:p14="http://schemas.microsoft.com/office/powerpoint/2010/main" val="2661939742"/>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2993270-A003-4B9A-854E-00CEB83BAF34}"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CF302C9-E4CD-42DC-B139-778707CF4A44}" type="slidenum">
              <a:rPr lang="en-US" smtClean="0"/>
              <a:pPr>
                <a:defRPr/>
              </a:pPr>
              <a:t>‹#›</a:t>
            </a:fld>
            <a:endParaRPr lang="en-US"/>
          </a:p>
        </p:txBody>
      </p:sp>
    </p:spTree>
    <p:extLst>
      <p:ext uri="{BB962C8B-B14F-4D97-AF65-F5344CB8AC3E}">
        <p14:creationId xmlns:p14="http://schemas.microsoft.com/office/powerpoint/2010/main" val="2492122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9DCAB8A-A48D-44CD-8EDB-17ABAA4D29F3}" type="datetimeFigureOut">
              <a:rPr lang="en-US" smtClean="0"/>
              <a:pPr>
                <a:defRPr/>
              </a:pPr>
              <a:t>4/12/2022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4318915-1644-4C74-9CC2-F226880FA091}" type="slidenum">
              <a:rPr lang="en-US" smtClean="0"/>
              <a:pPr>
                <a:defRPr/>
              </a:pPr>
              <a:t>‹#›</a:t>
            </a:fld>
            <a:endParaRPr lang="en-US"/>
          </a:p>
        </p:txBody>
      </p:sp>
    </p:spTree>
    <p:extLst>
      <p:ext uri="{BB962C8B-B14F-4D97-AF65-F5344CB8AC3E}">
        <p14:creationId xmlns:p14="http://schemas.microsoft.com/office/powerpoint/2010/main" val="157430461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0BF718F-DDBC-428C-A1F7-89760884EC9A}" type="datetimeFigureOut">
              <a:rPr lang="en-US" smtClean="0"/>
              <a:pPr>
                <a:defRPr/>
              </a:pPr>
              <a:t>4/12/2022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E87389F-1795-4181-A7D9-C23F13C4853B}" type="slidenum">
              <a:rPr lang="en-US" smtClean="0"/>
              <a:pPr>
                <a:defRPr/>
              </a:pPr>
              <a:t>‹#›</a:t>
            </a:fld>
            <a:endParaRPr lang="en-US"/>
          </a:p>
        </p:txBody>
      </p:sp>
    </p:spTree>
    <p:extLst>
      <p:ext uri="{BB962C8B-B14F-4D97-AF65-F5344CB8AC3E}">
        <p14:creationId xmlns:p14="http://schemas.microsoft.com/office/powerpoint/2010/main" val="217845600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rtlCol="0"/>
          <a:lstStyle>
            <a:extLst/>
          </a:lstStyle>
          <a:p>
            <a:r>
              <a:rPr lang="en-US" smtClean="0"/>
              <a:t>Click to edit Master title style</a:t>
            </a:r>
            <a:endParaRPr lang="en-US"/>
          </a:p>
        </p:txBody>
      </p:sp>
      <p:sp>
        <p:nvSpPr>
          <p:cNvPr id="4" name="Date Placeholder 9"/>
          <p:cNvSpPr>
            <a:spLocks noGrp="1"/>
          </p:cNvSpPr>
          <p:nvPr>
            <p:ph type="dt" sz="half" idx="10"/>
          </p:nvPr>
        </p:nvSpPr>
        <p:spPr/>
        <p:txBody>
          <a:bodyPr/>
          <a:lstStyle>
            <a:lvl1pPr>
              <a:defRPr/>
            </a:lvl1pPr>
          </a:lstStyle>
          <a:p>
            <a:pPr>
              <a:defRPr/>
            </a:pPr>
            <a:fld id="{E9C00C78-FAC9-4F37-A24C-31BF234E4148}" type="datetimeFigureOut">
              <a:rPr lang="en-US"/>
              <a:pPr>
                <a:defRPr/>
              </a:pPr>
              <a:t>4/12/2022</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CE36DEA5-D551-43EA-B4E6-3F5B823D0741}" type="slidenum">
              <a:rPr lang="en-US"/>
              <a:pPr>
                <a:defRPr/>
              </a:pPr>
              <a:t>‹#›</a:t>
            </a:fld>
            <a:endParaRPr lang="en-US"/>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2D4648-7B43-447D-82E5-C8DDD709463C}" type="datetimeFigureOut">
              <a:rPr lang="en-US" smtClean="0"/>
              <a:pPr>
                <a:defRPr/>
              </a:pPr>
              <a:t>4/12/2022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B3598D-9FE1-4696-8834-69E457F08622}" type="slidenum">
              <a:rPr lang="en-US" smtClean="0"/>
              <a:pPr>
                <a:defRPr/>
              </a:pPr>
              <a:t>‹#›</a:t>
            </a:fld>
            <a:endParaRPr lang="en-US"/>
          </a:p>
        </p:txBody>
      </p:sp>
    </p:spTree>
    <p:extLst>
      <p:ext uri="{BB962C8B-B14F-4D97-AF65-F5344CB8AC3E}">
        <p14:creationId xmlns:p14="http://schemas.microsoft.com/office/powerpoint/2010/main" val="138087972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A6EC556-7DA7-47FA-9ED5-4460A85A43CD}"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95D04B-C3C1-46C2-BC68-4CCB190C3137}" type="slidenum">
              <a:rPr lang="en-US" smtClean="0"/>
              <a:pPr>
                <a:defRPr/>
              </a:pPr>
              <a:t>‹#›</a:t>
            </a:fld>
            <a:endParaRPr lang="en-US"/>
          </a:p>
        </p:txBody>
      </p:sp>
    </p:spTree>
    <p:extLst>
      <p:ext uri="{BB962C8B-B14F-4D97-AF65-F5344CB8AC3E}">
        <p14:creationId xmlns:p14="http://schemas.microsoft.com/office/powerpoint/2010/main" val="90689607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520DCBA-9020-442D-A8F4-2DF0BF16EBE3}"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392AE4-70FF-499B-A815-3D32222D156F}" type="slidenum">
              <a:rPr lang="en-US" smtClean="0"/>
              <a:pPr>
                <a:defRPr/>
              </a:pPr>
              <a:t>‹#›</a:t>
            </a:fld>
            <a:endParaRPr lang="en-US"/>
          </a:p>
        </p:txBody>
      </p:sp>
    </p:spTree>
    <p:extLst>
      <p:ext uri="{BB962C8B-B14F-4D97-AF65-F5344CB8AC3E}">
        <p14:creationId xmlns:p14="http://schemas.microsoft.com/office/powerpoint/2010/main" val="546656369"/>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12CA59B-5777-4975-94E6-84E4148EBD51}"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4A1FD3-2454-435B-AF6F-EFDB3C789AC2}" type="slidenum">
              <a:rPr lang="en-US" smtClean="0"/>
              <a:pPr>
                <a:defRPr/>
              </a:pPr>
              <a:t>‹#›</a:t>
            </a:fld>
            <a:endParaRPr lang="en-US"/>
          </a:p>
        </p:txBody>
      </p:sp>
    </p:spTree>
    <p:extLst>
      <p:ext uri="{BB962C8B-B14F-4D97-AF65-F5344CB8AC3E}">
        <p14:creationId xmlns:p14="http://schemas.microsoft.com/office/powerpoint/2010/main" val="410336561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4BDC2AC-8A79-4C54-8933-AE2D45C3FDEE}"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F27032-87DE-4790-931F-1C7B7609F3C0}" type="slidenum">
              <a:rPr lang="en-US" smtClean="0"/>
              <a:pPr>
                <a:defRPr/>
              </a:pPr>
              <a:t>‹#›</a:t>
            </a:fld>
            <a:endParaRPr lang="en-US"/>
          </a:p>
        </p:txBody>
      </p:sp>
    </p:spTree>
    <p:extLst>
      <p:ext uri="{BB962C8B-B14F-4D97-AF65-F5344CB8AC3E}">
        <p14:creationId xmlns:p14="http://schemas.microsoft.com/office/powerpoint/2010/main" val="6700231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5188546-63AC-4216-859F-F5B31FEFD119}"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835D08-836C-49E6-AB6B-396BC08E2B50}" type="slidenum">
              <a:rPr lang="en-US" smtClean="0"/>
              <a:pPr>
                <a:defRPr/>
              </a:pPr>
              <a:t>‹#›</a:t>
            </a:fld>
            <a:endParaRPr lang="en-US"/>
          </a:p>
        </p:txBody>
      </p:sp>
    </p:spTree>
    <p:extLst>
      <p:ext uri="{BB962C8B-B14F-4D97-AF65-F5344CB8AC3E}">
        <p14:creationId xmlns:p14="http://schemas.microsoft.com/office/powerpoint/2010/main" val="891236346"/>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9C00C78-FAC9-4F37-A24C-31BF234E4148}"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36DEA5-D551-43EA-B4E6-3F5B823D0741}" type="slidenum">
              <a:rPr lang="en-US" smtClean="0"/>
              <a:pPr>
                <a:defRPr/>
              </a:pPr>
              <a:t>‹#›</a:t>
            </a:fld>
            <a:endParaRPr lang="en-US"/>
          </a:p>
        </p:txBody>
      </p:sp>
    </p:spTree>
    <p:extLst>
      <p:ext uri="{BB962C8B-B14F-4D97-AF65-F5344CB8AC3E}">
        <p14:creationId xmlns:p14="http://schemas.microsoft.com/office/powerpoint/2010/main" val="3913091872"/>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9C8DAA4-9807-461B-9D39-724E333E2678}"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33FCBCE-CE4C-4C23-AC6C-DE3866737860}" type="slidenum">
              <a:rPr lang="en-US" smtClean="0"/>
              <a:pPr>
                <a:defRPr/>
              </a:pPr>
              <a:t>‹#›</a:t>
            </a:fld>
            <a:endParaRPr lang="en-US"/>
          </a:p>
        </p:txBody>
      </p:sp>
    </p:spTree>
    <p:extLst>
      <p:ext uri="{BB962C8B-B14F-4D97-AF65-F5344CB8AC3E}">
        <p14:creationId xmlns:p14="http://schemas.microsoft.com/office/powerpoint/2010/main" val="266193974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2993270-A003-4B9A-854E-00CEB83BAF34}"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CF302C9-E4CD-42DC-B139-778707CF4A44}" type="slidenum">
              <a:rPr lang="en-US" smtClean="0"/>
              <a:pPr>
                <a:defRPr/>
              </a:pPr>
              <a:t>‹#›</a:t>
            </a:fld>
            <a:endParaRPr lang="en-US"/>
          </a:p>
        </p:txBody>
      </p:sp>
    </p:spTree>
    <p:extLst>
      <p:ext uri="{BB962C8B-B14F-4D97-AF65-F5344CB8AC3E}">
        <p14:creationId xmlns:p14="http://schemas.microsoft.com/office/powerpoint/2010/main" val="249212229"/>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9DCAB8A-A48D-44CD-8EDB-17ABAA4D29F3}" type="datetimeFigureOut">
              <a:rPr lang="en-US" smtClean="0"/>
              <a:pPr>
                <a:defRPr/>
              </a:pPr>
              <a:t>4/12/2022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4318915-1644-4C74-9CC2-F226880FA091}" type="slidenum">
              <a:rPr lang="en-US" smtClean="0"/>
              <a:pPr>
                <a:defRPr/>
              </a:pPr>
              <a:t>‹#›</a:t>
            </a:fld>
            <a:endParaRPr lang="en-US"/>
          </a:p>
        </p:txBody>
      </p:sp>
    </p:spTree>
    <p:extLst>
      <p:ext uri="{BB962C8B-B14F-4D97-AF65-F5344CB8AC3E}">
        <p14:creationId xmlns:p14="http://schemas.microsoft.com/office/powerpoint/2010/main" val="1574304616"/>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4" name="Chevron 6"/>
          <p:cNvSpPr/>
          <p:nvPr/>
        </p:nvSpPr>
        <p:spPr>
          <a:xfrm>
            <a:off x="3636963" y="3005138"/>
            <a:ext cx="182562"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5" name="Chevron 7"/>
          <p:cNvSpPr/>
          <p:nvPr/>
        </p:nvSpPr>
        <p:spPr>
          <a:xfrm>
            <a:off x="3449638" y="3005138"/>
            <a:ext cx="18415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2" name="Title 1"/>
          <p:cNvSpPr>
            <a:spLocks noGrp="1"/>
          </p:cNvSpPr>
          <p:nvPr>
            <p:ph type="title"/>
          </p:nvPr>
        </p:nvSpPr>
        <p:spPr>
          <a:xfrm>
            <a:off x="722376" y="1059712"/>
            <a:ext cx="7772400" cy="1828800"/>
          </a:xfrm>
        </p:spPr>
        <p:txBody>
          <a:bodyPr anchor="b"/>
          <a:lstStyle>
            <a:lvl1pPr algn="r">
              <a:buNone/>
              <a:defRPr sz="4800" b="1" cap="none" baseline="0">
                <a:effectLst>
                  <a:outerShdw blurRad="31750" dist="25400" dir="5400000" algn="tl" rotWithShape="0">
                    <a:srgbClr val="000000">
                      <a:alpha val="25000"/>
                    </a:srgbClr>
                  </a:outerShdw>
                </a:effectLst>
              </a:defRPr>
            </a:lvl1pPr>
            <a:extLst/>
          </a:lstStyle>
          <a:p>
            <a:r>
              <a:rPr lang="en-US" smtClean="0"/>
              <a:t>Click to edit Master title style</a:t>
            </a:r>
            <a:endParaRPr lang="en-US"/>
          </a:p>
        </p:txBody>
      </p:sp>
      <p:sp>
        <p:nvSpPr>
          <p:cNvPr id="3" name="Text Placeholder 2"/>
          <p:cNvSpPr>
            <a:spLocks noGrp="1"/>
          </p:cNvSpPr>
          <p:nvPr>
            <p:ph type="body" idx="1"/>
          </p:nvPr>
        </p:nvSpPr>
        <p:spPr>
          <a:xfrm>
            <a:off x="3922713" y="2931712"/>
            <a:ext cx="4572000" cy="1454888"/>
          </a:xfrm>
        </p:spPr>
        <p:txBody>
          <a:bodyPr/>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extLst/>
          </a:lstStyle>
          <a:p>
            <a:pPr>
              <a:defRPr/>
            </a:pPr>
            <a:fld id="{C9C8DAA4-9807-461B-9D39-724E333E2678}" type="datetimeFigureOut">
              <a:rPr lang="en-US"/>
              <a:pPr>
                <a:defRPr/>
              </a:pPr>
              <a:t>4/12/2022</a:t>
            </a:fld>
            <a:endParaRPr lang="en-US"/>
          </a:p>
        </p:txBody>
      </p:sp>
      <p:sp>
        <p:nvSpPr>
          <p:cNvPr id="7" name="Footer Placeholder 4"/>
          <p:cNvSpPr>
            <a:spLocks noGrp="1"/>
          </p:cNvSpPr>
          <p:nvPr>
            <p:ph type="ftr" sz="quarter" idx="11"/>
          </p:nvPr>
        </p:nvSpPr>
        <p:spPr/>
        <p:txBody>
          <a:bodyPr/>
          <a:lstStyle>
            <a:lvl1pPr>
              <a:defRPr/>
            </a:lvl1pPr>
            <a:extLst/>
          </a:lstStyle>
          <a:p>
            <a:pPr>
              <a:defRPr/>
            </a:pPr>
            <a:endParaRPr lang="en-US"/>
          </a:p>
        </p:txBody>
      </p:sp>
      <p:sp>
        <p:nvSpPr>
          <p:cNvPr id="8" name="Slide Number Placeholder 5"/>
          <p:cNvSpPr>
            <a:spLocks noGrp="1"/>
          </p:cNvSpPr>
          <p:nvPr>
            <p:ph type="sldNum" sz="quarter" idx="12"/>
          </p:nvPr>
        </p:nvSpPr>
        <p:spPr/>
        <p:txBody>
          <a:bodyPr/>
          <a:lstStyle>
            <a:lvl1pPr>
              <a:defRPr/>
            </a:lvl1pPr>
            <a:extLst/>
          </a:lstStyle>
          <a:p>
            <a:pPr>
              <a:defRPr/>
            </a:pPr>
            <a:fld id="{033FCBCE-CE4C-4C23-AC6C-DE3866737860}"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0BF718F-DDBC-428C-A1F7-89760884EC9A}" type="datetimeFigureOut">
              <a:rPr lang="en-US" smtClean="0"/>
              <a:pPr>
                <a:defRPr/>
              </a:pPr>
              <a:t>4/12/2022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E87389F-1795-4181-A7D9-C23F13C4853B}" type="slidenum">
              <a:rPr lang="en-US" smtClean="0"/>
              <a:pPr>
                <a:defRPr/>
              </a:pPr>
              <a:t>‹#›</a:t>
            </a:fld>
            <a:endParaRPr lang="en-US"/>
          </a:p>
        </p:txBody>
      </p:sp>
    </p:spTree>
    <p:extLst>
      <p:ext uri="{BB962C8B-B14F-4D97-AF65-F5344CB8AC3E}">
        <p14:creationId xmlns:p14="http://schemas.microsoft.com/office/powerpoint/2010/main" val="217845600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2D4648-7B43-447D-82E5-C8DDD709463C}" type="datetimeFigureOut">
              <a:rPr lang="en-US" smtClean="0"/>
              <a:pPr>
                <a:defRPr/>
              </a:pPr>
              <a:t>4/12/2022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B3598D-9FE1-4696-8834-69E457F08622}" type="slidenum">
              <a:rPr lang="en-US" smtClean="0"/>
              <a:pPr>
                <a:defRPr/>
              </a:pPr>
              <a:t>‹#›</a:t>
            </a:fld>
            <a:endParaRPr lang="en-US"/>
          </a:p>
        </p:txBody>
      </p:sp>
    </p:spTree>
    <p:extLst>
      <p:ext uri="{BB962C8B-B14F-4D97-AF65-F5344CB8AC3E}">
        <p14:creationId xmlns:p14="http://schemas.microsoft.com/office/powerpoint/2010/main" val="138087972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A6EC556-7DA7-47FA-9ED5-4460A85A43CD}"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95D04B-C3C1-46C2-BC68-4CCB190C3137}" type="slidenum">
              <a:rPr lang="en-US" smtClean="0"/>
              <a:pPr>
                <a:defRPr/>
              </a:pPr>
              <a:t>‹#›</a:t>
            </a:fld>
            <a:endParaRPr lang="en-US"/>
          </a:p>
        </p:txBody>
      </p:sp>
    </p:spTree>
    <p:extLst>
      <p:ext uri="{BB962C8B-B14F-4D97-AF65-F5344CB8AC3E}">
        <p14:creationId xmlns:p14="http://schemas.microsoft.com/office/powerpoint/2010/main" val="90689607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520DCBA-9020-442D-A8F4-2DF0BF16EBE3}"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392AE4-70FF-499B-A815-3D32222D156F}" type="slidenum">
              <a:rPr lang="en-US" smtClean="0"/>
              <a:pPr>
                <a:defRPr/>
              </a:pPr>
              <a:t>‹#›</a:t>
            </a:fld>
            <a:endParaRPr lang="en-US"/>
          </a:p>
        </p:txBody>
      </p:sp>
    </p:spTree>
    <p:extLst>
      <p:ext uri="{BB962C8B-B14F-4D97-AF65-F5344CB8AC3E}">
        <p14:creationId xmlns:p14="http://schemas.microsoft.com/office/powerpoint/2010/main" val="546656369"/>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12CA59B-5777-4975-94E6-84E4148EBD51}"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4A1FD3-2454-435B-AF6F-EFDB3C789AC2}" type="slidenum">
              <a:rPr lang="en-US" smtClean="0"/>
              <a:pPr>
                <a:defRPr/>
              </a:pPr>
              <a:t>‹#›</a:t>
            </a:fld>
            <a:endParaRPr lang="en-US"/>
          </a:p>
        </p:txBody>
      </p:sp>
    </p:spTree>
    <p:extLst>
      <p:ext uri="{BB962C8B-B14F-4D97-AF65-F5344CB8AC3E}">
        <p14:creationId xmlns:p14="http://schemas.microsoft.com/office/powerpoint/2010/main" val="4103365616"/>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4BDC2AC-8A79-4C54-8933-AE2D45C3FDEE}"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F27032-87DE-4790-931F-1C7B7609F3C0}" type="slidenum">
              <a:rPr lang="en-US" smtClean="0"/>
              <a:pPr>
                <a:defRPr/>
              </a:pPr>
              <a:t>‹#›</a:t>
            </a:fld>
            <a:endParaRPr lang="en-US"/>
          </a:p>
        </p:txBody>
      </p:sp>
    </p:spTree>
    <p:extLst>
      <p:ext uri="{BB962C8B-B14F-4D97-AF65-F5344CB8AC3E}">
        <p14:creationId xmlns:p14="http://schemas.microsoft.com/office/powerpoint/2010/main" val="67002311"/>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C5188546-63AC-4216-859F-F5B31FEFD119}"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4835D08-836C-49E6-AB6B-396BC08E2B50}" type="slidenum">
              <a:rPr lang="en-US" smtClean="0"/>
              <a:pPr>
                <a:defRPr/>
              </a:pPr>
              <a:t>‹#›</a:t>
            </a:fld>
            <a:endParaRPr lang="en-US"/>
          </a:p>
        </p:txBody>
      </p:sp>
    </p:spTree>
    <p:extLst>
      <p:ext uri="{BB962C8B-B14F-4D97-AF65-F5344CB8AC3E}">
        <p14:creationId xmlns:p14="http://schemas.microsoft.com/office/powerpoint/2010/main" val="891236346"/>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E9C00C78-FAC9-4F37-A24C-31BF234E4148}"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E36DEA5-D551-43EA-B4E6-3F5B823D0741}" type="slidenum">
              <a:rPr lang="en-US" smtClean="0"/>
              <a:pPr>
                <a:defRPr/>
              </a:pPr>
              <a:t>‹#›</a:t>
            </a:fld>
            <a:endParaRPr lang="en-US"/>
          </a:p>
        </p:txBody>
      </p:sp>
    </p:spTree>
    <p:extLst>
      <p:ext uri="{BB962C8B-B14F-4D97-AF65-F5344CB8AC3E}">
        <p14:creationId xmlns:p14="http://schemas.microsoft.com/office/powerpoint/2010/main" val="3913091872"/>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C9C8DAA4-9807-461B-9D39-724E333E2678}"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33FCBCE-CE4C-4C23-AC6C-DE3866737860}" type="slidenum">
              <a:rPr lang="en-US" smtClean="0"/>
              <a:pPr>
                <a:defRPr/>
              </a:pPr>
              <a:t>‹#›</a:t>
            </a:fld>
            <a:endParaRPr lang="en-US"/>
          </a:p>
        </p:txBody>
      </p:sp>
    </p:spTree>
    <p:extLst>
      <p:ext uri="{BB962C8B-B14F-4D97-AF65-F5344CB8AC3E}">
        <p14:creationId xmlns:p14="http://schemas.microsoft.com/office/powerpoint/2010/main" val="2661939742"/>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2993270-A003-4B9A-854E-00CEB83BAF34}"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CF302C9-E4CD-42DC-B139-778707CF4A44}" type="slidenum">
              <a:rPr lang="en-US" smtClean="0"/>
              <a:pPr>
                <a:defRPr/>
              </a:pPr>
              <a:t>‹#›</a:t>
            </a:fld>
            <a:endParaRPr lang="en-US"/>
          </a:p>
        </p:txBody>
      </p:sp>
    </p:spTree>
    <p:extLst>
      <p:ext uri="{BB962C8B-B14F-4D97-AF65-F5344CB8AC3E}">
        <p14:creationId xmlns:p14="http://schemas.microsoft.com/office/powerpoint/2010/main" val="249212229"/>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7"/>
          <p:cNvSpPr>
            <a:spLocks noGrp="1"/>
          </p:cNvSpPr>
          <p:nvPr>
            <p:ph type="title"/>
          </p:nvPr>
        </p:nvSpPr>
        <p:spPr/>
        <p:txBody>
          <a:bodyPr rtlCol="0"/>
          <a:lstStyle>
            <a:extLst/>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a:defRPr/>
            </a:lvl1pPr>
            <a:extLst/>
          </a:lstStyle>
          <a:p>
            <a:pPr>
              <a:defRPr/>
            </a:pPr>
            <a:fld id="{82993270-A003-4B9A-854E-00CEB83BAF34}" type="datetimeFigureOut">
              <a:rPr lang="en-US"/>
              <a:pPr>
                <a:defRPr/>
              </a:pPr>
              <a:t>4/12/2022</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ACF302C9-E4CD-42DC-B139-778707CF4A44}"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B9DCAB8A-A48D-44CD-8EDB-17ABAA4D29F3}" type="datetimeFigureOut">
              <a:rPr lang="en-US" smtClean="0"/>
              <a:pPr>
                <a:defRPr/>
              </a:pPr>
              <a:t>4/12/2022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4318915-1644-4C74-9CC2-F226880FA091}" type="slidenum">
              <a:rPr lang="en-US" smtClean="0"/>
              <a:pPr>
                <a:defRPr/>
              </a:pPr>
              <a:t>‹#›</a:t>
            </a:fld>
            <a:endParaRPr lang="en-US"/>
          </a:p>
        </p:txBody>
      </p:sp>
    </p:spTree>
    <p:extLst>
      <p:ext uri="{BB962C8B-B14F-4D97-AF65-F5344CB8AC3E}">
        <p14:creationId xmlns:p14="http://schemas.microsoft.com/office/powerpoint/2010/main" val="1574304616"/>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0BF718F-DDBC-428C-A1F7-89760884EC9A}" type="datetimeFigureOut">
              <a:rPr lang="en-US" smtClean="0"/>
              <a:pPr>
                <a:defRPr/>
              </a:pPr>
              <a:t>4/12/2022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0E87389F-1795-4181-A7D9-C23F13C4853B}" type="slidenum">
              <a:rPr lang="en-US" smtClean="0"/>
              <a:pPr>
                <a:defRPr/>
              </a:pPr>
              <a:t>‹#›</a:t>
            </a:fld>
            <a:endParaRPr lang="en-US"/>
          </a:p>
        </p:txBody>
      </p:sp>
    </p:spTree>
    <p:extLst>
      <p:ext uri="{BB962C8B-B14F-4D97-AF65-F5344CB8AC3E}">
        <p14:creationId xmlns:p14="http://schemas.microsoft.com/office/powerpoint/2010/main" val="2178456007"/>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52D4648-7B43-447D-82E5-C8DDD709463C}" type="datetimeFigureOut">
              <a:rPr lang="en-US" smtClean="0"/>
              <a:pPr>
                <a:defRPr/>
              </a:pPr>
              <a:t>4/12/2022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B3598D-9FE1-4696-8834-69E457F08622}" type="slidenum">
              <a:rPr lang="en-US" smtClean="0"/>
              <a:pPr>
                <a:defRPr/>
              </a:pPr>
              <a:t>‹#›</a:t>
            </a:fld>
            <a:endParaRPr lang="en-US"/>
          </a:p>
        </p:txBody>
      </p:sp>
    </p:spTree>
    <p:extLst>
      <p:ext uri="{BB962C8B-B14F-4D97-AF65-F5344CB8AC3E}">
        <p14:creationId xmlns:p14="http://schemas.microsoft.com/office/powerpoint/2010/main" val="1380879725"/>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A6EC556-7DA7-47FA-9ED5-4460A85A43CD}"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395D04B-C3C1-46C2-BC68-4CCB190C3137}" type="slidenum">
              <a:rPr lang="en-US" smtClean="0"/>
              <a:pPr>
                <a:defRPr/>
              </a:pPr>
              <a:t>‹#›</a:t>
            </a:fld>
            <a:endParaRPr lang="en-US"/>
          </a:p>
        </p:txBody>
      </p:sp>
    </p:spTree>
    <p:extLst>
      <p:ext uri="{BB962C8B-B14F-4D97-AF65-F5344CB8AC3E}">
        <p14:creationId xmlns:p14="http://schemas.microsoft.com/office/powerpoint/2010/main" val="906896072"/>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C520DCBA-9020-442D-A8F4-2DF0BF16EBE3}" type="datetimeFigureOut">
              <a:rPr lang="en-US" smtClean="0"/>
              <a:pPr>
                <a:defRPr/>
              </a:pPr>
              <a:t>4/12/2022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1392AE4-70FF-499B-A815-3D32222D156F}" type="slidenum">
              <a:rPr lang="en-US" smtClean="0"/>
              <a:pPr>
                <a:defRPr/>
              </a:pPr>
              <a:t>‹#›</a:t>
            </a:fld>
            <a:endParaRPr lang="en-US"/>
          </a:p>
        </p:txBody>
      </p:sp>
    </p:spTree>
    <p:extLst>
      <p:ext uri="{BB962C8B-B14F-4D97-AF65-F5344CB8AC3E}">
        <p14:creationId xmlns:p14="http://schemas.microsoft.com/office/powerpoint/2010/main" val="546656369"/>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12CA59B-5777-4975-94E6-84E4148EBD51}"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24A1FD3-2454-435B-AF6F-EFDB3C789AC2}" type="slidenum">
              <a:rPr lang="en-US" smtClean="0"/>
              <a:pPr>
                <a:defRPr/>
              </a:pPr>
              <a:t>‹#›</a:t>
            </a:fld>
            <a:endParaRPr lang="en-US"/>
          </a:p>
        </p:txBody>
      </p:sp>
    </p:spTree>
    <p:extLst>
      <p:ext uri="{BB962C8B-B14F-4D97-AF65-F5344CB8AC3E}">
        <p14:creationId xmlns:p14="http://schemas.microsoft.com/office/powerpoint/2010/main" val="4103365616"/>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84BDC2AC-8A79-4C54-8933-AE2D45C3FDEE}" type="datetimeFigureOut">
              <a:rPr lang="en-US" smtClean="0"/>
              <a:pPr>
                <a:defRPr/>
              </a:pPr>
              <a:t>4/12/2022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CF27032-87DE-4790-931F-1C7B7609F3C0}" type="slidenum">
              <a:rPr lang="en-US" smtClean="0"/>
              <a:pPr>
                <a:defRPr/>
              </a:pPr>
              <a:t>‹#›</a:t>
            </a:fld>
            <a:endParaRPr lang="en-US"/>
          </a:p>
        </p:txBody>
      </p:sp>
    </p:spTree>
    <p:extLst>
      <p:ext uri="{BB962C8B-B14F-4D97-AF65-F5344CB8AC3E}">
        <p14:creationId xmlns:p14="http://schemas.microsoft.com/office/powerpoint/2010/main" val="67002311"/>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fld id="{91CD34E4-8655-4DD5-930D-B78FB85F0135}" type="datetimeFigureOut">
              <a:rPr lang="en-US" altLang="en-US"/>
              <a:pPr/>
              <a:t>4/12/2022</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8" name="Slide Number Placeholder 5"/>
          <p:cNvSpPr>
            <a:spLocks noGrp="1"/>
          </p:cNvSpPr>
          <p:nvPr>
            <p:ph type="sldNum" sz="quarter" idx="12"/>
          </p:nvPr>
        </p:nvSpPr>
        <p:spPr/>
        <p:txBody>
          <a:bodyPr/>
          <a:lstStyle>
            <a:lvl1pPr>
              <a:defRPr/>
            </a:lvl1pPr>
          </a:lstStyle>
          <a:p>
            <a:fld id="{0E529078-A280-447D-9460-ADD240DB4407}" type="slidenum">
              <a:rPr lang="en-US" altLang="en-US"/>
              <a:pPr/>
              <a:t>‹#›</a:t>
            </a:fld>
            <a:endParaRPr lang="en-US" altLang="en-US"/>
          </a:p>
        </p:txBody>
      </p:sp>
    </p:spTree>
    <p:extLst>
      <p:ext uri="{BB962C8B-B14F-4D97-AF65-F5344CB8AC3E}">
        <p14:creationId xmlns:p14="http://schemas.microsoft.com/office/powerpoint/2010/main" val="4160691223"/>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67AC62A1-BE74-4F33-8854-AFDCF0685C16}" type="datetimeFigureOut">
              <a:rPr lang="en-US" altLang="en-US"/>
              <a:pPr/>
              <a:t>4/12/2022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6" name="Slide Number Placeholder 5"/>
          <p:cNvSpPr>
            <a:spLocks noGrp="1"/>
          </p:cNvSpPr>
          <p:nvPr>
            <p:ph type="sldNum" sz="quarter" idx="12"/>
          </p:nvPr>
        </p:nvSpPr>
        <p:spPr/>
        <p:txBody>
          <a:bodyPr/>
          <a:lstStyle>
            <a:lvl1pPr>
              <a:defRPr/>
            </a:lvl1pPr>
          </a:lstStyle>
          <a:p>
            <a:fld id="{2CB52CC6-F030-4B91-B870-F29A89252A5C}" type="slidenum">
              <a:rPr lang="en-US" altLang="en-US"/>
              <a:pPr/>
              <a:t>‹#›</a:t>
            </a:fld>
            <a:endParaRPr lang="en-US" altLang="en-US"/>
          </a:p>
        </p:txBody>
      </p:sp>
    </p:spTree>
    <p:extLst>
      <p:ext uri="{BB962C8B-B14F-4D97-AF65-F5344CB8AC3E}">
        <p14:creationId xmlns:p14="http://schemas.microsoft.com/office/powerpoint/2010/main" val="2770065305"/>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5" name="Rectangle 4"/>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fld id="{92871E9B-67D3-40B7-91E0-A9B3C39B317A}" type="datetimeFigureOut">
              <a:rPr lang="en-US" altLang="en-US"/>
              <a:pPr/>
              <a:t>4/12/2022</a:t>
            </a:fld>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8" name="Slide Number Placeholder 5"/>
          <p:cNvSpPr>
            <a:spLocks noGrp="1"/>
          </p:cNvSpPr>
          <p:nvPr>
            <p:ph type="sldNum" sz="quarter" idx="12"/>
          </p:nvPr>
        </p:nvSpPr>
        <p:spPr/>
        <p:txBody>
          <a:bodyPr/>
          <a:lstStyle>
            <a:lvl1pPr>
              <a:defRPr/>
            </a:lvl1pPr>
          </a:lstStyle>
          <a:p>
            <a:fld id="{F676DE47-8AA4-45F6-932A-E9474D1035BB}" type="slidenum">
              <a:rPr lang="en-US" altLang="en-US"/>
              <a:pPr/>
              <a:t>‹#›</a:t>
            </a:fld>
            <a:endParaRPr lang="en-US" altLang="en-US"/>
          </a:p>
        </p:txBody>
      </p:sp>
    </p:spTree>
    <p:extLst>
      <p:ext uri="{BB962C8B-B14F-4D97-AF65-F5344CB8AC3E}">
        <p14:creationId xmlns:p14="http://schemas.microsoft.com/office/powerpoint/2010/main" val="308555454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B9DCAB8A-A48D-44CD-8EDB-17ABAA4D29F3}" type="datetimeFigureOut">
              <a:rPr lang="en-US"/>
              <a:pPr>
                <a:defRPr/>
              </a:pPr>
              <a:t>4/12/2022</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84318915-1644-4C74-9CC2-F226880FA091}"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CBE023F8-484E-4082-B825-C696C4F642A7}" type="datetimeFigureOut">
              <a:rPr lang="en-US" altLang="en-US"/>
              <a:pPr/>
              <a:t>4/12/2022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7" name="Slide Number Placeholder 5"/>
          <p:cNvSpPr>
            <a:spLocks noGrp="1"/>
          </p:cNvSpPr>
          <p:nvPr>
            <p:ph type="sldNum" sz="quarter" idx="12"/>
          </p:nvPr>
        </p:nvSpPr>
        <p:spPr/>
        <p:txBody>
          <a:bodyPr/>
          <a:lstStyle>
            <a:lvl1pPr>
              <a:defRPr/>
            </a:lvl1pPr>
          </a:lstStyle>
          <a:p>
            <a:fld id="{2AE1E789-E970-4162-86B9-1069EBDB7540}" type="slidenum">
              <a:rPr lang="en-US" altLang="en-US"/>
              <a:pPr/>
              <a:t>‹#›</a:t>
            </a:fld>
            <a:endParaRPr lang="en-US" altLang="en-US"/>
          </a:p>
        </p:txBody>
      </p:sp>
    </p:spTree>
    <p:extLst>
      <p:ext uri="{BB962C8B-B14F-4D97-AF65-F5344CB8AC3E}">
        <p14:creationId xmlns:p14="http://schemas.microsoft.com/office/powerpoint/2010/main" val="2439488107"/>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7588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450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lstStyle>
          <a:p>
            <a:fld id="{D64A71EE-DFC9-45AF-8028-DD76A80D8BD6}" type="datetimeFigureOut">
              <a:rPr lang="en-US" altLang="en-US"/>
              <a:pPr/>
              <a:t>4/12/2022</a:t>
            </a:fld>
            <a:endParaRPr lang="en-US" altLang="en-US"/>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11" name="Slide Number Placeholder 8"/>
          <p:cNvSpPr>
            <a:spLocks noGrp="1"/>
          </p:cNvSpPr>
          <p:nvPr>
            <p:ph type="sldNum" sz="quarter" idx="12"/>
          </p:nvPr>
        </p:nvSpPr>
        <p:spPr/>
        <p:txBody>
          <a:bodyPr/>
          <a:lstStyle>
            <a:lvl1pPr>
              <a:defRPr/>
            </a:lvl1pPr>
          </a:lstStyle>
          <a:p>
            <a:fld id="{37602D05-D9E9-4275-90F3-961FDAD0C6C4}" type="slidenum">
              <a:rPr lang="en-US" altLang="en-US"/>
              <a:pPr/>
              <a:t>‹#›</a:t>
            </a:fld>
            <a:endParaRPr lang="en-US" altLang="en-US"/>
          </a:p>
        </p:txBody>
      </p:sp>
    </p:spTree>
    <p:extLst>
      <p:ext uri="{BB962C8B-B14F-4D97-AF65-F5344CB8AC3E}">
        <p14:creationId xmlns:p14="http://schemas.microsoft.com/office/powerpoint/2010/main" val="90405450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fld id="{65B28043-F998-407E-8981-61EA6959C3B5}" type="datetimeFigureOut">
              <a:rPr lang="en-US" altLang="en-US"/>
              <a:pPr/>
              <a:t>4/12/2022</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5" name="Slide Number Placeholder 5"/>
          <p:cNvSpPr>
            <a:spLocks noGrp="1"/>
          </p:cNvSpPr>
          <p:nvPr>
            <p:ph type="sldNum" sz="quarter" idx="12"/>
          </p:nvPr>
        </p:nvSpPr>
        <p:spPr/>
        <p:txBody>
          <a:bodyPr/>
          <a:lstStyle>
            <a:lvl1pPr>
              <a:defRPr/>
            </a:lvl1pPr>
          </a:lstStyle>
          <a:p>
            <a:fld id="{C4872A77-7428-4837-93E8-6D7DB15C7398}" type="slidenum">
              <a:rPr lang="en-US" altLang="en-US"/>
              <a:pPr/>
              <a:t>‹#›</a:t>
            </a:fld>
            <a:endParaRPr lang="en-US" altLang="en-US"/>
          </a:p>
        </p:txBody>
      </p:sp>
    </p:spTree>
    <p:extLst>
      <p:ext uri="{BB962C8B-B14F-4D97-AF65-F5344CB8AC3E}">
        <p14:creationId xmlns:p14="http://schemas.microsoft.com/office/powerpoint/2010/main" val="421488940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78C6D61-C41A-4968-83FF-8303D5B5D00A}" type="datetimeFigureOut">
              <a:rPr lang="en-US" altLang="en-US"/>
              <a:pPr/>
              <a:t>4/12/2022</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4" name="Slide Number Placeholder 5"/>
          <p:cNvSpPr>
            <a:spLocks noGrp="1"/>
          </p:cNvSpPr>
          <p:nvPr>
            <p:ph type="sldNum" sz="quarter" idx="12"/>
          </p:nvPr>
        </p:nvSpPr>
        <p:spPr/>
        <p:txBody>
          <a:bodyPr/>
          <a:lstStyle>
            <a:lvl1pPr>
              <a:defRPr/>
            </a:lvl1pPr>
          </a:lstStyle>
          <a:p>
            <a:fld id="{6047C28D-DF9A-4D09-8799-33D7409831EA}" type="slidenum">
              <a:rPr lang="en-US" altLang="en-US"/>
              <a:pPr/>
              <a:t>‹#›</a:t>
            </a:fld>
            <a:endParaRPr lang="en-US" altLang="en-US"/>
          </a:p>
        </p:txBody>
      </p:sp>
    </p:spTree>
    <p:extLst>
      <p:ext uri="{BB962C8B-B14F-4D97-AF65-F5344CB8AC3E}">
        <p14:creationId xmlns:p14="http://schemas.microsoft.com/office/powerpoint/2010/main" val="1334369688"/>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677194" y="2515394"/>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4572000"/>
            <a:ext cx="6784848" cy="1600200"/>
          </a:xfrm>
        </p:spPr>
        <p:txBody>
          <a:bodyPr>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fld id="{15E3BF79-E01B-4246-97D1-AAA1BBA062B3}" type="datetimeFigureOut">
              <a:rPr lang="en-US" altLang="en-US"/>
              <a:pPr/>
              <a:t>4/12/2022</a:t>
            </a:fld>
            <a:endParaRPr lang="en-US" altLang="en-US"/>
          </a:p>
        </p:txBody>
      </p:sp>
      <p:sp>
        <p:nvSpPr>
          <p:cNvPr id="7" name="Footer Placeholder 5"/>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8" name="Slide Number Placeholder 6"/>
          <p:cNvSpPr>
            <a:spLocks noGrp="1"/>
          </p:cNvSpPr>
          <p:nvPr>
            <p:ph type="sldNum" sz="quarter" idx="12"/>
          </p:nvPr>
        </p:nvSpPr>
        <p:spPr/>
        <p:txBody>
          <a:bodyPr/>
          <a:lstStyle>
            <a:lvl1pPr>
              <a:defRPr/>
            </a:lvl1pPr>
          </a:lstStyle>
          <a:p>
            <a:fld id="{17D8C563-9386-44B0-948E-5580EF7EF3B2}" type="slidenum">
              <a:rPr lang="en-US" altLang="en-US"/>
              <a:pPr/>
              <a:t>‹#›</a:t>
            </a:fld>
            <a:endParaRPr lang="en-US" altLang="en-US"/>
          </a:p>
        </p:txBody>
      </p:sp>
    </p:spTree>
    <p:extLst>
      <p:ext uri="{BB962C8B-B14F-4D97-AF65-F5344CB8AC3E}">
        <p14:creationId xmlns:p14="http://schemas.microsoft.com/office/powerpoint/2010/main" val="2333022499"/>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850392" y="3505200"/>
            <a:ext cx="7391400" cy="804862"/>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C8A8AAF-BC0A-44BD-AD34-3ADBC58F4D5F}" type="datetimeFigureOut">
              <a:rPr lang="en-US" altLang="en-US"/>
              <a:pPr/>
              <a:t>4/12/2022</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7" name="Slide Number Placeholder 5"/>
          <p:cNvSpPr>
            <a:spLocks noGrp="1"/>
          </p:cNvSpPr>
          <p:nvPr>
            <p:ph type="sldNum" sz="quarter" idx="12"/>
          </p:nvPr>
        </p:nvSpPr>
        <p:spPr/>
        <p:txBody>
          <a:bodyPr/>
          <a:lstStyle>
            <a:lvl1pPr>
              <a:defRPr/>
            </a:lvl1pPr>
          </a:lstStyle>
          <a:p>
            <a:fld id="{891B41DA-4622-4D54-B889-FB05041882F3}" type="slidenum">
              <a:rPr lang="en-US" altLang="en-US"/>
              <a:pPr/>
              <a:t>‹#›</a:t>
            </a:fld>
            <a:endParaRPr lang="en-US" altLang="en-US"/>
          </a:p>
        </p:txBody>
      </p:sp>
    </p:spTree>
    <p:extLst>
      <p:ext uri="{BB962C8B-B14F-4D97-AF65-F5344CB8AC3E}">
        <p14:creationId xmlns:p14="http://schemas.microsoft.com/office/powerpoint/2010/main" val="2151769526"/>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720A919-9BD3-413F-B17D-E741EBDF5E3C}" type="datetimeFigureOut">
              <a:rPr lang="en-US" altLang="en-US"/>
              <a:pPr/>
              <a:t>4/12/2022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6" name="Slide Number Placeholder 5"/>
          <p:cNvSpPr>
            <a:spLocks noGrp="1"/>
          </p:cNvSpPr>
          <p:nvPr>
            <p:ph type="sldNum" sz="quarter" idx="12"/>
          </p:nvPr>
        </p:nvSpPr>
        <p:spPr/>
        <p:txBody>
          <a:bodyPr/>
          <a:lstStyle>
            <a:lvl1pPr>
              <a:defRPr/>
            </a:lvl1pPr>
          </a:lstStyle>
          <a:p>
            <a:fld id="{17215F48-4A79-4EF6-984B-E9F983CD2916}" type="slidenum">
              <a:rPr lang="en-US" altLang="en-US"/>
              <a:pPr/>
              <a:t>‹#›</a:t>
            </a:fld>
            <a:endParaRPr lang="en-US" altLang="en-US"/>
          </a:p>
        </p:txBody>
      </p:sp>
    </p:spTree>
    <p:extLst>
      <p:ext uri="{BB962C8B-B14F-4D97-AF65-F5344CB8AC3E}">
        <p14:creationId xmlns:p14="http://schemas.microsoft.com/office/powerpoint/2010/main" val="3451205210"/>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4F996AB-35F7-4A18-A4ED-F715B0CE819D}" type="datetimeFigureOut">
              <a:rPr lang="en-US" altLang="en-US"/>
              <a:pPr/>
              <a:t>4/12/2022</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srgbClr val="464646">
                  <a:lumMod val="90000"/>
                  <a:lumOff val="10000"/>
                </a:srgbClr>
              </a:solidFill>
            </a:endParaRPr>
          </a:p>
        </p:txBody>
      </p:sp>
      <p:sp>
        <p:nvSpPr>
          <p:cNvPr id="6" name="Slide Number Placeholder 5"/>
          <p:cNvSpPr>
            <a:spLocks noGrp="1"/>
          </p:cNvSpPr>
          <p:nvPr>
            <p:ph type="sldNum" sz="quarter" idx="12"/>
          </p:nvPr>
        </p:nvSpPr>
        <p:spPr/>
        <p:txBody>
          <a:bodyPr/>
          <a:lstStyle>
            <a:lvl1pPr>
              <a:defRPr/>
            </a:lvl1pPr>
          </a:lstStyle>
          <a:p>
            <a:fld id="{054269DE-F936-46D7-A99F-4FD11A13F973}" type="slidenum">
              <a:rPr lang="en-US" altLang="en-US"/>
              <a:pPr/>
              <a:t>‹#›</a:t>
            </a:fld>
            <a:endParaRPr lang="en-US" altLang="en-US"/>
          </a:p>
        </p:txBody>
      </p:sp>
    </p:spTree>
    <p:extLst>
      <p:ext uri="{BB962C8B-B14F-4D97-AF65-F5344CB8AC3E}">
        <p14:creationId xmlns:p14="http://schemas.microsoft.com/office/powerpoint/2010/main" val="3318392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lstStyle>
            <a:extLst/>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extLst/>
          </a:lstStyle>
          <a:p>
            <a:pPr>
              <a:defRPr/>
            </a:pPr>
            <a:fld id="{E0BF718F-DDBC-428C-A1F7-89760884EC9A}" type="datetimeFigureOut">
              <a:rPr lang="en-US"/>
              <a:pPr>
                <a:defRPr/>
              </a:pPr>
              <a:t>4/12/2022</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a:lvl1pPr>
            <a:extLst/>
          </a:lstStyle>
          <a:p>
            <a:pPr>
              <a:defRPr/>
            </a:pPr>
            <a:fld id="{0E87389F-1795-4181-A7D9-C23F13C4853B}"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552D4648-7B43-447D-82E5-C8DDD709463C}" type="datetimeFigureOut">
              <a:rPr lang="en-US"/>
              <a:pPr>
                <a:defRPr/>
              </a:pPr>
              <a:t>4/12/2022</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10B3598D-9FE1-4696-8834-69E457F08622}" type="slidenum">
              <a:rPr lang="en-US"/>
              <a:pPr>
                <a:defRPr/>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smtClean="0"/>
              <a:t>Click to edit Master title style</a:t>
            </a:r>
            <a:endParaRPr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DA6EC556-7DA7-47FA-9ED5-4460A85A43CD}" type="datetimeFigureOut">
              <a:rPr lang="en-US"/>
              <a:pPr>
                <a:defRPr/>
              </a:pPr>
              <a:t>4/12/2022</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C395D04B-C3C1-46C2-BC68-4CCB190C3137}"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5" name="Freeform 7"/>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6" name="Freeform 8"/>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7" name="Right Triangle 9"/>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8"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Chevron 11"/>
          <p:cNvSpPr/>
          <p:nvPr/>
        </p:nvSpPr>
        <p:spPr>
          <a:xfrm>
            <a:off x="8664575"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10" name="Chevron 12"/>
          <p:cNvSpPr/>
          <p:nvPr/>
        </p:nvSpPr>
        <p:spPr>
          <a:xfrm>
            <a:off x="8477250" y="4987925"/>
            <a:ext cx="182563"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fontAlgn="auto">
              <a:spcBef>
                <a:spcPts val="0"/>
              </a:spcBef>
              <a:spcAft>
                <a:spcPts val="0"/>
              </a:spcAft>
              <a:defRPr/>
            </a:pPr>
            <a:endParaRPr lang="en-US"/>
          </a:p>
        </p:txBody>
      </p:sp>
      <p:sp>
        <p:nvSpPr>
          <p:cNvPr id="4" name="Text Placeholder 3"/>
          <p:cNvSpPr>
            <a:spLocks noGrp="1"/>
          </p:cNvSpPr>
          <p:nvPr>
            <p:ph type="body" sz="half" idx="2"/>
          </p:nvPr>
        </p:nvSpPr>
        <p:spPr>
          <a:xfrm>
            <a:off x="1141232" y="5443402"/>
            <a:ext cx="7162800" cy="648232"/>
          </a:xfrm>
          <a:noFill/>
        </p:spPr>
        <p:txBody>
          <a:bodyPr tIns="0"/>
          <a:lstStyle>
            <a:lvl1pPr marL="0" marR="18288" indent="0" algn="r">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normAutofit/>
          </a:bodyPr>
          <a:lstStyle>
            <a:lvl1pPr marL="0" indent="0">
              <a:buNone/>
              <a:defRPr sz="3200"/>
            </a:lvl1pPr>
            <a:extLst/>
          </a:lstStyle>
          <a:p>
            <a:pPr lvl="0"/>
            <a:r>
              <a:rPr lang="en-US" noProof="0" smtClean="0"/>
              <a:t>Click icon to add picture</a:t>
            </a:r>
            <a:endParaRPr lang="en-US" noProof="0"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lang="en-US" smtClean="0"/>
              <a:t>Click to edit Master title style</a:t>
            </a:r>
            <a:endParaRPr lang="en-US"/>
          </a:p>
        </p:txBody>
      </p:sp>
      <p:sp>
        <p:nvSpPr>
          <p:cNvPr id="11" name="Date Placeholder 4"/>
          <p:cNvSpPr>
            <a:spLocks noGrp="1"/>
          </p:cNvSpPr>
          <p:nvPr>
            <p:ph type="dt" sz="half" idx="10"/>
          </p:nvPr>
        </p:nvSpPr>
        <p:spPr/>
        <p:txBody>
          <a:bodyPr/>
          <a:lstStyle>
            <a:lvl1pPr>
              <a:defRPr smtClean="0">
                <a:solidFill>
                  <a:schemeClr val="tx1"/>
                </a:solidFill>
              </a:defRPr>
            </a:lvl1pPr>
            <a:extLst/>
          </a:lstStyle>
          <a:p>
            <a:pPr>
              <a:defRPr/>
            </a:pPr>
            <a:fld id="{C520DCBA-9020-442D-A8F4-2DF0BF16EBE3}" type="datetimeFigureOut">
              <a:rPr lang="en-US"/>
              <a:pPr>
                <a:defRPr/>
              </a:pPr>
              <a:t>4/12/2022</a:t>
            </a:fld>
            <a:endParaRPr lang="en-US"/>
          </a:p>
        </p:txBody>
      </p:sp>
      <p:sp>
        <p:nvSpPr>
          <p:cNvPr id="12" name="Footer Placeholder 5"/>
          <p:cNvSpPr>
            <a:spLocks noGrp="1"/>
          </p:cNvSpPr>
          <p:nvPr>
            <p:ph type="ftr" sz="quarter" idx="11"/>
          </p:nvPr>
        </p:nvSpPr>
        <p:spPr/>
        <p:txBody>
          <a:bodyPr/>
          <a:lstStyle>
            <a:lvl1pPr>
              <a:defRPr>
                <a:solidFill>
                  <a:schemeClr val="tx1"/>
                </a:solidFill>
              </a:defRPr>
            </a:lvl1pPr>
            <a:extLst/>
          </a:lstStyle>
          <a:p>
            <a:pPr>
              <a:defRPr/>
            </a:pPr>
            <a:endParaRPr lang="en-US"/>
          </a:p>
        </p:txBody>
      </p:sp>
      <p:sp>
        <p:nvSpPr>
          <p:cNvPr id="13" name="Slide Number Placeholder 6"/>
          <p:cNvSpPr>
            <a:spLocks noGrp="1"/>
          </p:cNvSpPr>
          <p:nvPr>
            <p:ph type="sldNum" sz="quarter" idx="12"/>
          </p:nvPr>
        </p:nvSpPr>
        <p:spPr/>
        <p:txBody>
          <a:bodyPr/>
          <a:lstStyle>
            <a:lvl1pPr>
              <a:defRPr smtClean="0">
                <a:solidFill>
                  <a:schemeClr val="tx1"/>
                </a:solidFill>
              </a:defRPr>
            </a:lvl1pPr>
            <a:extLst/>
          </a:lstStyle>
          <a:p>
            <a:pPr>
              <a:defRPr/>
            </a:pPr>
            <a:fld id="{11392AE4-70FF-499B-A815-3D32222D156F}"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2" name="Freeform 11"/>
          <p:cNvSpPr>
            <a:spLocks/>
          </p:cNvSpPr>
          <p:nvPr/>
        </p:nvSpPr>
        <p:spPr bwMode="auto">
          <a:xfrm>
            <a:off x="485775" y="5938838"/>
            <a:ext cx="3690938"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a:lstStyle>
            <a:extLst/>
          </a:lstStyle>
          <a:p>
            <a:pPr fontAlgn="auto">
              <a:spcBef>
                <a:spcPts val="0"/>
              </a:spcBef>
              <a:spcAft>
                <a:spcPts val="0"/>
              </a:spcAft>
              <a:defRPr/>
            </a:pPr>
            <a:endParaRPr lang="en-US">
              <a:latin typeface="+mn-lt"/>
            </a:endParaRPr>
          </a:p>
        </p:txBody>
      </p:sp>
      <p:sp>
        <p:nvSpPr>
          <p:cNvPr id="14" name="Right Triangle 13"/>
          <p:cNvSpPr>
            <a:spLocks/>
          </p:cNvSpPr>
          <p:nvPr/>
        </p:nvSpPr>
        <p:spPr bwMode="auto">
          <a:xfrm>
            <a:off x="-6042" y="5791253"/>
            <a:ext cx="3402314" cy="1080868"/>
          </a:xfrm>
          <a:prstGeom prst="rtTriangle">
            <a:avLst/>
          </a:prstGeom>
          <a:blipFill>
            <a:blip r:embed="rId15"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lang="en-US" smtClean="0"/>
              <a:t>Click to edit Master title style</a:t>
            </a:r>
            <a:endParaRPr lang="en-US"/>
          </a:p>
        </p:txBody>
      </p:sp>
      <p:sp>
        <p:nvSpPr>
          <p:cNvPr id="1033" name="Text Placeholder 29"/>
          <p:cNvSpPr>
            <a:spLocks noGrp="1"/>
          </p:cNvSpPr>
          <p:nvPr>
            <p:ph type="body" idx="1"/>
          </p:nvPr>
        </p:nvSpPr>
        <p:spPr bwMode="auto">
          <a:xfrm>
            <a:off x="457200" y="14811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6727825" y="6408738"/>
            <a:ext cx="1919288" cy="365125"/>
          </a:xfrm>
          <a:prstGeom prst="rect">
            <a:avLst/>
          </a:prstGeom>
        </p:spPr>
        <p:txBody>
          <a:bodyPr vert="horz" anchor="b"/>
          <a:lstStyle>
            <a:lvl1pPr algn="l" eaLnBrk="1" fontAlgn="auto" latinLnBrk="0" hangingPunct="1">
              <a:spcBef>
                <a:spcPts val="0"/>
              </a:spcBef>
              <a:spcAft>
                <a:spcPts val="0"/>
              </a:spcAft>
              <a:defRPr kumimoji="0" sz="1000" smtClean="0">
                <a:solidFill>
                  <a:schemeClr val="tx1"/>
                </a:solidFill>
                <a:latin typeface="+mn-lt"/>
              </a:defRPr>
            </a:lvl1pPr>
            <a:extLst/>
          </a:lstStyle>
          <a:p>
            <a:pPr>
              <a:defRPr/>
            </a:pPr>
            <a:fld id="{9950E4BE-F63B-4FF2-8E7B-3F02910C3D39}" type="datetimeFigureOut">
              <a:rPr lang="en-US"/>
              <a:pPr>
                <a:defRPr/>
              </a:pPr>
              <a:t>4/12/2022</a:t>
            </a:fld>
            <a:endParaRPr lang="en-US"/>
          </a:p>
        </p:txBody>
      </p:sp>
      <p:sp>
        <p:nvSpPr>
          <p:cNvPr id="22" name="Footer Placeholder 21"/>
          <p:cNvSpPr>
            <a:spLocks noGrp="1"/>
          </p:cNvSpPr>
          <p:nvPr>
            <p:ph type="ftr" sz="quarter" idx="3"/>
          </p:nvPr>
        </p:nvSpPr>
        <p:spPr>
          <a:xfrm>
            <a:off x="4379913" y="6408738"/>
            <a:ext cx="2351087" cy="365125"/>
          </a:xfrm>
          <a:prstGeom prst="rect">
            <a:avLst/>
          </a:prstGeom>
        </p:spPr>
        <p:txBody>
          <a:bodyPr vert="horz" anchor="b"/>
          <a:lstStyle>
            <a:lvl1pPr algn="r" eaLnBrk="1" fontAlgn="auto" latinLnBrk="0" hangingPunct="1">
              <a:spcBef>
                <a:spcPts val="0"/>
              </a:spcBef>
              <a:spcAft>
                <a:spcPts val="0"/>
              </a:spcAft>
              <a:defRPr kumimoji="0" sz="1000">
                <a:solidFill>
                  <a:schemeClr val="tx1"/>
                </a:solidFill>
                <a:latin typeface="+mn-lt"/>
              </a:defRPr>
            </a:lvl1pPr>
            <a:extLst/>
          </a:lstStyle>
          <a:p>
            <a:pPr>
              <a:defRPr/>
            </a:pPr>
            <a:endParaRPr lang="en-US"/>
          </a:p>
        </p:txBody>
      </p:sp>
      <p:sp>
        <p:nvSpPr>
          <p:cNvPr id="18" name="Slide Number Placeholder 17"/>
          <p:cNvSpPr>
            <a:spLocks noGrp="1"/>
          </p:cNvSpPr>
          <p:nvPr>
            <p:ph type="sldNum" sz="quarter" idx="4"/>
          </p:nvPr>
        </p:nvSpPr>
        <p:spPr>
          <a:xfrm>
            <a:off x="8647113" y="6408738"/>
            <a:ext cx="366712" cy="365125"/>
          </a:xfrm>
          <a:prstGeom prst="rect">
            <a:avLst/>
          </a:prstGeom>
        </p:spPr>
        <p:txBody>
          <a:bodyPr vert="horz" anchor="b"/>
          <a:lstStyle>
            <a:lvl1pPr algn="r" eaLnBrk="1" fontAlgn="auto" latinLnBrk="0" hangingPunct="1">
              <a:spcBef>
                <a:spcPts val="0"/>
              </a:spcBef>
              <a:spcAft>
                <a:spcPts val="0"/>
              </a:spcAft>
              <a:defRPr kumimoji="0" sz="1000" b="0" smtClean="0">
                <a:solidFill>
                  <a:schemeClr val="tx1"/>
                </a:solidFill>
                <a:latin typeface="+mn-lt"/>
              </a:defRPr>
            </a:lvl1pPr>
            <a:extLst/>
          </a:lstStyle>
          <a:p>
            <a:pPr>
              <a:defRPr/>
            </a:pPr>
            <a:fld id="{03F7542C-7E25-4932-9F63-F54250080B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1" r:id="rId2"/>
    <p:sldLayoutId id="2147483677" r:id="rId3"/>
    <p:sldLayoutId id="2147483678" r:id="rId4"/>
    <p:sldLayoutId id="2147483679" r:id="rId5"/>
    <p:sldLayoutId id="2147483680" r:id="rId6"/>
    <p:sldLayoutId id="2147483672" r:id="rId7"/>
    <p:sldLayoutId id="2147483681" r:id="rId8"/>
    <p:sldLayoutId id="2147483682" r:id="rId9"/>
    <p:sldLayoutId id="2147483673" r:id="rId10"/>
    <p:sldLayoutId id="2147483674" r:id="rId11"/>
    <p:sldLayoutId id="2147483683" r:id="rId12"/>
    <p:sldLayoutId id="2147483675" r:id="rId13"/>
  </p:sldLayoutIdLst>
  <p:transition>
    <p:fade/>
  </p:transition>
  <p:txStyles>
    <p:titleStyle>
      <a:lvl1pPr algn="l" rtl="0" fontAlgn="base">
        <a:spcBef>
          <a:spcPct val="0"/>
        </a:spcBef>
        <a:spcAft>
          <a:spcPct val="0"/>
        </a:spcAft>
        <a:defRPr sz="4100" b="1" kern="1200">
          <a:solidFill>
            <a:schemeClr val="tx2"/>
          </a:solidFill>
          <a:effectLst>
            <a:outerShdw blurRad="31750" dist="25400" dir="5400000" algn="tl" rotWithShape="0">
              <a:srgbClr val="000000">
                <a:alpha val="25000"/>
              </a:srgbClr>
            </a:outerShdw>
          </a:effectLst>
          <a:latin typeface="+mj-lt"/>
          <a:ea typeface="+mj-ea"/>
          <a:cs typeface="+mj-cs"/>
        </a:defRPr>
      </a:lvl1pPr>
      <a:lvl2pPr algn="l" rtl="0" fontAlgn="base">
        <a:spcBef>
          <a:spcPct val="0"/>
        </a:spcBef>
        <a:spcAft>
          <a:spcPct val="0"/>
        </a:spcAft>
        <a:defRPr sz="4100" b="1">
          <a:solidFill>
            <a:schemeClr val="tx2"/>
          </a:solidFill>
          <a:latin typeface="Lucida Sans Unicode" pitchFamily="34" charset="0"/>
        </a:defRPr>
      </a:lvl2pPr>
      <a:lvl3pPr algn="l" rtl="0" fontAlgn="base">
        <a:spcBef>
          <a:spcPct val="0"/>
        </a:spcBef>
        <a:spcAft>
          <a:spcPct val="0"/>
        </a:spcAft>
        <a:defRPr sz="4100" b="1">
          <a:solidFill>
            <a:schemeClr val="tx2"/>
          </a:solidFill>
          <a:latin typeface="Lucida Sans Unicode" pitchFamily="34" charset="0"/>
        </a:defRPr>
      </a:lvl3pPr>
      <a:lvl4pPr algn="l" rtl="0" fontAlgn="base">
        <a:spcBef>
          <a:spcPct val="0"/>
        </a:spcBef>
        <a:spcAft>
          <a:spcPct val="0"/>
        </a:spcAft>
        <a:defRPr sz="4100" b="1">
          <a:solidFill>
            <a:schemeClr val="tx2"/>
          </a:solidFill>
          <a:latin typeface="Lucida Sans Unicode" pitchFamily="34" charset="0"/>
        </a:defRPr>
      </a:lvl4pPr>
      <a:lvl5pPr algn="l" rtl="0" fontAlgn="base">
        <a:spcBef>
          <a:spcPct val="0"/>
        </a:spcBef>
        <a:spcAft>
          <a:spcPct val="0"/>
        </a:spcAft>
        <a:defRPr sz="4100" b="1">
          <a:solidFill>
            <a:schemeClr val="tx2"/>
          </a:solidFill>
          <a:latin typeface="Lucida Sans Unicode" pitchFamily="34" charset="0"/>
        </a:defRPr>
      </a:lvl5pPr>
      <a:lvl6pPr marL="457200" algn="l" rtl="0" fontAlgn="base">
        <a:spcBef>
          <a:spcPct val="0"/>
        </a:spcBef>
        <a:spcAft>
          <a:spcPct val="0"/>
        </a:spcAft>
        <a:defRPr sz="4100" b="1">
          <a:solidFill>
            <a:schemeClr val="tx2"/>
          </a:solidFill>
          <a:latin typeface="Lucida Sans Unicode" pitchFamily="34" charset="0"/>
        </a:defRPr>
      </a:lvl6pPr>
      <a:lvl7pPr marL="914400" algn="l" rtl="0" fontAlgn="base">
        <a:spcBef>
          <a:spcPct val="0"/>
        </a:spcBef>
        <a:spcAft>
          <a:spcPct val="0"/>
        </a:spcAft>
        <a:defRPr sz="4100" b="1">
          <a:solidFill>
            <a:schemeClr val="tx2"/>
          </a:solidFill>
          <a:latin typeface="Lucida Sans Unicode" pitchFamily="34" charset="0"/>
        </a:defRPr>
      </a:lvl7pPr>
      <a:lvl8pPr marL="1371600" algn="l" rtl="0" fontAlgn="base">
        <a:spcBef>
          <a:spcPct val="0"/>
        </a:spcBef>
        <a:spcAft>
          <a:spcPct val="0"/>
        </a:spcAft>
        <a:defRPr sz="4100" b="1">
          <a:solidFill>
            <a:schemeClr val="tx2"/>
          </a:solidFill>
          <a:latin typeface="Lucida Sans Unicode" pitchFamily="34" charset="0"/>
        </a:defRPr>
      </a:lvl8pPr>
      <a:lvl9pPr marL="1828800" algn="l" rtl="0" fontAlgn="base">
        <a:spcBef>
          <a:spcPct val="0"/>
        </a:spcBef>
        <a:spcAft>
          <a:spcPct val="0"/>
        </a:spcAft>
        <a:defRPr sz="4100" b="1">
          <a:solidFill>
            <a:schemeClr val="tx2"/>
          </a:solidFill>
          <a:latin typeface="Lucida Sans Unicode" pitchFamily="34" charset="0"/>
        </a:defRPr>
      </a:lvl9pPr>
      <a:extLst/>
    </p:titleStyle>
    <p:bodyStyle>
      <a:lvl1pPr marL="365125" indent="-255588" algn="l" rtl="0" fontAlgn="base">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fontAlgn="base">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8838" indent="-228600" algn="l" rtl="0" fontAlgn="base">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3000" indent="-228600" algn="l" rtl="0" fontAlgn="base">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1600" indent="-228600" algn="l" rtl="0" fontAlgn="base">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950E4BE-F63B-4FF2-8E7B-3F02910C3D39}" type="datetimeFigureOut">
              <a:rPr lang="en-US" smtClean="0"/>
              <a:pPr>
                <a:defRPr/>
              </a:pPr>
              <a:t>4/12/2022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3F7542C-7E25-4932-9F63-F54250080BE0}" type="slidenum">
              <a:rPr lang="en-US" smtClean="0"/>
              <a:pPr>
                <a:defRPr/>
              </a:pPr>
              <a:t>‹#›</a:t>
            </a:fld>
            <a:endParaRPr lang="en-US"/>
          </a:p>
        </p:txBody>
      </p:sp>
    </p:spTree>
    <p:extLst>
      <p:ext uri="{BB962C8B-B14F-4D97-AF65-F5344CB8AC3E}">
        <p14:creationId xmlns:p14="http://schemas.microsoft.com/office/powerpoint/2010/main" val="2024794480"/>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950E4BE-F63B-4FF2-8E7B-3F02910C3D39}" type="datetimeFigureOut">
              <a:rPr lang="en-US" smtClean="0"/>
              <a:pPr>
                <a:defRPr/>
              </a:pPr>
              <a:t>4/12/2022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3F7542C-7E25-4932-9F63-F54250080BE0}" type="slidenum">
              <a:rPr lang="en-US" smtClean="0"/>
              <a:pPr>
                <a:defRPr/>
              </a:pPr>
              <a:t>‹#›</a:t>
            </a:fld>
            <a:endParaRPr lang="en-US"/>
          </a:p>
        </p:txBody>
      </p:sp>
    </p:spTree>
    <p:extLst>
      <p:ext uri="{BB962C8B-B14F-4D97-AF65-F5344CB8AC3E}">
        <p14:creationId xmlns:p14="http://schemas.microsoft.com/office/powerpoint/2010/main" val="202479448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950E4BE-F63B-4FF2-8E7B-3F02910C3D39}" type="datetimeFigureOut">
              <a:rPr lang="en-US" smtClean="0"/>
              <a:pPr>
                <a:defRPr/>
              </a:pPr>
              <a:t>4/12/2022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3F7542C-7E25-4932-9F63-F54250080BE0}" type="slidenum">
              <a:rPr lang="en-US" smtClean="0"/>
              <a:pPr>
                <a:defRPr/>
              </a:pPr>
              <a:t>‹#›</a:t>
            </a:fld>
            <a:endParaRPr lang="en-US"/>
          </a:p>
        </p:txBody>
      </p:sp>
    </p:spTree>
    <p:extLst>
      <p:ext uri="{BB962C8B-B14F-4D97-AF65-F5344CB8AC3E}">
        <p14:creationId xmlns:p14="http://schemas.microsoft.com/office/powerpoint/2010/main" val="202479448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4572000"/>
            <a:ext cx="678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762000" y="6858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248400" y="62087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595959"/>
                </a:solidFill>
              </a:defRPr>
            </a:lvl1pPr>
          </a:lstStyle>
          <a:p>
            <a:fld id="{216EA90B-3389-487D-9442-B861FB64F541}" type="datetimeFigureOut">
              <a:rPr lang="en-US" altLang="en-US">
                <a:latin typeface="Gill Sans MT" pitchFamily="34" charset="0"/>
                <a:ea typeface="MS PGothic" pitchFamily="34" charset="-128"/>
              </a:rPr>
              <a:pPr/>
              <a:t>4/12/2022</a:t>
            </a:fld>
            <a:endParaRPr lang="en-US" altLang="en-US">
              <a:latin typeface="Gill Sans MT" pitchFamily="34" charset="0"/>
              <a:ea typeface="MS PGothic" pitchFamily="34" charset="-128"/>
            </a:endParaRPr>
          </a:p>
        </p:txBody>
      </p:sp>
      <p:sp>
        <p:nvSpPr>
          <p:cNvPr id="5" name="Footer Placeholder 4"/>
          <p:cNvSpPr>
            <a:spLocks noGrp="1"/>
          </p:cNvSpPr>
          <p:nvPr>
            <p:ph type="ftr" sz="quarter" idx="3"/>
          </p:nvPr>
        </p:nvSpPr>
        <p:spPr>
          <a:xfrm>
            <a:off x="762000" y="6208713"/>
            <a:ext cx="4873625"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2">
                    <a:lumMod val="90000"/>
                    <a:lumOff val="10000"/>
                  </a:schemeClr>
                </a:solidFill>
                <a:latin typeface="+mn-lt"/>
                <a:ea typeface="+mn-ea"/>
              </a:defRPr>
            </a:lvl1pPr>
          </a:lstStyle>
          <a:p>
            <a:pPr>
              <a:defRPr/>
            </a:pPr>
            <a:endParaRPr lang="en-US">
              <a:solidFill>
                <a:srgbClr val="464646">
                  <a:lumMod val="90000"/>
                  <a:lumOff val="10000"/>
                </a:srgbClr>
              </a:solidFill>
            </a:endParaRPr>
          </a:p>
        </p:txBody>
      </p:sp>
      <p:sp>
        <p:nvSpPr>
          <p:cNvPr id="6" name="Slide Number Placeholder 5"/>
          <p:cNvSpPr>
            <a:spLocks noGrp="1"/>
          </p:cNvSpPr>
          <p:nvPr>
            <p:ph type="sldNum" sz="quarter" idx="4"/>
          </p:nvPr>
        </p:nvSpPr>
        <p:spPr>
          <a:xfrm>
            <a:off x="7620000" y="5688013"/>
            <a:ext cx="762000" cy="365125"/>
          </a:xfrm>
          <a:prstGeom prst="rect">
            <a:avLst/>
          </a:prstGeom>
        </p:spPr>
        <p:txBody>
          <a:bodyPr vert="horz" wrap="square" lIns="91440" tIns="45720" rIns="91440" bIns="45720" numCol="1" anchor="ctr" anchorCtr="0" compatLnSpc="1">
            <a:prstTxWarp prst="textNoShape">
              <a:avLst/>
            </a:prstTxWarp>
          </a:bodyPr>
          <a:lstStyle>
            <a:lvl1pPr algn="r">
              <a:defRPr sz="2400">
                <a:solidFill>
                  <a:srgbClr val="262626"/>
                </a:solidFill>
                <a:latin typeface="MV Boli" pitchFamily="2" charset="0"/>
              </a:defRPr>
            </a:lvl1pPr>
          </a:lstStyle>
          <a:p>
            <a:fld id="{3DBCB05E-5B21-4B65-9F1B-ED29021CFADA}" type="slidenum">
              <a:rPr lang="en-US" altLang="en-US">
                <a:ea typeface="MS PGothic" pitchFamily="34" charset="-128"/>
              </a:rPr>
              <a:pPr/>
              <a:t>‹#›</a:t>
            </a:fld>
            <a:endParaRPr lang="en-US" altLang="en-US">
              <a:ea typeface="MS PGothic" pitchFamily="34" charset="-128"/>
            </a:endParaRPr>
          </a:p>
        </p:txBody>
      </p:sp>
      <p:sp>
        <p:nvSpPr>
          <p:cNvPr id="8" name="Rectangle 7"/>
          <p:cNvSpPr/>
          <p:nvPr/>
        </p:nvSpPr>
        <p:spPr>
          <a:xfrm>
            <a:off x="777875"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47360232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med">
    <p:fade/>
  </p:transition>
  <p:txStyles>
    <p:titleStyle>
      <a:lvl1pPr algn="l" rtl="0" fontAlgn="base">
        <a:spcBef>
          <a:spcPct val="0"/>
        </a:spcBef>
        <a:spcAft>
          <a:spcPct val="0"/>
        </a:spcAft>
        <a:defRPr sz="5400" kern="1200">
          <a:solidFill>
            <a:srgbClr val="262626"/>
          </a:solidFill>
          <a:latin typeface="+mj-lt"/>
          <a:ea typeface="MS PGothic" pitchFamily="34" charset="-128"/>
          <a:cs typeface="+mj-cs"/>
        </a:defRPr>
      </a:lvl1pPr>
      <a:lvl2pPr algn="l" rtl="0" fontAlgn="base">
        <a:spcBef>
          <a:spcPct val="0"/>
        </a:spcBef>
        <a:spcAft>
          <a:spcPct val="0"/>
        </a:spcAft>
        <a:defRPr sz="5400">
          <a:solidFill>
            <a:srgbClr val="262626"/>
          </a:solidFill>
          <a:latin typeface="MV Boli" pitchFamily="2" charset="0"/>
          <a:ea typeface="MS PGothic" pitchFamily="34" charset="-128"/>
        </a:defRPr>
      </a:lvl2pPr>
      <a:lvl3pPr algn="l" rtl="0" fontAlgn="base">
        <a:spcBef>
          <a:spcPct val="0"/>
        </a:spcBef>
        <a:spcAft>
          <a:spcPct val="0"/>
        </a:spcAft>
        <a:defRPr sz="5400">
          <a:solidFill>
            <a:srgbClr val="262626"/>
          </a:solidFill>
          <a:latin typeface="MV Boli" pitchFamily="2" charset="0"/>
          <a:ea typeface="MS PGothic" pitchFamily="34" charset="-128"/>
        </a:defRPr>
      </a:lvl3pPr>
      <a:lvl4pPr algn="l" rtl="0" fontAlgn="base">
        <a:spcBef>
          <a:spcPct val="0"/>
        </a:spcBef>
        <a:spcAft>
          <a:spcPct val="0"/>
        </a:spcAft>
        <a:defRPr sz="5400">
          <a:solidFill>
            <a:srgbClr val="262626"/>
          </a:solidFill>
          <a:latin typeface="MV Boli" pitchFamily="2" charset="0"/>
          <a:ea typeface="MS PGothic" pitchFamily="34" charset="-128"/>
        </a:defRPr>
      </a:lvl4pPr>
      <a:lvl5pPr algn="l" rtl="0" fontAlgn="base">
        <a:spcBef>
          <a:spcPct val="0"/>
        </a:spcBef>
        <a:spcAft>
          <a:spcPct val="0"/>
        </a:spcAft>
        <a:defRPr sz="5400">
          <a:solidFill>
            <a:srgbClr val="262626"/>
          </a:solidFill>
          <a:latin typeface="MV Boli" pitchFamily="2" charset="0"/>
          <a:ea typeface="MS PGothic"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Font typeface="Arial" pitchFamily="34" charset="0"/>
        <a:buChar char="•"/>
        <a:defRPr sz="2400" kern="1200">
          <a:solidFill>
            <a:schemeClr val="tx2"/>
          </a:solidFill>
          <a:latin typeface="+mn-lt"/>
          <a:ea typeface="MS PGothic" pitchFamily="34" charset="-128"/>
          <a:cs typeface="+mn-cs"/>
        </a:defRPr>
      </a:lvl1pPr>
      <a:lvl2pPr marL="593725" indent="-273050" algn="l" rtl="0" fontAlgn="base">
        <a:spcBef>
          <a:spcPct val="20000"/>
        </a:spcBef>
        <a:spcAft>
          <a:spcPct val="0"/>
        </a:spcAft>
        <a:buClr>
          <a:schemeClr val="accent1"/>
        </a:buClr>
        <a:buFont typeface="Arial" pitchFamily="34" charset="0"/>
        <a:buChar char="•"/>
        <a:defRPr sz="2200" kern="1200">
          <a:solidFill>
            <a:schemeClr val="tx2"/>
          </a:solidFill>
          <a:latin typeface="+mn-lt"/>
          <a:ea typeface="MS PGothic" pitchFamily="34" charset="-128"/>
          <a:cs typeface="+mn-cs"/>
        </a:defRPr>
      </a:lvl2pPr>
      <a:lvl3pPr marL="868363" indent="-228600" algn="l" rtl="0" fontAlgn="base">
        <a:spcBef>
          <a:spcPct val="20000"/>
        </a:spcBef>
        <a:spcAft>
          <a:spcPct val="0"/>
        </a:spcAft>
        <a:buClr>
          <a:schemeClr val="accent1"/>
        </a:buClr>
        <a:buFont typeface="Arial" pitchFamily="34" charset="0"/>
        <a:buChar char="•"/>
        <a:defRPr sz="2000" kern="1200">
          <a:solidFill>
            <a:schemeClr val="tx2"/>
          </a:solidFill>
          <a:latin typeface="+mn-lt"/>
          <a:ea typeface="MS PGothic" pitchFamily="34" charset="-128"/>
          <a:cs typeface="+mn-cs"/>
        </a:defRPr>
      </a:lvl3pPr>
      <a:lvl4pPr marL="1143000" indent="-228600" algn="l" rtl="0" fontAlgn="base">
        <a:spcBef>
          <a:spcPct val="20000"/>
        </a:spcBef>
        <a:spcAft>
          <a:spcPct val="0"/>
        </a:spcAft>
        <a:buClr>
          <a:schemeClr val="accent1"/>
        </a:buClr>
        <a:buFont typeface="Arial" pitchFamily="34" charset="0"/>
        <a:buChar char="•"/>
        <a:defRPr kern="1200">
          <a:solidFill>
            <a:schemeClr val="tx2"/>
          </a:solidFill>
          <a:latin typeface="+mn-lt"/>
          <a:ea typeface="MS PGothic" pitchFamily="34" charset="-128"/>
          <a:cs typeface="+mn-cs"/>
        </a:defRPr>
      </a:lvl4pPr>
      <a:lvl5pPr marL="1371600" indent="-228600" algn="l" rtl="0" fontAlgn="base">
        <a:spcBef>
          <a:spcPct val="20000"/>
        </a:spcBef>
        <a:spcAft>
          <a:spcPct val="0"/>
        </a:spcAft>
        <a:buClr>
          <a:schemeClr val="accent1"/>
        </a:buClr>
        <a:buFont typeface="Arial" pitchFamily="34" charset="0"/>
        <a:buChar char="•"/>
        <a:defRPr kern="1200">
          <a:solidFill>
            <a:schemeClr val="tx2"/>
          </a:solidFill>
          <a:latin typeface="+mn-lt"/>
          <a:ea typeface="MS PGothic" pitchFamily="34" charset="-128"/>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www.youtube.com/watch?v=DF9PsMDjc8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270towin.com/1956_Election/" TargetMode="External"/><Relationship Id="rId2" Type="http://schemas.openxmlformats.org/officeDocument/2006/relationships/notesSlide" Target="../notesSlides/notesSlide9.xml"/><Relationship Id="rId1" Type="http://schemas.openxmlformats.org/officeDocument/2006/relationships/slideLayout" Target="../slideLayouts/slideLayout48.xml"/><Relationship Id="rId6" Type="http://schemas.openxmlformats.org/officeDocument/2006/relationships/image" Target="../media/image23.jpeg"/><Relationship Id="rId5" Type="http://schemas.openxmlformats.org/officeDocument/2006/relationships/hyperlink" Target="https://www.youtube.com/watch?v=GmVsIzwrQ-c"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8.xml"/><Relationship Id="rId5" Type="http://schemas.openxmlformats.org/officeDocument/2006/relationships/image" Target="../media/image36.png"/><Relationship Id="rId4" Type="http://schemas.openxmlformats.org/officeDocument/2006/relationships/hyperlink" Target="https://www.youtube.com/watch?v=tg2EbJy-9d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8.xml"/><Relationship Id="rId5" Type="http://schemas.openxmlformats.org/officeDocument/2006/relationships/image" Target="../media/image37.png"/><Relationship Id="rId4" Type="http://schemas.openxmlformats.org/officeDocument/2006/relationships/hyperlink" Target="https://www.youtube.com/watch?v=lN8eEOz7PeY"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hotelclub.com/blog/wp-content/uploads/2010/09/blue-whale2.jpg" TargetMode="External"/><Relationship Id="rId13" Type="http://schemas.openxmlformats.org/officeDocument/2006/relationships/image" Target="../media/image45.jpeg"/><Relationship Id="rId3" Type="http://schemas.openxmlformats.org/officeDocument/2006/relationships/image" Target="../media/image35.jpeg"/><Relationship Id="rId7" Type="http://schemas.openxmlformats.org/officeDocument/2006/relationships/image" Target="../media/image41.jpeg"/><Relationship Id="rId12"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0.jpeg"/><Relationship Id="rId11" Type="http://schemas.openxmlformats.org/officeDocument/2006/relationships/image" Target="../media/image43.jpeg"/><Relationship Id="rId5" Type="http://schemas.openxmlformats.org/officeDocument/2006/relationships/image" Target="../media/image39.jpeg"/><Relationship Id="rId10" Type="http://schemas.openxmlformats.org/officeDocument/2006/relationships/hyperlink" Target="http://www.hotelclub.com/blog/wp-content/uploads/2010/09/cadillac-ranch.jpg" TargetMode="External"/><Relationship Id="rId4" Type="http://schemas.openxmlformats.org/officeDocument/2006/relationships/image" Target="../media/image38.jpeg"/><Relationship Id="rId9" Type="http://schemas.openxmlformats.org/officeDocument/2006/relationships/image" Target="../media/image42.jpeg"/><Relationship Id="rId14" Type="http://schemas.openxmlformats.org/officeDocument/2006/relationships/image" Target="../media/image46.jpeg"/></Relationships>
</file>

<file path=ppt/slides/_rels/slide25.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hyperlink" Target="https://www.youtube.com/watch?v=AiPQ75hov8Q" TargetMode="External"/><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8.xml"/><Relationship Id="rId16"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5" Type="http://schemas.openxmlformats.org/officeDocument/2006/relationships/image" Target="../media/image58.jpeg"/><Relationship Id="rId10" Type="http://schemas.openxmlformats.org/officeDocument/2006/relationships/image" Target="../media/image53.jpeg"/><Relationship Id="rId4" Type="http://schemas.openxmlformats.org/officeDocument/2006/relationships/image" Target="../media/image47.gif"/><Relationship Id="rId9" Type="http://schemas.openxmlformats.org/officeDocument/2006/relationships/image" Target="../media/image52.jpeg"/><Relationship Id="rId14" Type="http://schemas.openxmlformats.org/officeDocument/2006/relationships/image" Target="../media/image57.jpeg"/></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hyperlink" Target="https://www.youtube.com/watch?v=qTT1TSdWjkQ" TargetMode="External"/><Relationship Id="rId5" Type="http://schemas.openxmlformats.org/officeDocument/2006/relationships/image" Target="../media/image69.jpeg"/><Relationship Id="rId4" Type="http://schemas.openxmlformats.org/officeDocument/2006/relationships/hyperlink" Target="https://www.youtube.com/watch?v=q0po-g28uT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e68CoE70Mk8&amp;t=368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371600"/>
            <a:ext cx="7543800" cy="1676400"/>
          </a:xfrm>
        </p:spPr>
        <p:txBody>
          <a:bodyPr rtlCol="0">
            <a:noAutofit/>
          </a:bodyPr>
          <a:lstStyle/>
          <a:p>
            <a:pPr algn="ctr" fontAlgn="auto">
              <a:spcAft>
                <a:spcPts val="0"/>
              </a:spcAft>
              <a:defRPr/>
            </a:pPr>
            <a:r>
              <a:rPr lang="en-US" sz="7200" dirty="0" smtClean="0">
                <a:solidFill>
                  <a:schemeClr val="tx1">
                    <a:lumMod val="85000"/>
                    <a:lumOff val="15000"/>
                  </a:schemeClr>
                </a:solidFill>
                <a:ea typeface="+mj-ea"/>
              </a:rPr>
              <a:t>Bell Ringer</a:t>
            </a:r>
            <a:endParaRPr lang="en-US" sz="7200" dirty="0">
              <a:solidFill>
                <a:schemeClr val="tx1">
                  <a:lumMod val="85000"/>
                  <a:lumOff val="15000"/>
                </a:schemeClr>
              </a:solidFill>
              <a:ea typeface="+mj-ea"/>
            </a:endParaRPr>
          </a:p>
        </p:txBody>
      </p:sp>
      <p:sp>
        <p:nvSpPr>
          <p:cNvPr id="6146" name="Text Placeholder 2"/>
          <p:cNvSpPr>
            <a:spLocks noGrp="1"/>
          </p:cNvSpPr>
          <p:nvPr>
            <p:ph type="body" idx="1"/>
          </p:nvPr>
        </p:nvSpPr>
        <p:spPr>
          <a:xfrm>
            <a:off x="762000" y="3276600"/>
            <a:ext cx="7543800" cy="2590800"/>
          </a:xfrm>
        </p:spPr>
        <p:txBody>
          <a:bodyPr/>
          <a:lstStyle/>
          <a:p>
            <a:pPr algn="ctr"/>
            <a:r>
              <a:rPr lang="en-US" altLang="en-US" sz="4800" smtClean="0"/>
              <a:t>What does it mean to conform?  What are the benefits of conformity?</a:t>
            </a:r>
          </a:p>
        </p:txBody>
      </p:sp>
    </p:spTree>
    <p:extLst>
      <p:ext uri="{BB962C8B-B14F-4D97-AF65-F5344CB8AC3E}">
        <p14:creationId xmlns:p14="http://schemas.microsoft.com/office/powerpoint/2010/main" val="154026478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228600"/>
            <a:ext cx="4419600" cy="5745162"/>
          </a:xfrm>
        </p:spPr>
        <p:txBody>
          <a:bodyPr/>
          <a:lstStyle/>
          <a:p>
            <a:r>
              <a:rPr lang="en-US" sz="3600" dirty="0" smtClean="0"/>
              <a:t>Attacked the Republican “do nothing” Congress</a:t>
            </a:r>
          </a:p>
          <a:p>
            <a:r>
              <a:rPr lang="en-US" sz="3600" dirty="0" smtClean="0"/>
              <a:t>Supported by labor, African Americans, and farmers</a:t>
            </a:r>
          </a:p>
          <a:p>
            <a:r>
              <a:rPr lang="en-US" sz="3600" dirty="0" smtClean="0"/>
              <a:t>Won by a narrow margin</a:t>
            </a:r>
            <a:endParaRPr lang="en-US" sz="3600" dirty="0"/>
          </a:p>
        </p:txBody>
      </p:sp>
      <p:sp>
        <p:nvSpPr>
          <p:cNvPr id="3" name="Title 2"/>
          <p:cNvSpPr>
            <a:spLocks noGrp="1"/>
          </p:cNvSpPr>
          <p:nvPr>
            <p:ph type="title"/>
          </p:nvPr>
        </p:nvSpPr>
        <p:spPr>
          <a:xfrm>
            <a:off x="457200" y="274638"/>
            <a:ext cx="8534400" cy="1143000"/>
          </a:xfrm>
        </p:spPr>
        <p:txBody>
          <a:bodyPr/>
          <a:lstStyle/>
          <a:p>
            <a:pPr algn="r"/>
            <a:r>
              <a:rPr lang="en-US" dirty="0" smtClean="0"/>
              <a:t>Election of 1948</a:t>
            </a:r>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303040">
            <a:off x="4479951" y="1633759"/>
            <a:ext cx="4369871" cy="32948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5147927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81000" y="1295401"/>
            <a:ext cx="8458200" cy="1752600"/>
          </a:xfrm>
        </p:spPr>
        <p:txBody>
          <a:bodyPr/>
          <a:lstStyle/>
          <a:p>
            <a:pPr marL="109537" indent="0">
              <a:spcAft>
                <a:spcPts val="1800"/>
              </a:spcAft>
              <a:buNone/>
            </a:pPr>
            <a:r>
              <a:rPr lang="en-US" sz="2200" i="1" dirty="0" smtClean="0">
                <a:solidFill>
                  <a:schemeClr val="accent1"/>
                </a:solidFill>
                <a:effectLst>
                  <a:outerShdw blurRad="50800" dist="38100" dir="2700000" algn="tl" rotWithShape="0">
                    <a:srgbClr val="000000">
                      <a:alpha val="43000"/>
                    </a:srgbClr>
                  </a:outerShdw>
                </a:effectLst>
              </a:rPr>
              <a:t>"</a:t>
            </a:r>
            <a:r>
              <a:rPr lang="en-US" sz="2200" i="1" dirty="0">
                <a:solidFill>
                  <a:schemeClr val="accent1"/>
                </a:solidFill>
                <a:effectLst>
                  <a:outerShdw blurRad="50800" dist="38100" dir="2700000" algn="tl" rotWithShape="0">
                    <a:srgbClr val="000000">
                      <a:alpha val="43000"/>
                    </a:srgbClr>
                  </a:outerShdw>
                </a:effectLst>
              </a:rPr>
              <a:t>Every segment of our population, and every individual, has a right to expect from his government a fair deal." </a:t>
            </a:r>
            <a:endParaRPr lang="en-US" sz="2200" i="1" dirty="0" smtClean="0">
              <a:solidFill>
                <a:schemeClr val="accent1"/>
              </a:solidFill>
              <a:effectLst>
                <a:outerShdw blurRad="50800" dist="38100" dir="2700000" algn="tl" rotWithShape="0">
                  <a:srgbClr val="000000">
                    <a:alpha val="43000"/>
                  </a:srgbClr>
                </a:outerShdw>
              </a:effectLst>
            </a:endParaRPr>
          </a:p>
          <a:p>
            <a:r>
              <a:rPr lang="en-US" sz="2200" dirty="0" smtClean="0"/>
              <a:t>His plan focused on civil rights, health, welfare, labor, education, housing, veterans, and agriculture.</a:t>
            </a:r>
          </a:p>
        </p:txBody>
      </p:sp>
      <p:sp>
        <p:nvSpPr>
          <p:cNvPr id="7" name="Content Placeholder 6"/>
          <p:cNvSpPr>
            <a:spLocks noGrp="1"/>
          </p:cNvSpPr>
          <p:nvPr>
            <p:ph sz="half" idx="2"/>
          </p:nvPr>
        </p:nvSpPr>
        <p:spPr>
          <a:xfrm>
            <a:off x="2438400" y="3124200"/>
            <a:ext cx="6400800" cy="3124200"/>
          </a:xfrm>
        </p:spPr>
        <p:txBody>
          <a:bodyPr numCol="2"/>
          <a:lstStyle/>
          <a:p>
            <a:r>
              <a:rPr lang="en-US" sz="1800" dirty="0"/>
              <a:t>Federal aid to education</a:t>
            </a:r>
          </a:p>
          <a:p>
            <a:r>
              <a:rPr lang="en-US" sz="1800" dirty="0" smtClean="0"/>
              <a:t>Tax cuts for </a:t>
            </a:r>
            <a:r>
              <a:rPr lang="en-US" sz="1800" dirty="0"/>
              <a:t>low-income earners</a:t>
            </a:r>
          </a:p>
          <a:p>
            <a:r>
              <a:rPr lang="en-US" sz="1800" dirty="0" smtClean="0"/>
              <a:t>Abolition </a:t>
            </a:r>
            <a:r>
              <a:rPr lang="en-US" sz="1800" dirty="0"/>
              <a:t>of poll </a:t>
            </a:r>
            <a:r>
              <a:rPr lang="en-US" sz="1800" dirty="0" smtClean="0"/>
              <a:t>taxes and an </a:t>
            </a:r>
            <a:r>
              <a:rPr lang="en-US" sz="1800" dirty="0"/>
              <a:t>anti-lynching law</a:t>
            </a:r>
          </a:p>
          <a:p>
            <a:r>
              <a:rPr lang="en-US" sz="1800" dirty="0" smtClean="0"/>
              <a:t>Farm-aid programs</a:t>
            </a:r>
            <a:endParaRPr lang="en-US" sz="1800" dirty="0"/>
          </a:p>
          <a:p>
            <a:r>
              <a:rPr lang="en-US" sz="1800" dirty="0" smtClean="0"/>
              <a:t>Increased </a:t>
            </a:r>
            <a:r>
              <a:rPr lang="en-US" sz="1800" dirty="0"/>
              <a:t>public housing</a:t>
            </a:r>
          </a:p>
          <a:p>
            <a:r>
              <a:rPr lang="en-US" sz="1800" dirty="0" smtClean="0"/>
              <a:t>New </a:t>
            </a:r>
            <a:r>
              <a:rPr lang="en-US" sz="1800" dirty="0"/>
              <a:t>TVA-style public works projects</a:t>
            </a:r>
          </a:p>
          <a:p>
            <a:r>
              <a:rPr lang="en-US" sz="1800" dirty="0" smtClean="0"/>
              <a:t>New </a:t>
            </a:r>
            <a:r>
              <a:rPr lang="en-US" sz="1800" dirty="0"/>
              <a:t>Department of Welfare</a:t>
            </a:r>
          </a:p>
          <a:p>
            <a:r>
              <a:rPr lang="en-US" sz="1800" dirty="0" smtClean="0"/>
              <a:t>Repeal </a:t>
            </a:r>
            <a:r>
              <a:rPr lang="en-US" sz="1800" dirty="0"/>
              <a:t>of the Taft-Hartley Act</a:t>
            </a:r>
          </a:p>
          <a:p>
            <a:r>
              <a:rPr lang="en-US" sz="1800" dirty="0" smtClean="0"/>
              <a:t>Increase </a:t>
            </a:r>
            <a:r>
              <a:rPr lang="en-US" sz="1800" dirty="0"/>
              <a:t>in the minimum wage from </a:t>
            </a:r>
            <a:r>
              <a:rPr lang="en-US" sz="1800" dirty="0" smtClean="0"/>
              <a:t>40¢ </a:t>
            </a:r>
            <a:r>
              <a:rPr lang="en-US" sz="1800" dirty="0"/>
              <a:t>to 75</a:t>
            </a:r>
            <a:r>
              <a:rPr lang="en-US" sz="1800" dirty="0" smtClean="0"/>
              <a:t>¢/hr.</a:t>
            </a:r>
          </a:p>
          <a:p>
            <a:r>
              <a:rPr lang="en-US" sz="1800" dirty="0"/>
              <a:t>U</a:t>
            </a:r>
            <a:r>
              <a:rPr lang="en-US" sz="1800" dirty="0" smtClean="0"/>
              <a:t>niversal </a:t>
            </a:r>
            <a:r>
              <a:rPr lang="en-US" sz="1800" dirty="0"/>
              <a:t>health </a:t>
            </a:r>
            <a:r>
              <a:rPr lang="en-US" sz="1800" dirty="0" smtClean="0"/>
              <a:t>insurance</a:t>
            </a:r>
          </a:p>
          <a:p>
            <a:r>
              <a:rPr lang="en-US" sz="1800" dirty="0" smtClean="0"/>
              <a:t>Expanded </a:t>
            </a:r>
            <a:r>
              <a:rPr lang="en-US" sz="1800" dirty="0"/>
              <a:t>Social Security </a:t>
            </a:r>
            <a:r>
              <a:rPr lang="en-US" sz="1800" dirty="0" smtClean="0"/>
              <a:t>coverage</a:t>
            </a:r>
            <a:endParaRPr lang="en-US" sz="1800" dirty="0"/>
          </a:p>
        </p:txBody>
      </p:sp>
      <p:sp>
        <p:nvSpPr>
          <p:cNvPr id="3" name="Title 2"/>
          <p:cNvSpPr>
            <a:spLocks noGrp="1"/>
          </p:cNvSpPr>
          <p:nvPr>
            <p:ph type="title"/>
          </p:nvPr>
        </p:nvSpPr>
        <p:spPr/>
        <p:txBody>
          <a:bodyPr/>
          <a:lstStyle/>
          <a:p>
            <a:r>
              <a:rPr lang="en-US" dirty="0" smtClean="0"/>
              <a:t>Truman’s Fair Deal</a:t>
            </a:r>
            <a:endParaRPr lang="en-US" dirty="0"/>
          </a:p>
        </p:txBody>
      </p:sp>
      <p:pic>
        <p:nvPicPr>
          <p:cNvPr id="3074" name="Picture 2" descr="http://upload.wikimedia.org/wikipedia/commons/thumb/9/92/Harry-truman.jpg/220px-Harry-truma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3581400"/>
            <a:ext cx="1954263" cy="249612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88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7">
                                            <p:txEl>
                                              <p:pRg st="4" end="4"/>
                                            </p:txEl>
                                          </p:spTgt>
                                        </p:tgtEl>
                                        <p:attrNameLst>
                                          <p:attrName>style.color</p:attrName>
                                        </p:attrNameLst>
                                      </p:cBhvr>
                                      <p:to>
                                        <a:srgbClr val="2DA2BF"/>
                                      </p:to>
                                    </p:animClr>
                                    <p:animClr clrSpc="rgb" dir="cw">
                                      <p:cBhvr>
                                        <p:cTn id="7" dur="500" fill="hold"/>
                                        <p:tgtEl>
                                          <p:spTgt spid="7">
                                            <p:txEl>
                                              <p:pRg st="4" end="4"/>
                                            </p:txEl>
                                          </p:spTgt>
                                        </p:tgtEl>
                                        <p:attrNameLst>
                                          <p:attrName>fillcolor</p:attrName>
                                        </p:attrNameLst>
                                      </p:cBhvr>
                                      <p:to>
                                        <a:srgbClr val="2DA2BF"/>
                                      </p:to>
                                    </p:animClr>
                                    <p:set>
                                      <p:cBhvr>
                                        <p:cTn id="8" dur="500" fill="hold"/>
                                        <p:tgtEl>
                                          <p:spTgt spid="7">
                                            <p:txEl>
                                              <p:pRg st="4" end="4"/>
                                            </p:txEl>
                                          </p:spTgt>
                                        </p:tgtEl>
                                        <p:attrNameLst>
                                          <p:attrName>fill.type</p:attrName>
                                        </p:attrNameLst>
                                      </p:cBhvr>
                                      <p:to>
                                        <p:strVal val="solid"/>
                                      </p:to>
                                    </p:set>
                                    <p:set>
                                      <p:cBhvr>
                                        <p:cTn id="9" dur="500" fill="hold"/>
                                        <p:tgtEl>
                                          <p:spTgt spid="7">
                                            <p:txEl>
                                              <p:pRg st="4" end="4"/>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7">
                                            <p:txEl>
                                              <p:pRg st="8" end="8"/>
                                            </p:txEl>
                                          </p:spTgt>
                                        </p:tgtEl>
                                        <p:attrNameLst>
                                          <p:attrName>style.color</p:attrName>
                                        </p:attrNameLst>
                                      </p:cBhvr>
                                      <p:to>
                                        <a:srgbClr val="2DA2BF"/>
                                      </p:to>
                                    </p:animClr>
                                    <p:animClr clrSpc="rgb" dir="cw">
                                      <p:cBhvr>
                                        <p:cTn id="12" dur="500" fill="hold"/>
                                        <p:tgtEl>
                                          <p:spTgt spid="7">
                                            <p:txEl>
                                              <p:pRg st="8" end="8"/>
                                            </p:txEl>
                                          </p:spTgt>
                                        </p:tgtEl>
                                        <p:attrNameLst>
                                          <p:attrName>fillcolor</p:attrName>
                                        </p:attrNameLst>
                                      </p:cBhvr>
                                      <p:to>
                                        <a:srgbClr val="2DA2BF"/>
                                      </p:to>
                                    </p:animClr>
                                    <p:set>
                                      <p:cBhvr>
                                        <p:cTn id="13" dur="500" fill="hold"/>
                                        <p:tgtEl>
                                          <p:spTgt spid="7">
                                            <p:txEl>
                                              <p:pRg st="8" end="8"/>
                                            </p:txEl>
                                          </p:spTgt>
                                        </p:tgtEl>
                                        <p:attrNameLst>
                                          <p:attrName>fill.type</p:attrName>
                                        </p:attrNameLst>
                                      </p:cBhvr>
                                      <p:to>
                                        <p:strVal val="solid"/>
                                      </p:to>
                                    </p:set>
                                    <p:set>
                                      <p:cBhvr>
                                        <p:cTn id="14" dur="500" fill="hold"/>
                                        <p:tgtEl>
                                          <p:spTgt spid="7">
                                            <p:txEl>
                                              <p:pRg st="8" end="8"/>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7">
                                            <p:txEl>
                                              <p:pRg st="10" end="10"/>
                                            </p:txEl>
                                          </p:spTgt>
                                        </p:tgtEl>
                                        <p:attrNameLst>
                                          <p:attrName>style.color</p:attrName>
                                        </p:attrNameLst>
                                      </p:cBhvr>
                                      <p:to>
                                        <a:srgbClr val="2DA2BF"/>
                                      </p:to>
                                    </p:animClr>
                                    <p:animClr clrSpc="rgb" dir="cw">
                                      <p:cBhvr>
                                        <p:cTn id="17" dur="500" fill="hold"/>
                                        <p:tgtEl>
                                          <p:spTgt spid="7">
                                            <p:txEl>
                                              <p:pRg st="10" end="10"/>
                                            </p:txEl>
                                          </p:spTgt>
                                        </p:tgtEl>
                                        <p:attrNameLst>
                                          <p:attrName>fillcolor</p:attrName>
                                        </p:attrNameLst>
                                      </p:cBhvr>
                                      <p:to>
                                        <a:srgbClr val="2DA2BF"/>
                                      </p:to>
                                    </p:animClr>
                                    <p:set>
                                      <p:cBhvr>
                                        <p:cTn id="18" dur="500" fill="hold"/>
                                        <p:tgtEl>
                                          <p:spTgt spid="7">
                                            <p:txEl>
                                              <p:pRg st="10" end="10"/>
                                            </p:txEl>
                                          </p:spTgt>
                                        </p:tgtEl>
                                        <p:attrNameLst>
                                          <p:attrName>fill.type</p:attrName>
                                        </p:attrNameLst>
                                      </p:cBhvr>
                                      <p:to>
                                        <p:strVal val="solid"/>
                                      </p:to>
                                    </p:set>
                                    <p:set>
                                      <p:cBhvr>
                                        <p:cTn id="19" dur="500" fill="hold"/>
                                        <p:tgtEl>
                                          <p:spTgt spid="7">
                                            <p:txEl>
                                              <p:pRg st="10" end="10"/>
                                            </p:txEl>
                                          </p:spTgt>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7">
                                            <p:txEl>
                                              <p:pRg st="0" end="0"/>
                                            </p:txEl>
                                          </p:spTgt>
                                        </p:tgtEl>
                                        <p:attrNameLst>
                                          <p:attrName>style.color</p:attrName>
                                        </p:attrNameLst>
                                      </p:cBhvr>
                                      <p:to>
                                        <a:srgbClr val="7D3C4A"/>
                                      </p:to>
                                    </p:animClr>
                                    <p:animClr clrSpc="rgb" dir="cw">
                                      <p:cBhvr>
                                        <p:cTn id="24" dur="500" fill="hold"/>
                                        <p:tgtEl>
                                          <p:spTgt spid="7">
                                            <p:txEl>
                                              <p:pRg st="0" end="0"/>
                                            </p:txEl>
                                          </p:spTgt>
                                        </p:tgtEl>
                                        <p:attrNameLst>
                                          <p:attrName>fillcolor</p:attrName>
                                        </p:attrNameLst>
                                      </p:cBhvr>
                                      <p:to>
                                        <a:srgbClr val="7D3C4A"/>
                                      </p:to>
                                    </p:animClr>
                                    <p:set>
                                      <p:cBhvr>
                                        <p:cTn id="25" dur="500" fill="hold"/>
                                        <p:tgtEl>
                                          <p:spTgt spid="7">
                                            <p:txEl>
                                              <p:pRg st="0" end="0"/>
                                            </p:txEl>
                                          </p:spTgt>
                                        </p:tgtEl>
                                        <p:attrNameLst>
                                          <p:attrName>fill.type</p:attrName>
                                        </p:attrNameLst>
                                      </p:cBhvr>
                                      <p:to>
                                        <p:strVal val="solid"/>
                                      </p:to>
                                    </p:set>
                                    <p:set>
                                      <p:cBhvr>
                                        <p:cTn id="26" dur="500" fill="hold"/>
                                        <p:tgtEl>
                                          <p:spTgt spid="7">
                                            <p:txEl>
                                              <p:pRg st="0" end="0"/>
                                            </p:txEl>
                                          </p:spTgt>
                                        </p:tgtEl>
                                        <p:attrNameLst>
                                          <p:attrName>fill.on</p:attrName>
                                        </p:attrNameLst>
                                      </p:cBhvr>
                                      <p:to>
                                        <p:strVal val="true"/>
                                      </p:to>
                                    </p:set>
                                  </p:childTnLst>
                                </p:cTn>
                              </p:par>
                              <p:par>
                                <p:cTn id="27" presetID="19" presetClass="emph" presetSubtype="0" fill="hold" nodeType="withEffect">
                                  <p:stCondLst>
                                    <p:cond delay="0"/>
                                  </p:stCondLst>
                                  <p:childTnLst>
                                    <p:animClr clrSpc="rgb" dir="cw">
                                      <p:cBhvr override="childStyle">
                                        <p:cTn id="28" dur="500" fill="hold"/>
                                        <p:tgtEl>
                                          <p:spTgt spid="7">
                                            <p:txEl>
                                              <p:pRg st="1" end="1"/>
                                            </p:txEl>
                                          </p:spTgt>
                                        </p:tgtEl>
                                        <p:attrNameLst>
                                          <p:attrName>style.color</p:attrName>
                                        </p:attrNameLst>
                                      </p:cBhvr>
                                      <p:to>
                                        <a:srgbClr val="7D3C4A"/>
                                      </p:to>
                                    </p:animClr>
                                    <p:animClr clrSpc="rgb" dir="cw">
                                      <p:cBhvr>
                                        <p:cTn id="29" dur="500" fill="hold"/>
                                        <p:tgtEl>
                                          <p:spTgt spid="7">
                                            <p:txEl>
                                              <p:pRg st="1" end="1"/>
                                            </p:txEl>
                                          </p:spTgt>
                                        </p:tgtEl>
                                        <p:attrNameLst>
                                          <p:attrName>fillcolor</p:attrName>
                                        </p:attrNameLst>
                                      </p:cBhvr>
                                      <p:to>
                                        <a:srgbClr val="7D3C4A"/>
                                      </p:to>
                                    </p:animClr>
                                    <p:set>
                                      <p:cBhvr>
                                        <p:cTn id="30" dur="500" fill="hold"/>
                                        <p:tgtEl>
                                          <p:spTgt spid="7">
                                            <p:txEl>
                                              <p:pRg st="1" end="1"/>
                                            </p:txEl>
                                          </p:spTgt>
                                        </p:tgtEl>
                                        <p:attrNameLst>
                                          <p:attrName>fill.type</p:attrName>
                                        </p:attrNameLst>
                                      </p:cBhvr>
                                      <p:to>
                                        <p:strVal val="solid"/>
                                      </p:to>
                                    </p:set>
                                    <p:set>
                                      <p:cBhvr>
                                        <p:cTn id="31" dur="500" fill="hold"/>
                                        <p:tgtEl>
                                          <p:spTgt spid="7">
                                            <p:txEl>
                                              <p:pRg st="1" end="1"/>
                                            </p:txEl>
                                          </p:spTgt>
                                        </p:tgtEl>
                                        <p:attrNameLst>
                                          <p:attrName>fill.on</p:attrName>
                                        </p:attrNameLst>
                                      </p:cBhvr>
                                      <p:to>
                                        <p:strVal val="true"/>
                                      </p:to>
                                    </p:set>
                                  </p:childTnLst>
                                </p:cTn>
                              </p:par>
                              <p:par>
                                <p:cTn id="32" presetID="19" presetClass="emph" presetSubtype="0" fill="hold" nodeType="withEffect">
                                  <p:stCondLst>
                                    <p:cond delay="0"/>
                                  </p:stCondLst>
                                  <p:childTnLst>
                                    <p:animClr clrSpc="rgb" dir="cw">
                                      <p:cBhvr override="childStyle">
                                        <p:cTn id="33" dur="500" fill="hold"/>
                                        <p:tgtEl>
                                          <p:spTgt spid="7">
                                            <p:txEl>
                                              <p:pRg st="2" end="2"/>
                                            </p:txEl>
                                          </p:spTgt>
                                        </p:tgtEl>
                                        <p:attrNameLst>
                                          <p:attrName>style.color</p:attrName>
                                        </p:attrNameLst>
                                      </p:cBhvr>
                                      <p:to>
                                        <a:srgbClr val="7D3C4A"/>
                                      </p:to>
                                    </p:animClr>
                                    <p:animClr clrSpc="rgb" dir="cw">
                                      <p:cBhvr>
                                        <p:cTn id="34" dur="500" fill="hold"/>
                                        <p:tgtEl>
                                          <p:spTgt spid="7">
                                            <p:txEl>
                                              <p:pRg st="2" end="2"/>
                                            </p:txEl>
                                          </p:spTgt>
                                        </p:tgtEl>
                                        <p:attrNameLst>
                                          <p:attrName>fillcolor</p:attrName>
                                        </p:attrNameLst>
                                      </p:cBhvr>
                                      <p:to>
                                        <a:srgbClr val="7D3C4A"/>
                                      </p:to>
                                    </p:animClr>
                                    <p:set>
                                      <p:cBhvr>
                                        <p:cTn id="35" dur="500" fill="hold"/>
                                        <p:tgtEl>
                                          <p:spTgt spid="7">
                                            <p:txEl>
                                              <p:pRg st="2" end="2"/>
                                            </p:txEl>
                                          </p:spTgt>
                                        </p:tgtEl>
                                        <p:attrNameLst>
                                          <p:attrName>fill.type</p:attrName>
                                        </p:attrNameLst>
                                      </p:cBhvr>
                                      <p:to>
                                        <p:strVal val="solid"/>
                                      </p:to>
                                    </p:set>
                                    <p:set>
                                      <p:cBhvr>
                                        <p:cTn id="36" dur="500" fill="hold"/>
                                        <p:tgtEl>
                                          <p:spTgt spid="7">
                                            <p:txEl>
                                              <p:pRg st="2" end="2"/>
                                            </p:txEl>
                                          </p:spTgt>
                                        </p:tgtEl>
                                        <p:attrNameLst>
                                          <p:attrName>fill.on</p:attrName>
                                        </p:attrNameLst>
                                      </p:cBhvr>
                                      <p:to>
                                        <p:strVal val="true"/>
                                      </p:to>
                                    </p:set>
                                  </p:childTnLst>
                                </p:cTn>
                              </p:par>
                              <p:par>
                                <p:cTn id="37" presetID="19" presetClass="emph" presetSubtype="0" fill="hold" nodeType="withEffect">
                                  <p:stCondLst>
                                    <p:cond delay="0"/>
                                  </p:stCondLst>
                                  <p:childTnLst>
                                    <p:animClr clrSpc="rgb" dir="cw">
                                      <p:cBhvr override="childStyle">
                                        <p:cTn id="38" dur="500" fill="hold"/>
                                        <p:tgtEl>
                                          <p:spTgt spid="7">
                                            <p:txEl>
                                              <p:pRg st="6" end="6"/>
                                            </p:txEl>
                                          </p:spTgt>
                                        </p:tgtEl>
                                        <p:attrNameLst>
                                          <p:attrName>style.color</p:attrName>
                                        </p:attrNameLst>
                                      </p:cBhvr>
                                      <p:to>
                                        <a:srgbClr val="7D3C4A"/>
                                      </p:to>
                                    </p:animClr>
                                    <p:animClr clrSpc="rgb" dir="cw">
                                      <p:cBhvr>
                                        <p:cTn id="39" dur="500" fill="hold"/>
                                        <p:tgtEl>
                                          <p:spTgt spid="7">
                                            <p:txEl>
                                              <p:pRg st="6" end="6"/>
                                            </p:txEl>
                                          </p:spTgt>
                                        </p:tgtEl>
                                        <p:attrNameLst>
                                          <p:attrName>fillcolor</p:attrName>
                                        </p:attrNameLst>
                                      </p:cBhvr>
                                      <p:to>
                                        <a:srgbClr val="7D3C4A"/>
                                      </p:to>
                                    </p:animClr>
                                    <p:set>
                                      <p:cBhvr>
                                        <p:cTn id="40" dur="500" fill="hold"/>
                                        <p:tgtEl>
                                          <p:spTgt spid="7">
                                            <p:txEl>
                                              <p:pRg st="6" end="6"/>
                                            </p:txEl>
                                          </p:spTgt>
                                        </p:tgtEl>
                                        <p:attrNameLst>
                                          <p:attrName>fill.type</p:attrName>
                                        </p:attrNameLst>
                                      </p:cBhvr>
                                      <p:to>
                                        <p:strVal val="solid"/>
                                      </p:to>
                                    </p:set>
                                    <p:set>
                                      <p:cBhvr>
                                        <p:cTn id="41" dur="500" fill="hold"/>
                                        <p:tgtEl>
                                          <p:spTgt spid="7">
                                            <p:txEl>
                                              <p:pRg st="6" end="6"/>
                                            </p:txEl>
                                          </p:spTgt>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9" presetClass="emph" presetSubtype="0" fill="hold" nodeType="clickEffect">
                                  <p:stCondLst>
                                    <p:cond delay="0"/>
                                  </p:stCondLst>
                                  <p:childTnLst>
                                    <p:animClr clrSpc="rgb" dir="cw">
                                      <p:cBhvr override="childStyle">
                                        <p:cTn id="45" dur="500" fill="hold"/>
                                        <p:tgtEl>
                                          <p:spTgt spid="7">
                                            <p:txEl>
                                              <p:pRg st="9" end="9"/>
                                            </p:txEl>
                                          </p:spTgt>
                                        </p:tgtEl>
                                        <p:attrNameLst>
                                          <p:attrName>style.color</p:attrName>
                                        </p:attrNameLst>
                                      </p:cBhvr>
                                      <p:to>
                                        <a:srgbClr val="92D050"/>
                                      </p:to>
                                    </p:animClr>
                                    <p:animClr clrSpc="rgb" dir="cw">
                                      <p:cBhvr>
                                        <p:cTn id="46" dur="500" fill="hold"/>
                                        <p:tgtEl>
                                          <p:spTgt spid="7">
                                            <p:txEl>
                                              <p:pRg st="9" end="9"/>
                                            </p:txEl>
                                          </p:spTgt>
                                        </p:tgtEl>
                                        <p:attrNameLst>
                                          <p:attrName>fillcolor</p:attrName>
                                        </p:attrNameLst>
                                      </p:cBhvr>
                                      <p:to>
                                        <a:srgbClr val="92D050"/>
                                      </p:to>
                                    </p:animClr>
                                    <p:set>
                                      <p:cBhvr>
                                        <p:cTn id="47" dur="500" fill="hold"/>
                                        <p:tgtEl>
                                          <p:spTgt spid="7">
                                            <p:txEl>
                                              <p:pRg st="9" end="9"/>
                                            </p:txEl>
                                          </p:spTgt>
                                        </p:tgtEl>
                                        <p:attrNameLst>
                                          <p:attrName>fill.type</p:attrName>
                                        </p:attrNameLst>
                                      </p:cBhvr>
                                      <p:to>
                                        <p:strVal val="solid"/>
                                      </p:to>
                                    </p:set>
                                    <p:set>
                                      <p:cBhvr>
                                        <p:cTn id="48" dur="500" fill="hold"/>
                                        <p:tgtEl>
                                          <p:spTgt spid="7">
                                            <p:txEl>
                                              <p:pRg st="9" end="9"/>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57600" y="1447800"/>
            <a:ext cx="5257800" cy="5105400"/>
          </a:xfrm>
        </p:spPr>
        <p:txBody>
          <a:bodyPr/>
          <a:lstStyle/>
          <a:p>
            <a:r>
              <a:rPr lang="en-US" sz="3200" dirty="0" smtClean="0"/>
              <a:t>Truman not nominated </a:t>
            </a:r>
          </a:p>
          <a:p>
            <a:r>
              <a:rPr lang="en-US" sz="3200" dirty="0" smtClean="0"/>
              <a:t>WWII General Dwight D. Eisenhower runs via a grassroots campaign</a:t>
            </a:r>
          </a:p>
          <a:p>
            <a:pPr lvl="1"/>
            <a:r>
              <a:rPr lang="en-US" sz="2800" dirty="0" smtClean="0"/>
              <a:t>CA Sen. Richard Nixon as VP</a:t>
            </a:r>
          </a:p>
          <a:p>
            <a:pPr lvl="1"/>
            <a:r>
              <a:rPr lang="en-US" sz="2800" dirty="0" smtClean="0"/>
              <a:t>“Checkers Speech”</a:t>
            </a:r>
          </a:p>
          <a:p>
            <a:r>
              <a:rPr lang="en-US" sz="3200" dirty="0" smtClean="0"/>
              <a:t>Sweeps the election</a:t>
            </a:r>
          </a:p>
        </p:txBody>
      </p:sp>
      <p:sp>
        <p:nvSpPr>
          <p:cNvPr id="3" name="Title 2"/>
          <p:cNvSpPr>
            <a:spLocks noGrp="1"/>
          </p:cNvSpPr>
          <p:nvPr>
            <p:ph type="title"/>
          </p:nvPr>
        </p:nvSpPr>
        <p:spPr/>
        <p:txBody>
          <a:bodyPr/>
          <a:lstStyle/>
          <a:p>
            <a:r>
              <a:rPr lang="en-US" dirty="0" smtClean="0"/>
              <a:t>Election of 1952</a:t>
            </a:r>
            <a:endParaRPr lang="en-US" dirty="0"/>
          </a:p>
        </p:txBody>
      </p:sp>
      <p:pic>
        <p:nvPicPr>
          <p:cNvPr id="5" name="Picture 2" descr="File:Dwight D. Eisenhower, official photo portrait, May 29, 1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295400"/>
            <a:ext cx="3200400" cy="398553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218" name="Picture 2" descr="http://static.tumblr.com/cxdjefw/ZAtllrpnd/ilike.jpg">
            <a:hlinkClick r:id="rId4"/>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529731">
            <a:off x="1969610" y="4637884"/>
            <a:ext cx="1768356" cy="176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2174157"/>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51084" y="0"/>
            <a:ext cx="764183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442 Electoral votes to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8195" name="Picture 3"/>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573" y="543493"/>
            <a:ext cx="9201150" cy="585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36554" y="5934670"/>
            <a:ext cx="607089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89 Electoral votes</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1567751133"/>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4572000" cy="4525962"/>
          </a:xfrm>
          <a:noFill/>
        </p:spPr>
        <p:txBody>
          <a:bodyPr>
            <a:normAutofit lnSpcReduction="10000"/>
          </a:bodyPr>
          <a:lstStyle/>
          <a:p>
            <a:r>
              <a:rPr lang="en-US" sz="3600" dirty="0" smtClean="0"/>
              <a:t>Pro-business</a:t>
            </a:r>
          </a:p>
          <a:p>
            <a:r>
              <a:rPr lang="en-US" sz="3600" dirty="0" smtClean="0"/>
              <a:t>Cut social programs</a:t>
            </a:r>
          </a:p>
          <a:p>
            <a:r>
              <a:rPr lang="en-US" sz="3600" dirty="0" smtClean="0"/>
              <a:t>Modest tax reductions</a:t>
            </a:r>
          </a:p>
          <a:p>
            <a:r>
              <a:rPr lang="en-US" sz="3600" dirty="0" smtClean="0"/>
              <a:t>Anti-Communist</a:t>
            </a:r>
          </a:p>
          <a:p>
            <a:r>
              <a:rPr lang="en-US" sz="3600" dirty="0" smtClean="0"/>
              <a:t>Increased military spending</a:t>
            </a:r>
          </a:p>
        </p:txBody>
      </p:sp>
      <p:sp>
        <p:nvSpPr>
          <p:cNvPr id="2" name="Title 1"/>
          <p:cNvSpPr>
            <a:spLocks noGrp="1"/>
          </p:cNvSpPr>
          <p:nvPr>
            <p:ph type="title"/>
          </p:nvPr>
        </p:nvSpPr>
        <p:spPr/>
        <p:txBody>
          <a:bodyPr/>
          <a:lstStyle/>
          <a:p>
            <a:pPr algn="ctr"/>
            <a:r>
              <a:rPr lang="en-US" dirty="0" smtClean="0"/>
              <a:t>Dynamic Conservatism</a:t>
            </a:r>
            <a:endParaRPr lang="en-US" dirty="0"/>
          </a:p>
        </p:txBody>
      </p:sp>
      <p:pic>
        <p:nvPicPr>
          <p:cNvPr id="5" name="Picture 4"/>
          <p:cNvPicPr>
            <a:picLocks noChangeAspect="1"/>
          </p:cNvPicPr>
          <p:nvPr/>
        </p:nvPicPr>
        <p:blipFill>
          <a:blip r:embed="rId2" cstate="print"/>
          <a:stretch>
            <a:fillRect/>
          </a:stretch>
        </p:blipFill>
        <p:spPr>
          <a:xfrm rot="401229">
            <a:off x="4800600" y="1981200"/>
            <a:ext cx="4027349" cy="3200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9499353"/>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2"/>
          <p:cNvSpPr>
            <a:spLocks noGrp="1"/>
          </p:cNvSpPr>
          <p:nvPr>
            <p:ph type="title"/>
          </p:nvPr>
        </p:nvSpPr>
        <p:spPr/>
        <p:txBody>
          <a:bodyPr/>
          <a:lstStyle/>
          <a:p>
            <a:r>
              <a:rPr lang="en-US" altLang="en-US" dirty="0" smtClean="0">
                <a:hlinkClick r:id="rId3"/>
              </a:rPr>
              <a:t>Election of 1956</a:t>
            </a:r>
            <a:endParaRPr lang="en-US" altLang="en-US" dirty="0" smtClean="0"/>
          </a:p>
        </p:txBody>
      </p:sp>
      <p:sp>
        <p:nvSpPr>
          <p:cNvPr id="18434" name="Content Placeholder 1"/>
          <p:cNvSpPr>
            <a:spLocks noGrp="1"/>
          </p:cNvSpPr>
          <p:nvPr>
            <p:ph idx="1"/>
          </p:nvPr>
        </p:nvSpPr>
        <p:spPr>
          <a:xfrm>
            <a:off x="152400" y="685800"/>
            <a:ext cx="6248400" cy="4525963"/>
          </a:xfrm>
        </p:spPr>
        <p:txBody>
          <a:bodyPr/>
          <a:lstStyle/>
          <a:p>
            <a:r>
              <a:rPr lang="en-US" altLang="en-US" sz="3200" dirty="0" smtClean="0"/>
              <a:t>The 1956 election was a re-match of 1952</a:t>
            </a:r>
          </a:p>
          <a:p>
            <a:r>
              <a:rPr lang="en-US" altLang="en-US" sz="3200" dirty="0" smtClean="0"/>
              <a:t>Eisenhower wins in another landslide</a:t>
            </a:r>
          </a:p>
          <a:p>
            <a:pPr lvl="1"/>
            <a:r>
              <a:rPr lang="en-US" altLang="en-US" sz="2800" dirty="0" smtClean="0"/>
              <a:t>Had ended the Korean War</a:t>
            </a:r>
          </a:p>
          <a:p>
            <a:pPr lvl="1"/>
            <a:r>
              <a:rPr lang="en-US" altLang="en-US" sz="2800" dirty="0" smtClean="0"/>
              <a:t>Nation was prosperous</a:t>
            </a:r>
          </a:p>
          <a:p>
            <a:pPr lvl="1"/>
            <a:r>
              <a:rPr lang="en-US" altLang="en-US" sz="2800" dirty="0" smtClean="0"/>
              <a:t>Continued use of TV ads – this time directed at housewives</a:t>
            </a:r>
          </a:p>
        </p:txBody>
      </p:sp>
      <p:pic>
        <p:nvPicPr>
          <p:cNvPr id="11266" name="Picture 2" descr="https://encrypted-tbn0.gstatic.com/images?q=tbn:ANd9GcRGTCBQAQOx_eGFGFar_5z5rGJDbmHyI285ITpDES1Tj9WyWRvji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63238">
            <a:off x="6095530" y="527465"/>
            <a:ext cx="2751315" cy="27390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http://www.loriferber.com/media/catalog/product/cache/1/image/9df78eab33525d08d6e5fb8d27136e95/i/-/i-like-ike-button-peac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876812">
            <a:off x="6233147" y="2993883"/>
            <a:ext cx="2686856" cy="27080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84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434">
                                            <p:txEl>
                                              <p:pRg st="0" end="0"/>
                                            </p:txEl>
                                          </p:spTgt>
                                        </p:tgtEl>
                                        <p:attrNameLst>
                                          <p:attrName>style.visibility</p:attrName>
                                        </p:attrNameLst>
                                      </p:cBhvr>
                                      <p:to>
                                        <p:strVal val="visible"/>
                                      </p:to>
                                    </p:set>
                                    <p:animEffect transition="in" filter="randombar(horizontal)">
                                      <p:cBhvr>
                                        <p:cTn id="7" dur="500"/>
                                        <p:tgtEl>
                                          <p:spTgt spid="184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434">
                                            <p:txEl>
                                              <p:pRg st="1" end="1"/>
                                            </p:txEl>
                                          </p:spTgt>
                                        </p:tgtEl>
                                        <p:attrNameLst>
                                          <p:attrName>style.visibility</p:attrName>
                                        </p:attrNameLst>
                                      </p:cBhvr>
                                      <p:to>
                                        <p:strVal val="visible"/>
                                      </p:to>
                                    </p:set>
                                    <p:animEffect transition="in" filter="randombar(horizontal)">
                                      <p:cBhvr>
                                        <p:cTn id="12" dur="500"/>
                                        <p:tgtEl>
                                          <p:spTgt spid="184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434">
                                            <p:txEl>
                                              <p:pRg st="2" end="2"/>
                                            </p:txEl>
                                          </p:spTgt>
                                        </p:tgtEl>
                                        <p:attrNameLst>
                                          <p:attrName>style.visibility</p:attrName>
                                        </p:attrNameLst>
                                      </p:cBhvr>
                                      <p:to>
                                        <p:strVal val="visible"/>
                                      </p:to>
                                    </p:set>
                                    <p:animEffect transition="in" filter="randombar(horizontal)">
                                      <p:cBhvr>
                                        <p:cTn id="17" dur="500"/>
                                        <p:tgtEl>
                                          <p:spTgt spid="18434">
                                            <p:txEl>
                                              <p:pRg st="2" end="2"/>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8434">
                                            <p:txEl>
                                              <p:pRg st="3" end="3"/>
                                            </p:txEl>
                                          </p:spTgt>
                                        </p:tgtEl>
                                        <p:attrNameLst>
                                          <p:attrName>style.visibility</p:attrName>
                                        </p:attrNameLst>
                                      </p:cBhvr>
                                      <p:to>
                                        <p:strVal val="visible"/>
                                      </p:to>
                                    </p:set>
                                    <p:animEffect transition="in" filter="randombar(horizontal)">
                                      <p:cBhvr>
                                        <p:cTn id="21" dur="500"/>
                                        <p:tgtEl>
                                          <p:spTgt spid="18434">
                                            <p:txEl>
                                              <p:pRg st="3" end="3"/>
                                            </p:txEl>
                                          </p:spTgt>
                                        </p:tgtEl>
                                      </p:cBhvr>
                                    </p:animEffect>
                                  </p:childTnLst>
                                </p:cTn>
                              </p:par>
                            </p:childTnLst>
                          </p:cTn>
                        </p:par>
                        <p:par>
                          <p:cTn id="22" fill="hold">
                            <p:stCondLst>
                              <p:cond delay="1000"/>
                            </p:stCondLst>
                            <p:childTnLst>
                              <p:par>
                                <p:cTn id="23" presetID="14" presetClass="entr" presetSubtype="10" fill="hold" nodeType="afterEffect">
                                  <p:stCondLst>
                                    <p:cond delay="0"/>
                                  </p:stCondLst>
                                  <p:childTnLst>
                                    <p:set>
                                      <p:cBhvr>
                                        <p:cTn id="24" dur="1" fill="hold">
                                          <p:stCondLst>
                                            <p:cond delay="0"/>
                                          </p:stCondLst>
                                        </p:cTn>
                                        <p:tgtEl>
                                          <p:spTgt spid="18434">
                                            <p:txEl>
                                              <p:pRg st="4" end="4"/>
                                            </p:txEl>
                                          </p:spTgt>
                                        </p:tgtEl>
                                        <p:attrNameLst>
                                          <p:attrName>style.visibility</p:attrName>
                                        </p:attrNameLst>
                                      </p:cBhvr>
                                      <p:to>
                                        <p:strVal val="visible"/>
                                      </p:to>
                                    </p:set>
                                    <p:animEffect transition="in" filter="randombar(horizontal)">
                                      <p:cBhvr>
                                        <p:cTn id="25" dur="500"/>
                                        <p:tgtEl>
                                          <p:spTgt spid="184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85038"/>
            <a:ext cx="9144000" cy="5825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1085" y="0"/>
            <a:ext cx="764183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457 Electoral votes to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Rectangle 4"/>
          <p:cNvSpPr/>
          <p:nvPr/>
        </p:nvSpPr>
        <p:spPr>
          <a:xfrm>
            <a:off x="1536554" y="5934670"/>
            <a:ext cx="6070894" cy="923330"/>
          </a:xfrm>
          <a:prstGeom prst="rect">
            <a:avLst/>
          </a:prstGeom>
          <a:no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73 Electoral votes</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46782270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Life Is A Highway</a:t>
            </a:r>
            <a:endParaRPr lang="en-US" dirty="0"/>
          </a:p>
        </p:txBody>
      </p:sp>
      <p:sp>
        <p:nvSpPr>
          <p:cNvPr id="3" name="Text Placeholder 2"/>
          <p:cNvSpPr>
            <a:spLocks noGrp="1"/>
          </p:cNvSpPr>
          <p:nvPr>
            <p:ph type="body" idx="1"/>
          </p:nvPr>
        </p:nvSpPr>
        <p:spPr/>
        <p:txBody>
          <a:bodyPr/>
          <a:lstStyle/>
          <a:p>
            <a:r>
              <a:rPr lang="en-US" dirty="0"/>
              <a:t>The Golden Age of Cars</a:t>
            </a:r>
          </a:p>
        </p:txBody>
      </p:sp>
      <p:pic>
        <p:nvPicPr>
          <p:cNvPr id="4" name="Picture 4" descr="http://blog.niagaralutheran.org/wp-content/uploads/2013/05/classic-ca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038725" y="4953000"/>
            <a:ext cx="3898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763384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2"/>
          <p:cNvSpPr>
            <a:spLocks noGrp="1"/>
          </p:cNvSpPr>
          <p:nvPr>
            <p:ph type="title"/>
          </p:nvPr>
        </p:nvSpPr>
        <p:spPr>
          <a:xfrm>
            <a:off x="228600" y="274638"/>
            <a:ext cx="3886200" cy="1782762"/>
          </a:xfrm>
        </p:spPr>
        <p:txBody>
          <a:bodyPr/>
          <a:lstStyle/>
          <a:p>
            <a:r>
              <a:rPr lang="en-US" altLang="en-US" sz="4800" dirty="0" smtClean="0"/>
              <a:t>The Culture of the Car</a:t>
            </a:r>
          </a:p>
        </p:txBody>
      </p:sp>
      <p:sp>
        <p:nvSpPr>
          <p:cNvPr id="21506" name="Content Placeholder 1"/>
          <p:cNvSpPr>
            <a:spLocks noGrp="1"/>
          </p:cNvSpPr>
          <p:nvPr>
            <p:ph idx="1"/>
          </p:nvPr>
        </p:nvSpPr>
        <p:spPr>
          <a:xfrm>
            <a:off x="152400" y="1905000"/>
            <a:ext cx="4114800" cy="4097338"/>
          </a:xfrm>
        </p:spPr>
        <p:txBody>
          <a:bodyPr/>
          <a:lstStyle/>
          <a:p>
            <a:r>
              <a:rPr lang="en-US" altLang="en-US" sz="2600" dirty="0" smtClean="0"/>
              <a:t>Automobile boom post-WWII</a:t>
            </a:r>
          </a:p>
          <a:p>
            <a:pPr lvl="1"/>
            <a:r>
              <a:rPr lang="en-US" altLang="en-US" dirty="0" smtClean="0"/>
              <a:t>Materials no longer rationed</a:t>
            </a:r>
          </a:p>
          <a:p>
            <a:pPr lvl="1"/>
            <a:r>
              <a:rPr lang="en-US" altLang="en-US" dirty="0" smtClean="0"/>
              <a:t>National affluence</a:t>
            </a:r>
          </a:p>
          <a:p>
            <a:r>
              <a:rPr lang="en-US" altLang="en-US" sz="2600" dirty="0" smtClean="0"/>
              <a:t>2-car homes doubles from 1951-1958</a:t>
            </a:r>
          </a:p>
          <a:p>
            <a:r>
              <a:rPr lang="en-US" altLang="en-US" sz="2600" dirty="0" smtClean="0"/>
              <a:t>Created a new desire for driving-related businesses (e.g. drive-</a:t>
            </a:r>
            <a:r>
              <a:rPr lang="en-US" altLang="en-US" sz="2600" dirty="0" err="1" smtClean="0"/>
              <a:t>thru’s</a:t>
            </a:r>
            <a:r>
              <a:rPr lang="en-US" altLang="en-US" sz="2600" dirty="0" smtClean="0"/>
              <a:t>)</a:t>
            </a:r>
          </a:p>
        </p:txBody>
      </p:sp>
      <p:pic>
        <p:nvPicPr>
          <p:cNvPr id="21507" name="Picture 7" descr="http://media-2.web.britannica.com/eb-media/15/19415-050-6924F4AC.jpg"/>
          <p:cNvPicPr>
            <a:picLocks noChangeAspect="1" noChangeArrowheads="1"/>
          </p:cNvPicPr>
          <p:nvPr/>
        </p:nvPicPr>
        <p:blipFill>
          <a:blip r:embed="rId3">
            <a:extLst>
              <a:ext uri="{28A0092B-C50C-407E-A947-70E740481C1C}">
                <a14:useLocalDpi xmlns:a14="http://schemas.microsoft.com/office/drawing/2010/main" val="0"/>
              </a:ext>
            </a:extLst>
          </a:blip>
          <a:srcRect r="11148"/>
          <a:stretch>
            <a:fillRect/>
          </a:stretch>
        </p:blipFill>
        <p:spPr bwMode="auto">
          <a:xfrm>
            <a:off x="4286250" y="0"/>
            <a:ext cx="485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McDona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14209">
            <a:off x="4177440" y="94126"/>
            <a:ext cx="2333850" cy="1605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509" name="Picture 6" descr="http://file.vintageadbrowser.com/l-xclypx61uis4j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737315">
            <a:off x="7102475" y="165100"/>
            <a:ext cx="181133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832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randombar(horizontal)">
                                      <p:cBhvr>
                                        <p:cTn id="7" dur="500"/>
                                        <p:tgtEl>
                                          <p:spTgt spid="215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506">
                                            <p:txEl>
                                              <p:pRg st="1" end="1"/>
                                            </p:txEl>
                                          </p:spTgt>
                                        </p:tgtEl>
                                        <p:attrNameLst>
                                          <p:attrName>style.visibility</p:attrName>
                                        </p:attrNameLst>
                                      </p:cBhvr>
                                      <p:to>
                                        <p:strVal val="visible"/>
                                      </p:to>
                                    </p:set>
                                    <p:animEffect transition="in" filter="randombar(horizontal)">
                                      <p:cBhvr>
                                        <p:cTn id="12" dur="500"/>
                                        <p:tgtEl>
                                          <p:spTgt spid="21506">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1506">
                                            <p:txEl>
                                              <p:pRg st="2" end="2"/>
                                            </p:txEl>
                                          </p:spTgt>
                                        </p:tgtEl>
                                        <p:attrNameLst>
                                          <p:attrName>style.visibility</p:attrName>
                                        </p:attrNameLst>
                                      </p:cBhvr>
                                      <p:to>
                                        <p:strVal val="visible"/>
                                      </p:to>
                                    </p:set>
                                    <p:animEffect transition="in" filter="randombar(horizontal)">
                                      <p:cBhvr>
                                        <p:cTn id="16" dur="500"/>
                                        <p:tgtEl>
                                          <p:spTgt spid="2150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1506">
                                            <p:txEl>
                                              <p:pRg st="3" end="3"/>
                                            </p:txEl>
                                          </p:spTgt>
                                        </p:tgtEl>
                                        <p:attrNameLst>
                                          <p:attrName>style.visibility</p:attrName>
                                        </p:attrNameLst>
                                      </p:cBhvr>
                                      <p:to>
                                        <p:strVal val="visible"/>
                                      </p:to>
                                    </p:set>
                                    <p:animEffect transition="in" filter="randombar(horizontal)">
                                      <p:cBhvr>
                                        <p:cTn id="21" dur="500"/>
                                        <p:tgtEl>
                                          <p:spTgt spid="2150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1506">
                                            <p:txEl>
                                              <p:pRg st="4" end="4"/>
                                            </p:txEl>
                                          </p:spTgt>
                                        </p:tgtEl>
                                        <p:attrNameLst>
                                          <p:attrName>style.visibility</p:attrName>
                                        </p:attrNameLst>
                                      </p:cBhvr>
                                      <p:to>
                                        <p:strVal val="visible"/>
                                      </p:to>
                                    </p:set>
                                    <p:animEffect transition="in" filter="randombar(horizontal)">
                                      <p:cBhvr>
                                        <p:cTn id="26" dur="500"/>
                                        <p:tgtEl>
                                          <p:spTgt spid="2150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0-#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1509"/>
                                        </p:tgtEl>
                                        <p:attrNameLst>
                                          <p:attrName>style.visibility</p:attrName>
                                        </p:attrNameLst>
                                      </p:cBhvr>
                                      <p:to>
                                        <p:strVal val="visible"/>
                                      </p:to>
                                    </p:set>
                                    <p:anim calcmode="lin" valueType="num">
                                      <p:cBhvr additive="base">
                                        <p:cTn id="37" dur="500" fill="hold"/>
                                        <p:tgtEl>
                                          <p:spTgt spid="21509"/>
                                        </p:tgtEl>
                                        <p:attrNameLst>
                                          <p:attrName>ppt_x</p:attrName>
                                        </p:attrNameLst>
                                      </p:cBhvr>
                                      <p:tavLst>
                                        <p:tav tm="0">
                                          <p:val>
                                            <p:strVal val="1+#ppt_w/2"/>
                                          </p:val>
                                        </p:tav>
                                        <p:tav tm="100000">
                                          <p:val>
                                            <p:strVal val="#ppt_x"/>
                                          </p:val>
                                        </p:tav>
                                      </p:tavLst>
                                    </p:anim>
                                    <p:anim calcmode="lin" valueType="num">
                                      <p:cBhvr additive="base">
                                        <p:cTn id="38" dur="500" fill="hold"/>
                                        <p:tgtEl>
                                          <p:spTgt spid="21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Culture of the Car</a:t>
            </a:r>
            <a:endParaRPr lang="en-US" dirty="0"/>
          </a:p>
        </p:txBody>
      </p:sp>
      <p:pic>
        <p:nvPicPr>
          <p:cNvPr id="4" name="Picture 2" descr="http://www.american50s.co.uk/pink-cadillac-art/top-pink-cadillac.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44065">
            <a:off x="-1" y="1524000"/>
            <a:ext cx="4528457" cy="1981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www.vettefacts.com/images/1959-red-convertible-corvet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97244">
            <a:off x="4467069" y="1295400"/>
            <a:ext cx="4676931"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http://static.cargurus.com/images/site/2009/02/12/13/42/1959_cadillac_eldorado-pic-33080.jpe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192"/>
          <a:stretch/>
        </p:blipFill>
        <p:spPr bwMode="auto">
          <a:xfrm rot="539654">
            <a:off x="4306591" y="3581400"/>
            <a:ext cx="4837409" cy="2133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7522" name="Picture 2" descr="http://static.ddmcdn.com/gif/1958-edsel-corsair.jpg"/>
          <p:cNvPicPr>
            <a:picLocks noChangeAspect="1" noChangeArrowheads="1"/>
          </p:cNvPicPr>
          <p:nvPr/>
        </p:nvPicPr>
        <p:blipFill>
          <a:blip r:embed="rId6" cstate="print"/>
          <a:srcRect/>
          <a:stretch>
            <a:fillRect/>
          </a:stretch>
        </p:blipFill>
        <p:spPr bwMode="auto">
          <a:xfrm rot="21295633">
            <a:off x="0" y="3505200"/>
            <a:ext cx="4438835" cy="2286000"/>
          </a:xfrm>
          <a:prstGeom prst="rect">
            <a:avLst/>
          </a:prstGeom>
          <a:ln>
            <a:noFill/>
          </a:ln>
          <a:effectLst>
            <a:softEdge rad="112500"/>
          </a:effectLst>
        </p:spPr>
      </p:pic>
    </p:spTree>
    <p:extLst>
      <p:ext uri="{BB962C8B-B14F-4D97-AF65-F5344CB8AC3E}">
        <p14:creationId xmlns:p14="http://schemas.microsoft.com/office/powerpoint/2010/main" val="225320742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8" name="Picture 4" descr="http://aipetcher.files.wordpress.com/2009/12/1st-mcdonald.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152400" y="1"/>
            <a:ext cx="7772400" cy="1143000"/>
          </a:xfrm>
        </p:spPr>
        <p:txBody>
          <a:bodyPr>
            <a:normAutofit/>
          </a:bodyPr>
          <a:lstStyle/>
          <a:p>
            <a:pPr algn="l"/>
            <a:r>
              <a:rPr lang="en-US" sz="5400" dirty="0" smtClean="0">
                <a:solidFill>
                  <a:schemeClr val="bg1"/>
                </a:solidFill>
              </a:rPr>
              <a:t>The Affluent Society</a:t>
            </a:r>
            <a:endParaRPr lang="en-US" sz="5400" dirty="0">
              <a:solidFill>
                <a:schemeClr val="bg1"/>
              </a:solidFill>
            </a:endParaRPr>
          </a:p>
        </p:txBody>
      </p:sp>
      <p:sp>
        <p:nvSpPr>
          <p:cNvPr id="3" name="Subtitle 2"/>
          <p:cNvSpPr>
            <a:spLocks noGrp="1"/>
          </p:cNvSpPr>
          <p:nvPr>
            <p:ph type="subTitle" idx="1"/>
          </p:nvPr>
        </p:nvSpPr>
        <p:spPr>
          <a:xfrm>
            <a:off x="228600" y="990600"/>
            <a:ext cx="7543800" cy="1199704"/>
          </a:xfrm>
        </p:spPr>
        <p:txBody>
          <a:bodyPr/>
          <a:lstStyle/>
          <a:p>
            <a:pPr algn="l"/>
            <a:r>
              <a:rPr lang="en-US" dirty="0" smtClean="0">
                <a:solidFill>
                  <a:schemeClr val="bg1"/>
                </a:solidFill>
                <a:effectLst>
                  <a:outerShdw blurRad="38100" dist="38100" dir="2700000" algn="tl">
                    <a:srgbClr val="000000">
                      <a:alpha val="43137"/>
                    </a:srgbClr>
                  </a:outerShdw>
                </a:effectLst>
              </a:rPr>
              <a:t>Making America the Best Place to Live</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2400" y="1447800"/>
            <a:ext cx="5029200" cy="5029200"/>
          </a:xfrm>
        </p:spPr>
        <p:txBody>
          <a:bodyPr/>
          <a:lstStyle/>
          <a:p>
            <a:r>
              <a:rPr lang="en-US" sz="2400" dirty="0" smtClean="0"/>
              <a:t>Federal Highway Act: Authorized the construction of 41,000 </a:t>
            </a:r>
            <a:r>
              <a:rPr lang="en-US" sz="2400" dirty="0"/>
              <a:t>miles </a:t>
            </a:r>
            <a:r>
              <a:rPr lang="en-US" sz="2400" dirty="0" smtClean="0"/>
              <a:t>of </a:t>
            </a:r>
            <a:r>
              <a:rPr lang="en-US" sz="2400" dirty="0"/>
              <a:t>the Interstate Highway </a:t>
            </a:r>
            <a:r>
              <a:rPr lang="en-US" sz="2400" dirty="0" smtClean="0"/>
              <a:t>System</a:t>
            </a:r>
          </a:p>
          <a:p>
            <a:r>
              <a:rPr lang="en-US" sz="2400" dirty="0"/>
              <a:t>P</a:t>
            </a:r>
            <a:r>
              <a:rPr lang="en-US" sz="2400" dirty="0" smtClean="0"/>
              <a:t>urpose was to allow military vehicles to move quickly across the country in the event of national emergency.</a:t>
            </a:r>
          </a:p>
          <a:p>
            <a:pPr lvl="1"/>
            <a:r>
              <a:rPr lang="en-US" sz="2000" dirty="0" smtClean="0"/>
              <a:t>More efficient distribution of goods</a:t>
            </a:r>
          </a:p>
          <a:p>
            <a:pPr lvl="1"/>
            <a:r>
              <a:rPr lang="en-US" sz="2000" dirty="0" smtClean="0"/>
              <a:t>Suburbanization and urban sprawl</a:t>
            </a:r>
          </a:p>
          <a:p>
            <a:pPr lvl="1"/>
            <a:r>
              <a:rPr lang="en-US" sz="2000" dirty="0" smtClean="0"/>
              <a:t>Speed/ease of travel</a:t>
            </a:r>
          </a:p>
          <a:p>
            <a:pPr lvl="1"/>
            <a:r>
              <a:rPr lang="en-US" sz="2000" dirty="0" smtClean="0"/>
              <a:t>New road culture</a:t>
            </a:r>
            <a:endParaRPr lang="en-US" sz="2000" dirty="0"/>
          </a:p>
        </p:txBody>
      </p:sp>
      <p:sp>
        <p:nvSpPr>
          <p:cNvPr id="3" name="Title 2"/>
          <p:cNvSpPr>
            <a:spLocks noGrp="1"/>
          </p:cNvSpPr>
          <p:nvPr>
            <p:ph type="title"/>
          </p:nvPr>
        </p:nvSpPr>
        <p:spPr/>
        <p:txBody>
          <a:bodyPr/>
          <a:lstStyle/>
          <a:p>
            <a:r>
              <a:rPr lang="en-US" dirty="0" smtClean="0"/>
              <a:t>Federal Highway Act</a:t>
            </a:r>
            <a:endParaRPr lang="en-US" dirty="0"/>
          </a:p>
        </p:txBody>
      </p:sp>
      <p:pic>
        <p:nvPicPr>
          <p:cNvPr id="6148" name="Picture 4" descr="http://i86.photobucket.com/albums/k91/mysteriousmri/1963Interstat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727"/>
          <a:stretch/>
        </p:blipFill>
        <p:spPr bwMode="auto">
          <a:xfrm>
            <a:off x="304800" y="1697182"/>
            <a:ext cx="3584864" cy="3705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895345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www.sustainabilitycoalition.org/wp-content/uploads/2010/08/mn_america_interstate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148"/>
          <a:stretch/>
        </p:blipFill>
        <p:spPr bwMode="auto">
          <a:xfrm>
            <a:off x="1597892" y="0"/>
            <a:ext cx="7546108" cy="4953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488110" y="4953000"/>
            <a:ext cx="7546108" cy="1754326"/>
          </a:xfrm>
          <a:prstGeom prst="rect">
            <a:avLst/>
          </a:prstGeom>
          <a:noFill/>
        </p:spPr>
        <p:txBody>
          <a:bodyPr wrap="square" lIns="91440" tIns="45720" rIns="91440" bIns="45720">
            <a:spAutoFit/>
          </a:bodyPr>
          <a:lstStyle/>
          <a:p>
            <a:pPr algn="ctr"/>
            <a:r>
              <a:rPr lang="en-US" sz="54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Even Numbered Highways</a:t>
            </a:r>
            <a:endPar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
        <p:nvSpPr>
          <p:cNvPr id="8" name="Rectangle 7"/>
          <p:cNvSpPr/>
          <p:nvPr/>
        </p:nvSpPr>
        <p:spPr>
          <a:xfrm>
            <a:off x="99667" y="0"/>
            <a:ext cx="1388072" cy="6864927"/>
          </a:xfrm>
          <a:prstGeom prst="rect">
            <a:avLst/>
          </a:prstGeom>
          <a:noFill/>
        </p:spPr>
        <p:txBody>
          <a:bodyPr vert="wordArtVert" wrap="square" lIns="91440" tIns="0" rIns="91440" bIns="0">
            <a:spAutoFit/>
          </a:bodyPr>
          <a:lstStyle/>
          <a:p>
            <a:pPr algn="ctr"/>
            <a:r>
              <a:rPr lang="en-US" sz="3600" b="1" cap="none" spc="-3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Odd Numbered</a:t>
            </a:r>
          </a:p>
          <a:p>
            <a:pPr algn="ctr"/>
            <a:r>
              <a:rPr lang="en-US" sz="3600" b="1" cap="none" spc="-3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Highways</a:t>
            </a:r>
            <a:endParaRPr lang="en-US" sz="3600" b="1" cap="none" spc="-3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42435285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4" descr="http://www.antimi.com/images/JanetPenaCDF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310116" y="990600"/>
            <a:ext cx="8534400" cy="5334000"/>
          </a:xfrm>
          <a:solidFill>
            <a:schemeClr val="bg1">
              <a:lumMod val="50000"/>
              <a:alpha val="55000"/>
            </a:schemeClr>
          </a:solidFill>
        </p:spPr>
        <p:txBody>
          <a:bodyPr numCol="2" rtlCol="0">
            <a:noAutofit/>
          </a:bodyPr>
          <a:lstStyle/>
          <a:p>
            <a:pPr marL="0" indent="0" fontAlgn="auto">
              <a:spcAft>
                <a:spcPts val="0"/>
              </a:spcAft>
              <a:buFont typeface="Arial" pitchFamily="34" charset="0"/>
              <a:buNone/>
              <a:defRPr/>
            </a:pPr>
            <a:r>
              <a:rPr lang="en-US" sz="2000" dirty="0" smtClean="0">
                <a:solidFill>
                  <a:schemeClr val="bg1"/>
                </a:solidFill>
                <a:ea typeface="+mn-ea"/>
              </a:rPr>
              <a:t>Well if you ever plan to motor west</a:t>
            </a:r>
            <a:br>
              <a:rPr lang="en-US" sz="2000" dirty="0" smtClean="0">
                <a:solidFill>
                  <a:schemeClr val="bg1"/>
                </a:solidFill>
                <a:ea typeface="+mn-ea"/>
              </a:rPr>
            </a:br>
            <a:r>
              <a:rPr lang="en-US" sz="2000" dirty="0" smtClean="0">
                <a:solidFill>
                  <a:schemeClr val="bg1"/>
                </a:solidFill>
                <a:ea typeface="+mn-ea"/>
              </a:rPr>
              <a:t>Travel my way that the highway that’s the best</a:t>
            </a:r>
            <a:br>
              <a:rPr lang="en-US" sz="2000" dirty="0" smtClean="0">
                <a:solidFill>
                  <a:schemeClr val="bg1"/>
                </a:solidFill>
                <a:ea typeface="+mn-ea"/>
              </a:rPr>
            </a:br>
            <a:r>
              <a:rPr lang="en-US" sz="2000" dirty="0" smtClean="0">
                <a:solidFill>
                  <a:schemeClr val="bg1"/>
                </a:solidFill>
                <a:ea typeface="+mn-ea"/>
              </a:rPr>
              <a:t>Get your kicks on Route 66</a:t>
            </a:r>
            <a:br>
              <a:rPr lang="en-US" sz="2000" dirty="0" smtClean="0">
                <a:solidFill>
                  <a:schemeClr val="bg1"/>
                </a:solidFill>
                <a:ea typeface="+mn-ea"/>
              </a:rPr>
            </a:br>
            <a:r>
              <a:rPr lang="en-US" sz="2000" dirty="0" smtClean="0">
                <a:solidFill>
                  <a:schemeClr val="bg1"/>
                </a:solidFill>
                <a:ea typeface="+mn-ea"/>
              </a:rPr>
              <a:t>Well it winds from Chicago to L.A.</a:t>
            </a:r>
            <a:br>
              <a:rPr lang="en-US" sz="2000" dirty="0" smtClean="0">
                <a:solidFill>
                  <a:schemeClr val="bg1"/>
                </a:solidFill>
                <a:ea typeface="+mn-ea"/>
              </a:rPr>
            </a:br>
            <a:r>
              <a:rPr lang="en-US" sz="2000" dirty="0" smtClean="0">
                <a:solidFill>
                  <a:schemeClr val="bg1"/>
                </a:solidFill>
                <a:ea typeface="+mn-ea"/>
              </a:rPr>
              <a:t>More than 2000 miles all the way</a:t>
            </a:r>
            <a:br>
              <a:rPr lang="en-US" sz="2000" dirty="0" smtClean="0">
                <a:solidFill>
                  <a:schemeClr val="bg1"/>
                </a:solidFill>
                <a:ea typeface="+mn-ea"/>
              </a:rPr>
            </a:br>
            <a:r>
              <a:rPr lang="en-US" sz="2000" dirty="0" smtClean="0">
                <a:solidFill>
                  <a:schemeClr val="bg1"/>
                </a:solidFill>
                <a:ea typeface="+mn-ea"/>
              </a:rPr>
              <a:t>Get your kicks on Route 66 </a:t>
            </a:r>
            <a:br>
              <a:rPr lang="en-US" sz="2000" dirty="0" smtClean="0">
                <a:solidFill>
                  <a:schemeClr val="bg1"/>
                </a:solidFill>
                <a:ea typeface="+mn-ea"/>
              </a:rPr>
            </a:br>
            <a:endParaRPr lang="en-US" sz="2000" dirty="0" smtClean="0">
              <a:solidFill>
                <a:schemeClr val="bg1"/>
              </a:solidFill>
              <a:ea typeface="+mn-ea"/>
            </a:endParaRPr>
          </a:p>
          <a:p>
            <a:pPr marL="0" indent="0" fontAlgn="auto">
              <a:spcAft>
                <a:spcPts val="0"/>
              </a:spcAft>
              <a:buFont typeface="Arial" pitchFamily="34" charset="0"/>
              <a:buNone/>
              <a:defRPr/>
            </a:pPr>
            <a:r>
              <a:rPr lang="en-US" sz="2000" dirty="0" smtClean="0">
                <a:solidFill>
                  <a:schemeClr val="bg1"/>
                </a:solidFill>
                <a:ea typeface="+mn-ea"/>
              </a:rPr>
              <a:t>Well it goes from St Louis,  Joplin, Missouri</a:t>
            </a:r>
            <a:br>
              <a:rPr lang="en-US" sz="2000" dirty="0" smtClean="0">
                <a:solidFill>
                  <a:schemeClr val="bg1"/>
                </a:solidFill>
                <a:ea typeface="+mn-ea"/>
              </a:rPr>
            </a:br>
            <a:r>
              <a:rPr lang="en-US" sz="2000" dirty="0" smtClean="0">
                <a:solidFill>
                  <a:schemeClr val="bg1"/>
                </a:solidFill>
                <a:ea typeface="+mn-ea"/>
              </a:rPr>
              <a:t>And Oklahoma City looks mighty pretty</a:t>
            </a:r>
            <a:br>
              <a:rPr lang="en-US" sz="2000" dirty="0" smtClean="0">
                <a:solidFill>
                  <a:schemeClr val="bg1"/>
                </a:solidFill>
                <a:ea typeface="+mn-ea"/>
              </a:rPr>
            </a:br>
            <a:r>
              <a:rPr lang="en-US" sz="2000" dirty="0" smtClean="0">
                <a:solidFill>
                  <a:schemeClr val="bg1"/>
                </a:solidFill>
                <a:ea typeface="+mn-ea"/>
              </a:rPr>
              <a:t>You’ll see Amarillo and Gallup, New Mexico</a:t>
            </a:r>
            <a:br>
              <a:rPr lang="en-US" sz="2000" dirty="0" smtClean="0">
                <a:solidFill>
                  <a:schemeClr val="bg1"/>
                </a:solidFill>
                <a:ea typeface="+mn-ea"/>
              </a:rPr>
            </a:br>
            <a:r>
              <a:rPr lang="en-US" sz="2000" dirty="0" smtClean="0">
                <a:solidFill>
                  <a:schemeClr val="bg1"/>
                </a:solidFill>
                <a:ea typeface="+mn-ea"/>
              </a:rPr>
              <a:t>Flagstaff, Arizona don't forget Winona</a:t>
            </a:r>
            <a:br>
              <a:rPr lang="en-US" sz="2000" dirty="0" smtClean="0">
                <a:solidFill>
                  <a:schemeClr val="bg1"/>
                </a:solidFill>
                <a:ea typeface="+mn-ea"/>
              </a:rPr>
            </a:br>
            <a:r>
              <a:rPr lang="en-US" sz="2000" dirty="0" smtClean="0">
                <a:solidFill>
                  <a:schemeClr val="bg1"/>
                </a:solidFill>
                <a:ea typeface="+mn-ea"/>
              </a:rPr>
              <a:t>Kingman, Barstow, San Bernardino </a:t>
            </a:r>
            <a:br>
              <a:rPr lang="en-US" sz="2000" dirty="0" smtClean="0">
                <a:solidFill>
                  <a:schemeClr val="bg1"/>
                </a:solidFill>
                <a:ea typeface="+mn-ea"/>
              </a:rPr>
            </a:br>
            <a:endParaRPr lang="en-US" sz="2000" dirty="0" smtClean="0">
              <a:solidFill>
                <a:schemeClr val="bg1"/>
              </a:solidFill>
              <a:ea typeface="+mn-ea"/>
            </a:endParaRPr>
          </a:p>
          <a:p>
            <a:pPr marL="0" indent="0" fontAlgn="auto">
              <a:spcAft>
                <a:spcPts val="0"/>
              </a:spcAft>
              <a:buFont typeface="Arial" pitchFamily="34" charset="0"/>
              <a:buNone/>
              <a:defRPr/>
            </a:pPr>
            <a:r>
              <a:rPr lang="en-US" sz="2000" dirty="0" smtClean="0">
                <a:solidFill>
                  <a:schemeClr val="bg1"/>
                </a:solidFill>
                <a:ea typeface="+mn-ea"/>
              </a:rPr>
              <a:t>Would you get hip to this kindly tip</a:t>
            </a:r>
            <a:br>
              <a:rPr lang="en-US" sz="2000" dirty="0" smtClean="0">
                <a:solidFill>
                  <a:schemeClr val="bg1"/>
                </a:solidFill>
                <a:ea typeface="+mn-ea"/>
              </a:rPr>
            </a:br>
            <a:r>
              <a:rPr lang="en-US" sz="2000" dirty="0" smtClean="0">
                <a:solidFill>
                  <a:schemeClr val="bg1"/>
                </a:solidFill>
                <a:ea typeface="+mn-ea"/>
              </a:rPr>
              <a:t>And go take that California trip</a:t>
            </a:r>
            <a:br>
              <a:rPr lang="en-US" sz="2000" dirty="0" smtClean="0">
                <a:solidFill>
                  <a:schemeClr val="bg1"/>
                </a:solidFill>
                <a:ea typeface="+mn-ea"/>
              </a:rPr>
            </a:br>
            <a:r>
              <a:rPr lang="en-US" sz="2000" dirty="0" smtClean="0">
                <a:solidFill>
                  <a:schemeClr val="bg1"/>
                </a:solidFill>
                <a:ea typeface="+mn-ea"/>
              </a:rPr>
              <a:t>Get your kicks on Route 66 </a:t>
            </a:r>
            <a:br>
              <a:rPr lang="en-US" sz="2000" dirty="0" smtClean="0">
                <a:solidFill>
                  <a:schemeClr val="bg1"/>
                </a:solidFill>
                <a:ea typeface="+mn-ea"/>
              </a:rPr>
            </a:br>
            <a:r>
              <a:rPr lang="en-US" sz="2000" dirty="0" smtClean="0">
                <a:solidFill>
                  <a:schemeClr val="bg1"/>
                </a:solidFill>
                <a:ea typeface="+mn-ea"/>
              </a:rPr>
              <a:t> </a:t>
            </a:r>
          </a:p>
          <a:p>
            <a:pPr marL="0" indent="0" fontAlgn="auto">
              <a:spcAft>
                <a:spcPts val="0"/>
              </a:spcAft>
              <a:buFont typeface="Arial" pitchFamily="34" charset="0"/>
              <a:buNone/>
              <a:defRPr/>
            </a:pPr>
            <a:r>
              <a:rPr lang="en-US" sz="2000" dirty="0" smtClean="0">
                <a:solidFill>
                  <a:schemeClr val="bg1"/>
                </a:solidFill>
                <a:ea typeface="+mn-ea"/>
              </a:rPr>
              <a:t>Well it goes from St Louis,  Joplin, Missouri</a:t>
            </a:r>
            <a:br>
              <a:rPr lang="en-US" sz="2000" dirty="0" smtClean="0">
                <a:solidFill>
                  <a:schemeClr val="bg1"/>
                </a:solidFill>
                <a:ea typeface="+mn-ea"/>
              </a:rPr>
            </a:br>
            <a:r>
              <a:rPr lang="en-US" sz="2000" dirty="0" smtClean="0">
                <a:solidFill>
                  <a:schemeClr val="bg1"/>
                </a:solidFill>
                <a:ea typeface="+mn-ea"/>
              </a:rPr>
              <a:t>And Oklahoma City looks mighty pretty</a:t>
            </a:r>
            <a:br>
              <a:rPr lang="en-US" sz="2000" dirty="0" smtClean="0">
                <a:solidFill>
                  <a:schemeClr val="bg1"/>
                </a:solidFill>
                <a:ea typeface="+mn-ea"/>
              </a:rPr>
            </a:br>
            <a:r>
              <a:rPr lang="en-US" sz="2000" dirty="0" smtClean="0">
                <a:solidFill>
                  <a:schemeClr val="bg1"/>
                </a:solidFill>
                <a:ea typeface="+mn-ea"/>
              </a:rPr>
              <a:t>You’ll see Amarillo and Gallup, New Mexico</a:t>
            </a:r>
            <a:br>
              <a:rPr lang="en-US" sz="2000" dirty="0" smtClean="0">
                <a:solidFill>
                  <a:schemeClr val="bg1"/>
                </a:solidFill>
                <a:ea typeface="+mn-ea"/>
              </a:rPr>
            </a:br>
            <a:r>
              <a:rPr lang="en-US" sz="2000" dirty="0" smtClean="0">
                <a:solidFill>
                  <a:schemeClr val="bg1"/>
                </a:solidFill>
                <a:ea typeface="+mn-ea"/>
              </a:rPr>
              <a:t>Flagstaff, Arizona don't forget Winona</a:t>
            </a:r>
            <a:br>
              <a:rPr lang="en-US" sz="2000" dirty="0" smtClean="0">
                <a:solidFill>
                  <a:schemeClr val="bg1"/>
                </a:solidFill>
                <a:ea typeface="+mn-ea"/>
              </a:rPr>
            </a:br>
            <a:r>
              <a:rPr lang="en-US" sz="2000" dirty="0" smtClean="0">
                <a:solidFill>
                  <a:schemeClr val="bg1"/>
                </a:solidFill>
                <a:ea typeface="+mn-ea"/>
              </a:rPr>
              <a:t>Kingman, Barstow, San Bernardino </a:t>
            </a:r>
            <a:br>
              <a:rPr lang="en-US" sz="2000" dirty="0" smtClean="0">
                <a:solidFill>
                  <a:schemeClr val="bg1"/>
                </a:solidFill>
                <a:ea typeface="+mn-ea"/>
              </a:rPr>
            </a:br>
            <a:r>
              <a:rPr lang="en-US" sz="2000" dirty="0" smtClean="0">
                <a:solidFill>
                  <a:schemeClr val="bg1"/>
                </a:solidFill>
                <a:ea typeface="+mn-ea"/>
              </a:rPr>
              <a:t/>
            </a:r>
            <a:br>
              <a:rPr lang="en-US" sz="2000" dirty="0" smtClean="0">
                <a:solidFill>
                  <a:schemeClr val="bg1"/>
                </a:solidFill>
                <a:ea typeface="+mn-ea"/>
              </a:rPr>
            </a:br>
            <a:r>
              <a:rPr lang="en-US" sz="2000" dirty="0" smtClean="0">
                <a:solidFill>
                  <a:schemeClr val="bg1"/>
                </a:solidFill>
                <a:ea typeface="+mn-ea"/>
              </a:rPr>
              <a:t>Would you get hip to this kindly tip</a:t>
            </a:r>
            <a:br>
              <a:rPr lang="en-US" sz="2000" dirty="0" smtClean="0">
                <a:solidFill>
                  <a:schemeClr val="bg1"/>
                </a:solidFill>
                <a:ea typeface="+mn-ea"/>
              </a:rPr>
            </a:br>
            <a:r>
              <a:rPr lang="en-US" sz="2000" dirty="0" smtClean="0">
                <a:solidFill>
                  <a:schemeClr val="bg1"/>
                </a:solidFill>
                <a:ea typeface="+mn-ea"/>
              </a:rPr>
              <a:t>And go take that California trip</a:t>
            </a:r>
            <a:br>
              <a:rPr lang="en-US" sz="2000" dirty="0" smtClean="0">
                <a:solidFill>
                  <a:schemeClr val="bg1"/>
                </a:solidFill>
                <a:ea typeface="+mn-ea"/>
              </a:rPr>
            </a:br>
            <a:r>
              <a:rPr lang="en-US" sz="2000" dirty="0" smtClean="0">
                <a:solidFill>
                  <a:schemeClr val="bg1"/>
                </a:solidFill>
                <a:ea typeface="+mn-ea"/>
              </a:rPr>
              <a:t>Get your kicks on Route 66</a:t>
            </a:r>
            <a:br>
              <a:rPr lang="en-US" sz="2000" dirty="0" smtClean="0">
                <a:solidFill>
                  <a:schemeClr val="bg1"/>
                </a:solidFill>
                <a:ea typeface="+mn-ea"/>
              </a:rPr>
            </a:br>
            <a:r>
              <a:rPr lang="en-US" sz="2000" dirty="0" smtClean="0">
                <a:solidFill>
                  <a:schemeClr val="bg1"/>
                </a:solidFill>
                <a:ea typeface="+mn-ea"/>
              </a:rPr>
              <a:t>Get your kicks on Route 66?</a:t>
            </a:r>
          </a:p>
        </p:txBody>
      </p:sp>
      <p:pic>
        <p:nvPicPr>
          <p:cNvPr id="25603" name="Picture 3">
            <a:hlinkClick r:id="rId4"/>
          </p:cNvPr>
          <p:cNvPicPr>
            <a:picLocks noChangeAspect="1" noChangeArrowheads="1"/>
          </p:cNvPicPr>
          <p:nvPr/>
        </p:nvPicPr>
        <p:blipFill>
          <a:blip r:embed="rId5" cstate="print">
            <a:clrChange>
              <a:clrFrom>
                <a:srgbClr val="00FFFF"/>
              </a:clrFrom>
              <a:clrTo>
                <a:srgbClr val="00FFFF">
                  <a:alpha val="0"/>
                </a:srgbClr>
              </a:clrTo>
            </a:clrChange>
            <a:extLst>
              <a:ext uri="{28A0092B-C50C-407E-A947-70E740481C1C}">
                <a14:useLocalDpi xmlns:a14="http://schemas.microsoft.com/office/drawing/2010/main" val="0"/>
              </a:ext>
            </a:extLst>
          </a:blip>
          <a:srcRect/>
          <a:stretch>
            <a:fillRect/>
          </a:stretch>
        </p:blipFill>
        <p:spPr bwMode="auto">
          <a:xfrm rot="-926447">
            <a:off x="7934325" y="5619750"/>
            <a:ext cx="12350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itle 2"/>
          <p:cNvSpPr>
            <a:spLocks noGrp="1"/>
          </p:cNvSpPr>
          <p:nvPr>
            <p:ph type="title"/>
          </p:nvPr>
        </p:nvSpPr>
        <p:spPr>
          <a:xfrm>
            <a:off x="228600" y="152400"/>
            <a:ext cx="6781800" cy="990600"/>
          </a:xfrm>
        </p:spPr>
        <p:txBody>
          <a:bodyPr/>
          <a:lstStyle/>
          <a:p>
            <a:r>
              <a:rPr lang="en-US" altLang="en-US" smtClean="0">
                <a:solidFill>
                  <a:schemeClr val="bg1"/>
                </a:solidFill>
              </a:rPr>
              <a:t>Route 66</a:t>
            </a:r>
          </a:p>
        </p:txBody>
      </p:sp>
    </p:spTree>
    <p:extLst>
      <p:ext uri="{BB962C8B-B14F-4D97-AF65-F5344CB8AC3E}">
        <p14:creationId xmlns:p14="http://schemas.microsoft.com/office/powerpoint/2010/main" val="3584768044"/>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4" descr="http://www.antimi.com/images/JanetPenaCDF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itle 2"/>
          <p:cNvSpPr>
            <a:spLocks noGrp="1"/>
          </p:cNvSpPr>
          <p:nvPr>
            <p:ph type="title"/>
          </p:nvPr>
        </p:nvSpPr>
        <p:spPr>
          <a:xfrm>
            <a:off x="152400" y="0"/>
            <a:ext cx="6781800" cy="1447800"/>
          </a:xfrm>
        </p:spPr>
        <p:txBody>
          <a:bodyPr/>
          <a:lstStyle/>
          <a:p>
            <a:r>
              <a:rPr lang="en-US" altLang="en-US" dirty="0" smtClean="0">
                <a:solidFill>
                  <a:schemeClr val="bg1"/>
                </a:solidFill>
                <a:hlinkClick r:id="rId4"/>
              </a:rPr>
              <a:t>Route 66</a:t>
            </a:r>
            <a:endParaRPr lang="en-US" altLang="en-US" dirty="0" smtClean="0">
              <a:solidFill>
                <a:schemeClr val="bg1"/>
              </a:solidFill>
            </a:endParaRPr>
          </a:p>
        </p:txBody>
      </p:sp>
      <p:sp>
        <p:nvSpPr>
          <p:cNvPr id="2" name="Content Placeholder 1"/>
          <p:cNvSpPr>
            <a:spLocks noGrp="1"/>
          </p:cNvSpPr>
          <p:nvPr>
            <p:ph idx="1"/>
          </p:nvPr>
        </p:nvSpPr>
        <p:spPr>
          <a:xfrm>
            <a:off x="500063" y="1371600"/>
            <a:ext cx="8153400" cy="4953000"/>
          </a:xfrm>
          <a:solidFill>
            <a:schemeClr val="bg1">
              <a:lumMod val="50000"/>
              <a:alpha val="55000"/>
            </a:schemeClr>
          </a:solidFill>
        </p:spPr>
        <p:txBody>
          <a:bodyPr>
            <a:noAutofit/>
          </a:bodyPr>
          <a:lstStyle/>
          <a:p>
            <a:pPr>
              <a:buClr>
                <a:schemeClr val="bg1"/>
              </a:buClr>
            </a:pPr>
            <a:r>
              <a:rPr lang="en-US" altLang="en-US" sz="2700" dirty="0" smtClean="0">
                <a:solidFill>
                  <a:schemeClr val="bg1"/>
                </a:solidFill>
                <a:effectLst>
                  <a:outerShdw blurRad="38100" dist="38100" dir="2700000" algn="tl">
                    <a:srgbClr val="000000"/>
                  </a:outerShdw>
                </a:effectLst>
              </a:rPr>
              <a:t>Route 66 (AKA: Main Street USA and the Mother Road)</a:t>
            </a:r>
          </a:p>
          <a:p>
            <a:pPr lvl="1">
              <a:buClr>
                <a:schemeClr val="bg1"/>
              </a:buClr>
            </a:pPr>
            <a:r>
              <a:rPr lang="en-US" altLang="en-US" sz="2500" dirty="0" smtClean="0">
                <a:solidFill>
                  <a:schemeClr val="bg1"/>
                </a:solidFill>
                <a:effectLst>
                  <a:outerShdw blurRad="38100" dist="38100" dir="2700000" algn="tl">
                    <a:srgbClr val="000000"/>
                  </a:outerShdw>
                </a:effectLst>
              </a:rPr>
              <a:t>Ran from Chicago to Los Angeles</a:t>
            </a:r>
          </a:p>
          <a:p>
            <a:pPr lvl="1">
              <a:buClr>
                <a:schemeClr val="bg1"/>
              </a:buClr>
            </a:pPr>
            <a:r>
              <a:rPr lang="en-US" altLang="en-US" sz="2500" dirty="0" smtClean="0">
                <a:solidFill>
                  <a:schemeClr val="bg1"/>
                </a:solidFill>
                <a:effectLst>
                  <a:outerShdw blurRad="38100" dist="38100" dir="2700000" algn="tl">
                    <a:srgbClr val="000000"/>
                  </a:outerShdw>
                </a:effectLst>
              </a:rPr>
              <a:t>Only direct route linking east and west before the Interstate Highway System</a:t>
            </a:r>
          </a:p>
          <a:p>
            <a:pPr>
              <a:buClr>
                <a:schemeClr val="bg1"/>
              </a:buClr>
            </a:pPr>
            <a:r>
              <a:rPr lang="en-US" altLang="en-US" sz="2700" dirty="0" smtClean="0">
                <a:solidFill>
                  <a:schemeClr val="bg1"/>
                </a:solidFill>
                <a:effectLst>
                  <a:outerShdw blurRad="38100" dist="38100" dir="2700000" algn="tl">
                    <a:srgbClr val="000000"/>
                  </a:outerShdw>
                </a:effectLst>
              </a:rPr>
              <a:t>The road created and supported entire cities along the route</a:t>
            </a:r>
          </a:p>
          <a:p>
            <a:pPr lvl="1">
              <a:buClr>
                <a:schemeClr val="bg1"/>
              </a:buClr>
            </a:pPr>
            <a:r>
              <a:rPr lang="en-US" altLang="en-US" sz="2500" dirty="0" smtClean="0">
                <a:solidFill>
                  <a:schemeClr val="bg1"/>
                </a:solidFill>
                <a:effectLst>
                  <a:outerShdw blurRad="38100" dist="38100" dir="2700000" algn="tl">
                    <a:srgbClr val="000000"/>
                  </a:outerShdw>
                </a:effectLst>
              </a:rPr>
              <a:t>Communities relied on commuting traffic to support their economy</a:t>
            </a:r>
          </a:p>
          <a:p>
            <a:pPr lvl="1">
              <a:buClr>
                <a:schemeClr val="bg1"/>
              </a:buClr>
            </a:pPr>
            <a:r>
              <a:rPr lang="en-US" altLang="en-US" sz="2500" dirty="0" smtClean="0">
                <a:solidFill>
                  <a:schemeClr val="bg1"/>
                </a:solidFill>
                <a:effectLst>
                  <a:outerShdw blurRad="38100" dist="38100" dir="2700000" algn="tl">
                    <a:srgbClr val="000000"/>
                  </a:outerShdw>
                </a:effectLst>
              </a:rPr>
              <a:t>Quirky shops, restaurants, hotels, and attractions dotted along the way – the road was part of the trip itself</a:t>
            </a:r>
          </a:p>
        </p:txBody>
      </p:sp>
      <p:pic>
        <p:nvPicPr>
          <p:cNvPr id="26628" name="Picture 3"/>
          <p:cNvPicPr>
            <a:picLocks noChangeAspect="1" noChangeArrowheads="1"/>
          </p:cNvPicPr>
          <p:nvPr/>
        </p:nvPicPr>
        <p:blipFill>
          <a:blip r:embed="rId5" cstate="print">
            <a:clrChange>
              <a:clrFrom>
                <a:srgbClr val="00FFFF"/>
              </a:clrFrom>
              <a:clrTo>
                <a:srgbClr val="00FFFF">
                  <a:alpha val="0"/>
                </a:srgbClr>
              </a:clrTo>
            </a:clrChange>
            <a:extLst>
              <a:ext uri="{28A0092B-C50C-407E-A947-70E740481C1C}">
                <a14:useLocalDpi xmlns:a14="http://schemas.microsoft.com/office/drawing/2010/main" val="0"/>
              </a:ext>
            </a:extLst>
          </a:blip>
          <a:srcRect/>
          <a:stretch>
            <a:fillRect/>
          </a:stretch>
        </p:blipFill>
        <p:spPr bwMode="auto">
          <a:xfrm rot="-926447">
            <a:off x="7704138" y="165100"/>
            <a:ext cx="1433512"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476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1" dur="500"/>
                                        <p:tgtEl>
                                          <p:spTgt spid="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1"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www.antimi.com/images/JanetPenaCDFa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2" y="0"/>
            <a:ext cx="91546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aaa-newmexico.com/images/travel/route66/arrows.jpg"/>
          <p:cNvPicPr>
            <a:picLocks noChangeAspect="1" noChangeArrowheads="1"/>
          </p:cNvPicPr>
          <p:nvPr/>
        </p:nvPicPr>
        <p:blipFill>
          <a:blip r:embed="rId4" cstate="print"/>
          <a:srcRect/>
          <a:stretch>
            <a:fillRect/>
          </a:stretch>
        </p:blipFill>
        <p:spPr bwMode="auto">
          <a:xfrm>
            <a:off x="228600" y="304800"/>
            <a:ext cx="1447800" cy="2213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082" name="Picture 2" descr="http://store.legendsofamerica.com/images/products/detail_16_Lewis-Route66DriveIn-de1477lg.jpg"/>
          <p:cNvPicPr>
            <a:picLocks noChangeAspect="1" noChangeArrowheads="1"/>
          </p:cNvPicPr>
          <p:nvPr/>
        </p:nvPicPr>
        <p:blipFill>
          <a:blip r:embed="rId5" cstate="print"/>
          <a:srcRect l="3200" t="2057" r="2400" b="7455"/>
          <a:stretch>
            <a:fillRect/>
          </a:stretch>
        </p:blipFill>
        <p:spPr bwMode="auto">
          <a:xfrm>
            <a:off x="3733800" y="2667000"/>
            <a:ext cx="2438400" cy="18184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6172200" y="3733800"/>
            <a:ext cx="2443298" cy="523220"/>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Carthage, MO</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4084" name="Picture 4" descr="http://spyder.brp.com/DownloadImage.ashx?ImageID=a75a70f0-383f-4192-ba7d-b25fc6447bab"/>
          <p:cNvPicPr>
            <a:picLocks noChangeAspect="1" noChangeArrowheads="1"/>
          </p:cNvPicPr>
          <p:nvPr/>
        </p:nvPicPr>
        <p:blipFill>
          <a:blip r:embed="rId6" cstate="print"/>
          <a:srcRect/>
          <a:stretch>
            <a:fillRect/>
          </a:stretch>
        </p:blipFill>
        <p:spPr bwMode="auto">
          <a:xfrm>
            <a:off x="152400" y="3886200"/>
            <a:ext cx="2540000" cy="190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5780782"/>
            <a:ext cx="2143536" cy="1077218"/>
          </a:xfrm>
          <a:prstGeom prst="rect">
            <a:avLst/>
          </a:prstGeom>
          <a:noFill/>
        </p:spPr>
        <p:txBody>
          <a:bodyPr wrap="non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Shamrock,</a:t>
            </a:r>
          </a:p>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TX</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4086" name="Picture 6" descr="http://grandcentralusa.files.wordpress.com/2011/11/totem-pole-splash.jpg"/>
          <p:cNvPicPr>
            <a:picLocks noChangeAspect="1" noChangeArrowheads="1"/>
          </p:cNvPicPr>
          <p:nvPr/>
        </p:nvPicPr>
        <p:blipFill>
          <a:blip r:embed="rId7" cstate="print"/>
          <a:srcRect l="19048" r="12381"/>
          <a:stretch>
            <a:fillRect/>
          </a:stretch>
        </p:blipFill>
        <p:spPr bwMode="auto">
          <a:xfrm>
            <a:off x="7543800" y="152399"/>
            <a:ext cx="1371600" cy="2667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p:cNvSpPr/>
          <p:nvPr/>
        </p:nvSpPr>
        <p:spPr>
          <a:xfrm>
            <a:off x="228600" y="2590800"/>
            <a:ext cx="1656159" cy="954107"/>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Flagstaff,</a:t>
            </a:r>
          </a:p>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AZ</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4" name="Rectangle 13"/>
          <p:cNvSpPr/>
          <p:nvPr/>
        </p:nvSpPr>
        <p:spPr>
          <a:xfrm>
            <a:off x="6486926" y="2743200"/>
            <a:ext cx="2657074" cy="954107"/>
          </a:xfrm>
          <a:prstGeom prst="rect">
            <a:avLst/>
          </a:prstGeom>
          <a:noFill/>
        </p:spPr>
        <p:txBody>
          <a:bodyPr wrap="none" lIns="91440" tIns="45720" rIns="91440" bIns="45720">
            <a:spAutoFit/>
          </a:bodyPr>
          <a:lstStyle/>
          <a:p>
            <a:pPr algn="ctr"/>
            <a:r>
              <a:rPr lang="en-US" sz="2800" dirty="0" smtClean="0"/>
              <a:t>Rogers County</a:t>
            </a: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p>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OK</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4088" name="Picture 8" descr="http://www.hotelclub.com/blog/wp-content/uploads/2010/09/blue-whale2.jpg">
            <a:hlinkClick r:id="rId8"/>
          </p:cNvPr>
          <p:cNvPicPr>
            <a:picLocks noChangeAspect="1" noChangeArrowheads="1"/>
          </p:cNvPicPr>
          <p:nvPr/>
        </p:nvPicPr>
        <p:blipFill>
          <a:blip r:embed="rId9" cstate="print"/>
          <a:srcRect b="12605"/>
          <a:stretch>
            <a:fillRect/>
          </a:stretch>
        </p:blipFill>
        <p:spPr bwMode="auto">
          <a:xfrm>
            <a:off x="4495800" y="228600"/>
            <a:ext cx="2871539" cy="167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Rectangle 15"/>
          <p:cNvSpPr/>
          <p:nvPr/>
        </p:nvSpPr>
        <p:spPr>
          <a:xfrm>
            <a:off x="4648200" y="1905000"/>
            <a:ext cx="2590800" cy="584775"/>
          </a:xfrm>
          <a:prstGeom prst="rect">
            <a:avLst/>
          </a:prstGeom>
          <a:noFill/>
        </p:spPr>
        <p:txBody>
          <a:bodyPr wrap="square" lIns="91440" tIns="45720" rIns="91440" bIns="45720">
            <a:spAutoFit/>
          </a:bodyPr>
          <a:lstStyle/>
          <a:p>
            <a:pPr algn="ctr"/>
            <a:r>
              <a:rPr lang="en-US" sz="32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Catoosa, OK</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74090" name="Picture 10" descr="http://www.hotelclub.com/blog/wp-content/uploads/2010/09/cadillac-ranch.jpg">
            <a:hlinkClick r:id="rId10"/>
          </p:cNvPr>
          <p:cNvPicPr>
            <a:picLocks noChangeAspect="1" noChangeArrowheads="1"/>
          </p:cNvPicPr>
          <p:nvPr/>
        </p:nvPicPr>
        <p:blipFill>
          <a:blip r:embed="rId11" cstate="print"/>
          <a:srcRect/>
          <a:stretch>
            <a:fillRect/>
          </a:stretch>
        </p:blipFill>
        <p:spPr bwMode="auto">
          <a:xfrm>
            <a:off x="6553200" y="4419600"/>
            <a:ext cx="2362200" cy="16866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Rectangle 17"/>
          <p:cNvSpPr/>
          <p:nvPr/>
        </p:nvSpPr>
        <p:spPr>
          <a:xfrm>
            <a:off x="6553200" y="6096000"/>
            <a:ext cx="2410212" cy="584775"/>
          </a:xfrm>
          <a:prstGeom prst="rect">
            <a:avLst/>
          </a:prstGeom>
          <a:noFill/>
        </p:spPr>
        <p:txBody>
          <a:bodyPr wrap="none" lIns="91440" tIns="45720" rIns="91440" bIns="45720">
            <a:spAutoFit/>
          </a:bodyPr>
          <a:lstStyle/>
          <a:p>
            <a:pPr algn="ctr"/>
            <a:r>
              <a:rPr lang="en-US" sz="3200" dirty="0" smtClean="0"/>
              <a:t>Amarillo, TX</a:t>
            </a:r>
            <a:endParaRPr lang="en-US"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9" name="Picture 6" descr="http://www.roadsideamerica.com/attract/images/az/AZFLAmuffler_royholt.jpg"/>
          <p:cNvPicPr>
            <a:picLocks noChangeAspect="1" noChangeArrowheads="1"/>
          </p:cNvPicPr>
          <p:nvPr/>
        </p:nvPicPr>
        <p:blipFill>
          <a:blip r:embed="rId12" cstate="print"/>
          <a:srcRect r="22857" b="5714"/>
          <a:stretch>
            <a:fillRect/>
          </a:stretch>
        </p:blipFill>
        <p:spPr bwMode="auto">
          <a:xfrm>
            <a:off x="1981200" y="1905000"/>
            <a:ext cx="1496291"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4" descr="http://www.mouseinfo.com/gallery/files/1/0/0/9/3/wigwammotel_01.jpg"/>
          <p:cNvPicPr>
            <a:picLocks noChangeAspect="1" noChangeArrowheads="1"/>
          </p:cNvPicPr>
          <p:nvPr/>
        </p:nvPicPr>
        <p:blipFill>
          <a:blip r:embed="rId13" cstate="print"/>
          <a:srcRect/>
          <a:stretch>
            <a:fillRect/>
          </a:stretch>
        </p:blipFill>
        <p:spPr bwMode="auto">
          <a:xfrm>
            <a:off x="1828800" y="152400"/>
            <a:ext cx="2322871" cy="160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 descr="https://dorothycunningham.files.wordpress.com/2012/04/bottle-tree-farm.jpg?w=1024&amp;h=682"/>
          <p:cNvPicPr>
            <a:picLocks noChangeAspect="1" noChangeArrowheads="1"/>
          </p:cNvPicPr>
          <p:nvPr/>
        </p:nvPicPr>
        <p:blipFill>
          <a:blip r:embed="rId14" cstate="print"/>
          <a:srcRect/>
          <a:stretch>
            <a:fillRect/>
          </a:stretch>
        </p:blipFill>
        <p:spPr bwMode="auto">
          <a:xfrm>
            <a:off x="2933531" y="4800600"/>
            <a:ext cx="2705269" cy="18008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p:cNvSpPr/>
          <p:nvPr/>
        </p:nvSpPr>
        <p:spPr>
          <a:xfrm rot="16200000">
            <a:off x="4820115" y="5516094"/>
            <a:ext cx="2160591" cy="523220"/>
          </a:xfrm>
          <a:prstGeom prst="rect">
            <a:avLst/>
          </a:prstGeom>
          <a:noFill/>
        </p:spPr>
        <p:txBody>
          <a:bodyPr wrap="none" lIns="91440" tIns="45720" rIns="91440" bIns="45720">
            <a:spAutoFit/>
          </a:bodyPr>
          <a:lstStyle/>
          <a:p>
            <a:pPr algn="ctr"/>
            <a:r>
              <a:rPr lang="en-US" sz="28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Barstow, CA</a:t>
            </a:r>
            <a:endParaRPr lang="en-US"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278003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eeklogo.com/images/D/Disney_and_Pixar_-_Cars-logo-FF5AA6884E-seeklogo.com.gif">
            <a:hlinkClick r:id="rId3"/>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6364" b="17455"/>
          <a:stretch/>
        </p:blipFill>
        <p:spPr bwMode="auto">
          <a:xfrm>
            <a:off x="2971800" y="0"/>
            <a:ext cx="3352800" cy="22189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844" y="1998584"/>
            <a:ext cx="2803956" cy="646331"/>
          </a:xfrm>
          <a:prstGeom prst="rect">
            <a:avLst/>
          </a:prstGeom>
          <a:noFill/>
        </p:spPr>
        <p:txBody>
          <a:bodyPr wrap="square" rtlCol="0">
            <a:spAutoFit/>
          </a:bodyPr>
          <a:lstStyle/>
          <a:p>
            <a:r>
              <a:rPr lang="en-US" b="1" dirty="0" smtClean="0"/>
              <a:t>Mater:</a:t>
            </a:r>
            <a:r>
              <a:rPr lang="en-US" dirty="0" smtClean="0"/>
              <a:t> 1951 </a:t>
            </a:r>
            <a:r>
              <a:rPr lang="en-US" dirty="0"/>
              <a:t>International Harvester boom truck</a:t>
            </a:r>
          </a:p>
        </p:txBody>
      </p:sp>
      <p:pic>
        <p:nvPicPr>
          <p:cNvPr id="16388" name="Picture 4" descr="File:MaterCa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532" y="277027"/>
            <a:ext cx="2663825" cy="166489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encrypted-tbn1.gstatic.com/images?q=tbn:ANd9GcSyezPwVOLTfBThCKYYOjo2PjTX_LLV95t879EJvPqmo4H4W_BT9Q"/>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9929" y="237935"/>
            <a:ext cx="2628900" cy="1743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00400" y="3732477"/>
            <a:ext cx="2895600" cy="369332"/>
          </a:xfrm>
          <a:prstGeom prst="rect">
            <a:avLst/>
          </a:prstGeom>
          <a:noFill/>
        </p:spPr>
        <p:txBody>
          <a:bodyPr wrap="square" rtlCol="0">
            <a:spAutoFit/>
          </a:bodyPr>
          <a:lstStyle/>
          <a:p>
            <a:r>
              <a:rPr lang="en-US" b="1" dirty="0" smtClean="0"/>
              <a:t>Doc: </a:t>
            </a:r>
            <a:r>
              <a:rPr lang="en-US" dirty="0" smtClean="0"/>
              <a:t>1951 </a:t>
            </a:r>
            <a:r>
              <a:rPr lang="en-US" dirty="0"/>
              <a:t>Hudson Hornet</a:t>
            </a:r>
          </a:p>
        </p:txBody>
      </p:sp>
      <p:pic>
        <p:nvPicPr>
          <p:cNvPr id="16394" name="Picture 10" descr="http://images2.wikia.nocookie.net/__cb20081029131954/pixarcars/images/0/08/DocHudsonCars.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53625" y="2091579"/>
            <a:ext cx="2625436" cy="164089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3.bp.blogspot.com/_V-4X5bgjALM/TSRb8FC8mgI/AAAAAAAAAE8/l8M6MUtGRTk/s1600/1951_Hudson_Hornet_Club_Coupe.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114" t="11922" r="4196" b="13423"/>
          <a:stretch/>
        </p:blipFill>
        <p:spPr bwMode="auto">
          <a:xfrm>
            <a:off x="3200400" y="2226496"/>
            <a:ext cx="2743200" cy="148148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22022" y="5257800"/>
            <a:ext cx="2895600" cy="646331"/>
          </a:xfrm>
          <a:prstGeom prst="rect">
            <a:avLst/>
          </a:prstGeom>
          <a:noFill/>
        </p:spPr>
        <p:txBody>
          <a:bodyPr wrap="square" rtlCol="0">
            <a:spAutoFit/>
          </a:bodyPr>
          <a:lstStyle/>
          <a:p>
            <a:pPr algn="ctr"/>
            <a:r>
              <a:rPr lang="en-US" b="1" dirty="0" smtClean="0"/>
              <a:t>Sheriff: </a:t>
            </a:r>
            <a:r>
              <a:rPr lang="en-US" dirty="0"/>
              <a:t>1949 Mercury police car</a:t>
            </a:r>
          </a:p>
        </p:txBody>
      </p:sp>
      <p:pic>
        <p:nvPicPr>
          <p:cNvPr id="16396" name="Picture 12" descr="https://encrypted-tbn3.gstatic.com/images?q=tbn:ANd9GcQ_k2QOhYwXoNrDkSRM2MCfTVrrH6qGNwqMRb-EBbRBTtozA_7c"/>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0501" y="3505200"/>
            <a:ext cx="2790825" cy="1638300"/>
          </a:xfrm>
          <a:prstGeom prst="rect">
            <a:avLst/>
          </a:prstGeom>
          <a:noFill/>
          <a:extLst>
            <a:ext uri="{909E8E84-426E-40DD-AFC4-6F175D3DCCD1}">
              <a14:hiddenFill xmlns:a14="http://schemas.microsoft.com/office/drawing/2010/main">
                <a:solidFill>
                  <a:srgbClr val="FFFFFF"/>
                </a:solidFill>
              </a14:hiddenFill>
            </a:ext>
          </a:extLst>
        </p:spPr>
      </p:pic>
      <p:pic>
        <p:nvPicPr>
          <p:cNvPr id="16398" name="Picture 14" descr="https://encrypted-tbn1.gstatic.com/images?q=tbn:ANd9GcQezmBmRRraYvdVhz6w9LU2aprsXoI9yOuRrKtLjut82iysCpZ4V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539" t="7994" r="5938" b="11040"/>
          <a:stretch/>
        </p:blipFill>
        <p:spPr bwMode="auto">
          <a:xfrm>
            <a:off x="80082" y="3436257"/>
            <a:ext cx="3031662" cy="177618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023887" y="6262240"/>
            <a:ext cx="2362200" cy="369332"/>
          </a:xfrm>
          <a:prstGeom prst="rect">
            <a:avLst/>
          </a:prstGeom>
          <a:noFill/>
        </p:spPr>
        <p:txBody>
          <a:bodyPr wrap="square" rtlCol="0">
            <a:spAutoFit/>
          </a:bodyPr>
          <a:lstStyle/>
          <a:p>
            <a:pPr algn="ctr"/>
            <a:r>
              <a:rPr lang="en-US" b="1" dirty="0" smtClean="0"/>
              <a:t>Luigi: </a:t>
            </a:r>
            <a:r>
              <a:rPr lang="en-US" dirty="0"/>
              <a:t>1959 Fiat 500</a:t>
            </a:r>
          </a:p>
        </p:txBody>
      </p:sp>
      <p:pic>
        <p:nvPicPr>
          <p:cNvPr id="16402" name="Picture 18" descr="https://encrypted-tbn2.gstatic.com/images?q=tbn:ANd9GcTe2O82Fj4ZoeJXXVgEMAoI5E-UGZCoReXyu-iTfIjkYBo-3Av4BA"/>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67200" y="4439187"/>
            <a:ext cx="1828800" cy="1725881"/>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File:1970 Fiat 500 L -- 2011 DC 1.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85374" y="4259817"/>
            <a:ext cx="2239226" cy="1905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553200" y="5143500"/>
            <a:ext cx="2454927" cy="923330"/>
          </a:xfrm>
          <a:prstGeom prst="rect">
            <a:avLst/>
          </a:prstGeom>
        </p:spPr>
        <p:txBody>
          <a:bodyPr wrap="square">
            <a:spAutoFit/>
          </a:bodyPr>
          <a:lstStyle/>
          <a:p>
            <a:pPr algn="ctr"/>
            <a:r>
              <a:rPr lang="en-US" b="1" dirty="0" err="1" smtClean="0"/>
              <a:t>Ramone</a:t>
            </a:r>
            <a:r>
              <a:rPr lang="en-US" b="1" dirty="0" smtClean="0"/>
              <a:t>: </a:t>
            </a:r>
            <a:r>
              <a:rPr lang="en-US" dirty="0" smtClean="0"/>
              <a:t>1959 </a:t>
            </a:r>
            <a:r>
              <a:rPr lang="en-US" dirty="0"/>
              <a:t>Chevrolet Impala </a:t>
            </a:r>
            <a:r>
              <a:rPr lang="en-US" dirty="0" err="1"/>
              <a:t>Lowrider</a:t>
            </a:r>
            <a:endParaRPr lang="en-US" dirty="0"/>
          </a:p>
        </p:txBody>
      </p:sp>
      <p:pic>
        <p:nvPicPr>
          <p:cNvPr id="16404" name="Picture 20" descr="http://2.bp.blogspot.com/-en86JQQiGV8/TgTPqPpnCrI/AAAAAAAAAJM/ln1IgdhN-AE/s1600/Ramone.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29400" y="3653002"/>
            <a:ext cx="2453113" cy="1533196"/>
          </a:xfrm>
          <a:prstGeom prst="rect">
            <a:avLst/>
          </a:prstGeom>
          <a:noFill/>
          <a:extLst>
            <a:ext uri="{909E8E84-426E-40DD-AFC4-6F175D3DCCD1}">
              <a14:hiddenFill xmlns:a14="http://schemas.microsoft.com/office/drawing/2010/main">
                <a:solidFill>
                  <a:srgbClr val="FFFFFF"/>
                </a:solidFill>
              </a14:hiddenFill>
            </a:ext>
          </a:extLst>
        </p:spPr>
      </p:pic>
      <p:pic>
        <p:nvPicPr>
          <p:cNvPr id="16406" name="Picture 22" descr="http://i405.photobucket.com/albums/pp140/rightwire59/1209-lrmp-02-o1959-chevrolet-impala-convertibledriver-side-front-view.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53199" y="3262033"/>
            <a:ext cx="2529313" cy="1685096"/>
          </a:xfrm>
          <a:prstGeom prst="rect">
            <a:avLst/>
          </a:prstGeom>
          <a:noFill/>
          <a:extLst>
            <a:ext uri="{909E8E84-426E-40DD-AFC4-6F175D3DCCD1}">
              <a14:hiddenFill xmlns:a14="http://schemas.microsoft.com/office/drawing/2010/main">
                <a:solidFill>
                  <a:srgbClr val="FFFFFF"/>
                </a:solidFill>
              </a14:hiddenFill>
            </a:ext>
          </a:extLst>
        </p:spPr>
      </p:pic>
      <p:pic>
        <p:nvPicPr>
          <p:cNvPr id="16410" name="Picture 26" descr="http://3.bp.blogspot.com/_RyGn72yKelM/TMEd5hve24I/AAAAAAAAABQ/EqH-HAvNftg/s1600/112_0606_cars_23z+disney_pixar_film_cars+flo.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06925" y="219033"/>
            <a:ext cx="2421859" cy="1514470"/>
          </a:xfrm>
          <a:prstGeom prst="rect">
            <a:avLst/>
          </a:prstGeom>
          <a:noFill/>
          <a:extLst>
            <a:ext uri="{909E8E84-426E-40DD-AFC4-6F175D3DCCD1}">
              <a14:hiddenFill xmlns:a14="http://schemas.microsoft.com/office/drawing/2010/main">
                <a:solidFill>
                  <a:srgbClr val="FFFFFF"/>
                </a:solidFill>
              </a14:hiddenFill>
            </a:ext>
          </a:extLst>
        </p:spPr>
      </p:pic>
      <p:pic>
        <p:nvPicPr>
          <p:cNvPr id="16408" name="Picture 24" descr="http://files.conceptcarz.com/img/Buick/51_buick_lesabre_concept_philly_03_dv_013.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8707" t="13154" b="17631"/>
          <a:stretch/>
        </p:blipFill>
        <p:spPr bwMode="auto">
          <a:xfrm>
            <a:off x="6386087" y="245192"/>
            <a:ext cx="2696426" cy="13595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633127" y="1796345"/>
            <a:ext cx="2185214" cy="369332"/>
          </a:xfrm>
          <a:prstGeom prst="rect">
            <a:avLst/>
          </a:prstGeom>
        </p:spPr>
        <p:txBody>
          <a:bodyPr wrap="none">
            <a:spAutoFit/>
          </a:bodyPr>
          <a:lstStyle/>
          <a:p>
            <a:r>
              <a:rPr lang="en-US" b="1" dirty="0" smtClean="0"/>
              <a:t>Flo: </a:t>
            </a:r>
            <a:r>
              <a:rPr lang="en-US" dirty="0" smtClean="0"/>
              <a:t>1951 </a:t>
            </a:r>
            <a:r>
              <a:rPr lang="en-US" dirty="0"/>
              <a:t>Le Sabre</a:t>
            </a:r>
          </a:p>
        </p:txBody>
      </p:sp>
    </p:spTree>
    <p:extLst>
      <p:ext uri="{BB962C8B-B14F-4D97-AF65-F5344CB8AC3E}">
        <p14:creationId xmlns:p14="http://schemas.microsoft.com/office/powerpoint/2010/main" val="367213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fade">
                                      <p:cBhvr>
                                        <p:cTn id="12" dur="500"/>
                                        <p:tgtEl>
                                          <p:spTgt spid="163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08"/>
                                        </p:tgtEl>
                                        <p:attrNameLst>
                                          <p:attrName>style.visibility</p:attrName>
                                        </p:attrNameLst>
                                      </p:cBhvr>
                                      <p:to>
                                        <p:strVal val="visible"/>
                                      </p:to>
                                    </p:set>
                                    <p:animEffect transition="in" filter="fade">
                                      <p:cBhvr>
                                        <p:cTn id="17" dur="500"/>
                                        <p:tgtEl>
                                          <p:spTgt spid="164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06"/>
                                        </p:tgtEl>
                                        <p:attrNameLst>
                                          <p:attrName>style.visibility</p:attrName>
                                        </p:attrNameLst>
                                      </p:cBhvr>
                                      <p:to>
                                        <p:strVal val="visible"/>
                                      </p:to>
                                    </p:set>
                                    <p:animEffect transition="in" filter="fade">
                                      <p:cBhvr>
                                        <p:cTn id="22" dur="500"/>
                                        <p:tgtEl>
                                          <p:spTgt spid="164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400"/>
                                        </p:tgtEl>
                                        <p:attrNameLst>
                                          <p:attrName>style.visibility</p:attrName>
                                        </p:attrNameLst>
                                      </p:cBhvr>
                                      <p:to>
                                        <p:strVal val="visible"/>
                                      </p:to>
                                    </p:set>
                                    <p:animEffect transition="in" filter="fade">
                                      <p:cBhvr>
                                        <p:cTn id="27" dur="500"/>
                                        <p:tgtEl>
                                          <p:spTgt spid="1640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98"/>
                                        </p:tgtEl>
                                        <p:attrNameLst>
                                          <p:attrName>style.visibility</p:attrName>
                                        </p:attrNameLst>
                                      </p:cBhvr>
                                      <p:to>
                                        <p:strVal val="visible"/>
                                      </p:to>
                                    </p:set>
                                    <p:animEffect transition="in" filter="fade">
                                      <p:cBhvr>
                                        <p:cTn id="32" dur="500"/>
                                        <p:tgtEl>
                                          <p:spTgt spid="16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762000" y="0"/>
            <a:ext cx="9906000" cy="6857999"/>
          </a:xfrm>
          <a:prstGeom prst="rect">
            <a:avLst/>
          </a:prstGeom>
        </p:spPr>
      </p:pic>
      <p:sp>
        <p:nvSpPr>
          <p:cNvPr id="2" name="Title 1"/>
          <p:cNvSpPr>
            <a:spLocks noGrp="1"/>
          </p:cNvSpPr>
          <p:nvPr>
            <p:ph type="title"/>
          </p:nvPr>
        </p:nvSpPr>
        <p:spPr>
          <a:xfrm>
            <a:off x="685800" y="990600"/>
            <a:ext cx="7086600" cy="1828800"/>
          </a:xfrm>
        </p:spPr>
        <p:txBody>
          <a:bodyPr>
            <a:normAutofit/>
          </a:bodyPr>
          <a:lstStyle/>
          <a:p>
            <a:r>
              <a:rPr lang="en-US" sz="6000" b="0" dirty="0" smtClean="0">
                <a:solidFill>
                  <a:schemeClr val="bg1"/>
                </a:solidFill>
                <a:effectLst/>
                <a:latin typeface="Arial Narrow"/>
                <a:cs typeface="Arial Narrow"/>
              </a:rPr>
              <a:t>THE REAL</a:t>
            </a:r>
            <a:endParaRPr lang="en-US" sz="6000" b="0" dirty="0">
              <a:solidFill>
                <a:schemeClr val="bg1"/>
              </a:solidFill>
              <a:effectLst/>
              <a:latin typeface="Arial Narrow"/>
              <a:cs typeface="Arial Narrow"/>
            </a:endParaRPr>
          </a:p>
        </p:txBody>
      </p:sp>
      <p:sp>
        <p:nvSpPr>
          <p:cNvPr id="3" name="Text Placeholder 2"/>
          <p:cNvSpPr>
            <a:spLocks noGrp="1"/>
          </p:cNvSpPr>
          <p:nvPr>
            <p:ph type="body" idx="1"/>
          </p:nvPr>
        </p:nvSpPr>
        <p:spPr>
          <a:xfrm>
            <a:off x="3886200" y="3886200"/>
            <a:ext cx="4572000" cy="1454888"/>
          </a:xfrm>
        </p:spPr>
        <p:txBody>
          <a:bodyPr/>
          <a:lstStyle/>
          <a:p>
            <a:pPr algn="r"/>
            <a:r>
              <a:rPr lang="en-US" dirty="0">
                <a:solidFill>
                  <a:srgbClr val="000000"/>
                </a:solidFill>
                <a:effectLst>
                  <a:outerShdw blurRad="50800" dist="38100" dir="2700000" algn="tl" rotWithShape="0">
                    <a:srgbClr val="000000">
                      <a:alpha val="43000"/>
                    </a:srgbClr>
                  </a:outerShdw>
                </a:effectLst>
              </a:rPr>
              <a:t>The 1950s Workplace</a:t>
            </a:r>
          </a:p>
        </p:txBody>
      </p:sp>
    </p:spTree>
    <p:extLst>
      <p:ext uri="{BB962C8B-B14F-4D97-AF65-F5344CB8AC3E}">
        <p14:creationId xmlns:p14="http://schemas.microsoft.com/office/powerpoint/2010/main" val="3575149907"/>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http://blog.lubans.org/media/2/20100824-state%20office.jpg"/>
          <p:cNvPicPr>
            <a:picLocks noChangeAspect="1" noChangeArrowheads="1"/>
          </p:cNvPicPr>
          <p:nvPr/>
        </p:nvPicPr>
        <p:blipFill>
          <a:blip r:embed="rId3">
            <a:extLst>
              <a:ext uri="{28A0092B-C50C-407E-A947-70E740481C1C}">
                <a14:useLocalDpi xmlns:a14="http://schemas.microsoft.com/office/drawing/2010/main" val="0"/>
              </a:ext>
            </a:extLst>
          </a:blip>
          <a:srcRect r="1103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762000" y="1352550"/>
            <a:ext cx="7543800" cy="4152900"/>
          </a:xfrm>
          <a:solidFill>
            <a:schemeClr val="bg1">
              <a:lumMod val="65000"/>
              <a:alpha val="70000"/>
            </a:schemeClr>
          </a:solidFill>
        </p:spPr>
        <p:txBody>
          <a:bodyPr>
            <a:normAutofit fontScale="92500"/>
          </a:bodyPr>
          <a:lstStyle/>
          <a:p>
            <a:pPr>
              <a:lnSpc>
                <a:spcPct val="80000"/>
              </a:lnSpc>
            </a:pPr>
            <a:r>
              <a:rPr lang="en-US" altLang="en-US" sz="3700" dirty="0" smtClean="0">
                <a:solidFill>
                  <a:schemeClr val="bg1"/>
                </a:solidFill>
                <a:effectLst>
                  <a:outerShdw blurRad="38100" dist="38100" dir="2700000" algn="tl">
                    <a:srgbClr val="000000"/>
                  </a:outerShdw>
                </a:effectLst>
              </a:rPr>
              <a:t>Chain store: Stores share a brand and central management; have standardized business practices</a:t>
            </a:r>
          </a:p>
          <a:p>
            <a:pPr>
              <a:lnSpc>
                <a:spcPct val="80000"/>
              </a:lnSpc>
            </a:pPr>
            <a:r>
              <a:rPr lang="en-US" altLang="en-US" sz="3700" dirty="0" smtClean="0">
                <a:solidFill>
                  <a:schemeClr val="bg1"/>
                </a:solidFill>
                <a:effectLst>
                  <a:outerShdw blurRad="38100" dist="38100" dir="2700000" algn="tl">
                    <a:srgbClr val="000000"/>
                  </a:outerShdw>
                </a:effectLst>
              </a:rPr>
              <a:t>Franchise: A supplier allows an operator to use the supplier’s trademark in return for a fee.</a:t>
            </a:r>
          </a:p>
          <a:p>
            <a:pPr lvl="1">
              <a:lnSpc>
                <a:spcPct val="80000"/>
              </a:lnSpc>
            </a:pPr>
            <a:r>
              <a:rPr lang="en-US" altLang="en-US" sz="3300" dirty="0" smtClean="0">
                <a:solidFill>
                  <a:schemeClr val="bg1"/>
                </a:solidFill>
                <a:effectLst>
                  <a:outerShdw blurRad="38100" dist="38100" dir="2700000" algn="tl">
                    <a:srgbClr val="000000"/>
                  </a:outerShdw>
                </a:effectLst>
              </a:rPr>
              <a:t>Uniformity</a:t>
            </a:r>
          </a:p>
          <a:p>
            <a:pPr lvl="1">
              <a:lnSpc>
                <a:spcPct val="80000"/>
              </a:lnSpc>
            </a:pPr>
            <a:r>
              <a:rPr lang="en-US" altLang="en-US" sz="3300" dirty="0" smtClean="0">
                <a:solidFill>
                  <a:schemeClr val="bg1"/>
                </a:solidFill>
                <a:effectLst>
                  <a:outerShdw blurRad="38100" dist="38100" dir="2700000" algn="tl">
                    <a:srgbClr val="000000"/>
                  </a:outerShdw>
                </a:effectLst>
              </a:rPr>
              <a:t>Consistency </a:t>
            </a:r>
          </a:p>
        </p:txBody>
      </p:sp>
      <p:pic>
        <p:nvPicPr>
          <p:cNvPr id="30724" name="Picture 2" descr="File:McDonalds in Moncton.jpg">
            <a:hlinkClick r:i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81077">
            <a:off x="6418220" y="4589476"/>
            <a:ext cx="2642399" cy="2108172"/>
          </a:xfrm>
          <a:prstGeom prst="rect">
            <a:avLst/>
          </a:prstGeom>
          <a:noFill/>
          <a:ln>
            <a:noFill/>
          </a:ln>
          <a:effectLst>
            <a:outerShdw blurRad="190500" algn="tl" rotWithShape="0">
              <a:srgbClr val="80808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762000" y="381000"/>
            <a:ext cx="7543800" cy="923330"/>
          </a:xfrm>
          <a:prstGeom prst="rect">
            <a:avLst/>
          </a:prstGeom>
          <a:noFill/>
        </p:spPr>
        <p:txBody>
          <a:bodyPr wrap="square" lIns="91440" tIns="45720" rIns="91440" bIns="45720">
            <a:spAutoFit/>
          </a:bodyPr>
          <a:lstStyle/>
          <a:p>
            <a:pPr algn="ctr"/>
            <a:r>
              <a:rPr 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rPr>
              <a:t>The 1950s Workplace</a:t>
            </a:r>
            <a:endParaRPr lang="en-US"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j-lt"/>
            </a:endParaRPr>
          </a:p>
        </p:txBody>
      </p:sp>
    </p:spTree>
    <p:extLst>
      <p:ext uri="{BB962C8B-B14F-4D97-AF65-F5344CB8AC3E}">
        <p14:creationId xmlns:p14="http://schemas.microsoft.com/office/powerpoint/2010/main" val="134325621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500"/>
                                        <p:tgtEl>
                                          <p:spTgt spid="2">
                                            <p:bg/>
                                          </p:spTgt>
                                        </p:tgtEl>
                                      </p:cBhvr>
                                    </p:animEffect>
                                    <p:anim calcmode="lin" valueType="num">
                                      <p:cBhvr>
                                        <p:cTn id="8" dur="500" fill="hold"/>
                                        <p:tgtEl>
                                          <p:spTgt spid="2">
                                            <p:bg/>
                                          </p:spTgt>
                                        </p:tgtEl>
                                        <p:attrNameLst>
                                          <p:attrName>ppt_x</p:attrName>
                                        </p:attrNameLst>
                                      </p:cBhvr>
                                      <p:tavLst>
                                        <p:tav tm="0">
                                          <p:val>
                                            <p:strVal val="#ppt_x"/>
                                          </p:val>
                                        </p:tav>
                                        <p:tav tm="100000">
                                          <p:val>
                                            <p:strVal val="#ppt_x"/>
                                          </p:val>
                                        </p:tav>
                                      </p:tavLst>
                                    </p:anim>
                                    <p:anim calcmode="lin" valueType="num">
                                      <p:cBhvr>
                                        <p:cTn id="9" dur="500" fill="hold"/>
                                        <p:tgtEl>
                                          <p:spTgt spid="2">
                                            <p:bg/>
                                          </p:spTgt>
                                        </p:tgtEl>
                                        <p:attrNameLst>
                                          <p:attrName>ppt_y</p:attrName>
                                        </p:attrNameLst>
                                      </p:cBhvr>
                                      <p:tavLst>
                                        <p:tav tm="0">
                                          <p:val>
                                            <p:strVal val="#ppt_y+.1"/>
                                          </p:val>
                                        </p:tav>
                                        <p:tav tm="100000">
                                          <p:val>
                                            <p:strVal val="#ppt_y"/>
                                          </p:val>
                                        </p:tav>
                                      </p:tavLst>
                                    </p:anim>
                                  </p:childTnLst>
                                </p:cTn>
                              </p:par>
                            </p:childTnLst>
                          </p:cTn>
                        </p:par>
                        <p:par>
                          <p:cTn id="10" fill="hold" nodeType="withGroup">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500"/>
                                        <p:tgtEl>
                                          <p:spTgt spid="2">
                                            <p:txEl>
                                              <p:pRg st="0" end="0"/>
                                            </p:txEl>
                                          </p:spTgt>
                                        </p:tgtEl>
                                      </p:cBhvr>
                                    </p:animEffect>
                                    <p:anim calcmode="lin" valueType="num">
                                      <p:cBhvr>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anim calcmode="lin" valueType="num">
                                      <p:cBhvr>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2">
                                            <p:txEl>
                                              <p:pRg st="1" end="1"/>
                                            </p:txEl>
                                          </p:spTgt>
                                        </p:tgtEl>
                                        <p:attrNameLst>
                                          <p:attrName>ppt_y</p:attrName>
                                        </p:attrNameLst>
                                      </p:cBhvr>
                                      <p:tavLst>
                                        <p:tav tm="0">
                                          <p:val>
                                            <p:strVal val="#ppt_y+.1"/>
                                          </p:val>
                                        </p:tav>
                                        <p:tav tm="100000">
                                          <p:val>
                                            <p:strVal val="#ppt_y"/>
                                          </p:val>
                                        </p:tav>
                                      </p:tavLst>
                                    </p:anim>
                                  </p:childTnLst>
                                </p:cTn>
                              </p:par>
                              <p:par>
                                <p:cTn id="23" presetID="6" presetClass="entr" presetSubtype="16" fill="hold" nodeType="withEffect">
                                  <p:stCondLst>
                                    <p:cond delay="0"/>
                                  </p:stCondLst>
                                  <p:childTnLst>
                                    <p:set>
                                      <p:cBhvr>
                                        <p:cTn id="24" dur="1" fill="hold">
                                          <p:stCondLst>
                                            <p:cond delay="0"/>
                                          </p:stCondLst>
                                        </p:cTn>
                                        <p:tgtEl>
                                          <p:spTgt spid="30724"/>
                                        </p:tgtEl>
                                        <p:attrNameLst>
                                          <p:attrName>style.visibility</p:attrName>
                                        </p:attrNameLst>
                                      </p:cBhvr>
                                      <p:to>
                                        <p:strVal val="visible"/>
                                      </p:to>
                                    </p:set>
                                    <p:animEffect transition="in" filter="circle(in)">
                                      <p:cBhvr>
                                        <p:cTn id="25" dur="1000"/>
                                        <p:tgtEl>
                                          <p:spTgt spid="30724"/>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anim calcmode="lin" valueType="num">
                                      <p:cBhvr>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2">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
                                            <p:txEl>
                                              <p:pRg st="3" end="3"/>
                                            </p:txEl>
                                          </p:spTgt>
                                        </p:tgtEl>
                                        <p:attrNameLst>
                                          <p:attrName>style.visibility</p:attrName>
                                        </p:attrNameLst>
                                      </p:cBhvr>
                                      <p:to>
                                        <p:strVal val="visible"/>
                                      </p:to>
                                    </p:set>
                                    <p:animEffect transition="in" filter="fade">
                                      <p:cBhvr>
                                        <p:cTn id="33" dur="500"/>
                                        <p:tgtEl>
                                          <p:spTgt spid="2">
                                            <p:txEl>
                                              <p:pRg st="3" end="3"/>
                                            </p:txEl>
                                          </p:spTgt>
                                        </p:tgtEl>
                                      </p:cBhvr>
                                    </p:animEffect>
                                    <p:anim calcmode="lin" valueType="num">
                                      <p:cBhvr>
                                        <p:cTn id="34"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http://www.corbisimages.com/images/Corbis-42-20041438.jpg?size=67&amp;uid=c5df56fb-5900-4fd9-b298-8d4046ecfa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itle 2"/>
          <p:cNvSpPr>
            <a:spLocks noGrp="1"/>
          </p:cNvSpPr>
          <p:nvPr>
            <p:ph type="title"/>
          </p:nvPr>
        </p:nvSpPr>
        <p:spPr>
          <a:xfrm>
            <a:off x="457200" y="4953000"/>
            <a:ext cx="6248400" cy="1600200"/>
          </a:xfrm>
        </p:spPr>
        <p:txBody>
          <a:bodyPr/>
          <a:lstStyle/>
          <a:p>
            <a:r>
              <a:rPr lang="en-US" altLang="en-US" sz="4600" smtClean="0">
                <a:solidFill>
                  <a:schemeClr val="bg1"/>
                </a:solidFill>
              </a:rPr>
              <a:t>The 1950s Workplace</a:t>
            </a:r>
          </a:p>
        </p:txBody>
      </p:sp>
      <p:sp>
        <p:nvSpPr>
          <p:cNvPr id="2" name="Content Placeholder 1"/>
          <p:cNvSpPr>
            <a:spLocks noGrp="1"/>
          </p:cNvSpPr>
          <p:nvPr>
            <p:ph idx="1"/>
          </p:nvPr>
        </p:nvSpPr>
        <p:spPr>
          <a:xfrm>
            <a:off x="496888" y="533400"/>
            <a:ext cx="6208712" cy="4859338"/>
          </a:xfrm>
          <a:solidFill>
            <a:schemeClr val="bg1">
              <a:lumMod val="50000"/>
              <a:alpha val="65000"/>
            </a:schemeClr>
          </a:solidFill>
        </p:spPr>
        <p:txBody>
          <a:bodyPr>
            <a:normAutofit fontScale="92500"/>
          </a:bodyPr>
          <a:lstStyle/>
          <a:p>
            <a:r>
              <a:rPr lang="en-US" altLang="en-US" sz="3200" dirty="0" smtClean="0">
                <a:solidFill>
                  <a:schemeClr val="bg1"/>
                </a:solidFill>
              </a:rPr>
              <a:t>“The Organization/Company Man”: A man completely and totally dedicated to his company</a:t>
            </a:r>
          </a:p>
          <a:p>
            <a:pPr lvl="1"/>
            <a:r>
              <a:rPr lang="en-US" altLang="en-US" sz="2800" dirty="0" smtClean="0">
                <a:solidFill>
                  <a:schemeClr val="bg1"/>
                </a:solidFill>
              </a:rPr>
              <a:t>His identity and worth is directly linked to the company, its reputation, and its success</a:t>
            </a:r>
          </a:p>
          <a:p>
            <a:pPr lvl="1"/>
            <a:r>
              <a:rPr lang="en-US" altLang="en-US" sz="2800" i="1" dirty="0" smtClean="0">
                <a:solidFill>
                  <a:schemeClr val="bg1"/>
                </a:solidFill>
              </a:rPr>
              <a:t>The Man in the Gray Flannel Suit, </a:t>
            </a:r>
            <a:r>
              <a:rPr lang="en-US" altLang="en-US" sz="2800" dirty="0" smtClean="0">
                <a:solidFill>
                  <a:schemeClr val="bg1"/>
                </a:solidFill>
              </a:rPr>
              <a:t>by Sloan Wilson (1956) – showed the secret discontentment of American businessmen</a:t>
            </a:r>
          </a:p>
        </p:txBody>
      </p:sp>
      <p:pic>
        <p:nvPicPr>
          <p:cNvPr id="4" name="Picture 2" descr="http://waxwanedotcom.files.wordpress.com/2013/01/mitgfs7.jpg?w=545&amp;h=674"/>
          <p:cNvPicPr>
            <a:picLocks noChangeAspect="1" noChangeArrowheads="1"/>
          </p:cNvPicPr>
          <p:nvPr/>
        </p:nvPicPr>
        <p:blipFill>
          <a:blip r:embed="rId4" cstate="print"/>
          <a:srcRect l="28347" t="6405" r="23983"/>
          <a:stretch>
            <a:fillRect/>
          </a:stretch>
        </p:blipFill>
        <p:spPr bwMode="auto">
          <a:xfrm>
            <a:off x="7086600" y="152400"/>
            <a:ext cx="1908175" cy="4648200"/>
          </a:xfrm>
          <a:prstGeom prst="rect">
            <a:avLst/>
          </a:prstGeom>
          <a:noFill/>
          <a:ln w="38100">
            <a:solidFill>
              <a:schemeClr val="tx1">
                <a:lumMod val="75000"/>
                <a:lumOff val="25000"/>
              </a:schemeClr>
            </a:solidFill>
          </a:ln>
        </p:spPr>
      </p:pic>
      <p:pic>
        <p:nvPicPr>
          <p:cNvPr id="6" name="Picture 6" descr="http://www.dbadesigns.com/wp-content/uploads/2012/02/1950s-Business-Man-in-suit-Men-s-Fashion-Photography-Flickr-Photo-Sharing-.png"/>
          <p:cNvPicPr>
            <a:picLocks noChangeAspect="1" noChangeArrowheads="1"/>
          </p:cNvPicPr>
          <p:nvPr/>
        </p:nvPicPr>
        <p:blipFill>
          <a:blip r:embed="rId5" cstate="print"/>
          <a:srcRect/>
          <a:stretch>
            <a:fillRect/>
          </a:stretch>
        </p:blipFill>
        <p:spPr bwMode="auto">
          <a:xfrm>
            <a:off x="6705600" y="3581400"/>
            <a:ext cx="1906588" cy="3124200"/>
          </a:xfrm>
          <a:prstGeom prst="rect">
            <a:avLst/>
          </a:prstGeom>
          <a:noFill/>
          <a:ln w="38100">
            <a:solidFill>
              <a:schemeClr val="tx1">
                <a:lumMod val="75000"/>
                <a:lumOff val="25000"/>
              </a:schemeClr>
            </a:solidFill>
          </a:ln>
        </p:spPr>
      </p:pic>
    </p:spTree>
    <p:extLst>
      <p:ext uri="{BB962C8B-B14F-4D97-AF65-F5344CB8AC3E}">
        <p14:creationId xmlns:p14="http://schemas.microsoft.com/office/powerpoint/2010/main" val="3140687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randombar(horizontal)">
                                      <p:cBhvr>
                                        <p:cTn id="7" dur="500"/>
                                        <p:tgtEl>
                                          <p:spTgt spid="2">
                                            <p:bg/>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6" dur="500"/>
                                        <p:tgtEl>
                                          <p:spTgt spid="2">
                                            <p:txEl>
                                              <p:pRg st="1" end="1"/>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4" dur="500"/>
                                        <p:tgtEl>
                                          <p:spTgt spid="2">
                                            <p:txEl>
                                              <p:pRg st="2" end="2"/>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http://www.sallyedelsteincollage.com/users/SallyEdelstein12616/images/SallyEdelstein1261612725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00100" y="2588839"/>
            <a:ext cx="7543800" cy="1676400"/>
          </a:xfrm>
        </p:spPr>
        <p:txBody>
          <a:bodyPr rtlCol="0">
            <a:noAutofit/>
          </a:bodyPr>
          <a:lstStyle/>
          <a:p>
            <a:pPr fontAlgn="auto">
              <a:spcAft>
                <a:spcPts val="0"/>
              </a:spcAft>
              <a:defRPr/>
            </a:pPr>
            <a:r>
              <a:rPr lang="en-US" sz="6000" dirty="0" smtClean="0">
                <a:ln w="18415" cmpd="sng">
                  <a:solidFill>
                    <a:srgbClr val="FFFFFF"/>
                  </a:solidFill>
                  <a:prstDash val="solid"/>
                </a:ln>
                <a:solidFill>
                  <a:srgbClr val="FFFFFF"/>
                </a:solidFill>
                <a:effectLst>
                  <a:outerShdw blurRad="63500" dir="3600000" algn="tl" rotWithShape="0">
                    <a:srgbClr val="000000">
                      <a:alpha val="70000"/>
                    </a:srgbClr>
                  </a:outerShdw>
                </a:effectLst>
                <a:ea typeface="+mj-ea"/>
              </a:rPr>
              <a:t>Postwar Consumerism</a:t>
            </a:r>
            <a:endParaRPr lang="en-US" sz="6000" dirty="0">
              <a:solidFill>
                <a:schemeClr val="tx1">
                  <a:lumMod val="85000"/>
                  <a:lumOff val="15000"/>
                </a:schemeClr>
              </a:solidFill>
              <a:ea typeface="+mj-ea"/>
            </a:endParaRPr>
          </a:p>
        </p:txBody>
      </p:sp>
      <p:sp>
        <p:nvSpPr>
          <p:cNvPr id="4" name="Text Placeholder 3"/>
          <p:cNvSpPr>
            <a:spLocks noGrp="1"/>
          </p:cNvSpPr>
          <p:nvPr>
            <p:ph type="body" idx="1"/>
          </p:nvPr>
        </p:nvSpPr>
        <p:spPr>
          <a:xfrm>
            <a:off x="838200" y="4114800"/>
            <a:ext cx="6858000" cy="914400"/>
          </a:xfrm>
        </p:spPr>
        <p:txBody>
          <a:bodyPr/>
          <a:lstStyle/>
          <a:p>
            <a:r>
              <a:rPr lang="en-US" altLang="en-US" sz="4000" b="1" i="1" smtClean="0">
                <a:solidFill>
                  <a:schemeClr val="bg1"/>
                </a:solidFill>
                <a:effectLst>
                  <a:outerShdw blurRad="38100" dist="38100" dir="2700000" algn="tl">
                    <a:srgbClr val="C0C0C0"/>
                  </a:outerShdw>
                </a:effectLst>
              </a:rPr>
              <a:t>Keeping up with the Joneses</a:t>
            </a:r>
          </a:p>
        </p:txBody>
      </p:sp>
    </p:spTree>
    <p:extLst>
      <p:ext uri="{BB962C8B-B14F-4D97-AF65-F5344CB8AC3E}">
        <p14:creationId xmlns:p14="http://schemas.microsoft.com/office/powerpoint/2010/main" val="274552170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 name="Content Placeholder 1"/>
          <p:cNvSpPr>
            <a:spLocks noGrp="1"/>
          </p:cNvSpPr>
          <p:nvPr>
            <p:ph idx="1"/>
          </p:nvPr>
        </p:nvSpPr>
        <p:spPr>
          <a:xfrm>
            <a:off x="762000" y="533400"/>
            <a:ext cx="7543800" cy="4343400"/>
          </a:xfrm>
          <a:solidFill>
            <a:schemeClr val="bg1">
              <a:lumMod val="95000"/>
              <a:alpha val="70000"/>
            </a:schemeClr>
          </a:solidFill>
        </p:spPr>
        <p:txBody>
          <a:bodyPr>
            <a:noAutofit/>
          </a:bodyPr>
          <a:lstStyle/>
          <a:p>
            <a:pPr>
              <a:spcBef>
                <a:spcPct val="0"/>
              </a:spcBef>
            </a:pPr>
            <a:r>
              <a:rPr lang="en-US" altLang="en-US" sz="3600" dirty="0" smtClean="0">
                <a:solidFill>
                  <a:srgbClr val="227A8F"/>
                </a:solidFill>
              </a:rPr>
              <a:t>Conformity as the new “normal”</a:t>
            </a:r>
          </a:p>
          <a:p>
            <a:pPr lvl="1">
              <a:spcBef>
                <a:spcPct val="0"/>
              </a:spcBef>
            </a:pPr>
            <a:r>
              <a:rPr lang="en-US" altLang="en-US" sz="3200" dirty="0" smtClean="0">
                <a:solidFill>
                  <a:srgbClr val="227A8F"/>
                </a:solidFill>
              </a:rPr>
              <a:t>Reaction to upheaval of  WWII</a:t>
            </a:r>
          </a:p>
          <a:p>
            <a:pPr lvl="1">
              <a:spcBef>
                <a:spcPct val="0"/>
              </a:spcBef>
            </a:pPr>
            <a:r>
              <a:rPr lang="en-US" altLang="en-US" sz="3200" dirty="0" smtClean="0">
                <a:solidFill>
                  <a:srgbClr val="227A8F"/>
                </a:solidFill>
              </a:rPr>
              <a:t>Fears of communist infiltration</a:t>
            </a:r>
          </a:p>
          <a:p>
            <a:pPr lvl="1">
              <a:spcBef>
                <a:spcPct val="0"/>
              </a:spcBef>
            </a:pPr>
            <a:r>
              <a:rPr lang="en-US" altLang="en-US" sz="3200" dirty="0" smtClean="0">
                <a:solidFill>
                  <a:srgbClr val="227A8F"/>
                </a:solidFill>
              </a:rPr>
              <a:t>Conformity = unity</a:t>
            </a:r>
          </a:p>
          <a:p>
            <a:pPr>
              <a:spcBef>
                <a:spcPct val="0"/>
              </a:spcBef>
            </a:pPr>
            <a:r>
              <a:rPr lang="en-US" altLang="en-US" sz="3600" dirty="0" smtClean="0">
                <a:solidFill>
                  <a:srgbClr val="227A8F"/>
                </a:solidFill>
              </a:rPr>
              <a:t>American Dream</a:t>
            </a:r>
          </a:p>
          <a:p>
            <a:pPr>
              <a:spcBef>
                <a:spcPct val="0"/>
              </a:spcBef>
            </a:pPr>
            <a:r>
              <a:rPr lang="en-US" altLang="en-US" sz="3600" dirty="0" smtClean="0">
                <a:solidFill>
                  <a:srgbClr val="227A8F"/>
                </a:solidFill>
              </a:rPr>
              <a:t>Nuclear Family</a:t>
            </a:r>
          </a:p>
          <a:p>
            <a:pPr>
              <a:spcBef>
                <a:spcPct val="0"/>
              </a:spcBef>
            </a:pPr>
            <a:r>
              <a:rPr lang="en-US" altLang="en-US" sz="3600" dirty="0" smtClean="0">
                <a:solidFill>
                  <a:srgbClr val="227A8F"/>
                </a:solidFill>
              </a:rPr>
              <a:t>Ideal, not necessarily reality</a:t>
            </a:r>
          </a:p>
        </p:txBody>
      </p:sp>
      <p:pic>
        <p:nvPicPr>
          <p:cNvPr id="2" name="Picture 1"/>
          <p:cNvPicPr>
            <a:picLocks noChangeAspect="1"/>
          </p:cNvPicPr>
          <p:nvPr/>
        </p:nvPicPr>
        <p:blipFill>
          <a:blip r:embed="rId4" cstate="print"/>
          <a:stretch>
            <a:fillRect/>
          </a:stretch>
        </p:blipFill>
        <p:spPr>
          <a:xfrm rot="658942">
            <a:off x="6675278" y="5113911"/>
            <a:ext cx="2244298" cy="1497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p:cNvSpPr/>
          <p:nvPr/>
        </p:nvSpPr>
        <p:spPr>
          <a:xfrm>
            <a:off x="236340" y="5354763"/>
            <a:ext cx="6330580" cy="1015663"/>
          </a:xfrm>
          <a:prstGeom prst="rect">
            <a:avLst/>
          </a:prstGeom>
          <a:noFill/>
        </p:spPr>
        <p:txBody>
          <a:bodyPr wrap="none" lIns="91440" tIns="45720" rIns="91440" bIns="45720">
            <a:spAutoFit/>
          </a:bodyPr>
          <a:lstStyle/>
          <a:p>
            <a:pPr algn="ctr"/>
            <a:r>
              <a:rPr lang="en-US" sz="6000" b="1"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j-lt"/>
              </a:rPr>
              <a:t>A New Normalcy</a:t>
            </a:r>
            <a:endParaRPr lang="en-US" sz="60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latin typeface="+mj-lt"/>
            </a:endParaRPr>
          </a:p>
        </p:txBody>
      </p:sp>
    </p:spTree>
    <p:extLst>
      <p:ext uri="{BB962C8B-B14F-4D97-AF65-F5344CB8AC3E}">
        <p14:creationId xmlns:p14="http://schemas.microsoft.com/office/powerpoint/2010/main" val="228795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433">
                                            <p:bg/>
                                          </p:spTgt>
                                        </p:tgtEl>
                                        <p:attrNameLst>
                                          <p:attrName>style.visibility</p:attrName>
                                        </p:attrNameLst>
                                      </p:cBhvr>
                                      <p:to>
                                        <p:strVal val="visible"/>
                                      </p:to>
                                    </p:set>
                                    <p:animEffect transition="in" filter="wipe(up)">
                                      <p:cBhvr>
                                        <p:cTn id="7" dur="500"/>
                                        <p:tgtEl>
                                          <p:spTgt spid="18433">
                                            <p:bg/>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433">
                                            <p:txEl>
                                              <p:pRg st="0" end="0"/>
                                            </p:txEl>
                                          </p:spTgt>
                                        </p:tgtEl>
                                        <p:attrNameLst>
                                          <p:attrName>style.visibility</p:attrName>
                                        </p:attrNameLst>
                                      </p:cBhvr>
                                      <p:to>
                                        <p:strVal val="visible"/>
                                      </p:to>
                                    </p:set>
                                    <p:animEffect transition="in" filter="wipe(up)">
                                      <p:cBhvr>
                                        <p:cTn id="11" dur="500"/>
                                        <p:tgtEl>
                                          <p:spTgt spid="1843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8433">
                                            <p:txEl>
                                              <p:pRg st="1" end="1"/>
                                            </p:txEl>
                                          </p:spTgt>
                                        </p:tgtEl>
                                        <p:attrNameLst>
                                          <p:attrName>style.visibility</p:attrName>
                                        </p:attrNameLst>
                                      </p:cBhvr>
                                      <p:to>
                                        <p:strVal val="visible"/>
                                      </p:to>
                                    </p:set>
                                    <p:animEffect transition="in" filter="wipe(up)">
                                      <p:cBhvr>
                                        <p:cTn id="16" dur="500"/>
                                        <p:tgtEl>
                                          <p:spTgt spid="18433">
                                            <p:txEl>
                                              <p:pRg st="1" end="1"/>
                                            </p:txEl>
                                          </p:spTgt>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8433">
                                            <p:txEl>
                                              <p:pRg st="2" end="2"/>
                                            </p:txEl>
                                          </p:spTgt>
                                        </p:tgtEl>
                                        <p:attrNameLst>
                                          <p:attrName>style.visibility</p:attrName>
                                        </p:attrNameLst>
                                      </p:cBhvr>
                                      <p:to>
                                        <p:strVal val="visible"/>
                                      </p:to>
                                    </p:set>
                                    <p:animEffect transition="in" filter="wipe(up)">
                                      <p:cBhvr>
                                        <p:cTn id="20" dur="500"/>
                                        <p:tgtEl>
                                          <p:spTgt spid="18433">
                                            <p:txEl>
                                              <p:pRg st="2" end="2"/>
                                            </p:txEl>
                                          </p:spTgt>
                                        </p:tgtEl>
                                      </p:cBhvr>
                                    </p:animEffec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18433">
                                            <p:txEl>
                                              <p:pRg st="3" end="3"/>
                                            </p:txEl>
                                          </p:spTgt>
                                        </p:tgtEl>
                                        <p:attrNameLst>
                                          <p:attrName>style.visibility</p:attrName>
                                        </p:attrNameLst>
                                      </p:cBhvr>
                                      <p:to>
                                        <p:strVal val="visible"/>
                                      </p:to>
                                    </p:set>
                                    <p:animEffect transition="in" filter="wipe(up)">
                                      <p:cBhvr>
                                        <p:cTn id="24" dur="500"/>
                                        <p:tgtEl>
                                          <p:spTgt spid="1843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8433">
                                            <p:txEl>
                                              <p:pRg st="4" end="4"/>
                                            </p:txEl>
                                          </p:spTgt>
                                        </p:tgtEl>
                                        <p:attrNameLst>
                                          <p:attrName>style.visibility</p:attrName>
                                        </p:attrNameLst>
                                      </p:cBhvr>
                                      <p:to>
                                        <p:strVal val="visible"/>
                                      </p:to>
                                    </p:set>
                                    <p:animEffect transition="in" filter="wipe(up)">
                                      <p:cBhvr>
                                        <p:cTn id="29" dur="500"/>
                                        <p:tgtEl>
                                          <p:spTgt spid="1843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8433">
                                            <p:txEl>
                                              <p:pRg st="5" end="5"/>
                                            </p:txEl>
                                          </p:spTgt>
                                        </p:tgtEl>
                                        <p:attrNameLst>
                                          <p:attrName>style.visibility</p:attrName>
                                        </p:attrNameLst>
                                      </p:cBhvr>
                                      <p:to>
                                        <p:strVal val="visible"/>
                                      </p:to>
                                    </p:set>
                                    <p:animEffect transition="in" filter="wipe(up)">
                                      <p:cBhvr>
                                        <p:cTn id="34" dur="500"/>
                                        <p:tgtEl>
                                          <p:spTgt spid="1843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8433">
                                            <p:txEl>
                                              <p:pRg st="6" end="6"/>
                                            </p:txEl>
                                          </p:spTgt>
                                        </p:tgtEl>
                                        <p:attrNameLst>
                                          <p:attrName>style.visibility</p:attrName>
                                        </p:attrNameLst>
                                      </p:cBhvr>
                                      <p:to>
                                        <p:strVal val="visible"/>
                                      </p:to>
                                    </p:set>
                                    <p:animEffect transition="in" filter="wipe(up)">
                                      <p:cBhvr>
                                        <p:cTn id="39" dur="500"/>
                                        <p:tgtEl>
                                          <p:spTgt spid="1843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6324600" cy="1143000"/>
          </a:xfrm>
        </p:spPr>
        <p:txBody>
          <a:bodyPr>
            <a:normAutofit/>
          </a:bodyPr>
          <a:lstStyle/>
          <a:p>
            <a:r>
              <a:rPr lang="en-US" dirty="0" smtClean="0"/>
              <a:t>Post-War Consumerism</a:t>
            </a:r>
            <a:endParaRPr lang="en-US" dirty="0"/>
          </a:p>
        </p:txBody>
      </p:sp>
      <p:sp>
        <p:nvSpPr>
          <p:cNvPr id="3" name="Content Placeholder 2"/>
          <p:cNvSpPr>
            <a:spLocks noGrp="1"/>
          </p:cNvSpPr>
          <p:nvPr>
            <p:ph idx="1"/>
          </p:nvPr>
        </p:nvSpPr>
        <p:spPr>
          <a:xfrm>
            <a:off x="249715" y="1364109"/>
            <a:ext cx="4876800" cy="4525963"/>
          </a:xfrm>
          <a:noFill/>
        </p:spPr>
        <p:txBody>
          <a:bodyPr>
            <a:normAutofit fontScale="77500" lnSpcReduction="20000"/>
          </a:bodyPr>
          <a:lstStyle/>
          <a:p>
            <a:r>
              <a:rPr lang="en-US" sz="3200" dirty="0" smtClean="0"/>
              <a:t>“Keeping up with the Joneses”</a:t>
            </a:r>
          </a:p>
          <a:p>
            <a:pPr lvl="1"/>
            <a:r>
              <a:rPr lang="en-US" sz="2800" dirty="0" smtClean="0"/>
              <a:t>Supported by “Fordism” and Consumerism</a:t>
            </a:r>
          </a:p>
          <a:p>
            <a:pPr lvl="1"/>
            <a:r>
              <a:rPr lang="en-US" sz="2800" dirty="0" smtClean="0"/>
              <a:t>Diner’s Club Card</a:t>
            </a:r>
            <a:endParaRPr lang="en-US" sz="2800" dirty="0"/>
          </a:p>
          <a:p>
            <a:r>
              <a:rPr lang="en-US" sz="3200" dirty="0"/>
              <a:t>More wealth=more luxury </a:t>
            </a:r>
            <a:r>
              <a:rPr lang="en-US" sz="3200" dirty="0" smtClean="0"/>
              <a:t>items</a:t>
            </a:r>
          </a:p>
          <a:p>
            <a:r>
              <a:rPr lang="en-US" sz="3200" dirty="0" smtClean="0"/>
              <a:t>Consumer and household items</a:t>
            </a:r>
          </a:p>
          <a:p>
            <a:pPr lvl="1"/>
            <a:r>
              <a:rPr lang="en-US" sz="2800" dirty="0" smtClean="0"/>
              <a:t>Ease</a:t>
            </a:r>
          </a:p>
          <a:p>
            <a:pPr lvl="1"/>
            <a:r>
              <a:rPr lang="en-US" sz="2800" dirty="0" smtClean="0"/>
              <a:t>Comfort</a:t>
            </a:r>
          </a:p>
          <a:p>
            <a:pPr lvl="1"/>
            <a:r>
              <a:rPr lang="en-US" sz="2800" dirty="0" smtClean="0"/>
              <a:t>Effort</a:t>
            </a:r>
          </a:p>
          <a:p>
            <a:r>
              <a:rPr lang="en-US" altLang="en-US" sz="3200" dirty="0"/>
              <a:t>Highly influenced by print and television </a:t>
            </a:r>
            <a:r>
              <a:rPr lang="en-US" altLang="en-US" sz="3200" dirty="0" smtClean="0"/>
              <a:t>advertising</a:t>
            </a:r>
            <a:r>
              <a:rPr lang="en-US" sz="3200" dirty="0" smtClean="0"/>
              <a:t> </a:t>
            </a:r>
          </a:p>
          <a:p>
            <a:pPr lvl="1"/>
            <a:endParaRPr lang="en-US" dirty="0"/>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4881">
            <a:off x="6492169" y="175866"/>
            <a:ext cx="2660650" cy="263683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37353">
            <a:off x="5482519" y="2525366"/>
            <a:ext cx="3116263" cy="220345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images1.wikia.nocookie.net/__cb20110314214443/disney/images/9/99/Bucky_Beave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4011">
            <a:off x="5296782" y="4833591"/>
            <a:ext cx="19081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http://www.bryanfields.com/samples/alka/mem/pix/006sp.gif">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l="30556" t="11111" r="16667"/>
          <a:stretch>
            <a:fillRect/>
          </a:stretch>
        </p:blipFill>
        <p:spPr bwMode="auto">
          <a:xfrm rot="502057">
            <a:off x="7514519" y="4630391"/>
            <a:ext cx="16287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812470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89744">
            <a:off x="1862138" y="4502150"/>
            <a:ext cx="2767012" cy="218281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Content Placeholder 1"/>
          <p:cNvSpPr>
            <a:spLocks noGrp="1"/>
          </p:cNvSpPr>
          <p:nvPr>
            <p:ph idx="1"/>
          </p:nvPr>
        </p:nvSpPr>
        <p:spPr>
          <a:xfrm>
            <a:off x="5109610" y="1219200"/>
            <a:ext cx="3810000" cy="5029200"/>
          </a:xfrm>
        </p:spPr>
        <p:txBody>
          <a:bodyPr/>
          <a:lstStyle/>
          <a:p>
            <a:r>
              <a:rPr lang="en-US" altLang="en-US" sz="3200" dirty="0" smtClean="0"/>
              <a:t>Average income triples between 1940-60</a:t>
            </a:r>
          </a:p>
          <a:p>
            <a:r>
              <a:rPr lang="en-US" altLang="en-US" sz="3200" dirty="0" smtClean="0"/>
              <a:t>Home ownership increases (GI Bill)</a:t>
            </a:r>
          </a:p>
          <a:p>
            <a:r>
              <a:rPr lang="en-US" altLang="en-US" sz="3200" dirty="0" smtClean="0"/>
              <a:t>Americans move to white collar and service jobs</a:t>
            </a:r>
          </a:p>
          <a:p>
            <a:endParaRPr lang="en-US" alt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76045">
            <a:off x="49213" y="2184400"/>
            <a:ext cx="2654300" cy="26336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312176">
            <a:off x="2492375" y="1401763"/>
            <a:ext cx="2487613" cy="29718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381299"/>
            <a:ext cx="7543800" cy="990301"/>
          </a:xfrm>
        </p:spPr>
        <p:txBody>
          <a:bodyPr/>
          <a:lstStyle/>
          <a:p>
            <a:r>
              <a:rPr lang="en-US" dirty="0" smtClean="0"/>
              <a:t>The Affluent Society</a:t>
            </a:r>
            <a:endParaRPr lang="en-US" dirty="0"/>
          </a:p>
        </p:txBody>
      </p:sp>
    </p:spTree>
    <p:extLst>
      <p:ext uri="{BB962C8B-B14F-4D97-AF65-F5344CB8AC3E}">
        <p14:creationId xmlns:p14="http://schemas.microsoft.com/office/powerpoint/2010/main" val="3068942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randombar(horizontal)">
                                      <p:cBhvr>
                                        <p:cTn id="7" dur="500"/>
                                        <p:tgtEl>
                                          <p:spTgt spid="92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19">
                                            <p:txEl>
                                              <p:pRg st="1" end="1"/>
                                            </p:txEl>
                                          </p:spTgt>
                                        </p:tgtEl>
                                        <p:attrNameLst>
                                          <p:attrName>style.visibility</p:attrName>
                                        </p:attrNameLst>
                                      </p:cBhvr>
                                      <p:to>
                                        <p:strVal val="visible"/>
                                      </p:to>
                                    </p:set>
                                    <p:animEffect transition="in" filter="randombar(horizontal)">
                                      <p:cBhvr>
                                        <p:cTn id="12" dur="500"/>
                                        <p:tgtEl>
                                          <p:spTgt spid="92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9219">
                                            <p:txEl>
                                              <p:pRg st="2" end="2"/>
                                            </p:txEl>
                                          </p:spTgt>
                                        </p:tgtEl>
                                        <p:attrNameLst>
                                          <p:attrName>style.visibility</p:attrName>
                                        </p:attrNameLst>
                                      </p:cBhvr>
                                      <p:to>
                                        <p:strVal val="visible"/>
                                      </p:to>
                                    </p:set>
                                    <p:animEffect transition="in" filter="randombar(horizontal)">
                                      <p:cBhvr>
                                        <p:cTn id="17"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533400"/>
            <a:ext cx="4210050" cy="4800600"/>
          </a:xfrm>
        </p:spPr>
        <p:txBody>
          <a:bodyPr>
            <a:normAutofit fontScale="92500" lnSpcReduction="10000"/>
          </a:bodyPr>
          <a:lstStyle/>
          <a:p>
            <a:pPr>
              <a:lnSpc>
                <a:spcPct val="80000"/>
              </a:lnSpc>
              <a:buClr>
                <a:srgbClr val="7ACBE0"/>
              </a:buClr>
            </a:pPr>
            <a:r>
              <a:rPr lang="en-US" altLang="en-US" sz="3100" dirty="0" smtClean="0">
                <a:solidFill>
                  <a:schemeClr val="tx1"/>
                </a:solidFill>
              </a:rPr>
              <a:t>30 million in poverty, mostly minorities</a:t>
            </a:r>
          </a:p>
          <a:p>
            <a:pPr marL="822325" lvl="1" indent="-457200">
              <a:lnSpc>
                <a:spcPct val="80000"/>
              </a:lnSpc>
              <a:buClr>
                <a:srgbClr val="7ACBE0"/>
              </a:buClr>
            </a:pPr>
            <a:r>
              <a:rPr lang="en-US" altLang="en-US" sz="2700" dirty="0" smtClean="0"/>
              <a:t>Most prevalent in inner cities</a:t>
            </a:r>
          </a:p>
          <a:p>
            <a:pPr marL="822325" lvl="1" indent="-457200">
              <a:lnSpc>
                <a:spcPct val="80000"/>
              </a:lnSpc>
              <a:buClr>
                <a:srgbClr val="7ACBE0"/>
              </a:buClr>
            </a:pPr>
            <a:r>
              <a:rPr lang="en-US" altLang="en-US" sz="2700" dirty="0" smtClean="0"/>
              <a:t>“White Flight”</a:t>
            </a:r>
          </a:p>
          <a:p>
            <a:pPr>
              <a:lnSpc>
                <a:spcPct val="80000"/>
              </a:lnSpc>
              <a:buClr>
                <a:srgbClr val="7ACBE0"/>
              </a:buClr>
            </a:pPr>
            <a:r>
              <a:rPr lang="en-US" altLang="en-US" sz="3100" dirty="0" smtClean="0">
                <a:solidFill>
                  <a:schemeClr val="tx1"/>
                </a:solidFill>
              </a:rPr>
              <a:t>Racial discrimination was prominent</a:t>
            </a:r>
          </a:p>
          <a:p>
            <a:pPr marL="822325" lvl="1" indent="-457200">
              <a:lnSpc>
                <a:spcPct val="80000"/>
              </a:lnSpc>
              <a:buClr>
                <a:srgbClr val="7ACBE0"/>
              </a:buClr>
            </a:pPr>
            <a:r>
              <a:rPr lang="en-US" altLang="en-US" sz="2700" dirty="0" smtClean="0"/>
              <a:t>Discrimination in schools, housing, and hiring (only earned an average 51% of what whites earned)</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l="5824" t="5389" r="4054" b="17880"/>
          <a:stretch>
            <a:fillRect/>
          </a:stretch>
        </p:blipFill>
        <p:spPr bwMode="auto">
          <a:xfrm>
            <a:off x="4972050" y="533400"/>
            <a:ext cx="3486150" cy="46482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0" y="4572000"/>
            <a:ext cx="7543800" cy="1600200"/>
          </a:xfrm>
        </p:spPr>
        <p:txBody>
          <a:bodyPr/>
          <a:lstStyle/>
          <a:p>
            <a:r>
              <a:rPr lang="en-US" sz="4800" dirty="0" smtClean="0"/>
              <a:t>The Affluent(?) Society</a:t>
            </a:r>
            <a:endParaRPr lang="en-US" sz="4800" dirty="0"/>
          </a:p>
        </p:txBody>
      </p:sp>
    </p:spTree>
    <p:extLst>
      <p:ext uri="{BB962C8B-B14F-4D97-AF65-F5344CB8AC3E}">
        <p14:creationId xmlns:p14="http://schemas.microsoft.com/office/powerpoint/2010/main" val="377287341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3392" y="1295400"/>
            <a:ext cx="8877215" cy="5431347"/>
          </a:xfrm>
        </p:spPr>
      </p:pic>
      <p:sp>
        <p:nvSpPr>
          <p:cNvPr id="3" name="Title 2"/>
          <p:cNvSpPr>
            <a:spLocks noGrp="1"/>
          </p:cNvSpPr>
          <p:nvPr>
            <p:ph type="title"/>
          </p:nvPr>
        </p:nvSpPr>
        <p:spPr/>
        <p:txBody>
          <a:bodyPr/>
          <a:lstStyle/>
          <a:p>
            <a:r>
              <a:rPr lang="en-US" dirty="0" smtClean="0"/>
              <a:t>“Red-lining, white flight”</a:t>
            </a:r>
            <a:endParaRPr lang="en-US" dirty="0"/>
          </a:p>
        </p:txBody>
      </p:sp>
    </p:spTree>
    <p:extLst>
      <p:ext uri="{BB962C8B-B14F-4D97-AF65-F5344CB8AC3E}">
        <p14:creationId xmlns:p14="http://schemas.microsoft.com/office/powerpoint/2010/main" val="1499682473"/>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7600" y="1059712"/>
            <a:ext cx="4837176" cy="1828800"/>
          </a:xfrm>
        </p:spPr>
        <p:txBody>
          <a:bodyPr/>
          <a:lstStyle/>
          <a:p>
            <a:r>
              <a:rPr lang="en-US" i="1" dirty="0" smtClean="0"/>
              <a:t>“The Buck Stops Here”</a:t>
            </a:r>
            <a:endParaRPr lang="en-US" i="1" dirty="0"/>
          </a:p>
        </p:txBody>
      </p:sp>
      <p:sp>
        <p:nvSpPr>
          <p:cNvPr id="3" name="Text Placeholder 2"/>
          <p:cNvSpPr>
            <a:spLocks noGrp="1"/>
          </p:cNvSpPr>
          <p:nvPr>
            <p:ph type="body" idx="1"/>
          </p:nvPr>
        </p:nvSpPr>
        <p:spPr>
          <a:xfrm>
            <a:off x="3886200" y="3048000"/>
            <a:ext cx="4572000" cy="1454888"/>
          </a:xfrm>
        </p:spPr>
        <p:txBody>
          <a:bodyPr/>
          <a:lstStyle/>
          <a:p>
            <a:pPr algn="r"/>
            <a:r>
              <a:rPr lang="en-US" dirty="0" smtClean="0"/>
              <a:t>Presidents </a:t>
            </a:r>
            <a:r>
              <a:rPr lang="en-US" dirty="0"/>
              <a:t>of the </a:t>
            </a:r>
            <a:r>
              <a:rPr lang="en-US" dirty="0" smtClean="0"/>
              <a:t>1950s</a:t>
            </a:r>
            <a:endParaRPr lang="en-US" dirty="0"/>
          </a:p>
        </p:txBody>
      </p:sp>
      <p:pic>
        <p:nvPicPr>
          <p:cNvPr id="4" name="Picture 3"/>
          <p:cNvPicPr>
            <a:picLocks noChangeAspect="1"/>
          </p:cNvPicPr>
          <p:nvPr/>
        </p:nvPicPr>
        <p:blipFill>
          <a:blip r:embed="rId2" cstate="print"/>
          <a:stretch>
            <a:fillRect/>
          </a:stretch>
        </p:blipFill>
        <p:spPr>
          <a:xfrm>
            <a:off x="381000" y="609600"/>
            <a:ext cx="3760502" cy="479976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7671284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581400" y="381000"/>
            <a:ext cx="5410200" cy="6096000"/>
          </a:xfrm>
        </p:spPr>
        <p:txBody>
          <a:bodyPr/>
          <a:lstStyle/>
          <a:p>
            <a:r>
              <a:rPr lang="en-US" sz="2800" dirty="0" smtClean="0"/>
              <a:t>Labor unrest post-WWII</a:t>
            </a:r>
          </a:p>
          <a:p>
            <a:r>
              <a:rPr lang="en-US" sz="2800" dirty="0" smtClean="0"/>
              <a:t>Taft-Hartley Act: Restricts </a:t>
            </a:r>
            <a:r>
              <a:rPr lang="en-US" sz="2800" dirty="0"/>
              <a:t>the activities and power of labor </a:t>
            </a:r>
            <a:r>
              <a:rPr lang="en-US" sz="2800" dirty="0" smtClean="0"/>
              <a:t>unions.</a:t>
            </a:r>
          </a:p>
          <a:p>
            <a:pPr lvl="1"/>
            <a:r>
              <a:rPr lang="en-US" sz="2400" dirty="0" smtClean="0"/>
              <a:t>Prohibited certain kinds of strikes and boycotts, </a:t>
            </a:r>
            <a:r>
              <a:rPr lang="en-US" sz="2400" dirty="0"/>
              <a:t>closed shops, and monetary donations by unions to federal political campaigns.</a:t>
            </a:r>
          </a:p>
          <a:p>
            <a:pPr lvl="1"/>
            <a:r>
              <a:rPr lang="en-US" sz="2400" dirty="0" smtClean="0"/>
              <a:t>Required union </a:t>
            </a:r>
            <a:r>
              <a:rPr lang="en-US" sz="2400" dirty="0"/>
              <a:t>officers to sign non-communist affidavits with the government</a:t>
            </a:r>
            <a:r>
              <a:rPr lang="en-US" sz="2400" dirty="0" smtClean="0"/>
              <a:t>.</a:t>
            </a:r>
          </a:p>
          <a:p>
            <a:r>
              <a:rPr lang="en-US" sz="2800" dirty="0" smtClean="0"/>
              <a:t>Vetoed by Truman; overridden by Congress</a:t>
            </a:r>
          </a:p>
          <a:p>
            <a:r>
              <a:rPr lang="en-US" sz="2800" dirty="0" smtClean="0"/>
              <a:t>“Slave labor bill”</a:t>
            </a:r>
          </a:p>
        </p:txBody>
      </p:sp>
      <p:sp>
        <p:nvSpPr>
          <p:cNvPr id="3" name="Title 2"/>
          <p:cNvSpPr>
            <a:spLocks noGrp="1"/>
          </p:cNvSpPr>
          <p:nvPr>
            <p:ph type="title"/>
          </p:nvPr>
        </p:nvSpPr>
        <p:spPr>
          <a:xfrm>
            <a:off x="228600" y="274638"/>
            <a:ext cx="8458200" cy="1143000"/>
          </a:xfrm>
        </p:spPr>
        <p:txBody>
          <a:bodyPr>
            <a:normAutofit/>
          </a:bodyPr>
          <a:lstStyle/>
          <a:p>
            <a:r>
              <a:rPr lang="en-US" dirty="0" smtClean="0"/>
              <a:t>Labor Issues</a:t>
            </a:r>
            <a:endParaRPr lang="en-US" dirty="0"/>
          </a:p>
        </p:txBody>
      </p:sp>
      <p:pic>
        <p:nvPicPr>
          <p:cNvPr id="4098" name="Picture 2" descr="http://www.holtlaborlibrary.org/images/fight%20law.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40765">
            <a:off x="381000" y="1524000"/>
            <a:ext cx="2743200" cy="4181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90875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138"/>
            <a:ext cx="6248400" cy="4525962"/>
          </a:xfrm>
        </p:spPr>
        <p:txBody>
          <a:bodyPr/>
          <a:lstStyle/>
          <a:p>
            <a:r>
              <a:rPr lang="en-US" sz="2400" dirty="0" smtClean="0"/>
              <a:t>The Servicemen’s Readjustment Act (AKA: the </a:t>
            </a:r>
            <a:r>
              <a:rPr lang="en-US" sz="2400" dirty="0"/>
              <a:t>GI Bill</a:t>
            </a:r>
            <a:r>
              <a:rPr lang="en-US" sz="2400" dirty="0" smtClean="0"/>
              <a:t>), 1944:  </a:t>
            </a:r>
            <a:r>
              <a:rPr lang="en-US" sz="2400" dirty="0"/>
              <a:t>P</a:t>
            </a:r>
            <a:r>
              <a:rPr lang="en-US" sz="2400" dirty="0" smtClean="0"/>
              <a:t>rovided </a:t>
            </a:r>
            <a:r>
              <a:rPr lang="en-US" sz="2400" dirty="0"/>
              <a:t>a range of benefits for returning World War II veterans (commonly referred to as G.I.s). </a:t>
            </a:r>
            <a:endParaRPr lang="en-US" sz="2400" dirty="0" smtClean="0"/>
          </a:p>
          <a:p>
            <a:pPr lvl="1"/>
            <a:r>
              <a:rPr lang="en-US" sz="2000" dirty="0"/>
              <a:t>L</a:t>
            </a:r>
            <a:r>
              <a:rPr lang="en-US" sz="2000" dirty="0" smtClean="0"/>
              <a:t>ow</a:t>
            </a:r>
            <a:r>
              <a:rPr lang="en-US" sz="2000" dirty="0"/>
              <a:t>-cost </a:t>
            </a:r>
            <a:r>
              <a:rPr lang="en-US" sz="2000" dirty="0" smtClean="0"/>
              <a:t>mortgages &amp; loans, college/vocational education tuition, unemployment </a:t>
            </a:r>
            <a:r>
              <a:rPr lang="en-US" sz="2000" dirty="0"/>
              <a:t>compensation</a:t>
            </a:r>
            <a:r>
              <a:rPr lang="en-US" sz="2000" dirty="0" smtClean="0"/>
              <a:t>.</a:t>
            </a:r>
          </a:p>
          <a:p>
            <a:r>
              <a:rPr lang="en-US" sz="2400" dirty="0"/>
              <a:t>Executive Order 9981:  </a:t>
            </a:r>
            <a:r>
              <a:rPr lang="en-US" sz="2400" dirty="0" smtClean="0"/>
              <a:t>Abolished </a:t>
            </a:r>
            <a:r>
              <a:rPr lang="en-US" sz="2400" dirty="0"/>
              <a:t>racial discrimination in the armed forces and eventually led to the </a:t>
            </a:r>
            <a:r>
              <a:rPr lang="en-US" sz="2400" dirty="0" smtClean="0"/>
              <a:t>desegregation of </a:t>
            </a:r>
            <a:r>
              <a:rPr lang="en-US" sz="2400" dirty="0"/>
              <a:t>the </a:t>
            </a:r>
            <a:r>
              <a:rPr lang="en-US" sz="2400" dirty="0" smtClean="0"/>
              <a:t>armed services.</a:t>
            </a:r>
            <a:endParaRPr lang="en-US" sz="2400" dirty="0"/>
          </a:p>
        </p:txBody>
      </p:sp>
      <p:sp>
        <p:nvSpPr>
          <p:cNvPr id="3" name="Title 2"/>
          <p:cNvSpPr>
            <a:spLocks noGrp="1"/>
          </p:cNvSpPr>
          <p:nvPr>
            <p:ph type="title"/>
          </p:nvPr>
        </p:nvSpPr>
        <p:spPr/>
        <p:txBody>
          <a:bodyPr/>
          <a:lstStyle/>
          <a:p>
            <a:r>
              <a:rPr lang="en-US" dirty="0" smtClean="0"/>
              <a:t>Changes for </a:t>
            </a:r>
            <a:endParaRPr lang="en-US" dirty="0"/>
          </a:p>
        </p:txBody>
      </p:sp>
      <p:pic>
        <p:nvPicPr>
          <p:cNvPr id="5122" name="Picture 2" descr="http://whereistheoutrage.net/wp-content/uploads/2012/03/gi-bill.jpg"/>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400800" y="2754173"/>
            <a:ext cx="2743200" cy="410382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planetkrypton.net/products/GI-JOE-Logo-Wall-Plaque.jp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1908" b="15789"/>
          <a:stretch/>
        </p:blipFill>
        <p:spPr bwMode="auto">
          <a:xfrm>
            <a:off x="3657600" y="152400"/>
            <a:ext cx="4524375" cy="1177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4257603"/>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ewsPrint">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ustom 1">
      <a:majorFont>
        <a:latin typeface="MV Boli"/>
        <a:ea typeface=""/>
        <a:cs typeface=""/>
      </a:majorFont>
      <a:minorFont>
        <a:latin typeface="Gill Sans MT"/>
        <a:ea typeface=""/>
        <a:cs typeface=""/>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emplate>Concourse</Template>
  <TotalTime>5639</TotalTime>
  <Words>954</Words>
  <Application>Microsoft Office PowerPoint</Application>
  <PresentationFormat>On-screen Show (4:3)</PresentationFormat>
  <Paragraphs>168</Paragraphs>
  <Slides>30</Slides>
  <Notes>20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30</vt:i4>
      </vt:variant>
    </vt:vector>
  </HeadingPairs>
  <TitlesOfParts>
    <vt:vector size="45" baseType="lpstr">
      <vt:lpstr>MS PGothic</vt:lpstr>
      <vt:lpstr>Arial</vt:lpstr>
      <vt:lpstr>Arial Narrow</vt:lpstr>
      <vt:lpstr>Calibri</vt:lpstr>
      <vt:lpstr>Gill Sans MT</vt:lpstr>
      <vt:lpstr>Lucida Sans Unicode</vt:lpstr>
      <vt:lpstr>MV Boli</vt:lpstr>
      <vt:lpstr>Verdana</vt:lpstr>
      <vt:lpstr>Wingdings 2</vt:lpstr>
      <vt:lpstr>Wingdings 3</vt:lpstr>
      <vt:lpstr>Concourse</vt:lpstr>
      <vt:lpstr>Office Theme</vt:lpstr>
      <vt:lpstr>1_Office Theme</vt:lpstr>
      <vt:lpstr>2_Office Theme</vt:lpstr>
      <vt:lpstr>NewsPrint</vt:lpstr>
      <vt:lpstr>Bell Ringer</vt:lpstr>
      <vt:lpstr>The Affluent Society</vt:lpstr>
      <vt:lpstr>PowerPoint Presentation</vt:lpstr>
      <vt:lpstr>The Affluent Society</vt:lpstr>
      <vt:lpstr>The Affluent(?) Society</vt:lpstr>
      <vt:lpstr>“Red-lining, white flight”</vt:lpstr>
      <vt:lpstr>“The Buck Stops Here”</vt:lpstr>
      <vt:lpstr>Labor Issues</vt:lpstr>
      <vt:lpstr>Changes for </vt:lpstr>
      <vt:lpstr>Election of 1948</vt:lpstr>
      <vt:lpstr>Truman’s Fair Deal</vt:lpstr>
      <vt:lpstr>Election of 1952</vt:lpstr>
      <vt:lpstr>PowerPoint Presentation</vt:lpstr>
      <vt:lpstr>Dynamic Conservatism</vt:lpstr>
      <vt:lpstr>Election of 1956</vt:lpstr>
      <vt:lpstr>PowerPoint Presentation</vt:lpstr>
      <vt:lpstr>Life Is A Highway</vt:lpstr>
      <vt:lpstr>The Culture of the Car</vt:lpstr>
      <vt:lpstr>The Culture of the Car</vt:lpstr>
      <vt:lpstr>Federal Highway Act</vt:lpstr>
      <vt:lpstr>PowerPoint Presentation</vt:lpstr>
      <vt:lpstr>Route 66</vt:lpstr>
      <vt:lpstr>Route 66</vt:lpstr>
      <vt:lpstr>PowerPoint Presentation</vt:lpstr>
      <vt:lpstr>PowerPoint Presentation</vt:lpstr>
      <vt:lpstr>THE REAL</vt:lpstr>
      <vt:lpstr>PowerPoint Presentation</vt:lpstr>
      <vt:lpstr>The 1950s Workplace</vt:lpstr>
      <vt:lpstr>Postwar Consumerism</vt:lpstr>
      <vt:lpstr>Post-War Consumerism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Nifty Fifties!</dc:title>
  <dc:creator>mchanrahan</dc:creator>
  <cp:lastModifiedBy>David Cummings</cp:lastModifiedBy>
  <cp:revision>123</cp:revision>
  <dcterms:created xsi:type="dcterms:W3CDTF">2012-05-01T17:21:51Z</dcterms:created>
  <dcterms:modified xsi:type="dcterms:W3CDTF">2022-04-12T16:41:24Z</dcterms:modified>
</cp:coreProperties>
</file>