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3"/>
  </p:notesMasterIdLst>
  <p:sldIdLst>
    <p:sldId id="301" r:id="rId2"/>
    <p:sldId id="256" r:id="rId3"/>
    <p:sldId id="278" r:id="rId4"/>
    <p:sldId id="266" r:id="rId5"/>
    <p:sldId id="303" r:id="rId6"/>
    <p:sldId id="268" r:id="rId7"/>
    <p:sldId id="281" r:id="rId8"/>
    <p:sldId id="285" r:id="rId9"/>
    <p:sldId id="292" r:id="rId10"/>
    <p:sldId id="291" r:id="rId11"/>
    <p:sldId id="304" r:id="rId12"/>
    <p:sldId id="270" r:id="rId13"/>
    <p:sldId id="294" r:id="rId14"/>
    <p:sldId id="293" r:id="rId15"/>
    <p:sldId id="282" r:id="rId16"/>
    <p:sldId id="271" r:id="rId17"/>
    <p:sldId id="296" r:id="rId18"/>
    <p:sldId id="297" r:id="rId19"/>
    <p:sldId id="275" r:id="rId20"/>
    <p:sldId id="298" r:id="rId21"/>
    <p:sldId id="30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047"/>
    <a:srgbClr val="270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0" autoAdjust="0"/>
    <p:restoredTop sz="91461" autoAdjust="0"/>
  </p:normalViewPr>
  <p:slideViewPr>
    <p:cSldViewPr>
      <p:cViewPr>
        <p:scale>
          <a:sx n="72" d="100"/>
          <a:sy n="72" d="100"/>
        </p:scale>
        <p:origin x="-1032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4A20B-42FA-46A8-8B11-FDD4BFD9C365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EF447-E8C3-4A74-8AAD-3681CA4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17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EF447-E8C3-4A74-8AAD-3681CA4371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59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EF447-E8C3-4A74-8AAD-3681CA43713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09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EF447-E8C3-4A74-8AAD-3681CA43713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87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EF447-E8C3-4A74-8AAD-3681CA43713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66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EF447-E8C3-4A74-8AAD-3681CA43713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3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EF447-E8C3-4A74-8AAD-3681CA43713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85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EF447-E8C3-4A74-8AAD-3681CA43713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14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1995, the U.S. government released a series of decoded Soviet cables, codenamed VENONA, which confirmed that Julius acted as a courier and recruiter for the Soviets but which were unclear about Ethel's involvement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EF447-E8C3-4A74-8AAD-3681CA43713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00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EF447-E8C3-4A74-8AAD-3681CA43713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5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EF447-E8C3-4A74-8AAD-3681CA43713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67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EF447-E8C3-4A74-8AAD-3681CA4371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63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EF447-E8C3-4A74-8AAD-3681CA4371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21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F91315-DAB9-4924-B1BE-78B307B356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68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845C71-0B51-4058-84ED-745012DD09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49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EF447-E8C3-4A74-8AAD-3681CA4371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73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EF447-E8C3-4A74-8AAD-3681CA4371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19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EF447-E8C3-4A74-8AAD-3681CA4371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31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EF447-E8C3-4A74-8AAD-3681CA43713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1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C7FA-D63F-4EA6-8698-DD12D5DE082A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88A2-062A-40EE-97B6-E69E3F6FB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C7FA-D63F-4EA6-8698-DD12D5DE082A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88A2-062A-40EE-97B6-E69E3F6FB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C7FA-D63F-4EA6-8698-DD12D5DE082A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88A2-062A-40EE-97B6-E69E3F6FB0F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C7FA-D63F-4EA6-8698-DD12D5DE082A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88A2-062A-40EE-97B6-E69E3F6FB0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C7FA-D63F-4EA6-8698-DD12D5DE082A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88A2-062A-40EE-97B6-E69E3F6FB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C7FA-D63F-4EA6-8698-DD12D5DE082A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88A2-062A-40EE-97B6-E69E3F6FB0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C7FA-D63F-4EA6-8698-DD12D5DE082A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88A2-062A-40EE-97B6-E69E3F6FB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C7FA-D63F-4EA6-8698-DD12D5DE082A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88A2-062A-40EE-97B6-E69E3F6FB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C7FA-D63F-4EA6-8698-DD12D5DE082A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88A2-062A-40EE-97B6-E69E3F6FB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C7FA-D63F-4EA6-8698-DD12D5DE082A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88A2-062A-40EE-97B6-E69E3F6FB0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C7FA-D63F-4EA6-8698-DD12D5DE082A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88A2-062A-40EE-97B6-E69E3F6FB0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F29C7FA-D63F-4EA6-8698-DD12D5DE082A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9AB88A2-062A-40EE-97B6-E69E3F6FB0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hyperlink" Target="file:///\\localhost\upload.wikimedia.org\wikipedia\commons\c\cc\Gagarin_in_Sweden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Why do you think there was such paranoia about Communist infiltration during the 1950s?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3.bp.blogspot.com/_oPsy-FERcrg/TP_pvZgubLI/AAAAAAAADXM/RCYDkSO-2kQ/s1600/vintage-car-rear-tail-fins-1950s-cadillac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Atomic Design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blog.retroplanet.com/wp-content/uploads/2013/09/39822_c_z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1952">
            <a:off x="228600" y="152400"/>
            <a:ext cx="2476499" cy="247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6136"/>
            <a:ext cx="2209800" cy="165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http://www.vectis.co.uk/AuctionImages/242/1603_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6982">
            <a:off x="2111220" y="143953"/>
            <a:ext cx="2513582" cy="188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6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3" r="388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533400"/>
            <a:ext cx="622959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istral" panose="03090702030407020403" pitchFamily="66" charset="0"/>
              </a:rPr>
              <a:t>The Red Scare</a:t>
            </a:r>
            <a:endParaRPr lang="en-US" sz="115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5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idx="1"/>
          </p:nvPr>
        </p:nvSpPr>
        <p:spPr>
          <a:xfrm>
            <a:off x="3429000" y="2675466"/>
            <a:ext cx="4851400" cy="3877733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Fears of Communist infiltration after WWII</a:t>
            </a:r>
          </a:p>
          <a:p>
            <a:pPr marL="759143" lvl="1" indent="-457200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Distrust between US and USSR during war</a:t>
            </a:r>
          </a:p>
          <a:p>
            <a:pPr marL="759143" lvl="1" indent="-457200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USSR’s failure to enter the war in the Pacific until the very end</a:t>
            </a:r>
          </a:p>
          <a:p>
            <a:pPr marL="759143" lvl="1" indent="-457200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Fears of Soviet spies (e.g. “Joe One”)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General fear of Communist subversion—an effort to secretly weaken a society and overthrow its government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Second Red Scare</a:t>
            </a:r>
          </a:p>
        </p:txBody>
      </p:sp>
      <p:pic>
        <p:nvPicPr>
          <p:cNvPr id="3074" name="Picture 2" descr="http://static.businessinsider.com/image/511d761e69bedd437100001a/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209800"/>
            <a:ext cx="3048001" cy="4322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illustrationsof.com/royalty-free-spies-clipart-illustration-94545t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6" r="14286" b="25714"/>
          <a:stretch>
            <a:fillRect/>
          </a:stretch>
        </p:blipFill>
        <p:spPr bwMode="auto">
          <a:xfrm flipH="1">
            <a:off x="7971310" y="5181600"/>
            <a:ext cx="1172689" cy="16417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7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0/01/NationalSecurityCouncilMee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18" y="2590800"/>
            <a:ext cx="4117967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24400" y="2667000"/>
            <a:ext cx="4267200" cy="3962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Created by the National Security Act (1947)</a:t>
            </a:r>
            <a:endParaRPr lang="en-US" dirty="0"/>
          </a:p>
          <a:p>
            <a:r>
              <a:rPr lang="en-US" dirty="0" smtClean="0"/>
              <a:t>The National Security Council: Advises the </a:t>
            </a:r>
            <a:r>
              <a:rPr lang="en-US" dirty="0"/>
              <a:t>President on </a:t>
            </a:r>
            <a:r>
              <a:rPr lang="en-US" dirty="0" smtClean="0"/>
              <a:t>national </a:t>
            </a:r>
            <a:r>
              <a:rPr lang="en-US" dirty="0"/>
              <a:t>security and </a:t>
            </a:r>
            <a:r>
              <a:rPr lang="en-US" dirty="0" smtClean="0"/>
              <a:t>help organize cooperation</a:t>
            </a:r>
            <a:r>
              <a:rPr lang="en-US" dirty="0"/>
              <a:t> </a:t>
            </a:r>
            <a:r>
              <a:rPr lang="en-US" dirty="0" smtClean="0"/>
              <a:t>among various agencies</a:t>
            </a:r>
          </a:p>
          <a:p>
            <a:pPr lvl="1"/>
            <a:r>
              <a:rPr lang="en-US" dirty="0" smtClean="0"/>
              <a:t>POTUS, VP, </a:t>
            </a:r>
            <a:r>
              <a:rPr lang="en-US" dirty="0" err="1" smtClean="0"/>
              <a:t>SoS</a:t>
            </a:r>
            <a:r>
              <a:rPr lang="en-US" dirty="0" smtClean="0"/>
              <a:t>, </a:t>
            </a:r>
            <a:r>
              <a:rPr lang="en-US" dirty="0" err="1" smtClean="0"/>
              <a:t>SoD</a:t>
            </a:r>
            <a:r>
              <a:rPr lang="en-US" dirty="0" smtClean="0"/>
              <a:t>, Joint Chiefs, CIA Director, NSA, Attorney General, etc. 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Security Council</a:t>
            </a:r>
            <a:endParaRPr lang="en-US" dirty="0"/>
          </a:p>
        </p:txBody>
      </p:sp>
      <p:pic>
        <p:nvPicPr>
          <p:cNvPr id="20482" name="Picture 2" descr="http://us.cdn4.123rf.com/168nwm/dedmazay/dedmazay1102/dedmazay110200008/8848062-spy-on-a-white-background-vector-illustrati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80517"/>
            <a:ext cx="1447800" cy="19774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14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590800"/>
            <a:ext cx="5410199" cy="3962399"/>
          </a:xfrm>
        </p:spPr>
        <p:txBody>
          <a:bodyPr>
            <a:normAutofit/>
          </a:bodyPr>
          <a:lstStyle/>
          <a:p>
            <a:r>
              <a:rPr lang="en-US" dirty="0" smtClean="0"/>
              <a:t>Created by the National Security Act (1947)</a:t>
            </a:r>
          </a:p>
          <a:p>
            <a:r>
              <a:rPr lang="en-US" dirty="0" smtClean="0"/>
              <a:t>Central </a:t>
            </a:r>
            <a:r>
              <a:rPr lang="en-US" dirty="0"/>
              <a:t>Intelligence Agency (CIA</a:t>
            </a:r>
            <a:r>
              <a:rPr lang="en-US" dirty="0" smtClean="0"/>
              <a:t>):   Carries out covert operations against hostile foreign states or groups</a:t>
            </a:r>
          </a:p>
          <a:p>
            <a:r>
              <a:rPr lang="en-US" dirty="0" smtClean="0"/>
              <a:t>Highly active during the Cold War, flushing out Soviet spies and administering covert operations against the Soviets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CIA is Born</a:t>
            </a:r>
            <a:endParaRPr lang="en-US" dirty="0"/>
          </a:p>
        </p:txBody>
      </p:sp>
      <p:pic>
        <p:nvPicPr>
          <p:cNvPr id="8194" name="Picture 2" descr="http://images2.wikia.nocookie.net/__cb20101116201225/chuck/images/4/4f/C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://t1.gstatic.com/images?q=tbn:ANd9GcQZnyuj-ryzhFmFNPjx0nr8aDUZiUd4KXiOt6runni95ehC4MlyReOTns9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5688" y="2667000"/>
            <a:ext cx="3301138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83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habu.org/meandu2/U2_667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0"/>
          <a:stretch/>
        </p:blipFill>
        <p:spPr bwMode="auto">
          <a:xfrm>
            <a:off x="0" y="-1"/>
            <a:ext cx="9144000" cy="68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04800"/>
            <a:ext cx="4876801" cy="6248399"/>
          </a:xfrm>
          <a:solidFill>
            <a:schemeClr val="bg2">
              <a:alpha val="55000"/>
            </a:schemeClr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United States U-2 spy plane was shot down over the airspace of the Soviet </a:t>
            </a:r>
            <a:r>
              <a:rPr lang="en-US" sz="2800" dirty="0" smtClean="0">
                <a:solidFill>
                  <a:schemeClr val="tx1"/>
                </a:solidFill>
              </a:rPr>
              <a:t>Union (1960)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US government denies spying; eventually is forced to admit the plane’s purpose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USSR convicts pilot Francis Gary Powers of espionage and sentences him to 10 years hard labor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Embarrassing to the U.S.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Relations with USSR deteriorate even more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U-2 Affair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mtviewmirror.com/wp-content/uploads/104903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857">
            <a:off x="5410200" y="2133600"/>
            <a:ext cx="3619500" cy="2819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7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2362200"/>
            <a:ext cx="5638800" cy="4343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Loyalty Review Program (1947): Screened all federal employees for loyalty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Meant to calm people’s fears; only increased fear that communists had infiltrated the government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House Un-American Activities Committee (HUAC, 1938): An Congressional committee who investigated alleged disloyalty and subversive activities in the U.S.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Encouraged by FBI Director, J. Edgar Hoover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FBI investigated suspected groups, tapped phone lines, etc.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3810000" cy="1252728"/>
          </a:xfrm>
        </p:spPr>
        <p:txBody>
          <a:bodyPr>
            <a:noAutofit/>
          </a:bodyPr>
          <a:lstStyle/>
          <a:p>
            <a:r>
              <a:rPr lang="en-US" sz="3200" dirty="0" smtClean="0"/>
              <a:t>Loyalty Review Program and HUAC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 rot="465290">
            <a:off x="4829230" y="404977"/>
            <a:ext cx="3866764" cy="181588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"Are you now or have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you ever been a member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of the Communist Party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of the United States?"</a:t>
            </a:r>
            <a:endParaRPr lang="en-US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980" y="2743200"/>
            <a:ext cx="2897746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0" name="Picture 2" descr="http://images.fineartamerica.com/images-medium-large/young-j-edgar-hoover-ca-1925-everet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980" y="2771912"/>
            <a:ext cx="2988252" cy="3639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0"/>
            <a:ext cx="5562599" cy="4267200"/>
          </a:xfrm>
        </p:spPr>
        <p:txBody>
          <a:bodyPr>
            <a:noAutofit/>
          </a:bodyPr>
          <a:lstStyle/>
          <a:p>
            <a:r>
              <a:rPr lang="en-US" sz="2600" dirty="0"/>
              <a:t>Top ranking U.S. official to be accused by HUAC</a:t>
            </a:r>
          </a:p>
          <a:p>
            <a:r>
              <a:rPr lang="en-US" sz="2600" dirty="0" smtClean="0"/>
              <a:t>One of FDR’s top advisors (Yalta Conference; helped organize U.N.)</a:t>
            </a:r>
          </a:p>
          <a:p>
            <a:r>
              <a:rPr lang="en-US" sz="2600" dirty="0" smtClean="0"/>
              <a:t>Accused of </a:t>
            </a:r>
            <a:r>
              <a:rPr lang="en-US" sz="2600" dirty="0"/>
              <a:t>secretly </a:t>
            </a:r>
            <a:r>
              <a:rPr lang="en-US" sz="2600" dirty="0" smtClean="0"/>
              <a:t>being </a:t>
            </a:r>
            <a:r>
              <a:rPr lang="en-US" sz="2600" dirty="0"/>
              <a:t>a Communist while in federal </a:t>
            </a:r>
            <a:r>
              <a:rPr lang="en-US" sz="2600" dirty="0" smtClean="0"/>
              <a:t>service</a:t>
            </a:r>
          </a:p>
          <a:p>
            <a:pPr lvl="1"/>
            <a:r>
              <a:rPr lang="en-US" sz="2400" dirty="0" smtClean="0"/>
              <a:t>Later accused of helping others spy for the Soviets </a:t>
            </a:r>
          </a:p>
          <a:p>
            <a:pPr lvl="1"/>
            <a:r>
              <a:rPr lang="en-US" sz="2400" dirty="0" smtClean="0"/>
              <a:t>Hiss denied the accusation; convicted of perjury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Alger Hiss</a:t>
            </a:r>
            <a:endParaRPr lang="en-US" dirty="0"/>
          </a:p>
        </p:txBody>
      </p:sp>
      <p:pic>
        <p:nvPicPr>
          <p:cNvPr id="9218" name="Picture 2" descr="File:Alger Hiss (195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322707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FFFF"/>
              </a:clrFrom>
              <a:clrTo>
                <a:srgbClr val="00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25904">
            <a:off x="7635914" y="2534542"/>
            <a:ext cx="1494212" cy="146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73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http://upload.wikimedia.org/wikipedia/en/thumb/a/a9/Spy-vs-spy.png/200px-Spy-vs-s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38400" cy="24384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90801"/>
            <a:ext cx="7408333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The search for spies intensified when the Soviet Union produced an atomic bomb</a:t>
            </a:r>
            <a:r>
              <a:rPr lang="en-US" dirty="0"/>
              <a:t> </a:t>
            </a:r>
            <a:r>
              <a:rPr lang="en-US" dirty="0" smtClean="0"/>
              <a:t>(“Joe One”)</a:t>
            </a:r>
          </a:p>
          <a:p>
            <a:r>
              <a:rPr lang="en-US" dirty="0" smtClean="0"/>
              <a:t>Julius and Ethel Rosenberg</a:t>
            </a:r>
            <a:r>
              <a:rPr lang="en-US" dirty="0"/>
              <a:t>, a New York couple who were members of the Communist </a:t>
            </a:r>
            <a:r>
              <a:rPr lang="en-US" dirty="0" smtClean="0"/>
              <a:t>Party, were </a:t>
            </a:r>
            <a:r>
              <a:rPr lang="en-US" dirty="0"/>
              <a:t>charged with heading a Soviet spy </a:t>
            </a:r>
            <a:r>
              <a:rPr lang="en-US" dirty="0" smtClean="0"/>
              <a:t>ring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Rosenbergs</a:t>
            </a:r>
            <a:r>
              <a:rPr lang="en-US" dirty="0" smtClean="0"/>
              <a:t> were </a:t>
            </a:r>
            <a:r>
              <a:rPr lang="en-US" dirty="0"/>
              <a:t>c</a:t>
            </a:r>
            <a:r>
              <a:rPr lang="en-US" dirty="0" smtClean="0"/>
              <a:t>onvicted </a:t>
            </a:r>
            <a:r>
              <a:rPr lang="en-US" dirty="0"/>
              <a:t>of conspiracy to commit espionage during a time of </a:t>
            </a:r>
            <a:r>
              <a:rPr lang="en-US" dirty="0" smtClean="0"/>
              <a:t>war</a:t>
            </a:r>
          </a:p>
          <a:p>
            <a:pPr lvl="1"/>
            <a:r>
              <a:rPr lang="en-US" dirty="0" smtClean="0"/>
              <a:t>Executed by electric chair (1953)</a:t>
            </a:r>
          </a:p>
          <a:p>
            <a:pPr lvl="1"/>
            <a:r>
              <a:rPr lang="en-US" dirty="0" smtClean="0"/>
              <a:t>Increased public fear; caused backlash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Rosenbergs</a:t>
            </a:r>
            <a:endParaRPr lang="en-US" dirty="0"/>
          </a:p>
        </p:txBody>
      </p:sp>
      <p:pic>
        <p:nvPicPr>
          <p:cNvPr id="5" name="Picture 2" descr="http://userdisk.webry.biglobe.ne.jp/011/959/50/N000/000/005/130843575090316230870_Rosenber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8" r="1010" b="11716"/>
          <a:stretch>
            <a:fillRect/>
          </a:stretch>
        </p:blipFill>
        <p:spPr bwMode="auto">
          <a:xfrm>
            <a:off x="0" y="426443"/>
            <a:ext cx="9144000" cy="680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02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09800"/>
            <a:ext cx="56388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100" dirty="0" smtClean="0">
                <a:solidFill>
                  <a:schemeClr val="tx1"/>
                </a:solidFill>
              </a:rPr>
              <a:t>Senator Joseph R. McCarthy (R) claimed </a:t>
            </a:r>
            <a:r>
              <a:rPr lang="en-US" sz="2100" dirty="0">
                <a:solidFill>
                  <a:schemeClr val="tx1"/>
                </a:solidFill>
              </a:rPr>
              <a:t>that there were large numbers of </a:t>
            </a:r>
            <a:r>
              <a:rPr lang="en-US" sz="2100" dirty="0" smtClean="0">
                <a:solidFill>
                  <a:schemeClr val="tx1"/>
                </a:solidFill>
              </a:rPr>
              <a:t>Communists and</a:t>
            </a:r>
            <a:r>
              <a:rPr lang="en-US" sz="2100" dirty="0">
                <a:solidFill>
                  <a:schemeClr val="tx1"/>
                </a:solidFill>
              </a:rPr>
              <a:t> Soviet spies and sympathizers inside the </a:t>
            </a:r>
            <a:r>
              <a:rPr lang="en-US" sz="2100" dirty="0" smtClean="0">
                <a:solidFill>
                  <a:schemeClr val="tx1"/>
                </a:solidFill>
              </a:rPr>
              <a:t>U.S. government</a:t>
            </a:r>
          </a:p>
          <a:p>
            <a:pPr>
              <a:lnSpc>
                <a:spcPct val="90000"/>
              </a:lnSpc>
            </a:pPr>
            <a:r>
              <a:rPr lang="en-US" sz="2100" dirty="0" smtClean="0">
                <a:solidFill>
                  <a:schemeClr val="tx1"/>
                </a:solidFill>
              </a:rPr>
              <a:t>McCarthyism: A Communist witch hunt </a:t>
            </a:r>
            <a:r>
              <a:rPr lang="en-US" sz="2100" dirty="0">
                <a:solidFill>
                  <a:schemeClr val="tx1"/>
                </a:solidFill>
              </a:rPr>
              <a:t>based on poor evidence and fear</a:t>
            </a:r>
            <a:endParaRPr lang="en-US" sz="21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100" dirty="0" smtClean="0">
                <a:solidFill>
                  <a:schemeClr val="tx1"/>
                </a:solidFill>
              </a:rPr>
              <a:t>Army-McCarthy Hearings (1954):  Televised hearings of military troops and leaders accused of subversion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McCarthy especially aggressive during hearings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solidFill>
                  <a:schemeClr val="tx1"/>
                </a:solidFill>
              </a:rPr>
              <a:t>Anchorman Edward R. Murrow attacks McCarthy's tactics on television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solidFill>
                  <a:schemeClr val="tx1"/>
                </a:solidFill>
              </a:rPr>
              <a:t>Popularity quickly declined</a:t>
            </a:r>
          </a:p>
          <a:p>
            <a:pPr>
              <a:lnSpc>
                <a:spcPct val="90000"/>
              </a:lnSpc>
            </a:pPr>
            <a:r>
              <a:rPr lang="en-US" sz="2100" dirty="0" smtClean="0">
                <a:solidFill>
                  <a:schemeClr val="tx1"/>
                </a:solidFill>
              </a:rPr>
              <a:t>Later censured by Senate for his actions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McCarthyism</a:t>
            </a:r>
          </a:p>
        </p:txBody>
      </p:sp>
      <p:pic>
        <p:nvPicPr>
          <p:cNvPr id="4" name="Picture 4" descr="http://upload.wikimedia.org/wikipedia/commons/thumb/f/fa/Joseph_McCarthy.jpg/250px-Joseph_McCarth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95599"/>
            <a:ext cx="2914650" cy="3485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loc.gov/rr/print/swann/herblock/images/s03479u.jpg"/>
          <p:cNvPicPr>
            <a:picLocks noChangeAspect="1" noChangeArrowheads="1"/>
          </p:cNvPicPr>
          <p:nvPr/>
        </p:nvPicPr>
        <p:blipFill>
          <a:blip r:embed="rId4" cstate="print"/>
          <a:srcRect l="2410" t="1530" r="3614" b="21988"/>
          <a:stretch>
            <a:fillRect/>
          </a:stretch>
        </p:blipFill>
        <p:spPr bwMode="auto">
          <a:xfrm>
            <a:off x="5943600" y="2667000"/>
            <a:ext cx="29718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780108"/>
          </a:xfrm>
        </p:spPr>
        <p:txBody>
          <a:bodyPr>
            <a:noAutofit/>
          </a:bodyPr>
          <a:lstStyle/>
          <a:p>
            <a:r>
              <a:rPr lang="en-US" sz="6000" dirty="0" smtClean="0"/>
              <a:t>The Cold War Comes Home</a:t>
            </a:r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057400"/>
            <a:ext cx="4953000" cy="4648200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2100" dirty="0" smtClean="0"/>
              <a:t>Hollywood Blacklist: A list of people in the entertainment industry who </a:t>
            </a:r>
            <a:r>
              <a:rPr lang="en-US" sz="2100" dirty="0"/>
              <a:t>were denied employment </a:t>
            </a:r>
            <a:r>
              <a:rPr lang="en-US" sz="2100" dirty="0" smtClean="0"/>
              <a:t>because </a:t>
            </a:r>
            <a:r>
              <a:rPr lang="en-US" sz="2100" dirty="0"/>
              <a:t>of their political beliefs or associations, real or suspected</a:t>
            </a:r>
            <a:r>
              <a:rPr lang="en-US" sz="2100" dirty="0" smtClean="0"/>
              <a:t>.</a:t>
            </a:r>
          </a:p>
          <a:p>
            <a:pPr lvl="1">
              <a:spcBef>
                <a:spcPts val="400"/>
              </a:spcBef>
            </a:pPr>
            <a:r>
              <a:rPr lang="en-US" sz="1900" dirty="0" smtClean="0"/>
              <a:t>E.g. Humphrey </a:t>
            </a:r>
            <a:r>
              <a:rPr lang="en-US" sz="1900" dirty="0"/>
              <a:t>Bogart, James Cagney</a:t>
            </a:r>
            <a:r>
              <a:rPr lang="en-US" sz="1900" dirty="0" smtClean="0"/>
              <a:t>, Arthur </a:t>
            </a:r>
            <a:r>
              <a:rPr lang="en-US" sz="1900" dirty="0"/>
              <a:t>Miller, </a:t>
            </a:r>
            <a:r>
              <a:rPr lang="en-US" sz="1900" dirty="0" smtClean="0"/>
              <a:t>Lucille Ball, etc.</a:t>
            </a:r>
          </a:p>
          <a:p>
            <a:pPr>
              <a:spcBef>
                <a:spcPts val="400"/>
              </a:spcBef>
            </a:pPr>
            <a:r>
              <a:rPr lang="en-US" sz="2100" i="1" dirty="0" smtClean="0"/>
              <a:t>Red Channels </a:t>
            </a:r>
            <a:r>
              <a:rPr lang="en-US" sz="2100" dirty="0" smtClean="0"/>
              <a:t>– pamphlet that focused on the impact of broadcasting in the spread of Communist propaganda </a:t>
            </a:r>
          </a:p>
          <a:p>
            <a:pPr>
              <a:spcBef>
                <a:spcPts val="400"/>
              </a:spcBef>
            </a:pPr>
            <a:r>
              <a:rPr lang="en-US" sz="2100" dirty="0" smtClean="0"/>
              <a:t>“Hollywood 10” publicly denounced HUAC’s tactics; received jail sentences and were banned from working for the major Hollywood studios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Hollywood Blacklist</a:t>
            </a:r>
            <a:endParaRPr lang="en-US" dirty="0"/>
          </a:p>
        </p:txBody>
      </p:sp>
      <p:pic>
        <p:nvPicPr>
          <p:cNvPr id="11266" name="Picture 2" descr="http://www.ejumpcut.org/currentissue/ClaySColdWar/JCpix/12USAhollywood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00"/>
          <a:stretch>
            <a:fillRect/>
          </a:stretch>
        </p:blipFill>
        <p:spPr bwMode="auto">
          <a:xfrm>
            <a:off x="5105400" y="2209800"/>
            <a:ext cx="3124200" cy="2478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ile:RedChannelsCo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8733">
            <a:off x="7315200" y="457200"/>
            <a:ext cx="1397933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truthdig.com/images/reportuploads/hollywoodblacklist_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8168" y="4572000"/>
            <a:ext cx="3195332" cy="2162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image2.findagrave.com/photos250/photos/2006/57/7003071_1141108578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8713">
            <a:off x="185846" y="305031"/>
            <a:ext cx="1456716" cy="1697736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9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2400" y="2675466"/>
            <a:ext cx="4953000" cy="3953933"/>
          </a:xfrm>
        </p:spPr>
        <p:txBody>
          <a:bodyPr>
            <a:normAutofit fontScale="92500"/>
          </a:bodyPr>
          <a:lstStyle/>
          <a:p>
            <a:r>
              <a:rPr lang="en-US" i="1" dirty="0" smtClean="0"/>
              <a:t>The Crucible, </a:t>
            </a:r>
            <a:r>
              <a:rPr lang="en-US" dirty="0" smtClean="0"/>
              <a:t>Arthur Miller: A play that dramatizes the Salem witch trials</a:t>
            </a:r>
          </a:p>
          <a:p>
            <a:r>
              <a:rPr lang="en-US" dirty="0" smtClean="0"/>
              <a:t>Written as an allegory of McCarthyism, comparing the events in Salem to the hysteria of the modern day “witch hunt.”</a:t>
            </a:r>
            <a:r>
              <a:rPr lang="en-US" baseline="30000" dirty="0" smtClean="0"/>
              <a:t> </a:t>
            </a:r>
          </a:p>
          <a:p>
            <a:r>
              <a:rPr lang="en-US" dirty="0" smtClean="0"/>
              <a:t>Miller himself was questioned by the HUAC in 1956 and convicted of "contempt of Congress" for refusing to identify others present at meetings he had attended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800" i="1" dirty="0" smtClean="0"/>
              <a:t>The Crucible</a:t>
            </a:r>
            <a:endParaRPr lang="en-US" sz="4800" i="1" dirty="0"/>
          </a:p>
        </p:txBody>
      </p:sp>
      <p:pic>
        <p:nvPicPr>
          <p:cNvPr id="55298" name="Picture 2" descr="http://livingbehindthegates.files.wordpress.com/2012/02/the-crucible-nooses-h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2438400" cy="3770300"/>
          </a:xfrm>
          <a:prstGeom prst="rect">
            <a:avLst/>
          </a:prstGeom>
          <a:noFill/>
        </p:spPr>
      </p:pic>
      <p:pic>
        <p:nvPicPr>
          <p:cNvPr id="55300" name="Picture 4" descr="http://latimesblogs.latimes.com/.a/6a00d8341c630a53ef0128767d5ffa970c-32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657600"/>
            <a:ext cx="2362200" cy="30191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362200"/>
            <a:ext cx="5410200" cy="4182533"/>
          </a:xfrm>
        </p:spPr>
        <p:txBody>
          <a:bodyPr>
            <a:normAutofit/>
          </a:bodyPr>
          <a:lstStyle/>
          <a:p>
            <a:r>
              <a:rPr lang="en-US" dirty="0" smtClean="0"/>
              <a:t>Stalin dies (1953) of a stroke (?)</a:t>
            </a:r>
          </a:p>
          <a:p>
            <a:r>
              <a:rPr lang="en-US" dirty="0" smtClean="0"/>
              <a:t>Succeeded by Nikita Khrushchev</a:t>
            </a:r>
          </a:p>
          <a:p>
            <a:r>
              <a:rPr lang="en-US" dirty="0"/>
              <a:t>De-Stalinization: the removal of all remnants of Stalin’s regime</a:t>
            </a:r>
            <a:endParaRPr lang="en-US" dirty="0" smtClean="0"/>
          </a:p>
          <a:p>
            <a:pPr lvl="1"/>
            <a:r>
              <a:rPr lang="en-US" dirty="0" smtClean="0"/>
              <a:t>E.g. Stalin's </a:t>
            </a:r>
            <a:r>
              <a:rPr lang="en-US" dirty="0"/>
              <a:t>body was moved from Lenin's Mausoleum in Red Square to a location near the Kremlin </a:t>
            </a:r>
            <a:r>
              <a:rPr lang="en-US" dirty="0" smtClean="0"/>
              <a:t>wall; the </a:t>
            </a:r>
            <a:r>
              <a:rPr lang="en-US" dirty="0"/>
              <a:t>"hero city" Stalingrad was renamed to </a:t>
            </a:r>
            <a:r>
              <a:rPr lang="en-US" dirty="0" smtClean="0"/>
              <a:t>Volgograd; the gulag labor-camp system was repealed, etc.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After Stalin</a:t>
            </a:r>
            <a:endParaRPr lang="en-US" dirty="0"/>
          </a:p>
        </p:txBody>
      </p:sp>
      <p:pic>
        <p:nvPicPr>
          <p:cNvPr id="1026" name="Picture 2" descr="https://encrypted-tbn1.gstatic.com/images?q=tbn:ANd9GcSkd4eMzlxVWnE5jYm0zl8tV8MzbbPRFzO-6iVwbZdaAb2NOBi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29032"/>
            <a:ext cx="3067877" cy="3900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96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5026907" cy="4419600"/>
          </a:xfrm>
        </p:spPr>
        <p:txBody>
          <a:bodyPr>
            <a:noAutofit/>
          </a:bodyPr>
          <a:lstStyle/>
          <a:p>
            <a:pPr marL="420624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Khrushchev determined to prove superiority of communism</a:t>
            </a:r>
          </a:p>
          <a:p>
            <a:pPr marL="722567" lvl="1" indent="-384048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2000" dirty="0" smtClean="0"/>
              <a:t>Began wooing </a:t>
            </a:r>
            <a:r>
              <a:rPr lang="en-US" sz="2000" dirty="0"/>
              <a:t>new nations of Asia and Africa with promises and aid, even if they were not communist</a:t>
            </a:r>
            <a:endParaRPr lang="en-US" sz="2000" dirty="0" smtClean="0"/>
          </a:p>
          <a:p>
            <a:pPr marL="420624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Geneva Summit: US meets with USSR, Britain, &amp; France to begin discussions on European security and disarmament; no agreements made</a:t>
            </a:r>
          </a:p>
          <a:p>
            <a:pPr marL="420624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Berlin Ultimatum: Khrushchev demands Allies leave Berlin within 6 months; nothing happens</a:t>
            </a:r>
          </a:p>
        </p:txBody>
      </p:sp>
      <p:sp>
        <p:nvSpPr>
          <p:cNvPr id="132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Rising Tensions</a:t>
            </a:r>
          </a:p>
        </p:txBody>
      </p:sp>
      <p:pic>
        <p:nvPicPr>
          <p:cNvPr id="2050" name="Picture 2" descr="http://iwitnesslife.files.wordpress.com/2012/10/khrushchev-5x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0"/>
          <a:stretch/>
        </p:blipFill>
        <p:spPr bwMode="auto">
          <a:xfrm>
            <a:off x="5257800" y="2590800"/>
            <a:ext cx="3583692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57800" y="6013989"/>
            <a:ext cx="3817388" cy="5355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6576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“We 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will bury you.”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tumblr.com/55a7cccc998b4d594e1810d8ff63710b/xqliwxc/Xtjn95zgq/tumblr_static_5w1nc20pln8c4gk0cwkck8s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1" y="1259175"/>
            <a:ext cx="8839199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The Space Race</a:t>
            </a:r>
            <a:endParaRPr lang="en-US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8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Content Placeholder 2"/>
          <p:cNvSpPr>
            <a:spLocks noGrp="1"/>
          </p:cNvSpPr>
          <p:nvPr>
            <p:ph idx="1"/>
          </p:nvPr>
        </p:nvSpPr>
        <p:spPr>
          <a:xfrm>
            <a:off x="3914374" y="2667000"/>
            <a:ext cx="5077225" cy="40385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The Space Race: The </a:t>
            </a:r>
            <a:r>
              <a:rPr lang="en-US" sz="2800" dirty="0">
                <a:solidFill>
                  <a:schemeClr val="tx1"/>
                </a:solidFill>
              </a:rPr>
              <a:t>competition of space exploration between the </a:t>
            </a:r>
            <a:r>
              <a:rPr lang="en-US" sz="2800" dirty="0" smtClean="0">
                <a:solidFill>
                  <a:schemeClr val="tx1"/>
                </a:solidFill>
              </a:rPr>
              <a:t>Us and USSR as </a:t>
            </a:r>
            <a:r>
              <a:rPr lang="en-US" sz="2800" dirty="0">
                <a:solidFill>
                  <a:schemeClr val="tx1"/>
                </a:solidFill>
              </a:rPr>
              <a:t>p</a:t>
            </a:r>
            <a:r>
              <a:rPr lang="en-US" sz="2800" dirty="0" smtClean="0">
                <a:solidFill>
                  <a:schemeClr val="tx1"/>
                </a:solidFill>
              </a:rPr>
              <a:t>art </a:t>
            </a:r>
            <a:r>
              <a:rPr lang="en-US" sz="2800" dirty="0">
                <a:solidFill>
                  <a:schemeClr val="tx1"/>
                </a:solidFill>
              </a:rPr>
              <a:t>of </a:t>
            </a:r>
            <a:r>
              <a:rPr lang="en-US" sz="2800" dirty="0" smtClean="0">
                <a:solidFill>
                  <a:schemeClr val="tx1"/>
                </a:solidFill>
              </a:rPr>
              <a:t>the Cold </a:t>
            </a:r>
            <a:r>
              <a:rPr lang="en-US" sz="2800" dirty="0">
                <a:solidFill>
                  <a:schemeClr val="tx1"/>
                </a:solidFill>
              </a:rPr>
              <a:t>War competition to achieve technological </a:t>
            </a:r>
            <a:r>
              <a:rPr lang="en-US" sz="2800" dirty="0" smtClean="0">
                <a:solidFill>
                  <a:schemeClr val="tx1"/>
                </a:solidFill>
              </a:rPr>
              <a:t>superiority.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Used </a:t>
            </a:r>
            <a:r>
              <a:rPr lang="en-US" sz="2800" dirty="0">
                <a:solidFill>
                  <a:schemeClr val="tx1"/>
                </a:solidFill>
              </a:rPr>
              <a:t>by government leaders to instill hope in the future of their country </a:t>
            </a:r>
            <a:r>
              <a:rPr lang="en-US" sz="2800" dirty="0" smtClean="0">
                <a:solidFill>
                  <a:schemeClr val="tx1"/>
                </a:solidFill>
              </a:rPr>
              <a:t>and </a:t>
            </a:r>
            <a:r>
              <a:rPr lang="en-US" sz="2800" dirty="0">
                <a:solidFill>
                  <a:schemeClr val="tx1"/>
                </a:solidFill>
              </a:rPr>
              <a:t>their </a:t>
            </a:r>
            <a:r>
              <a:rPr lang="en-US" sz="2800" dirty="0" smtClean="0">
                <a:solidFill>
                  <a:schemeClr val="tx1"/>
                </a:solidFill>
              </a:rPr>
              <a:t>people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2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Space Race</a:t>
            </a:r>
          </a:p>
        </p:txBody>
      </p:sp>
      <p:pic>
        <p:nvPicPr>
          <p:cNvPr id="4" name="Picture 9" descr="spacer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5583">
            <a:off x="457200" y="2106766"/>
            <a:ext cx="3201432" cy="444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?t=200808131926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228600"/>
            <a:ext cx="1600200" cy="186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ronacheletterarie.com/wp-content/uploads/2011/01/sputni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" b="3948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0" name="Rectangle 4"/>
          <p:cNvSpPr>
            <a:spLocks noGrp="1" noChangeArrowheads="1"/>
          </p:cNvSpPr>
          <p:nvPr>
            <p:ph idx="1"/>
          </p:nvPr>
        </p:nvSpPr>
        <p:spPr>
          <a:xfrm>
            <a:off x="872067" y="1828801"/>
            <a:ext cx="7408333" cy="3886200"/>
          </a:xfrm>
          <a:solidFill>
            <a:schemeClr val="bg2">
              <a:lumMod val="90000"/>
              <a:alpha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Sputnik: The first man-made satellite; launched by USSR in 1957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visible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around the Earth and its radio pulses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detectable</a:t>
            </a: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fearful Soviets could now launch a nuclear missile into space and then down to U.S.</a:t>
            </a:r>
          </a:p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Resulted in development of ICBMs 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Sputnik Launches the Space Race</a:t>
            </a:r>
          </a:p>
        </p:txBody>
      </p:sp>
    </p:spTree>
    <p:extLst>
      <p:ext uri="{BB962C8B-B14F-4D97-AF65-F5344CB8AC3E}">
        <p14:creationId xmlns:p14="http://schemas.microsoft.com/office/powerpoint/2010/main" val="145257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cienceblogs.com/startswithabang/files/2008/01/MILKYWA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r="3866" b="3214"/>
          <a:stretch/>
        </p:blipFill>
        <p:spPr bwMode="auto">
          <a:xfrm>
            <a:off x="0" y="6927"/>
            <a:ext cx="9144000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1" name="Rectangle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05338"/>
          </a:xfrm>
          <a:solidFill>
            <a:srgbClr val="2F3047">
              <a:alpha val="49804"/>
            </a:srgbClr>
          </a:solidFill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NASA (National Aeronautics Space </a:t>
            </a:r>
            <a:r>
              <a:rPr lang="en-US" sz="3600" dirty="0" smtClean="0">
                <a:solidFill>
                  <a:schemeClr val="bg1"/>
                </a:solidFill>
              </a:rPr>
              <a:t>Administration) created as a reaction to Sputnik; meant to push America further in the space race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National </a:t>
            </a:r>
            <a:r>
              <a:rPr lang="en-US" sz="3600" dirty="0">
                <a:solidFill>
                  <a:schemeClr val="bg1"/>
                </a:solidFill>
              </a:rPr>
              <a:t>Defense Education Act (NDEA</a:t>
            </a:r>
            <a:r>
              <a:rPr lang="en-US" sz="3600" dirty="0" smtClean="0">
                <a:solidFill>
                  <a:schemeClr val="bg1"/>
                </a:solidFill>
              </a:rPr>
              <a:t>): Authorized </a:t>
            </a:r>
            <a:r>
              <a:rPr lang="en-US" sz="3600" dirty="0">
                <a:solidFill>
                  <a:schemeClr val="bg1"/>
                </a:solidFill>
              </a:rPr>
              <a:t>funding for four years to </a:t>
            </a:r>
            <a:r>
              <a:rPr lang="en-US" sz="3600" dirty="0" smtClean="0">
                <a:solidFill>
                  <a:schemeClr val="bg1"/>
                </a:solidFill>
              </a:rPr>
              <a:t>get </a:t>
            </a:r>
            <a:r>
              <a:rPr lang="en-US" sz="3600" dirty="0">
                <a:solidFill>
                  <a:schemeClr val="bg1"/>
                </a:solidFill>
              </a:rPr>
              <a:t>US schools up to </a:t>
            </a:r>
            <a:r>
              <a:rPr lang="en-US" sz="3600" dirty="0" smtClean="0">
                <a:solidFill>
                  <a:schemeClr val="bg1"/>
                </a:solidFill>
              </a:rPr>
              <a:t>speed in math and science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1571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America Freaks Out</a:t>
            </a:r>
          </a:p>
        </p:txBody>
      </p:sp>
      <p:pic>
        <p:nvPicPr>
          <p:cNvPr id="119812" name="Picture 4" descr="150px-Logo-nasa-800p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6209" y="304800"/>
            <a:ext cx="1905000" cy="157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942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Soviets Skyrocket Past the 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19600" y="2679191"/>
            <a:ext cx="4495800" cy="3998699"/>
          </a:xfrm>
        </p:spPr>
        <p:txBody>
          <a:bodyPr>
            <a:normAutofit/>
          </a:bodyPr>
          <a:lstStyle/>
          <a:p>
            <a:r>
              <a:rPr lang="en-US" dirty="0" err="1" smtClean="0"/>
              <a:t>Laika</a:t>
            </a:r>
            <a:r>
              <a:rPr lang="en-US" dirty="0" smtClean="0"/>
              <a:t> – The first living being in space (1957); proved that living beings could withstand the launch and weightlessness of space.</a:t>
            </a:r>
          </a:p>
          <a:p>
            <a:r>
              <a:rPr lang="en-US" dirty="0" smtClean="0"/>
              <a:t>Yuri Gagarin – the first man in space and to orbit the earth (1961); increased American fears they were falling behind the Soviets.</a:t>
            </a:r>
            <a:endParaRPr lang="en-US" dirty="0"/>
          </a:p>
        </p:txBody>
      </p:sp>
      <p:pic>
        <p:nvPicPr>
          <p:cNvPr id="6146" name="Picture 2" descr="https://encrypted-tbn2.gstatic.com/images?q=tbn:ANd9GcTKvSX35Eqv-LCMezGLseaVEydXkFNh49N0RNCMxgNICItx_4x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3297525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le:Gagarin in Sweden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b="6676"/>
          <a:stretch/>
        </p:blipFill>
        <p:spPr bwMode="auto">
          <a:xfrm>
            <a:off x="152400" y="4114800"/>
            <a:ext cx="1925924" cy="2614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6831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1335</TotalTime>
  <Words>879</Words>
  <Application>Microsoft Office PowerPoint</Application>
  <PresentationFormat>On-screen Show (4:3)</PresentationFormat>
  <Paragraphs>109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Waveform</vt:lpstr>
      <vt:lpstr>Bell Ringer</vt:lpstr>
      <vt:lpstr>The Cold War Comes Home</vt:lpstr>
      <vt:lpstr>Life After Stalin</vt:lpstr>
      <vt:lpstr>Rising Tensions</vt:lpstr>
      <vt:lpstr>PowerPoint Presentation</vt:lpstr>
      <vt:lpstr>The Space Race</vt:lpstr>
      <vt:lpstr>Sputnik Launches the Space Race</vt:lpstr>
      <vt:lpstr>America Freaks Out</vt:lpstr>
      <vt:lpstr>The Soviets Skyrocket Past the US</vt:lpstr>
      <vt:lpstr>Atomic Design</vt:lpstr>
      <vt:lpstr>PowerPoint Presentation</vt:lpstr>
      <vt:lpstr>The Second Red Scare</vt:lpstr>
      <vt:lpstr>National Security Council</vt:lpstr>
      <vt:lpstr>The CIA is Born</vt:lpstr>
      <vt:lpstr>U-2 Affair</vt:lpstr>
      <vt:lpstr>Loyalty Review Program and HUAC</vt:lpstr>
      <vt:lpstr>Alger Hiss</vt:lpstr>
      <vt:lpstr>The Rosenbergs</vt:lpstr>
      <vt:lpstr>McCarthyism</vt:lpstr>
      <vt:lpstr>Hollywood Blacklist</vt:lpstr>
      <vt:lpstr>The Crucible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mchanrahan</dc:creator>
  <cp:lastModifiedBy>David</cp:lastModifiedBy>
  <cp:revision>50</cp:revision>
  <dcterms:created xsi:type="dcterms:W3CDTF">2013-02-07T00:34:03Z</dcterms:created>
  <dcterms:modified xsi:type="dcterms:W3CDTF">2017-03-15T04:24:45Z</dcterms:modified>
</cp:coreProperties>
</file>