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3" r:id="rId5"/>
    <p:sldId id="264" r:id="rId6"/>
    <p:sldId id="265" r:id="rId7"/>
    <p:sldId id="261" r:id="rId8"/>
    <p:sldId id="266" r:id="rId9"/>
    <p:sldId id="260" r:id="rId10"/>
    <p:sldId id="268" r:id="rId11"/>
    <p:sldId id="282" r:id="rId12"/>
    <p:sldId id="277" r:id="rId13"/>
    <p:sldId id="269" r:id="rId14"/>
    <p:sldId id="270" r:id="rId15"/>
    <p:sldId id="271" r:id="rId16"/>
    <p:sldId id="273" r:id="rId17"/>
    <p:sldId id="274" r:id="rId18"/>
    <p:sldId id="275" r:id="rId19"/>
    <p:sldId id="278" r:id="rId20"/>
    <p:sldId id="283" r:id="rId21"/>
    <p:sldId id="279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261" autoAdjust="0"/>
  </p:normalViewPr>
  <p:slideViewPr>
    <p:cSldViewPr>
      <p:cViewPr varScale="1">
        <p:scale>
          <a:sx n="60" d="100"/>
          <a:sy n="60" d="100"/>
        </p:scale>
        <p:origin x="145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8E191-33EC-4D9C-A3FB-1110247A9D78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455DA-E046-4143-9295-E580149BB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6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1677-2E21-4F2C-AC38-1EB2A41039C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44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1677-2E21-4F2C-AC38-1EB2A41039C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6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April 4, 1968</a:t>
            </a:r>
          </a:p>
          <a:p>
            <a:r>
              <a:rPr lang="en-US" dirty="0" smtClean="0"/>
              <a:t>Killed by James Earl Ray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55DA-E046-4143-9295-E580149BB7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76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1677-2E21-4F2C-AC38-1EB2A41039C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33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1677-2E21-4F2C-AC38-1EB2A41039C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52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1677-2E21-4F2C-AC38-1EB2A41039C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6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SzPct val="90000"/>
            </a:pPr>
            <a:r>
              <a:rPr lang="en-US" sz="1200" dirty="0" smtClean="0">
                <a:solidFill>
                  <a:schemeClr val="tx1"/>
                </a:solidFill>
              </a:rPr>
              <a:t>Born Malcolm Little; father killed by white supremacists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26C48-F29C-4B88-A975-185108F8917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27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26C48-F29C-4B88-A975-185108F8917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87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1677-2E21-4F2C-AC38-1EB2A41039C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43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1677-2E21-4F2C-AC38-1EB2A41039C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09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55DA-E046-4143-9295-E580149BB7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25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1677-2E21-4F2C-AC38-1EB2A41039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8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Martial law declared; eventually put down by CA National Guard</a:t>
            </a:r>
          </a:p>
          <a:p>
            <a:r>
              <a:rPr lang="en-US" dirty="0" smtClean="0"/>
              <a:t>https://vimeo.com/229325605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1677-2E21-4F2C-AC38-1EB2A41039C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89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tx1"/>
                </a:solidFill>
              </a:rPr>
              <a:t>Became an instant best-seller (over 2 million sold)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55DA-E046-4143-9295-E580149BB7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57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Longest filibuster in U.S. history - over 24 hours</a:t>
            </a:r>
          </a:p>
          <a:p>
            <a:pPr lvl="1"/>
            <a:r>
              <a:rPr lang="en-US" sz="2800" dirty="0" smtClean="0"/>
              <a:t>Passed anyway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he began with readings of every state‘s election laws in alphabetical order. Thurmond later read from the Declaration of Independence, the Bill of Rights, and George Washington's Farewell Address.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Served as a senator until his retirement in 2003 at the age of 100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1677-2E21-4F2C-AC38-1EB2A41039C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85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Killed by</a:t>
            </a:r>
            <a:r>
              <a:rPr lang="en-US" baseline="0" dirty="0" smtClean="0"/>
              <a:t> </a:t>
            </a:r>
            <a:r>
              <a:rPr lang="en-US" sz="1200" dirty="0" smtClean="0"/>
              <a:t>Byron De La Beckwith</a:t>
            </a:r>
          </a:p>
          <a:p>
            <a:pPr lvl="1"/>
            <a:r>
              <a:rPr lang="en-US" sz="2400" dirty="0" smtClean="0"/>
              <a:t>Killer charged; all-white male jury deadlocked on his guilt</a:t>
            </a:r>
          </a:p>
          <a:p>
            <a:pPr lvl="1"/>
            <a:r>
              <a:rPr lang="en-US" sz="2400" dirty="0" smtClean="0"/>
              <a:t>Convicted based on new evidence in 1994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1677-2E21-4F2C-AC38-1EB2A41039C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98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42BA66-2978-4F2F-BCCE-AB7F516451E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33796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26C48-F29C-4B88-A975-185108F8917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7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dirty="0" smtClean="0"/>
              <a:t>James Earl Chaney,  Andrew Goodman,  and Michael “Mickey” </a:t>
            </a:r>
            <a:r>
              <a:rPr lang="en-US" sz="1200" dirty="0" err="1" smtClean="0"/>
              <a:t>Schwerner</a:t>
            </a:r>
            <a:r>
              <a:rPr lang="en-US" sz="1200" dirty="0" smtClean="0"/>
              <a:t> </a:t>
            </a:r>
          </a:p>
          <a:p>
            <a:r>
              <a:rPr lang="en-US" sz="2800" dirty="0" smtClean="0"/>
              <a:t>Three voting rights activists were threatened by the local Klan in Mississippi after speaking at a church and urging the congregation to register to vote</a:t>
            </a:r>
          </a:p>
          <a:p>
            <a:r>
              <a:rPr lang="en-US" sz="2800" dirty="0" smtClean="0"/>
              <a:t>Later, Klansmen attacked the congregation and burned the church in order to lure the activists back to town</a:t>
            </a:r>
          </a:p>
          <a:p>
            <a:r>
              <a:rPr lang="en-US" sz="2800" dirty="0" smtClean="0"/>
              <a:t>The three men were brutally beaten, shot, and buried by members of the Klan and local police</a:t>
            </a:r>
          </a:p>
          <a:p>
            <a:pPr lvl="1"/>
            <a:r>
              <a:rPr lang="en-US" sz="2400" dirty="0" smtClean="0"/>
              <a:t>Resulted in the largest televised search in history</a:t>
            </a:r>
          </a:p>
          <a:p>
            <a:pPr lvl="1"/>
            <a:r>
              <a:rPr lang="en-US" sz="2400" dirty="0" smtClean="0"/>
              <a:t>Bodies found 44 days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1677-2E21-4F2C-AC38-1EB2A41039C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73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1677-2E21-4F2C-AC38-1EB2A41039C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81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1677-2E21-4F2C-AC38-1EB2A41039C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7811-2852-4583-8E85-F19B02D44C2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895-66F0-436F-B983-6487A768278A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7811-2852-4583-8E85-F19B02D44C2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895-66F0-436F-B983-6487A7682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7811-2852-4583-8E85-F19B02D44C2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895-66F0-436F-B983-6487A7682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7811-2852-4583-8E85-F19B02D44C2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895-66F0-436F-B983-6487A7682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7811-2852-4583-8E85-F19B02D44C2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895-66F0-436F-B983-6487A768278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7811-2852-4583-8E85-F19B02D44C2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895-66F0-436F-B983-6487A7682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7811-2852-4583-8E85-F19B02D44C2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895-66F0-436F-B983-6487A7682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7811-2852-4583-8E85-F19B02D44C2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895-66F0-436F-B983-6487A7682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7811-2852-4583-8E85-F19B02D44C2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895-66F0-436F-B983-6487A7682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7811-2852-4583-8E85-F19B02D44C2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895-66F0-436F-B983-6487A768278A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7811-2852-4583-8E85-F19B02D44C2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C895-66F0-436F-B983-6487A768278A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7C77811-2852-4583-8E85-F19B02D44C2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F90C895-66F0-436F-B983-6487A768278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youtube.com/watch?v=x6t7vVTxai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s://www.youtube.com/watch?v=NbOV1xKFOmw" TargetMode="Externa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oKzCff8Zb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vksaM7rRX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Sm1t3Uv9Q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eo.com/229325605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ate.gov/artandhistory/history/resources/pdf/Thurmond_filibuster_1957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A6QFbDGfD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oseveltcpush.com/the-dream---march-on-washington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YdszjtiP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his-day-in-history/johnson-signs-civil-rights-ac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Bell Ringer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423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are some of the benefits to nonviolent civil disobedience? Are there any drawbacks or consequences to using this method of protest?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75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0.tqn.com/d/arthistory/1/0/W/g/pa_neh_38.jpg"/>
          <p:cNvPicPr>
            <a:picLocks noChangeAspect="1" noChangeArrowheads="1"/>
          </p:cNvPicPr>
          <p:nvPr/>
        </p:nvPicPr>
        <p:blipFill>
          <a:blip r:embed="rId3" cstate="print"/>
          <a:srcRect r="8597"/>
          <a:stretch>
            <a:fillRect/>
          </a:stretch>
        </p:blipFill>
        <p:spPr bwMode="auto">
          <a:xfrm>
            <a:off x="-62753" y="-1"/>
            <a:ext cx="9206753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Selma to Montgomery </a:t>
            </a:r>
            <a:r>
              <a:rPr lang="en-US" b="1" dirty="0" smtClean="0">
                <a:solidFill>
                  <a:schemeClr val="bg1"/>
                </a:solidFill>
              </a:rPr>
              <a:t>Marches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3124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Organized by SNCC and the SCLC under MLK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Determined to march from Selma to the capitol in Montgomery in support of African American voting rights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Bloody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Sunday“:  600 marchers were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attacked by state and local police with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billy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clubs and tear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second march was turned around halfway because of a court injunction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third march successfully reached Montgomery under the protection of almost 4,000 U.S. soldiers</a:t>
            </a:r>
          </a:p>
        </p:txBody>
      </p:sp>
      <p:pic>
        <p:nvPicPr>
          <p:cNvPr id="17412" name="Picture 4" descr="http://i.usatoday.net/communitymanager/_photos/the-oval/2012/03/05/obama-bloodyx-la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2754" y="-20217"/>
            <a:ext cx="9206753" cy="6867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81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775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6" name="Picture 6" descr="http://upload.wikimedia.org/wikipedia/commons/2/22/The_Lorraine_Motel,_site_of_the_Martin_Luther_King_assassination_and_the_National_Civil_Rights_Museum.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248"/>
          <a:stretch>
            <a:fillRect/>
          </a:stretch>
        </p:blipFill>
        <p:spPr bwMode="auto">
          <a:xfrm>
            <a:off x="0" y="5714"/>
            <a:ext cx="9144000" cy="6919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472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Effects of MLK’s Death</a:t>
            </a:r>
            <a:endParaRPr lang="en-US" dirty="0"/>
          </a:p>
        </p:txBody>
      </p:sp>
      <p:pic>
        <p:nvPicPr>
          <p:cNvPr id="2050" name="Picture 2" descr="File:RFK speech on MLK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447800"/>
            <a:ext cx="6629400" cy="5091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7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Divisions Destroy the Civil Rights Movement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…Divided We Fall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Black </a:t>
            </a:r>
            <a:r>
              <a:rPr lang="en-US" dirty="0" smtClean="0"/>
              <a:t>Power </a:t>
            </a:r>
            <a:r>
              <a:rPr lang="en-US" dirty="0"/>
              <a:t>M</a:t>
            </a:r>
            <a:r>
              <a:rPr lang="en-US" dirty="0" smtClean="0"/>
              <a:t>ovement </a:t>
            </a:r>
            <a:r>
              <a:rPr lang="en-US" dirty="0"/>
              <a:t>and </a:t>
            </a:r>
            <a:r>
              <a:rPr lang="en-US" dirty="0" err="1"/>
              <a:t>Stokely</a:t>
            </a:r>
            <a:r>
              <a:rPr lang="en-US" dirty="0"/>
              <a:t> </a:t>
            </a:r>
            <a:r>
              <a:rPr lang="en-US" dirty="0" smtClean="0"/>
              <a:t>Carmichael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419600" cy="4937760"/>
          </a:xfrm>
        </p:spPr>
        <p:txBody>
          <a:bodyPr>
            <a:noAutofit/>
          </a:bodyPr>
          <a:lstStyle/>
          <a:p>
            <a:r>
              <a:rPr lang="en-US" sz="2700" dirty="0" smtClean="0"/>
              <a:t>Former leader of SNCC</a:t>
            </a:r>
          </a:p>
          <a:p>
            <a:r>
              <a:rPr lang="en-US" sz="2700" dirty="0" smtClean="0"/>
              <a:t>Unhappy with the slow progress of MLK’s nonviolent civil disobedience</a:t>
            </a:r>
          </a:p>
          <a:p>
            <a:r>
              <a:rPr lang="en-US" sz="2700" dirty="0"/>
              <a:t>C</a:t>
            </a:r>
            <a:r>
              <a:rPr lang="en-US" sz="2700" dirty="0" smtClean="0"/>
              <a:t>oined the term “black power”; </a:t>
            </a:r>
            <a:r>
              <a:rPr lang="en-US" sz="2700" dirty="0"/>
              <a:t>e</a:t>
            </a:r>
            <a:r>
              <a:rPr lang="en-US" sz="2700" dirty="0" smtClean="0"/>
              <a:t>mphasized racial pride and the desire to create black political and cultural institutions to promote black interests and values</a:t>
            </a:r>
          </a:p>
        </p:txBody>
      </p:sp>
      <p:pic>
        <p:nvPicPr>
          <p:cNvPr id="15362" name="Picture 2" descr="http://t2.gstatic.com/images?q=tbn:ANd9GcSODowhL5DtiyEXDjE7SSCciO3W1h2XGQSiKg4cYuslXkbvJw4jKeDEkhzj9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86724">
            <a:off x="4800600" y="2209800"/>
            <a:ext cx="4023591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8" name="Picture 2" descr="https://encrypted-tbn0.gstatic.com/images?q=tbn:ANd9GcQwo08FKZoWOvSV74YhK57VJNwlcHadSuq3rsHGLg1_qtK3tJcSLfxFCqC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75839">
            <a:off x="6845946" y="395050"/>
            <a:ext cx="2010138" cy="1973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061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indeliblephotos.com/wp-content/uploads/2011/12/malcom-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37"/>
            <a:ext cx="8229600" cy="1143000"/>
          </a:xfrm>
        </p:spPr>
        <p:txBody>
          <a:bodyPr/>
          <a:lstStyle/>
          <a:p>
            <a:r>
              <a:rPr lang="en-US" dirty="0" smtClean="0"/>
              <a:t>Malcolm X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4191000" cy="54102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SzPct val="90000"/>
            </a:pPr>
            <a:r>
              <a:rPr lang="en-US" sz="2800" dirty="0" smtClean="0">
                <a:solidFill>
                  <a:schemeClr val="tx1"/>
                </a:solidFill>
              </a:rPr>
              <a:t>Followed the Nation of Islam</a:t>
            </a:r>
          </a:p>
          <a:p>
            <a:pPr marL="617220" lvl="1" indent="-342900">
              <a:buSzPct val="90000"/>
            </a:pPr>
            <a:r>
              <a:rPr lang="en-US" sz="2400" dirty="0" smtClean="0"/>
              <a:t>Preached complete separation from whites</a:t>
            </a:r>
          </a:p>
          <a:p>
            <a:pPr marL="617220" lvl="1" indent="-342900">
              <a:buSzPct val="90000"/>
            </a:pPr>
            <a:r>
              <a:rPr lang="en-US" sz="2400" dirty="0" smtClean="0">
                <a:solidFill>
                  <a:schemeClr val="tx1"/>
                </a:solidFill>
              </a:rPr>
              <a:t>Demanded violent actions of self-defense</a:t>
            </a:r>
          </a:p>
          <a:p>
            <a:pPr marL="274320" lvl="1" indent="0">
              <a:buSzPct val="90000"/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FFFFFF"/>
                </a:solidFill>
              </a:rPr>
              <a:t>“</a:t>
            </a:r>
            <a:r>
              <a:rPr lang="en-US" i="1" dirty="0">
                <a:solidFill>
                  <a:srgbClr val="FFFFFF"/>
                </a:solidFill>
              </a:rPr>
              <a:t>Be peaceful, be courteous, obey the law, respect everyone; but if someone puts his hand on you, send him to the cemetery.</a:t>
            </a:r>
            <a:r>
              <a:rPr lang="en-US" i="1" dirty="0" smtClean="0">
                <a:solidFill>
                  <a:srgbClr val="FFFFFF"/>
                </a:solidFill>
              </a:rPr>
              <a:t>”</a:t>
            </a:r>
            <a:endParaRPr lang="en-US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5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ndeliblephotos.com/wp-content/uploads/2011/12/malcom-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Malcolm X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3962400" cy="4787900"/>
          </a:xfrm>
        </p:spPr>
        <p:txBody>
          <a:bodyPr>
            <a:noAutofit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SzPct val="80000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Became disillusioned with militant Islam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SzPct val="80000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Reformed after a pilgrimage to Mecca, calling for blacks and whites to work together</a:t>
            </a:r>
          </a:p>
          <a:p>
            <a:pPr marL="365760" indent="-256032" fontAlgn="auto">
              <a:spcAft>
                <a:spcPts val="0"/>
              </a:spcAft>
              <a:buSzPct val="90000"/>
              <a:defRPr/>
            </a:pPr>
            <a:r>
              <a:rPr lang="en-US" sz="3200" dirty="0" smtClean="0">
                <a:solidFill>
                  <a:srgbClr val="FFFFFF"/>
                </a:solidFill>
                <a:hlinkClick r:id="rId4"/>
              </a:rPr>
              <a:t>Assassinated by a former follower in 1965</a:t>
            </a:r>
            <a:endParaRPr lang="en-US" sz="3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Panthers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The </a:t>
            </a:r>
            <a:r>
              <a:rPr lang="en-US" sz="3400" dirty="0" smtClean="0"/>
              <a:t>Black </a:t>
            </a:r>
            <a:r>
              <a:rPr lang="en-US" sz="3400" dirty="0"/>
              <a:t>Panther Party for </a:t>
            </a:r>
            <a:r>
              <a:rPr lang="en-US" sz="3400" dirty="0" smtClean="0"/>
              <a:t>Self-Defense was founded in Oakland, California by Huey Newton and Bobby Seale in 1966</a:t>
            </a:r>
          </a:p>
          <a:p>
            <a:pPr lvl="1"/>
            <a:r>
              <a:rPr lang="en-US" sz="3000" dirty="0" smtClean="0"/>
              <a:t>The organization initially aimed at the protection of African-American neighborhoods from police brutality</a:t>
            </a:r>
          </a:p>
          <a:p>
            <a:pPr lvl="1"/>
            <a:r>
              <a:rPr lang="en-US" sz="3000" dirty="0" smtClean="0"/>
              <a:t>Most known for armed citizens patrols</a:t>
            </a:r>
          </a:p>
          <a:p>
            <a:pPr lvl="1"/>
            <a:r>
              <a:rPr lang="en-US" sz="3000" dirty="0" smtClean="0"/>
              <a:t>Created social programs to alleviate poverty</a:t>
            </a:r>
            <a:endParaRPr lang="en-US" sz="3000" dirty="0"/>
          </a:p>
        </p:txBody>
      </p:sp>
      <p:pic>
        <p:nvPicPr>
          <p:cNvPr id="4" name="Picture 6" descr="http://votingamerican.files.wordpress.com/2012/04/bpp.jpg"/>
          <p:cNvPicPr>
            <a:picLocks noChangeAspect="1" noChangeArrowheads="1"/>
          </p:cNvPicPr>
          <p:nvPr/>
        </p:nvPicPr>
        <p:blipFill>
          <a:blip r:embed="rId3" cstate="print"/>
          <a:srcRect b="5376"/>
          <a:stretch>
            <a:fillRect/>
          </a:stretch>
        </p:blipFill>
        <p:spPr bwMode="auto">
          <a:xfrm rot="597286">
            <a:off x="7141942" y="135686"/>
            <a:ext cx="1597043" cy="1479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687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8786" name="Picture 2" descr="http://missrosen.files.wordpress.com/2010/05/312a_43.jpg"/>
          <p:cNvPicPr>
            <a:picLocks noChangeAspect="1" noChangeArrowheads="1"/>
          </p:cNvPicPr>
          <p:nvPr/>
        </p:nvPicPr>
        <p:blipFill>
          <a:blip r:embed="rId2" cstate="print"/>
          <a:srcRect r="8333"/>
          <a:stretch>
            <a:fillRect/>
          </a:stretch>
        </p:blipFill>
        <p:spPr bwMode="auto">
          <a:xfrm>
            <a:off x="0" y="-1"/>
            <a:ext cx="9149260" cy="6858001"/>
          </a:xfrm>
          <a:prstGeom prst="rect">
            <a:avLst/>
          </a:prstGeom>
          <a:noFill/>
        </p:spPr>
      </p:pic>
      <p:pic>
        <p:nvPicPr>
          <p:cNvPr id="118788" name="Picture 4" descr="http://upload.wikimedia.org/wikipedia/en/thumb/2/25/Black-Panther-Party-armed-guards-in-street-shotguns.jpg/220px-Black-Panther-Party-armed-guards-in-street-shotgu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8367">
            <a:off x="5841095" y="3559486"/>
            <a:ext cx="287161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865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Power at the Olympics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Tommie Smith and John Carlos raised the Black Power salute at the medal ceremony at the 1968 Olympics</a:t>
            </a:r>
          </a:p>
          <a:p>
            <a:r>
              <a:rPr lang="en-US" dirty="0" smtClean="0"/>
              <a:t>Was one </a:t>
            </a:r>
            <a:r>
              <a:rPr lang="en-US" dirty="0"/>
              <a:t>of the most overtly political </a:t>
            </a:r>
            <a:r>
              <a:rPr lang="en-US" dirty="0" smtClean="0"/>
              <a:t>statements</a:t>
            </a:r>
            <a:r>
              <a:rPr lang="en-US" dirty="0"/>
              <a:t> in the history of the modern Olympic </a:t>
            </a:r>
            <a:r>
              <a:rPr lang="en-US" dirty="0" smtClean="0"/>
              <a:t>Games</a:t>
            </a:r>
            <a:endParaRPr lang="en-US" dirty="0"/>
          </a:p>
          <a:p>
            <a:r>
              <a:rPr lang="en-US" dirty="0" smtClean="0"/>
              <a:t>Drew intense criticism and scrutiny in regards to America’s continuing struggle with civil rights</a:t>
            </a:r>
            <a:endParaRPr lang="en-US" dirty="0"/>
          </a:p>
        </p:txBody>
      </p:sp>
      <p:pic>
        <p:nvPicPr>
          <p:cNvPr id="10242" name="Picture 2" descr="http://1.bp.blogspot.com/-6bh26gL3Fk4/UCME5d_8AQI/AAAAAAAAA_8/aB7QLpDTI_s/s1600/black+p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383722" cy="4876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14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Successes and Failures of Civil </a:t>
            </a:r>
            <a:r>
              <a:rPr lang="en-US" dirty="0"/>
              <a:t>Rights Legislation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Changing Laws Doesn’t Always Change Minds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8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842898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0" y="-304800"/>
            <a:ext cx="9119050" cy="830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05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negroartist.com/WATTS%20RIOTS/slides/A%20montage%20of%20pictures%20of%20the%20Watts%20riots%20in%20Los%20Angeles,%20August%2011%2015,%2019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42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8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Watts Riots (1965)</a:t>
            </a:r>
            <a:endParaRPr lang="en-US" sz="40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19200"/>
            <a:ext cx="8305800" cy="5334000"/>
          </a:xfrm>
          <a:solidFill>
            <a:schemeClr val="bg1">
              <a:lumMod val="65000"/>
              <a:lumOff val="35000"/>
              <a:alpha val="8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dirty="0" smtClean="0"/>
              <a:t>Long term causes: residential segregation, police discrimination, and brutality</a:t>
            </a:r>
          </a:p>
          <a:p>
            <a:pPr>
              <a:spcBef>
                <a:spcPts val="0"/>
              </a:spcBef>
            </a:pPr>
            <a:r>
              <a:rPr lang="en-US" sz="2500" dirty="0" smtClean="0">
                <a:hlinkClick r:id="rId4"/>
              </a:rPr>
              <a:t>Immediate cause: Brutal arrest of 21-year old Marquette Frye</a:t>
            </a:r>
            <a:endParaRPr lang="en-US" sz="25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500" dirty="0" smtClean="0"/>
              <a:t>Riot lasted five days, with 34 deaths, thousands of injuries and arrests, and $40 million in damage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i="1" dirty="0" smtClean="0">
                <a:solidFill>
                  <a:schemeClr val="accent5"/>
                </a:solidFill>
              </a:rPr>
              <a:t>"The streets of Watts resembled an all-out war zone in some far-off foreign country, it bore no resemblance to the United States of America.” </a:t>
            </a:r>
          </a:p>
          <a:p>
            <a:pPr marL="0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dirty="0" smtClean="0">
                <a:solidFill>
                  <a:schemeClr val="accent5"/>
                </a:solidFill>
              </a:rPr>
              <a:t>-LAPD Sergeant </a:t>
            </a:r>
            <a:r>
              <a:rPr lang="en-US" sz="2200" b="1" dirty="0">
                <a:solidFill>
                  <a:schemeClr val="accent5"/>
                </a:solidFill>
              </a:rPr>
              <a:t>Ben </a:t>
            </a:r>
            <a:r>
              <a:rPr lang="en-US" sz="2200" b="1" dirty="0" smtClean="0">
                <a:solidFill>
                  <a:schemeClr val="accent5"/>
                </a:solidFill>
              </a:rPr>
              <a:t>Dunn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Mainstream white America saw rioters as criminals destroying their own neighborhood</a:t>
            </a:r>
          </a:p>
          <a:p>
            <a:pPr>
              <a:spcBef>
                <a:spcPts val="0"/>
              </a:spcBef>
            </a:pPr>
            <a:r>
              <a:rPr lang="en-US" sz="2500" dirty="0" smtClean="0"/>
              <a:t>Black community saw themselves as fighting against oppression</a:t>
            </a:r>
          </a:p>
        </p:txBody>
      </p:sp>
    </p:spTree>
    <p:extLst>
      <p:ext uri="{BB962C8B-B14F-4D97-AF65-F5344CB8AC3E}">
        <p14:creationId xmlns:p14="http://schemas.microsoft.com/office/powerpoint/2010/main" val="120404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49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Kerner</a:t>
            </a:r>
            <a:r>
              <a:rPr lang="en-US" dirty="0" smtClean="0"/>
              <a:t> Commission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791200" cy="52578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Kerner</a:t>
            </a:r>
            <a:r>
              <a:rPr lang="en-US" dirty="0" smtClean="0">
                <a:solidFill>
                  <a:schemeClr val="tx1"/>
                </a:solidFill>
              </a:rPr>
              <a:t> Commission: Created </a:t>
            </a:r>
            <a:r>
              <a:rPr lang="en-US" dirty="0">
                <a:solidFill>
                  <a:schemeClr val="tx1"/>
                </a:solidFill>
              </a:rPr>
              <a:t>by LBJ to investigate the causes of race riots in the United States and to provide recommendations for the future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Kerner</a:t>
            </a:r>
            <a:r>
              <a:rPr lang="en-US" dirty="0" smtClean="0">
                <a:solidFill>
                  <a:schemeClr val="tx1"/>
                </a:solidFill>
              </a:rPr>
              <a:t> Report: Determined </a:t>
            </a:r>
            <a:r>
              <a:rPr lang="en-US" dirty="0">
                <a:solidFill>
                  <a:schemeClr val="tx1"/>
                </a:solidFill>
              </a:rPr>
              <a:t>that </a:t>
            </a:r>
            <a:r>
              <a:rPr lang="en-US" dirty="0" smtClean="0">
                <a:solidFill>
                  <a:schemeClr val="tx1"/>
                </a:solidFill>
              </a:rPr>
              <a:t>recent race riots </a:t>
            </a:r>
            <a:r>
              <a:rPr lang="en-US" dirty="0">
                <a:solidFill>
                  <a:schemeClr val="tx1"/>
                </a:solidFill>
              </a:rPr>
              <a:t>resulted from black frustration at lack of economic </a:t>
            </a:r>
            <a:r>
              <a:rPr lang="en-US" dirty="0" smtClean="0">
                <a:solidFill>
                  <a:schemeClr val="tx1"/>
                </a:solidFill>
              </a:rPr>
              <a:t>opportunity</a:t>
            </a:r>
          </a:p>
          <a:p>
            <a:pPr lvl="1"/>
            <a:r>
              <a:rPr lang="en-US" dirty="0" smtClean="0"/>
              <a:t>Blamed federal government for failed policies and not enforcing laws</a:t>
            </a:r>
          </a:p>
          <a:p>
            <a:pPr lvl="1"/>
            <a:r>
              <a:rPr lang="en-US" dirty="0" smtClean="0"/>
              <a:t>Blamed media for reporting “</a:t>
            </a:r>
            <a:r>
              <a:rPr lang="en-US" i="1" dirty="0"/>
              <a:t>with white men's eyes and white perspective</a:t>
            </a:r>
            <a:r>
              <a:rPr lang="en-US" i="1" dirty="0" smtClean="0"/>
              <a:t>.”</a:t>
            </a:r>
          </a:p>
          <a:p>
            <a:pPr lvl="1"/>
            <a:r>
              <a:rPr lang="en-US" dirty="0" smtClean="0"/>
              <a:t>Called </a:t>
            </a:r>
            <a:r>
              <a:rPr lang="en-US" dirty="0"/>
              <a:t>to create new jobs, construct new housing, </a:t>
            </a:r>
            <a:r>
              <a:rPr lang="en-US" dirty="0" smtClean="0"/>
              <a:t>hire more diverse police forces, and </a:t>
            </a:r>
            <a:r>
              <a:rPr lang="en-US" dirty="0"/>
              <a:t>put a stop to de facto segregation </a:t>
            </a:r>
            <a:endParaRPr lang="en-US" dirty="0" smtClean="0"/>
          </a:p>
        </p:txBody>
      </p:sp>
      <p:pic>
        <p:nvPicPr>
          <p:cNvPr id="120834" name="Picture 2" descr="http://ecx.images-amazon.com/images/I/31AvosGUpBL._SL500_SS500_.jpg"/>
          <p:cNvPicPr>
            <a:picLocks noChangeAspect="1" noChangeArrowheads="1"/>
          </p:cNvPicPr>
          <p:nvPr/>
        </p:nvPicPr>
        <p:blipFill>
          <a:blip r:embed="rId3" cstate="print"/>
          <a:srcRect l="30400" t="19200" r="31200" b="20000"/>
          <a:stretch>
            <a:fillRect/>
          </a:stretch>
        </p:blipFill>
        <p:spPr bwMode="auto">
          <a:xfrm>
            <a:off x="6164179" y="1371600"/>
            <a:ext cx="27432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876800" y="239486"/>
            <a:ext cx="419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"Our nation is moving toward two societies, one black, one white—separate and unequal."</a:t>
            </a:r>
          </a:p>
        </p:txBody>
      </p:sp>
    </p:spTree>
    <p:extLst>
      <p:ext uri="{BB962C8B-B14F-4D97-AF65-F5344CB8AC3E}">
        <p14:creationId xmlns:p14="http://schemas.microsoft.com/office/powerpoint/2010/main" val="73622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Act of 1957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00200"/>
            <a:ext cx="5257800" cy="4876800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The Civil Rights Act of </a:t>
            </a:r>
            <a:r>
              <a:rPr lang="en-US" sz="3200" b="1" dirty="0" smtClean="0"/>
              <a:t>1957:</a:t>
            </a:r>
            <a:r>
              <a:rPr lang="en-US" sz="3200" dirty="0" smtClean="0"/>
              <a:t> </a:t>
            </a:r>
            <a:r>
              <a:rPr lang="en-US" sz="3200" dirty="0"/>
              <a:t> </a:t>
            </a:r>
            <a:r>
              <a:rPr lang="en-US" sz="3200" dirty="0" smtClean="0"/>
              <a:t>Prohibited any interference with the rights of a person to vote in a federal election</a:t>
            </a:r>
          </a:p>
          <a:p>
            <a:pPr lvl="1"/>
            <a:r>
              <a:rPr lang="en-US" sz="2800" dirty="0" smtClean="0"/>
              <a:t>The first</a:t>
            </a:r>
            <a:r>
              <a:rPr lang="en-US" sz="2800" dirty="0"/>
              <a:t> civil rights </a:t>
            </a:r>
            <a:r>
              <a:rPr lang="en-US" sz="2800" dirty="0" smtClean="0"/>
              <a:t>legislation since</a:t>
            </a:r>
            <a:r>
              <a:rPr lang="en-US" sz="2800" dirty="0"/>
              <a:t> </a:t>
            </a:r>
            <a:r>
              <a:rPr lang="en-US" sz="2800" dirty="0" smtClean="0"/>
              <a:t>Reconstruction</a:t>
            </a:r>
          </a:p>
          <a:p>
            <a:r>
              <a:rPr lang="en-US" sz="3200" dirty="0" smtClean="0"/>
              <a:t>Filibustered by Senator Strom Thurmond (SC)</a:t>
            </a:r>
          </a:p>
          <a:p>
            <a:r>
              <a:rPr lang="en-US" sz="3200" dirty="0" smtClean="0">
                <a:hlinkClick r:id="rId3"/>
              </a:rPr>
              <a:t>Longest filibuster in history</a:t>
            </a:r>
            <a:endParaRPr lang="en-US" sz="3200" dirty="0" smtClean="0"/>
          </a:p>
        </p:txBody>
      </p:sp>
      <p:pic>
        <p:nvPicPr>
          <p:cNvPr id="10242" name="Picture 2" descr="http://blog.educatednomad.com/wp-content/uploads/2012/06/strom-thurmond-filibuster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215606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3014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Medgar</a:t>
            </a:r>
            <a:r>
              <a:rPr lang="en-US" dirty="0" smtClean="0"/>
              <a:t> Evers (1963)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648200" cy="4525963"/>
          </a:xfrm>
        </p:spPr>
        <p:txBody>
          <a:bodyPr>
            <a:noAutofit/>
          </a:bodyPr>
          <a:lstStyle/>
          <a:p>
            <a:r>
              <a:rPr lang="en-US" sz="3600" dirty="0" smtClean="0"/>
              <a:t>Field secretary for the NAACP in Mississippi</a:t>
            </a:r>
          </a:p>
          <a:p>
            <a:r>
              <a:rPr lang="en-US" sz="3600" dirty="0" smtClean="0"/>
              <a:t>Murdered in his own driveway after a meeting with the NAACP; mourned nationally</a:t>
            </a:r>
          </a:p>
          <a:p>
            <a:r>
              <a:rPr lang="en-US" sz="3600" dirty="0" smtClean="0">
                <a:hlinkClick r:id="rId3"/>
              </a:rPr>
              <a:t>He was 38 years old.</a:t>
            </a:r>
            <a:endParaRPr lang="en-US" sz="3600" dirty="0" smtClean="0"/>
          </a:p>
        </p:txBody>
      </p:sp>
      <p:pic>
        <p:nvPicPr>
          <p:cNvPr id="4" name="Picture 2" descr="http://media.hamptonroads.com/cache/files/images/11116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37869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89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File:March on Washington ed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9633" cy="6858001"/>
          </a:xfrm>
          <a:prstGeom prst="rect">
            <a:avLst/>
          </a:prstGeom>
          <a:noFill/>
        </p:spPr>
      </p:pic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152400"/>
            <a:ext cx="4267200" cy="1066800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/>
              <a:t>March on Washington 1963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>
          <a:xfrm>
            <a:off x="4724400" y="1295400"/>
            <a:ext cx="4191000" cy="4525962"/>
          </a:xfrm>
        </p:spPr>
        <p:txBody>
          <a:bodyPr>
            <a:noAutofit/>
          </a:bodyPr>
          <a:lstStyle/>
          <a:p>
            <a:r>
              <a:rPr lang="en-US" sz="3000" dirty="0" smtClean="0"/>
              <a:t>Organized by civil rights, labor, and religious organizations</a:t>
            </a:r>
          </a:p>
          <a:p>
            <a:r>
              <a:rPr lang="en-US" sz="3000" dirty="0" smtClean="0">
                <a:hlinkClick r:id="rId4"/>
              </a:rPr>
              <a:t>March for “Jobs and freedom” </a:t>
            </a:r>
            <a:endParaRPr lang="en-US" sz="3000" dirty="0" smtClean="0"/>
          </a:p>
          <a:p>
            <a:r>
              <a:rPr lang="en-US" sz="3000" dirty="0" smtClean="0"/>
              <a:t>Over 200,000 people participated</a:t>
            </a:r>
          </a:p>
          <a:p>
            <a:r>
              <a:rPr lang="en-US" sz="3000" dirty="0" smtClean="0"/>
              <a:t>Martin Luther King’s “I Have a Dream” speech</a:t>
            </a:r>
          </a:p>
        </p:txBody>
      </p:sp>
    </p:spTree>
    <p:extLst>
      <p:ext uri="{BB962C8B-B14F-4D97-AF65-F5344CB8AC3E}">
        <p14:creationId xmlns:p14="http://schemas.microsoft.com/office/powerpoint/2010/main" val="24387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lkihaveadreamg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648200" cy="688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783457">
            <a:off x="4448972" y="1780720"/>
            <a:ext cx="48720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 Have a Dream!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3200400"/>
            <a:ext cx="4495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36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Free at last! Free at last!</a:t>
            </a:r>
            <a:endParaRPr lang="en-US" sz="3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36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Thank God Almighty,</a:t>
            </a:r>
          </a:p>
          <a:p>
            <a:pPr>
              <a:buNone/>
            </a:pPr>
            <a:r>
              <a:rPr lang="en-US" sz="36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we are free at last!</a:t>
            </a:r>
            <a:endParaRPr lang="en-US" sz="3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579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" y="228599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Mississippi </a:t>
            </a:r>
            <a:r>
              <a:rPr lang="en-US" dirty="0" smtClean="0"/>
              <a:t>Civil </a:t>
            </a:r>
            <a:r>
              <a:rPr lang="en-US" dirty="0"/>
              <a:t>R</a:t>
            </a:r>
            <a:r>
              <a:rPr lang="en-US" dirty="0" smtClean="0"/>
              <a:t>ights </a:t>
            </a:r>
            <a:r>
              <a:rPr lang="en-US" dirty="0"/>
              <a:t>W</a:t>
            </a:r>
            <a:r>
              <a:rPr lang="en-US" dirty="0" smtClean="0"/>
              <a:t>orkers</a:t>
            </a:r>
            <a:r>
              <a:rPr lang="en-US" dirty="0"/>
              <a:t>' </a:t>
            </a:r>
            <a:r>
              <a:rPr lang="en-US" dirty="0" smtClean="0"/>
              <a:t>Lynching (1964)</a:t>
            </a:r>
            <a:endParaRPr lang="en-US" dirty="0"/>
          </a:p>
        </p:txBody>
      </p:sp>
      <p:pic>
        <p:nvPicPr>
          <p:cNvPr id="2050" name="Picture 2" descr="https://s-media-cache-ak0.pinimg.com/236x/bc/d7/2e/bcd72e94ea3bc5fffe643fd94b99ae2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8200"/>
            <a:ext cx="3886200" cy="579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dia-cache-ak0.pinimg.com/736x/f1/76/61/f1766179e08dcd0e6d08b539a7d7d0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199"/>
            <a:ext cx="7610475" cy="529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75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Civil Rights Successes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381000"/>
            <a:ext cx="3962400" cy="5775960"/>
          </a:xfrm>
        </p:spPr>
        <p:txBody>
          <a:bodyPr>
            <a:noAutofit/>
          </a:bodyPr>
          <a:lstStyle/>
          <a:p>
            <a:r>
              <a:rPr lang="en-US" sz="2800" dirty="0" smtClean="0"/>
              <a:t>Civil Rights Act of 1964: Outlawed major forms of discrimination against minorities and women</a:t>
            </a:r>
          </a:p>
          <a:p>
            <a:pPr lvl="1"/>
            <a:r>
              <a:rPr lang="en-US" sz="2400" dirty="0" smtClean="0"/>
              <a:t>Ended unequal voter registration requirements and segregation in schools, work, and the public</a:t>
            </a:r>
          </a:p>
          <a:p>
            <a:r>
              <a:rPr lang="en-US" sz="2800" dirty="0" smtClean="0"/>
              <a:t>24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Amendment: Outlawed poll taxes</a:t>
            </a:r>
          </a:p>
          <a:p>
            <a:r>
              <a:rPr lang="en-US" sz="2800" dirty="0" smtClean="0"/>
              <a:t>Voting Rights Act of 1965: Outlawed literacy tests</a:t>
            </a:r>
          </a:p>
        </p:txBody>
      </p:sp>
      <p:pic>
        <p:nvPicPr>
          <p:cNvPr id="20482" name="Picture 2" descr="http://influentialaccess.files.wordpress.com/2012/06/lbj-signing-civil-rights-act-of-196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752599"/>
            <a:ext cx="4419600" cy="3419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104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ollections.atlantahistorycenter.com/export/get_item_viewer_image.php?alias=/byd&amp;i=2490&amp;height=600&amp;width=6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r="422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Voter Education Project</a:t>
            </a:r>
            <a:endParaRPr lang="en-US" sz="40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429000"/>
          </a:xfrm>
          <a:solidFill>
            <a:schemeClr val="tx1">
              <a:lumMod val="50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Raised funds for voter education and registration in Southern states</a:t>
            </a:r>
          </a:p>
          <a:p>
            <a:pPr lvl="1"/>
            <a:r>
              <a:rPr lang="en-US" sz="2800" dirty="0" smtClean="0"/>
              <a:t>Developed by RFK</a:t>
            </a:r>
          </a:p>
          <a:p>
            <a:r>
              <a:rPr lang="en-US" sz="3200" dirty="0" smtClean="0"/>
              <a:t>Voter Mobilization Tours</a:t>
            </a:r>
            <a:r>
              <a:rPr lang="en-US" sz="3200" dirty="0"/>
              <a:t>: </a:t>
            </a:r>
            <a:r>
              <a:rPr lang="en-US" sz="3200" dirty="0" smtClean="0"/>
              <a:t>Campaigned </a:t>
            </a:r>
            <a:r>
              <a:rPr lang="en-US" sz="3200" dirty="0"/>
              <a:t>from town to town and from door to door, encouraging southerners to register to </a:t>
            </a:r>
            <a:r>
              <a:rPr lang="en-US" sz="3200" dirty="0" smtClean="0"/>
              <a:t>vote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498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Thatch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1030</TotalTime>
  <Words>784</Words>
  <Application>Microsoft Office PowerPoint</Application>
  <PresentationFormat>On-screen Show (4:3)</PresentationFormat>
  <Paragraphs>119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Tw Cen MT</vt:lpstr>
      <vt:lpstr>Thatch</vt:lpstr>
      <vt:lpstr>Bell Ringer</vt:lpstr>
      <vt:lpstr>Changing Laws Doesn’t Always Change Minds</vt:lpstr>
      <vt:lpstr>Civil Rights Act of 1957</vt:lpstr>
      <vt:lpstr>Medgar Evers (1963)</vt:lpstr>
      <vt:lpstr>March on Washington 1963</vt:lpstr>
      <vt:lpstr>PowerPoint Presentation</vt:lpstr>
      <vt:lpstr>Mississippi Civil Rights Workers' Lynching (1964)</vt:lpstr>
      <vt:lpstr>Civil Rights Successes</vt:lpstr>
      <vt:lpstr>Voter Education Project</vt:lpstr>
      <vt:lpstr>Selma to Montgomery Marches</vt:lpstr>
      <vt:lpstr>PowerPoint Presentation</vt:lpstr>
      <vt:lpstr>Effects of MLK’s Death</vt:lpstr>
      <vt:lpstr>…Divided We Fall</vt:lpstr>
      <vt:lpstr>Black Power Movement and Stokely Carmichael</vt:lpstr>
      <vt:lpstr>Malcolm X</vt:lpstr>
      <vt:lpstr>Malcolm X</vt:lpstr>
      <vt:lpstr>Black Panthers</vt:lpstr>
      <vt:lpstr>PowerPoint Presentation</vt:lpstr>
      <vt:lpstr>Black Power at the Olympics</vt:lpstr>
      <vt:lpstr>PowerPoint Presentation</vt:lpstr>
      <vt:lpstr>Watts Riots (1965)</vt:lpstr>
      <vt:lpstr>The Kerner Commission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Hanrahan</dc:creator>
  <cp:lastModifiedBy>David Cummings</cp:lastModifiedBy>
  <cp:revision>33</cp:revision>
  <dcterms:created xsi:type="dcterms:W3CDTF">2015-03-16T21:28:13Z</dcterms:created>
  <dcterms:modified xsi:type="dcterms:W3CDTF">2022-04-11T21:51:34Z</dcterms:modified>
</cp:coreProperties>
</file>