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311" r:id="rId2"/>
    <p:sldId id="315" r:id="rId3"/>
    <p:sldId id="316" r:id="rId4"/>
    <p:sldId id="317" r:id="rId5"/>
    <p:sldId id="318" r:id="rId6"/>
    <p:sldId id="319" r:id="rId7"/>
    <p:sldId id="320" r:id="rId8"/>
    <p:sldId id="323" r:id="rId9"/>
    <p:sldId id="321" r:id="rId10"/>
    <p:sldId id="322" r:id="rId11"/>
    <p:sldId id="257" r:id="rId12"/>
    <p:sldId id="258" r:id="rId13"/>
    <p:sldId id="259" r:id="rId14"/>
    <p:sldId id="290" r:id="rId15"/>
    <p:sldId id="308" r:id="rId16"/>
    <p:sldId id="285" r:id="rId17"/>
    <p:sldId id="261" r:id="rId18"/>
    <p:sldId id="262" r:id="rId19"/>
    <p:sldId id="263" r:id="rId20"/>
    <p:sldId id="264" r:id="rId21"/>
    <p:sldId id="265" r:id="rId22"/>
    <p:sldId id="309"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70173" autoAdjust="0"/>
  </p:normalViewPr>
  <p:slideViewPr>
    <p:cSldViewPr>
      <p:cViewPr varScale="1">
        <p:scale>
          <a:sx n="52" d="100"/>
          <a:sy n="52" d="100"/>
        </p:scale>
        <p:origin x="1694"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6B023-81C5-4AA8-AEDC-BC9B099ED70D}" type="datetimeFigureOut">
              <a:rPr lang="en-US" smtClean="0"/>
              <a:pPr/>
              <a:t>4/7/2022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91677-2E21-4F2C-AC38-1EB2A41039CC}" type="slidenum">
              <a:rPr lang="en-US" smtClean="0"/>
              <a:pPr/>
              <a:t>‹#›</a:t>
            </a:fld>
            <a:endParaRPr lang="en-US"/>
          </a:p>
        </p:txBody>
      </p:sp>
    </p:spTree>
    <p:extLst>
      <p:ext uri="{BB962C8B-B14F-4D97-AF65-F5344CB8AC3E}">
        <p14:creationId xmlns:p14="http://schemas.microsoft.com/office/powerpoint/2010/main" val="308494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91677-2E21-4F2C-AC38-1EB2A41039CC}" type="slidenum">
              <a:rPr lang="en-US" smtClean="0"/>
              <a:pPr/>
              <a:t>1</a:t>
            </a:fld>
            <a:endParaRPr lang="en-US"/>
          </a:p>
        </p:txBody>
      </p:sp>
    </p:spTree>
    <p:extLst>
      <p:ext uri="{BB962C8B-B14F-4D97-AF65-F5344CB8AC3E}">
        <p14:creationId xmlns:p14="http://schemas.microsoft.com/office/powerpoint/2010/main" val="234488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DD8C6-B9C2-461D-B060-B8A6C29E04E2}" type="slidenum">
              <a:rPr lang="en-US"/>
              <a:pPr fontAlgn="base">
                <a:spcBef>
                  <a:spcPct val="0"/>
                </a:spcBef>
                <a:spcAft>
                  <a:spcPct val="0"/>
                </a:spcAft>
              </a:pPr>
              <a:t>12</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200" b="0" i="0" kern="1200" dirty="0" smtClean="0">
                <a:solidFill>
                  <a:schemeClr val="tx1"/>
                </a:solidFill>
                <a:effectLst/>
                <a:latin typeface="+mn-lt"/>
                <a:ea typeface="+mn-ea"/>
                <a:cs typeface="+mn-cs"/>
              </a:rPr>
              <a:t>May 14, 1961, Anniston, Alabama.</a:t>
            </a:r>
          </a:p>
          <a:p>
            <a:pPr>
              <a:spcBef>
                <a:spcPct val="0"/>
              </a:spcBef>
            </a:pPr>
            <a:r>
              <a:rPr lang="en-US" sz="1200" b="0" i="0" kern="1200" dirty="0" smtClean="0">
                <a:solidFill>
                  <a:schemeClr val="tx1"/>
                </a:solidFill>
                <a:effectLst/>
                <a:latin typeface="+mn-lt"/>
                <a:ea typeface="+mn-ea"/>
                <a:cs typeface="+mn-cs"/>
              </a:rPr>
              <a:t>An angry mob of about 200 white people surrounded the bus, causing the driver to continue past the bus station. The mob followed the bus in automobiles, and when the tires on the bus blew out, someone threw a bomb into the bus. The Freedom Riders escaped the bus as it burst into flames, only to be brutally beaten by members of the surrounding mob. </a:t>
            </a:r>
          </a:p>
          <a:p>
            <a:pPr>
              <a:spcBef>
                <a:spcPct val="0"/>
              </a:spcBef>
            </a:pPr>
            <a:r>
              <a:rPr lang="en-US" sz="1200" b="0" i="0" kern="1200" dirty="0" smtClean="0">
                <a:solidFill>
                  <a:schemeClr val="tx1"/>
                </a:solidFill>
                <a:effectLst/>
                <a:latin typeface="+mn-lt"/>
                <a:ea typeface="+mn-ea"/>
                <a:cs typeface="+mn-cs"/>
              </a:rPr>
              <a:t>The second bus, a </a:t>
            </a:r>
            <a:r>
              <a:rPr lang="en-US" sz="1200" b="0" i="0" kern="1200" dirty="0" err="1" smtClean="0">
                <a:solidFill>
                  <a:schemeClr val="tx1"/>
                </a:solidFill>
                <a:effectLst/>
                <a:latin typeface="+mn-lt"/>
                <a:ea typeface="+mn-ea"/>
                <a:cs typeface="+mn-cs"/>
              </a:rPr>
              <a:t>Trailways</a:t>
            </a:r>
            <a:r>
              <a:rPr lang="en-US" sz="1200" b="0" i="0" kern="1200" dirty="0" smtClean="0">
                <a:solidFill>
                  <a:schemeClr val="tx1"/>
                </a:solidFill>
                <a:effectLst/>
                <a:latin typeface="+mn-lt"/>
                <a:ea typeface="+mn-ea"/>
                <a:cs typeface="+mn-cs"/>
              </a:rPr>
              <a:t> vehicle, traveled to Birmingham, Alabama, that day, and those riders were also beaten by an angry white mob, many of whom brandished metal pipes. Birmingham Public Safety Commissioner Bull Connor (1897-1973) stated that, although he knew the Freedom Riders were arriving and violence awaited them, he posted no police protection at the station because it was Mother’s Day.</a:t>
            </a:r>
            <a:endParaRPr lang="en-GB" dirty="0" smtClean="0"/>
          </a:p>
        </p:txBody>
      </p:sp>
    </p:spTree>
    <p:extLst>
      <p:ext uri="{BB962C8B-B14F-4D97-AF65-F5344CB8AC3E}">
        <p14:creationId xmlns:p14="http://schemas.microsoft.com/office/powerpoint/2010/main" val="156463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a:t>
            </a:r>
            <a:r>
              <a:rPr lang="en-US" dirty="0" err="1" smtClean="0"/>
              <a:t>Zwerg</a:t>
            </a:r>
            <a:r>
              <a:rPr lang="en-US" dirty="0" smtClean="0"/>
              <a:t>- </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13</a:t>
            </a:fld>
            <a:endParaRPr lang="en-US"/>
          </a:p>
        </p:txBody>
      </p:sp>
    </p:spTree>
    <p:extLst>
      <p:ext uri="{BB962C8B-B14F-4D97-AF65-F5344CB8AC3E}">
        <p14:creationId xmlns:p14="http://schemas.microsoft.com/office/powerpoint/2010/main" val="348623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91677-2E21-4F2C-AC38-1EB2A41039CC}" type="slidenum">
              <a:rPr lang="en-US" smtClean="0"/>
              <a:pPr/>
              <a:t>14</a:t>
            </a:fld>
            <a:endParaRPr lang="en-US"/>
          </a:p>
        </p:txBody>
      </p:sp>
    </p:spTree>
    <p:extLst>
      <p:ext uri="{BB962C8B-B14F-4D97-AF65-F5344CB8AC3E}">
        <p14:creationId xmlns:p14="http://schemas.microsoft.com/office/powerpoint/2010/main" val="70116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91677-2E21-4F2C-AC38-1EB2A41039CC}" type="slidenum">
              <a:rPr lang="en-US" smtClean="0"/>
              <a:pPr/>
              <a:t>15</a:t>
            </a:fld>
            <a:endParaRPr lang="en-US"/>
          </a:p>
        </p:txBody>
      </p:sp>
    </p:spTree>
    <p:extLst>
      <p:ext uri="{BB962C8B-B14F-4D97-AF65-F5344CB8AC3E}">
        <p14:creationId xmlns:p14="http://schemas.microsoft.com/office/powerpoint/2010/main" val="407113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Denied enrollment</a:t>
            </a:r>
            <a:r>
              <a:rPr lang="en-US" baseline="0" dirty="0" smtClean="0"/>
              <a:t> twice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Mississippi Governor, Ross Barnett, tried to block him by having the Legislature pass a law that “prohibited any person who was convicted of a state crime from admission to a state school.” The law was directed at Meredith, who had been convicted of “false voter registration” under Mississippi State law.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student protests turned violent.  In the ensuing riot, two people died, 160 US Marshals were injured, and 40 soldiers and National Guardsmen were wounded.</a:t>
            </a:r>
            <a:r>
              <a:rPr lang="en-US" sz="1200" baseline="30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0391677-2E21-4F2C-AC38-1EB2A41039CC}" type="slidenum">
              <a:rPr lang="en-US" smtClean="0"/>
              <a:pPr/>
              <a:t>16</a:t>
            </a:fld>
            <a:endParaRPr lang="en-US"/>
          </a:p>
        </p:txBody>
      </p:sp>
    </p:spTree>
    <p:extLst>
      <p:ext uri="{BB962C8B-B14F-4D97-AF65-F5344CB8AC3E}">
        <p14:creationId xmlns:p14="http://schemas.microsoft.com/office/powerpoint/2010/main" val="264512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17</a:t>
            </a:fld>
            <a:endParaRPr lang="en-US"/>
          </a:p>
        </p:txBody>
      </p:sp>
    </p:spTree>
    <p:extLst>
      <p:ext uri="{BB962C8B-B14F-4D97-AF65-F5344CB8AC3E}">
        <p14:creationId xmlns:p14="http://schemas.microsoft.com/office/powerpoint/2010/main" val="2434121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18</a:t>
            </a:fld>
            <a:endParaRPr lang="en-US"/>
          </a:p>
        </p:txBody>
      </p:sp>
    </p:spTree>
    <p:extLst>
      <p:ext uri="{BB962C8B-B14F-4D97-AF65-F5344CB8AC3E}">
        <p14:creationId xmlns:p14="http://schemas.microsoft.com/office/powerpoint/2010/main" val="4030906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led by Eugene "Bull" Connor</a:t>
            </a:r>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19</a:t>
            </a:fld>
            <a:endParaRPr lang="en-US"/>
          </a:p>
        </p:txBody>
      </p:sp>
    </p:spTree>
    <p:extLst>
      <p:ext uri="{BB962C8B-B14F-4D97-AF65-F5344CB8AC3E}">
        <p14:creationId xmlns:p14="http://schemas.microsoft.com/office/powerpoint/2010/main" val="333979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20</a:t>
            </a:fld>
            <a:endParaRPr lang="en-US"/>
          </a:p>
        </p:txBody>
      </p:sp>
    </p:spTree>
    <p:extLst>
      <p:ext uri="{BB962C8B-B14F-4D97-AF65-F5344CB8AC3E}">
        <p14:creationId xmlns:p14="http://schemas.microsoft.com/office/powerpoint/2010/main" val="1886275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21</a:t>
            </a:fld>
            <a:endParaRPr lang="en-US"/>
          </a:p>
        </p:txBody>
      </p:sp>
    </p:spTree>
    <p:extLst>
      <p:ext uri="{BB962C8B-B14F-4D97-AF65-F5344CB8AC3E}">
        <p14:creationId xmlns:p14="http://schemas.microsoft.com/office/powerpoint/2010/main" val="38373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3</a:t>
            </a:fld>
            <a:endParaRPr lang="en-US"/>
          </a:p>
        </p:txBody>
      </p:sp>
    </p:spTree>
    <p:extLst>
      <p:ext uri="{BB962C8B-B14F-4D97-AF65-F5344CB8AC3E}">
        <p14:creationId xmlns:p14="http://schemas.microsoft.com/office/powerpoint/2010/main" val="619568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391677-2E21-4F2C-AC38-1EB2A41039CC}" type="slidenum">
              <a:rPr lang="en-US" smtClean="0"/>
              <a:pPr/>
              <a:t>22</a:t>
            </a:fld>
            <a:endParaRPr lang="en-US"/>
          </a:p>
        </p:txBody>
      </p:sp>
    </p:spTree>
    <p:extLst>
      <p:ext uri="{BB962C8B-B14F-4D97-AF65-F5344CB8AC3E}">
        <p14:creationId xmlns:p14="http://schemas.microsoft.com/office/powerpoint/2010/main" val="1453115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Sunday, September 15, 1963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entitled “The Love That Forgives,” when the bomb exploded. Four girls, Addie Mae Collins (age 14), Denise McNair (age 11), Carole Robertson (age 14), and Cynthia Wesley (age 14), were killed.</a:t>
            </a: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23</a:t>
            </a:fld>
            <a:endParaRPr lang="en-US"/>
          </a:p>
        </p:txBody>
      </p:sp>
    </p:spTree>
    <p:extLst>
      <p:ext uri="{BB962C8B-B14F-4D97-AF65-F5344CB8AC3E}">
        <p14:creationId xmlns:p14="http://schemas.microsoft.com/office/powerpoint/2010/main" val="182344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1898B0-CB86-410B-BA87-D8EBEC1C6501}" type="slidenum">
              <a:rPr lang="en-US"/>
              <a:pPr fontAlgn="base">
                <a:spcBef>
                  <a:spcPct val="0"/>
                </a:spcBef>
                <a:spcAft>
                  <a:spcPct val="0"/>
                </a:spcAft>
              </a:pPr>
              <a:t>4</a:t>
            </a:fld>
            <a:endParaRPr lang="en-US"/>
          </a:p>
        </p:txBody>
      </p:sp>
      <p:sp>
        <p:nvSpPr>
          <p:cNvPr id="614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11688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82BC42-6C0A-4548-BECE-0C56E03F532E}" type="slidenum">
              <a:rPr lang="en-US"/>
              <a:pPr fontAlgn="base">
                <a:spcBef>
                  <a:spcPct val="0"/>
                </a:spcBef>
                <a:spcAft>
                  <a:spcPct val="0"/>
                </a:spcAft>
              </a:pPr>
              <a:t>5</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24627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 February 1, 1960, four black students from the Agricultural and Technical College of North Carolina sat down at the lunch counter inside the Woolworth's store in Greensboro, North Carolina and ordered coffee</a:t>
            </a:r>
          </a:p>
          <a:p>
            <a:r>
              <a:rPr lang="en-US" sz="1200" dirty="0" smtClean="0"/>
              <a:t>Following store policy, the lunch counter staff refused to serve the African American men at the "whites only" counter and the store's manager asked them to leave; the four men stayed until the store closed.</a:t>
            </a:r>
          </a:p>
          <a:p>
            <a:r>
              <a:rPr lang="en-US" sz="1200" dirty="0" smtClean="0"/>
              <a:t>The group came back the following days with more and more participants, and then the movement began to spread to other store locations in the South.</a:t>
            </a:r>
          </a:p>
          <a:p>
            <a:r>
              <a:rPr lang="en-US" sz="1200" dirty="0" smtClean="0"/>
              <a:t>July 26, 1960, the entire Woolworth's chain was desegregated, serving blacks and whites alike.</a:t>
            </a:r>
          </a:p>
          <a:p>
            <a:endParaRPr lang="en-US" dirty="0"/>
          </a:p>
        </p:txBody>
      </p:sp>
      <p:sp>
        <p:nvSpPr>
          <p:cNvPr id="4" name="Slide Number Placeholder 3"/>
          <p:cNvSpPr>
            <a:spLocks noGrp="1"/>
          </p:cNvSpPr>
          <p:nvPr>
            <p:ph type="sldNum" sz="quarter" idx="10"/>
          </p:nvPr>
        </p:nvSpPr>
        <p:spPr/>
        <p:txBody>
          <a:bodyPr/>
          <a:lstStyle/>
          <a:p>
            <a:fld id="{D6126C48-F29C-4B88-A975-185108F89179}" type="slidenum">
              <a:rPr lang="en-US" smtClean="0"/>
              <a:pPr/>
              <a:t>6</a:t>
            </a:fld>
            <a:endParaRPr lang="en-US"/>
          </a:p>
        </p:txBody>
      </p:sp>
    </p:spTree>
    <p:extLst>
      <p:ext uri="{BB962C8B-B14F-4D97-AF65-F5344CB8AC3E}">
        <p14:creationId xmlns:p14="http://schemas.microsoft.com/office/powerpoint/2010/main" val="415776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8C40A-78CF-498A-8ECF-2DB590409F06}" type="slidenum">
              <a:rPr lang="en-US"/>
              <a:pPr fontAlgn="base">
                <a:spcBef>
                  <a:spcPct val="0"/>
                </a:spcBef>
                <a:spcAft>
                  <a:spcPct val="0"/>
                </a:spcAft>
              </a:pPr>
              <a:t>7</a:t>
            </a:fld>
            <a:endParaRPr lang="en-US"/>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352413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ADA03-0F17-4C17-A80C-90A4B2FA3461}" type="slidenum">
              <a:rPr lang="en-US"/>
              <a:pPr fontAlgn="base">
                <a:spcBef>
                  <a:spcPct val="0"/>
                </a:spcBef>
                <a:spcAft>
                  <a:spcPct val="0"/>
                </a:spcAft>
              </a:pPr>
              <a:t>9</a:t>
            </a:fld>
            <a:endParaRPr lang="en-US"/>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27728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126C48-F29C-4B88-A975-185108F89179}" type="slidenum">
              <a:rPr lang="en-US" smtClean="0"/>
              <a:pPr/>
              <a:t>10</a:t>
            </a:fld>
            <a:endParaRPr lang="en-US"/>
          </a:p>
        </p:txBody>
      </p:sp>
    </p:spTree>
    <p:extLst>
      <p:ext uri="{BB962C8B-B14F-4D97-AF65-F5344CB8AC3E}">
        <p14:creationId xmlns:p14="http://schemas.microsoft.com/office/powerpoint/2010/main" val="267972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66C51-6198-47CA-B099-B063D0038D90}" type="slidenum">
              <a:rPr lang="en-US"/>
              <a:pPr fontAlgn="base">
                <a:spcBef>
                  <a:spcPct val="0"/>
                </a:spcBef>
                <a:spcAft>
                  <a:spcPct val="0"/>
                </a:spcAft>
              </a:pPr>
              <a:t>11</a:t>
            </a:fld>
            <a:endParaRPr lang="en-US"/>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200" b="0" i="0" kern="1200" dirty="0" smtClean="0">
                <a:solidFill>
                  <a:schemeClr val="tx1"/>
                </a:solidFill>
                <a:effectLst/>
                <a:latin typeface="+mn-lt"/>
                <a:ea typeface="+mn-ea"/>
                <a:cs typeface="+mn-cs"/>
              </a:rPr>
              <a:t>May 4, 1961</a:t>
            </a:r>
            <a:endParaRPr lang="en-GB" dirty="0" smtClean="0"/>
          </a:p>
        </p:txBody>
      </p:sp>
    </p:spTree>
    <p:extLst>
      <p:ext uri="{BB962C8B-B14F-4D97-AF65-F5344CB8AC3E}">
        <p14:creationId xmlns:p14="http://schemas.microsoft.com/office/powerpoint/2010/main" val="113131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94DC989-8BCD-4234-9BD7-2CE4A2C90CD1}" type="datetimeFigureOut">
              <a:rPr lang="en-US" smtClean="0"/>
              <a:pPr/>
              <a:t>4/7/2022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AC972B2-932B-4578-B27E-D013521A76F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4DC989-8BCD-4234-9BD7-2CE4A2C90CD1}"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72B2-932B-4578-B27E-D013521A76F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4DC989-8BCD-4234-9BD7-2CE4A2C90CD1}"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72B2-932B-4578-B27E-D013521A76F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4DC989-8BCD-4234-9BD7-2CE4A2C90CD1}"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72B2-932B-4578-B27E-D013521A76F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94DC989-8BCD-4234-9BD7-2CE4A2C90CD1}" type="datetimeFigureOut">
              <a:rPr lang="en-US" smtClean="0"/>
              <a:pPr/>
              <a:t>4/7/2022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AC972B2-932B-4578-B27E-D013521A76F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4DC989-8BCD-4234-9BD7-2CE4A2C90CD1}"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72B2-932B-4578-B27E-D013521A76F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4DC989-8BCD-4234-9BD7-2CE4A2C90CD1}"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972B2-932B-4578-B27E-D013521A76F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4DC989-8BCD-4234-9BD7-2CE4A2C90CD1}"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972B2-932B-4578-B27E-D013521A76F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DC989-8BCD-4234-9BD7-2CE4A2C90CD1}"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972B2-932B-4578-B27E-D013521A76F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4DC989-8BCD-4234-9BD7-2CE4A2C90CD1}"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72B2-932B-4578-B27E-D013521A76F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4DC989-8BCD-4234-9BD7-2CE4A2C90CD1}"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72B2-932B-4578-B27E-D013521A76F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94DC989-8BCD-4234-9BD7-2CE4A2C90CD1}" type="datetimeFigureOut">
              <a:rPr lang="en-US" smtClean="0"/>
              <a:pPr/>
              <a:t>4/7/2022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AC972B2-932B-4578-B27E-D013521A76F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cIWfDpX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8CAKAXR-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pbs.org/wgbh/americanexperience/freedomriders/watch"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d8CAKAXR-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pbs.org/wgbh/americanexperience/freedomrid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youtube.com/watch?v=K5KqCMsHlq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history.com/topics/black-history/freedom-rides/videos/little-rock-nine-rev?m=528e394da93ae&amp;s=undefined&amp;f=1&amp;free=fal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history.com/topics/black-history/freedom-rides/videos/little-rock-nine-rev?m=528e394da93ae&amp;s=undefined&amp;f=1&amp;free=fals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youtube.com/watch?v=eZUsSiiQ7H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rooseveltcpush.com/black-lives-matter.html"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a:t>
            </a:r>
            <a:endParaRPr lang="en-US" dirty="0"/>
          </a:p>
        </p:txBody>
      </p:sp>
      <p:sp>
        <p:nvSpPr>
          <p:cNvPr id="3" name="Content Placeholder 2"/>
          <p:cNvSpPr>
            <a:spLocks noGrp="1"/>
          </p:cNvSpPr>
          <p:nvPr>
            <p:ph sz="quarter" idx="1"/>
          </p:nvPr>
        </p:nvSpPr>
        <p:spPr>
          <a:xfrm>
            <a:off x="457200" y="1981200"/>
            <a:ext cx="8229600" cy="4175760"/>
          </a:xfrm>
        </p:spPr>
        <p:txBody>
          <a:bodyPr>
            <a:normAutofit/>
          </a:bodyPr>
          <a:lstStyle/>
          <a:p>
            <a:r>
              <a:rPr lang="en-US" sz="4000" dirty="0" smtClean="0"/>
              <a:t>What was the court case that inspired the </a:t>
            </a:r>
            <a:r>
              <a:rPr lang="en-US" sz="4000" i="1" dirty="0" smtClean="0"/>
              <a:t>Brown v. Board of Education </a:t>
            </a:r>
            <a:r>
              <a:rPr lang="en-US" sz="4000" dirty="0" smtClean="0"/>
              <a:t>case?  What law was used to argue against segregation in both cases?</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a:hlinkClick r:id="" action="ppaction://hlinkshowjump?jump=firstslide"/>
          </p:cNvPr>
          <p:cNvSpPr>
            <a:spLocks noChangeArrowheads="1"/>
          </p:cNvSpPr>
          <p:nvPr/>
        </p:nvSpPr>
        <p:spPr bwMode="auto">
          <a:xfrm>
            <a:off x="6172200" y="6019800"/>
            <a:ext cx="762000" cy="838200"/>
          </a:xfrm>
          <a:prstGeom prst="rect">
            <a:avLst/>
          </a:prstGeom>
          <a:noFill/>
          <a:ln w="9525">
            <a:noFill/>
            <a:miter lim="800000"/>
            <a:headEnd/>
            <a:tailEnd/>
          </a:ln>
        </p:spPr>
        <p:txBody>
          <a:bodyPr wrap="none" anchor="ctr"/>
          <a:lstStyle/>
          <a:p>
            <a:endParaRPr lang="en-US">
              <a:latin typeface="Lucida Sans Unicode" pitchFamily="34" charset="0"/>
            </a:endParaRPr>
          </a:p>
        </p:txBody>
      </p:sp>
      <p:pic>
        <p:nvPicPr>
          <p:cNvPr id="63490" name="Picture 7" descr="18-564-image">
            <a:hlinkClick r:id="rId3"/>
          </p:cNvPr>
          <p:cNvPicPr>
            <a:picLocks noChangeAspect="1" noChangeArrowheads="1"/>
          </p:cNvPicPr>
          <p:nvPr/>
        </p:nvPicPr>
        <p:blipFill>
          <a:blip r:embed="rId4" cstate="print"/>
          <a:srcRect t="3340" b="5644"/>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3886200" y="4876800"/>
            <a:ext cx="5032148" cy="1754326"/>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Who looks like</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bad guy?</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4753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fontScale="90000"/>
          </a:bodyPr>
          <a:lstStyle/>
          <a:p>
            <a:pPr algn="ctr" fontAlgn="auto">
              <a:spcAft>
                <a:spcPts val="0"/>
              </a:spcAft>
              <a:defRPr/>
            </a:pPr>
            <a:r>
              <a:rPr lang="en-US" sz="6200" dirty="0"/>
              <a:t>Freedom </a:t>
            </a:r>
            <a:r>
              <a:rPr lang="en-US" sz="6200" dirty="0" smtClean="0"/>
              <a:t>Rides (1961)</a:t>
            </a:r>
            <a:endParaRPr lang="en-US" sz="6200" dirty="0"/>
          </a:p>
        </p:txBody>
      </p:sp>
      <p:sp>
        <p:nvSpPr>
          <p:cNvPr id="80898" name="Rectangle 3"/>
          <p:cNvSpPr>
            <a:spLocks noGrp="1" noChangeArrowheads="1"/>
          </p:cNvSpPr>
          <p:nvPr>
            <p:ph sz="quarter" idx="1"/>
          </p:nvPr>
        </p:nvSpPr>
        <p:spPr>
          <a:xfrm>
            <a:off x="457200" y="1219200"/>
            <a:ext cx="8229600" cy="5105400"/>
          </a:xfrm>
        </p:spPr>
        <p:txBody>
          <a:bodyPr>
            <a:normAutofit lnSpcReduction="10000"/>
          </a:bodyPr>
          <a:lstStyle/>
          <a:p>
            <a:r>
              <a:rPr lang="en-US" sz="3200" dirty="0" smtClean="0"/>
              <a:t>Freedom Rides: CORE volunteers, white and black, aimed to desegregate the interstate bus lines, waiting rooms, and lunch counters from Washington D.C. to Birmingham</a:t>
            </a:r>
          </a:p>
          <a:p>
            <a:pPr lvl="1"/>
            <a:r>
              <a:rPr lang="en-US" sz="2800" dirty="0" smtClean="0"/>
              <a:t>Arrested by police for breaking local segregation laws and other minor offenses</a:t>
            </a:r>
          </a:p>
          <a:p>
            <a:pPr lvl="1"/>
            <a:r>
              <a:rPr lang="en-US" sz="2800" dirty="0" smtClean="0"/>
              <a:t>Provoked violent reactions throughout the South, often supported by police</a:t>
            </a:r>
          </a:p>
          <a:p>
            <a:pPr lvl="1"/>
            <a:r>
              <a:rPr lang="en-US" sz="2800" dirty="0" smtClean="0"/>
              <a:t>Caught national attention to the disregard of federal law and violence towards blacks in the South</a:t>
            </a:r>
          </a:p>
        </p:txBody>
      </p:sp>
      <p:pic>
        <p:nvPicPr>
          <p:cNvPr id="3074" name="Picture 2" descr="http://www.crmvet.org/crmpics/pins/s-core.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89773" l="9973" r="89757"/>
                    </a14:imgEffect>
                  </a14:imgLayer>
                </a14:imgProps>
              </a:ext>
              <a:ext uri="{28A0092B-C50C-407E-A947-70E740481C1C}">
                <a14:useLocalDpi xmlns:a14="http://schemas.microsoft.com/office/drawing/2010/main" val="0"/>
              </a:ext>
            </a:extLst>
          </a:blip>
          <a:srcRect/>
          <a:stretch>
            <a:fillRect/>
          </a:stretch>
        </p:blipFill>
        <p:spPr bwMode="auto">
          <a:xfrm>
            <a:off x="7562589" y="5410200"/>
            <a:ext cx="1628383" cy="154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4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wipe(down)">
                                      <p:cBhvr>
                                        <p:cTn id="7" dur="5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wipe(down)">
                                      <p:cBhvr>
                                        <p:cTn id="12" dur="500"/>
                                        <p:tgtEl>
                                          <p:spTgt spid="80898">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0898">
                                            <p:txEl>
                                              <p:pRg st="2" end="2"/>
                                            </p:txEl>
                                          </p:spTgt>
                                        </p:tgtEl>
                                        <p:attrNameLst>
                                          <p:attrName>style.visibility</p:attrName>
                                        </p:attrNameLst>
                                      </p:cBhvr>
                                      <p:to>
                                        <p:strVal val="visible"/>
                                      </p:to>
                                    </p:set>
                                    <p:animEffect transition="in" filter="wipe(down)">
                                      <p:cBhvr>
                                        <p:cTn id="16" dur="500"/>
                                        <p:tgtEl>
                                          <p:spTgt spid="80898">
                                            <p:txEl>
                                              <p:pRg st="2" end="2"/>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80898">
                                            <p:txEl>
                                              <p:pRg st="3" end="3"/>
                                            </p:txEl>
                                          </p:spTgt>
                                        </p:tgtEl>
                                        <p:attrNameLst>
                                          <p:attrName>style.visibility</p:attrName>
                                        </p:attrNameLst>
                                      </p:cBhvr>
                                      <p:to>
                                        <p:strVal val="visible"/>
                                      </p:to>
                                    </p:set>
                                    <p:animEffect transition="in" filter="wipe(down)">
                                      <p:cBhvr>
                                        <p:cTn id="20" dur="500"/>
                                        <p:tgtEl>
                                          <p:spTgt spid="808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biology.clc.uc.edu/fankhauser/Society/freedom_rides/freedom_ride_jpegs/14_slide0001_image029.jpg">
            <a:hlinkClick r:id="rId3"/>
          </p:cNvPr>
          <p:cNvPicPr>
            <a:picLocks noChangeAspect="1" noChangeArrowheads="1"/>
          </p:cNvPicPr>
          <p:nvPr/>
        </p:nvPicPr>
        <p:blipFill>
          <a:blip r:embed="rId4" cstate="print"/>
          <a:srcRect b="4167"/>
          <a:stretch>
            <a:fillRect/>
          </a:stretch>
        </p:blipFill>
        <p:spPr bwMode="auto">
          <a:xfrm>
            <a:off x="0" y="-1219"/>
            <a:ext cx="9144000" cy="6859219"/>
          </a:xfrm>
          <a:prstGeom prst="rect">
            <a:avLst/>
          </a:prstGeom>
          <a:noFill/>
        </p:spPr>
      </p:pic>
      <p:sp>
        <p:nvSpPr>
          <p:cNvPr id="45058" name="Rectangle 2"/>
          <p:cNvSpPr>
            <a:spLocks noGrp="1" noChangeArrowheads="1"/>
          </p:cNvSpPr>
          <p:nvPr>
            <p:ph type="title"/>
          </p:nvPr>
        </p:nvSpPr>
        <p:spPr/>
        <p:txBody>
          <a:bodyPr>
            <a:normAutofit/>
          </a:bodyPr>
          <a:lstStyle/>
          <a:p>
            <a:pPr fontAlgn="auto">
              <a:spcAft>
                <a:spcPts val="0"/>
              </a:spcAft>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Freedom Riders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Attacked</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193189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d/da/Jimzwerg.jpg"/>
          <p:cNvPicPr>
            <a:picLocks noChangeAspect="1" noChangeArrowheads="1"/>
          </p:cNvPicPr>
          <p:nvPr/>
        </p:nvPicPr>
        <p:blipFill>
          <a:blip r:embed="rId3" cstate="print"/>
          <a:srcRect l="3175" t="1464" r="50000" b="3138"/>
          <a:stretch>
            <a:fillRect/>
          </a:stretch>
        </p:blipFill>
        <p:spPr bwMode="auto">
          <a:xfrm>
            <a:off x="0" y="0"/>
            <a:ext cx="4495800" cy="6840855"/>
          </a:xfrm>
          <a:prstGeom prst="rect">
            <a:avLst/>
          </a:prstGeom>
          <a:noFill/>
        </p:spPr>
      </p:pic>
      <p:pic>
        <p:nvPicPr>
          <p:cNvPr id="116738" name="Picture 2" descr="http://biology.clc.uc.edu/fankhauser/Society/freedom_rides/freedom_ride_jpegs/19_slide0027_image039.jpg"/>
          <p:cNvPicPr>
            <a:picLocks noChangeAspect="1" noChangeArrowheads="1"/>
          </p:cNvPicPr>
          <p:nvPr/>
        </p:nvPicPr>
        <p:blipFill>
          <a:blip r:embed="rId4" cstate="print"/>
          <a:srcRect l="10270"/>
          <a:stretch>
            <a:fillRect/>
          </a:stretch>
        </p:blipFill>
        <p:spPr bwMode="auto">
          <a:xfrm>
            <a:off x="4343400" y="0"/>
            <a:ext cx="4800600" cy="6858000"/>
          </a:xfrm>
          <a:prstGeom prst="rect">
            <a:avLst/>
          </a:prstGeom>
          <a:noFill/>
        </p:spPr>
      </p:pic>
      <p:sp>
        <p:nvSpPr>
          <p:cNvPr id="2" name="Rectangle 1"/>
          <p:cNvSpPr/>
          <p:nvPr/>
        </p:nvSpPr>
        <p:spPr>
          <a:xfrm>
            <a:off x="2401823" y="5410200"/>
            <a:ext cx="4340355" cy="1107996"/>
          </a:xfrm>
          <a:prstGeom prst="rect">
            <a:avLst/>
          </a:prstGeom>
          <a:noFill/>
        </p:spPr>
        <p:txBody>
          <a:bodyPr wrap="none" lIns="91440" tIns="45720" rIns="91440" bIns="45720">
            <a:spAutoFit/>
          </a:bodyPr>
          <a:lstStyle/>
          <a:p>
            <a:pPr algn="ctr"/>
            <a:r>
              <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Jim </a:t>
            </a:r>
            <a:r>
              <a:rPr lang="en-US" sz="66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Zwerg</a:t>
            </a:r>
            <a:endParaRPr lang="en-US"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9091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20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ivesociety.com/wp-content/uploads/2014/07/Freedom-Rides.jpg"/>
          <p:cNvPicPr>
            <a:picLocks noChangeAspect="1" noChangeArrowheads="1"/>
          </p:cNvPicPr>
          <p:nvPr/>
        </p:nvPicPr>
        <p:blipFill rotWithShape="1">
          <a:blip r:embed="rId3">
            <a:extLst>
              <a:ext uri="{28A0092B-C50C-407E-A947-70E740481C1C}">
                <a14:useLocalDpi xmlns:a14="http://schemas.microsoft.com/office/drawing/2010/main" val="0"/>
              </a:ext>
            </a:extLst>
          </a:blip>
          <a:srcRect r="9142"/>
          <a:stretch/>
        </p:blipFill>
        <p:spPr bwMode="auto">
          <a:xfrm>
            <a:off x="1" y="0"/>
            <a:ext cx="9231682" cy="6866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7389" y="152400"/>
            <a:ext cx="8229600" cy="990600"/>
          </a:xfrm>
        </p:spPr>
        <p:txBody>
          <a:bodyPr>
            <a:norm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Bobby Kennedy and Civil Rights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sz="quarter" idx="1"/>
          </p:nvPr>
        </p:nvSpPr>
        <p:spPr>
          <a:xfrm>
            <a:off x="3581400" y="1219200"/>
            <a:ext cx="5410200" cy="5410200"/>
          </a:xfrm>
          <a:solidFill>
            <a:schemeClr val="bg1">
              <a:lumMod val="85000"/>
              <a:alpha val="65000"/>
            </a:schemeClr>
          </a:solidFill>
        </p:spPr>
        <p:txBody>
          <a:bodyPr>
            <a:normAutofit fontScale="77500" lnSpcReduction="20000"/>
          </a:bodyPr>
          <a:lstStyle/>
          <a:p>
            <a:pPr>
              <a:buClr>
                <a:schemeClr val="tx2">
                  <a:lumMod val="75000"/>
                </a:schemeClr>
              </a:buClr>
            </a:pPr>
            <a:r>
              <a:rPr lang="en-US" sz="2900" dirty="0"/>
              <a:t>Robert F. “Bobby” </a:t>
            </a:r>
            <a:r>
              <a:rPr lang="en-US" sz="2900" dirty="0" smtClean="0"/>
              <a:t>Kennedy, Attorney General</a:t>
            </a:r>
          </a:p>
          <a:p>
            <a:pPr>
              <a:buClr>
                <a:schemeClr val="tx2">
                  <a:lumMod val="75000"/>
                </a:schemeClr>
              </a:buClr>
            </a:pPr>
            <a:r>
              <a:rPr lang="en-US" sz="2900" dirty="0" smtClean="0"/>
              <a:t>Sent one of his personal aides to join the Freedom Riders after the initial attacks to show the White House’s support for the riders; were attacked when they arrived in Birmingham</a:t>
            </a:r>
          </a:p>
          <a:p>
            <a:pPr>
              <a:buClr>
                <a:schemeClr val="tx2">
                  <a:lumMod val="75000"/>
                </a:schemeClr>
              </a:buClr>
            </a:pPr>
            <a:r>
              <a:rPr lang="en-US" sz="2900" dirty="0" smtClean="0"/>
              <a:t>White mobs attacked the First Baptist Church in Montgomery while they held a service for those attacked in Anniston and Birmingham</a:t>
            </a:r>
          </a:p>
          <a:p>
            <a:pPr lvl="1">
              <a:buClr>
                <a:schemeClr val="tx2">
                  <a:lumMod val="75000"/>
                </a:schemeClr>
              </a:buClr>
            </a:pPr>
            <a:r>
              <a:rPr lang="en-US" sz="2600" dirty="0" smtClean="0">
                <a:solidFill>
                  <a:schemeClr val="tx1"/>
                </a:solidFill>
              </a:rPr>
              <a:t>Mob aimed to kill MLK if he left the church</a:t>
            </a:r>
          </a:p>
          <a:p>
            <a:pPr lvl="1">
              <a:buClr>
                <a:schemeClr val="tx2">
                  <a:lumMod val="75000"/>
                </a:schemeClr>
              </a:buClr>
            </a:pPr>
            <a:r>
              <a:rPr lang="en-US" sz="2600" dirty="0" smtClean="0">
                <a:solidFill>
                  <a:schemeClr val="tx1"/>
                </a:solidFill>
              </a:rPr>
              <a:t>Put down by federal marshals sent by RFK</a:t>
            </a:r>
          </a:p>
          <a:p>
            <a:pPr>
              <a:buClr>
                <a:schemeClr val="tx2">
                  <a:lumMod val="75000"/>
                </a:schemeClr>
              </a:buClr>
            </a:pPr>
            <a:r>
              <a:rPr lang="en-US" sz="2900" dirty="0" smtClean="0"/>
              <a:t>RFK ensures safe passage for the remainder of the ride</a:t>
            </a:r>
          </a:p>
          <a:p>
            <a:pPr lvl="1">
              <a:buClr>
                <a:schemeClr val="tx2">
                  <a:lumMod val="75000"/>
                </a:schemeClr>
              </a:buClr>
            </a:pPr>
            <a:r>
              <a:rPr lang="en-US" sz="2600" dirty="0" smtClean="0">
                <a:solidFill>
                  <a:schemeClr val="tx1"/>
                </a:solidFill>
              </a:rPr>
              <a:t>Freedom Riders arrested when they arrived in Jackson</a:t>
            </a:r>
          </a:p>
          <a:p>
            <a:pPr lvl="1">
              <a:buClr>
                <a:schemeClr val="tx2">
                  <a:lumMod val="75000"/>
                </a:schemeClr>
              </a:buClr>
            </a:pPr>
            <a:r>
              <a:rPr lang="en-US" sz="2600" dirty="0" smtClean="0">
                <a:solidFill>
                  <a:schemeClr val="tx1"/>
                </a:solidFill>
              </a:rPr>
              <a:t>RFK offers to post bail, but they refused</a:t>
            </a:r>
          </a:p>
        </p:txBody>
      </p:sp>
      <p:pic>
        <p:nvPicPr>
          <p:cNvPr id="1026" name="Picture 2" descr="http://upload.wikimedia.org/wikipedia/commons/thumb/b/bd/Robert_F_Kennedy_crop.jpg/220px-Robert_F_Kennedy_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295400"/>
            <a:ext cx="183088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1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hlinkClick r:id="rId3"/>
              </a:rPr>
              <a:t>Freedom </a:t>
            </a:r>
            <a:r>
              <a:rPr lang="en-US" dirty="0" smtClean="0">
                <a:hlinkClick r:id="rId3"/>
              </a:rPr>
              <a:t>Riders Trailer</a:t>
            </a:r>
            <a:endParaRPr lang="en-US" dirty="0"/>
          </a:p>
        </p:txBody>
      </p:sp>
      <p:sp>
        <p:nvSpPr>
          <p:cNvPr id="3" name="Content Placeholder 2"/>
          <p:cNvSpPr>
            <a:spLocks noGrp="1"/>
          </p:cNvSpPr>
          <p:nvPr>
            <p:ph sz="quarter" idx="1"/>
          </p:nvPr>
        </p:nvSpPr>
        <p:spPr>
          <a:xfrm>
            <a:off x="304800" y="1219200"/>
            <a:ext cx="8534400" cy="4937760"/>
          </a:xfrm>
        </p:spPr>
        <p:txBody>
          <a:bodyPr/>
          <a:lstStyle/>
          <a:p>
            <a:pPr marL="0" indent="0">
              <a:buNone/>
            </a:pPr>
            <a:r>
              <a:rPr lang="en-US" dirty="0">
                <a:hlinkClick r:id="rId4"/>
              </a:rPr>
              <a:t>http://www.pbs.org/wgbh/americanexperience/freedomriders</a:t>
            </a:r>
            <a:r>
              <a:rPr lang="en-US" dirty="0" smtClean="0">
                <a:hlinkClick r:id="rId4"/>
              </a:rPr>
              <a:t>/</a:t>
            </a:r>
            <a:endParaRPr lang="en-US" dirty="0" smtClean="0"/>
          </a:p>
        </p:txBody>
      </p:sp>
      <p:pic>
        <p:nvPicPr>
          <p:cNvPr id="2052" name="Picture 4" descr="http://firelightmedia.tv/wp-content/uploads/2011/01/freedo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683565"/>
            <a:ext cx="9144000" cy="417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Meredith and Ole Miss (1961)</a:t>
            </a:r>
            <a:endParaRPr lang="en-US" dirty="0"/>
          </a:p>
        </p:txBody>
      </p:sp>
      <p:sp>
        <p:nvSpPr>
          <p:cNvPr id="3" name="Content Placeholder 2"/>
          <p:cNvSpPr>
            <a:spLocks noGrp="1"/>
          </p:cNvSpPr>
          <p:nvPr>
            <p:ph sz="quarter" idx="1"/>
          </p:nvPr>
        </p:nvSpPr>
        <p:spPr>
          <a:xfrm>
            <a:off x="363381" y="1226820"/>
            <a:ext cx="5029200" cy="4937760"/>
          </a:xfrm>
        </p:spPr>
        <p:txBody>
          <a:bodyPr>
            <a:noAutofit/>
          </a:bodyPr>
          <a:lstStyle/>
          <a:p>
            <a:r>
              <a:rPr lang="en-US" sz="2800" dirty="0" smtClean="0"/>
              <a:t>James Meredith was the first African American to </a:t>
            </a:r>
            <a:r>
              <a:rPr lang="en-US" sz="2800" dirty="0"/>
              <a:t>attend the University of Mississippi (“Ole Miss</a:t>
            </a:r>
            <a:r>
              <a:rPr lang="en-US" sz="2800" dirty="0" smtClean="0"/>
              <a:t>”)</a:t>
            </a:r>
          </a:p>
          <a:p>
            <a:r>
              <a:rPr lang="en-US" sz="2800" dirty="0" smtClean="0"/>
              <a:t>NAACP filed a suit; SCOTUS determined that he had the right to be admitted to the public/state school</a:t>
            </a:r>
          </a:p>
          <a:p>
            <a:pPr lvl="1"/>
            <a:r>
              <a:rPr lang="en-US" sz="2400" dirty="0" smtClean="0"/>
              <a:t>Riots ensued; hundreds injured</a:t>
            </a:r>
          </a:p>
          <a:p>
            <a:pPr lvl="1"/>
            <a:r>
              <a:rPr lang="en-US" sz="2400" dirty="0" smtClean="0"/>
              <a:t>Riot ended by U.S. Marshals called in by RFK</a:t>
            </a:r>
          </a:p>
        </p:txBody>
      </p:sp>
      <p:pic>
        <p:nvPicPr>
          <p:cNvPr id="3074" name="Picture 2" descr="https://encrypted-tbn2.gstatic.com/images?q=tbn:ANd9GcRW_L0P780krDQCegxgJiUTiEQ3utjXxyJuxsxx6uL9BvzYwMu2f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2047">
            <a:off x="5589766" y="1219200"/>
            <a:ext cx="343041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3922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Birmingham Campaign - 1963</a:t>
            </a:r>
            <a:endParaRPr lang="en-US" dirty="0"/>
          </a:p>
        </p:txBody>
      </p:sp>
      <p:sp>
        <p:nvSpPr>
          <p:cNvPr id="2" name="Content Placeholder 1"/>
          <p:cNvSpPr>
            <a:spLocks noGrp="1"/>
          </p:cNvSpPr>
          <p:nvPr>
            <p:ph sz="quarter" idx="1"/>
          </p:nvPr>
        </p:nvSpPr>
        <p:spPr>
          <a:xfrm>
            <a:off x="304799" y="1219200"/>
            <a:ext cx="5029201" cy="5029200"/>
          </a:xfrm>
        </p:spPr>
        <p:txBody>
          <a:bodyPr>
            <a:noAutofit/>
          </a:bodyPr>
          <a:lstStyle/>
          <a:p>
            <a:r>
              <a:rPr lang="en-US" sz="2800" dirty="0" smtClean="0"/>
              <a:t>Organized by MLK and the SCLC</a:t>
            </a:r>
          </a:p>
          <a:p>
            <a:r>
              <a:rPr lang="en-US" sz="2800" dirty="0" smtClean="0"/>
              <a:t>Created to bring attention to the unequal treatment (segregation, job discrimination, violence) that black Americans endured in Birmingham, Alabama</a:t>
            </a:r>
          </a:p>
          <a:p>
            <a:pPr lvl="1"/>
            <a:r>
              <a:rPr lang="en-US" sz="2400" dirty="0" smtClean="0"/>
              <a:t>Used nonviolent demonstrations: boycotts, marches, sit-ins, etc.</a:t>
            </a:r>
          </a:p>
          <a:p>
            <a:pPr lvl="1"/>
            <a:r>
              <a:rPr lang="en-US" sz="2400" dirty="0" smtClean="0"/>
              <a:t>Intended to provoke mass arrests</a:t>
            </a:r>
          </a:p>
        </p:txBody>
      </p:sp>
      <p:pic>
        <p:nvPicPr>
          <p:cNvPr id="6148" name="Picture 4" descr="http://www.encyclopediaofalabama.org/media_content/m-3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204" y="1447800"/>
            <a:ext cx="3426045"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8291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305800" cy="990600"/>
          </a:xfrm>
        </p:spPr>
        <p:txBody>
          <a:bodyPr>
            <a:noAutofit/>
          </a:bodyPr>
          <a:lstStyle/>
          <a:p>
            <a:r>
              <a:rPr lang="en-US" i="1" dirty="0" smtClean="0"/>
              <a:t>A Letter from Birmingham Jail, </a:t>
            </a:r>
            <a:r>
              <a:rPr lang="en-US" dirty="0" smtClean="0"/>
              <a:t>1963</a:t>
            </a:r>
            <a:endParaRPr lang="en-US" dirty="0"/>
          </a:p>
        </p:txBody>
      </p:sp>
      <p:sp>
        <p:nvSpPr>
          <p:cNvPr id="2" name="Content Placeholder 1"/>
          <p:cNvSpPr>
            <a:spLocks noGrp="1"/>
          </p:cNvSpPr>
          <p:nvPr>
            <p:ph sz="quarter" idx="1"/>
          </p:nvPr>
        </p:nvSpPr>
        <p:spPr>
          <a:xfrm>
            <a:off x="3505200" y="1219200"/>
            <a:ext cx="5410200" cy="5067300"/>
          </a:xfrm>
        </p:spPr>
        <p:txBody>
          <a:bodyPr>
            <a:noAutofit/>
          </a:bodyPr>
          <a:lstStyle/>
          <a:p>
            <a:r>
              <a:rPr lang="en-US" sz="2400" dirty="0" smtClean="0"/>
              <a:t>Written by MLK after being arrested during the Birmingham Campaign</a:t>
            </a:r>
          </a:p>
          <a:p>
            <a:r>
              <a:rPr lang="en-US" sz="2400" dirty="0" smtClean="0"/>
              <a:t>Response to an open letter by eight white clergymen (“A Call for Unity”)</a:t>
            </a:r>
          </a:p>
          <a:p>
            <a:pPr lvl="1"/>
            <a:r>
              <a:rPr lang="en-US" sz="1800" dirty="0" smtClean="0"/>
              <a:t>Solve it in the courts, not the streets</a:t>
            </a:r>
          </a:p>
          <a:p>
            <a:pPr lvl="1"/>
            <a:r>
              <a:rPr lang="en-US" sz="1800" dirty="0" smtClean="0"/>
              <a:t>Called MLK a rabble-rouser who caused the trouble in Birmingham</a:t>
            </a:r>
          </a:p>
          <a:p>
            <a:r>
              <a:rPr lang="en-US" sz="2400" i="1" dirty="0"/>
              <a:t>A Letter from Birmingham </a:t>
            </a:r>
            <a:r>
              <a:rPr lang="en-US" sz="2400" i="1" dirty="0" smtClean="0"/>
              <a:t>Jail</a:t>
            </a:r>
          </a:p>
          <a:p>
            <a:pPr lvl="1"/>
            <a:r>
              <a:rPr lang="en-US" sz="1800" dirty="0" smtClean="0"/>
              <a:t>The conflict existed before he arrived</a:t>
            </a:r>
          </a:p>
          <a:p>
            <a:pPr lvl="1"/>
            <a:r>
              <a:rPr lang="en-US" sz="1800" dirty="0" smtClean="0"/>
              <a:t>Nonviolent disobedience was necessary for change</a:t>
            </a:r>
          </a:p>
          <a:p>
            <a:pPr>
              <a:buNone/>
            </a:pPr>
            <a:endParaRPr lang="en-US" sz="1000" i="1" dirty="0" smtClean="0"/>
          </a:p>
          <a:p>
            <a:pPr>
              <a:buNone/>
            </a:pPr>
            <a:r>
              <a:rPr lang="en-US" sz="2000" i="1" dirty="0" smtClean="0"/>
              <a:t>“one has a moral responsibility to disobey unjust laws."</a:t>
            </a:r>
          </a:p>
          <a:p>
            <a:pPr algn="r">
              <a:buNone/>
            </a:pPr>
            <a:r>
              <a:rPr lang="en-US" sz="2000" i="1" dirty="0" smtClean="0"/>
              <a:t>"Injustice anywhere is a threat to justice everywhere."</a:t>
            </a:r>
            <a:endParaRPr lang="en-US" sz="2000" i="1" dirty="0"/>
          </a:p>
        </p:txBody>
      </p:sp>
      <p:pic>
        <p:nvPicPr>
          <p:cNvPr id="1026" name="Picture 2" descr="http://www.terrymarshallfiction.com/images/MLK-in-Birmingham-j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3114675" cy="4762500"/>
          </a:xfrm>
          <a:prstGeom prst="rect">
            <a:avLst/>
          </a:prstGeom>
          <a:ln>
            <a:noFill/>
          </a:ln>
          <a:effectLst>
            <a:outerShdw blurRad="127000" dist="88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down)">
                                      <p:cBhvr>
                                        <p:cTn id="31" dur="500"/>
                                        <p:tgtEl>
                                          <p:spTgt spid="2">
                                            <p:txEl>
                                              <p:pRg st="5" end="5"/>
                                            </p:txEl>
                                          </p:spTgt>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wipe(down)">
                                      <p:cBhvr>
                                        <p:cTn id="40" dur="500"/>
                                        <p:tgtEl>
                                          <p:spTgt spid="2">
                                            <p:txEl>
                                              <p:pRg st="8" end="8"/>
                                            </p:txEl>
                                          </p:spTgt>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down)">
                                      <p:cBhvr>
                                        <p:cTn id="4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Children’s Crusade</a:t>
            </a:r>
            <a:endParaRPr lang="en-US" dirty="0"/>
          </a:p>
        </p:txBody>
      </p:sp>
      <p:sp>
        <p:nvSpPr>
          <p:cNvPr id="2" name="Content Placeholder 1"/>
          <p:cNvSpPr>
            <a:spLocks noGrp="1"/>
          </p:cNvSpPr>
          <p:nvPr>
            <p:ph sz="quarter" idx="1"/>
          </p:nvPr>
        </p:nvSpPr>
        <p:spPr>
          <a:xfrm>
            <a:off x="457200" y="1219200"/>
            <a:ext cx="8229600" cy="5181600"/>
          </a:xfrm>
        </p:spPr>
        <p:txBody>
          <a:bodyPr>
            <a:noAutofit/>
          </a:bodyPr>
          <a:lstStyle/>
          <a:p>
            <a:r>
              <a:rPr lang="en-US" sz="2800" dirty="0" smtClean="0"/>
              <a:t>Children begin taking over for adults after the mass arrests of the Birmingham Campaign</a:t>
            </a:r>
          </a:p>
          <a:p>
            <a:pPr lvl="1"/>
            <a:r>
              <a:rPr lang="en-US" sz="2800" dirty="0" smtClean="0"/>
              <a:t>Elementary to college-age</a:t>
            </a:r>
          </a:p>
          <a:p>
            <a:pPr lvl="1"/>
            <a:r>
              <a:rPr lang="en-US" sz="2800" dirty="0" smtClean="0"/>
              <a:t>Trained by the SCLC</a:t>
            </a:r>
          </a:p>
          <a:p>
            <a:pPr lvl="1"/>
            <a:r>
              <a:rPr lang="en-US" sz="2800" dirty="0" smtClean="0"/>
              <a:t>Non-violent demonstrations (marches, walk-outs, etc.)</a:t>
            </a:r>
          </a:p>
          <a:p>
            <a:pPr lvl="1"/>
            <a:r>
              <a:rPr lang="en-US" sz="2800" dirty="0" smtClean="0"/>
              <a:t>Drew national attention</a:t>
            </a:r>
          </a:p>
          <a:p>
            <a:r>
              <a:rPr lang="en-US" sz="2800" dirty="0" smtClean="0"/>
              <a:t>Police used high-pressure water jets and police dogs on protesters</a:t>
            </a:r>
          </a:p>
          <a:p>
            <a:r>
              <a:rPr lang="en-US" sz="2800" dirty="0" smtClean="0"/>
              <a:t>Students taken to jail (and later the livestock pens at the fairgrounds)</a:t>
            </a:r>
          </a:p>
        </p:txBody>
      </p:sp>
      <p:pic>
        <p:nvPicPr>
          <p:cNvPr id="7174" name="Picture 6" descr="http://media.al.com/birmingham-news/photo/2012/12/12057614-stand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7848600" cy="522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down)">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1000"/>
                                        <p:tgtEl>
                                          <p:spTgt spid="2"/>
                                        </p:tgtEl>
                                      </p:cBhvr>
                                    </p:animEffect>
                                    <p:set>
                                      <p:cBhvr>
                                        <p:cTn id="39" dur="1" fill="hold">
                                          <p:stCondLst>
                                            <p:cond delay="999"/>
                                          </p:stCondLst>
                                        </p:cTn>
                                        <p:tgtEl>
                                          <p:spTgt spid="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174"/>
                                        </p:tgtEl>
                                        <p:attrNameLst>
                                          <p:attrName>style.visibility</p:attrName>
                                        </p:attrNameLst>
                                      </p:cBhvr>
                                      <p:to>
                                        <p:strVal val="visible"/>
                                      </p:to>
                                    </p:set>
                                    <p:animEffect transition="in" filter="fade">
                                      <p:cBhvr>
                                        <p:cTn id="42"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3733800"/>
            <a:ext cx="6858000" cy="990600"/>
          </a:xfrm>
        </p:spPr>
        <p:txBody>
          <a:bodyPr>
            <a:noAutofit/>
          </a:bodyPr>
          <a:lstStyle/>
          <a:p>
            <a:r>
              <a:rPr lang="en-US" sz="3600" dirty="0" smtClean="0"/>
              <a:t>Young People Take On Jim Crow</a:t>
            </a:r>
            <a:endParaRPr lang="en-US" sz="3600" dirty="0"/>
          </a:p>
        </p:txBody>
      </p:sp>
      <p:sp>
        <p:nvSpPr>
          <p:cNvPr id="2" name="Text Placeholder 1"/>
          <p:cNvSpPr>
            <a:spLocks noGrp="1"/>
          </p:cNvSpPr>
          <p:nvPr>
            <p:ph type="subTitle" idx="1"/>
          </p:nvPr>
        </p:nvSpPr>
        <p:spPr/>
        <p:txBody>
          <a:bodyPr/>
          <a:lstStyle/>
          <a:p>
            <a:r>
              <a:rPr lang="en-US" dirty="0" smtClean="0"/>
              <a:t>Sit-ins, Marches, and Boycotts</a:t>
            </a:r>
            <a:endParaRPr lang="en-US" dirty="0"/>
          </a:p>
        </p:txBody>
      </p:sp>
    </p:spTree>
    <p:extLst>
      <p:ext uri="{BB962C8B-B14F-4D97-AF65-F5344CB8AC3E}">
        <p14:creationId xmlns:p14="http://schemas.microsoft.com/office/powerpoint/2010/main" val="114079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lstStyle/>
          <a:p>
            <a:endParaRPr lang="en-US"/>
          </a:p>
        </p:txBody>
      </p:sp>
      <p:pic>
        <p:nvPicPr>
          <p:cNvPr id="8194" name="Picture 2" descr="http://i27.tinypic.com/k9b70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55" b="3467"/>
          <a:stretch/>
        </p:blipFill>
        <p:spPr bwMode="auto">
          <a:xfrm>
            <a:off x="-1" y="-75142"/>
            <a:ext cx="9144001" cy="693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9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sz="quarter" idx="1"/>
          </p:nvPr>
        </p:nvSpPr>
        <p:spPr/>
        <p:txBody>
          <a:bodyPr/>
          <a:lstStyle/>
          <a:p>
            <a:endParaRPr lang="en-US"/>
          </a:p>
        </p:txBody>
      </p:sp>
      <p:pic>
        <p:nvPicPr>
          <p:cNvPr id="4" name="Picture 4" descr="File:Birmingham campaign dogs.jpg"/>
          <p:cNvPicPr>
            <a:picLocks noChangeAspect="1" noChangeArrowheads="1"/>
          </p:cNvPicPr>
          <p:nvPr/>
        </p:nvPicPr>
        <p:blipFill>
          <a:blip r:embed="rId3" cstate="print"/>
          <a:srcRect l="3002" r="2425"/>
          <a:stretch>
            <a:fillRect/>
          </a:stretch>
        </p:blipFill>
        <p:spPr bwMode="auto">
          <a:xfrm>
            <a:off x="0" y="-2"/>
            <a:ext cx="9144000" cy="6858001"/>
          </a:xfrm>
          <a:prstGeom prst="rect">
            <a:avLst/>
          </a:prstGeom>
          <a:noFill/>
        </p:spPr>
      </p:pic>
      <p:sp>
        <p:nvSpPr>
          <p:cNvPr id="5" name="TextBox 4"/>
          <p:cNvSpPr txBox="1"/>
          <p:nvPr/>
        </p:nvSpPr>
        <p:spPr>
          <a:xfrm>
            <a:off x="5105400" y="9658"/>
            <a:ext cx="4035380" cy="2862322"/>
          </a:xfrm>
          <a:prstGeom prst="rect">
            <a:avLst/>
          </a:prstGeom>
          <a:solidFill>
            <a:schemeClr val="bg1">
              <a:lumMod val="50000"/>
              <a:alpha val="75000"/>
            </a:schemeClr>
          </a:solidFill>
        </p:spPr>
        <p:txBody>
          <a:bodyPr wrap="square" rtlCol="0">
            <a:spAutoFit/>
          </a:bodyPr>
          <a:lstStyle/>
          <a:p>
            <a:pPr marL="285750" indent="-285750">
              <a:buFont typeface="Arial" pitchFamily="34" charset="0"/>
              <a:buChar char="•"/>
            </a:pPr>
            <a:r>
              <a:rPr lang="en-US" sz="2000" dirty="0" smtClean="0"/>
              <a:t>Parker </a:t>
            </a:r>
            <a:r>
              <a:rPr lang="en-US" sz="2000" dirty="0"/>
              <a:t>High School student </a:t>
            </a:r>
            <a:r>
              <a:rPr lang="en-US" sz="2000" dirty="0" smtClean="0"/>
              <a:t>Walter Gadsden </a:t>
            </a:r>
            <a:r>
              <a:rPr lang="en-US" sz="2000" dirty="0"/>
              <a:t>had been attending the demonstration as an </a:t>
            </a:r>
            <a:r>
              <a:rPr lang="en-US" sz="2000" dirty="0" smtClean="0"/>
              <a:t>observer for a local newspaper, but was </a:t>
            </a:r>
            <a:r>
              <a:rPr lang="en-US" sz="2000" dirty="0"/>
              <a:t>arrested for "parading without a </a:t>
            </a:r>
            <a:r>
              <a:rPr lang="en-US" sz="2000" dirty="0" smtClean="0"/>
              <a:t>permit.”</a:t>
            </a:r>
          </a:p>
          <a:p>
            <a:pPr marL="285750" indent="-285750">
              <a:buFont typeface="Arial" pitchFamily="34" charset="0"/>
              <a:buChar char="•"/>
            </a:pPr>
            <a:r>
              <a:rPr lang="en-US" sz="2000" dirty="0"/>
              <a:t>Bill Hudson's image of Gadsden was published in </a:t>
            </a:r>
            <a:r>
              <a:rPr lang="en-US" sz="2000" i="1" dirty="0"/>
              <a:t>The New York Times</a:t>
            </a:r>
            <a:r>
              <a:rPr lang="en-US" sz="2000" dirty="0"/>
              <a:t> on May 4, </a:t>
            </a:r>
            <a:r>
              <a:rPr lang="en-US" sz="2000" dirty="0" smtClean="0"/>
              <a:t>1963</a:t>
            </a:r>
            <a:endParaRPr lang="en-US" sz="2000" dirty="0"/>
          </a:p>
        </p:txBody>
      </p:sp>
    </p:spTree>
    <p:extLst>
      <p:ext uri="{BB962C8B-B14F-4D97-AF65-F5344CB8AC3E}">
        <p14:creationId xmlns:p14="http://schemas.microsoft.com/office/powerpoint/2010/main" val="378749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docstoccdn.com/thumb/orig/118445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80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80" y="4611231"/>
            <a:ext cx="4203880" cy="2246769"/>
          </a:xfrm>
          <a:prstGeom prst="rect">
            <a:avLst/>
          </a:prstGeom>
          <a:solidFill>
            <a:schemeClr val="bg1">
              <a:lumMod val="50000"/>
              <a:alpha val="75000"/>
            </a:schemeClr>
          </a:solidFill>
        </p:spPr>
        <p:txBody>
          <a:bodyPr wrap="square">
            <a:spAutoFit/>
          </a:bodyPr>
          <a:lstStyle/>
          <a:p>
            <a:pPr marL="285750" indent="-285750">
              <a:buFont typeface="Arial" pitchFamily="34" charset="0"/>
              <a:buChar char="•"/>
            </a:pPr>
            <a:r>
              <a:rPr lang="en-US" sz="2000" dirty="0"/>
              <a:t>After witnessing </a:t>
            </a:r>
            <a:r>
              <a:rPr lang="en-US" sz="2000" dirty="0" smtClean="0"/>
              <a:t>Gadsden’s </a:t>
            </a:r>
            <a:r>
              <a:rPr lang="en-US" sz="2000" dirty="0"/>
              <a:t>arrest, Commissioner Connor remarked to the officer, "Why didn't you bring a meaner dog; this one is not the vicious one</a:t>
            </a:r>
            <a:r>
              <a:rPr lang="en-US" sz="2000" dirty="0" smtClean="0"/>
              <a:t>.”</a:t>
            </a:r>
            <a:endParaRPr lang="en-US" sz="2000" dirty="0"/>
          </a:p>
          <a:p>
            <a:pPr marL="285750" indent="-285750">
              <a:buFont typeface="Arial" pitchFamily="34" charset="0"/>
              <a:buChar char="•"/>
            </a:pPr>
            <a:r>
              <a:rPr lang="en-US" sz="2000" dirty="0" smtClean="0"/>
              <a:t>JFK </a:t>
            </a:r>
            <a:r>
              <a:rPr lang="en-US" sz="2000" dirty="0"/>
              <a:t>called the scenes "</a:t>
            </a:r>
            <a:r>
              <a:rPr lang="en-US" sz="2000" dirty="0" smtClean="0"/>
              <a:t>shameful”, </a:t>
            </a:r>
            <a:r>
              <a:rPr lang="en-US" sz="2000" dirty="0"/>
              <a:t>and said the photo made him “sick.”</a:t>
            </a:r>
          </a:p>
        </p:txBody>
      </p:sp>
    </p:spTree>
    <p:extLst>
      <p:ext uri="{BB962C8B-B14F-4D97-AF65-F5344CB8AC3E}">
        <p14:creationId xmlns:p14="http://schemas.microsoft.com/office/powerpoint/2010/main" val="182296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dia.al.com/birmingham-news/photo/2012/12/12057621-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4" y="-18881"/>
            <a:ext cx="9121036" cy="689045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8"/>
            <a:ext cx="8229600" cy="792162"/>
          </a:xfrm>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Street Baptist Church Bombing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Content Placeholder 1"/>
          <p:cNvSpPr>
            <a:spLocks noGrp="1"/>
          </p:cNvSpPr>
          <p:nvPr>
            <p:ph sz="quarter" idx="1"/>
          </p:nvPr>
        </p:nvSpPr>
        <p:spPr>
          <a:xfrm>
            <a:off x="3505200" y="1143000"/>
            <a:ext cx="5410200" cy="5334000"/>
          </a:xfrm>
          <a:solidFill>
            <a:schemeClr val="bg1">
              <a:lumMod val="50000"/>
              <a:alpha val="75000"/>
            </a:schemeClr>
          </a:solidFill>
        </p:spPr>
        <p:txBody>
          <a:bodyPr>
            <a:noAutofit/>
          </a:bodyPr>
          <a:lstStyle/>
          <a:p>
            <a:pPr>
              <a:spcBef>
                <a:spcPts val="0"/>
              </a:spcBef>
              <a:buClr>
                <a:schemeClr val="bg1"/>
              </a:buClr>
            </a:pPr>
            <a:r>
              <a:rPr lang="en-US" sz="2400" dirty="0" smtClean="0">
                <a:solidFill>
                  <a:schemeClr val="bg1"/>
                </a:solidFill>
              </a:rPr>
              <a:t>The 16th Street Baptist Church had been a rallying point during the Birmingham Campaign</a:t>
            </a:r>
          </a:p>
          <a:p>
            <a:pPr>
              <a:spcBef>
                <a:spcPts val="0"/>
              </a:spcBef>
              <a:buClr>
                <a:schemeClr val="bg1"/>
              </a:buClr>
            </a:pPr>
            <a:r>
              <a:rPr lang="en-US" sz="2400" dirty="0" smtClean="0">
                <a:solidFill>
                  <a:schemeClr val="bg1"/>
                </a:solidFill>
              </a:rPr>
              <a:t>A box of dynamite exploded as children walked into the basement for their Sunday School class</a:t>
            </a:r>
          </a:p>
          <a:p>
            <a:pPr lvl="1">
              <a:spcBef>
                <a:spcPts val="0"/>
              </a:spcBef>
              <a:buClr>
                <a:schemeClr val="bg1"/>
              </a:buClr>
            </a:pPr>
            <a:r>
              <a:rPr lang="en-US" sz="2000" dirty="0" smtClean="0">
                <a:solidFill>
                  <a:schemeClr val="bg1"/>
                </a:solidFill>
              </a:rPr>
              <a:t>Destroyed an entire wall of the church</a:t>
            </a:r>
          </a:p>
          <a:p>
            <a:pPr lvl="1">
              <a:spcBef>
                <a:spcPts val="0"/>
              </a:spcBef>
              <a:buClr>
                <a:schemeClr val="bg1"/>
              </a:buClr>
            </a:pPr>
            <a:r>
              <a:rPr lang="en-US" sz="2000" dirty="0" smtClean="0">
                <a:solidFill>
                  <a:schemeClr val="bg1"/>
                </a:solidFill>
              </a:rPr>
              <a:t>Four girls were killed (ages 10-14)</a:t>
            </a:r>
            <a:endParaRPr lang="en-US" sz="1600" dirty="0">
              <a:solidFill>
                <a:schemeClr val="bg1"/>
              </a:solidFill>
            </a:endParaRPr>
          </a:p>
          <a:p>
            <a:pPr>
              <a:spcBef>
                <a:spcPts val="0"/>
              </a:spcBef>
              <a:buClr>
                <a:schemeClr val="bg1"/>
              </a:buClr>
            </a:pPr>
            <a:r>
              <a:rPr lang="en-US" sz="2400" dirty="0" smtClean="0">
                <a:solidFill>
                  <a:schemeClr val="bg1"/>
                </a:solidFill>
              </a:rPr>
              <a:t>A local Klansman was arrested for the crime</a:t>
            </a:r>
          </a:p>
          <a:p>
            <a:pPr lvl="1">
              <a:spcBef>
                <a:spcPts val="0"/>
              </a:spcBef>
              <a:buClr>
                <a:schemeClr val="bg1"/>
              </a:buClr>
            </a:pPr>
            <a:r>
              <a:rPr lang="en-US" sz="2000" dirty="0" smtClean="0">
                <a:solidFill>
                  <a:schemeClr val="bg1"/>
                </a:solidFill>
              </a:rPr>
              <a:t>Acquitted of murder, but convicted of possessing dynamite</a:t>
            </a:r>
          </a:p>
          <a:p>
            <a:pPr lvl="1">
              <a:spcBef>
                <a:spcPts val="0"/>
              </a:spcBef>
              <a:buClr>
                <a:schemeClr val="bg1"/>
              </a:buClr>
            </a:pPr>
            <a:r>
              <a:rPr lang="en-US" sz="2000" dirty="0" smtClean="0">
                <a:solidFill>
                  <a:schemeClr val="bg1"/>
                </a:solidFill>
              </a:rPr>
              <a:t>Tried and convicted by the FBI in 1977</a:t>
            </a:r>
          </a:p>
          <a:p>
            <a:pPr lvl="1">
              <a:spcBef>
                <a:spcPts val="0"/>
              </a:spcBef>
              <a:buClr>
                <a:schemeClr val="bg1"/>
              </a:buClr>
            </a:pPr>
            <a:r>
              <a:rPr lang="en-US" sz="2000" dirty="0" smtClean="0">
                <a:solidFill>
                  <a:schemeClr val="bg1"/>
                </a:solidFill>
              </a:rPr>
              <a:t>Three others were tried and convicted in 2000</a:t>
            </a:r>
          </a:p>
        </p:txBody>
      </p:sp>
      <p:pic>
        <p:nvPicPr>
          <p:cNvPr id="6146" name="Picture 2" descr="http://mediad.publicbroadcasting.net/p/wual/files/styles/medium/public/201305/16th_street_bomb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1268">
            <a:off x="15434" y="2369553"/>
            <a:ext cx="3436160" cy="2623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37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down)">
                                      <p:cBhvr>
                                        <p:cTn id="35" dur="500"/>
                                        <p:tgtEl>
                                          <p:spTgt spid="2">
                                            <p:txEl>
                                              <p:pRg st="5" end="5"/>
                                            </p:tx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down)">
                                      <p:cBhvr>
                                        <p:cTn id="39" dur="500"/>
                                        <p:tgtEl>
                                          <p:spTgt spid="2">
                                            <p:txEl>
                                              <p:pRg st="6" end="6"/>
                                            </p:txEl>
                                          </p:spTgt>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down)">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cdn.turner.com/cnnnext/dam/assets/140516174004-03-life-little-rock-9---restricted-horizontal-large-gallery.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12468" r="12468"/>
          <a:stretch/>
        </p:blipFill>
        <p:spPr bwMode="auto">
          <a:xfrm>
            <a:off x="0" y="1"/>
            <a:ext cx="9144000" cy="68614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Little Rock Nine</a:t>
            </a:r>
            <a:endParaRPr lang="en-US" dirty="0"/>
          </a:p>
        </p:txBody>
      </p:sp>
      <p:sp>
        <p:nvSpPr>
          <p:cNvPr id="2" name="Content Placeholder 1"/>
          <p:cNvSpPr>
            <a:spLocks noGrp="1"/>
          </p:cNvSpPr>
          <p:nvPr>
            <p:ph idx="1"/>
          </p:nvPr>
        </p:nvSpPr>
        <p:spPr>
          <a:xfrm>
            <a:off x="457200" y="1219200"/>
            <a:ext cx="8305800" cy="5029200"/>
          </a:xfrm>
        </p:spPr>
        <p:txBody>
          <a:bodyPr>
            <a:noAutofit/>
          </a:bodyPr>
          <a:lstStyle/>
          <a:p>
            <a:r>
              <a:rPr lang="en-US" sz="2800" dirty="0" smtClean="0"/>
              <a:t>The Little Rock Nine was a group of African-American          students enrolled at Little Rock Central High School in 1957</a:t>
            </a:r>
          </a:p>
          <a:p>
            <a:pPr lvl="1"/>
            <a:r>
              <a:rPr lang="en-US" sz="2400" dirty="0" smtClean="0"/>
              <a:t>Registered by NAACP to test Brown v. Board decision</a:t>
            </a:r>
          </a:p>
          <a:p>
            <a:pPr lvl="1"/>
            <a:r>
              <a:rPr lang="en-US" sz="2400" dirty="0" smtClean="0"/>
              <a:t>Selected specifically because they were model students</a:t>
            </a:r>
          </a:p>
          <a:p>
            <a:r>
              <a:rPr lang="en-US" sz="2800" dirty="0" smtClean="0"/>
              <a:t>Gov. </a:t>
            </a:r>
            <a:r>
              <a:rPr lang="en-US" sz="2800" dirty="0" err="1" smtClean="0"/>
              <a:t>Orval</a:t>
            </a:r>
            <a:r>
              <a:rPr lang="en-US" sz="2800" dirty="0" smtClean="0"/>
              <a:t> </a:t>
            </a:r>
            <a:r>
              <a:rPr lang="en-US" sz="2800" dirty="0" err="1" smtClean="0"/>
              <a:t>Faubus</a:t>
            </a:r>
            <a:r>
              <a:rPr lang="en-US" sz="2800" dirty="0" smtClean="0"/>
              <a:t> had troops from the National Guard block the entrance to the school</a:t>
            </a:r>
            <a:endParaRPr lang="en-US" sz="2400" dirty="0" smtClean="0"/>
          </a:p>
          <a:p>
            <a:pPr lvl="1"/>
            <a:r>
              <a:rPr lang="en-US" sz="2400" dirty="0" smtClean="0"/>
              <a:t>Mobs gathered, threatening to lynch</a:t>
            </a:r>
          </a:p>
          <a:p>
            <a:r>
              <a:rPr lang="en-US" sz="2800" dirty="0" smtClean="0"/>
              <a:t>President Eisenhower ordered the United States Army to Little Rock, ordering them to escort the students to school</a:t>
            </a:r>
          </a:p>
        </p:txBody>
      </p:sp>
      <p:pic>
        <p:nvPicPr>
          <p:cNvPr id="136194" name="Picture 2" descr="http://cdn.dipity.com/uploads/events/3af243ec6597ce2cdb1a5045363b3247_1M.png">
            <a:hlinkClick r:id="rId4"/>
          </p:cNvPr>
          <p:cNvPicPr>
            <a:picLocks noChangeAspect="1" noChangeArrowheads="1"/>
          </p:cNvPicPr>
          <p:nvPr/>
        </p:nvPicPr>
        <p:blipFill>
          <a:blip r:embed="rId5" cstate="print"/>
          <a:srcRect/>
          <a:stretch>
            <a:fillRect/>
          </a:stretch>
        </p:blipFill>
        <p:spPr bwMode="auto">
          <a:xfrm>
            <a:off x="8001000" y="131619"/>
            <a:ext cx="892855" cy="116740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6825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g.timeinc.net/time/daily/2007/0709/llittlerock1001.jpg">
            <a:hlinkClick r:id="rId3"/>
          </p:cNvPr>
          <p:cNvPicPr>
            <a:picLocks noChangeAspect="1" noChangeArrowheads="1"/>
          </p:cNvPicPr>
          <p:nvPr/>
        </p:nvPicPr>
        <p:blipFill>
          <a:blip r:embed="rId4" cstate="print"/>
          <a:srcRect l="9581" t="2222" r="8982" b="10000"/>
          <a:stretch>
            <a:fillRect/>
          </a:stretch>
        </p:blipFill>
        <p:spPr bwMode="auto">
          <a:xfrm>
            <a:off x="0" y="-1"/>
            <a:ext cx="9144000" cy="6858001"/>
          </a:xfrm>
          <a:prstGeom prst="rect">
            <a:avLst/>
          </a:prstGeom>
          <a:noFill/>
        </p:spPr>
      </p:pic>
      <p:sp>
        <p:nvSpPr>
          <p:cNvPr id="36866" name="Rectangle 2"/>
          <p:cNvSpPr>
            <a:spLocks noGrp="1" noChangeArrowheads="1"/>
          </p:cNvSpPr>
          <p:nvPr>
            <p:ph type="title"/>
          </p:nvPr>
        </p:nvSpPr>
        <p:spPr>
          <a:xfrm>
            <a:off x="0" y="5486400"/>
            <a:ext cx="9144000" cy="1143000"/>
          </a:xfrm>
        </p:spPr>
        <p:txBody>
          <a:bodyPr>
            <a:normAutofit fontScale="90000"/>
          </a:bodyPr>
          <a:lstStyle/>
          <a:p>
            <a:pPr algn="ctr" fontAlgn="auto">
              <a:spcAft>
                <a:spcPts val="0"/>
              </a:spcAft>
              <a:defRPr/>
            </a:pPr>
            <a:r>
              <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rPr>
              <a:t>Little Rock, </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Arkansas, </a:t>
            </a:r>
            <a:r>
              <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rPr>
              <a:t>1957</a:t>
            </a:r>
          </a:p>
        </p:txBody>
      </p:sp>
      <p:sp>
        <p:nvSpPr>
          <p:cNvPr id="60419" name="Text Box 4"/>
          <p:cNvSpPr txBox="1">
            <a:spLocks noChangeArrowheads="1"/>
          </p:cNvSpPr>
          <p:nvPr/>
        </p:nvSpPr>
        <p:spPr bwMode="auto">
          <a:xfrm>
            <a:off x="533400" y="2514600"/>
            <a:ext cx="8001000" cy="366713"/>
          </a:xfrm>
          <a:prstGeom prst="rect">
            <a:avLst/>
          </a:prstGeom>
          <a:noFill/>
          <a:ln w="9525">
            <a:noFill/>
            <a:miter lim="800000"/>
            <a:headEnd/>
            <a:tailEnd/>
          </a:ln>
        </p:spPr>
        <p:txBody>
          <a:bodyPr>
            <a:spAutoFit/>
          </a:bodyPr>
          <a:lstStyle/>
          <a:p>
            <a:pPr>
              <a:spcBef>
                <a:spcPct val="50000"/>
              </a:spcBef>
            </a:pPr>
            <a:endParaRPr lang="en-GB">
              <a:latin typeface="Calisto MT" pitchFamily="18" charset="0"/>
            </a:endParaRPr>
          </a:p>
        </p:txBody>
      </p:sp>
    </p:spTree>
    <p:extLst>
      <p:ext uri="{BB962C8B-B14F-4D97-AF65-F5344CB8AC3E}">
        <p14:creationId xmlns:p14="http://schemas.microsoft.com/office/powerpoint/2010/main" val="22054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fontAlgn="auto">
              <a:spcAft>
                <a:spcPts val="0"/>
              </a:spcAft>
              <a:defRPr/>
            </a:pPr>
            <a:endParaRPr lang="en-GB"/>
          </a:p>
        </p:txBody>
      </p:sp>
      <p:sp>
        <p:nvSpPr>
          <p:cNvPr id="58370" name="Rectangle 3"/>
          <p:cNvSpPr>
            <a:spLocks noGrp="1" noChangeArrowheads="1"/>
          </p:cNvSpPr>
          <p:nvPr>
            <p:ph idx="1"/>
          </p:nvPr>
        </p:nvSpPr>
        <p:spPr/>
        <p:txBody>
          <a:bodyPr/>
          <a:lstStyle/>
          <a:p>
            <a:endParaRPr lang="en-GB" smtClean="0"/>
          </a:p>
        </p:txBody>
      </p:sp>
      <p:pic>
        <p:nvPicPr>
          <p:cNvPr id="58371" name="Picture 4" descr="SegregationWEB"/>
          <p:cNvPicPr>
            <a:picLocks noChangeAspect="1" noChangeArrowheads="1"/>
          </p:cNvPicPr>
          <p:nvPr/>
        </p:nvPicPr>
        <p:blipFill>
          <a:blip r:embed="rId3" cstate="print"/>
          <a:srcRect t="13036"/>
          <a:stretch>
            <a:fillRect/>
          </a:stretch>
        </p:blipFill>
        <p:spPr bwMode="auto">
          <a:xfrm>
            <a:off x="0" y="0"/>
            <a:ext cx="9144000" cy="7116763"/>
          </a:xfrm>
          <a:prstGeom prst="rect">
            <a:avLst/>
          </a:prstGeom>
          <a:noFill/>
          <a:ln w="9525">
            <a:noFill/>
            <a:miter lim="800000"/>
            <a:headEnd/>
            <a:tailEnd/>
          </a:ln>
        </p:spPr>
      </p:pic>
      <p:sp>
        <p:nvSpPr>
          <p:cNvPr id="5" name="Rectangle 4"/>
          <p:cNvSpPr/>
          <p:nvPr/>
        </p:nvSpPr>
        <p:spPr>
          <a:xfrm>
            <a:off x="152400" y="4648200"/>
            <a:ext cx="5493813" cy="1754326"/>
          </a:xfrm>
          <a:prstGeom prst="rect">
            <a:avLst/>
          </a:prstGeom>
          <a:noFill/>
        </p:spPr>
        <p:txBody>
          <a:bodyPr wrap="none" lIns="91440" tIns="45720" rIns="91440" bIns="45720">
            <a:spAutoFit/>
          </a:bodyPr>
          <a:lstStyle/>
          <a:p>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Standing Up</a:t>
            </a:r>
          </a:p>
          <a:p>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By Sitting Down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1817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52805"/>
            <a:ext cx="9144000" cy="711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0"/>
            <a:ext cx="8229600" cy="1143000"/>
          </a:xfrm>
        </p:spPr>
        <p:txBody>
          <a:bodyPr/>
          <a:lstStyle/>
          <a:p>
            <a:r>
              <a:rPr lang="en-US" dirty="0" smtClean="0"/>
              <a:t>The Woolworth’s Sit-in (1960)</a:t>
            </a:r>
            <a:endParaRPr lang="en-US" dirty="0"/>
          </a:p>
        </p:txBody>
      </p:sp>
      <p:sp>
        <p:nvSpPr>
          <p:cNvPr id="2" name="Content Placeholder 1"/>
          <p:cNvSpPr>
            <a:spLocks noGrp="1"/>
          </p:cNvSpPr>
          <p:nvPr>
            <p:ph sz="half" idx="1"/>
          </p:nvPr>
        </p:nvSpPr>
        <p:spPr>
          <a:xfrm>
            <a:off x="304800" y="1295401"/>
            <a:ext cx="8610600" cy="2209799"/>
          </a:xfrm>
        </p:spPr>
        <p:txBody>
          <a:bodyPr>
            <a:noAutofit/>
          </a:bodyPr>
          <a:lstStyle/>
          <a:p>
            <a:r>
              <a:rPr lang="en-US" sz="2800" dirty="0" smtClean="0"/>
              <a:t>Four black college students sat down at the segregated lunch counter inside the Woolworth's store in Greensboro, North Carolina</a:t>
            </a:r>
          </a:p>
          <a:p>
            <a:pPr lvl="1"/>
            <a:r>
              <a:rPr lang="en-US" sz="2400" dirty="0" smtClean="0"/>
              <a:t>Students not served; refused to leave</a:t>
            </a:r>
          </a:p>
          <a:p>
            <a:endParaRPr lang="en-US" sz="2000" dirty="0" smtClean="0"/>
          </a:p>
        </p:txBody>
      </p:sp>
      <p:sp>
        <p:nvSpPr>
          <p:cNvPr id="5" name="Content Placeholder 4"/>
          <p:cNvSpPr>
            <a:spLocks noGrp="1"/>
          </p:cNvSpPr>
          <p:nvPr>
            <p:ph sz="half" idx="2"/>
          </p:nvPr>
        </p:nvSpPr>
        <p:spPr>
          <a:xfrm>
            <a:off x="3962400" y="3048000"/>
            <a:ext cx="4953000" cy="3352800"/>
          </a:xfrm>
        </p:spPr>
        <p:txBody>
          <a:bodyPr>
            <a:noAutofit/>
          </a:bodyPr>
          <a:lstStyle/>
          <a:p>
            <a:r>
              <a:rPr lang="en-US" sz="2800" dirty="0"/>
              <a:t>The group returned the following day, and it grew and grew over the following months</a:t>
            </a:r>
          </a:p>
          <a:p>
            <a:r>
              <a:rPr lang="en-US" sz="2800" dirty="0" smtClean="0"/>
              <a:t>July 26, 1960, the entire Woolworth's chain was desegregated, serving blacks and whites alike.</a:t>
            </a:r>
          </a:p>
          <a:p>
            <a:endParaRPr lang="en-US" sz="2200" dirty="0"/>
          </a:p>
        </p:txBody>
      </p:sp>
      <p:pic>
        <p:nvPicPr>
          <p:cNvPr id="134146" name="Picture 2" descr="http://americanhistory.si.edu/brown/history/6-legacy/images/sit-in.jpg">
            <a:hlinkClick r:id="rId4"/>
          </p:cNvPr>
          <p:cNvPicPr>
            <a:picLocks noChangeAspect="1" noChangeArrowheads="1"/>
          </p:cNvPicPr>
          <p:nvPr/>
        </p:nvPicPr>
        <p:blipFill>
          <a:blip r:embed="rId5" cstate="print"/>
          <a:srcRect/>
          <a:stretch>
            <a:fillRect/>
          </a:stretch>
        </p:blipFill>
        <p:spPr bwMode="auto">
          <a:xfrm>
            <a:off x="304800" y="3268149"/>
            <a:ext cx="3581400" cy="2784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161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pPr algn="ctr" fontAlgn="auto">
              <a:spcAft>
                <a:spcPts val="0"/>
              </a:spcAft>
              <a:defRPr/>
            </a:pPr>
            <a:r>
              <a:rPr lang="en-US" sz="6200"/>
              <a:t>Sit-in Tactics</a:t>
            </a:r>
          </a:p>
        </p:txBody>
      </p:sp>
      <p:sp>
        <p:nvSpPr>
          <p:cNvPr id="54274" name="Rectangle 3"/>
          <p:cNvSpPr>
            <a:spLocks noGrp="1" noChangeArrowheads="1"/>
          </p:cNvSpPr>
          <p:nvPr>
            <p:ph idx="1"/>
          </p:nvPr>
        </p:nvSpPr>
        <p:spPr>
          <a:xfrm>
            <a:off x="304800" y="1600200"/>
            <a:ext cx="8610600" cy="4530725"/>
          </a:xfrm>
        </p:spPr>
        <p:txBody>
          <a:bodyPr>
            <a:noAutofit/>
          </a:bodyPr>
          <a:lstStyle/>
          <a:p>
            <a:r>
              <a:rPr lang="en-US" sz="4000" dirty="0" smtClean="0"/>
              <a:t>Dress in your Sunday best.</a:t>
            </a:r>
          </a:p>
          <a:p>
            <a:r>
              <a:rPr lang="en-US" sz="4000" dirty="0" smtClean="0"/>
              <a:t>Be respectful to employees and police.</a:t>
            </a:r>
          </a:p>
          <a:p>
            <a:r>
              <a:rPr lang="en-US" sz="4000" dirty="0" smtClean="0"/>
              <a:t>Do not resist arrest!</a:t>
            </a:r>
          </a:p>
          <a:p>
            <a:r>
              <a:rPr lang="en-US" sz="4000" dirty="0" smtClean="0"/>
              <a:t>Do not fight back!</a:t>
            </a:r>
          </a:p>
          <a:p>
            <a:r>
              <a:rPr lang="en-US" sz="4000" dirty="0" smtClean="0"/>
              <a:t>Remember, journalists are everywhere</a:t>
            </a:r>
            <a:r>
              <a:rPr lang="en-US" sz="3600" dirty="0" smtClean="0"/>
              <a:t>!</a:t>
            </a:r>
          </a:p>
        </p:txBody>
      </p:sp>
    </p:spTree>
    <p:extLst>
      <p:ext uri="{BB962C8B-B14F-4D97-AF65-F5344CB8AC3E}">
        <p14:creationId xmlns:p14="http://schemas.microsoft.com/office/powerpoint/2010/main" val="49218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371605"/>
            <a:ext cx="2286000" cy="762000"/>
          </a:xfrm>
        </p:spPr>
        <p:txBody>
          <a:bodyPr>
            <a:normAutofit fontScale="90000"/>
          </a:bodyPr>
          <a:lstStyle/>
          <a:p>
            <a:r>
              <a:rPr lang="en-US" dirty="0" smtClean="0"/>
              <a:t>Through the lens</a:t>
            </a:r>
            <a:endParaRPr lang="en-US" dirty="0"/>
          </a:p>
        </p:txBody>
      </p:sp>
      <p:pic>
        <p:nvPicPr>
          <p:cNvPr id="4" name="Content Placeholder 3">
            <a:hlinkClick r:id="rId2"/>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0" y="0"/>
            <a:ext cx="5181600" cy="6906103"/>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572" r="12000"/>
          <a:stretch/>
        </p:blipFill>
        <p:spPr>
          <a:xfrm>
            <a:off x="5181600" y="1524000"/>
            <a:ext cx="4023360" cy="5334000"/>
          </a:xfrm>
          <a:prstGeom prst="rect">
            <a:avLst/>
          </a:prstGeom>
        </p:spPr>
      </p:pic>
    </p:spTree>
    <p:extLst>
      <p:ext uri="{BB962C8B-B14F-4D97-AF65-F5344CB8AC3E}">
        <p14:creationId xmlns:p14="http://schemas.microsoft.com/office/powerpoint/2010/main" val="252181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descr="savannahsitin61"/>
          <p:cNvPicPr>
            <a:picLocks noChangeAspect="1" noChangeArrowheads="1"/>
          </p:cNvPicPr>
          <p:nvPr/>
        </p:nvPicPr>
        <p:blipFill>
          <a:blip r:embed="rId3" cstate="print"/>
          <a:srcRect/>
          <a:stretch>
            <a:fillRect/>
          </a:stretch>
        </p:blipFill>
        <p:spPr bwMode="auto">
          <a:xfrm>
            <a:off x="0" y="0"/>
            <a:ext cx="9144000" cy="6858001"/>
          </a:xfrm>
          <a:prstGeom prst="rect">
            <a:avLst/>
          </a:prstGeom>
          <a:noFill/>
          <a:ln w="9525">
            <a:noFill/>
            <a:miter lim="800000"/>
            <a:headEnd/>
            <a:tailEnd/>
          </a:ln>
        </p:spPr>
      </p:pic>
      <p:sp>
        <p:nvSpPr>
          <p:cNvPr id="59394" name="Rectangle 2"/>
          <p:cNvSpPr>
            <a:spLocks noGrp="1" noChangeArrowheads="1"/>
          </p:cNvSpPr>
          <p:nvPr>
            <p:ph type="title"/>
          </p:nvPr>
        </p:nvSpPr>
        <p:spPr>
          <a:xfrm>
            <a:off x="457200" y="4876800"/>
            <a:ext cx="8229600" cy="1417638"/>
          </a:xfrm>
        </p:spPr>
        <p:txBody>
          <a:bodyPr>
            <a:normAutofit/>
          </a:bodyPr>
          <a:lstStyle/>
          <a:p>
            <a:pPr fontAlgn="auto">
              <a:spcAft>
                <a:spcPts val="0"/>
              </a:spcAft>
              <a:defRPr/>
            </a:pP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Students were ready to take your place if you had a class to attend.</a:t>
            </a:r>
          </a:p>
        </p:txBody>
      </p:sp>
    </p:spTree>
    <p:extLst>
      <p:ext uri="{BB962C8B-B14F-4D97-AF65-F5344CB8AC3E}">
        <p14:creationId xmlns:p14="http://schemas.microsoft.com/office/powerpoint/2010/main" val="70867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1243</Words>
  <Application>Microsoft Office PowerPoint</Application>
  <PresentationFormat>On-screen Show (4:3)</PresentationFormat>
  <Paragraphs>125</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Bookman Old Style</vt:lpstr>
      <vt:lpstr>Calibri</vt:lpstr>
      <vt:lpstr>Calisto MT</vt:lpstr>
      <vt:lpstr>Gill Sans MT</vt:lpstr>
      <vt:lpstr>Lucida Sans Unicode</vt:lpstr>
      <vt:lpstr>Wingdings</vt:lpstr>
      <vt:lpstr>Wingdings 3</vt:lpstr>
      <vt:lpstr>Origin</vt:lpstr>
      <vt:lpstr>Bell Ringer</vt:lpstr>
      <vt:lpstr>Young People Take On Jim Crow</vt:lpstr>
      <vt:lpstr>Little Rock Nine</vt:lpstr>
      <vt:lpstr>Little Rock, Arkansas, 1957</vt:lpstr>
      <vt:lpstr>PowerPoint Presentation</vt:lpstr>
      <vt:lpstr>The Woolworth’s Sit-in (1960)</vt:lpstr>
      <vt:lpstr>Sit-in Tactics</vt:lpstr>
      <vt:lpstr>Through the lens</vt:lpstr>
      <vt:lpstr>Students were ready to take your place if you had a class to attend.</vt:lpstr>
      <vt:lpstr>PowerPoint Presentation</vt:lpstr>
      <vt:lpstr>Freedom Rides (1961)</vt:lpstr>
      <vt:lpstr>Freedom Riders Attacked!</vt:lpstr>
      <vt:lpstr>PowerPoint Presentation</vt:lpstr>
      <vt:lpstr>Bobby Kennedy and Civil Rights</vt:lpstr>
      <vt:lpstr>Freedom Riders Trailer</vt:lpstr>
      <vt:lpstr>James Meredith and Ole Miss (1961)</vt:lpstr>
      <vt:lpstr>The Birmingham Campaign - 1963</vt:lpstr>
      <vt:lpstr>A Letter from Birmingham Jail, 1963</vt:lpstr>
      <vt:lpstr>The Children’s Crusade</vt:lpstr>
      <vt:lpstr>PowerPoint Presentation</vt:lpstr>
      <vt:lpstr>PowerPoint Presentation</vt:lpstr>
      <vt:lpstr>PowerPoint Presentation</vt:lpstr>
      <vt:lpstr>16th Street Baptist Church Bombing</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David Cummings</cp:lastModifiedBy>
  <cp:revision>70</cp:revision>
  <dcterms:created xsi:type="dcterms:W3CDTF">2013-02-28T17:34:41Z</dcterms:created>
  <dcterms:modified xsi:type="dcterms:W3CDTF">2022-04-07T19:50:20Z</dcterms:modified>
</cp:coreProperties>
</file>