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2"/>
  </p:notesMasterIdLst>
  <p:sldIdLst>
    <p:sldId id="294" r:id="rId2"/>
    <p:sldId id="273" r:id="rId3"/>
    <p:sldId id="295" r:id="rId4"/>
    <p:sldId id="337" r:id="rId5"/>
    <p:sldId id="338" r:id="rId6"/>
    <p:sldId id="339" r:id="rId7"/>
    <p:sldId id="314" r:id="rId8"/>
    <p:sldId id="329" r:id="rId9"/>
    <p:sldId id="309" r:id="rId10"/>
    <p:sldId id="312" r:id="rId11"/>
    <p:sldId id="340" r:id="rId12"/>
    <p:sldId id="281" r:id="rId13"/>
    <p:sldId id="341" r:id="rId14"/>
    <p:sldId id="282" r:id="rId15"/>
    <p:sldId id="310" r:id="rId16"/>
    <p:sldId id="311" r:id="rId17"/>
    <p:sldId id="342" r:id="rId18"/>
    <p:sldId id="319" r:id="rId19"/>
    <p:sldId id="331" r:id="rId20"/>
    <p:sldId id="335" r:id="rId21"/>
    <p:sldId id="325" r:id="rId22"/>
    <p:sldId id="336" r:id="rId23"/>
    <p:sldId id="324" r:id="rId24"/>
    <p:sldId id="283" r:id="rId25"/>
    <p:sldId id="287" r:id="rId26"/>
    <p:sldId id="333" r:id="rId27"/>
    <p:sldId id="332" r:id="rId28"/>
    <p:sldId id="307" r:id="rId29"/>
    <p:sldId id="334" r:id="rId30"/>
    <p:sldId id="33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52" autoAdjust="0"/>
  </p:normalViewPr>
  <p:slideViewPr>
    <p:cSldViewPr>
      <p:cViewPr varScale="1">
        <p:scale>
          <a:sx n="93" d="100"/>
          <a:sy n="93" d="100"/>
        </p:scale>
        <p:origin x="2124" y="7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BA417E-5815-4898-988C-FF39BA3CBC56}" type="datetimeFigureOut">
              <a:rPr lang="en-US" smtClean="0"/>
              <a:pPr/>
              <a:t>5/1/2022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12E5D5-36A5-425E-91B2-E40FBEF8EBF4}" type="slidenum">
              <a:rPr lang="en-US" smtClean="0"/>
              <a:pPr/>
              <a:t>‹#›</a:t>
            </a:fld>
            <a:endParaRPr lang="en-US"/>
          </a:p>
        </p:txBody>
      </p:sp>
    </p:spTree>
    <p:extLst>
      <p:ext uri="{BB962C8B-B14F-4D97-AF65-F5344CB8AC3E}">
        <p14:creationId xmlns:p14="http://schemas.microsoft.com/office/powerpoint/2010/main" val="18030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The “Checkers Speech”: </a:t>
            </a:r>
            <a:r>
              <a:rPr lang="en-US" sz="1200" dirty="0"/>
              <a:t> Senator Nixon was accused of misusing funds established by his backers to reimburse him for his political expenses. He delivered a half-hour television address in which he defended himself and attacked his opponents in hopes of remaining on the ticket for VP. During the speech, he stated that regardless of what anyone said, he intended to keep one gift: a black-and-white dog who had been named Checkers by the Nixon children, thus giving the address its popular name.</a:t>
            </a:r>
          </a:p>
          <a:p>
            <a:r>
              <a:rPr lang="en-US" sz="1200" dirty="0"/>
              <a:t>The </a:t>
            </a:r>
            <a:r>
              <a:rPr lang="en-US" sz="1200" b="1" dirty="0"/>
              <a:t>Kitchen Debate</a:t>
            </a:r>
            <a:r>
              <a:rPr lang="en-US" sz="1200" dirty="0"/>
              <a:t> was an intense discussion between VP Nixon and Nikita Khrushchev at the opening of the American National Exhibition in Moscow in 1959. For the exhibition, an entire house was built that the American exhibitors claimed anyone in America could afford. It was filled with labor-saving and recreational devices meant to represent the fruits of the capitalist American consumer market. The debate was recorded on color videotape, a new technology pioneered in the U.S., and Nixon made reference to this fact; it was subsequently rebroadcast in both countries.</a:t>
            </a:r>
          </a:p>
        </p:txBody>
      </p:sp>
      <p:sp>
        <p:nvSpPr>
          <p:cNvPr id="4" name="Slide Number Placeholder 3"/>
          <p:cNvSpPr>
            <a:spLocks noGrp="1"/>
          </p:cNvSpPr>
          <p:nvPr>
            <p:ph type="sldNum" sz="quarter" idx="10"/>
          </p:nvPr>
        </p:nvSpPr>
        <p:spPr/>
        <p:txBody>
          <a:bodyPr/>
          <a:lstStyle/>
          <a:p>
            <a:fld id="{5412E5D5-36A5-425E-91B2-E40FBEF8EBF4}" type="slidenum">
              <a:rPr lang="en-US" smtClean="0"/>
              <a:pPr/>
              <a:t>4</a:t>
            </a:fld>
            <a:endParaRPr lang="en-US"/>
          </a:p>
        </p:txBody>
      </p:sp>
    </p:spTree>
    <p:extLst>
      <p:ext uri="{BB962C8B-B14F-4D97-AF65-F5344CB8AC3E}">
        <p14:creationId xmlns:p14="http://schemas.microsoft.com/office/powerpoint/2010/main" val="659174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The “Silent Majority”: </a:t>
            </a:r>
            <a:r>
              <a:rPr lang="en-US" sz="2400" dirty="0"/>
              <a:t>Nixon’s reference to the older WWII generation, conservatives living in the Midwest, West, and South, and blue collar white workers</a:t>
            </a:r>
          </a:p>
          <a:p>
            <a:pPr lvl="1"/>
            <a:r>
              <a:rPr lang="en-US" sz="2000" dirty="0"/>
              <a:t>Did not take an active part in politics but supported Nixon’s actions in Vietnam, or resented what they saw as disrespect for American institutions (e.g. “Okie From Muskogee”).</a:t>
            </a:r>
          </a:p>
          <a:p>
            <a:r>
              <a:rPr lang="en-US" sz="2400" b="1" dirty="0"/>
              <a:t>Nixon’s “Southern Strategy”</a:t>
            </a:r>
          </a:p>
          <a:p>
            <a:pPr lvl="1"/>
            <a:r>
              <a:rPr lang="en-US" sz="2000" dirty="0"/>
              <a:t>The "Solid South" had voted Democrat since before the Civil War (slavery and segregation) </a:t>
            </a:r>
          </a:p>
          <a:p>
            <a:pPr lvl="1"/>
            <a:r>
              <a:rPr lang="en-US" sz="2000" dirty="0"/>
              <a:t>Disillusioned after Civil Rights Act of 1964</a:t>
            </a:r>
          </a:p>
          <a:p>
            <a:pPr lvl="1"/>
            <a:r>
              <a:rPr lang="en-US" sz="2000" dirty="0"/>
              <a:t>Nixon exploited racial conflict to get the Southern vote</a:t>
            </a:r>
          </a:p>
        </p:txBody>
      </p:sp>
      <p:sp>
        <p:nvSpPr>
          <p:cNvPr id="4" name="Slide Number Placeholder 3"/>
          <p:cNvSpPr>
            <a:spLocks noGrp="1"/>
          </p:cNvSpPr>
          <p:nvPr>
            <p:ph type="sldNum" sz="quarter" idx="10"/>
          </p:nvPr>
        </p:nvSpPr>
        <p:spPr/>
        <p:txBody>
          <a:bodyPr/>
          <a:lstStyle/>
          <a:p>
            <a:fld id="{5412E5D5-36A5-425E-91B2-E40FBEF8EBF4}" type="slidenum">
              <a:rPr lang="en-US" smtClean="0"/>
              <a:pPr/>
              <a:t>5</a:t>
            </a:fld>
            <a:endParaRPr lang="en-US"/>
          </a:p>
        </p:txBody>
      </p:sp>
    </p:spTree>
    <p:extLst>
      <p:ext uri="{BB962C8B-B14F-4D97-AF65-F5344CB8AC3E}">
        <p14:creationId xmlns:p14="http://schemas.microsoft.com/office/powerpoint/2010/main" val="1933730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Nixon was the first American to visit China in 25 years</a:t>
            </a:r>
          </a:p>
          <a:p>
            <a:endParaRPr lang="en-US" dirty="0"/>
          </a:p>
        </p:txBody>
      </p:sp>
      <p:sp>
        <p:nvSpPr>
          <p:cNvPr id="4" name="Slide Number Placeholder 3"/>
          <p:cNvSpPr>
            <a:spLocks noGrp="1"/>
          </p:cNvSpPr>
          <p:nvPr>
            <p:ph type="sldNum" sz="quarter" idx="10"/>
          </p:nvPr>
        </p:nvSpPr>
        <p:spPr/>
        <p:txBody>
          <a:bodyPr/>
          <a:lstStyle/>
          <a:p>
            <a:fld id="{5412E5D5-36A5-425E-91B2-E40FBEF8EBF4}" type="slidenum">
              <a:rPr lang="en-US" smtClean="0"/>
              <a:pPr/>
              <a:t>6</a:t>
            </a:fld>
            <a:endParaRPr lang="en-US"/>
          </a:p>
        </p:txBody>
      </p:sp>
    </p:spTree>
    <p:extLst>
      <p:ext uri="{BB962C8B-B14F-4D97-AF65-F5344CB8AC3E}">
        <p14:creationId xmlns:p14="http://schemas.microsoft.com/office/powerpoint/2010/main" val="3003144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Nixon won 520 to 17 Electoral votes</a:t>
            </a:r>
          </a:p>
          <a:p>
            <a:endParaRPr lang="en-US" dirty="0"/>
          </a:p>
          <a:p>
            <a:endParaRPr lang="en-US" dirty="0"/>
          </a:p>
        </p:txBody>
      </p:sp>
      <p:sp>
        <p:nvSpPr>
          <p:cNvPr id="4" name="Slide Number Placeholder 3"/>
          <p:cNvSpPr>
            <a:spLocks noGrp="1"/>
          </p:cNvSpPr>
          <p:nvPr>
            <p:ph type="sldNum" sz="quarter" idx="10"/>
          </p:nvPr>
        </p:nvSpPr>
        <p:spPr/>
        <p:txBody>
          <a:bodyPr/>
          <a:lstStyle/>
          <a:p>
            <a:fld id="{5412E5D5-36A5-425E-91B2-E40FBEF8EBF4}" type="slidenum">
              <a:rPr lang="en-US" smtClean="0"/>
              <a:pPr/>
              <a:t>10</a:t>
            </a:fld>
            <a:endParaRPr lang="en-US"/>
          </a:p>
        </p:txBody>
      </p:sp>
    </p:spTree>
    <p:extLst>
      <p:ext uri="{BB962C8B-B14F-4D97-AF65-F5344CB8AC3E}">
        <p14:creationId xmlns:p14="http://schemas.microsoft.com/office/powerpoint/2010/main" val="331535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347F494E-1AB7-432E-A1A2-5C3507F87B74}" type="datetimeFigureOut">
              <a:rPr lang="en-US" smtClean="0"/>
              <a:pPr/>
              <a:t>5/1/2022</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BFD331C8-F5F5-4E6E-89E9-9E3ED7458F39}" type="slidenum">
              <a:rPr lang="en-US" smtClean="0"/>
              <a:pPr/>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F494E-1AB7-432E-A1A2-5C3507F87B74}" type="datetimeFigureOut">
              <a:rPr lang="en-US" smtClean="0"/>
              <a:pPr/>
              <a:t>5/1/2022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331C8-F5F5-4E6E-89E9-9E3ED7458F3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7F494E-1AB7-432E-A1A2-5C3507F87B74}" type="datetimeFigureOut">
              <a:rPr lang="en-US" smtClean="0"/>
              <a:pPr/>
              <a:t>5/1/2022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FD331C8-F5F5-4E6E-89E9-9E3ED7458F3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7F494E-1AB7-432E-A1A2-5C3507F87B74}" type="datetimeFigureOut">
              <a:rPr lang="en-US" smtClean="0"/>
              <a:pPr/>
              <a:t>5/1/2022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331C8-F5F5-4E6E-89E9-9E3ED7458F39}"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347F494E-1AB7-432E-A1A2-5C3507F87B74}" type="datetimeFigureOut">
              <a:rPr lang="en-US" smtClean="0"/>
              <a:pPr/>
              <a:t>5/1/2022</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BFD331C8-F5F5-4E6E-89E9-9E3ED7458F39}" type="slidenum">
              <a:rPr lang="en-US" smtClean="0"/>
              <a:pPr/>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7F494E-1AB7-432E-A1A2-5C3507F87B74}" type="datetimeFigureOut">
              <a:rPr lang="en-US" smtClean="0"/>
              <a:pPr/>
              <a:t>5/1/2022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D331C8-F5F5-4E6E-89E9-9E3ED7458F39}"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7F494E-1AB7-432E-A1A2-5C3507F87B74}" type="datetimeFigureOut">
              <a:rPr lang="en-US" smtClean="0"/>
              <a:pPr/>
              <a:t>5/1/2022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D331C8-F5F5-4E6E-89E9-9E3ED7458F39}"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47F494E-1AB7-432E-A1A2-5C3507F87B74}" type="datetimeFigureOut">
              <a:rPr lang="en-US" smtClean="0"/>
              <a:pPr/>
              <a:t>5/1/2022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D331C8-F5F5-4E6E-89E9-9E3ED7458F39}" type="slidenum">
              <a:rPr lang="en-US" smtClean="0"/>
              <a:pPr/>
              <a:t>‹#›</a:t>
            </a:fld>
            <a:endParaRPr lang="en-US"/>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347F494E-1AB7-432E-A1A2-5C3507F87B74}" type="datetimeFigureOut">
              <a:rPr lang="en-US" smtClean="0"/>
              <a:pPr/>
              <a:t>5/1/2022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D331C8-F5F5-4E6E-89E9-9E3ED7458F3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7F494E-1AB7-432E-A1A2-5C3507F87B74}" type="datetimeFigureOut">
              <a:rPr lang="en-US" smtClean="0"/>
              <a:pPr/>
              <a:t>5/1/2022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BFD331C8-F5F5-4E6E-89E9-9E3ED7458F39}" type="slidenum">
              <a:rPr lang="en-US" smtClean="0"/>
              <a:pPr/>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7F494E-1AB7-432E-A1A2-5C3507F87B74}" type="datetimeFigureOut">
              <a:rPr lang="en-US" smtClean="0"/>
              <a:pPr/>
              <a:t>5/1/2022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D331C8-F5F5-4E6E-89E9-9E3ED7458F39}" type="slidenum">
              <a:rPr lang="en-US" smtClean="0"/>
              <a:pPr/>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347F494E-1AB7-432E-A1A2-5C3507F87B74}" type="datetimeFigureOut">
              <a:rPr lang="en-US" smtClean="0"/>
              <a:pPr/>
              <a:t>5/1/2022</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BFD331C8-F5F5-4E6E-89E9-9E3ED7458F3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270towin.com/1972_Electio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youtube.com/watch?v=vm7cDXs6HL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drugpolicy.org/facts/new-solutions-drug-policy/brief-history-drug-war-0"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youtube.com/watch?v=pyN5LPHEQ_0&amp;list=PL8dPuuaLjXtMwmepBjTSG593eG7ObzO7s&amp;index=43"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lvVm9eG6Wbg"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watch?v=jjhzhK2zryg" TargetMode="External"/><Relationship Id="rId13"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5.jpeg"/><Relationship Id="rId12" Type="http://schemas.openxmlformats.org/officeDocument/2006/relationships/hyperlink" Target="https://www.youtube.com/watch?v=QdbLirsZ_4Q" TargetMode="External"/><Relationship Id="rId2" Type="http://schemas.openxmlformats.org/officeDocument/2006/relationships/hyperlink" Target="https://www.youtube.com/watch?v=u6zl5x8r9Bs" TargetMode="Externa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7.jpeg"/><Relationship Id="rId5" Type="http://schemas.openxmlformats.org/officeDocument/2006/relationships/hyperlink" Target="https://www.youtube.com/watch?v=iztvQI9rexo" TargetMode="External"/><Relationship Id="rId10" Type="http://schemas.openxmlformats.org/officeDocument/2006/relationships/hyperlink" Target="https://www.youtube.com/watch?v=upvZdVK913I" TargetMode="External"/><Relationship Id="rId4" Type="http://schemas.microsoft.com/office/2007/relationships/hdphoto" Target="../media/hdphoto3.wdp"/><Relationship Id="rId9" Type="http://schemas.openxmlformats.org/officeDocument/2006/relationships/image" Target="../media/image46.jpeg"/></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hyperlink" Target="http://www.time.com/time/video/player/0,32068,45950304001_1931954,00.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youtube.com/watch?v=a5hFMy4pTrs" TargetMode="External"/><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I9LcAJOsFG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hyperlink" Target="https://www.youtube.com/watch?v=XRgOz2x9c08"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hyperlink" Target="http://www.270towin.com/1968_Electio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youtube.com/watch?v=G1p78BXVIfU" TargetMode="Externa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2400" dirty="0"/>
              <a:t>America Screeches to a Halt</a:t>
            </a:r>
          </a:p>
        </p:txBody>
      </p:sp>
      <p:sp>
        <p:nvSpPr>
          <p:cNvPr id="2" name="Title 1"/>
          <p:cNvSpPr>
            <a:spLocks noGrp="1"/>
          </p:cNvSpPr>
          <p:nvPr>
            <p:ph type="title"/>
          </p:nvPr>
        </p:nvSpPr>
        <p:spPr/>
        <p:txBody>
          <a:bodyPr/>
          <a:lstStyle/>
          <a:p>
            <a:r>
              <a:rPr lang="en-US" dirty="0"/>
              <a:t>The Stagnant Seventies</a:t>
            </a:r>
          </a:p>
        </p:txBody>
      </p:sp>
    </p:spTree>
    <p:extLst>
      <p:ext uri="{BB962C8B-B14F-4D97-AF65-F5344CB8AC3E}">
        <p14:creationId xmlns:p14="http://schemas.microsoft.com/office/powerpoint/2010/main" val="334924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34129"/>
          </a:xfrm>
        </p:spPr>
        <p:txBody>
          <a:bodyPr>
            <a:normAutofit/>
          </a:bodyPr>
          <a:lstStyle/>
          <a:p>
            <a:r>
              <a:rPr lang="en-US" sz="2400" dirty="0"/>
              <a:t>Nixon won 520 to 17 Electoral votes</a:t>
            </a:r>
          </a:p>
          <a:p>
            <a:endParaRPr lang="en-US" dirty="0"/>
          </a:p>
        </p:txBody>
      </p:sp>
      <p:sp>
        <p:nvSpPr>
          <p:cNvPr id="3" name="Title 2"/>
          <p:cNvSpPr>
            <a:spLocks noGrp="1"/>
          </p:cNvSpPr>
          <p:nvPr>
            <p:ph type="title"/>
          </p:nvPr>
        </p:nvSpPr>
        <p:spPr/>
        <p:txBody>
          <a:bodyPr/>
          <a:lstStyle/>
          <a:p>
            <a:r>
              <a:rPr lang="en-US" dirty="0"/>
              <a:t>Election of 1972</a:t>
            </a:r>
          </a:p>
        </p:txBody>
      </p:sp>
      <p:pic>
        <p:nvPicPr>
          <p:cNvPr id="4" name="Picture 4" descr="http://upload.wikimedia.org/wikipedia/commons/f/fe/1972_Electoral_Map.pn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479"/>
          <a:stretch/>
        </p:blipFill>
        <p:spPr bwMode="auto">
          <a:xfrm>
            <a:off x="1771" y="1498137"/>
            <a:ext cx="9142229" cy="539034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8801100" cy="4389120"/>
          </a:xfrm>
        </p:spPr>
        <p:txBody>
          <a:bodyPr/>
          <a:lstStyle/>
          <a:p>
            <a:r>
              <a:rPr lang="en-US" sz="2400" dirty="0"/>
              <a:t>Six-Day War and Yom Kippur War: Soviet-backed Syrians and Egyptians vs. U.S.-backed Israel </a:t>
            </a:r>
          </a:p>
          <a:p>
            <a:r>
              <a:rPr lang="en-US" sz="2400" dirty="0"/>
              <a:t>Organization of the Petroleum Exporting Countries (OPEC) places an embargo on the U.S.</a:t>
            </a:r>
          </a:p>
          <a:p>
            <a:pPr lvl="1"/>
            <a:r>
              <a:rPr lang="en-US" sz="2000" dirty="0"/>
              <a:t>Alaska Pipeline</a:t>
            </a:r>
          </a:p>
          <a:p>
            <a:pPr lvl="1"/>
            <a:r>
              <a:rPr lang="en-US" sz="2000" i="1" dirty="0"/>
              <a:t>Drive 55</a:t>
            </a:r>
          </a:p>
          <a:p>
            <a:pPr lvl="1"/>
            <a:r>
              <a:rPr lang="en-US" sz="2000" dirty="0"/>
              <a:t>Gas rotation </a:t>
            </a:r>
          </a:p>
          <a:p>
            <a:endParaRPr lang="en-US" dirty="0"/>
          </a:p>
        </p:txBody>
      </p:sp>
      <p:sp>
        <p:nvSpPr>
          <p:cNvPr id="2" name="Title 1"/>
          <p:cNvSpPr>
            <a:spLocks noGrp="1"/>
          </p:cNvSpPr>
          <p:nvPr>
            <p:ph type="title"/>
          </p:nvPr>
        </p:nvSpPr>
        <p:spPr>
          <a:xfrm>
            <a:off x="457200" y="457200"/>
            <a:ext cx="8229600" cy="1143000"/>
          </a:xfrm>
        </p:spPr>
        <p:txBody>
          <a:bodyPr/>
          <a:lstStyle/>
          <a:p>
            <a:r>
              <a:rPr lang="en-US" dirty="0"/>
              <a:t>Oil Embargo</a:t>
            </a:r>
          </a:p>
        </p:txBody>
      </p:sp>
      <p:pic>
        <p:nvPicPr>
          <p:cNvPr id="35842" name="Picture 2" descr="http://www.heatingoil.com/wp-content/uploads/2009/08/gas-rationing-sign.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4061987"/>
            <a:ext cx="4457700" cy="2615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63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8801100" cy="4389120"/>
          </a:xfrm>
        </p:spPr>
        <p:txBody>
          <a:bodyPr/>
          <a:lstStyle/>
          <a:p>
            <a:r>
              <a:rPr lang="en-US" sz="2400" dirty="0"/>
              <a:t>Soviet-backed Syrians and Egyptians attacked Israel for land lost in the Six-Day War</a:t>
            </a:r>
          </a:p>
          <a:p>
            <a:r>
              <a:rPr lang="en-US" sz="2400" dirty="0"/>
              <a:t>Nixon approves of $2 billion in war materials to protect Israel</a:t>
            </a:r>
          </a:p>
          <a:p>
            <a:r>
              <a:rPr lang="en-US" sz="2400" dirty="0"/>
              <a:t>In response, Arab nations placed an embargo on oil to the United States, causing an energy crisis</a:t>
            </a:r>
          </a:p>
          <a:p>
            <a:pPr lvl="1"/>
            <a:r>
              <a:rPr lang="en-US" sz="2200" dirty="0"/>
              <a:t>Alaska Pipeline</a:t>
            </a:r>
          </a:p>
          <a:p>
            <a:pPr lvl="1"/>
            <a:r>
              <a:rPr lang="en-US" sz="2200" i="1" dirty="0"/>
              <a:t>Drive 55</a:t>
            </a:r>
          </a:p>
          <a:p>
            <a:pPr lvl="1"/>
            <a:r>
              <a:rPr lang="en-US" sz="2200" dirty="0"/>
              <a:t>Gas rotation </a:t>
            </a:r>
          </a:p>
          <a:p>
            <a:pPr lvl="1"/>
            <a:r>
              <a:rPr lang="en-US" sz="2200" dirty="0"/>
              <a:t>New focus on MPG</a:t>
            </a:r>
          </a:p>
        </p:txBody>
      </p:sp>
      <p:sp>
        <p:nvSpPr>
          <p:cNvPr id="2" name="Title 1"/>
          <p:cNvSpPr>
            <a:spLocks noGrp="1"/>
          </p:cNvSpPr>
          <p:nvPr>
            <p:ph type="title"/>
          </p:nvPr>
        </p:nvSpPr>
        <p:spPr>
          <a:xfrm>
            <a:off x="457200" y="457200"/>
            <a:ext cx="8229600" cy="1143000"/>
          </a:xfrm>
        </p:spPr>
        <p:txBody>
          <a:bodyPr/>
          <a:lstStyle/>
          <a:p>
            <a:r>
              <a:rPr lang="en-US" dirty="0"/>
              <a:t>1973 Oil Embargo</a:t>
            </a:r>
          </a:p>
        </p:txBody>
      </p:sp>
      <p:pic>
        <p:nvPicPr>
          <p:cNvPr id="35842" name="Picture 2" descr="http://www.heatingoil.com/wp-content/uploads/2009/08/gas-rationing-sig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4061987"/>
            <a:ext cx="4457700" cy="2615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78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down)">
                                      <p:cBhvr>
                                        <p:cTn id="26" dur="500"/>
                                        <p:tgtEl>
                                          <p:spTgt spid="3">
                                            <p:txEl>
                                              <p:pRg st="4" end="4"/>
                                            </p:txEl>
                                          </p:spTgt>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par>
                          <p:cTn id="31" fill="hold">
                            <p:stCondLst>
                              <p:cond delay="1500"/>
                            </p:stCondLst>
                            <p:childTnLst>
                              <p:par>
                                <p:cTn id="32" presetID="22" presetClass="entr" presetSubtype="4"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down)">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2" descr="http://24.media.tumblr.com/tumblr_lkr2apbbkC1qa0uujo1_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0200"/>
            <a:ext cx="9144000" cy="420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10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48980" y="1600200"/>
            <a:ext cx="4966420" cy="5029200"/>
          </a:xfrm>
        </p:spPr>
        <p:txBody>
          <a:bodyPr>
            <a:noAutofit/>
          </a:bodyPr>
          <a:lstStyle/>
          <a:p>
            <a:r>
              <a:rPr lang="en-US" sz="2100" dirty="0"/>
              <a:t>Break in at DNC Headquarters at Watergate Hotel</a:t>
            </a:r>
          </a:p>
          <a:p>
            <a:pPr lvl="1"/>
            <a:r>
              <a:rPr lang="en-US" sz="2000" dirty="0"/>
              <a:t>Committee to Re-Elect the President (CREEP)</a:t>
            </a:r>
          </a:p>
          <a:p>
            <a:r>
              <a:rPr lang="en-US" sz="2100" dirty="0"/>
              <a:t>Woodward and Bernstein; </a:t>
            </a:r>
            <a:r>
              <a:rPr lang="en-US" sz="1900" i="1" dirty="0"/>
              <a:t>Washington Post</a:t>
            </a:r>
          </a:p>
          <a:p>
            <a:pPr lvl="1"/>
            <a:r>
              <a:rPr lang="en-US" sz="1900" dirty="0"/>
              <a:t>“Deep Throat”</a:t>
            </a:r>
          </a:p>
          <a:p>
            <a:r>
              <a:rPr lang="en-US" sz="2100" dirty="0"/>
              <a:t>Most of Nixon’s cabinet implicated, VP Spiro Agnew</a:t>
            </a:r>
          </a:p>
          <a:p>
            <a:pPr marL="45720" indent="0">
              <a:buNone/>
            </a:pPr>
            <a:r>
              <a:rPr lang="en-US" i="1" dirty="0"/>
              <a:t>“You must pursue this investigation of Watergate even if it leads to the president. I'm innocent. You've got to believe I'm innocent. If you don't, take my job.”</a:t>
            </a:r>
          </a:p>
        </p:txBody>
      </p:sp>
      <p:sp>
        <p:nvSpPr>
          <p:cNvPr id="2" name="Title 1"/>
          <p:cNvSpPr>
            <a:spLocks noGrp="1"/>
          </p:cNvSpPr>
          <p:nvPr>
            <p:ph type="title"/>
          </p:nvPr>
        </p:nvSpPr>
        <p:spPr/>
        <p:txBody>
          <a:bodyPr/>
          <a:lstStyle/>
          <a:p>
            <a:r>
              <a:rPr lang="en-US" dirty="0"/>
              <a:t>Watergate</a:t>
            </a:r>
          </a:p>
        </p:txBody>
      </p:sp>
      <p:pic>
        <p:nvPicPr>
          <p:cNvPr id="1026" name="Picture 2" descr="http://media.washingtonpost.com/wp-srv/photo/watergate/cartoons/Jun2319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3644180" cy="48589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washingtonpost.com/wp-srv/photo/watergate/cartoons/Oct1919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45" y="1734707"/>
            <a:ext cx="36576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i.huffpost.com/gen/1283288/images/o-WOODWARD-BERNSTEIN-faceboo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965" y="2395366"/>
            <a:ext cx="3796580" cy="25508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14264039.weebly.com/uploads/2/5/5/8/25586478/4307272_ori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963" y="1734707"/>
            <a:ext cx="3511017" cy="48427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40.media.tumblr.com/tumblr_m5pmr1URkJ1r65o3qo3_128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965" y="2395366"/>
            <a:ext cx="3884323" cy="2835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85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randombar(horizontal)">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1032"/>
                                        </p:tgtEl>
                                      </p:cBhvr>
                                    </p:animEffect>
                                    <p:set>
                                      <p:cBhvr>
                                        <p:cTn id="20" dur="1" fill="hold">
                                          <p:stCondLst>
                                            <p:cond delay="499"/>
                                          </p:stCondLst>
                                        </p:cTn>
                                        <p:tgtEl>
                                          <p:spTgt spid="1032"/>
                                        </p:tgtEl>
                                        <p:attrNameLst>
                                          <p:attrName>style.visibility</p:attrName>
                                        </p:attrNameLst>
                                      </p:cBhvr>
                                      <p:to>
                                        <p:strVal val="hidden"/>
                                      </p:to>
                                    </p:se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nodeType="clickEffect">
                                  <p:stCondLst>
                                    <p:cond delay="0"/>
                                  </p:stCondLst>
                                  <p:childTnLst>
                                    <p:animEffect transition="out" filter="randombar(horizontal)">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down)">
                                      <p:cBhvr>
                                        <p:cTn id="36" dur="500"/>
                                        <p:tgtEl>
                                          <p:spTgt spid="3">
                                            <p:txEl>
                                              <p:pRg st="3" end="3"/>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randombar(horizontal)">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nodeType="clickEffect">
                                  <p:stCondLst>
                                    <p:cond delay="0"/>
                                  </p:stCondLst>
                                  <p:childTnLst>
                                    <p:animEffect transition="out" filter="randombar(horizontal)">
                                      <p:cBhvr>
                                        <p:cTn id="43" dur="500"/>
                                        <p:tgtEl>
                                          <p:spTgt spid="1026"/>
                                        </p:tgtEl>
                                      </p:cBhvr>
                                    </p:animEffect>
                                    <p:set>
                                      <p:cBhvr>
                                        <p:cTn id="44" dur="1" fill="hold">
                                          <p:stCondLst>
                                            <p:cond delay="499"/>
                                          </p:stCondLst>
                                        </p:cTn>
                                        <p:tgtEl>
                                          <p:spTgt spid="1026"/>
                                        </p:tgtEl>
                                        <p:attrNameLst>
                                          <p:attrName>style.visibility</p:attrName>
                                        </p:attrNameLst>
                                      </p:cBhvr>
                                      <p:to>
                                        <p:strVal val="hidden"/>
                                      </p:to>
                                    </p:set>
                                  </p:childTnLst>
                                </p:cTn>
                              </p:par>
                            </p:childTnLst>
                          </p:cTn>
                        </p:par>
                        <p:par>
                          <p:cTn id="45" fill="hold">
                            <p:stCondLst>
                              <p:cond delay="500"/>
                            </p:stCondLst>
                            <p:childTnLst>
                              <p:par>
                                <p:cTn id="46" presetID="22" presetClass="entr" presetSubtype="4" fill="hold" nodeType="after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wipe(down)">
                                      <p:cBhvr>
                                        <p:cTn id="48" dur="500"/>
                                        <p:tgtEl>
                                          <p:spTgt spid="3">
                                            <p:txEl>
                                              <p:pRg st="4" end="4"/>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1028"/>
                                        </p:tgtEl>
                                        <p:attrNameLst>
                                          <p:attrName>style.visibility</p:attrName>
                                        </p:attrNameLst>
                                      </p:cBhvr>
                                      <p:to>
                                        <p:strVal val="visible"/>
                                      </p:to>
                                    </p:set>
                                    <p:animEffect transition="in" filter="randombar(horizontal)">
                                      <p:cBhvr>
                                        <p:cTn id="51" dur="500"/>
                                        <p:tgtEl>
                                          <p:spTgt spid="1028"/>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xit" presetSubtype="10" fill="hold" nodeType="clickEffect">
                                  <p:stCondLst>
                                    <p:cond delay="0"/>
                                  </p:stCondLst>
                                  <p:childTnLst>
                                    <p:animEffect transition="out" filter="randombar(horizontal)">
                                      <p:cBhvr>
                                        <p:cTn id="55" dur="500"/>
                                        <p:tgtEl>
                                          <p:spTgt spid="1028"/>
                                        </p:tgtEl>
                                      </p:cBhvr>
                                    </p:animEffect>
                                    <p:set>
                                      <p:cBhvr>
                                        <p:cTn id="56" dur="1" fill="hold">
                                          <p:stCondLst>
                                            <p:cond delay="499"/>
                                          </p:stCondLst>
                                        </p:cTn>
                                        <p:tgtEl>
                                          <p:spTgt spid="1028"/>
                                        </p:tgtEl>
                                        <p:attrNameLst>
                                          <p:attrName>style.visibility</p:attrName>
                                        </p:attrNameLst>
                                      </p:cBhvr>
                                      <p:to>
                                        <p:strVal val="hidden"/>
                                      </p:to>
                                    </p:set>
                                  </p:childTnLst>
                                </p:cTn>
                              </p:par>
                            </p:childTnLst>
                          </p:cTn>
                        </p:par>
                        <p:par>
                          <p:cTn id="57" fill="hold">
                            <p:stCondLst>
                              <p:cond delay="500"/>
                            </p:stCondLst>
                            <p:childTnLst>
                              <p:par>
                                <p:cTn id="58" presetID="22" presetClass="entr" presetSubtype="4" fill="hold" nodeType="after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Effect transition="in" filter="wipe(down)">
                                      <p:cBhvr>
                                        <p:cTn id="60" dur="500"/>
                                        <p:tgtEl>
                                          <p:spTgt spid="3">
                                            <p:txEl>
                                              <p:pRg st="5" end="5"/>
                                            </p:txEl>
                                          </p:spTgt>
                                        </p:tgtEl>
                                      </p:cBhvr>
                                    </p:animEffect>
                                  </p:childTnLst>
                                </p:cTn>
                              </p:par>
                              <p:par>
                                <p:cTn id="61" presetID="14" presetClass="entr" presetSubtype="1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randombar(horizontal)">
                                      <p:cBhvr>
                                        <p:cTn id="6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2400" y="1719071"/>
            <a:ext cx="4826492" cy="4816236"/>
          </a:xfrm>
        </p:spPr>
        <p:txBody>
          <a:bodyPr>
            <a:normAutofit fontScale="85000" lnSpcReduction="20000"/>
          </a:bodyPr>
          <a:lstStyle/>
          <a:p>
            <a:r>
              <a:rPr lang="en-US" sz="2100" dirty="0"/>
              <a:t>Nixon recorded telephone conversations before and during the investigation.</a:t>
            </a:r>
          </a:p>
          <a:p>
            <a:pPr lvl="1"/>
            <a:r>
              <a:rPr lang="en-US" sz="1900" dirty="0"/>
              <a:t>Implicated the president in a cover up of the break-in. </a:t>
            </a:r>
          </a:p>
          <a:p>
            <a:pPr lvl="1"/>
            <a:r>
              <a:rPr lang="en-US" sz="1900" dirty="0"/>
              <a:t>Refused to turn over the tapes, citing “presidential privilege” and “national security”</a:t>
            </a:r>
            <a:r>
              <a:rPr lang="en-US" sz="1900" baseline="30000" dirty="0"/>
              <a:t> </a:t>
            </a:r>
          </a:p>
          <a:p>
            <a:r>
              <a:rPr lang="en-US" sz="2400" i="1" dirty="0"/>
              <a:t>U.S. v. Nixon</a:t>
            </a:r>
            <a:r>
              <a:rPr lang="en-US" sz="2400" dirty="0"/>
              <a:t>: Nixon required to hand over the tapes; unauthorized taping not included under “presidential privilege”</a:t>
            </a:r>
          </a:p>
          <a:p>
            <a:pPr lvl="1"/>
            <a:r>
              <a:rPr lang="en-US" sz="2000" dirty="0"/>
              <a:t>Suspicious 18 minute blank spot on tapes</a:t>
            </a:r>
          </a:p>
          <a:p>
            <a:r>
              <a:rPr lang="en-US" sz="2400" dirty="0"/>
              <a:t>Led to Nixon’s resignation in 1974</a:t>
            </a:r>
          </a:p>
          <a:p>
            <a:pPr lvl="1"/>
            <a:r>
              <a:rPr lang="en-US" sz="2000" dirty="0"/>
              <a:t>Pardoned by Gerald Ford</a:t>
            </a:r>
          </a:p>
          <a:p>
            <a:r>
              <a:rPr lang="en-US" sz="2400" dirty="0"/>
              <a:t>Nixon criticized by political cartoonist Herb Block (“Herblock”)</a:t>
            </a:r>
          </a:p>
        </p:txBody>
      </p:sp>
      <p:sp>
        <p:nvSpPr>
          <p:cNvPr id="3" name="Title 2"/>
          <p:cNvSpPr>
            <a:spLocks noGrp="1"/>
          </p:cNvSpPr>
          <p:nvPr>
            <p:ph type="title"/>
          </p:nvPr>
        </p:nvSpPr>
        <p:spPr/>
        <p:txBody>
          <a:bodyPr/>
          <a:lstStyle/>
          <a:p>
            <a:r>
              <a:rPr lang="en-US" dirty="0"/>
              <a:t>Watergate</a:t>
            </a:r>
          </a:p>
        </p:txBody>
      </p:sp>
      <p:pic>
        <p:nvPicPr>
          <p:cNvPr id="4" name="Picture 2" descr="http://1.bp.blogspot.com/_ESC4bygtp2M/SNi9rImScRI/AAAAAAAAEm4/7M4-KCLn8xU/s400/Herblock+Nixon+I+am+not+a+crook+May+24,+1974.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828800"/>
            <a:ext cx="3429000" cy="48589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media.washingtonpost.com/wp-srv/photo/watergate/cartoons/July2119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828800"/>
            <a:ext cx="35718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media.washingtonpost.com/wp-srv/photo/watergate/cartoons/May2719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1819853"/>
            <a:ext cx="36576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9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5" dur="500"/>
                                        <p:tgtEl>
                                          <p:spTgt spid="2">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randombar(horizontal)">
                                      <p:cBhvr>
                                        <p:cTn id="28" dur="500"/>
                                        <p:tgtEl>
                                          <p:spTgt spid="205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3" dur="500"/>
                                        <p:tgtEl>
                                          <p:spTgt spid="2">
                                            <p:txEl>
                                              <p:pRg st="4" end="4"/>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1" dur="500"/>
                                        <p:tgtEl>
                                          <p:spTgt spid="2">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6" dur="500"/>
                                        <p:tgtEl>
                                          <p:spTgt spid="2">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
                                            <p:txEl>
                                              <p:pRg st="7" end="7"/>
                                            </p:txEl>
                                          </p:spTgt>
                                        </p:tgtEl>
                                        <p:attrNameLst>
                                          <p:attrName>style.visibility</p:attrName>
                                        </p:attrNameLst>
                                      </p:cBhvr>
                                      <p:to>
                                        <p:strVal val="visible"/>
                                      </p:to>
                                    </p:set>
                                    <p:animEffect transition="in" filter="randombar(horizontal)">
                                      <p:cBhvr>
                                        <p:cTn id="5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04800" y="1719072"/>
            <a:ext cx="4572000" cy="4757928"/>
          </a:xfrm>
        </p:spPr>
        <p:txBody>
          <a:bodyPr>
            <a:normAutofit fontScale="77500" lnSpcReduction="20000"/>
          </a:bodyPr>
          <a:lstStyle/>
          <a:p>
            <a:pPr marL="0" indent="0">
              <a:buFont typeface="Wingdings" pitchFamily="2" charset="2"/>
              <a:buNone/>
              <a:defRPr/>
            </a:pPr>
            <a:r>
              <a:rPr lang="en-US" b="1" dirty="0"/>
              <a:t>Dates in Office: </a:t>
            </a:r>
            <a:r>
              <a:rPr lang="en-US" dirty="0"/>
              <a:t>1968-1974</a:t>
            </a:r>
          </a:p>
          <a:p>
            <a:pPr marL="0" indent="0">
              <a:buFont typeface="Wingdings" pitchFamily="2" charset="2"/>
              <a:buNone/>
              <a:defRPr/>
            </a:pPr>
            <a:r>
              <a:rPr lang="en-US" b="1" dirty="0"/>
              <a:t>Nickname: </a:t>
            </a:r>
            <a:r>
              <a:rPr lang="en-US" dirty="0"/>
              <a:t>Tricky Dick</a:t>
            </a:r>
          </a:p>
          <a:p>
            <a:pPr marL="0" indent="0">
              <a:buFont typeface="Wingdings" pitchFamily="2" charset="2"/>
              <a:buNone/>
              <a:defRPr/>
            </a:pPr>
            <a:r>
              <a:rPr lang="en-US" b="1" dirty="0"/>
              <a:t>Political Party: </a:t>
            </a:r>
            <a:r>
              <a:rPr lang="en-US" dirty="0"/>
              <a:t>Republican</a:t>
            </a:r>
          </a:p>
          <a:p>
            <a:pPr marL="0" indent="0">
              <a:buFont typeface="Wingdings" pitchFamily="2" charset="2"/>
              <a:buNone/>
              <a:defRPr/>
            </a:pPr>
            <a:r>
              <a:rPr lang="en-US" b="1" dirty="0"/>
              <a:t>Major Events:</a:t>
            </a:r>
          </a:p>
          <a:p>
            <a:pPr marL="457200" indent="-457200">
              <a:defRPr/>
            </a:pPr>
            <a:r>
              <a:rPr lang="en-US" dirty="0" err="1"/>
              <a:t>Vietnamization</a:t>
            </a:r>
            <a:endParaRPr lang="en-US" dirty="0"/>
          </a:p>
          <a:p>
            <a:pPr marL="457200" indent="-457200">
              <a:defRPr/>
            </a:pPr>
            <a:r>
              <a:rPr lang="en-US" dirty="0"/>
              <a:t>My Lai Massacre</a:t>
            </a:r>
          </a:p>
          <a:p>
            <a:pPr marL="457200" indent="-457200">
              <a:defRPr/>
            </a:pPr>
            <a:r>
              <a:rPr lang="en-US" dirty="0">
                <a:hlinkClick r:id="rId2"/>
              </a:rPr>
              <a:t>Drug War 1971</a:t>
            </a:r>
            <a:endParaRPr lang="en-US" dirty="0"/>
          </a:p>
          <a:p>
            <a:pPr marL="457200" indent="-457200">
              <a:defRPr/>
            </a:pPr>
            <a:r>
              <a:rPr lang="en-US" dirty="0"/>
              <a:t>Kent State Massacre</a:t>
            </a:r>
          </a:p>
          <a:p>
            <a:pPr marL="457200" indent="-457200">
              <a:defRPr/>
            </a:pPr>
            <a:r>
              <a:rPr lang="en-US" dirty="0"/>
              <a:t>Détente</a:t>
            </a:r>
          </a:p>
          <a:p>
            <a:pPr marL="457200" indent="-457200">
              <a:defRPr/>
            </a:pPr>
            <a:r>
              <a:rPr lang="en-US" dirty="0"/>
              <a:t>Ping pong diplomacy</a:t>
            </a:r>
          </a:p>
          <a:p>
            <a:pPr marL="457200" indent="-457200">
              <a:defRPr/>
            </a:pPr>
            <a:r>
              <a:rPr lang="en-US" dirty="0"/>
              <a:t>SALT Treaty</a:t>
            </a:r>
          </a:p>
          <a:p>
            <a:pPr marL="457200" indent="-457200">
              <a:defRPr/>
            </a:pPr>
            <a:r>
              <a:rPr lang="en-US" dirty="0"/>
              <a:t>Oil Embargo</a:t>
            </a:r>
          </a:p>
          <a:p>
            <a:pPr marL="457200" indent="-457200">
              <a:defRPr/>
            </a:pPr>
            <a:r>
              <a:rPr lang="en-US" dirty="0"/>
              <a:t>Watergate</a:t>
            </a:r>
          </a:p>
          <a:p>
            <a:pPr marL="457200" indent="-457200">
              <a:defRPr/>
            </a:pPr>
            <a:r>
              <a:rPr lang="en-US" dirty="0"/>
              <a:t>Resignation</a:t>
            </a:r>
          </a:p>
        </p:txBody>
      </p:sp>
      <p:sp>
        <p:nvSpPr>
          <p:cNvPr id="4" name="Title 3"/>
          <p:cNvSpPr>
            <a:spLocks noGrp="1"/>
          </p:cNvSpPr>
          <p:nvPr>
            <p:ph type="title"/>
          </p:nvPr>
        </p:nvSpPr>
        <p:spPr/>
        <p:txBody>
          <a:bodyPr/>
          <a:lstStyle/>
          <a:p>
            <a:r>
              <a:rPr lang="en-US" dirty="0"/>
              <a:t>Richard Nixon</a:t>
            </a:r>
          </a:p>
        </p:txBody>
      </p:sp>
      <p:pic>
        <p:nvPicPr>
          <p:cNvPr id="1028" name="Picture 4" descr="http://upload.wikimedia.org/wikipedia/commons/thumb/3/39/Richard_M._Nixon,_ca._1935_-_1982_-_NARA_-_530679.jpg/867px-Richard_M._Nixon,_ca._1935_-_1982_-_NARA_-_530679.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76800" y="1752600"/>
            <a:ext cx="3962400" cy="46799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25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ytimg.com/vi/pyN5LPHEQ_0/hqdefaul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6657" cy="6882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9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p:txBody>
          <a:bodyPr/>
          <a:lstStyle/>
          <a:p>
            <a:pPr algn="ctr"/>
            <a:r>
              <a:rPr lang="en-US" dirty="0"/>
              <a:t>Life in the 1970s</a:t>
            </a:r>
          </a:p>
        </p:txBody>
      </p:sp>
      <p:sp>
        <p:nvSpPr>
          <p:cNvPr id="2" name="Title 1"/>
          <p:cNvSpPr>
            <a:spLocks noGrp="1"/>
          </p:cNvSpPr>
          <p:nvPr>
            <p:ph type="title"/>
          </p:nvPr>
        </p:nvSpPr>
        <p:spPr>
          <a:xfrm>
            <a:off x="114300" y="4572000"/>
            <a:ext cx="6743700" cy="1645920"/>
          </a:xfrm>
        </p:spPr>
        <p:txBody>
          <a:bodyPr/>
          <a:lstStyle/>
          <a:p>
            <a:pPr algn="ctr"/>
            <a:r>
              <a:rPr lang="en-US" sz="7200" dirty="0">
                <a:latin typeface="Bauhaus 93" panose="04030905020B02020C02" pitchFamily="82" charset="0"/>
              </a:rPr>
              <a:t>The “Me” Generation</a:t>
            </a:r>
          </a:p>
        </p:txBody>
      </p:sp>
      <p:pic>
        <p:nvPicPr>
          <p:cNvPr id="1026" name="Picture 2" descr="http://3.bp.blogspot.com/_jBuovWN5dO8/TH0MZ9lUOBI/AAAAAAAAAFU/OD96ETaNstA/s1600/i-love-myself.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314633"/>
            <a:ext cx="5562600" cy="381559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17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7" name="Picture 11"/>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0376" y="3647664"/>
            <a:ext cx="4620634" cy="2994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idx="1"/>
          </p:nvPr>
        </p:nvSpPr>
        <p:spPr>
          <a:xfrm>
            <a:off x="155575" y="1600200"/>
            <a:ext cx="5141485" cy="1794445"/>
          </a:xfrm>
        </p:spPr>
        <p:txBody>
          <a:bodyPr>
            <a:noAutofit/>
          </a:bodyPr>
          <a:lstStyle/>
          <a:p>
            <a:r>
              <a:rPr lang="en-US" sz="2400" dirty="0"/>
              <a:t>The United States celebrates its Bicentennial on July 4, 1976</a:t>
            </a:r>
          </a:p>
          <a:p>
            <a:r>
              <a:rPr lang="en-US" sz="2400" dirty="0"/>
              <a:t>Focus on traditional values, renewal, and rebirth</a:t>
            </a:r>
          </a:p>
        </p:txBody>
      </p:sp>
      <p:sp>
        <p:nvSpPr>
          <p:cNvPr id="5" name="Title 4"/>
          <p:cNvSpPr>
            <a:spLocks noGrp="1"/>
          </p:cNvSpPr>
          <p:nvPr>
            <p:ph type="title"/>
          </p:nvPr>
        </p:nvSpPr>
        <p:spPr/>
        <p:txBody>
          <a:bodyPr/>
          <a:lstStyle/>
          <a:p>
            <a:r>
              <a:rPr lang="en-US" dirty="0"/>
              <a:t>Happy Birthday, America!</a:t>
            </a:r>
          </a:p>
        </p:txBody>
      </p:sp>
      <p:sp>
        <p:nvSpPr>
          <p:cNvPr id="7" name="AutoShape 2" descr="http://upload.wikimedia.org/wikipedia/commons/0/02/American_revolution_bicentennial.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http://upload.wikimedia.org/wikipedia/commons/0/02/American_revolution_bicentennial.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7" descr="data:image/jpeg;base64,/9j/4AAQSkZJRgABAQAAAQABAAD/2wCEAAkGBxQTEhUUExQWFhUXGCEbGRgYGRocHhkgIBgfHCAeHx8cICggHhwlHR8dITIhJSkrLi4uHiAzODMsNygtLisBCgoKBQUFDgUFDisZExkrKysrKysrKysrKysrKysrKysrKysrKysrKysrKysrKysrKysrKysrKysrKysrKysrK//AABEIAN8A4gMBIgACEQEDEQH/xAAcAAABBQEBAQAAAAAAAAAAAAAFAAMEBgcCAQj/xABFEAACAgAEAwUEBwcCBAYDAQABAgMRAAQSIQUxQRMiUWFxBjKBkRRCUqGxwfAHIzNicoLRkvEkQ2PhFVNkorLCc4OzFv/EABQBAQAAAAAAAAAAAAAAAAAAAAD/xAAUEQEAAAAAAAAAAAAAAAAAAAAA/9oADAMBAAIRAxEAPwDccLCwsAsLCwsAsLCwsAsLHjMALJoDqcVri3thFH3Yv3jcr+qP84Cyk1gZnOPQx/W1H+Xf7+WMz9ofbXT/AB5Qt8kXc8uijf41irvx7MykiCHSKvVNuT6IOnqcBrWZ9sf/AC0H4/4wCz/toR/EnWMebAfhWM6nyWYdQ800rKboIQiWKsfuzzH2SbxI9muC5aYqunTNKrmEMotzGe8uok2diLwBnM/tAg5NmS/9IZ+nxxBl9vIfq9qwPhEfzAwMKaWYCNSAooMCFskizVXoA93b3x8H8mjy5SWUCFZIZ1jNIxUqyM10Xu/d6+OAkn22i6iVQN7MbePkNhhQ/tAi6ZhkI8mHTzAxEzUut4P3YUOypLGCQoY7akZSGqxdH7RFGgcQ/aGJ4MxNEqxsscrqARJZpq94u29c9qvAXTh/7Qdxpzat5Fr+44sXD/byQ+8qMOtGj+vhjJJ+H5eaeKOOKzMoKjSNanTurVVkNttV7HrgTl8khNZeaSNuid4FvRW974EnyGA+lOH+1cEnip+f4b/dg3DMrC1YMPEG8fMuW4lncs+lgJtBII9xwRd308dvLFz9nP2gROQrs0EnhJ3CfIHkfT7sBtWFivcN4+SO+NQ8Rz+XI/CvQ4OZfMK4tTY/D1HMHyOAdwsLCwCwsLCwCwsLCwCwsLCwCwsLCwCwsLCwCwN4zxqLLLbnc8lHM/4Hngd7Ue065f8Adx00xHLol9W8/Bf0cq41xwhjqDTZh9wt8h4seSr4VzHLrQG/ab2tZwWmcRQj6vj4ebH78U1uIZjM7QBo4ur1qkPoBYQeu+IxyDu/aznW/T7Kb76RyXpvd7YkwZOKeKNe1jUoCJopWrv9ox1haIIKaKO9AbULwD0PAxF2L6NSyEFmvUxGrvKW56hy8rGJXBlJzaQZgq0GZDw6QoCRu6HQwFA+O53uuXT3g2QiVjBBmoLcg9islBmG1hTsG3qxV/DHvHMowiYixJGdQvamQhl8xv8ArfAQctkBl9SqgTenUHqpIF1sSLIvpZ8cTc1w6Rstkmy4bWkXbRuoPddppH3I5AggG+YOCPtYVl1TxFWaSMOY1ZdSuUsqVuxZ3uvrYiS8JgdYqViqwpHokF7otWFJIF+90Pj0wBDi+XEqpmlXT2w/eIKPZyita2Ntz3h42cQPZ4XluJL1EsDj/QFw9wzJSQCVE7LsJXDmMxnYhQtqVcUdr2HXDeSyksLyFJTpl/iRlY9L7DY2pehQrvbUN+eADkHt8so5mdB95Pzoc/LE7iGZkjz2ZLiNxrlXde8NWtQwJJFiweW+/LljjM5E9ojK7I0ZtSoTY3zoqd/Txwo/pDyM2tGa9TF4kO5Nnfbc774ALnYpUdJYyUkiYOjUaHgD5GhiUcqmdV5Yl7OaI65ojzU6ge0TxS96Gwvw5Ep4p43kkePtY5k7OUaiG2YMjKa06lN0CQK22GIfCHEM4nj16hE8ekoVBDiqY8mA3NC98A7KO0ZpDzdix2rctua588MZjJRyjTIoYeNbjfoeYH+cPNMI4y55AEnnyA/3xzxeOSKMUR2oXWV0ow1EArGAynuglV2ok6j4YBrh0mbyRByr9rEOcMh38SFbofL7jjRPZH21gzTaQWhzCjeJzT/C9nX9bYqvEKGbaGLSrEKwDXpG1SAEXehjWkkXY3xEXIQ55GLQywTxuQrcmCgDS+oAU2rUCm9fLAbnlM9ez7HkCOR/wfI/AnE3GL8B9tJsoy5fidGNu6maA7rfyyeB8/8AfGrZLObDfUhFhruvj1Xz6dbG4AlhYWFgFhYWFgFhYWFgFhYWFgFiu+1vtD9HXRHvMw266B4nz8B+jO9ouMLlotR3dtkXxP8Agcz/AN8ZVxjPuil/fzMpJW+Q6F2/lHh15YAXxniJjJVe9O27E7hL+s3ix6L15nbmzw/h5jXUysxc6i7blj42efTl+Axxw3ImSB5YZFkcNbtYdxd6pCB9awKB92wa2oSYJczEdcc7OR70cp1o48DYtb8Rt5HASUgB8sDs5BFq/fKF+zI4tBy2c1aeTEEb7lep2QxvHDmYQVjmu4yb7N0JDr47GsRo5Fd447oyOqKCRzY+vICyfIHARpMlGHRCdRjdX7itVqwYDWVCjlV2TV0LwUzFzFy4vtCSw6G9zt4f4+fMcYA0igRsV2tSNqPhvhzgxSd1YOOzQsJFGoOrGNlUMpXkC2obkGhVjAcwZBVACqFUcgtD8MSosvhzTs1ldSmjp1EA9QSyruPAfHfHXDl1tKFN9kitY5HUxFDzFAnyIwDiQCr63iPmYbsgfr9fhgii1z6+WPJY9tt8BXM0vOv1t/nAL2YzOvtF+ssj2fHvtXwAAHwxaM/Bt5+Xx/PGe+zM2jOSLZ0uSw9C7EeN7EHAbbwHhPaQPuAa2tQRyvkKP34pPE2RGPbRKoutScrO1g9LPRgCTsPHGl+y04OWNcxe3wxVeK8NtmO2/wBU8jfQ+WApfF+EEoyXqjZSA67dPuYeB/DctZ7OOSZZVVXXdn1d0MB74Qrz+sFYkKaO9DFihyUkd9mto2xRj59L5jnsa070egak4GW5Wt7b2fv518D64CvZrhbvGyuaedQzG9QCAExx2Oh/iMQeZXcgYP5WZwF1kHSAgA5Kqigo6kAdTve/XaJmeGSZUC4zpHILy8e7yHwsc8NjisaOrSo7QFbeQAfu9S2GMe5YKT3gTYo7bHATZpInKx5jSIJbS36sT3QvidXVeXPmKxxwvis/BJRBmNUmRJpJObQWdrI5p4fd4YeyHCR9I1yjXHEokEl2srN/DCn7AFttsLB6EYf4jKrELKNQlcIVPIhzpPwUW3kFOA1Hh2dVlDKwaMgEEbgA8iP5fw9ORHGMez2ek4NmlymYJ+hzH9y7b9i5+ox5aT4/HxrYMu/T5f4/X5YB/CwsLALCwsLALHEsgVSzEBQLJPQDcnHeKH+1DjmhEyqnvSd5/JAaA/ub8D44AHxLi/0iV8xJYhTZF/lB2/uY7/GumK3lMwWd5ZVMjOSqqGrcV3bo6Y0GxNG2Pjthnj2bK6YlvuUX0j6zbVX8ikmvtHBHISwSlewOiZYwvYyd1m0jmhOzWTZAPMnANZnI04lh/cTKNmQ2RQsgkga0PgR1233xIhzSz2jhYc0q3puo5v5ozvpN1anl6bl1VkjBhkKgRsRyF2WZnbVz06iSq8q04h57Kq8URZT2o7TUeVK0jGP1bs2FgjkADywD2RkHZLEhBWMPIW5aizqZHAP1dTKBfSj1xGyucMEkmp3aIKJNFFmDMxA0VuQdLHSdhW1b4ley2eXUiydikspaAWxqVbokBmJA1cwNrG3TE4ZfvlmjVGHdpSTspOxLWbvwoYBx5zMe0WUyROoMYBNcu/qB/wCYJAynVuoAG1m4EHDZCZdEhjLyKwZAC1KigL3gRp1BiRW91tyJJdI1bAWbO3M8r8ztXoBiIrv28MkRO0jxyDeiojVzY5EamjonxbxwE+eN5kPbaSzCn02Ax6sBzW6uuhJo9cQeDcbWNYRNLIyksHn5rGusiPtG8dGnU1bEHURucWjiOSvW+khNYC2edxq+3luV/t88DWhBFADf5fEYBODrSNmLO7hASbtqN89gNiaG1A4ejc1v0/PASLOdhM3akNEqmVG028be7oUgWwNtQ5jcbg7EXzfaaJY5EeCVdSsoHOyrAtzsNe23Ta8AM9pZSsbaPec6F60WNaq60CW/tOKDmeLZaKcGgrLQquQUaQPKhjSY8mJpwvMRjWR1Ba0Tbw0iXGe/TcvHms2JQyyCZgBpXZV2W753V7X+GAvfst7ZRabj1Pe2lBf3csEc37WE2XyU4Fe9V/OuWK2vtTDlzA5ibs8zArpWkAOHKvufQHF69jPaLLzOEPckcWgLBg4391gaPI8vPAVKD22hJpkYb9aGC+W9pMuT138xif7Q8Cy0mbZJYl0uBuLU8vEdfI/fio+0/se2ScFGZoWrSSLo790nxoX6fHAX1Z4MxCUblyvqjVsfLa/kR1AxRs9knj1DSCy9Ca1cjzAPMdaNbc+WI/Csy6WQTyra9xz/ANvDFhzc4ZGRiGkjakO1lDexHgBR8O8R4YCDkGRMjD2Q0oNRYMa0MHI0N0BB6Ade6KIGGI43mmjVKRBckrkd4RAXQH/LDEAdWIDbrpAw7l8mFLNpA1EE+ZAIv1o18h0x3lRmFEiqkR7U2T32NbaRQK0BQ+sN7N74Cdx3IDOxNFLupFLQ3X7NeY+ROHf2Y+0Mlvw7Nn/icuO6xP8AFj20uL5kbA/5vA3K5iSJqkKTSA7KqUq7cmdixu/Cz5dcQPaQyyIvEoYwmZyctMEJZZFpWdQSotdLeGxEi9LwG1I1jHWBfAOKpmYI54jaSKCD6+PmDsR64KYBYWFhYDmSQKCzGgBZJ6Ac8YE/FTm85Nm39xTYBHJb0xr/APEmvPGoftT4mYcg6KaaciIehBLf+wEfEYxrjBMGUWMc5QZXO9gDup9+s1fhgJPDJpBGcwUjcSyEapLNaOZpWUguWajdELh85dJF0uo23HkfEG7UjoRuPlhiVngcHKz3C0cZQMqshUoAwrY7NakE7EEVtWH8vxuA0uYhMN/82E6o/itWvXkAPPAFMnxV6eHMqJwEuKRhTWCP3chFalrffmAQd+fOZm2LOSfrMfPmSfljviSpHIY4mY6feZq51R5dBy9QcRVkeOVCkjIrmnFnS6hWJterUKBG9kDltgO83waNQFZF/eor8udgGrsmw9i/FcE48wTuTZO5s7muZPmfHnj3J8W7VJFRpYpUpgjHTqjJILLV2AxQkAggE35xxEQPTw/L8cB02dA7YDdkh7VR9oBwpHkQWU364I+zS/u0Xmx7xPizNbH4kDbyA6YrmQJfNSxHYy5UxoTt3iWI+BcKLwR9iM5eYy8bX34leiOTGWVCK6EGPSQeRsYCye2vFSsS5aM1JsB4h2Br/SO8fL0w5xKHSQaoOAQPA6VLegBO3/bFUyuZE2fmZibifR5FmosbvzVR4AMOuLl7TsvZwVzptvLb7rGAAZlIwTI+lSaUltuvL/Ufnjvh/CtPbgL2YtWUfbY7Oa9NG/Wj4Y8niDxlSLBFEHlRFb9KwN4HxMwJCOxkkiGoue8HVCxIVFPebQpqrBoCrrcHc1BNBL20ThXZArKy2pC2RYsMCNTDYjmefTOPa7ijfTJHcKkuhVtQGU2vvd8Gj6fZO+NbfKIoOk2oNgjaxzB5bAitsZX+1DIdnLDOB7w0t1FqbF/A1/bgNL9pYMq+RypjVpEykSkFNOpEZQNQB3Ybb7EYK+yPDYcyIpkKyIlaX0qGHUXX44qf7P8AiM08RjWZIho7gmybaTqJ2V1m90E+HhW22Lh+zSLsoZWkUI6vThfdZrNlR4E03xwBj24yJKJNGQJUOyk0JhRIjJBBVifdcbqfEEg85uVc1kSLskFd6tXXfcrtYI3K7HmNiMFM9lIs5A8baXRvEWAQbU0fAi8Z6JJoo5IkH17ckg6UaOM6h9ohaWxtenpyCt5XJO5/eOSPsLsvyG7edk9OWLHkeGqq0oAG3KvD0xxEInVTGVuu8FbUFIdhXM0SoBrpZ5YL5AeJ9cAw+Wrf5YExjs3MTSMEkcdmNzpaiWSxuFcUw25hhfeAxcOzGwofof7YBcd4bqVgpo7FG+wykFWHo1HADGzmXikSNmJGsIzIp0RWdI1EbDvEeHphSZnMZWde1aotQiljCgIqudIcCr7jaCW2GnXQ3w/xBEzsRJuGQi5Y9O6vdtpJFMpYGiPHHUmTlmSpGd6Ip209GDVdaenL7sB1+zWZslnsxwuT3Dc2X8ACe+nwP4HGqodsYt7WHsosnxGJw8mTm0zFCW7rN3lJ5k6GTc+JONjyWYDqrqbVgCPlf4YCRhYWFgMw/afKZc1DAN9C3XiztQ+5fvxS+N5iNM8xkBMQRkAALd1YxECAoJvvMw8NIOLVK/b8XlPRZCB/+pR+a4rJmy8jyh5BG4kOktZBUqG30gke8N6I54BjLxZNwAmZVH+zKpjJ/VeGJU3sw2li5jKKpJPaKbXYHYbmzQ5Vvhj6HE/cXMZaQnbT20YJ+DlT92JWS4LJlke0ZIpQFIPu2p1d36ovTuOtA9MAwimzYsm9/HevXwxOedVAbQzKD3tIBYL1Kja6vlYver5YjCL7/n44kup7Ngppq2J5An/H5YAvlIoWjYhtSsVlR9PuqEINUeRUsbvr8MR5CpFrqqh7wAPys1tfP7sQcg80Usbxm1A0dhXcZNNFa3IbTdNv0sEbYJZLKMwmGlgUClQwNsCSDt5Wh2J5nwwATN5YPKullWVQSusEqy90Mp3FqbGwIOxIqsKTITtIsgljSSMlkk7RXssQWEi7XZUNrGmzuRqLO3cv0jLTUHZY5nBqwulyAg94bowUL46vXaenGJu9+99zZj2qUprke7QO454CLxHgbPmDmI5o4S8omZQysA3ZlW0kkX7xqx8MFIMm6BQ7mTuimLKxIsjmNuYIrD8HFZrQM5BY0oLp3+vdGnc+mH5OIyuxibSRYoBe/qUMG3BIZa6ACt8BClzaxFe0B7ImmdRZTwJA3KeJHLwqyCgyyJCVYnuOzaqsnWT3aB9AMR//AA95ICQKdJh3SpsqCp3HP3lYeakY4y7TRTEu2uOUFZEegYyeTIAOhC2h9RRvUE8DUNgRttdX8QCRf+MVH9o3A5MxlajosjhwLG4oir8aa/hi3OwUXyHU4CZw6s5l4swrrlW06zuNbO2mNW6qhI35X3el2GceyHtpn4JNCDWNJ7kg2AB0kgHwIPxv4apmopGy/aSS7yUOzUaRZoX0JwD/AGtouT4jkZIkUAoYyoAoKGGkUOW5J+BxZOLZhJpYlXuroDkeG33HAWrgf7nKqqi5G2UHqa5nyHMnHPGuB/ug8N9rFEVUXQkpdlauu1X5m7G2AXs/7URrNH2quPpJKQv9RVUnQvkzgF7HPYX7oxcuJ5nQm3NzQ8vE/LAZ3JAiSOsYpdmVeWkMt1/abHwGJGT2NH9frfFtzHD4SFZ41Zz7pqiPjzryxBb2dJOpGHob2+O+AjQyAgA48mgsH9euPGybxtvv4EUQfj47YdjkvAVnMmeJ5OzCUxQozrrKGtLBRzo9wgXzLfFjMOyxrFxGRVklYvExsJQIASTTagkG1B2PeF2LwY4xl3JiaORUdJVK6x3WJ7gQ/wBRYAHoSvPlh3McMMhYvCSXO4YWPIWasDlvttgBsXB4Rl83CXi/4kCkQju0hXUQNgTf3DnWC37G+JtLw2NH/iQMYXHhpNC/PTWIuWycMUkUeuCLU4tLUE7iwAu1n12xH/ZsOw4nxPK1pUskyj+te9XleA0/Cx4MLAY77ITasxmpudLLJ85P8YruXi1nYb9el+Z8vP8APBv2JNZfOE/+Q34/5wB4fNOmkL2YFk95C2oEkg1YFUaqj69AD7LGPcAeRT75BKRnkQN7Zulc/wCm95uWiJtixYnqf13Rudh/nDMbTqopMrXQdjL09JxWJ8mdMiR3EkRQEMEumOtiCC29Fa2N0dsA0/L4fr8sRYsvTWCP1/th9pOe/wB36/PHikbWeX66YBZ3LB00sdrsVsQRuCCNwQdwRuOeO+B8XQ9gk0rfvBp7cgBVLbKGblq3FmqvbYmsKM9P1zx7LCpXTpBG438DgG5coZI5kGhpE2dHYHfmNSk2RYu/5dtxsUzvCo0ZnhkVY5EUFCy96hqoqdyym+W5rexgPmlPbqwUlhGwB5bmubc9Iomuvd9QSycokiCugSeNiGHNXRqIZW8AVNg7jULsUSC4Vw+NxAGKSZXcblWCjTpVQvMFWANEWClHDvtFBGIHp1Lx94aC1q191rA7rX53vyrAuGKSNp+yQKWZSGYd1gqreykEkm1J8hz6WOLMiRQ+gxuw/eJzpxsSCNmVqDBtrvkDYwHuU4mhlEbq6xyjQs3u25Hd1AUyajQBIFk13TptplpxElKatiNgi8uXieQHqelY7kKgUR93M/mT4Yix5eWPUzqQXbUb6A7KD6KAPUHAFmzaImgAd7u2aJr6xvmNttq3OJOeya5nJZhGBDSLav8AYPdEZG92raT6i8VGPOCUFgdnZY1/pLUx9SLPoBi1DM1CWHWVAfkx/IfLAROI5ReJZRjMoXMx6df8jqKtb+o47ynwJHMMAK4XwqXWwdu6VpiL2HPSCfrH7hv4YMZ3MhCki91iRGwPJlZgpv8ApJ1g9CvmQZkzhKAoCgVIIoqRYPqep8bwC4tw1cxlzDYXYdmR/wAsrWgr5qQMEuD8SOZiy5kGiZdnU8r2BZfFG5g+e9EEYD512VCQe9sB6sdI29SMHuERAOg+yNj6DAS8xIO0IPLl8B+j88d5vNhNEYO7Cz6XQHx/LAkI8khPKzVfrpgY/Ew2ZlLclbSD5Lt+IJ+OAvUcastEAg4rfFMn2Um10dwfywZ4NmQy1eOfaKDVFYG6m/1+PwwFTz+X7RGXxojyIIYH5gHEOTh6yanlkZgDTGSQhPGtJYJ8KxKnkYo2j3ip0+tbc+W9YHQZOKeGCatSdko0tuI3UASKwOwk12De+AUfBcrMvZw/RnJFaIyln033PXyxxwaR19oELc5sowbzZHJvA32g4HCYmZYwsi2Y3iFOrfV06d7seNeOCXEHK8c4YxI1PFIGIOxPZgmq8yfvwGp48wsLAYz7Gd7K5wf+mf7jgJwri+bjhWKJ1VV1bsCx3YnYAgDn4+OLN7DwgZrNZf7Qni+TEfliucJzOX7M9tL2To5Q0AQ31lqyu+kgdcBK/wDGeIbN9IQ+IMNr8QXvBETdvlBmOzWKQu8UqrenWvJ1vkGHTofjY6TiWTFhfpMp6EKFX5sCD88O5ea4wgTs4xqKpdm3NszHqWr9XgIMOaLLl6KlpMmjvH2CA1RPaiUU12KK8tjfPDuQzmgRNIVKfSJRIpjtpE7pAVwNQZSaHeFAi9qxEliMMdB5uyWhoMrsoFiu6TVA7/LHeeYZc5tdUhWDRJpKmmJfs2YLqOmhbbWCPDASsrmmEPD9ZXUSgc0DrucRktt3rFbnHuXmbtNDhTXEVjIKAkqcuxdAK3AffT4jEXN5QorJ203YDs0UC9J7SYIV2a1KHvVZ6b7g4Z0apNTTy6480IlkIsqwjaTtKBIF6aIonlz5YB45huxF9mzjIZmXtEVRE4Ur2ZUAAa17wJCrz5YKx5g9v+77NgMxIhAjROzIykjLEy1UgLLrD7+6R1wFlyJEcgZnQK7R6FK6SJhblfsxv2d7bbBgBZxwdbOrtNKWVtSnVpKt9ruAAtW1npY5GiBHI8QpIDIwUSNPD2uhW0OZ9MTMpUhlGnRZBI8OeLHM5iLCSgQTqoAD4VtR8tt8AuCcNklLSJK4J7rPrABAJNaa0mmLcl2JPW8GTkXTUWbUdqO5rbfdtyxPXw+Nh1wSVnftH533Fr3ByG32yNz4A144smcnUrZ8P1+eKvlbX/viXJmSVIN/fgKfkoigjAOyzso8wNaj8Bi467y58VdSfTS4/EjFPzELRrMH/wCXL2o35r2glNf2kj4HFtghGmQKSQ0ZIv8AkIk+8KcB7HMC8CncGUX5gBj+Ix7M4XZdgvIDkOvw+7A1pVD5cuQq9rVtyFowFn1IwzlZJTmm0APGhZXJFgnbTTWFHdN2b5jAEvp/ejBOykux/pFC/iQf7cWjLzlLLCqTa9veIH54icDyMGY1o3ZKSbpGtgQbFHlt4VWIvF8jNlgFkcyh27sjHoosLtsu55DwNYCy5JgSPX9fjjKuMZpo81OhJBElUfM7H4/ni88M4moot9Ujbrit/tYyyrmYsylANHbMPrEkKnxIJr+kYA/7L8WIK6uu2L6CGXxBGMa4TnKA88aRwbidpv0wAHjOVaLtVT3lUlOtmu7tgdkM9E7TnspcuwVZJAq9or97RqAjskg7biwOpGLH7aSBY/pHMKrXW10LAvzF4Ax5nLRyyN2pk1R9mVjQuVqQPuBy/LAMzpDmAUWWORhTaNQDcq3RqYczzHiMRp8h2fF+FxkglFm5chSLyxOzUUUo0jKyONt5CijYjoLcVQx1E/bcdgNfw8rI58i7hR8dj8sBom+PcdBMeYDIx/w3H5OivKG+EiAk/wCpm+RwI41wsQZvMKFr94SCBvRqvuC8vAYsP7WsqY83l8wo99ChPg0bal+JDn/Tjn20USGDNJVTRAk+YFEH02wADKRCthufj+rxNVKHp+hhqA2PLmN/14HD7HntvX+/+cAN4ll9aMn2lIsdLBF+F4F8U7SXttSKjzRhZGV2YNRvurpGgE7nc8yPQ/KvXyxEzI35fq8AHzksjGcilEzK+kksI5FdZLU7EqxXewOdjrh76dIZxN2UY/4jt3TtGIkYoUoNo7gomgAcKVxpMp3RJEWSjuA2+w9Ovni1cRymStVBaMuLBBut+oO/XoflgKjwzLFdUPMOyOGLkldCGMBgQbSjzsVQFHB0ZOJV3JY+tDfbat/jY9MPmExzDLSUUOkhhtQYAhx8NyDzo9d8AVkY8zZI/X5fd54A5w7MiPZe6oFAbChVVtsAMEpc9t+v1eKxGWBFja/+2DPZCrLBRXPYAV+VYCdkpQ25PwOIfEmlkYxxOYkHvMK1X9kXekDqed8qreNFmiTUK7dZW2H9orf1O3rgplIqAAPngKoeHdhmNO5jnFHUxJ1AGwSxs2ln+04OezWcZFi1ndDoceOk6G+dH54e4/lgYi/IxkSbb+4dTD4gEfE4ZYBZZD9ViGvmdXI0PQKfDffAd5iTs5QhNmJ2LX7oAVl1MeQBNeZ3q6xTM7Ahl7PtM0aJZtxGH1GwQWqkvVubOxHS8WzMQkSQSM3ckYkJWwbS4JY/XcFRueQqgOvOY4bFmGZpERwO4uoA3R7x+fd/tOAI+w+fWNxUcZTk1SAyDbnd71XMHGgcUz8TZaTVUiaW262ASPjdVjE897LrGQ+XdonLbVbLQFk0flsRz8jgrFms5EqmVe2iG5dAQVI5Fk3sDnYJ9NrwGgH2aQr+6kbluGI5Hw26c6OPeJ8EZ8sIZYUzMQNgMSD8xuBdnyxXeD+1Ssh/eCipAbmLo19+DfCOPyBf3lH7wfPAVjg/sRmUFSTR7HugBm2vaya3+GLTwrIyRsUkFGufMHbnY+d4nR8XR6O1/rxwUizyna7rAQoYu0WTLSL7y7A7iwNt/D/vgVlMuENBaoeFVX4Vg+2ajLqfrdK+dYFcTAWZvUn88A8gFYGex0PacTz03SNIoB66e0b/AOQ+OJ/ahRZNADfy648/Zflz9D7ZhTZmR5zfOnY6P/YFwFxwsLCwFT/adwvtsg7AW8BEy7X7l6wPMxlxXiRin+z8ozPD5YebQN2qD+UjvD4bn441thex5Yw/Ik8K4m0R/hK3dH2oXvT66Ra31MZwHOUYVW2236/XXEvJZZpTtWkc2JoD5fgLwx7WZBstmDGnuSFeyYdVc0K8SBY351h7icFr2QvskJStwHZdmLeIvp8Tz2CR9EvV2bxy6R3uzayN+q7NXwrFe4pM6XImkhFJaN11CQc66kNsKIuvgMdcMyTLncs8XcaOQMWG1JvrB/kI2r/GJ2fKs7lRSliVHgL2X8MAFzMYInj0aGlgcFASazGXYSDSx94PHpKn6ym8T/2gIJP/AA6SFl0SwA7b2QtNX9NKP7jeA+d4Ua7jslaSN9QUp7tat1A5DSRsa5YkZPO5iONYqQIjyNGBRVe0F6DG6lWj1gG7DAFqwD+akkzMiskpjVEENrWptOrUe8DQ3I5b1zo49j4VLt/xMlf0xH/6Y7yOdgHdlU5Y9HBLwny1e+n91jfngpLl3QAsAUb3XUhlb0YbHACsxwi67SSVyDz1aP8A+ekfHHsHCEve2rcB3d/P65NHBIUed49C1gHok6fDbE6AgUPTx67frzxHirz/AF+q+WO8zk+2j5lRr95WohlCt486ZTVdcBzxyZgkiKuplU2hJH1b75+qCOg3N9BvhibKorRSAAlu6WPOmW/IAagNuX34JSBdBTUxJFaufMcyW5n4YbfLNIBpioELYbdQQosDUa2axY51eAhZqIvEqqNUiS6kUbkhkZTsOdFVah0s48yOWcaV0NWwBIJvz9epwTGRksHWF0kEbX/gEEEj4nljtcoI1ZnlfYE7LZoAk1ubwAVWZnDMrKCo0WpW0s0RfO+d4smVdQh2Hy8vL4YL8M4MCrxu+ruaU8AOanbn0o+AHnivwREGjzBo+VYBp/Z1JtTxnspDzIFq9/aXYN62CPHmCC4tmpMlKkc5CahasDaEXW5oaD5NQ8zjQeHpsPHDPtXlgWCldQ7O9Nbe4xo34lCPXAU+Rg1Ejeun639cenjSxEhmJIG6orO1dLVbI364mn2by6koi0oUMoDMFIJfbTenkrHlzob3hvhPDjKGOXKJ2bUqIBq66n0irbkADyBJN2VwHmV4pKWDrEyj7Ugo/wCnmD5GsFhnCzAse8R+YO/68cRfZ3PTGaXKzv2iGMsjNsQRYAPIXYFEVdkdN52S4WzBmPdCi9mU3uBXdY9PHwwEX2lnLxLl0PfzLiEEHemvtCPSMMfLbGj5CBURUUUqgKB4ACsZ97GQGfNS5g7xw3DFW4LkgyMPGqVPg2NJUUMB7hYWFgFjP/2ucA7WBc3GP3mXvXXNoj73+g9/019TjQMeMLFHcHAY3l1/8R4f2eojMZXvIw5lAb28SpAP3dTjvhHGC0Waklj1u0ipKkd0X5hwCaTUos7jmR1xD4vkJOEZ9TF/CYloPDT9aE11W6HipU8wcFuO8MRk+m5XaOcDtAL2IPusBtsbq+XTmMAJGaaTuRRBAeYBtm82O9L47k8hfQ+R5uOJWgcNKGbUZFr929BdrI1DamHld2Kwsu1ZWOQAjthZI8AxGm/Abj/c3GXLNJyF+XQDnufD/GAi6jyP6/V3jxE23/L9foYmPm4+x7FwW7IErNtyskqR1QbkeHLcHZrNZVkbSRRHyNrsQeq1yI2rActH05j9f98N5WJ4iWy8hiv3l2aJ/HVGe6fXY+eOgf1/vzx0GHTn92AeynFI2kVMwnYO3J01SRMenPvR77VbDfY4m5YWy6rCFgpbYhbNW247t1ZF0LNbYhZCEyK8gXWqkxkKTqV+z1qSADaG1H9xI93BfI5RnUllOkUDS+V0eg2I28CPHcHI03oLv4nmPyH++JcOUu9TE3RK3tYFXv5bbc6HgMOplGCghTpHSjyxNWNQFOpaZFYb9GAYfcRgI6RBD3VA/H588SIwTWOc9mFVNYJPZkOQAKZVIZlrnuoI+OO3lKs6gLpBIUqQdQsix1AsEVty8KwDNAu6PsVjDrfJhr0sBvtotDuN9YxIjAPTfywPzBOpHDaNypYVYEg0at/ssVk/sxK+kb6ipXUA2jqNSgla/lJ0nwrAFOASgRCxvE/ZN6Ady7/6ejfzOBvFaGYc6SLo7+YBJHkf0Me5Cdu3aMgVImocz3kPLzYgr8EPhiTx5A3ZuPNT+Iv5n5YBnIymxWCfFkDRrJQLRnTZG4B8/lisLxaNDQLOf5FLX/d7vzIxL+nyvHZXTE2w3BJ0/de/IX6nAOwVISmoAAdeVnkL5X1/3wK4pwYq6kAxyD3ZE2Nf/ZfI38NjiHFojkOst2Ep0zAMQUs0JEIOpaNWB0PkbmRtmMtOYxKZIxZdJQGr7Oltr1HkCLI31bbhBhziTSGPOkxzOaSZLVJdN90laa97IJsV9YWTzneHHLhUy7s+YnYxIDK7ql7sxs6aRbY+lbE1h7OcRy2YiMjxPC8T26ErpiKb6yRe1EEAN3iR0vBn2N4SzN9IdSJJF0xKecUZ71m99bnvN8BzGAtfstwtMvCkSXojGkXzJ6k+ZO59cHMNwRBVCjkMOYBYWFhYBYWFhYAT7UcAjzuXaGTY+8jgbxuOTD5kEdQSORxl/s1xN8lPJlM0ux7sqXYN8pEPVSNwfCwaIIGzYrftl7KJnUDClnjB7N/X6rVuUJ38jv4ghSuLcLkyX8NUnyjsXQMSNBbdijLdXQJWudnrgXN2kgooETqq8viTV9OdDfrWJ3s7x8wmTJ5xCEU6XRucZ+0viKIII2IIIx7xn2daKNlV+1ykneSySBd2vkDfu8ttq3GAB8XQwBgy94CzYNKNN8ju3TwXfrgmJnGSgjl3lrWSa7t2KBrYHc16YZ4NlZJCmWkUyw7dnI164qa9Or68Zs908qPO9ueJ5jXIzKLs6UB8OSivICz12OAZg4czx9oo1CypPgQaN+H54bSEnnt64mcSyssBWOKR4nQWzj6zMNR1ryZaI262T4ESM48bZbLZiXTCZe7IoHdBoEuAdwKPL5c8BV+z7PMEi11re226907+alPkcWLguZkLSQmRgZNLqw3NqDGefPUz5dSNjQNEcxFzfCXmj7TKyJLoJKtHofeipVgQaFE8wMRo8+yPGzdwhqOqEggN3C2tDo7hIk/sGAOZfOXueR6nEjKOmjetcAKLR5orjYi6OmOTLb9NTdDgY+c1kmGXL6T3kCxqSARqANudxYU7DcHljzh0khlZHdqkC+6gBFnsGNqOQM8Uh8ofAYA4Z+e23Unl8+WImWzCiMNerS2nunVyAjIsbckjkJJ5znFeMdnvqzMD/wAwsxvcfWO2CPC3FyKaUOoNnzIiNnpcn0U79Iz4bAVdjMjR32YcFb2ZtxXUUPgD64fy85aNJXrUbDkfaJJYX/8AmE4F9FXA3LKxXtKahRJ22B5X4A9CdsNwcaiRpYmErXqdVRVZCx013wQAAbsEg6nfpWAM5zOBWil5aJAbJGwPdbn1KM1eZGHs1xKGTXCp7QlruMhoxWwW+bEDUCBdXv5jEQZhbkeGGKTuhGf39qNMfq34V6kYYz2RnyjBoCVKgERhU0SqB7oNdRdEGrq8BL4rl5Y1ZYyiuBva6xy5EBh+rxK9ns8c1C+WkXRmYDqAXkynqviDV/McwRiXmsys8ceaj3SUDVtyaht8RRA9cBs7G6MJoNpYgXFfWXbUh8iKo9DXQ4DrNADUHAqjqB5VyN78qu8P5UjsnhmcibLuU75JLJpBQ6txar3STtYPoXuMZyDMxq0ZALqGkUigLF949FP2eZB6DfDEGUbNN2kpqAnlybMnoSBVReXNvTmDXCeHDMOJHH/DqwKLW87g7Of+mpqvE0eQF6Xw3KFBqb325+XliNwjhumncd6u6vRB+F18sFsAsLCwsAsLCwsAsLCwsAsLCwsBW/bH2RjzyhgeyzCD93KBy66XH14yfq9OYo4o3CeOS5KQ5XOoFJ5oxtJBy1xsdiDt53sQDtjXcDuO8DgzcXZToHXmDyZD9pWG6t5jzHI4DPJeEGOT6Xkm1R3cke/KqIdbsGthIu42uwKwL4VPExlsMsqRlkVqptxbIw2ar1HkaHIYIZ/ged4a/aRF8xAProP3if1qOY8WXu8yQgGFDxjKZ0DXpjkPKRAKPgSOnqNsBF4Gkr5SUmQN2b6VMy9odNkadVhtjYFnl63jySEuAXYEqdrAAG3SuQ5/5OJEXA58sJTG+uGXcgUy34g+8Gvfn+eBmYzcYYRSOI9fVrCkE8gSNNnlzG2AbbIn6ONJZHnbtNanSyqvdTcb2a3/AKPPE7hmYnkny0czB27FkkLgEMEYkSWNw2lgSQRe/PbE/izATsvIIAo9AAAfiN788RuHTNE02YRVYqBEquSAS1ltwCQQur4rgB7SwSSKuYyxjRm0iWNtarqNAsrgMovqNQHXAo5fLdiZJDNHpcxsFRyA291oa6Is8vUbYPR5lZI67F45A9HUwYFa+qQACpJrlfdxEiniXJyJLIiPJmWZC9gMAzKd6O9MPmMBGg4QJYWzGXzRkjU09O5ZCdu8r7jf8cD5y0al+0zBCg6tDC9JO+wK6q6A71deZzh8DZRZv/VAHUt6AAQuxIGprB5eO/S20iBFbnp0N4CLmsrl4eyl7LM5lZY9ZkLI3duqqTUWIoGgfDBDjiIMl9Iy8muFkbfTpZCBuCOhC77eB2x3whNXCol3JgmaL4Dbf/Rj3ggC5bOwkDS0qGNa5kqrPXT7d+ZwBDjPBo2SB9KsrwhSGG1DmPDn+Xhh32avsszlZCXEGl4SxshW6XzoEEf2gnriBwviZhy4y2ZSV4kvsZ41Lsg6JIg7x6d4XdXtjvI5tY+0Klg01LqYaLA5Kit3j4m6u9hvsEngGZSCWaGZgkEqmS+QRtXeI8BqIbzLtjmXNdm50W2tTGo0nU4ar0Lz3od4+HIDcvTcK10z1FXJmALePdU8j5tXXY4K8H4WWvsFoHZ55N2aj49f6RQHlgBXCuCVp7VQT9TLruo836O3l7ov61Xi+cL4VpOuSi/QdE9PE+eJPD+GpENt2PNjzP8AgeWJmAWFhYWAWFhYWAWFhYWAWFhYWAWFhYWAWFhYWAWKn7RewOWzLGRLy8xN9pGBTH+dD3WvqRTH7WLZhYDJMxwviWQJKqZI/tw24I/mjPfHoAwHjhmPj+VzKlZ4lPQtHQIPgR4+W2NhwJ4x7N5XM7zwIzVWsd1wPAOtOB6HAZ9FwRHUDLZlQAKCsACAOgB7o9BhiLKZ/LxujRRTxltQpWQg77601CzZ+r1xZM5+zlRvl8w8Z2oSKJFHlsUb4ljiKvs3xGInQYnWtisjKx/tZaH+s4AHls/aNeXdXA2DSK2/M6dl+OoY4Xs5ctHEYpFaOwe0VacMBZtWPVeXng5Nnc7H/GhdR/OYXB+Tk4hN7Uxg0yR2f+mPyGAGcFnH0b6HmEkJiY9lIApDLXU3YvYkeI2sVjtogBy9PH088EIePxNeiKKxv/DA/LEuPNZuT+DDHfSuzH41gKrw7OTRpLl1ywdZHLmy5IbVqFBAPGveHXxxLyfDc1tqj0j/AKhWNR6KSW5+AJPUnFj/AP8AP8Ul5yrEPAtf3LYxOyfsATRzGZdz4IAv3m/ywFWlEfKTME0fcgUD4GSQHb0UeuCvBuHTPRysAiBH8WQsWPnre2PoNsXXhvs3loN0iXV9pu8fm118MFsBXOG+ySKdU7GZ+e/uj4dfjt5YsQFbDHuFgFhYWFgFhYWFgFhYWFgFhYWFg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6" name="Picture 10" descr="http://www.robertessel.com/data/photos/543_1america_us_bicentennial_celebration_firework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1752600"/>
            <a:ext cx="3592762" cy="48441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04"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3048000"/>
            <a:ext cx="1416981" cy="1398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6507" b="82534" l="17083" r="83877"/>
                    </a14:imgEffect>
                  </a14:imgLayer>
                </a14:imgProps>
              </a:ext>
              <a:ext uri="{28A0092B-C50C-407E-A947-70E740481C1C}">
                <a14:useLocalDpi xmlns:a14="http://schemas.microsoft.com/office/drawing/2010/main" val="0"/>
              </a:ext>
            </a:extLst>
          </a:blip>
          <a:srcRect l="16798" t="16147" r="16445" b="17422"/>
          <a:stretch/>
        </p:blipFill>
        <p:spPr bwMode="auto">
          <a:xfrm>
            <a:off x="3505200" y="3562779"/>
            <a:ext cx="1402022" cy="139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31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0" y="1719070"/>
            <a:ext cx="4572000" cy="4951667"/>
          </a:xfrm>
        </p:spPr>
        <p:txBody>
          <a:bodyPr>
            <a:normAutofit/>
          </a:bodyPr>
          <a:lstStyle/>
          <a:p>
            <a:r>
              <a:rPr lang="en-US" dirty="0"/>
              <a:t>JFK’s younger brother, Bobby, ran for the Democratic Party’s Presidential nomination.</a:t>
            </a:r>
          </a:p>
          <a:p>
            <a:r>
              <a:rPr lang="en-US" dirty="0"/>
              <a:t>At a campaign rally in Indianapolis, Bobby had the unfortunate duty to inform the crowd of the assassination of MLK</a:t>
            </a:r>
          </a:p>
          <a:p>
            <a:r>
              <a:rPr lang="en-US" dirty="0"/>
              <a:t>Two months later, he too would be fatally shot after winning the CA primary.</a:t>
            </a:r>
          </a:p>
        </p:txBody>
      </p:sp>
      <p:sp>
        <p:nvSpPr>
          <p:cNvPr id="2" name="Title 1"/>
          <p:cNvSpPr>
            <a:spLocks noGrp="1"/>
          </p:cNvSpPr>
          <p:nvPr>
            <p:ph type="title"/>
          </p:nvPr>
        </p:nvSpPr>
        <p:spPr/>
        <p:txBody>
          <a:bodyPr>
            <a:noAutofit/>
          </a:bodyPr>
          <a:lstStyle/>
          <a:p>
            <a:r>
              <a:rPr lang="en-US" dirty="0"/>
              <a:t>Election of 1968</a:t>
            </a:r>
          </a:p>
        </p:txBody>
      </p:sp>
      <p:pic>
        <p:nvPicPr>
          <p:cNvPr id="31746" name="Picture 2" descr="http://1.bp.blogspot.com/-7xgaGrTsIug/TWX_VTY8NdI/AAAAAAAALoY/z00taG6Xcrg/s1600/RFK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28850"/>
            <a:ext cx="3600450" cy="4286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1748" name="Picture 4" descr="File:Rfk assassination.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1656197"/>
            <a:ext cx="4371975" cy="5014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2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cdn2.retrowaste.com/wp-content/uploads/2013/03/1970s-Co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2" y="1524000"/>
            <a:ext cx="9144000" cy="531187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0" y="1524001"/>
            <a:ext cx="9134168" cy="5105400"/>
          </a:xfrm>
          <a:solidFill>
            <a:schemeClr val="accent4">
              <a:lumMod val="20000"/>
              <a:lumOff val="80000"/>
              <a:alpha val="70000"/>
            </a:schemeClr>
          </a:solidFill>
          <a:effectLst>
            <a:softEdge rad="63500"/>
          </a:effectLst>
        </p:spPr>
        <p:txBody>
          <a:bodyPr>
            <a:noAutofit/>
          </a:bodyPr>
          <a:lstStyle/>
          <a:p>
            <a:r>
              <a:rPr lang="en-US" sz="3200" dirty="0"/>
              <a:t>Refers to the “boomer” generation that came of age in the 1970s that was self-indulgent and self-involved</a:t>
            </a:r>
          </a:p>
          <a:p>
            <a:pPr lvl="1"/>
            <a:r>
              <a:rPr lang="en-US" sz="2800" dirty="0"/>
              <a:t>Caused by economic prosperity, disillusionment in traditional authority, lack of social movements (e.g. civil rights), and deaths of unifying social leaders (e.g. MLK, JFK, RFK)</a:t>
            </a:r>
          </a:p>
          <a:p>
            <a:r>
              <a:rPr lang="en-US" sz="3200" dirty="0"/>
              <a:t>“Self-realization" and "self-fulfillment" </a:t>
            </a:r>
          </a:p>
          <a:p>
            <a:r>
              <a:rPr lang="en-US" sz="3200" dirty="0"/>
              <a:t>Divorce rates soar; birthrates drop</a:t>
            </a:r>
          </a:p>
        </p:txBody>
      </p:sp>
      <p:sp>
        <p:nvSpPr>
          <p:cNvPr id="4" name="Title 3"/>
          <p:cNvSpPr>
            <a:spLocks noGrp="1"/>
          </p:cNvSpPr>
          <p:nvPr>
            <p:ph type="title"/>
          </p:nvPr>
        </p:nvSpPr>
        <p:spPr/>
        <p:txBody>
          <a:bodyPr/>
          <a:lstStyle/>
          <a:p>
            <a:pPr algn="l"/>
            <a:r>
              <a:rPr lang="en-US" dirty="0"/>
              <a:t>The “Me” Generation</a:t>
            </a:r>
          </a:p>
        </p:txBody>
      </p:sp>
      <p:pic>
        <p:nvPicPr>
          <p:cNvPr id="10242" name="Picture 2" descr="http://www.lolriot.com/wp-content/uploads/2012/08/Funny-Newspaper-Ad-Buy-one-divorce-get-the-next-one-half-o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43986">
            <a:off x="6548177" y="81754"/>
            <a:ext cx="2248801" cy="1373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22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79685" y="1719070"/>
            <a:ext cx="4435715" cy="4910329"/>
          </a:xfrm>
        </p:spPr>
        <p:txBody>
          <a:bodyPr>
            <a:normAutofit/>
          </a:bodyPr>
          <a:lstStyle/>
          <a:p>
            <a:r>
              <a:rPr lang="en-US" sz="2400" dirty="0"/>
              <a:t>Health foods become popular</a:t>
            </a:r>
          </a:p>
          <a:p>
            <a:pPr lvl="1"/>
            <a:r>
              <a:rPr lang="en-US" sz="2000" dirty="0"/>
              <a:t>Reaction to environmental issues (DDT) </a:t>
            </a:r>
            <a:r>
              <a:rPr lang="en-US" sz="2000" i="1" dirty="0"/>
              <a:t>Silent Spring</a:t>
            </a:r>
            <a:endParaRPr lang="en-US" sz="2000" dirty="0"/>
          </a:p>
          <a:p>
            <a:r>
              <a:rPr lang="en-US" sz="2400" dirty="0"/>
              <a:t>“New Age” spirituality</a:t>
            </a:r>
          </a:p>
          <a:p>
            <a:pPr lvl="1"/>
            <a:r>
              <a:rPr lang="en-US" sz="2000" dirty="0"/>
              <a:t>Crystals, meditation, holistic health, astrology, tarot</a:t>
            </a:r>
          </a:p>
          <a:p>
            <a:r>
              <a:rPr lang="en-US" sz="2400" dirty="0"/>
              <a:t>The exercise craze furthers the “look at me!” attitude of the 1970s </a:t>
            </a:r>
          </a:p>
          <a:p>
            <a:pPr lvl="1"/>
            <a:r>
              <a:rPr lang="en-US" sz="2000" dirty="0"/>
              <a:t>jogging</a:t>
            </a:r>
          </a:p>
          <a:p>
            <a:pPr lvl="1"/>
            <a:r>
              <a:rPr lang="en-US" sz="2000" dirty="0"/>
              <a:t>Aerobics (e.g. </a:t>
            </a:r>
            <a:r>
              <a:rPr lang="en-US" sz="2000" dirty="0" err="1"/>
              <a:t>Jazzercize</a:t>
            </a:r>
            <a:r>
              <a:rPr lang="en-US" sz="2000" dirty="0"/>
              <a:t>)</a:t>
            </a:r>
          </a:p>
          <a:p>
            <a:pPr lvl="1"/>
            <a:r>
              <a:rPr lang="en-US" sz="2000" dirty="0"/>
              <a:t>Body-building</a:t>
            </a:r>
          </a:p>
          <a:p>
            <a:pPr lvl="1"/>
            <a:endParaRPr lang="en-US" dirty="0"/>
          </a:p>
        </p:txBody>
      </p:sp>
      <p:sp>
        <p:nvSpPr>
          <p:cNvPr id="3" name="Title 2"/>
          <p:cNvSpPr>
            <a:spLocks noGrp="1"/>
          </p:cNvSpPr>
          <p:nvPr>
            <p:ph type="title"/>
          </p:nvPr>
        </p:nvSpPr>
        <p:spPr/>
        <p:txBody>
          <a:bodyPr/>
          <a:lstStyle/>
          <a:p>
            <a:r>
              <a:rPr lang="en-US" dirty="0"/>
              <a:t>Health, spirituality, and Exercise</a:t>
            </a:r>
          </a:p>
        </p:txBody>
      </p:sp>
      <p:pic>
        <p:nvPicPr>
          <p:cNvPr id="11266" name="Picture 2" descr="http://static.thehungrywife.com/uploads/1950s-70s-Food.for_.Fitness.A.Daily_.Food_.Guide-Basic.Four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22712">
            <a:off x="289972" y="1734171"/>
            <a:ext cx="1779102" cy="15102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68" name="Picture 4" descr="http://3.bp.blogspot.com/-mJ2CsYRt5xE/Ug6a9P5Y4ZI/AAAAAAAAHbI/SQIQprKh4BA/s1600/new-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26915">
            <a:off x="2437358" y="1752718"/>
            <a:ext cx="1422431" cy="15504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72" name="Picture 8" descr="https://encrypted-tbn2.gstatic.com/images?q=tbn:ANd9GcTmKc7xGsO08ijwaBwnEua89-VbEq43vtgOBQ3IkHYHa2cDF9G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260664"/>
            <a:ext cx="3514725" cy="12954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74" name="Picture 10" descr="http://www.bodybuilding.com/fun/images/2009/weider-retrospect1_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83695">
            <a:off x="2971800" y="4524262"/>
            <a:ext cx="1398278" cy="20462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70" name="Picture 6" descr="http://2.bp.blogspot.com/-FD9qoxkJcNo/TybcrSVbGkI/AAAAAAAAAMY/glJQBG9VqSI/s1600/2b6de86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54253">
            <a:off x="372422" y="4623239"/>
            <a:ext cx="1360228" cy="20192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83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2">
                                            <p:txEl>
                                              <p:pRg st="1" end="1"/>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11266"/>
                                        </p:tgtEl>
                                        <p:attrNameLst>
                                          <p:attrName>style.visibility</p:attrName>
                                        </p:attrNameLst>
                                      </p:cBhvr>
                                      <p:to>
                                        <p:strVal val="visible"/>
                                      </p:to>
                                    </p:set>
                                    <p:animEffect transition="in" filter="circle(in)">
                                      <p:cBhvr>
                                        <p:cTn id="16" dur="1000"/>
                                        <p:tgtEl>
                                          <p:spTgt spid="1126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additive="base">
                                        <p:cTn id="21"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2">
                                            <p:txEl>
                                              <p:pRg st="2" end="2"/>
                                            </p:txEl>
                                          </p:spTgt>
                                        </p:tgtEl>
                                      </p:cBhvr>
                                    </p:animEffect>
                                  </p:childTnLst>
                                </p:cTn>
                              </p:par>
                            </p:childTnLst>
                          </p:cTn>
                        </p:par>
                        <p:par>
                          <p:cTn id="23" fill="hold">
                            <p:stCondLst>
                              <p:cond delay="500"/>
                            </p:stCondLst>
                            <p:childTnLst>
                              <p:par>
                                <p:cTn id="24" presetID="12" presetClass="entr" presetSubtype="4" fill="hold" nodeType="after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additive="base">
                                        <p:cTn id="26"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7" dur="500"/>
                                        <p:tgtEl>
                                          <p:spTgt spid="2">
                                            <p:txEl>
                                              <p:pRg st="3" end="3"/>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circle(in)">
                                      <p:cBhvr>
                                        <p:cTn id="30" dur="1000"/>
                                        <p:tgtEl>
                                          <p:spTgt spid="11268"/>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additive="base">
                                        <p:cTn id="35"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36" dur="500"/>
                                        <p:tgtEl>
                                          <p:spTgt spid="2">
                                            <p:txEl>
                                              <p:pRg st="4" end="4"/>
                                            </p:txEl>
                                          </p:spTgt>
                                        </p:tgtEl>
                                      </p:cBhvr>
                                    </p:animEffect>
                                  </p:childTnLst>
                                </p:cTn>
                              </p:par>
                            </p:childTnLst>
                          </p:cTn>
                        </p:par>
                        <p:par>
                          <p:cTn id="37" fill="hold">
                            <p:stCondLst>
                              <p:cond delay="500"/>
                            </p:stCondLst>
                            <p:childTnLst>
                              <p:par>
                                <p:cTn id="38" presetID="12" presetClass="entr" presetSubtype="4" fill="hold" nodeType="after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 calcmode="lin" valueType="num">
                                      <p:cBhvr additive="base">
                                        <p:cTn id="40"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41" dur="500"/>
                                        <p:tgtEl>
                                          <p:spTgt spid="2">
                                            <p:txEl>
                                              <p:pRg st="5" end="5"/>
                                            </p:txEl>
                                          </p:spTgt>
                                        </p:tgtEl>
                                      </p:cBhvr>
                                    </p:animEffect>
                                  </p:childTnLst>
                                </p:cTn>
                              </p:par>
                              <p:par>
                                <p:cTn id="42" presetID="6" presetClass="entr" presetSubtype="16" fill="hold" nodeType="with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circle(in)">
                                      <p:cBhvr>
                                        <p:cTn id="44" dur="1000"/>
                                        <p:tgtEl>
                                          <p:spTgt spid="11272"/>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 calcmode="lin" valueType="num">
                                      <p:cBhvr additive="base">
                                        <p:cTn id="49"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50" dur="500"/>
                                        <p:tgtEl>
                                          <p:spTgt spid="2">
                                            <p:txEl>
                                              <p:pRg st="6" end="6"/>
                                            </p:txEl>
                                          </p:spTgt>
                                        </p:tgtEl>
                                      </p:cBhvr>
                                    </p:animEffect>
                                  </p:childTnLst>
                                </p:cTn>
                              </p:par>
                              <p:par>
                                <p:cTn id="51" presetID="6" presetClass="entr" presetSubtype="16" fill="hold" nodeType="withEffect">
                                  <p:stCondLst>
                                    <p:cond delay="0"/>
                                  </p:stCondLst>
                                  <p:childTnLst>
                                    <p:set>
                                      <p:cBhvr>
                                        <p:cTn id="52" dur="1" fill="hold">
                                          <p:stCondLst>
                                            <p:cond delay="0"/>
                                          </p:stCondLst>
                                        </p:cTn>
                                        <p:tgtEl>
                                          <p:spTgt spid="11270"/>
                                        </p:tgtEl>
                                        <p:attrNameLst>
                                          <p:attrName>style.visibility</p:attrName>
                                        </p:attrNameLst>
                                      </p:cBhvr>
                                      <p:to>
                                        <p:strVal val="visible"/>
                                      </p:to>
                                    </p:set>
                                    <p:animEffect transition="in" filter="circle(in)">
                                      <p:cBhvr>
                                        <p:cTn id="53" dur="1000"/>
                                        <p:tgtEl>
                                          <p:spTgt spid="11270"/>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4" fill="hold" nodeType="clickEffect">
                                  <p:stCondLst>
                                    <p:cond delay="0"/>
                                  </p:stCondLst>
                                  <p:childTnLst>
                                    <p:set>
                                      <p:cBhvr>
                                        <p:cTn id="57" dur="1" fill="hold">
                                          <p:stCondLst>
                                            <p:cond delay="0"/>
                                          </p:stCondLst>
                                        </p:cTn>
                                        <p:tgtEl>
                                          <p:spTgt spid="2">
                                            <p:txEl>
                                              <p:pRg st="7" end="7"/>
                                            </p:txEl>
                                          </p:spTgt>
                                        </p:tgtEl>
                                        <p:attrNameLst>
                                          <p:attrName>style.visibility</p:attrName>
                                        </p:attrNameLst>
                                      </p:cBhvr>
                                      <p:to>
                                        <p:strVal val="visible"/>
                                      </p:to>
                                    </p:set>
                                    <p:anim calcmode="lin" valueType="num">
                                      <p:cBhvr additive="base">
                                        <p:cTn id="58" dur="500"/>
                                        <p:tgtEl>
                                          <p:spTgt spid="2">
                                            <p:txEl>
                                              <p:pRg st="7" end="7"/>
                                            </p:txEl>
                                          </p:spTgt>
                                        </p:tgtEl>
                                        <p:attrNameLst>
                                          <p:attrName>ppt_y</p:attrName>
                                        </p:attrNameLst>
                                      </p:cBhvr>
                                      <p:tavLst>
                                        <p:tav tm="0">
                                          <p:val>
                                            <p:strVal val="#ppt_y+#ppt_h*1.125000"/>
                                          </p:val>
                                        </p:tav>
                                        <p:tav tm="100000">
                                          <p:val>
                                            <p:strVal val="#ppt_y"/>
                                          </p:val>
                                        </p:tav>
                                      </p:tavLst>
                                    </p:anim>
                                    <p:animEffect transition="in" filter="wipe(up)">
                                      <p:cBhvr>
                                        <p:cTn id="59" dur="500"/>
                                        <p:tgtEl>
                                          <p:spTgt spid="2">
                                            <p:txEl>
                                              <p:pRg st="7" end="7"/>
                                            </p:txEl>
                                          </p:spTgt>
                                        </p:tgtEl>
                                      </p:cBhvr>
                                    </p:animEffect>
                                  </p:childTnLst>
                                </p:cTn>
                              </p:par>
                              <p:par>
                                <p:cTn id="60" presetID="6" presetClass="entr" presetSubtype="16" fill="hold" nodeType="withEffect">
                                  <p:stCondLst>
                                    <p:cond delay="0"/>
                                  </p:stCondLst>
                                  <p:childTnLst>
                                    <p:set>
                                      <p:cBhvr>
                                        <p:cTn id="61" dur="1" fill="hold">
                                          <p:stCondLst>
                                            <p:cond delay="0"/>
                                          </p:stCondLst>
                                        </p:cTn>
                                        <p:tgtEl>
                                          <p:spTgt spid="11274"/>
                                        </p:tgtEl>
                                        <p:attrNameLst>
                                          <p:attrName>style.visibility</p:attrName>
                                        </p:attrNameLst>
                                      </p:cBhvr>
                                      <p:to>
                                        <p:strVal val="visible"/>
                                      </p:to>
                                    </p:set>
                                    <p:animEffect transition="in" filter="circle(in)">
                                      <p:cBhvr>
                                        <p:cTn id="62" dur="1000"/>
                                        <p:tgtEl>
                                          <p:spTgt spid="1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76400"/>
            <a:ext cx="5029200" cy="4953000"/>
          </a:xfrm>
        </p:spPr>
        <p:txBody>
          <a:bodyPr>
            <a:normAutofit fontScale="92500" lnSpcReduction="20000"/>
          </a:bodyPr>
          <a:lstStyle/>
          <a:p>
            <a:r>
              <a:rPr lang="en-US" dirty="0"/>
              <a:t>Family shows, comedies, and dramas very popular</a:t>
            </a:r>
          </a:p>
          <a:p>
            <a:pPr lvl="1"/>
            <a:r>
              <a:rPr lang="en-US" dirty="0"/>
              <a:t>Brady Bunch, Bonanza, Little House on the Prairie, Dukes of Hazard, Dallas, Happy Days, Laverne &amp; Shirley, Grease</a:t>
            </a:r>
          </a:p>
          <a:p>
            <a:r>
              <a:rPr lang="en-US" dirty="0"/>
              <a:t>Women given more prominent roles</a:t>
            </a:r>
          </a:p>
          <a:p>
            <a:pPr lvl="1"/>
            <a:r>
              <a:rPr lang="en-US" dirty="0"/>
              <a:t>Wonder Woman, Charlie’s Angels, Mary Tyler Moore Show</a:t>
            </a:r>
          </a:p>
          <a:p>
            <a:r>
              <a:rPr lang="en-US" dirty="0"/>
              <a:t>Shows tackle political and social issues</a:t>
            </a:r>
          </a:p>
          <a:p>
            <a:pPr lvl="1"/>
            <a:r>
              <a:rPr lang="en-US" dirty="0"/>
              <a:t>M*A*S*H, All in the Family, Saturday Night Live</a:t>
            </a:r>
          </a:p>
          <a:p>
            <a:r>
              <a:rPr lang="en-US" dirty="0"/>
              <a:t>More racial diversity</a:t>
            </a:r>
          </a:p>
          <a:p>
            <a:pPr lvl="1"/>
            <a:r>
              <a:rPr lang="en-US" dirty="0"/>
              <a:t>The Jefferson's, Good Times, Blazing Saddles</a:t>
            </a:r>
          </a:p>
          <a:p>
            <a:r>
              <a:rPr lang="en-US" dirty="0"/>
              <a:t> Dramatic and esoteric films</a:t>
            </a:r>
          </a:p>
          <a:p>
            <a:pPr lvl="1"/>
            <a:r>
              <a:rPr lang="en-US" dirty="0"/>
              <a:t>The Godfather, Star Wars, Clockwork Orange, Rocky Horror Picture Show, Apocalypse Now, Jaws, Carrie, The Exorcist, Rocky</a:t>
            </a:r>
          </a:p>
          <a:p>
            <a:pPr lvl="1"/>
            <a:endParaRPr lang="en-US" dirty="0"/>
          </a:p>
        </p:txBody>
      </p:sp>
      <p:sp>
        <p:nvSpPr>
          <p:cNvPr id="3" name="Title 2"/>
          <p:cNvSpPr>
            <a:spLocks noGrp="1"/>
          </p:cNvSpPr>
          <p:nvPr>
            <p:ph type="title"/>
          </p:nvPr>
        </p:nvSpPr>
        <p:spPr/>
        <p:txBody>
          <a:bodyPr/>
          <a:lstStyle/>
          <a:p>
            <a:pPr algn="l"/>
            <a:r>
              <a:rPr lang="en-US" dirty="0"/>
              <a:t>Television and Movies</a:t>
            </a:r>
          </a:p>
        </p:txBody>
      </p:sp>
      <p:pic>
        <p:nvPicPr>
          <p:cNvPr id="12294" name="Picture 6" descr="http://community.starhub.com/t5/image/serverpage/image-id/6625iF0F06B18B9FD4E50/image-size/original?v=mpbl-1&amp;px=-1">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010399" y="304800"/>
            <a:ext cx="1870075" cy="1562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296" name="Picture 8" descr="http://hookedonhouses.net/wp-content/uploads/2009/06/mary-tyler-moore-cast-photo.jpg">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466" t="7879" r="8436" b="10023"/>
          <a:stretch/>
        </p:blipFill>
        <p:spPr bwMode="auto">
          <a:xfrm>
            <a:off x="5283199" y="1600200"/>
            <a:ext cx="1599228" cy="1599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298" name="Picture 10" descr="http://upload.wikimedia.org/wikipedia/en/6/6e/M*A*S*H_TV_cast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3105" y="1991236"/>
            <a:ext cx="1649895" cy="21246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300" name="Picture 12" descr="http://www.myfellowamerican.tv/blog/wp-content/uploads/2012/03/All-in-the-Family-Tvlistings.zap2it.com_.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83199" y="3352800"/>
            <a:ext cx="1727200" cy="1295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302" name="Picture 14" descr="http://upload.wikimedia.org/wikipedia/en/7/7b/Blazing_saddles_movie_poster.jpg">
            <a:hlinkClick r:id="rId10"/>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428" b="7951"/>
          <a:stretch/>
        </p:blipFill>
        <p:spPr bwMode="auto">
          <a:xfrm>
            <a:off x="7239000" y="4267200"/>
            <a:ext cx="1647161" cy="22407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304" name="Picture 16" descr="http://www.scenicreflections.com/files/rockyhorror_1024.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28500" y="4800600"/>
            <a:ext cx="2036598" cy="15274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76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276600" y="1676400"/>
            <a:ext cx="5638801" cy="4953000"/>
          </a:xfrm>
        </p:spPr>
        <p:txBody>
          <a:bodyPr>
            <a:normAutofit fontScale="92500" lnSpcReduction="20000"/>
          </a:bodyPr>
          <a:lstStyle/>
          <a:p>
            <a:r>
              <a:rPr lang="en-US" dirty="0"/>
              <a:t>Pop/Pop-Rock</a:t>
            </a:r>
          </a:p>
          <a:p>
            <a:pPr lvl="1"/>
            <a:r>
              <a:rPr lang="en-US" dirty="0"/>
              <a:t>Jackson 5, The </a:t>
            </a:r>
            <a:r>
              <a:rPr lang="en-US" dirty="0" err="1"/>
              <a:t>Osmonds</a:t>
            </a:r>
            <a:r>
              <a:rPr lang="en-US" dirty="0"/>
              <a:t>, The Carpenters, Barry </a:t>
            </a:r>
            <a:r>
              <a:rPr lang="en-US" dirty="0" err="1"/>
              <a:t>Manilow</a:t>
            </a:r>
            <a:r>
              <a:rPr lang="en-US" dirty="0"/>
              <a:t>, James Taylor, Fleetwood Mac, Billy Joel, Wings</a:t>
            </a:r>
          </a:p>
          <a:p>
            <a:r>
              <a:rPr lang="en-US" dirty="0"/>
              <a:t>Hard Rock</a:t>
            </a:r>
          </a:p>
          <a:p>
            <a:pPr lvl="1"/>
            <a:r>
              <a:rPr lang="en-US" dirty="0"/>
              <a:t>Led </a:t>
            </a:r>
            <a:r>
              <a:rPr lang="en-US" dirty="0" err="1"/>
              <a:t>Zepplin</a:t>
            </a:r>
            <a:r>
              <a:rPr lang="en-US" dirty="0"/>
              <a:t>, Black Sabbath, AC/DC, KISS, STYX, Journey, Pink Floyd</a:t>
            </a:r>
          </a:p>
          <a:p>
            <a:r>
              <a:rPr lang="en-US" dirty="0"/>
              <a:t>Punk Rock</a:t>
            </a:r>
          </a:p>
          <a:p>
            <a:pPr lvl="1"/>
            <a:r>
              <a:rPr lang="en-US" dirty="0"/>
              <a:t>The Ramones, Sex Pistols, The Clash</a:t>
            </a:r>
          </a:p>
          <a:p>
            <a:r>
              <a:rPr lang="en-US" dirty="0"/>
              <a:t>Glam Rock</a:t>
            </a:r>
          </a:p>
          <a:p>
            <a:pPr lvl="1"/>
            <a:r>
              <a:rPr lang="en-US" dirty="0"/>
              <a:t>Elton John, David Bowie, Queen</a:t>
            </a:r>
          </a:p>
          <a:p>
            <a:r>
              <a:rPr lang="en-US" dirty="0"/>
              <a:t>Disco</a:t>
            </a:r>
          </a:p>
          <a:p>
            <a:pPr lvl="1"/>
            <a:r>
              <a:rPr lang="en-US" dirty="0"/>
              <a:t>ABBA, Donna Summer, Bee Gees, Gloria Gaynor</a:t>
            </a:r>
          </a:p>
          <a:p>
            <a:r>
              <a:rPr lang="en-US" dirty="0"/>
              <a:t>Funk</a:t>
            </a:r>
          </a:p>
          <a:p>
            <a:pPr lvl="1"/>
            <a:r>
              <a:rPr lang="en-US" dirty="0"/>
              <a:t>James Brown, Sly and the Family Stone, Stevie Wonder, The Commodores</a:t>
            </a:r>
          </a:p>
          <a:p>
            <a:r>
              <a:rPr lang="en-US" dirty="0"/>
              <a:t>Southern Rock</a:t>
            </a:r>
          </a:p>
          <a:p>
            <a:pPr lvl="1"/>
            <a:r>
              <a:rPr lang="en-US" dirty="0"/>
              <a:t>The Eagles, </a:t>
            </a:r>
            <a:r>
              <a:rPr lang="en-US" dirty="0" err="1"/>
              <a:t>Lynyrd</a:t>
            </a:r>
            <a:r>
              <a:rPr lang="en-US" dirty="0"/>
              <a:t> </a:t>
            </a:r>
            <a:r>
              <a:rPr lang="en-US" dirty="0" err="1"/>
              <a:t>Skynyrd</a:t>
            </a:r>
            <a:r>
              <a:rPr lang="en-US" dirty="0"/>
              <a:t>, Willie Nelson</a:t>
            </a:r>
          </a:p>
        </p:txBody>
      </p:sp>
      <p:sp>
        <p:nvSpPr>
          <p:cNvPr id="3" name="Title 2"/>
          <p:cNvSpPr>
            <a:spLocks noGrp="1"/>
          </p:cNvSpPr>
          <p:nvPr>
            <p:ph type="title"/>
          </p:nvPr>
        </p:nvSpPr>
        <p:spPr>
          <a:xfrm>
            <a:off x="381000" y="355847"/>
            <a:ext cx="4191000" cy="1054394"/>
          </a:xfrm>
        </p:spPr>
        <p:txBody>
          <a:bodyPr/>
          <a:lstStyle/>
          <a:p>
            <a:pPr algn="l"/>
            <a:r>
              <a:rPr lang="en-US" dirty="0"/>
              <a:t>Music</a:t>
            </a:r>
          </a:p>
        </p:txBody>
      </p:sp>
      <p:sp>
        <p:nvSpPr>
          <p:cNvPr id="2" name="TextBox 1"/>
          <p:cNvSpPr txBox="1"/>
          <p:nvPr/>
        </p:nvSpPr>
        <p:spPr>
          <a:xfrm>
            <a:off x="4038600" y="381000"/>
            <a:ext cx="4876800" cy="830997"/>
          </a:xfrm>
          <a:prstGeom prst="rect">
            <a:avLst/>
          </a:prstGeom>
          <a:noFill/>
        </p:spPr>
        <p:txBody>
          <a:bodyPr wrap="square" rtlCol="0">
            <a:spAutoFit/>
          </a:bodyPr>
          <a:lstStyle/>
          <a:p>
            <a:r>
              <a:rPr lang="en-US" sz="2400" i="1" dirty="0">
                <a:solidFill>
                  <a:schemeClr val="bg1"/>
                </a:solidFill>
              </a:rPr>
              <a:t>Music no longer used to get across a message, simply meant to enjoy</a:t>
            </a:r>
          </a:p>
        </p:txBody>
      </p:sp>
      <p:pic>
        <p:nvPicPr>
          <p:cNvPr id="1036" name="Picture 12" descr="http://i.imgur.com/OuYvA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07" y="2069909"/>
            <a:ext cx="2908060" cy="37052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08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04800" y="1719072"/>
            <a:ext cx="4495800" cy="4757928"/>
          </a:xfrm>
        </p:spPr>
        <p:txBody>
          <a:bodyPr>
            <a:normAutofit fontScale="85000" lnSpcReduction="10000"/>
          </a:bodyPr>
          <a:lstStyle/>
          <a:p>
            <a:pPr>
              <a:buNone/>
            </a:pPr>
            <a:r>
              <a:rPr lang="en-US" b="1" dirty="0"/>
              <a:t>Dates in Office: </a:t>
            </a:r>
            <a:r>
              <a:rPr lang="en-US" dirty="0"/>
              <a:t>1974-1976</a:t>
            </a:r>
          </a:p>
          <a:p>
            <a:pPr>
              <a:buNone/>
            </a:pPr>
            <a:r>
              <a:rPr lang="en-US" b="1" dirty="0"/>
              <a:t>Nickname: </a:t>
            </a:r>
            <a:r>
              <a:rPr lang="en-US" dirty="0"/>
              <a:t>Mr. Nice Guy, the Accidental President</a:t>
            </a:r>
          </a:p>
          <a:p>
            <a:pPr>
              <a:buNone/>
            </a:pPr>
            <a:r>
              <a:rPr lang="en-US" b="1" dirty="0"/>
              <a:t>Major Events:</a:t>
            </a:r>
          </a:p>
          <a:p>
            <a:r>
              <a:rPr lang="en-US" dirty="0"/>
              <a:t>Pardons Nixon</a:t>
            </a:r>
          </a:p>
          <a:p>
            <a:r>
              <a:rPr lang="en-US" dirty="0"/>
              <a:t>Helsinki Agreement: Declaration signed by the US and most European states in an attempt to improve relations between the Communist bloc and the West.</a:t>
            </a:r>
          </a:p>
        </p:txBody>
      </p:sp>
      <p:pic>
        <p:nvPicPr>
          <p:cNvPr id="6146" name="Picture 2" descr="http://upload.wikimedia.org/wikipedia/commons/thumb/4/4e/Gerald_Ford.jpg/220px-Gerald_Ford.jpg"/>
          <p:cNvPicPr>
            <a:picLocks noGrp="1" noChangeAspect="1" noChangeArrowheads="1"/>
          </p:cNvPicPr>
          <p:nvPr>
            <p:ph sz="half" idx="2"/>
          </p:nvPr>
        </p:nvPicPr>
        <p:blipFill>
          <a:blip r:embed="rId2" cstate="print"/>
          <a:srcRect/>
          <a:stretch>
            <a:fillRect/>
          </a:stretch>
        </p:blipFill>
        <p:spPr bwMode="auto">
          <a:xfrm>
            <a:off x="5105400" y="1600200"/>
            <a:ext cx="3276600" cy="48106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tle 3"/>
          <p:cNvSpPr>
            <a:spLocks noGrp="1"/>
          </p:cNvSpPr>
          <p:nvPr>
            <p:ph type="title"/>
          </p:nvPr>
        </p:nvSpPr>
        <p:spPr/>
        <p:txBody>
          <a:bodyPr/>
          <a:lstStyle/>
          <a:p>
            <a:r>
              <a:rPr lang="en-US" dirty="0"/>
              <a:t>Gerald Ford</a:t>
            </a:r>
          </a:p>
        </p:txBody>
      </p:sp>
    </p:spTree>
    <p:extLst>
      <p:ext uri="{BB962C8B-B14F-4D97-AF65-F5344CB8AC3E}">
        <p14:creationId xmlns:p14="http://schemas.microsoft.com/office/powerpoint/2010/main" val="84285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3733800" y="1719072"/>
            <a:ext cx="5181600" cy="4860040"/>
          </a:xfrm>
        </p:spPr>
        <p:txBody>
          <a:bodyPr>
            <a:normAutofit lnSpcReduction="10000"/>
          </a:bodyPr>
          <a:lstStyle/>
          <a:p>
            <a:r>
              <a:rPr lang="en-US" dirty="0"/>
              <a:t>Election of 1976: Ford (R) vs. Carter (D)</a:t>
            </a:r>
          </a:p>
          <a:p>
            <a:pPr lvl="1"/>
            <a:r>
              <a:rPr lang="en-US" i="1" dirty="0"/>
              <a:t>“Don’t vote.  It only encourages them.”</a:t>
            </a:r>
          </a:p>
          <a:p>
            <a:r>
              <a:rPr lang="en-US" dirty="0"/>
              <a:t>“Jimmy” Carter</a:t>
            </a:r>
          </a:p>
          <a:p>
            <a:pPr lvl="1"/>
            <a:r>
              <a:rPr lang="en-US" dirty="0"/>
              <a:t>Ran as the Washington outsider</a:t>
            </a:r>
          </a:p>
          <a:p>
            <a:pPr lvl="1"/>
            <a:r>
              <a:rPr lang="en-US" dirty="0"/>
              <a:t>Came into trouble when working with Washington insiders</a:t>
            </a:r>
          </a:p>
          <a:p>
            <a:pPr lvl="1"/>
            <a:r>
              <a:rPr lang="en-US" dirty="0"/>
              <a:t>Devout Christian – bring morality back to politics</a:t>
            </a:r>
          </a:p>
          <a:p>
            <a:pPr lvl="1"/>
            <a:endParaRPr lang="en-US" dirty="0"/>
          </a:p>
          <a:p>
            <a:endParaRPr lang="en-US" sz="2400" dirty="0"/>
          </a:p>
        </p:txBody>
      </p:sp>
      <p:sp>
        <p:nvSpPr>
          <p:cNvPr id="5" name="Title 4"/>
          <p:cNvSpPr>
            <a:spLocks noGrp="1"/>
          </p:cNvSpPr>
          <p:nvPr>
            <p:ph type="title"/>
          </p:nvPr>
        </p:nvSpPr>
        <p:spPr/>
        <p:txBody>
          <a:bodyPr/>
          <a:lstStyle/>
          <a:p>
            <a:r>
              <a:rPr lang="en-US" dirty="0"/>
              <a:t>Election of 1976</a:t>
            </a:r>
          </a:p>
        </p:txBody>
      </p:sp>
      <p:pic>
        <p:nvPicPr>
          <p:cNvPr id="7" name="Picture 2" descr="http://www.conservapedia.com/images/thumb/a/a4/Carter.jpg/200px-Carter.jpg"/>
          <p:cNvPicPr>
            <a:picLocks noChangeAspect="1" noChangeArrowheads="1"/>
          </p:cNvPicPr>
          <p:nvPr/>
        </p:nvPicPr>
        <p:blipFill>
          <a:blip r:embed="rId2" cstate="print"/>
          <a:srcRect/>
          <a:stretch>
            <a:fillRect/>
          </a:stretch>
        </p:blipFill>
        <p:spPr bwMode="auto">
          <a:xfrm>
            <a:off x="228600" y="381000"/>
            <a:ext cx="2110946" cy="312420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Content Placeholder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39973" y="3352800"/>
            <a:ext cx="3276600" cy="3382919"/>
          </a:xfrm>
          <a:prstGeom prst="rect">
            <a:avLst/>
          </a:prstGeom>
          <a:solidFill>
            <a:srgbClr val="FFFFFF">
              <a:shade val="85000"/>
            </a:srgbClr>
          </a:solidFill>
          <a:ln w="1270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46" name="Picture 2" descr="http://www.joeydevilla.com/wordpress/wp-content/uploads/2006/05/mr_peanut_evolution.jpg"/>
          <p:cNvPicPr>
            <a:picLocks noChangeAspect="1" noChangeArrowheads="1"/>
          </p:cNvPicPr>
          <p:nvPr/>
        </p:nvPicPr>
        <p:blipFill>
          <a:blip r:embed="rId4" cstate="print"/>
          <a:srcRect l="22400" r="51371"/>
          <a:stretch>
            <a:fillRect/>
          </a:stretch>
        </p:blipFill>
        <p:spPr bwMode="auto">
          <a:xfrm>
            <a:off x="2339546" y="1524000"/>
            <a:ext cx="990600" cy="21905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5453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circle(in)">
                                      <p:cBhvr>
                                        <p:cTn id="22" dur="1000"/>
                                        <p:tgtEl>
                                          <p:spTgt spid="6">
                                            <p:txEl>
                                              <p:pRg st="3" end="3"/>
                                            </p:txEl>
                                          </p:spTgt>
                                        </p:tgtEl>
                                      </p:cBhvr>
                                    </p:animEffect>
                                  </p:childTnLst>
                                </p:cTn>
                              </p:par>
                            </p:childTnLst>
                          </p:cTn>
                        </p:par>
                        <p:par>
                          <p:cTn id="23" fill="hold">
                            <p:stCondLst>
                              <p:cond delay="1000"/>
                            </p:stCondLst>
                            <p:childTnLst>
                              <p:par>
                                <p:cTn id="24" presetID="6" presetClass="entr" presetSubtype="16" fill="hold" nodeType="after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circle(in)">
                                      <p:cBhvr>
                                        <p:cTn id="26" dur="1000"/>
                                        <p:tgtEl>
                                          <p:spTgt spid="6">
                                            <p:txEl>
                                              <p:pRg st="4" end="4"/>
                                            </p:txEl>
                                          </p:spTgt>
                                        </p:tgtEl>
                                      </p:cBhvr>
                                    </p:animEffect>
                                  </p:childTnLst>
                                </p:cTn>
                              </p:par>
                            </p:childTnLst>
                          </p:cTn>
                        </p:par>
                        <p:par>
                          <p:cTn id="27" fill="hold">
                            <p:stCondLst>
                              <p:cond delay="2000"/>
                            </p:stCondLst>
                            <p:childTnLst>
                              <p:par>
                                <p:cTn id="28" presetID="6" presetClass="entr" presetSubtype="16" fill="hold" nodeType="after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circle(in)">
                                      <p:cBhvr>
                                        <p:cTn id="30"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1" y="1719070"/>
            <a:ext cx="5334000" cy="4929211"/>
          </a:xfrm>
        </p:spPr>
        <p:txBody>
          <a:bodyPr/>
          <a:lstStyle/>
          <a:p>
            <a:r>
              <a:rPr lang="en-US" sz="3200" dirty="0"/>
              <a:t>Dept. of Energy</a:t>
            </a:r>
          </a:p>
          <a:p>
            <a:r>
              <a:rPr lang="en-US" sz="3200" dirty="0"/>
              <a:t>Tax cuts to fight inflation</a:t>
            </a:r>
          </a:p>
          <a:p>
            <a:r>
              <a:rPr lang="en-US" sz="3200" dirty="0"/>
              <a:t>Pardons Vietnam draft dodgers</a:t>
            </a:r>
          </a:p>
          <a:p>
            <a:r>
              <a:rPr lang="en-US" sz="3200" dirty="0"/>
              <a:t>Human rights activist</a:t>
            </a:r>
          </a:p>
          <a:p>
            <a:r>
              <a:rPr lang="en-US" sz="3200" dirty="0"/>
              <a:t>Deregulation of transportation</a:t>
            </a:r>
          </a:p>
          <a:p>
            <a:endParaRPr lang="en-US" dirty="0"/>
          </a:p>
        </p:txBody>
      </p:sp>
      <p:sp>
        <p:nvSpPr>
          <p:cNvPr id="5" name="Title 4"/>
          <p:cNvSpPr>
            <a:spLocks noGrp="1"/>
          </p:cNvSpPr>
          <p:nvPr>
            <p:ph type="title"/>
          </p:nvPr>
        </p:nvSpPr>
        <p:spPr/>
        <p:txBody>
          <a:bodyPr/>
          <a:lstStyle/>
          <a:p>
            <a:pPr algn="l"/>
            <a:r>
              <a:rPr lang="en-US" dirty="0"/>
              <a:t>Peanuts, Not Politics</a:t>
            </a:r>
          </a:p>
        </p:txBody>
      </p:sp>
      <p:pic>
        <p:nvPicPr>
          <p:cNvPr id="7170" name="Picture 2" descr="http://www.worldofstock.com/slides/PFA1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31707">
            <a:off x="6003798" y="393880"/>
            <a:ext cx="2784992" cy="41443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172" name="Picture 4" descr="http://theresilientearth.com/files/images/carter_solar_pane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44962">
            <a:off x="4213238" y="4487425"/>
            <a:ext cx="4222034" cy="21279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5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heel(1)">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heel(1)">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heel(1)">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heel(1)">
                                      <p:cBhvr>
                                        <p:cTn id="27"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91327" y="1716565"/>
            <a:ext cx="5271827" cy="4952999"/>
          </a:xfrm>
        </p:spPr>
        <p:txBody>
          <a:bodyPr>
            <a:normAutofit fontScale="85000" lnSpcReduction="20000"/>
          </a:bodyPr>
          <a:lstStyle/>
          <a:p>
            <a:r>
              <a:rPr lang="en-US" sz="2800" dirty="0"/>
              <a:t>Camp David Accords – Carter invited the leaders of Egypt and Israel to a conference at Camp David, in which he persuaded them to sign a peace accord.</a:t>
            </a:r>
          </a:p>
          <a:p>
            <a:pPr lvl="1"/>
            <a:r>
              <a:rPr lang="en-US" sz="2300" dirty="0"/>
              <a:t>Israel would withdraw from disputed territory</a:t>
            </a:r>
          </a:p>
          <a:p>
            <a:pPr lvl="1"/>
            <a:r>
              <a:rPr lang="en-US" sz="2300" dirty="0"/>
              <a:t>Egypt would respect Israel’s borders</a:t>
            </a:r>
          </a:p>
          <a:p>
            <a:r>
              <a:rPr lang="en-US" sz="2800" dirty="0"/>
              <a:t>Panama Canal Treaty – Vowed to give full control of the Panama Canal over by the year 2000.</a:t>
            </a:r>
          </a:p>
          <a:p>
            <a:r>
              <a:rPr lang="en-US" sz="2800" dirty="0"/>
              <a:t>Soviet invasion of Afghanistan </a:t>
            </a:r>
            <a:r>
              <a:rPr lang="en-US" sz="2800" dirty="0">
                <a:sym typeface="Wingdings"/>
              </a:rPr>
              <a:t> Boycott of 1980 Moscow Olympics  Boycott of 1984 LA Olympics</a:t>
            </a:r>
            <a:endParaRPr lang="en-US" sz="2800" dirty="0"/>
          </a:p>
          <a:p>
            <a:endParaRPr lang="en-US" dirty="0"/>
          </a:p>
        </p:txBody>
      </p:sp>
      <p:sp>
        <p:nvSpPr>
          <p:cNvPr id="3" name="Title 2"/>
          <p:cNvSpPr>
            <a:spLocks noGrp="1"/>
          </p:cNvSpPr>
          <p:nvPr>
            <p:ph type="title"/>
          </p:nvPr>
        </p:nvSpPr>
        <p:spPr/>
        <p:txBody>
          <a:bodyPr/>
          <a:lstStyle/>
          <a:p>
            <a:pPr algn="l"/>
            <a:r>
              <a:rPr lang="en-US" dirty="0"/>
              <a:t>Foreign Affairs</a:t>
            </a:r>
          </a:p>
        </p:txBody>
      </p:sp>
      <p:pic>
        <p:nvPicPr>
          <p:cNvPr id="4" name="Picture 4" descr="http://4.bp.blogspot.com/-eHnEqwJ1LRY/TaAe7bVAobI/AAAAAAAAAeQ/IZCeYqn4EAw/s1600/israel+egypt.png"/>
          <p:cNvPicPr>
            <a:picLocks noChangeAspect="1" noChangeArrowheads="1"/>
          </p:cNvPicPr>
          <p:nvPr/>
        </p:nvPicPr>
        <p:blipFill>
          <a:blip r:embed="rId2" cstate="print"/>
          <a:srcRect l="5048" t="7407" r="6610" b="7407"/>
          <a:stretch>
            <a:fillRect/>
          </a:stretch>
        </p:blipFill>
        <p:spPr bwMode="auto">
          <a:xfrm rot="410931">
            <a:off x="6394110" y="136564"/>
            <a:ext cx="2384134" cy="1566717"/>
          </a:xfrm>
          <a:prstGeom prst="rect">
            <a:avLst/>
          </a:prstGeom>
          <a:noFill/>
        </p:spPr>
      </p:pic>
      <p:pic>
        <p:nvPicPr>
          <p:cNvPr id="5122" name="Picture 2" descr="http://media-2.web.britannica.com/eb-media/99/90099-004-5BD407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89" y="1676401"/>
            <a:ext cx="3280012" cy="2516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8641" y="3731400"/>
            <a:ext cx="3302760" cy="461665"/>
          </a:xfrm>
          <a:prstGeom prst="rect">
            <a:avLst/>
          </a:prstGeom>
          <a:solidFill>
            <a:schemeClr val="tx2">
              <a:lumMod val="40000"/>
              <a:lumOff val="60000"/>
              <a:alpha val="90000"/>
            </a:schemeClr>
          </a:solidFill>
        </p:spPr>
        <p:txBody>
          <a:bodyPr wrap="square" rtlCol="0">
            <a:spAutoFit/>
          </a:bodyPr>
          <a:lstStyle/>
          <a:p>
            <a:pPr algn="ctr"/>
            <a:r>
              <a:rPr lang="en-US" sz="1200" dirty="0"/>
              <a:t>President Anwar Sadat of Egypt (left) and Prime Minister Menachem Begin of Israel (right)</a:t>
            </a:r>
          </a:p>
        </p:txBody>
      </p:sp>
      <p:pic>
        <p:nvPicPr>
          <p:cNvPr id="7" name="Picture 2" descr="File:Mortar attack on Shigal Tarna garrison, Kunar Province, 87.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714" y="4271647"/>
            <a:ext cx="3322613" cy="23762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45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00200"/>
            <a:ext cx="4572000" cy="5029199"/>
          </a:xfrm>
        </p:spPr>
        <p:txBody>
          <a:bodyPr>
            <a:noAutofit/>
          </a:bodyPr>
          <a:lstStyle/>
          <a:p>
            <a:r>
              <a:rPr lang="en-US" sz="1800" dirty="0"/>
              <a:t>American-supported Shah deposed</a:t>
            </a:r>
          </a:p>
          <a:p>
            <a:pPr lvl="1"/>
            <a:r>
              <a:rPr lang="en-US" sz="1600" dirty="0"/>
              <a:t>Carter allows him to get medical attention in the U.S. </a:t>
            </a:r>
          </a:p>
          <a:p>
            <a:pPr lvl="1"/>
            <a:r>
              <a:rPr lang="en-US" sz="1600" dirty="0"/>
              <a:t>Riots in Iran, demanding he be brought to justice</a:t>
            </a:r>
          </a:p>
          <a:p>
            <a:r>
              <a:rPr lang="en-US" sz="1800" dirty="0"/>
              <a:t>52 Americans held hostage for 444 days after a group of Islamist students and militants took over the American Embassy in Tehran. </a:t>
            </a:r>
          </a:p>
          <a:p>
            <a:pPr lvl="1"/>
            <a:r>
              <a:rPr lang="en-US" sz="1600" dirty="0"/>
              <a:t>Ayatollah </a:t>
            </a:r>
            <a:r>
              <a:rPr lang="en-US" sz="1600" dirty="0" err="1"/>
              <a:t>Ruhollah</a:t>
            </a:r>
            <a:r>
              <a:rPr lang="en-US" sz="1600" dirty="0"/>
              <a:t> Khomeini </a:t>
            </a:r>
          </a:p>
          <a:p>
            <a:pPr lvl="1"/>
            <a:r>
              <a:rPr lang="en-US" sz="1600" dirty="0"/>
              <a:t>Failed release negotiations and rescue missions</a:t>
            </a:r>
          </a:p>
          <a:p>
            <a:r>
              <a:rPr lang="en-US" sz="1800" dirty="0"/>
              <a:t>Enter into negotiations after Shah dies and Iraq invades</a:t>
            </a:r>
          </a:p>
          <a:p>
            <a:r>
              <a:rPr lang="en-US" sz="1800" dirty="0"/>
              <a:t>Hostages released minutes after Ronald Reagan is sworn into office.</a:t>
            </a:r>
          </a:p>
        </p:txBody>
      </p:sp>
      <p:sp>
        <p:nvSpPr>
          <p:cNvPr id="3" name="Title 2"/>
          <p:cNvSpPr>
            <a:spLocks noGrp="1"/>
          </p:cNvSpPr>
          <p:nvPr>
            <p:ph type="title"/>
          </p:nvPr>
        </p:nvSpPr>
        <p:spPr/>
        <p:txBody>
          <a:bodyPr/>
          <a:lstStyle/>
          <a:p>
            <a:r>
              <a:rPr lang="en-US" dirty="0"/>
              <a:t>Iran Hostage Crisis</a:t>
            </a:r>
          </a:p>
        </p:txBody>
      </p:sp>
      <p:pic>
        <p:nvPicPr>
          <p:cNvPr id="32770" name="Picture 2" descr="http://content.answcdn.com/main/content/img/getty/8/8/3208388.jpg"/>
          <p:cNvPicPr>
            <a:picLocks noChangeAspect="1" noChangeArrowheads="1"/>
          </p:cNvPicPr>
          <p:nvPr/>
        </p:nvPicPr>
        <p:blipFill>
          <a:blip r:embed="rId2" cstate="print"/>
          <a:srcRect l="6557" b="15614"/>
          <a:stretch>
            <a:fillRect/>
          </a:stretch>
        </p:blipFill>
        <p:spPr bwMode="auto">
          <a:xfrm>
            <a:off x="4800600" y="2209800"/>
            <a:ext cx="4059555" cy="2848811"/>
          </a:xfrm>
          <a:prstGeom prst="rect">
            <a:avLst/>
          </a:prstGeom>
          <a:ln>
            <a:noFill/>
          </a:ln>
          <a:effectLst>
            <a:outerShdw blurRad="190500" algn="tl" rotWithShape="0">
              <a:srgbClr val="000000">
                <a:alpha val="70000"/>
              </a:srgbClr>
            </a:outerShdw>
          </a:effectLst>
        </p:spPr>
      </p:pic>
      <p:pic>
        <p:nvPicPr>
          <p:cNvPr id="32772" name="Picture 4" descr="http://media-2.web.britannica.com/eb-media/84/71284-004-767BA92D.jpg"/>
          <p:cNvPicPr>
            <a:picLocks noChangeAspect="1" noChangeArrowheads="1"/>
          </p:cNvPicPr>
          <p:nvPr/>
        </p:nvPicPr>
        <p:blipFill>
          <a:blip r:embed="rId3" cstate="print"/>
          <a:srcRect/>
          <a:stretch>
            <a:fillRect/>
          </a:stretch>
        </p:blipFill>
        <p:spPr bwMode="auto">
          <a:xfrm>
            <a:off x="4758629" y="2209800"/>
            <a:ext cx="4084320" cy="2784764"/>
          </a:xfrm>
          <a:prstGeom prst="rect">
            <a:avLst/>
          </a:prstGeom>
          <a:ln>
            <a:noFill/>
          </a:ln>
          <a:effectLst>
            <a:outerShdw blurRad="190500" algn="tl" rotWithShape="0">
              <a:srgbClr val="000000">
                <a:alpha val="70000"/>
              </a:srgbClr>
            </a:outerShdw>
          </a:effectLst>
        </p:spPr>
      </p:pic>
      <p:pic>
        <p:nvPicPr>
          <p:cNvPr id="32774" name="Picture 6" descr="http://2.bp.blogspot.com/-rl8t011c0NU/UHSAkmL19oI/AAAAAAAAK9s/cEVLLFj9ooY/s1600/argo-poster03.jpg"/>
          <p:cNvPicPr>
            <a:picLocks noChangeAspect="1" noChangeArrowheads="1"/>
          </p:cNvPicPr>
          <p:nvPr/>
        </p:nvPicPr>
        <p:blipFill>
          <a:blip r:embed="rId4" cstate="print"/>
          <a:srcRect/>
          <a:stretch>
            <a:fillRect/>
          </a:stretch>
        </p:blipFill>
        <p:spPr bwMode="auto">
          <a:xfrm>
            <a:off x="5157106" y="1728019"/>
            <a:ext cx="3287366" cy="4800600"/>
          </a:xfrm>
          <a:prstGeom prst="rect">
            <a:avLst/>
          </a:prstGeom>
          <a:noFill/>
        </p:spPr>
      </p:pic>
      <p:pic>
        <p:nvPicPr>
          <p:cNvPr id="8196" name="Picture 4" descr="http://alwelayah.net/hiic/imgs/08011015065811999668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5377" y="1828800"/>
            <a:ext cx="3810000" cy="42926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Bottom)">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lide(fromBottom)">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slide(fromBottom)">
                                      <p:cBhvr>
                                        <p:cTn id="17" dur="500"/>
                                        <p:tgtEl>
                                          <p:spTgt spid="2">
                                            <p:txEl>
                                              <p:pRg st="2" end="2"/>
                                            </p:txEl>
                                          </p:spTgt>
                                        </p:tgtEl>
                                      </p:cBhvr>
                                    </p:animEffect>
                                  </p:childTnLst>
                                </p:cTn>
                              </p:par>
                              <p:par>
                                <p:cTn id="18" presetID="53" presetClass="entr" presetSubtype="0" fill="hold" nodeType="withEffect">
                                  <p:stCondLst>
                                    <p:cond delay="0"/>
                                  </p:stCondLst>
                                  <p:childTnLst>
                                    <p:set>
                                      <p:cBhvr>
                                        <p:cTn id="19" dur="1" fill="hold">
                                          <p:stCondLst>
                                            <p:cond delay="0"/>
                                          </p:stCondLst>
                                        </p:cTn>
                                        <p:tgtEl>
                                          <p:spTgt spid="32772"/>
                                        </p:tgtEl>
                                        <p:attrNameLst>
                                          <p:attrName>style.visibility</p:attrName>
                                        </p:attrNameLst>
                                      </p:cBhvr>
                                      <p:to>
                                        <p:strVal val="visible"/>
                                      </p:to>
                                    </p:set>
                                    <p:anim calcmode="lin" valueType="num">
                                      <p:cBhvr>
                                        <p:cTn id="20" dur="1000" fill="hold"/>
                                        <p:tgtEl>
                                          <p:spTgt spid="32772"/>
                                        </p:tgtEl>
                                        <p:attrNameLst>
                                          <p:attrName>ppt_w</p:attrName>
                                        </p:attrNameLst>
                                      </p:cBhvr>
                                      <p:tavLst>
                                        <p:tav tm="0">
                                          <p:val>
                                            <p:fltVal val="0"/>
                                          </p:val>
                                        </p:tav>
                                        <p:tav tm="100000">
                                          <p:val>
                                            <p:strVal val="#ppt_w"/>
                                          </p:val>
                                        </p:tav>
                                      </p:tavLst>
                                    </p:anim>
                                    <p:anim calcmode="lin" valueType="num">
                                      <p:cBhvr>
                                        <p:cTn id="21" dur="1000" fill="hold"/>
                                        <p:tgtEl>
                                          <p:spTgt spid="32772"/>
                                        </p:tgtEl>
                                        <p:attrNameLst>
                                          <p:attrName>ppt_h</p:attrName>
                                        </p:attrNameLst>
                                      </p:cBhvr>
                                      <p:tavLst>
                                        <p:tav tm="0">
                                          <p:val>
                                            <p:fltVal val="0"/>
                                          </p:val>
                                        </p:tav>
                                        <p:tav tm="100000">
                                          <p:val>
                                            <p:strVal val="#ppt_h"/>
                                          </p:val>
                                        </p:tav>
                                      </p:tavLst>
                                    </p:anim>
                                    <p:animEffect transition="in" filter="fade">
                                      <p:cBhvr>
                                        <p:cTn id="22" dur="1000"/>
                                        <p:tgtEl>
                                          <p:spTgt spid="3277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slide(fromBottom)">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slide(fromBottom)">
                                      <p:cBhvr>
                                        <p:cTn id="32" dur="500"/>
                                        <p:tgtEl>
                                          <p:spTgt spid="2">
                                            <p:txEl>
                                              <p:pRg st="4" end="4"/>
                                            </p:txEl>
                                          </p:spTgt>
                                        </p:tgtEl>
                                      </p:cBhvr>
                                    </p:animEffect>
                                  </p:childTnLst>
                                </p:cTn>
                              </p:par>
                              <p:par>
                                <p:cTn id="33" presetID="53" presetClass="exit" presetSubtype="0" fill="hold" nodeType="withEffect">
                                  <p:stCondLst>
                                    <p:cond delay="0"/>
                                  </p:stCondLst>
                                  <p:childTnLst>
                                    <p:anim calcmode="lin" valueType="num">
                                      <p:cBhvr>
                                        <p:cTn id="34" dur="500"/>
                                        <p:tgtEl>
                                          <p:spTgt spid="32772"/>
                                        </p:tgtEl>
                                        <p:attrNameLst>
                                          <p:attrName>ppt_w</p:attrName>
                                        </p:attrNameLst>
                                      </p:cBhvr>
                                      <p:tavLst>
                                        <p:tav tm="0">
                                          <p:val>
                                            <p:strVal val="ppt_w"/>
                                          </p:val>
                                        </p:tav>
                                        <p:tav tm="100000">
                                          <p:val>
                                            <p:fltVal val="0"/>
                                          </p:val>
                                        </p:tav>
                                      </p:tavLst>
                                    </p:anim>
                                    <p:anim calcmode="lin" valueType="num">
                                      <p:cBhvr>
                                        <p:cTn id="35" dur="500"/>
                                        <p:tgtEl>
                                          <p:spTgt spid="32772"/>
                                        </p:tgtEl>
                                        <p:attrNameLst>
                                          <p:attrName>ppt_h</p:attrName>
                                        </p:attrNameLst>
                                      </p:cBhvr>
                                      <p:tavLst>
                                        <p:tav tm="0">
                                          <p:val>
                                            <p:strVal val="ppt_h"/>
                                          </p:val>
                                        </p:tav>
                                        <p:tav tm="100000">
                                          <p:val>
                                            <p:fltVal val="0"/>
                                          </p:val>
                                        </p:tav>
                                      </p:tavLst>
                                    </p:anim>
                                    <p:animEffect transition="out" filter="fade">
                                      <p:cBhvr>
                                        <p:cTn id="36" dur="500"/>
                                        <p:tgtEl>
                                          <p:spTgt spid="32772"/>
                                        </p:tgtEl>
                                      </p:cBhvr>
                                    </p:animEffect>
                                    <p:set>
                                      <p:cBhvr>
                                        <p:cTn id="37" dur="1" fill="hold">
                                          <p:stCondLst>
                                            <p:cond delay="499"/>
                                          </p:stCondLst>
                                        </p:cTn>
                                        <p:tgtEl>
                                          <p:spTgt spid="32772"/>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8196"/>
                                        </p:tgtEl>
                                        <p:attrNameLst>
                                          <p:attrName>style.visibility</p:attrName>
                                        </p:attrNameLst>
                                      </p:cBhvr>
                                      <p:to>
                                        <p:strVal val="visible"/>
                                      </p:to>
                                    </p:set>
                                    <p:anim calcmode="lin" valueType="num">
                                      <p:cBhvr>
                                        <p:cTn id="40" dur="500" fill="hold"/>
                                        <p:tgtEl>
                                          <p:spTgt spid="8196"/>
                                        </p:tgtEl>
                                        <p:attrNameLst>
                                          <p:attrName>ppt_w</p:attrName>
                                        </p:attrNameLst>
                                      </p:cBhvr>
                                      <p:tavLst>
                                        <p:tav tm="0">
                                          <p:val>
                                            <p:fltVal val="0"/>
                                          </p:val>
                                        </p:tav>
                                        <p:tav tm="100000">
                                          <p:val>
                                            <p:strVal val="#ppt_w"/>
                                          </p:val>
                                        </p:tav>
                                      </p:tavLst>
                                    </p:anim>
                                    <p:anim calcmode="lin" valueType="num">
                                      <p:cBhvr>
                                        <p:cTn id="41" dur="500" fill="hold"/>
                                        <p:tgtEl>
                                          <p:spTgt spid="8196"/>
                                        </p:tgtEl>
                                        <p:attrNameLst>
                                          <p:attrName>ppt_h</p:attrName>
                                        </p:attrNameLst>
                                      </p:cBhvr>
                                      <p:tavLst>
                                        <p:tav tm="0">
                                          <p:val>
                                            <p:fltVal val="0"/>
                                          </p:val>
                                        </p:tav>
                                        <p:tav tm="100000">
                                          <p:val>
                                            <p:strVal val="#ppt_h"/>
                                          </p:val>
                                        </p:tav>
                                      </p:tavLst>
                                    </p:anim>
                                    <p:animEffect transition="in" filter="fade">
                                      <p:cBhvr>
                                        <p:cTn id="42" dur="500"/>
                                        <p:tgtEl>
                                          <p:spTgt spid="8196"/>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slide(fromBottom)">
                                      <p:cBhvr>
                                        <p:cTn id="47" dur="500"/>
                                        <p:tgtEl>
                                          <p:spTgt spid="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animEffect transition="in" filter="slide(fromBottom)">
                                      <p:cBhvr>
                                        <p:cTn id="52" dur="500"/>
                                        <p:tgtEl>
                                          <p:spTgt spid="2">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nodeType="clickEffect">
                                  <p:stCondLst>
                                    <p:cond delay="0"/>
                                  </p:stCondLst>
                                  <p:childTnLst>
                                    <p:set>
                                      <p:cBhvr>
                                        <p:cTn id="56" dur="1" fill="hold">
                                          <p:stCondLst>
                                            <p:cond delay="0"/>
                                          </p:stCondLst>
                                        </p:cTn>
                                        <p:tgtEl>
                                          <p:spTgt spid="2">
                                            <p:txEl>
                                              <p:pRg st="7" end="7"/>
                                            </p:txEl>
                                          </p:spTgt>
                                        </p:tgtEl>
                                        <p:attrNameLst>
                                          <p:attrName>style.visibility</p:attrName>
                                        </p:attrNameLst>
                                      </p:cBhvr>
                                      <p:to>
                                        <p:strVal val="visible"/>
                                      </p:to>
                                    </p:set>
                                    <p:animEffect transition="in" filter="slide(fromBottom)">
                                      <p:cBhvr>
                                        <p:cTn id="57" dur="500"/>
                                        <p:tgtEl>
                                          <p:spTgt spid="2">
                                            <p:txEl>
                                              <p:pRg st="7" end="7"/>
                                            </p:txEl>
                                          </p:spTgt>
                                        </p:tgtEl>
                                      </p:cBhvr>
                                    </p:animEffect>
                                  </p:childTnLst>
                                </p:cTn>
                              </p:par>
                              <p:par>
                                <p:cTn id="58" presetID="53" presetClass="exit" presetSubtype="32" fill="hold" nodeType="withEffect">
                                  <p:stCondLst>
                                    <p:cond delay="0"/>
                                  </p:stCondLst>
                                  <p:childTnLst>
                                    <p:anim calcmode="lin" valueType="num">
                                      <p:cBhvr>
                                        <p:cTn id="59" dur="500"/>
                                        <p:tgtEl>
                                          <p:spTgt spid="8196"/>
                                        </p:tgtEl>
                                        <p:attrNameLst>
                                          <p:attrName>ppt_w</p:attrName>
                                        </p:attrNameLst>
                                      </p:cBhvr>
                                      <p:tavLst>
                                        <p:tav tm="0">
                                          <p:val>
                                            <p:strVal val="ppt_w"/>
                                          </p:val>
                                        </p:tav>
                                        <p:tav tm="100000">
                                          <p:val>
                                            <p:fltVal val="0"/>
                                          </p:val>
                                        </p:tav>
                                      </p:tavLst>
                                    </p:anim>
                                    <p:anim calcmode="lin" valueType="num">
                                      <p:cBhvr>
                                        <p:cTn id="60" dur="500"/>
                                        <p:tgtEl>
                                          <p:spTgt spid="8196"/>
                                        </p:tgtEl>
                                        <p:attrNameLst>
                                          <p:attrName>ppt_h</p:attrName>
                                        </p:attrNameLst>
                                      </p:cBhvr>
                                      <p:tavLst>
                                        <p:tav tm="0">
                                          <p:val>
                                            <p:strVal val="ppt_h"/>
                                          </p:val>
                                        </p:tav>
                                        <p:tav tm="100000">
                                          <p:val>
                                            <p:fltVal val="0"/>
                                          </p:val>
                                        </p:tav>
                                      </p:tavLst>
                                    </p:anim>
                                    <p:animEffect transition="out" filter="fade">
                                      <p:cBhvr>
                                        <p:cTn id="61" dur="500"/>
                                        <p:tgtEl>
                                          <p:spTgt spid="8196"/>
                                        </p:tgtEl>
                                      </p:cBhvr>
                                    </p:animEffect>
                                    <p:set>
                                      <p:cBhvr>
                                        <p:cTn id="62" dur="1" fill="hold">
                                          <p:stCondLst>
                                            <p:cond delay="499"/>
                                          </p:stCondLst>
                                        </p:cTn>
                                        <p:tgtEl>
                                          <p:spTgt spid="8196"/>
                                        </p:tgtEl>
                                        <p:attrNameLst>
                                          <p:attrName>style.visibility</p:attrName>
                                        </p:attrNameLst>
                                      </p:cBhvr>
                                      <p:to>
                                        <p:strVal val="hidden"/>
                                      </p:to>
                                    </p:set>
                                  </p:childTnLst>
                                </p:cTn>
                              </p:par>
                              <p:par>
                                <p:cTn id="63" presetID="53" presetClass="entr" presetSubtype="0" fill="hold" nodeType="withEffect">
                                  <p:stCondLst>
                                    <p:cond delay="0"/>
                                  </p:stCondLst>
                                  <p:childTnLst>
                                    <p:set>
                                      <p:cBhvr>
                                        <p:cTn id="64" dur="1" fill="hold">
                                          <p:stCondLst>
                                            <p:cond delay="0"/>
                                          </p:stCondLst>
                                        </p:cTn>
                                        <p:tgtEl>
                                          <p:spTgt spid="32770"/>
                                        </p:tgtEl>
                                        <p:attrNameLst>
                                          <p:attrName>style.visibility</p:attrName>
                                        </p:attrNameLst>
                                      </p:cBhvr>
                                      <p:to>
                                        <p:strVal val="visible"/>
                                      </p:to>
                                    </p:set>
                                    <p:anim calcmode="lin" valueType="num">
                                      <p:cBhvr>
                                        <p:cTn id="65" dur="1000" fill="hold"/>
                                        <p:tgtEl>
                                          <p:spTgt spid="32770"/>
                                        </p:tgtEl>
                                        <p:attrNameLst>
                                          <p:attrName>ppt_w</p:attrName>
                                        </p:attrNameLst>
                                      </p:cBhvr>
                                      <p:tavLst>
                                        <p:tav tm="0">
                                          <p:val>
                                            <p:fltVal val="0"/>
                                          </p:val>
                                        </p:tav>
                                        <p:tav tm="100000">
                                          <p:val>
                                            <p:strVal val="#ppt_w"/>
                                          </p:val>
                                        </p:tav>
                                      </p:tavLst>
                                    </p:anim>
                                    <p:anim calcmode="lin" valueType="num">
                                      <p:cBhvr>
                                        <p:cTn id="66" dur="1000" fill="hold"/>
                                        <p:tgtEl>
                                          <p:spTgt spid="32770"/>
                                        </p:tgtEl>
                                        <p:attrNameLst>
                                          <p:attrName>ppt_h</p:attrName>
                                        </p:attrNameLst>
                                      </p:cBhvr>
                                      <p:tavLst>
                                        <p:tav tm="0">
                                          <p:val>
                                            <p:fltVal val="0"/>
                                          </p:val>
                                        </p:tav>
                                        <p:tav tm="100000">
                                          <p:val>
                                            <p:strVal val="#ppt_h"/>
                                          </p:val>
                                        </p:tav>
                                      </p:tavLst>
                                    </p:anim>
                                    <p:animEffect transition="in" filter="fade">
                                      <p:cBhvr>
                                        <p:cTn id="67" dur="1000"/>
                                        <p:tgtEl>
                                          <p:spTgt spid="32770"/>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0" fill="hold" nodeType="clickEffect">
                                  <p:stCondLst>
                                    <p:cond delay="0"/>
                                  </p:stCondLst>
                                  <p:childTnLst>
                                    <p:anim calcmode="lin" valueType="num">
                                      <p:cBhvr>
                                        <p:cTn id="71" dur="500"/>
                                        <p:tgtEl>
                                          <p:spTgt spid="32770"/>
                                        </p:tgtEl>
                                        <p:attrNameLst>
                                          <p:attrName>ppt_w</p:attrName>
                                        </p:attrNameLst>
                                      </p:cBhvr>
                                      <p:tavLst>
                                        <p:tav tm="0">
                                          <p:val>
                                            <p:strVal val="ppt_w"/>
                                          </p:val>
                                        </p:tav>
                                        <p:tav tm="100000">
                                          <p:val>
                                            <p:fltVal val="0"/>
                                          </p:val>
                                        </p:tav>
                                      </p:tavLst>
                                    </p:anim>
                                    <p:anim calcmode="lin" valueType="num">
                                      <p:cBhvr>
                                        <p:cTn id="72" dur="500"/>
                                        <p:tgtEl>
                                          <p:spTgt spid="32770"/>
                                        </p:tgtEl>
                                        <p:attrNameLst>
                                          <p:attrName>ppt_h</p:attrName>
                                        </p:attrNameLst>
                                      </p:cBhvr>
                                      <p:tavLst>
                                        <p:tav tm="0">
                                          <p:val>
                                            <p:strVal val="ppt_h"/>
                                          </p:val>
                                        </p:tav>
                                        <p:tav tm="100000">
                                          <p:val>
                                            <p:fltVal val="0"/>
                                          </p:val>
                                        </p:tav>
                                      </p:tavLst>
                                    </p:anim>
                                    <p:animEffect transition="out" filter="fade">
                                      <p:cBhvr>
                                        <p:cTn id="73" dur="500"/>
                                        <p:tgtEl>
                                          <p:spTgt spid="32770"/>
                                        </p:tgtEl>
                                      </p:cBhvr>
                                    </p:animEffect>
                                    <p:set>
                                      <p:cBhvr>
                                        <p:cTn id="74" dur="1" fill="hold">
                                          <p:stCondLst>
                                            <p:cond delay="499"/>
                                          </p:stCondLst>
                                        </p:cTn>
                                        <p:tgtEl>
                                          <p:spTgt spid="32770"/>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32774"/>
                                        </p:tgtEl>
                                        <p:attrNameLst>
                                          <p:attrName>style.visibility</p:attrName>
                                        </p:attrNameLst>
                                      </p:cBhvr>
                                      <p:to>
                                        <p:strVal val="visible"/>
                                      </p:to>
                                    </p:set>
                                    <p:anim calcmode="lin" valueType="num">
                                      <p:cBhvr>
                                        <p:cTn id="77" dur="1000" fill="hold"/>
                                        <p:tgtEl>
                                          <p:spTgt spid="32774"/>
                                        </p:tgtEl>
                                        <p:attrNameLst>
                                          <p:attrName>ppt_w</p:attrName>
                                        </p:attrNameLst>
                                      </p:cBhvr>
                                      <p:tavLst>
                                        <p:tav tm="0">
                                          <p:val>
                                            <p:fltVal val="0"/>
                                          </p:val>
                                        </p:tav>
                                        <p:tav tm="100000">
                                          <p:val>
                                            <p:strVal val="#ppt_w"/>
                                          </p:val>
                                        </p:tav>
                                      </p:tavLst>
                                    </p:anim>
                                    <p:anim calcmode="lin" valueType="num">
                                      <p:cBhvr>
                                        <p:cTn id="78" dur="1000" fill="hold"/>
                                        <p:tgtEl>
                                          <p:spTgt spid="32774"/>
                                        </p:tgtEl>
                                        <p:attrNameLst>
                                          <p:attrName>ppt_h</p:attrName>
                                        </p:attrNameLst>
                                      </p:cBhvr>
                                      <p:tavLst>
                                        <p:tav tm="0">
                                          <p:val>
                                            <p:fltVal val="0"/>
                                          </p:val>
                                        </p:tav>
                                        <p:tav tm="100000">
                                          <p:val>
                                            <p:strVal val="#ppt_h"/>
                                          </p:val>
                                        </p:tav>
                                      </p:tavLst>
                                    </p:anim>
                                    <p:animEffect transition="in" filter="fade">
                                      <p:cBhvr>
                                        <p:cTn id="79" dur="10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04800" y="1719072"/>
            <a:ext cx="4953000" cy="4757928"/>
          </a:xfrm>
        </p:spPr>
        <p:txBody>
          <a:bodyPr>
            <a:normAutofit fontScale="92500" lnSpcReduction="10000"/>
          </a:bodyPr>
          <a:lstStyle/>
          <a:p>
            <a:pPr>
              <a:buNone/>
            </a:pPr>
            <a:r>
              <a:rPr lang="en-US" b="1" dirty="0"/>
              <a:t>Dates in Office: </a:t>
            </a:r>
            <a:r>
              <a:rPr lang="en-US" dirty="0"/>
              <a:t>1976-1980</a:t>
            </a:r>
          </a:p>
          <a:p>
            <a:pPr>
              <a:buNone/>
            </a:pPr>
            <a:r>
              <a:rPr lang="en-US" b="1" dirty="0"/>
              <a:t>Nickname: </a:t>
            </a:r>
            <a:r>
              <a:rPr lang="en-US" dirty="0"/>
              <a:t>The Peanut Farmer</a:t>
            </a:r>
          </a:p>
          <a:p>
            <a:pPr>
              <a:buNone/>
            </a:pPr>
            <a:r>
              <a:rPr lang="en-US" b="1" dirty="0"/>
              <a:t>Major Events:</a:t>
            </a:r>
          </a:p>
          <a:p>
            <a:r>
              <a:rPr lang="en-US" dirty="0"/>
              <a:t>Draft dodger pardons</a:t>
            </a:r>
          </a:p>
          <a:p>
            <a:r>
              <a:rPr lang="en-US" dirty="0"/>
              <a:t>Three Mile Island meltdown</a:t>
            </a:r>
          </a:p>
          <a:p>
            <a:r>
              <a:rPr lang="en-US" dirty="0"/>
              <a:t>Camp David Accords</a:t>
            </a:r>
          </a:p>
          <a:p>
            <a:r>
              <a:rPr lang="en-US" dirty="0"/>
              <a:t>Panama Canal Treaty</a:t>
            </a:r>
          </a:p>
          <a:p>
            <a:r>
              <a:rPr lang="en-US" dirty="0"/>
              <a:t>Boycott of Moscow Olympics</a:t>
            </a:r>
          </a:p>
          <a:p>
            <a:r>
              <a:rPr lang="en-US" dirty="0"/>
              <a:t>Iran Hostage Crisis</a:t>
            </a:r>
          </a:p>
        </p:txBody>
      </p:sp>
      <p:sp>
        <p:nvSpPr>
          <p:cNvPr id="4" name="Title 3"/>
          <p:cNvSpPr>
            <a:spLocks noGrp="1"/>
          </p:cNvSpPr>
          <p:nvPr>
            <p:ph type="title"/>
          </p:nvPr>
        </p:nvSpPr>
        <p:spPr/>
        <p:txBody>
          <a:bodyPr/>
          <a:lstStyle/>
          <a:p>
            <a:r>
              <a:rPr lang="en-US" dirty="0"/>
              <a:t>Jimmy Carter</a:t>
            </a:r>
          </a:p>
        </p:txBody>
      </p:sp>
      <p:pic>
        <p:nvPicPr>
          <p:cNvPr id="7" name="Picture 2" descr="http://www.autolinedetroit.tv/journal/wp-content/uploads/2008/08/jimmy_carter.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752600"/>
            <a:ext cx="3246120" cy="48066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05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a:hlinkClick r:id="rId2"/>
              </a:rPr>
              <a:t>Abraham, Martin, and John </a:t>
            </a:r>
            <a:r>
              <a:rPr lang="en-US" dirty="0">
                <a:hlinkClick r:id="rId2"/>
              </a:rPr>
              <a:t>- Dion</a:t>
            </a:r>
            <a:endParaRPr lang="en-US" dirty="0"/>
          </a:p>
        </p:txBody>
      </p:sp>
      <p:pic>
        <p:nvPicPr>
          <p:cNvPr id="1026" name="Picture 2" descr="http://upload.wikimedia.org/wikipedia/commons/thumb/1/1b/Abraham_Lincoln_November_1863.jpg/220px-Abraham_Lincoln_November_18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704109"/>
            <a:ext cx="2095500" cy="259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http://www.etown.edu/offices/diversity/images/mlk_identity-3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9756" y="1704110"/>
            <a:ext cx="2491153" cy="259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http://jfkmurdersolved.com/images/jfkb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4038598"/>
            <a:ext cx="2048282" cy="25908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2" name="Picture 8" descr="http://1.bp.blogspot.com/_SoTRWf2SNVk/TOiNAk4bJaI/AAAAAAAAAXE/Mifnbz0wMT4/s1600/RFK+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4038597"/>
            <a:ext cx="2176273" cy="25908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97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200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par>
                          <p:cTn id="8" fill="hold">
                            <p:stCondLst>
                              <p:cond delay="24000"/>
                            </p:stCondLst>
                            <p:childTnLst>
                              <p:par>
                                <p:cTn id="9" presetID="10" presetClass="exit" presetSubtype="0" fill="hold" nodeType="afterEffect">
                                  <p:stCondLst>
                                    <p:cond delay="22000"/>
                                  </p:stCondLst>
                                  <p:childTnLst>
                                    <p:animEffect transition="out" filter="fade">
                                      <p:cBhvr>
                                        <p:cTn id="10" dur="2000"/>
                                        <p:tgtEl>
                                          <p:spTgt spid="1026"/>
                                        </p:tgtEl>
                                      </p:cBhvr>
                                    </p:animEffect>
                                    <p:set>
                                      <p:cBhvr>
                                        <p:cTn id="11" dur="1" fill="hold">
                                          <p:stCondLst>
                                            <p:cond delay="1999"/>
                                          </p:stCondLst>
                                        </p:cTn>
                                        <p:tgtEl>
                                          <p:spTgt spid="1026"/>
                                        </p:tgtEl>
                                        <p:attrNameLst>
                                          <p:attrName>style.visibility</p:attrName>
                                        </p:attrNameLst>
                                      </p:cBhvr>
                                      <p:to>
                                        <p:strVal val="hidden"/>
                                      </p:to>
                                    </p:set>
                                  </p:childTnLst>
                                </p:cTn>
                              </p:par>
                            </p:childTnLst>
                          </p:cTn>
                        </p:par>
                        <p:par>
                          <p:cTn id="12" fill="hold">
                            <p:stCondLst>
                              <p:cond delay="48000"/>
                            </p:stCondLst>
                            <p:childTnLst>
                              <p:par>
                                <p:cTn id="13" presetID="10" presetClass="entr" presetSubtype="0" fill="hold" nodeType="afterEffect">
                                  <p:stCondLst>
                                    <p:cond delay="900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2000"/>
                                        <p:tgtEl>
                                          <p:spTgt spid="1030"/>
                                        </p:tgtEl>
                                      </p:cBhvr>
                                    </p:animEffect>
                                  </p:childTnLst>
                                </p:cTn>
                              </p:par>
                            </p:childTnLst>
                          </p:cTn>
                        </p:par>
                        <p:par>
                          <p:cTn id="16" fill="hold">
                            <p:stCondLst>
                              <p:cond delay="59000"/>
                            </p:stCondLst>
                            <p:childTnLst>
                              <p:par>
                                <p:cTn id="17" presetID="10" presetClass="exit" presetSubtype="0" fill="hold" nodeType="afterEffect">
                                  <p:stCondLst>
                                    <p:cond delay="22000"/>
                                  </p:stCondLst>
                                  <p:childTnLst>
                                    <p:animEffect transition="out" filter="fade">
                                      <p:cBhvr>
                                        <p:cTn id="18" dur="2000"/>
                                        <p:tgtEl>
                                          <p:spTgt spid="1030"/>
                                        </p:tgtEl>
                                      </p:cBhvr>
                                    </p:animEffect>
                                    <p:set>
                                      <p:cBhvr>
                                        <p:cTn id="19" dur="1" fill="hold">
                                          <p:stCondLst>
                                            <p:cond delay="1999"/>
                                          </p:stCondLst>
                                        </p:cTn>
                                        <p:tgtEl>
                                          <p:spTgt spid="1030"/>
                                        </p:tgtEl>
                                        <p:attrNameLst>
                                          <p:attrName>style.visibility</p:attrName>
                                        </p:attrNameLst>
                                      </p:cBhvr>
                                      <p:to>
                                        <p:strVal val="hidden"/>
                                      </p:to>
                                    </p:set>
                                  </p:childTnLst>
                                </p:cTn>
                              </p:par>
                            </p:childTnLst>
                          </p:cTn>
                        </p:par>
                        <p:par>
                          <p:cTn id="20" fill="hold">
                            <p:stCondLst>
                              <p:cond delay="83000"/>
                            </p:stCondLst>
                            <p:childTnLst>
                              <p:par>
                                <p:cTn id="21" presetID="10" presetClass="entr" presetSubtype="0" fill="hold" nodeType="afterEffect">
                                  <p:stCondLst>
                                    <p:cond delay="1700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2000"/>
                                        <p:tgtEl>
                                          <p:spTgt spid="1028"/>
                                        </p:tgtEl>
                                      </p:cBhvr>
                                    </p:animEffect>
                                  </p:childTnLst>
                                </p:cTn>
                              </p:par>
                            </p:childTnLst>
                          </p:cTn>
                        </p:par>
                        <p:par>
                          <p:cTn id="24" fill="hold">
                            <p:stCondLst>
                              <p:cond delay="102000"/>
                            </p:stCondLst>
                            <p:childTnLst>
                              <p:par>
                                <p:cTn id="25" presetID="10" presetClass="exit" presetSubtype="0" fill="hold" nodeType="afterEffect">
                                  <p:stCondLst>
                                    <p:cond delay="20000"/>
                                  </p:stCondLst>
                                  <p:childTnLst>
                                    <p:animEffect transition="out" filter="fade">
                                      <p:cBhvr>
                                        <p:cTn id="26" dur="2000"/>
                                        <p:tgtEl>
                                          <p:spTgt spid="1028"/>
                                        </p:tgtEl>
                                      </p:cBhvr>
                                    </p:animEffect>
                                    <p:set>
                                      <p:cBhvr>
                                        <p:cTn id="27" dur="1" fill="hold">
                                          <p:stCondLst>
                                            <p:cond delay="1999"/>
                                          </p:stCondLst>
                                        </p:cTn>
                                        <p:tgtEl>
                                          <p:spTgt spid="1028"/>
                                        </p:tgtEl>
                                        <p:attrNameLst>
                                          <p:attrName>style.visibility</p:attrName>
                                        </p:attrNameLst>
                                      </p:cBhvr>
                                      <p:to>
                                        <p:strVal val="hidden"/>
                                      </p:to>
                                    </p:set>
                                  </p:childTnLst>
                                </p:cTn>
                              </p:par>
                            </p:childTnLst>
                          </p:cTn>
                        </p:par>
                        <p:par>
                          <p:cTn id="28" fill="hold">
                            <p:stCondLst>
                              <p:cond delay="124000"/>
                            </p:stCondLst>
                            <p:childTnLst>
                              <p:par>
                                <p:cTn id="29" presetID="10" presetClass="entr" presetSubtype="0" fill="hold" nodeType="afterEffect">
                                  <p:stCondLst>
                                    <p:cond delay="2350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2000"/>
                                        <p:tgtEl>
                                          <p:spTgt spid="1032"/>
                                        </p:tgtEl>
                                      </p:cBhvr>
                                    </p:animEffect>
                                  </p:childTnLst>
                                </p:cTn>
                              </p:par>
                            </p:childTnLst>
                          </p:cTn>
                        </p:par>
                        <p:par>
                          <p:cTn id="32" fill="hold">
                            <p:stCondLst>
                              <p:cond delay="149500"/>
                            </p:stCondLst>
                            <p:childTnLst>
                              <p:par>
                                <p:cTn id="33" presetID="10" presetClass="entr" presetSubtype="0" fill="hold" nodeType="afterEffect">
                                  <p:stCondLst>
                                    <p:cond delay="2050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2000"/>
                                        <p:tgtEl>
                                          <p:spTgt spid="1026"/>
                                        </p:tgtEl>
                                      </p:cBhvr>
                                    </p:animEffect>
                                  </p:childTnLst>
                                </p:cTn>
                              </p:par>
                            </p:childTnLst>
                          </p:cTn>
                        </p:par>
                        <p:par>
                          <p:cTn id="36" fill="hold">
                            <p:stCondLst>
                              <p:cond delay="172000"/>
                            </p:stCondLst>
                            <p:childTnLst>
                              <p:par>
                                <p:cTn id="37" presetID="10" presetClass="entr" presetSubtype="0" fill="hold" nodeType="after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2000"/>
                                        <p:tgtEl>
                                          <p:spTgt spid="1028"/>
                                        </p:tgtEl>
                                      </p:cBhvr>
                                    </p:animEffect>
                                  </p:childTnLst>
                                </p:cTn>
                              </p:par>
                            </p:childTnLst>
                          </p:cTn>
                        </p:par>
                        <p:par>
                          <p:cTn id="40" fill="hold">
                            <p:stCondLst>
                              <p:cond delay="174000"/>
                            </p:stCondLst>
                            <p:childTnLst>
                              <p:par>
                                <p:cTn id="41" presetID="10" presetClass="entr" presetSubtype="0" fill="hold" nodeType="afterEffect">
                                  <p:stCondLst>
                                    <p:cond delay="0"/>
                                  </p:stCondLst>
                                  <p:childTnLst>
                                    <p:set>
                                      <p:cBhvr>
                                        <p:cTn id="42" dur="1" fill="hold">
                                          <p:stCondLst>
                                            <p:cond delay="0"/>
                                          </p:stCondLst>
                                        </p:cTn>
                                        <p:tgtEl>
                                          <p:spTgt spid="1030"/>
                                        </p:tgtEl>
                                        <p:attrNameLst>
                                          <p:attrName>style.visibility</p:attrName>
                                        </p:attrNameLst>
                                      </p:cBhvr>
                                      <p:to>
                                        <p:strVal val="visible"/>
                                      </p:to>
                                    </p:set>
                                    <p:animEffect transition="in" filter="fade">
                                      <p:cBhvr>
                                        <p:cTn id="43"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76400"/>
            <a:ext cx="4572000" cy="4953000"/>
          </a:xfrm>
        </p:spPr>
        <p:txBody>
          <a:bodyPr>
            <a:noAutofit/>
          </a:bodyPr>
          <a:lstStyle/>
          <a:p>
            <a:r>
              <a:rPr lang="en-US" sz="2400" b="1" dirty="0"/>
              <a:t>Stagflation:  </a:t>
            </a:r>
            <a:r>
              <a:rPr lang="en-US" sz="2400" dirty="0"/>
              <a:t>A combination of </a:t>
            </a:r>
            <a:r>
              <a:rPr lang="en-US" sz="2400" i="1" dirty="0"/>
              <a:t>stagnation</a:t>
            </a:r>
            <a:r>
              <a:rPr lang="en-US" sz="2400" dirty="0"/>
              <a:t> and </a:t>
            </a:r>
            <a:r>
              <a:rPr lang="en-US" sz="2400" i="1" dirty="0"/>
              <a:t>inflation</a:t>
            </a:r>
            <a:endParaRPr lang="en-US" sz="2400" dirty="0"/>
          </a:p>
          <a:p>
            <a:r>
              <a:rPr lang="en-US" sz="2400" dirty="0"/>
              <a:t>High inflation, slow economic growth, high unemployment</a:t>
            </a:r>
          </a:p>
          <a:p>
            <a:pPr>
              <a:spcBef>
                <a:spcPts val="0"/>
              </a:spcBef>
            </a:pPr>
            <a:r>
              <a:rPr lang="en-US" sz="2400" dirty="0"/>
              <a:t>Causes</a:t>
            </a:r>
          </a:p>
          <a:p>
            <a:pPr lvl="1">
              <a:spcBef>
                <a:spcPts val="0"/>
              </a:spcBef>
            </a:pPr>
            <a:r>
              <a:rPr lang="en-US" sz="2000" dirty="0"/>
              <a:t>Increase in spending but not increasing taxes (LBJ)</a:t>
            </a:r>
          </a:p>
          <a:p>
            <a:pPr lvl="1">
              <a:spcBef>
                <a:spcPts val="0"/>
              </a:spcBef>
            </a:pPr>
            <a:r>
              <a:rPr lang="en-US" sz="2000" dirty="0"/>
              <a:t>Rising cost of raw materials</a:t>
            </a:r>
          </a:p>
          <a:p>
            <a:pPr lvl="1">
              <a:spcBef>
                <a:spcPts val="0"/>
              </a:spcBef>
            </a:pPr>
            <a:r>
              <a:rPr lang="en-US" sz="2000" dirty="0"/>
              <a:t>Decline in manufacturing and GDP</a:t>
            </a:r>
          </a:p>
          <a:p>
            <a:pPr lvl="1">
              <a:spcBef>
                <a:spcPts val="0"/>
              </a:spcBef>
            </a:pPr>
            <a:r>
              <a:rPr lang="en-US" sz="2000" dirty="0"/>
              <a:t>International competition</a:t>
            </a:r>
          </a:p>
          <a:p>
            <a:pPr lvl="1">
              <a:spcBef>
                <a:spcPts val="0"/>
              </a:spcBef>
            </a:pPr>
            <a:r>
              <a:rPr lang="en-US" sz="2000" dirty="0"/>
              <a:t>Nixon takes U.S. off the gold standard</a:t>
            </a:r>
          </a:p>
        </p:txBody>
      </p:sp>
      <p:sp>
        <p:nvSpPr>
          <p:cNvPr id="3" name="Title 2"/>
          <p:cNvSpPr>
            <a:spLocks noGrp="1"/>
          </p:cNvSpPr>
          <p:nvPr>
            <p:ph type="title"/>
          </p:nvPr>
        </p:nvSpPr>
        <p:spPr/>
        <p:txBody>
          <a:bodyPr/>
          <a:lstStyle/>
          <a:p>
            <a:r>
              <a:rPr lang="en-US" dirty="0"/>
              <a:t>Stagflation in the Seventies</a:t>
            </a:r>
          </a:p>
        </p:txBody>
      </p:sp>
      <p:pic>
        <p:nvPicPr>
          <p:cNvPr id="1026" name="Picture 2" descr="http://static.ddmcdn.com/gif/stagflation-2.jpg"/>
          <p:cNvPicPr>
            <a:picLocks noChangeAspect="1" noChangeArrowheads="1"/>
          </p:cNvPicPr>
          <p:nvPr/>
        </p:nvPicPr>
        <p:blipFill>
          <a:blip r:embed="rId2" cstate="print"/>
          <a:srcRect/>
          <a:stretch>
            <a:fillRect/>
          </a:stretch>
        </p:blipFill>
        <p:spPr bwMode="auto">
          <a:xfrm>
            <a:off x="5360158" y="1752601"/>
            <a:ext cx="3428998" cy="2286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74" name="Picture 2" descr="http://3.bp.blogspot.com/-OT-Xnv1wZO8/Tk2H9lpmX1I/AAAAAAAAClo/Le-1qhJoksM/s1600/Stagflation+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16971">
            <a:off x="4811030" y="4097080"/>
            <a:ext cx="3172529" cy="2442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264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nodeType="after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nodeType="after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additive="base">
                                        <p:cTn id="3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fill="hold" nodeType="after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 calcmode="lin" valueType="num">
                                      <p:cBhvr additive="base">
                                        <p:cTn id="40"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2" presetClass="entr" presetSubtype="4" fill="hold" nodeType="after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 calcmode="lin" valueType="num">
                                      <p:cBhvr additive="base">
                                        <p:cTn id="4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76600" y="1719070"/>
            <a:ext cx="5638800" cy="4834129"/>
          </a:xfrm>
        </p:spPr>
        <p:txBody>
          <a:bodyPr>
            <a:noAutofit/>
          </a:bodyPr>
          <a:lstStyle/>
          <a:p>
            <a:r>
              <a:rPr lang="en-US" sz="2400" dirty="0"/>
              <a:t>Checkers Speech: </a:t>
            </a:r>
          </a:p>
          <a:p>
            <a:pPr lvl="1"/>
            <a:r>
              <a:rPr lang="en-US" sz="2000" dirty="0"/>
              <a:t>As VP nominee, accused of misusing political funds</a:t>
            </a:r>
          </a:p>
          <a:p>
            <a:pPr lvl="1"/>
            <a:r>
              <a:rPr lang="en-US" sz="2000" dirty="0"/>
              <a:t>Defended himself on TV</a:t>
            </a:r>
          </a:p>
          <a:p>
            <a:pPr lvl="1"/>
            <a:r>
              <a:rPr lang="en-US" sz="2000" dirty="0"/>
              <a:t>Misdirection of attention by referring to their dog “Checkers” that had been given as a gift</a:t>
            </a:r>
          </a:p>
          <a:p>
            <a:r>
              <a:rPr lang="en-US" sz="2400" dirty="0"/>
              <a:t>Kitchen Debate:</a:t>
            </a:r>
          </a:p>
          <a:p>
            <a:pPr lvl="1"/>
            <a:r>
              <a:rPr lang="en-US" sz="2000" dirty="0"/>
              <a:t>Intense discussion between VP Nixon and Khrushchev over which ideology was superior</a:t>
            </a:r>
          </a:p>
          <a:p>
            <a:pPr lvl="1"/>
            <a:r>
              <a:rPr lang="en-US" sz="2000" dirty="0"/>
              <a:t>Held in American Exhibition in Moscow – illustrated American (capitalist) luxuries not available in USSR</a:t>
            </a:r>
          </a:p>
          <a:p>
            <a:endParaRPr lang="en-US" sz="1400" dirty="0"/>
          </a:p>
        </p:txBody>
      </p:sp>
      <p:sp>
        <p:nvSpPr>
          <p:cNvPr id="3" name="Title 2"/>
          <p:cNvSpPr>
            <a:spLocks noGrp="1"/>
          </p:cNvSpPr>
          <p:nvPr>
            <p:ph type="title"/>
          </p:nvPr>
        </p:nvSpPr>
        <p:spPr/>
        <p:txBody>
          <a:bodyPr/>
          <a:lstStyle/>
          <a:p>
            <a:r>
              <a:rPr lang="en-US" dirty="0"/>
              <a:t>“Tricky Dick” before the White House</a:t>
            </a:r>
          </a:p>
        </p:txBody>
      </p:sp>
      <p:pic>
        <p:nvPicPr>
          <p:cNvPr id="2050" name="Picture 2" descr="http://imgc.artprintimages.com/images/art-print/george-silk-gop-vp-candidate-richard-m-nixon-giving-his-checkers-speech-on-tv_i-G-37-3733-IXFZF00Z.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752601"/>
            <a:ext cx="2895600" cy="2173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http://130.18.140.19/stennis/kitchen.gif">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4116411"/>
            <a:ext cx="2819400" cy="2337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771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down)">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wipe(down)">
                                      <p:cBhvr>
                                        <p:cTn id="28" dur="500"/>
                                        <p:tgtEl>
                                          <p:spTgt spid="2">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fade">
                                      <p:cBhvr>
                                        <p:cTn id="31" dur="500"/>
                                        <p:tgtEl>
                                          <p:spTgt spid="205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wipe(down)">
                                      <p:cBhvr>
                                        <p:cTn id="36" dur="500"/>
                                        <p:tgtEl>
                                          <p:spTgt spid="2">
                                            <p:txEl>
                                              <p:pRg st="5" end="5"/>
                                            </p:txEl>
                                          </p:spTgt>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wipe(down)">
                                      <p:cBhvr>
                                        <p:cTn id="4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2800" dirty="0"/>
              <a:t>“Silent Majority”: Nixon’s reference to voters whose voices were drowned out by protests by liberal youth.</a:t>
            </a:r>
          </a:p>
          <a:p>
            <a:pPr lvl="1"/>
            <a:r>
              <a:rPr lang="en-US" sz="2400" dirty="0"/>
              <a:t>Made up of WWII vets, young people in the Midwest, South, and West, suburbs, blue-collar whites</a:t>
            </a:r>
          </a:p>
          <a:p>
            <a:pPr lvl="1"/>
            <a:r>
              <a:rPr lang="en-US" sz="2400" dirty="0"/>
              <a:t>Not particularly conservative politically, but resented what they saw as disrespect for American institutions</a:t>
            </a:r>
          </a:p>
          <a:p>
            <a:r>
              <a:rPr lang="en-US" sz="2800" dirty="0"/>
              <a:t>“Southern Strategy”: Designed to appeal to conservative white southerners, who traditionally voted Democratic, but were against the civil rights movement</a:t>
            </a:r>
          </a:p>
        </p:txBody>
      </p:sp>
      <p:sp>
        <p:nvSpPr>
          <p:cNvPr id="3" name="Title 2"/>
          <p:cNvSpPr>
            <a:spLocks noGrp="1"/>
          </p:cNvSpPr>
          <p:nvPr>
            <p:ph type="title"/>
          </p:nvPr>
        </p:nvSpPr>
        <p:spPr/>
        <p:txBody>
          <a:bodyPr/>
          <a:lstStyle/>
          <a:p>
            <a:r>
              <a:rPr lang="en-US" dirty="0"/>
              <a:t>Election of 1968</a:t>
            </a:r>
          </a:p>
        </p:txBody>
      </p:sp>
      <p:pic>
        <p:nvPicPr>
          <p:cNvPr id="1028" name="Picture 4" descr="http://upload.wikimedia.org/wikipedia/commons/thumb/5/52/1968_Electoral_Map.png/640px-1968_Electoral_Map.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00200"/>
            <a:ext cx="8800166" cy="495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65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down)">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wipe(down)">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757449"/>
            <a:ext cx="4572000" cy="4800600"/>
          </a:xfrm>
        </p:spPr>
        <p:txBody>
          <a:bodyPr>
            <a:noAutofit/>
          </a:bodyPr>
          <a:lstStyle/>
          <a:p>
            <a:r>
              <a:rPr lang="en-US" sz="2200" dirty="0"/>
              <a:t>Détente: A lessening of tensions between the US, China, and the USSR</a:t>
            </a:r>
          </a:p>
          <a:p>
            <a:r>
              <a:rPr lang="en-US" sz="2200" dirty="0"/>
              <a:t>Promoted by national security adviser, Henry Kissinger</a:t>
            </a:r>
          </a:p>
          <a:p>
            <a:r>
              <a:rPr lang="en-US" sz="2400" dirty="0"/>
              <a:t>Improved relations for nearly a decade</a:t>
            </a:r>
          </a:p>
          <a:p>
            <a:endParaRPr lang="en-US" sz="2200" dirty="0"/>
          </a:p>
          <a:p>
            <a:pPr marL="45720" indent="0">
              <a:buNone/>
            </a:pPr>
            <a:r>
              <a:rPr lang="en-US" sz="2200" i="1" dirty="0"/>
              <a:t>“We want the Chinese with us when we sit down and negotiate with the Russians.”</a:t>
            </a:r>
          </a:p>
        </p:txBody>
      </p:sp>
      <p:sp>
        <p:nvSpPr>
          <p:cNvPr id="2" name="Title 1"/>
          <p:cNvSpPr>
            <a:spLocks noGrp="1"/>
          </p:cNvSpPr>
          <p:nvPr>
            <p:ph type="title"/>
          </p:nvPr>
        </p:nvSpPr>
        <p:spPr/>
        <p:txBody>
          <a:bodyPr/>
          <a:lstStyle/>
          <a:p>
            <a:r>
              <a:rPr lang="en-US" dirty="0"/>
              <a:t>Détente</a:t>
            </a:r>
          </a:p>
        </p:txBody>
      </p:sp>
      <p:pic>
        <p:nvPicPr>
          <p:cNvPr id="33794" name="Picture 2" descr="http://photographsofamericanhistory.files.wordpress.com/2009/08/nixonchi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686098"/>
            <a:ext cx="3856476" cy="49433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3796" name="Picture 4" descr="http://www.nobelprize.org/nobel_prizes/peace/laureates/1973/kissing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2878" y="221239"/>
            <a:ext cx="1543050" cy="21621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43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Ping Pong Diplomacy</a:t>
            </a:r>
          </a:p>
        </p:txBody>
      </p:sp>
      <p:sp>
        <p:nvSpPr>
          <p:cNvPr id="4" name="Content Placeholder 3"/>
          <p:cNvSpPr>
            <a:spLocks noGrp="1"/>
          </p:cNvSpPr>
          <p:nvPr>
            <p:ph sz="half" idx="2"/>
          </p:nvPr>
        </p:nvSpPr>
        <p:spPr>
          <a:xfrm>
            <a:off x="5181600" y="2157413"/>
            <a:ext cx="3767328" cy="1533537"/>
          </a:xfrm>
        </p:spPr>
        <p:txBody>
          <a:bodyPr>
            <a:noAutofit/>
          </a:bodyPr>
          <a:lstStyle/>
          <a:p>
            <a:pPr>
              <a:spcBef>
                <a:spcPts val="0"/>
              </a:spcBef>
            </a:pPr>
            <a:r>
              <a:rPr lang="en-US" sz="2700" dirty="0"/>
              <a:t>April 1971 - Accidental meeting of Zhuang Zedong and Glenn Cowan</a:t>
            </a:r>
          </a:p>
        </p:txBody>
      </p:sp>
      <p:pic>
        <p:nvPicPr>
          <p:cNvPr id="2050" name="Picture 2" descr="http://blog.nixonfoundation.org/2011/07/files/2011/07/AAAAAPPCOWA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4038600" cy="26427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ontent Placeholder 6"/>
          <p:cNvSpPr>
            <a:spLocks noGrp="1"/>
          </p:cNvSpPr>
          <p:nvPr>
            <p:ph sz="half" idx="1"/>
          </p:nvPr>
        </p:nvSpPr>
        <p:spPr>
          <a:xfrm>
            <a:off x="2667000" y="4267200"/>
            <a:ext cx="6248400" cy="2286000"/>
          </a:xfrm>
        </p:spPr>
        <p:txBody>
          <a:bodyPr/>
          <a:lstStyle/>
          <a:p>
            <a:r>
              <a:rPr lang="en-US" dirty="0"/>
              <a:t>August 1971 - Journalists and table tennis players from the US become the first Americans to step foot in China since 1949</a:t>
            </a:r>
          </a:p>
          <a:p>
            <a:endParaRPr lang="en-US" dirty="0"/>
          </a:p>
        </p:txBody>
      </p:sp>
      <p:pic>
        <p:nvPicPr>
          <p:cNvPr id="9" name="Content Placeholder 4"/>
          <p:cNvPicPr>
            <a:picLocks noChangeAspect="1"/>
          </p:cNvPicPr>
          <p:nvPr/>
        </p:nvPicPr>
        <p:blipFill>
          <a:blip r:embed="rId4" cstate="email">
            <a:extLst>
              <a:ext uri="{28A0092B-C50C-407E-A947-70E740481C1C}">
                <a14:useLocalDpi xmlns:a14="http://schemas.microsoft.com/office/drawing/2010/main"/>
              </a:ext>
            </a:extLst>
          </a:blip>
          <a:srcRect l="-15005" r="-15005"/>
          <a:stretch>
            <a:fillRect/>
          </a:stretch>
        </p:blipFill>
        <p:spPr>
          <a:xfrm rot="21283706">
            <a:off x="-20472" y="3810000"/>
            <a:ext cx="2718891" cy="2767013"/>
          </a:xfrm>
          <a:prstGeom prst="rect">
            <a:avLst/>
          </a:prstGeom>
        </p:spPr>
      </p:pic>
    </p:spTree>
    <p:extLst>
      <p:ext uri="{BB962C8B-B14F-4D97-AF65-F5344CB8AC3E}">
        <p14:creationId xmlns:p14="http://schemas.microsoft.com/office/powerpoint/2010/main" val="645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64154" y="1719070"/>
            <a:ext cx="4351246" cy="4910329"/>
          </a:xfrm>
        </p:spPr>
        <p:txBody>
          <a:bodyPr>
            <a:normAutofit fontScale="92500" lnSpcReduction="10000"/>
          </a:bodyPr>
          <a:lstStyle/>
          <a:p>
            <a:r>
              <a:rPr lang="en-US" sz="2600" dirty="0"/>
              <a:t>Strategic Arms Limitation Treaty (SALT, 1969) – a series of arms-reduction negotiations between the US and USSR</a:t>
            </a:r>
          </a:p>
          <a:p>
            <a:pPr lvl="1"/>
            <a:r>
              <a:rPr lang="en-US" sz="2400" dirty="0"/>
              <a:t>SALT I signed by Nixon and Brezhnev</a:t>
            </a:r>
          </a:p>
          <a:p>
            <a:pPr lvl="1">
              <a:lnSpc>
                <a:spcPct val="90000"/>
              </a:lnSpc>
            </a:pPr>
            <a:r>
              <a:rPr lang="en-US" sz="2400" dirty="0"/>
              <a:t>Congress refused to sign the SALT II treaty after the Soviets invaded Afghanistan</a:t>
            </a:r>
          </a:p>
          <a:p>
            <a:pPr>
              <a:lnSpc>
                <a:spcPct val="90000"/>
              </a:lnSpc>
            </a:pPr>
            <a:r>
              <a:rPr lang="en-US" sz="2600" dirty="0"/>
              <a:t>Tensions arose as many countries began stockpiling nuclear weapons</a:t>
            </a:r>
          </a:p>
          <a:p>
            <a:endParaRPr lang="en-US" dirty="0"/>
          </a:p>
        </p:txBody>
      </p:sp>
      <p:sp>
        <p:nvSpPr>
          <p:cNvPr id="3" name="Title 2"/>
          <p:cNvSpPr>
            <a:spLocks noGrp="1"/>
          </p:cNvSpPr>
          <p:nvPr>
            <p:ph type="title"/>
          </p:nvPr>
        </p:nvSpPr>
        <p:spPr/>
        <p:txBody>
          <a:bodyPr/>
          <a:lstStyle/>
          <a:p>
            <a:r>
              <a:rPr lang="en-US" dirty="0"/>
              <a:t>Détente</a:t>
            </a:r>
          </a:p>
        </p:txBody>
      </p:sp>
      <p:pic>
        <p:nvPicPr>
          <p:cNvPr id="4" name="Picture 12" descr="pepper_shaker_shaking_md_wht.gif (7352 byte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6955" y="4753897"/>
            <a:ext cx="13287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1" descr="nixonda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8216" y="1752600"/>
            <a:ext cx="2095938" cy="293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Brezhnev_car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752600"/>
            <a:ext cx="188833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26"/>
          <p:cNvSpPr>
            <a:spLocks noChangeArrowheads="1"/>
          </p:cNvSpPr>
          <p:nvPr/>
        </p:nvSpPr>
        <p:spPr bwMode="auto">
          <a:xfrm>
            <a:off x="1981200" y="2530719"/>
            <a:ext cx="762000" cy="762000"/>
          </a:xfrm>
          <a:prstGeom prst="plus">
            <a:avLst>
              <a:gd name="adj" fmla="val 38333"/>
            </a:avLst>
          </a:prstGeom>
          <a:solidFill>
            <a:schemeClr val="accent1"/>
          </a:solidFill>
          <a:ln w="9525">
            <a:solidFill>
              <a:schemeClr val="tx1"/>
            </a:solidFill>
            <a:miter lim="800000"/>
            <a:headEnd/>
            <a:tailEnd/>
          </a:ln>
        </p:spPr>
        <p:txBody>
          <a:bodyPr wrap="none" anchor="ctr"/>
          <a:lstStyle/>
          <a:p>
            <a:endParaRPr lang="en-US"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nstantia" pitchFamily="18" charset="0"/>
            </a:endParaRPr>
          </a:p>
        </p:txBody>
      </p:sp>
      <p:sp>
        <p:nvSpPr>
          <p:cNvPr id="8" name="WordArt 28"/>
          <p:cNvSpPr>
            <a:spLocks noChangeArrowheads="1" noChangeShapeType="1" noTextEdit="1"/>
          </p:cNvSpPr>
          <p:nvPr/>
        </p:nvSpPr>
        <p:spPr bwMode="auto">
          <a:xfrm>
            <a:off x="715566" y="5143500"/>
            <a:ext cx="1066800" cy="6858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chemeClr val="accent1"/>
                </a:solidFill>
                <a:latin typeface="Arial Black"/>
              </a:rPr>
              <a:t>=</a:t>
            </a:r>
          </a:p>
        </p:txBody>
      </p:sp>
    </p:spTree>
    <p:extLst>
      <p:ext uri="{BB962C8B-B14F-4D97-AF65-F5344CB8AC3E}">
        <p14:creationId xmlns:p14="http://schemas.microsoft.com/office/powerpoint/2010/main" val="187585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5257801" cy="4757929"/>
          </a:xfrm>
        </p:spPr>
        <p:txBody>
          <a:bodyPr>
            <a:normAutofit/>
          </a:bodyPr>
          <a:lstStyle/>
          <a:p>
            <a:r>
              <a:rPr lang="en-US" sz="3200" dirty="0"/>
              <a:t>Richard Nixon (R) v. George McGovern (D)</a:t>
            </a:r>
          </a:p>
          <a:p>
            <a:pPr lvl="1"/>
            <a:r>
              <a:rPr lang="en-US" sz="2800" dirty="0"/>
              <a:t>McGovern ran an anti-war campaign, but was handicapped by his outsider status and firing of VP nominee</a:t>
            </a:r>
          </a:p>
          <a:p>
            <a:pPr lvl="1"/>
            <a:r>
              <a:rPr lang="en-US" sz="2800" dirty="0"/>
              <a:t>Shirley Chisolm – First African American to run for a major party nomination</a:t>
            </a:r>
          </a:p>
        </p:txBody>
      </p:sp>
      <p:sp>
        <p:nvSpPr>
          <p:cNvPr id="3" name="Title 2"/>
          <p:cNvSpPr>
            <a:spLocks noGrp="1"/>
          </p:cNvSpPr>
          <p:nvPr>
            <p:ph type="title"/>
          </p:nvPr>
        </p:nvSpPr>
        <p:spPr/>
        <p:txBody>
          <a:bodyPr/>
          <a:lstStyle/>
          <a:p>
            <a:r>
              <a:rPr lang="en-US" dirty="0"/>
              <a:t>Election of 1972</a:t>
            </a:r>
          </a:p>
        </p:txBody>
      </p:sp>
      <p:pic>
        <p:nvPicPr>
          <p:cNvPr id="3074" name="Picture 2" descr="File:Shirley Chishol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7406" y="1905000"/>
            <a:ext cx="2903220" cy="457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3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down)">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1656</TotalTime>
  <Words>1818</Words>
  <Application>Microsoft Office PowerPoint</Application>
  <PresentationFormat>On-screen Show (4:3)</PresentationFormat>
  <Paragraphs>200</Paragraphs>
  <Slides>30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 Black</vt:lpstr>
      <vt:lpstr>Bauhaus 93</vt:lpstr>
      <vt:lpstr>Calibri</vt:lpstr>
      <vt:lpstr>Constantia</vt:lpstr>
      <vt:lpstr>Franklin Gothic Medium</vt:lpstr>
      <vt:lpstr>Wingdings</vt:lpstr>
      <vt:lpstr>Wingdings 2</vt:lpstr>
      <vt:lpstr>Grid</vt:lpstr>
      <vt:lpstr>The Stagnant Seventies</vt:lpstr>
      <vt:lpstr>Election of 1968</vt:lpstr>
      <vt:lpstr>Abraham, Martin, and John - Dion</vt:lpstr>
      <vt:lpstr>“Tricky Dick” before the White House</vt:lpstr>
      <vt:lpstr>Election of 1968</vt:lpstr>
      <vt:lpstr>Détente</vt:lpstr>
      <vt:lpstr>Ping Pong Diplomacy</vt:lpstr>
      <vt:lpstr>Détente</vt:lpstr>
      <vt:lpstr>Election of 1972</vt:lpstr>
      <vt:lpstr>Election of 1972</vt:lpstr>
      <vt:lpstr>Oil Embargo</vt:lpstr>
      <vt:lpstr>1973 Oil Embargo</vt:lpstr>
      <vt:lpstr>PowerPoint Presentation</vt:lpstr>
      <vt:lpstr>Watergate</vt:lpstr>
      <vt:lpstr>Watergate</vt:lpstr>
      <vt:lpstr>Richard Nixon</vt:lpstr>
      <vt:lpstr>PowerPoint Presentation</vt:lpstr>
      <vt:lpstr>The “Me” Generation</vt:lpstr>
      <vt:lpstr>Happy Birthday, America!</vt:lpstr>
      <vt:lpstr>The “Me” Generation</vt:lpstr>
      <vt:lpstr>Health, spirituality, and Exercise</vt:lpstr>
      <vt:lpstr>Television and Movies</vt:lpstr>
      <vt:lpstr>Music</vt:lpstr>
      <vt:lpstr>Gerald Ford</vt:lpstr>
      <vt:lpstr>Election of 1976</vt:lpstr>
      <vt:lpstr>Peanuts, Not Politics</vt:lpstr>
      <vt:lpstr>Foreign Affairs</vt:lpstr>
      <vt:lpstr>Iran Hostage Crisis</vt:lpstr>
      <vt:lpstr>Jimmy Carter</vt:lpstr>
      <vt:lpstr>Stagflation in the Seventies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Vietnam</dc:title>
  <dc:creator>Macie</dc:creator>
  <cp:lastModifiedBy>David Cummings</cp:lastModifiedBy>
  <cp:revision>83</cp:revision>
  <dcterms:created xsi:type="dcterms:W3CDTF">2013-03-04T00:20:46Z</dcterms:created>
  <dcterms:modified xsi:type="dcterms:W3CDTF">2022-05-02T04:21:00Z</dcterms:modified>
</cp:coreProperties>
</file>