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323" r:id="rId2"/>
    <p:sldId id="321" r:id="rId3"/>
    <p:sldId id="384" r:id="rId4"/>
    <p:sldId id="385" r:id="rId5"/>
    <p:sldId id="386" r:id="rId6"/>
    <p:sldId id="312" r:id="rId7"/>
    <p:sldId id="313" r:id="rId8"/>
    <p:sldId id="314" r:id="rId9"/>
    <p:sldId id="316" r:id="rId10"/>
    <p:sldId id="320" r:id="rId11"/>
    <p:sldId id="389" r:id="rId12"/>
    <p:sldId id="409" r:id="rId13"/>
    <p:sldId id="391" r:id="rId14"/>
    <p:sldId id="388" r:id="rId15"/>
    <p:sldId id="392" r:id="rId16"/>
    <p:sldId id="393" r:id="rId17"/>
    <p:sldId id="394" r:id="rId18"/>
    <p:sldId id="396" r:id="rId19"/>
    <p:sldId id="423" r:id="rId20"/>
    <p:sldId id="425" r:id="rId21"/>
    <p:sldId id="424" r:id="rId22"/>
    <p:sldId id="412" r:id="rId23"/>
    <p:sldId id="413" r:id="rId24"/>
    <p:sldId id="414" r:id="rId25"/>
    <p:sldId id="286" r:id="rId26"/>
    <p:sldId id="277" r:id="rId27"/>
    <p:sldId id="416" r:id="rId28"/>
    <p:sldId id="417" r:id="rId29"/>
    <p:sldId id="407" r:id="rId30"/>
    <p:sldId id="427" r:id="rId31"/>
    <p:sldId id="301" r:id="rId32"/>
    <p:sldId id="322" r:id="rId33"/>
    <p:sldId id="302" r:id="rId34"/>
    <p:sldId id="303" r:id="rId35"/>
    <p:sldId id="426" r:id="rId36"/>
    <p:sldId id="410" r:id="rId37"/>
    <p:sldId id="429" r:id="rId38"/>
    <p:sldId id="279" r:id="rId39"/>
    <p:sldId id="280" r:id="rId40"/>
    <p:sldId id="281" r:id="rId41"/>
    <p:sldId id="282" r:id="rId42"/>
    <p:sldId id="283" r:id="rId43"/>
    <p:sldId id="284" r:id="rId44"/>
    <p:sldId id="305" r:id="rId45"/>
    <p:sldId id="430" r:id="rId46"/>
    <p:sldId id="325" r:id="rId47"/>
    <p:sldId id="326" r:id="rId48"/>
    <p:sldId id="306" r:id="rId49"/>
    <p:sldId id="308" r:id="rId50"/>
    <p:sldId id="307" r:id="rId51"/>
    <p:sldId id="431" r:id="rId52"/>
    <p:sldId id="309" r:id="rId53"/>
    <p:sldId id="310"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29" autoAdjust="0"/>
  </p:normalViewPr>
  <p:slideViewPr>
    <p:cSldViewPr>
      <p:cViewPr varScale="1">
        <p:scale>
          <a:sx n="76" d="100"/>
          <a:sy n="76" d="100"/>
        </p:scale>
        <p:origin x="1824"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7246DB3-C02C-4FE6-8A40-763E07D36D32}" type="datetimeFigureOut">
              <a:rPr lang="en-US"/>
              <a:pPr>
                <a:defRPr/>
              </a:pPr>
              <a:t>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56983BEA-74D8-443C-ABAA-D2787B7F482F}" type="slidenum">
              <a:rPr lang="en-US"/>
              <a:pPr>
                <a:defRPr/>
              </a:pPr>
              <a:t>‹#›</a:t>
            </a:fld>
            <a:endParaRPr lang="en-US"/>
          </a:p>
        </p:txBody>
      </p:sp>
    </p:spTree>
    <p:extLst>
      <p:ext uri="{BB962C8B-B14F-4D97-AF65-F5344CB8AC3E}">
        <p14:creationId xmlns:p14="http://schemas.microsoft.com/office/powerpoint/2010/main" val="28630498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121AB0F-893D-4ABB-B073-B1B1A0E1AB91}" type="slidenum">
              <a:rPr lang="en-US" smtClean="0"/>
              <a:pPr/>
              <a:t>5</a:t>
            </a:fld>
            <a:endParaRPr lang="en-US"/>
          </a:p>
        </p:txBody>
      </p:sp>
    </p:spTree>
    <p:extLst>
      <p:ext uri="{BB962C8B-B14F-4D97-AF65-F5344CB8AC3E}">
        <p14:creationId xmlns:p14="http://schemas.microsoft.com/office/powerpoint/2010/main" val="375567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01404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Ads for products as well as for political candidates (Hoover)</a:t>
            </a:r>
          </a:p>
          <a:p>
            <a:endParaRPr lang="en-US" dirty="0"/>
          </a:p>
        </p:txBody>
      </p:sp>
      <p:sp>
        <p:nvSpPr>
          <p:cNvPr id="4" name="Slide Number Placeholder 3"/>
          <p:cNvSpPr>
            <a:spLocks noGrp="1"/>
          </p:cNvSpPr>
          <p:nvPr>
            <p:ph type="sldNum" sz="quarter" idx="10"/>
          </p:nvPr>
        </p:nvSpPr>
        <p:spPr/>
        <p:txBody>
          <a:bodyPr/>
          <a:lstStyle/>
          <a:p>
            <a:pPr>
              <a:defRPr/>
            </a:pPr>
            <a:fld id="{56983BEA-74D8-443C-ABAA-D2787B7F482F}" type="slidenum">
              <a:rPr lang="en-US" smtClean="0"/>
              <a:pPr>
                <a:defRPr/>
              </a:pPr>
              <a:t>19</a:t>
            </a:fld>
            <a:endParaRPr lang="en-US"/>
          </a:p>
        </p:txBody>
      </p:sp>
    </p:spTree>
    <p:extLst>
      <p:ext uri="{BB962C8B-B14F-4D97-AF65-F5344CB8AC3E}">
        <p14:creationId xmlns:p14="http://schemas.microsoft.com/office/powerpoint/2010/main" val="113315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1 in 6 Americans owned a car by 1929</a:t>
            </a:r>
          </a:p>
          <a:p>
            <a:pPr marL="171450" indent="-171450">
              <a:buFont typeface="Arial" panose="020B0604020202020204" pitchFamily="34" charset="0"/>
              <a:buChar char="•"/>
            </a:pPr>
            <a:r>
              <a:rPr lang="en-US" dirty="0" smtClean="0"/>
              <a:t>Played a major role in America’s economic boom - $2.58 billion</a:t>
            </a:r>
            <a:r>
              <a:rPr lang="en-US" baseline="0" dirty="0" smtClean="0"/>
              <a:t> in 1929</a:t>
            </a:r>
          </a:p>
          <a:p>
            <a:pPr marL="171450" indent="-171450">
              <a:buFont typeface="Arial" panose="020B0604020202020204" pitchFamily="34" charset="0"/>
              <a:buChar char="•"/>
            </a:pPr>
            <a:r>
              <a:rPr lang="en-US" baseline="0" dirty="0" smtClean="0"/>
              <a:t>Created 3.7 million jobs directly or indirectly</a:t>
            </a:r>
            <a:endParaRPr lang="en-US" dirty="0"/>
          </a:p>
        </p:txBody>
      </p:sp>
      <p:sp>
        <p:nvSpPr>
          <p:cNvPr id="4" name="Slide Number Placeholder 3"/>
          <p:cNvSpPr>
            <a:spLocks noGrp="1"/>
          </p:cNvSpPr>
          <p:nvPr>
            <p:ph type="sldNum" sz="quarter" idx="10"/>
          </p:nvPr>
        </p:nvSpPr>
        <p:spPr/>
        <p:txBody>
          <a:bodyPr/>
          <a:lstStyle/>
          <a:p>
            <a:pPr>
              <a:defRPr/>
            </a:pPr>
            <a:fld id="{56983BEA-74D8-443C-ABAA-D2787B7F482F}" type="slidenum">
              <a:rPr lang="en-US" smtClean="0"/>
              <a:pPr>
                <a:defRPr/>
              </a:pPr>
              <a:t>21</a:t>
            </a:fld>
            <a:endParaRPr lang="en-US"/>
          </a:p>
        </p:txBody>
      </p:sp>
    </p:spTree>
    <p:extLst>
      <p:ext uri="{BB962C8B-B14F-4D97-AF65-F5344CB8AC3E}">
        <p14:creationId xmlns:p14="http://schemas.microsoft.com/office/powerpoint/2010/main" val="378220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marL="171450" indent="-171450" eaLnBrk="1" hangingPunct="1">
              <a:lnSpc>
                <a:spcPct val="80000"/>
              </a:lnSpc>
              <a:buFont typeface="Arial"/>
              <a:buChar char="•"/>
              <a:defRPr/>
            </a:pPr>
            <a:r>
              <a:rPr lang="en-US" sz="1200" dirty="0" smtClean="0">
                <a:solidFill>
                  <a:schemeClr val="tx1"/>
                </a:solidFill>
                <a:effectLst/>
                <a:latin typeface="+mn-lt"/>
              </a:rPr>
              <a:t>In 1919, a New York City hotel owner offered $25,000 to the first aviator to fly nonstop from New York to Paris. </a:t>
            </a:r>
          </a:p>
          <a:p>
            <a:pPr marL="171450" indent="-171450" eaLnBrk="1" hangingPunct="1">
              <a:lnSpc>
                <a:spcPct val="80000"/>
              </a:lnSpc>
              <a:buFont typeface="Arial"/>
              <a:buChar char="•"/>
              <a:defRPr/>
            </a:pPr>
            <a:r>
              <a:rPr lang="en-US" sz="1200" dirty="0" smtClean="0">
                <a:solidFill>
                  <a:schemeClr val="tx1"/>
                </a:solidFill>
                <a:effectLst/>
                <a:latin typeface="+mn-lt"/>
              </a:rPr>
              <a:t>Several pilots were killed or injured while competing for the </a:t>
            </a:r>
            <a:r>
              <a:rPr lang="en-US" sz="1200" dirty="0" err="1" smtClean="0">
                <a:solidFill>
                  <a:schemeClr val="tx1"/>
                </a:solidFill>
                <a:effectLst/>
                <a:latin typeface="+mn-lt"/>
              </a:rPr>
              <a:t>Orteig</a:t>
            </a:r>
            <a:r>
              <a:rPr lang="en-US" sz="1200" dirty="0" smtClean="0">
                <a:solidFill>
                  <a:schemeClr val="tx1"/>
                </a:solidFill>
                <a:effectLst/>
                <a:latin typeface="+mn-lt"/>
              </a:rPr>
              <a:t> prize. </a:t>
            </a:r>
          </a:p>
          <a:p>
            <a:pPr marL="171450" indent="-171450" eaLnBrk="1" fontAlgn="auto" hangingPunct="1">
              <a:lnSpc>
                <a:spcPct val="120000"/>
              </a:lnSpc>
              <a:spcBef>
                <a:spcPts val="0"/>
              </a:spcBef>
              <a:spcAft>
                <a:spcPts val="0"/>
              </a:spcAft>
              <a:buFont typeface="Arial"/>
              <a:buChar char="•"/>
              <a:defRPr/>
            </a:pPr>
            <a:r>
              <a:rPr lang="en-US" sz="1200" dirty="0" smtClean="0">
                <a:latin typeface="+mn-lt"/>
              </a:rPr>
              <a:t>An American aviator who made the first solo nonstop flight across the Atlantic Ocean on May 20-21, 1927. </a:t>
            </a:r>
          </a:p>
          <a:p>
            <a:pPr marL="171450" marR="0" indent="-171450" algn="l" defTabSz="914400" rtl="0" eaLnBrk="1" fontAlgn="auto" latinLnBrk="0" hangingPunct="1">
              <a:lnSpc>
                <a:spcPct val="120000"/>
              </a:lnSpc>
              <a:spcBef>
                <a:spcPts val="0"/>
              </a:spcBef>
              <a:spcAft>
                <a:spcPts val="0"/>
              </a:spcAft>
              <a:buClrTx/>
              <a:buSzTx/>
              <a:buFont typeface="Arial"/>
              <a:buChar char="•"/>
              <a:tabLst/>
              <a:defRPr/>
            </a:pPr>
            <a:r>
              <a:rPr lang="en-US" sz="1200" dirty="0" smtClean="0">
                <a:latin typeface="Verdana" pitchFamily="34" charset="0"/>
              </a:rPr>
              <a:t>Total flight time: 33 hours, 30 minutes, 29.8 seconds. Charles Lindbergh had not slept in 55 hours.</a:t>
            </a:r>
            <a:r>
              <a:rPr lang="en-US" sz="1200" dirty="0" smtClean="0">
                <a:solidFill>
                  <a:srgbClr val="5C503E"/>
                </a:solidFill>
                <a:latin typeface="Verdana" pitchFamily="34" charset="0"/>
              </a:rPr>
              <a:t>  </a:t>
            </a:r>
            <a:endParaRPr lang="en-US" sz="1200" dirty="0" smtClean="0">
              <a:latin typeface="Verdana" pitchFamily="34" charset="0"/>
            </a:endParaRPr>
          </a:p>
          <a:p>
            <a:pPr marL="171450" indent="-171450" eaLnBrk="1" fontAlgn="auto" hangingPunct="1">
              <a:lnSpc>
                <a:spcPct val="120000"/>
              </a:lnSpc>
              <a:spcBef>
                <a:spcPts val="0"/>
              </a:spcBef>
              <a:spcAft>
                <a:spcPts val="0"/>
              </a:spcAft>
              <a:buFont typeface="Arial"/>
              <a:buChar char="•"/>
              <a:defRPr/>
            </a:pPr>
            <a:endParaRPr lang="en-US" sz="1200" dirty="0" smtClean="0">
              <a:latin typeface="+mn-lt"/>
            </a:endParaRPr>
          </a:p>
          <a:p>
            <a:pPr marL="171450" indent="-171450" eaLnBrk="1" hangingPunct="1">
              <a:lnSpc>
                <a:spcPct val="80000"/>
              </a:lnSpc>
              <a:buFont typeface="Arial"/>
              <a:buChar char="•"/>
              <a:defRPr/>
            </a:pPr>
            <a:endParaRPr lang="en-US" sz="1200" dirty="0" smtClean="0">
              <a:solidFill>
                <a:schemeClr val="tx1"/>
              </a:solidFill>
              <a:effectLst/>
              <a:latin typeface="+mn-lt"/>
            </a:endParaRPr>
          </a:p>
          <a:p>
            <a:pPr marL="171450" indent="-171450">
              <a:buFont typeface="Arial"/>
              <a:buChar char="•"/>
            </a:pPr>
            <a:endParaRPr lang="en-US" dirty="0" smtClean="0">
              <a:solidFill>
                <a:schemeClr val="tx1"/>
              </a:solidFill>
              <a:effectLst/>
              <a:latin typeface="+mn-lt"/>
            </a:endParaRPr>
          </a:p>
        </p:txBody>
      </p:sp>
    </p:spTree>
    <p:extLst>
      <p:ext uri="{BB962C8B-B14F-4D97-AF65-F5344CB8AC3E}">
        <p14:creationId xmlns:p14="http://schemas.microsoft.com/office/powerpoint/2010/main" val="4068382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lnSpc>
                <a:spcPct val="120000"/>
              </a:lnSpc>
              <a:spcBef>
                <a:spcPts val="0"/>
              </a:spcBef>
              <a:spcAft>
                <a:spcPts val="0"/>
              </a:spcAft>
              <a:buFont typeface="Arial"/>
              <a:buChar char="•"/>
              <a:defRPr/>
            </a:pPr>
            <a:r>
              <a:rPr lang="en-US" sz="1200" dirty="0" smtClean="0">
                <a:latin typeface="+mn-lt"/>
              </a:rPr>
              <a:t>Total flight time: 33 hours, 30 minutes, 29.8 seconds. Charles Lindbergh had not slept in 55 hours.</a:t>
            </a:r>
            <a:r>
              <a:rPr lang="en-US" sz="1200" dirty="0" smtClean="0">
                <a:solidFill>
                  <a:srgbClr val="5C503E"/>
                </a:solidFill>
                <a:latin typeface="+mn-lt"/>
              </a:rPr>
              <a:t>  </a:t>
            </a:r>
            <a:endParaRPr lang="en-US" sz="1200" dirty="0" smtClean="0">
              <a:latin typeface="+mn-lt"/>
            </a:endParaRPr>
          </a:p>
          <a:p>
            <a:pPr marL="171450" indent="-171450" eaLnBrk="1" fontAlgn="auto" hangingPunct="1">
              <a:lnSpc>
                <a:spcPct val="120000"/>
              </a:lnSpc>
              <a:spcBef>
                <a:spcPts val="0"/>
              </a:spcBef>
              <a:spcAft>
                <a:spcPts val="0"/>
              </a:spcAft>
              <a:buFont typeface="Arial"/>
              <a:buChar char="•"/>
              <a:defRPr/>
            </a:pPr>
            <a:r>
              <a:rPr lang="en-US" sz="1200" dirty="0" smtClean="0">
                <a:latin typeface="+mn-lt"/>
              </a:rPr>
              <a:t>Lindbergh's feat gained him immediate, international fame. The press named him "Lucky Lindy" and the "Lone Eagle." </a:t>
            </a:r>
          </a:p>
          <a:p>
            <a:pPr marL="171450" indent="-171450" eaLnBrk="1" fontAlgn="auto" hangingPunct="1">
              <a:lnSpc>
                <a:spcPct val="120000"/>
              </a:lnSpc>
              <a:spcBef>
                <a:spcPts val="0"/>
              </a:spcBef>
              <a:spcAft>
                <a:spcPts val="0"/>
              </a:spcAft>
              <a:buFont typeface="Arial"/>
              <a:buChar char="•"/>
              <a:defRPr/>
            </a:pPr>
            <a:r>
              <a:rPr lang="en-US" sz="1200" dirty="0" smtClean="0">
                <a:latin typeface="+mn-lt"/>
              </a:rPr>
              <a:t>Americans and Europeans idolized the shy, slim young man and showered him with honor.</a:t>
            </a:r>
          </a:p>
          <a:p>
            <a:endParaRPr lang="en-US" dirty="0"/>
          </a:p>
        </p:txBody>
      </p:sp>
      <p:sp>
        <p:nvSpPr>
          <p:cNvPr id="4" name="Slide Number Placeholder 3"/>
          <p:cNvSpPr>
            <a:spLocks noGrp="1"/>
          </p:cNvSpPr>
          <p:nvPr>
            <p:ph type="sldNum" sz="quarter" idx="10"/>
          </p:nvPr>
        </p:nvSpPr>
        <p:spPr/>
        <p:txBody>
          <a:bodyPr/>
          <a:lstStyle/>
          <a:p>
            <a:fld id="{0DBCDACF-1DD8-499F-B9A1-4D6AABA3BCF0}" type="slidenum">
              <a:rPr lang="en-US" smtClean="0"/>
              <a:pPr/>
              <a:t>23</a:t>
            </a:fld>
            <a:endParaRPr lang="en-US"/>
          </a:p>
        </p:txBody>
      </p:sp>
    </p:spTree>
    <p:extLst>
      <p:ext uri="{BB962C8B-B14F-4D97-AF65-F5344CB8AC3E}">
        <p14:creationId xmlns:p14="http://schemas.microsoft.com/office/powerpoint/2010/main" val="1960000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National Broadcasting Company and the Columbia Broadcasting System became the first national broadcasts</a:t>
            </a:r>
          </a:p>
          <a:p>
            <a:endParaRPr lang="en-US" dirty="0"/>
          </a:p>
        </p:txBody>
      </p:sp>
      <p:sp>
        <p:nvSpPr>
          <p:cNvPr id="4" name="Slide Number Placeholder 3"/>
          <p:cNvSpPr>
            <a:spLocks noGrp="1"/>
          </p:cNvSpPr>
          <p:nvPr>
            <p:ph type="sldNum" sz="quarter" idx="10"/>
          </p:nvPr>
        </p:nvSpPr>
        <p:spPr/>
        <p:txBody>
          <a:bodyPr/>
          <a:lstStyle/>
          <a:p>
            <a:pPr>
              <a:defRPr/>
            </a:pPr>
            <a:fld id="{56983BEA-74D8-443C-ABAA-D2787B7F482F}" type="slidenum">
              <a:rPr lang="en-US" smtClean="0"/>
              <a:pPr>
                <a:defRPr/>
              </a:pPr>
              <a:t>25</a:t>
            </a:fld>
            <a:endParaRPr lang="en-US"/>
          </a:p>
        </p:txBody>
      </p:sp>
    </p:spTree>
    <p:extLst>
      <p:ext uri="{BB962C8B-B14F-4D97-AF65-F5344CB8AC3E}">
        <p14:creationId xmlns:p14="http://schemas.microsoft.com/office/powerpoint/2010/main" val="269162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Valentino in </a:t>
            </a:r>
            <a:r>
              <a:rPr lang="en-US" i="1" dirty="0" smtClean="0"/>
              <a:t>The </a:t>
            </a:r>
            <a:r>
              <a:rPr lang="en-US" i="1" dirty="0" err="1" smtClean="0"/>
              <a:t>Shiek</a:t>
            </a:r>
            <a:endParaRPr lang="en-US" i="1" dirty="0"/>
          </a:p>
        </p:txBody>
      </p:sp>
      <p:sp>
        <p:nvSpPr>
          <p:cNvPr id="4" name="Slide Number Placeholder 3"/>
          <p:cNvSpPr>
            <a:spLocks noGrp="1"/>
          </p:cNvSpPr>
          <p:nvPr>
            <p:ph type="sldNum" sz="quarter" idx="10"/>
          </p:nvPr>
        </p:nvSpPr>
        <p:spPr/>
        <p:txBody>
          <a:bodyPr/>
          <a:lstStyle/>
          <a:p>
            <a:pPr>
              <a:defRPr/>
            </a:pPr>
            <a:fld id="{56983BEA-74D8-443C-ABAA-D2787B7F482F}" type="slidenum">
              <a:rPr lang="en-US" smtClean="0"/>
              <a:pPr>
                <a:defRPr/>
              </a:pPr>
              <a:t>31</a:t>
            </a:fld>
            <a:endParaRPr lang="en-US"/>
          </a:p>
        </p:txBody>
      </p:sp>
    </p:spTree>
    <p:extLst>
      <p:ext uri="{BB962C8B-B14F-4D97-AF65-F5344CB8AC3E}">
        <p14:creationId xmlns:p14="http://schemas.microsoft.com/office/powerpoint/2010/main" val="2165420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Traditionally, poets are lyric historians. From the days of the bards and troubadours, the songs of the poets have been not only songs, but </a:t>
            </a:r>
            <a:r>
              <a:rPr lang="en-US" dirty="0" err="1" smtClean="0"/>
              <a:t>often</a:t>
            </a:r>
            <a:r>
              <a:rPr lang="en-US" i="1" dirty="0" err="1" smtClean="0"/>
              <a:t>records</a:t>
            </a:r>
            <a:r>
              <a:rPr lang="en-US" dirty="0" smtClean="0"/>
              <a:t> of the most moving events, the deepest thoughts and most profound emotional currents of their times. To understand Africa today, it is wise to listen to what its poets say—those who put their songs down on paper as well as those who only speak or sing them.</a:t>
            </a:r>
          </a:p>
          <a:p>
            <a:endParaRPr lang="en-US" dirty="0"/>
          </a:p>
        </p:txBody>
      </p:sp>
      <p:sp>
        <p:nvSpPr>
          <p:cNvPr id="4" name="Slide Number Placeholder 3"/>
          <p:cNvSpPr>
            <a:spLocks noGrp="1"/>
          </p:cNvSpPr>
          <p:nvPr>
            <p:ph type="sldNum" sz="quarter" idx="10"/>
          </p:nvPr>
        </p:nvSpPr>
        <p:spPr/>
        <p:txBody>
          <a:bodyPr/>
          <a:lstStyle/>
          <a:p>
            <a:pPr>
              <a:defRPr/>
            </a:pPr>
            <a:fld id="{56983BEA-74D8-443C-ABAA-D2787B7F482F}" type="slidenum">
              <a:rPr lang="en-US" smtClean="0"/>
              <a:pPr>
                <a:defRPr/>
              </a:pPr>
              <a:t>48</a:t>
            </a:fld>
            <a:endParaRPr lang="en-US"/>
          </a:p>
        </p:txBody>
      </p:sp>
    </p:spTree>
    <p:extLst>
      <p:ext uri="{BB962C8B-B14F-4D97-AF65-F5344CB8AC3E}">
        <p14:creationId xmlns:p14="http://schemas.microsoft.com/office/powerpoint/2010/main" val="2806722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pPr>
              <a:defRPr/>
            </a:pPr>
            <a:fld id="{2946C6A2-0571-47AB-9041-C7E291DADFA4}" type="datetimeFigureOut">
              <a:rPr lang="en-US" smtClean="0"/>
              <a:pPr>
                <a:defRPr/>
              </a:pPr>
              <a:t>2/2/2017</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pPr>
              <a:defRPr/>
            </a:pPr>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pPr>
              <a:defRPr/>
            </a:pPr>
            <a:fld id="{BE8BFC50-6D4D-4241-BC5D-EC7328EA29FE}"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18903CF-3841-40D8-9CDC-F01CB6262CB5}" type="datetimeFigureOut">
              <a:rPr lang="en-US" smtClean="0"/>
              <a:pPr>
                <a:defRPr/>
              </a:pPr>
              <a:t>2/2/2017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435CD6-6755-42AA-A3B3-3EB0D240B97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96DB78B3-6CC3-4F43-A04C-4D55676166CD}" type="datetimeFigureOut">
              <a:rPr lang="en-US" smtClean="0"/>
              <a:pPr>
                <a:defRPr/>
              </a:pPr>
              <a:t>2/2/2017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5ACAC86-2766-4E4D-953B-8E7E60CD55AD}"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pPr>
              <a:defRPr/>
            </a:pPr>
            <a:fld id="{6D6D1F91-BCFA-4D6E-B96B-39F4889A8186}" type="datetimeFigureOut">
              <a:rPr lang="en-US" smtClean="0"/>
              <a:pPr>
                <a:defRPr/>
              </a:pPr>
              <a:t>2/2/2017</a:t>
            </a:fld>
            <a:endParaRPr lang="en-US"/>
          </a:p>
        </p:txBody>
      </p:sp>
      <p:sp>
        <p:nvSpPr>
          <p:cNvPr id="5" name="Footer Placeholder 4"/>
          <p:cNvSpPr>
            <a:spLocks noGrp="1"/>
          </p:cNvSpPr>
          <p:nvPr>
            <p:ph type="ftr" sz="quarter" idx="11"/>
          </p:nvPr>
        </p:nvSpPr>
        <p:spPr>
          <a:xfrm>
            <a:off x="457200" y="6480969"/>
            <a:ext cx="4260056" cy="300831"/>
          </a:xfr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23F7DE7-5AA5-46C1-9F3D-6535855F4BB0}"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pPr>
              <a:defRPr/>
            </a:pPr>
            <a:fld id="{414357EE-2BF2-41E3-B5AC-8F79E7099586}" type="datetimeFigureOut">
              <a:rPr lang="en-US" smtClean="0"/>
              <a:pPr>
                <a:defRPr/>
              </a:pPr>
              <a:t>2/2/2017</a:t>
            </a:fld>
            <a:endParaRPr lang="en-US"/>
          </a:p>
        </p:txBody>
      </p:sp>
      <p:sp>
        <p:nvSpPr>
          <p:cNvPr id="5" name="Footer Placeholder 4"/>
          <p:cNvSpPr>
            <a:spLocks noGrp="1"/>
          </p:cNvSpPr>
          <p:nvPr>
            <p:ph type="ftr" sz="quarter" idx="11"/>
          </p:nvPr>
        </p:nvSpPr>
        <p:spPr>
          <a:xfrm>
            <a:off x="2619376" y="6480969"/>
            <a:ext cx="4260056" cy="300831"/>
          </a:xfrm>
        </p:spPr>
        <p:txBody>
          <a:bodyPr/>
          <a:lstStyle/>
          <a:p>
            <a:pPr>
              <a:defRPr/>
            </a:pPr>
            <a:endParaRPr lang="en-US"/>
          </a:p>
        </p:txBody>
      </p:sp>
      <p:sp>
        <p:nvSpPr>
          <p:cNvPr id="6" name="Slide Number Placeholder 5"/>
          <p:cNvSpPr>
            <a:spLocks noGrp="1"/>
          </p:cNvSpPr>
          <p:nvPr>
            <p:ph type="sldNum" sz="quarter" idx="12"/>
          </p:nvPr>
        </p:nvSpPr>
        <p:spPr>
          <a:xfrm>
            <a:off x="8451056" y="809624"/>
            <a:ext cx="502920" cy="300831"/>
          </a:xfrm>
        </p:spPr>
        <p:txBody>
          <a:bodyPr/>
          <a:lstStyle/>
          <a:p>
            <a:pPr>
              <a:defRPr/>
            </a:pPr>
            <a:fld id="{24B8D8A2-E95D-4DC7-9530-7C406110EE6B}" type="slidenum">
              <a:rPr lang="en-US" smtClean="0"/>
              <a:pPr>
                <a:defRPr/>
              </a:pPr>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pPr>
              <a:defRPr/>
            </a:pPr>
            <a:fld id="{8479007C-2483-4217-9354-0DB815AF8F49}" type="datetimeFigureOut">
              <a:rPr lang="en-US" smtClean="0"/>
              <a:pPr>
                <a:defRPr/>
              </a:pPr>
              <a:t>2/2/2017</a:t>
            </a:fld>
            <a:endParaRPr lang="en-US"/>
          </a:p>
        </p:txBody>
      </p:sp>
      <p:sp>
        <p:nvSpPr>
          <p:cNvPr id="6" name="Footer Placeholder 5"/>
          <p:cNvSpPr>
            <a:spLocks noGrp="1"/>
          </p:cNvSpPr>
          <p:nvPr>
            <p:ph type="ftr" sz="quarter" idx="11"/>
          </p:nvPr>
        </p:nvSpPr>
        <p:spPr>
          <a:xfrm>
            <a:off x="457200" y="6480969"/>
            <a:ext cx="4260056" cy="301752"/>
          </a:xfrm>
        </p:spPr>
        <p:txBody>
          <a:bodyPr/>
          <a:lstStyle/>
          <a:p>
            <a:pPr>
              <a:defRPr/>
            </a:pPr>
            <a:endParaRPr lang="en-US"/>
          </a:p>
        </p:txBody>
      </p:sp>
      <p:sp>
        <p:nvSpPr>
          <p:cNvPr id="7" name="Slide Number Placeholder 6"/>
          <p:cNvSpPr>
            <a:spLocks noGrp="1"/>
          </p:cNvSpPr>
          <p:nvPr>
            <p:ph type="sldNum" sz="quarter" idx="12"/>
          </p:nvPr>
        </p:nvSpPr>
        <p:spPr>
          <a:xfrm>
            <a:off x="7589520" y="6480969"/>
            <a:ext cx="502920" cy="301752"/>
          </a:xfrm>
        </p:spPr>
        <p:txBody>
          <a:bodyPr/>
          <a:lstStyle/>
          <a:p>
            <a:pPr>
              <a:defRPr/>
            </a:pPr>
            <a:fld id="{1CA1EBEA-90D7-485F-90A2-6E6B32E91D5F}"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pPr>
              <a:defRPr/>
            </a:pPr>
            <a:fld id="{C862E587-45D1-429C-B1BE-298CC9447665}" type="datetimeFigureOut">
              <a:rPr lang="en-US" smtClean="0"/>
              <a:pPr>
                <a:defRPr/>
              </a:pPr>
              <a:t>2/2/2017</a:t>
            </a:fld>
            <a:endParaRPr lang="en-US"/>
          </a:p>
        </p:txBody>
      </p:sp>
      <p:sp>
        <p:nvSpPr>
          <p:cNvPr id="8" name="Footer Placeholder 7"/>
          <p:cNvSpPr>
            <a:spLocks noGrp="1"/>
          </p:cNvSpPr>
          <p:nvPr>
            <p:ph type="ftr" sz="quarter" idx="11"/>
          </p:nvPr>
        </p:nvSpPr>
        <p:spPr>
          <a:xfrm>
            <a:off x="457200" y="6480969"/>
            <a:ext cx="4261104" cy="301752"/>
          </a:xfrm>
        </p:spPr>
        <p:txBody>
          <a:bodyPr/>
          <a:lstStyle/>
          <a:p>
            <a:pPr>
              <a:defRPr/>
            </a:pPr>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pPr>
              <a:defRPr/>
            </a:pPr>
            <a:fld id="{7239FD1F-2E52-4BD5-92B5-BC9FCF5604E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185E0A39-1B90-45AE-B3A4-D13E453F7679}" type="datetimeFigureOut">
              <a:rPr lang="en-US" smtClean="0"/>
              <a:pPr>
                <a:defRPr/>
              </a:pPr>
              <a:t>2/2/2017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D2799DC-8E7D-43E7-B6F2-CA6A483E9E49}"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pPr>
              <a:defRPr/>
            </a:pPr>
            <a:fld id="{A82D3C73-0488-4CFB-B0B7-892035B8D337}" type="datetimeFigureOut">
              <a:rPr lang="en-US" smtClean="0"/>
              <a:pPr>
                <a:defRPr/>
              </a:pPr>
              <a:t>2/2/2017</a:t>
            </a:fld>
            <a:endParaRPr lang="en-US"/>
          </a:p>
        </p:txBody>
      </p:sp>
      <p:sp>
        <p:nvSpPr>
          <p:cNvPr id="3" name="Footer Placeholder 2"/>
          <p:cNvSpPr>
            <a:spLocks noGrp="1"/>
          </p:cNvSpPr>
          <p:nvPr>
            <p:ph type="ftr" sz="quarter" idx="11"/>
          </p:nvPr>
        </p:nvSpPr>
        <p:spPr>
          <a:xfrm>
            <a:off x="457200" y="6481890"/>
            <a:ext cx="4260056" cy="300831"/>
          </a:xfrm>
        </p:spPr>
        <p:txBody>
          <a:bodyPr/>
          <a:lstStyle/>
          <a:p>
            <a:pPr>
              <a:defRPr/>
            </a:pPr>
            <a:endParaRPr lang="en-US"/>
          </a:p>
        </p:txBody>
      </p:sp>
      <p:sp>
        <p:nvSpPr>
          <p:cNvPr id="4" name="Slide Number Placeholder 3"/>
          <p:cNvSpPr>
            <a:spLocks noGrp="1"/>
          </p:cNvSpPr>
          <p:nvPr>
            <p:ph type="sldNum" sz="quarter" idx="12"/>
          </p:nvPr>
        </p:nvSpPr>
        <p:spPr>
          <a:xfrm>
            <a:off x="7589520" y="6480969"/>
            <a:ext cx="502920" cy="301752"/>
          </a:xfrm>
        </p:spPr>
        <p:txBody>
          <a:bodyPr/>
          <a:lstStyle/>
          <a:p>
            <a:pPr>
              <a:defRPr/>
            </a:pPr>
            <a:fld id="{238ED487-EF96-47D5-B6D5-AABCE9D08381}"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pPr>
              <a:defRPr/>
            </a:pPr>
            <a:fld id="{9EBABC76-62C6-4CC0-9150-EBC0247D41C3}" type="datetimeFigureOut">
              <a:rPr lang="en-US" smtClean="0"/>
              <a:pPr>
                <a:defRPr/>
              </a:pPr>
              <a:t>2/2/2017</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pPr>
              <a:defRPr/>
            </a:pPr>
            <a:fld id="{22B75848-9810-4325-8A8A-3473E5B3E869}"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pPr>
              <a:defRPr/>
            </a:pPr>
            <a:fld id="{57B2D7D7-9EB5-46FD-9489-92C8A402A76A}" type="datetimeFigureOut">
              <a:rPr lang="en-US" smtClean="0"/>
              <a:pPr>
                <a:defRPr/>
              </a:pPr>
              <a:t>2/2/2017</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pPr>
              <a:defRPr/>
            </a:pPr>
            <a:fld id="{DE67F0A9-C69D-444A-A7E0-284AF90B309D}"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a:defRPr/>
            </a:pPr>
            <a:fld id="{BF4EC1FC-8CF9-43C9-9D3D-190B540676FF}" type="datetimeFigureOut">
              <a:rPr lang="en-US" smtClean="0"/>
              <a:pPr>
                <a:defRPr/>
              </a:pPr>
              <a:t>2/2/2017</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a:defRPr/>
            </a:pPr>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pPr>
              <a:defRPr/>
            </a:pPr>
            <a:fld id="{11CBF6A8-BFF7-4E6B-94E6-FBE060538F9E}"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youtube.com/watch?v=rARN6agiW7o"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5J-ckIsitpI" TargetMode="External"/><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file:///\\localhost\upload.wikimedia.org\wikipedia\commons\5\53\Arbuckle-Roscoe-01.jpg" TargetMode="External"/><Relationship Id="rId3" Type="http://schemas.openxmlformats.org/officeDocument/2006/relationships/hyperlink" Target="https://www.youtube.com/watch?v=5YJqG8dqlUU" TargetMode="External"/><Relationship Id="rId7"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hyperlink" Target="http://www.youtube.com/watch?v=4DLdMa98JdM" TargetMode="External"/><Relationship Id="rId4" Type="http://schemas.openxmlformats.org/officeDocument/2006/relationships/image" Target="../media/image47.jpeg"/><Relationship Id="rId9"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file:///\\localhost\upload.wikimedia.org\wikipedia\commons\a\af\Mary_Pickford_portrait.jpg" TargetMode="Externa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youtube.com/watch?v=z5vgMWGe444"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youtube.com/watch?v=PIaj7FNHnjQ" TargetMode="External"/><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hyperlink" Target="http://www.youtube.com/watch?v=-j8GwkniGrU" TargetMode="Externa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wmf"/></Relationships>
</file>

<file path=ppt/slides/_rels/slide3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www.youtube.com/watch?v=BJ-gYx7hXZ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dailymotion.com/video/xetg19_fantasia-2000-rhapsody-in-blue_music" TargetMode="Externa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fontAlgn="auto">
              <a:spcAft>
                <a:spcPts val="0"/>
              </a:spcAft>
              <a:defRPr/>
            </a:pPr>
            <a:r>
              <a:rPr lang="en-US" sz="5400" dirty="0" smtClean="0">
                <a:solidFill>
                  <a:schemeClr val="accent1">
                    <a:tint val="83000"/>
                    <a:satMod val="150000"/>
                  </a:schemeClr>
                </a:solidFill>
              </a:rPr>
              <a:t>Bell Ringer</a:t>
            </a:r>
            <a:endParaRPr lang="en-US" sz="5400" dirty="0">
              <a:solidFill>
                <a:schemeClr val="accent1">
                  <a:tint val="83000"/>
                  <a:satMod val="150000"/>
                </a:schemeClr>
              </a:solidFill>
            </a:endParaRPr>
          </a:p>
        </p:txBody>
      </p:sp>
      <p:sp>
        <p:nvSpPr>
          <p:cNvPr id="27650" name="Content Placeholder 2"/>
          <p:cNvSpPr>
            <a:spLocks noGrp="1"/>
          </p:cNvSpPr>
          <p:nvPr>
            <p:ph idx="1"/>
          </p:nvPr>
        </p:nvSpPr>
        <p:spPr>
          <a:xfrm>
            <a:off x="457200" y="2438400"/>
            <a:ext cx="8229600" cy="4016375"/>
          </a:xfrm>
        </p:spPr>
        <p:txBody>
          <a:bodyPr/>
          <a:lstStyle/>
          <a:p>
            <a:r>
              <a:rPr lang="en-US" sz="3600" dirty="0" smtClean="0"/>
              <a:t>What are some things you do that your parents don’t approve of/drives them nuts?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494"/>
            <a:ext cx="4953000" cy="1399032"/>
          </a:xfrm>
        </p:spPr>
        <p:txBody>
          <a:bodyPr>
            <a:noAutofit/>
          </a:bodyPr>
          <a:lstStyle/>
          <a:p>
            <a:pPr marL="484632" fontAlgn="auto">
              <a:spcAft>
                <a:spcPts val="0"/>
              </a:spcAft>
              <a:defRPr/>
            </a:pPr>
            <a:r>
              <a:rPr lang="en-US" sz="4800" dirty="0" smtClean="0">
                <a:solidFill>
                  <a:schemeClr val="accent1">
                    <a:tint val="83000"/>
                    <a:satMod val="150000"/>
                  </a:schemeClr>
                </a:solidFill>
              </a:rPr>
              <a:t>F. Scott Fitzgerald</a:t>
            </a:r>
            <a:endParaRPr lang="en-US" sz="4800" dirty="0">
              <a:solidFill>
                <a:schemeClr val="accent1">
                  <a:tint val="83000"/>
                  <a:satMod val="150000"/>
                </a:schemeClr>
              </a:solidFill>
            </a:endParaRPr>
          </a:p>
        </p:txBody>
      </p:sp>
      <p:sp>
        <p:nvSpPr>
          <p:cNvPr id="23554" name="Content Placeholder 2"/>
          <p:cNvSpPr>
            <a:spLocks noGrp="1"/>
          </p:cNvSpPr>
          <p:nvPr>
            <p:ph idx="1"/>
          </p:nvPr>
        </p:nvSpPr>
        <p:spPr>
          <a:xfrm>
            <a:off x="304800" y="1905000"/>
            <a:ext cx="4419600" cy="4572000"/>
          </a:xfrm>
        </p:spPr>
        <p:txBody>
          <a:bodyPr/>
          <a:lstStyle/>
          <a:p>
            <a:r>
              <a:rPr lang="en-US" sz="3200" dirty="0" smtClean="0"/>
              <a:t>The epitome of the youthful, glamorous lifestyle of the era</a:t>
            </a:r>
          </a:p>
          <a:p>
            <a:r>
              <a:rPr lang="en-US" sz="3200" dirty="0" smtClean="0"/>
              <a:t>Coined the term the “Jazz Age” </a:t>
            </a:r>
          </a:p>
          <a:p>
            <a:r>
              <a:rPr lang="en-US" sz="3200" i="1" dirty="0" smtClean="0"/>
              <a:t>The Great Gatsby</a:t>
            </a:r>
          </a:p>
          <a:p>
            <a:endParaRPr lang="en-US" dirty="0" smtClean="0"/>
          </a:p>
        </p:txBody>
      </p:sp>
      <p:pic>
        <p:nvPicPr>
          <p:cNvPr id="60418" name="Picture 2" descr="http://graphics8.nytimes.com/images/2007/10/04/timestopics/fitzgerald.jpg">
            <a:hlinkClick r:id="rId2"/>
          </p:cNvPr>
          <p:cNvPicPr>
            <a:picLocks noChangeAspect="1" noChangeArrowheads="1"/>
          </p:cNvPicPr>
          <p:nvPr/>
        </p:nvPicPr>
        <p:blipFill>
          <a:blip r:embed="rId3" cstate="print"/>
          <a:srcRect/>
          <a:stretch>
            <a:fillRect/>
          </a:stretch>
        </p:blipFill>
        <p:spPr bwMode="auto">
          <a:xfrm>
            <a:off x="5257800" y="1905000"/>
            <a:ext cx="3714750" cy="4692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424" name="Picture 8" descr="http://www.abstractfonts.com/forum/images/1bb6a3810690a8983ab53d6f5201cafb.jpg">
            <a:hlinkClick r:id="rId2"/>
          </p:cNvPr>
          <p:cNvPicPr>
            <a:picLocks noChangeAspect="1" noChangeArrowheads="1"/>
          </p:cNvPicPr>
          <p:nvPr/>
        </p:nvPicPr>
        <p:blipFill>
          <a:blip r:embed="rId4" cstate="print"/>
          <a:srcRect/>
          <a:stretch>
            <a:fillRect/>
          </a:stretch>
        </p:blipFill>
        <p:spPr bwMode="auto">
          <a:xfrm rot="331272">
            <a:off x="5029200" y="228600"/>
            <a:ext cx="1803400" cy="27051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1143000"/>
          </a:xfrm>
        </p:spPr>
        <p:txBody>
          <a:bodyPr/>
          <a:lstStyle/>
          <a:p>
            <a:pPr marL="484632" fontAlgn="auto">
              <a:spcAft>
                <a:spcPts val="0"/>
              </a:spcAft>
              <a:defRPr/>
            </a:pPr>
            <a:r>
              <a:rPr lang="en-US" dirty="0" smtClean="0">
                <a:solidFill>
                  <a:srgbClr val="073E87"/>
                </a:solidFill>
              </a:rPr>
              <a:t>La Vie Boehme!</a:t>
            </a:r>
            <a:endParaRPr lang="en-US" dirty="0">
              <a:solidFill>
                <a:srgbClr val="073E87"/>
              </a:solidFill>
            </a:endParaRPr>
          </a:p>
        </p:txBody>
      </p:sp>
      <p:sp>
        <p:nvSpPr>
          <p:cNvPr id="3" name="Content Placeholder 2"/>
          <p:cNvSpPr>
            <a:spLocks noGrp="1"/>
          </p:cNvSpPr>
          <p:nvPr>
            <p:ph idx="1"/>
          </p:nvPr>
        </p:nvSpPr>
        <p:spPr>
          <a:xfrm>
            <a:off x="152400" y="1828800"/>
            <a:ext cx="3810000" cy="4876800"/>
          </a:xfrm>
        </p:spPr>
        <p:txBody>
          <a:bodyPr>
            <a:normAutofit fontScale="92500"/>
          </a:bodyPr>
          <a:lstStyle/>
          <a:p>
            <a:pPr marL="448056" indent="-384048" fontAlgn="auto">
              <a:spcAft>
                <a:spcPts val="0"/>
              </a:spcAft>
              <a:buFont typeface="Wingdings 2"/>
              <a:buChar char=""/>
              <a:defRPr/>
            </a:pPr>
            <a:r>
              <a:rPr lang="en-US" dirty="0" smtClean="0"/>
              <a:t>"Bohemians“: unconventional, usually artistic</a:t>
            </a:r>
          </a:p>
          <a:p>
            <a:pPr lvl="1" indent="-384048">
              <a:buFont typeface="Wingdings 2"/>
              <a:buChar char=""/>
              <a:defRPr/>
            </a:pPr>
            <a:r>
              <a:rPr lang="en-US" dirty="0" smtClean="0"/>
              <a:t>Greenwich Village (NYC)</a:t>
            </a:r>
          </a:p>
          <a:p>
            <a:pPr marL="448056" indent="-384048" fontAlgn="auto">
              <a:spcAft>
                <a:spcPts val="0"/>
              </a:spcAft>
              <a:buFont typeface="Wingdings 2"/>
              <a:buChar char=""/>
              <a:defRPr/>
            </a:pPr>
            <a:r>
              <a:rPr lang="en-US" dirty="0" smtClean="0"/>
              <a:t>Sought to break social barriers, refuting traditional gender norms and sexual stereotypes</a:t>
            </a:r>
            <a:endParaRPr lang="en-US" dirty="0"/>
          </a:p>
        </p:txBody>
      </p:sp>
      <p:pic>
        <p:nvPicPr>
          <p:cNvPr id="1026" name="Picture 2" descr="http://farm8.static.flickr.com/7048/6819534040_d4c11bec0c.jpg"/>
          <p:cNvPicPr>
            <a:picLocks noChangeAspect="1" noChangeArrowheads="1"/>
          </p:cNvPicPr>
          <p:nvPr/>
        </p:nvPicPr>
        <p:blipFill>
          <a:blip r:embed="rId2" cstate="print"/>
          <a:srcRect/>
          <a:stretch>
            <a:fillRect/>
          </a:stretch>
        </p:blipFill>
        <p:spPr bwMode="auto">
          <a:xfrm>
            <a:off x="4028378" y="1676401"/>
            <a:ext cx="4925121" cy="4038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Left"/>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2498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ramericansinparis.files.wordpress.com/2010/11/cafe1.jpg"/>
          <p:cNvPicPr>
            <a:picLocks noChangeAspect="1" noChangeArrowheads="1"/>
          </p:cNvPicPr>
          <p:nvPr/>
        </p:nvPicPr>
        <p:blipFill rotWithShape="1">
          <a:blip r:embed="rId2">
            <a:extLst>
              <a:ext uri="{28A0092B-C50C-407E-A947-70E740481C1C}">
                <a14:useLocalDpi xmlns:a14="http://schemas.microsoft.com/office/drawing/2010/main" val="0"/>
              </a:ext>
            </a:extLst>
          </a:blip>
          <a:srcRect l="2934" t="-329" r="6156" b="329"/>
          <a:stretch/>
        </p:blipFill>
        <p:spPr bwMode="auto">
          <a:xfrm>
            <a:off x="0" y="-174625"/>
            <a:ext cx="9144000" cy="7029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5400" dirty="0" smtClean="0"/>
              <a:t>Redefining Femininity</a:t>
            </a:r>
            <a:endParaRPr lang="en-US" sz="5400" dirty="0"/>
          </a:p>
        </p:txBody>
      </p:sp>
      <p:sp>
        <p:nvSpPr>
          <p:cNvPr id="3" name="Text Placeholder 2"/>
          <p:cNvSpPr>
            <a:spLocks noGrp="1"/>
          </p:cNvSpPr>
          <p:nvPr>
            <p:ph type="body" idx="1"/>
          </p:nvPr>
        </p:nvSpPr>
        <p:spPr>
          <a:xfrm>
            <a:off x="381000" y="1447800"/>
            <a:ext cx="3886200" cy="2286000"/>
          </a:xfrm>
        </p:spPr>
        <p:txBody>
          <a:bodyPr/>
          <a:lstStyle/>
          <a:p>
            <a:r>
              <a:rPr lang="en-US" dirty="0"/>
              <a:t>The New Morality for Women</a:t>
            </a:r>
          </a:p>
        </p:txBody>
      </p:sp>
    </p:spTree>
    <p:extLst>
      <p:ext uri="{BB962C8B-B14F-4D97-AF65-F5344CB8AC3E}">
        <p14:creationId xmlns:p14="http://schemas.microsoft.com/office/powerpoint/2010/main" val="341546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72312"/>
          </a:xfrm>
        </p:spPr>
        <p:txBody>
          <a:bodyPr/>
          <a:lstStyle/>
          <a:p>
            <a:r>
              <a:rPr lang="en-US" dirty="0" smtClean="0"/>
              <a:t>Changes in Society</a:t>
            </a:r>
            <a:endParaRPr lang="en-US" dirty="0"/>
          </a:p>
        </p:txBody>
      </p:sp>
      <p:sp>
        <p:nvSpPr>
          <p:cNvPr id="3" name="Content Placeholder 2"/>
          <p:cNvSpPr>
            <a:spLocks noGrp="1"/>
          </p:cNvSpPr>
          <p:nvPr>
            <p:ph idx="1"/>
          </p:nvPr>
        </p:nvSpPr>
        <p:spPr>
          <a:xfrm>
            <a:off x="3733800" y="1447800"/>
            <a:ext cx="5257800" cy="5257800"/>
          </a:xfrm>
        </p:spPr>
        <p:txBody>
          <a:bodyPr>
            <a:normAutofit fontScale="85000" lnSpcReduction="10000"/>
          </a:bodyPr>
          <a:lstStyle/>
          <a:p>
            <a:pPr>
              <a:defRPr/>
            </a:pPr>
            <a:r>
              <a:rPr lang="en-US" dirty="0"/>
              <a:t>Women in the </a:t>
            </a:r>
            <a:r>
              <a:rPr lang="en-US" dirty="0" smtClean="0"/>
              <a:t>workforce</a:t>
            </a:r>
          </a:p>
          <a:p>
            <a:pPr lvl="1">
              <a:defRPr/>
            </a:pPr>
            <a:r>
              <a:rPr lang="en-US" dirty="0" smtClean="0"/>
              <a:t>Women in the workforce during WWI</a:t>
            </a:r>
          </a:p>
          <a:p>
            <a:pPr lvl="1">
              <a:defRPr/>
            </a:pPr>
            <a:r>
              <a:rPr lang="en-US" dirty="0" smtClean="0"/>
              <a:t>Some stayed after the war ended</a:t>
            </a:r>
          </a:p>
          <a:p>
            <a:pPr lvl="1">
              <a:defRPr/>
            </a:pPr>
            <a:r>
              <a:rPr lang="en-US" dirty="0" smtClean="0"/>
              <a:t>Menial jobs</a:t>
            </a:r>
          </a:p>
          <a:p>
            <a:pPr>
              <a:defRPr/>
            </a:pPr>
            <a:r>
              <a:rPr lang="en-US" dirty="0" smtClean="0"/>
              <a:t>Women’s colleges</a:t>
            </a:r>
          </a:p>
          <a:p>
            <a:pPr lvl="1">
              <a:defRPr/>
            </a:pPr>
            <a:r>
              <a:rPr lang="en-US" dirty="0" smtClean="0"/>
              <a:t>Pre-WWI: Genuine fear that college made women unfit for marriage</a:t>
            </a:r>
          </a:p>
          <a:p>
            <a:pPr lvl="1">
              <a:defRPr/>
            </a:pPr>
            <a:r>
              <a:rPr lang="en-US" dirty="0" smtClean="0"/>
              <a:t>1920s: The new “modern woman” was more educated and independent; more likely to attend college and put off marriage</a:t>
            </a:r>
          </a:p>
        </p:txBody>
      </p:sp>
      <p:pic>
        <p:nvPicPr>
          <p:cNvPr id="4" name="Picture 3"/>
          <p:cNvPicPr>
            <a:picLocks noChangeAspect="1"/>
          </p:cNvPicPr>
          <p:nvPr/>
        </p:nvPicPr>
        <p:blipFill>
          <a:blip r:embed="rId2" cstate="print"/>
          <a:stretch>
            <a:fillRect/>
          </a:stretch>
        </p:blipFill>
        <p:spPr>
          <a:xfrm>
            <a:off x="152400" y="1981200"/>
            <a:ext cx="3492500" cy="4330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7201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562600"/>
            <a:ext cx="8183562" cy="1052512"/>
          </a:xfrm>
        </p:spPr>
        <p:txBody>
          <a:bodyPr/>
          <a:lstStyle/>
          <a:p>
            <a:pPr eaLnBrk="1" fontAlgn="auto" hangingPunct="1">
              <a:spcAft>
                <a:spcPts val="0"/>
              </a:spcAft>
              <a:defRPr/>
            </a:pPr>
            <a:r>
              <a:rPr lang="en-US" dirty="0" smtClean="0">
                <a:solidFill>
                  <a:srgbClr val="073E87"/>
                </a:solidFill>
              </a:rPr>
              <a:t>Margaret Sanger</a:t>
            </a:r>
            <a:endParaRPr lang="en-US" dirty="0">
              <a:solidFill>
                <a:srgbClr val="073E87"/>
              </a:solidFill>
            </a:endParaRPr>
          </a:p>
        </p:txBody>
      </p:sp>
      <p:sp>
        <p:nvSpPr>
          <p:cNvPr id="3" name="Content Placeholder 2"/>
          <p:cNvSpPr>
            <a:spLocks noGrp="1"/>
          </p:cNvSpPr>
          <p:nvPr>
            <p:ph idx="1"/>
          </p:nvPr>
        </p:nvSpPr>
        <p:spPr>
          <a:xfrm>
            <a:off x="3953932" y="152400"/>
            <a:ext cx="5037668" cy="5562600"/>
          </a:xfrm>
        </p:spPr>
        <p:txBody>
          <a:bodyPr>
            <a:noAutofit/>
          </a:bodyPr>
          <a:lstStyle/>
          <a:p>
            <a:pPr marL="265176" indent="-265176" eaLnBrk="1" fontAlgn="auto" hangingPunct="1">
              <a:spcAft>
                <a:spcPts val="0"/>
              </a:spcAft>
              <a:buFont typeface="Wingdings 2"/>
              <a:buChar char=""/>
              <a:defRPr/>
            </a:pPr>
            <a:r>
              <a:rPr lang="en-US" sz="2800" dirty="0" smtClean="0"/>
              <a:t>Founded the American Birth Control League (would later become Planned Parenthood)</a:t>
            </a:r>
          </a:p>
          <a:p>
            <a:pPr marL="640080" lvl="1" indent="-265176">
              <a:buFont typeface="Wingdings 2"/>
              <a:buChar char=""/>
              <a:defRPr/>
            </a:pPr>
            <a:r>
              <a:rPr lang="en-US" sz="2400" dirty="0" smtClean="0"/>
              <a:t>Eugenicist</a:t>
            </a:r>
          </a:p>
          <a:p>
            <a:pPr marL="640080" lvl="1" indent="-265176">
              <a:buFont typeface="Wingdings 2"/>
              <a:buChar char=""/>
              <a:defRPr/>
            </a:pPr>
            <a:r>
              <a:rPr lang="en-US" sz="2400" dirty="0" smtClean="0"/>
              <a:t>Believed that families standard of living would improve if they limited the number of children they had.</a:t>
            </a:r>
          </a:p>
          <a:p>
            <a:pPr marL="640080" lvl="1" indent="-265176">
              <a:buFont typeface="Wingdings 2"/>
              <a:buChar char=""/>
              <a:defRPr/>
            </a:pPr>
            <a:r>
              <a:rPr lang="en-US" sz="2400" dirty="0" smtClean="0"/>
              <a:t>Would later become one of the driving forces for the FDA approval of “The Pill”</a:t>
            </a:r>
          </a:p>
        </p:txBody>
      </p:sp>
      <p:pic>
        <p:nvPicPr>
          <p:cNvPr id="130050" name="Picture 2" descr="http://upload.wikimedia.org/wikipedia/commons/thumb/2/2f/MargaretSanger-Underwood.LOC.jpg/220px-MargaretSanger-Underwood.LOC.jpg"/>
          <p:cNvPicPr>
            <a:picLocks noChangeAspect="1" noChangeArrowheads="1"/>
          </p:cNvPicPr>
          <p:nvPr/>
        </p:nvPicPr>
        <p:blipFill>
          <a:blip r:embed="rId2" cstate="print"/>
          <a:srcRect/>
          <a:stretch>
            <a:fillRect/>
          </a:stretch>
        </p:blipFill>
        <p:spPr bwMode="auto">
          <a:xfrm>
            <a:off x="228600" y="990600"/>
            <a:ext cx="3725332" cy="47244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818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7494"/>
            <a:ext cx="8751382" cy="1399032"/>
          </a:xfrm>
        </p:spPr>
        <p:txBody>
          <a:bodyPr>
            <a:noAutofit/>
          </a:bodyPr>
          <a:lstStyle/>
          <a:p>
            <a:r>
              <a:rPr lang="en-US" sz="4400" dirty="0" smtClean="0"/>
              <a:t>New Roles in the Home and Family</a:t>
            </a:r>
            <a:endParaRPr lang="en-US" sz="4400" dirty="0"/>
          </a:p>
        </p:txBody>
      </p:sp>
      <p:sp>
        <p:nvSpPr>
          <p:cNvPr id="3" name="Content Placeholder 2"/>
          <p:cNvSpPr>
            <a:spLocks noGrp="1"/>
          </p:cNvSpPr>
          <p:nvPr>
            <p:ph idx="1"/>
          </p:nvPr>
        </p:nvSpPr>
        <p:spPr>
          <a:xfrm>
            <a:off x="152400" y="1752600"/>
            <a:ext cx="5115155" cy="4617720"/>
          </a:xfrm>
        </p:spPr>
        <p:txBody>
          <a:bodyPr>
            <a:noAutofit/>
          </a:bodyPr>
          <a:lstStyle/>
          <a:p>
            <a:pPr>
              <a:defRPr/>
            </a:pPr>
            <a:r>
              <a:rPr lang="en-US" sz="2400" dirty="0"/>
              <a:t>Women and consumer culture</a:t>
            </a:r>
          </a:p>
          <a:p>
            <a:pPr lvl="1">
              <a:defRPr/>
            </a:pPr>
            <a:r>
              <a:rPr lang="en-US" sz="2000" dirty="0"/>
              <a:t>Became the “purchasing agent” of the family</a:t>
            </a:r>
          </a:p>
          <a:p>
            <a:pPr>
              <a:defRPr/>
            </a:pPr>
            <a:r>
              <a:rPr lang="en-US" sz="2400" dirty="0"/>
              <a:t>Household tasks become much easier with electric appliances</a:t>
            </a:r>
          </a:p>
          <a:p>
            <a:pPr lvl="1">
              <a:defRPr/>
            </a:pPr>
            <a:r>
              <a:rPr lang="en-US" sz="2000" dirty="0"/>
              <a:t>No less time spent on housework</a:t>
            </a:r>
          </a:p>
          <a:p>
            <a:pPr lvl="1">
              <a:defRPr/>
            </a:pPr>
            <a:r>
              <a:rPr lang="en-US" sz="2000" dirty="0"/>
              <a:t>Decrease in “</a:t>
            </a:r>
            <a:r>
              <a:rPr lang="en-US" sz="2000" dirty="0" smtClean="0"/>
              <a:t>domestics”</a:t>
            </a:r>
          </a:p>
          <a:p>
            <a:pPr>
              <a:defRPr/>
            </a:pPr>
            <a:r>
              <a:rPr lang="en-US" sz="2400" dirty="0" smtClean="0"/>
              <a:t>Romance </a:t>
            </a:r>
            <a:r>
              <a:rPr lang="en-US" sz="2400" dirty="0"/>
              <a:t>and </a:t>
            </a:r>
            <a:r>
              <a:rPr lang="en-US" sz="2400" dirty="0" smtClean="0"/>
              <a:t>relationships</a:t>
            </a:r>
          </a:p>
          <a:p>
            <a:pPr lvl="1">
              <a:defRPr/>
            </a:pPr>
            <a:r>
              <a:rPr lang="en-US" sz="2000" dirty="0" smtClean="0"/>
              <a:t>Highly </a:t>
            </a:r>
            <a:r>
              <a:rPr lang="en-US" sz="2000" dirty="0"/>
              <a:t>inspired by the romances on the silver screen</a:t>
            </a:r>
          </a:p>
        </p:txBody>
      </p:sp>
      <p:pic>
        <p:nvPicPr>
          <p:cNvPr id="5" name="Picture 4"/>
          <p:cNvPicPr>
            <a:picLocks noChangeAspect="1"/>
          </p:cNvPicPr>
          <p:nvPr/>
        </p:nvPicPr>
        <p:blipFill>
          <a:blip r:embed="rId2" cstate="print"/>
          <a:stretch>
            <a:fillRect/>
          </a:stretch>
        </p:blipFill>
        <p:spPr>
          <a:xfrm rot="204070">
            <a:off x="5388712" y="1701950"/>
            <a:ext cx="3393915" cy="4185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547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99032"/>
          </a:xfrm>
        </p:spPr>
        <p:txBody>
          <a:bodyPr/>
          <a:lstStyle/>
          <a:p>
            <a:pPr fontAlgn="auto">
              <a:spcAft>
                <a:spcPts val="0"/>
              </a:spcAft>
              <a:defRPr/>
            </a:pPr>
            <a:r>
              <a:rPr lang="en-US" dirty="0" smtClean="0">
                <a:solidFill>
                  <a:schemeClr val="accent1">
                    <a:tint val="83000"/>
                    <a:satMod val="150000"/>
                  </a:schemeClr>
                </a:solidFill>
              </a:rPr>
              <a:t>The New Girl</a:t>
            </a:r>
            <a:endParaRPr lang="en-US" dirty="0">
              <a:solidFill>
                <a:schemeClr val="accent1">
                  <a:tint val="83000"/>
                  <a:satMod val="150000"/>
                </a:schemeClr>
              </a:solidFill>
            </a:endParaRPr>
          </a:p>
        </p:txBody>
      </p:sp>
      <p:pic>
        <p:nvPicPr>
          <p:cNvPr id="143362" name="Picture 2" descr="File:Spencer-sisters.jpg"/>
          <p:cNvPicPr>
            <a:picLocks noGrp="1" noChangeAspect="1" noChangeArrowheads="1"/>
          </p:cNvPicPr>
          <p:nvPr>
            <p:ph sz="half" idx="1"/>
          </p:nvPr>
        </p:nvPicPr>
        <p:blipFill>
          <a:blip r:embed="rId2" cstate="print"/>
          <a:stretch>
            <a:fillRect/>
          </a:stretch>
        </p:blipFill>
        <p:spPr>
          <a:xfrm>
            <a:off x="838200" y="1689100"/>
            <a:ext cx="3429000" cy="4818063"/>
          </a:xfrm>
          <a:ln w="38100" cap="sq">
            <a:solidFill>
              <a:schemeClr val="tx2">
                <a:lumMod val="25000"/>
              </a:schemeClr>
            </a:solidFill>
          </a:ln>
          <a:effectLst>
            <a:outerShdw blurRad="50800" dist="38100" dir="2700000" algn="tl" rotWithShape="0">
              <a:srgbClr val="000000">
                <a:alpha val="43000"/>
              </a:srgbClr>
            </a:outerShdw>
          </a:effectLst>
        </p:spPr>
      </p:pic>
      <p:pic>
        <p:nvPicPr>
          <p:cNvPr id="8" name="Picture 9" descr="a_flapper">
            <a:hlinkClick r:id="rId3"/>
          </p:cNvPr>
          <p:cNvPicPr>
            <a:picLocks noGrp="1" noChangeAspect="1" noChangeArrowheads="1"/>
          </p:cNvPicPr>
          <p:nvPr>
            <p:ph sz="half" idx="2"/>
          </p:nvPr>
        </p:nvPicPr>
        <p:blipFill>
          <a:blip r:embed="rId4" cstate="print"/>
          <a:stretch>
            <a:fillRect/>
          </a:stretch>
        </p:blipFill>
        <p:spPr>
          <a:xfrm>
            <a:off x="5257800" y="1676400"/>
            <a:ext cx="3200400" cy="4872038"/>
          </a:xfrm>
          <a:ln w="38100" cap="sq">
            <a:solidFill>
              <a:schemeClr val="tx2">
                <a:lumMod val="25000"/>
              </a:schemeClr>
            </a:solidFill>
          </a:ln>
          <a:effectLst>
            <a:outerShdw blurRad="50800" dist="38100" dir="2700000" algn="tl" rotWithShape="0">
              <a:srgbClr val="000000">
                <a:alpha val="43000"/>
              </a:srgbClr>
            </a:outerShdw>
          </a:effectLst>
        </p:spPr>
      </p:pic>
      <p:sp>
        <p:nvSpPr>
          <p:cNvPr id="10" name="Rectangle 9"/>
          <p:cNvSpPr/>
          <p:nvPr/>
        </p:nvSpPr>
        <p:spPr>
          <a:xfrm rot="1212947">
            <a:off x="6964050" y="1262169"/>
            <a:ext cx="1736374"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rPr>
              <a:t>1920</a:t>
            </a:r>
          </a:p>
        </p:txBody>
      </p:sp>
      <p:pic>
        <p:nvPicPr>
          <p:cNvPr id="3" name="Picture 2"/>
          <p:cNvPicPr>
            <a:picLocks noChangeAspect="1"/>
          </p:cNvPicPr>
          <p:nvPr/>
        </p:nvPicPr>
        <p:blipFill>
          <a:blip r:embed="rId5" cstate="print"/>
          <a:stretch>
            <a:fillRect/>
          </a:stretch>
        </p:blipFill>
        <p:spPr>
          <a:xfrm rot="21254879">
            <a:off x="1077130" y="1592614"/>
            <a:ext cx="3137304" cy="4925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rot="20840154">
            <a:off x="308692" y="1245906"/>
            <a:ext cx="1736374"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rPr>
              <a:t>1900</a:t>
            </a:r>
          </a:p>
        </p:txBody>
      </p:sp>
    </p:spTree>
    <p:extLst>
      <p:ext uri="{BB962C8B-B14F-4D97-AF65-F5344CB8AC3E}">
        <p14:creationId xmlns:p14="http://schemas.microsoft.com/office/powerpoint/2010/main" val="391906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dissolve">
                                      <p:cBhvr>
                                        <p:cTn id="7" dur="1000"/>
                                        <p:tgtEl>
                                          <p:spTgt spid="143362"/>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1000"/>
                                        <p:tgtEl>
                                          <p:spTgt spid="8"/>
                                        </p:tgtEl>
                                      </p:cBhvr>
                                    </p:animEffect>
                                  </p:childTnLst>
                                </p:cTn>
                              </p:par>
                              <p:par>
                                <p:cTn id="21" presetID="9"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https://wikis.nyu.edu/ek6/modernamerica/uploads/AmericanPowerAmpCulturalHegemony.1920sNewWoman/flapper.jpg"/>
          <p:cNvPicPr>
            <a:picLocks noChangeAspect="1" noChangeArrowheads="1"/>
          </p:cNvPicPr>
          <p:nvPr/>
        </p:nvPicPr>
        <p:blipFill>
          <a:blip r:embed="rId2" cstate="print"/>
          <a:srcRect r="11514"/>
          <a:stretch>
            <a:fillRect/>
          </a:stretch>
        </p:blipFill>
        <p:spPr bwMode="auto">
          <a:xfrm>
            <a:off x="0" y="11113"/>
            <a:ext cx="9163050" cy="6846887"/>
          </a:xfrm>
          <a:prstGeom prst="rect">
            <a:avLst/>
          </a:prstGeom>
          <a:noFill/>
          <a:ln w="9525">
            <a:noFill/>
            <a:miter lim="800000"/>
            <a:headEnd/>
            <a:tailEnd/>
          </a:ln>
        </p:spPr>
      </p:pic>
      <p:sp>
        <p:nvSpPr>
          <p:cNvPr id="2" name="Rectangle 1"/>
          <p:cNvSpPr/>
          <p:nvPr/>
        </p:nvSpPr>
        <p:spPr>
          <a:xfrm>
            <a:off x="76200" y="57880"/>
            <a:ext cx="6054158" cy="1692771"/>
          </a:xfrm>
          <a:prstGeom prst="rect">
            <a:avLst/>
          </a:prstGeom>
          <a:noFill/>
        </p:spPr>
        <p:txBody>
          <a:bodyPr wrap="none">
            <a:spAutoFit/>
          </a:bodyPr>
          <a:lstStyle/>
          <a:p>
            <a:pPr fontAlgn="auto">
              <a:spcBef>
                <a:spcPts val="0"/>
              </a:spcBef>
              <a:spcAft>
                <a:spcPts val="0"/>
              </a:spcAft>
              <a:defRPr/>
            </a:pPr>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What’s wrong with</a:t>
            </a:r>
          </a:p>
          <a:p>
            <a:pPr fontAlgn="auto">
              <a:spcBef>
                <a:spcPts val="0"/>
              </a:spcBef>
              <a:spcAft>
                <a:spcPts val="0"/>
              </a:spcAft>
              <a:defRPr/>
            </a:pPr>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this picture?</a:t>
            </a:r>
          </a:p>
        </p:txBody>
      </p:sp>
    </p:spTree>
    <p:extLst>
      <p:ext uri="{BB962C8B-B14F-4D97-AF65-F5344CB8AC3E}">
        <p14:creationId xmlns:p14="http://schemas.microsoft.com/office/powerpoint/2010/main" val="226160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cmstory.org/exhibit/legacy/images/limages/1920sa.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ectangle 5"/>
          <p:cNvSpPr/>
          <p:nvPr/>
        </p:nvSpPr>
        <p:spPr>
          <a:xfrm>
            <a:off x="228600" y="4048125"/>
            <a:ext cx="8615088" cy="2308324"/>
          </a:xfrm>
          <a:prstGeom prst="rect">
            <a:avLst/>
          </a:prstGeom>
          <a:noFill/>
        </p:spPr>
        <p:txBody>
          <a:bodyPr wrap="square" lIns="91440" tIns="45720" rIns="91440" bIns="45720">
            <a:spAutoFit/>
          </a:bodyPr>
          <a:lstStyle/>
          <a:p>
            <a:r>
              <a:rPr lang="en-US" sz="7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“Enjoy Now, Pay Later!”</a:t>
            </a:r>
            <a:endParaRPr lang="en-US" sz="7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7" name="Rectangle 6"/>
          <p:cNvSpPr/>
          <p:nvPr/>
        </p:nvSpPr>
        <p:spPr>
          <a:xfrm>
            <a:off x="228600" y="3401794"/>
            <a:ext cx="8615088" cy="646331"/>
          </a:xfrm>
          <a:prstGeom prst="rect">
            <a:avLst/>
          </a:prstGeom>
          <a:noFill/>
        </p:spPr>
        <p:txBody>
          <a:bodyPr wrap="square" lIns="91440" tIns="45720" rIns="91440" bIns="45720">
            <a:spAutoFit/>
          </a:bodyPr>
          <a:lstStyle/>
          <a:p>
            <a:r>
              <a:rPr lang="en-US"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Inventions and their effect on culture</a:t>
            </a:r>
            <a:endParaRPr lang="en-U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84678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4" y="5162550"/>
            <a:ext cx="4191000" cy="1695450"/>
          </a:xfrm>
        </p:spPr>
        <p:txBody>
          <a:bodyPr>
            <a:noAutofit/>
          </a:bodyPr>
          <a:lstStyle/>
          <a:p>
            <a:pPr>
              <a:defRPr/>
            </a:pPr>
            <a:r>
              <a:rPr lang="en-US" sz="3200" dirty="0" smtClean="0"/>
              <a:t>A New Consumer Culture</a:t>
            </a:r>
            <a:endParaRPr lang="en-US" sz="3200" dirty="0"/>
          </a:p>
        </p:txBody>
      </p:sp>
      <p:sp>
        <p:nvSpPr>
          <p:cNvPr id="3" name="Content Placeholder 2"/>
          <p:cNvSpPr>
            <a:spLocks noGrp="1"/>
          </p:cNvSpPr>
          <p:nvPr>
            <p:ph idx="1"/>
          </p:nvPr>
        </p:nvSpPr>
        <p:spPr bwMode="auto">
          <a:xfrm>
            <a:off x="3886200" y="228600"/>
            <a:ext cx="5105400" cy="6400800"/>
          </a:xfrm>
        </p:spPr>
        <p:txBody>
          <a:bodyPr wrap="square" numCol="1" anchorCtr="0" compatLnSpc="1">
            <a:prstTxWarp prst="textNoShape">
              <a:avLst/>
            </a:prstTxWarp>
            <a:normAutofit fontScale="92500" lnSpcReduction="10000"/>
          </a:bodyPr>
          <a:lstStyle/>
          <a:p>
            <a:pPr>
              <a:defRPr/>
            </a:pPr>
            <a:r>
              <a:rPr lang="en-US" dirty="0" smtClean="0"/>
              <a:t>Buying lots of “things” was the sign of affluence and luxury</a:t>
            </a:r>
          </a:p>
          <a:p>
            <a:pPr>
              <a:defRPr/>
            </a:pPr>
            <a:r>
              <a:rPr lang="en-US" dirty="0" smtClean="0"/>
              <a:t>Exciting new goods become available</a:t>
            </a:r>
          </a:p>
          <a:p>
            <a:pPr lvl="1">
              <a:defRPr/>
            </a:pPr>
            <a:r>
              <a:rPr lang="en-US" dirty="0" smtClean="0"/>
              <a:t>More disposable income</a:t>
            </a:r>
          </a:p>
          <a:p>
            <a:pPr lvl="1">
              <a:defRPr/>
            </a:pPr>
            <a:r>
              <a:rPr lang="en-US" dirty="0" smtClean="0"/>
              <a:t>Advertised on the radio</a:t>
            </a:r>
          </a:p>
          <a:p>
            <a:pPr>
              <a:defRPr/>
            </a:pPr>
            <a:r>
              <a:rPr lang="en-US" dirty="0" smtClean="0"/>
              <a:t>Consumer credit – </a:t>
            </a:r>
            <a:r>
              <a:rPr lang="en-US" i="1" dirty="0" smtClean="0"/>
              <a:t>Buy now, pay later!</a:t>
            </a:r>
          </a:p>
          <a:p>
            <a:pPr lvl="1">
              <a:defRPr/>
            </a:pPr>
            <a:r>
              <a:rPr lang="en-US" dirty="0" smtClean="0"/>
              <a:t>Enticing to members of all social classes</a:t>
            </a:r>
          </a:p>
          <a:p>
            <a:pPr lvl="1">
              <a:defRPr/>
            </a:pPr>
            <a:r>
              <a:rPr lang="en-US" dirty="0" smtClean="0"/>
              <a:t>Credit applied to purchases big and small</a:t>
            </a:r>
          </a:p>
          <a:p>
            <a:pPr lvl="1">
              <a:defRPr/>
            </a:pPr>
            <a:r>
              <a:rPr lang="en-US" dirty="0" smtClean="0"/>
              <a:t>Inflated ideas of wealth and economic strength</a:t>
            </a:r>
            <a:endParaRPr lang="en-US" dirty="0" smtClean="0"/>
          </a:p>
        </p:txBody>
      </p:sp>
      <p:pic>
        <p:nvPicPr>
          <p:cNvPr id="58372" name="Picture 8" descr="http://farm3.static.flickr.com/2511/3770748468_3f05c31b09.jpg"/>
          <p:cNvPicPr>
            <a:picLocks noChangeAspect="1" noChangeArrowheads="1"/>
          </p:cNvPicPr>
          <p:nvPr/>
        </p:nvPicPr>
        <p:blipFill>
          <a:blip r:embed="rId3" cstate="print"/>
          <a:srcRect l="5527" t="5502" b="5650"/>
          <a:stretch>
            <a:fillRect/>
          </a:stretch>
        </p:blipFill>
        <p:spPr bwMode="auto">
          <a:xfrm>
            <a:off x="228600" y="152400"/>
            <a:ext cx="3284636" cy="2286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2530" name="Picture 2" descr="antique microphon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86000" y="2057400"/>
            <a:ext cx="2057400" cy="2191313"/>
          </a:xfrm>
          <a:prstGeom prst="rect">
            <a:avLst/>
          </a:prstGeom>
          <a:noFill/>
        </p:spPr>
      </p:pic>
      <p:pic>
        <p:nvPicPr>
          <p:cNvPr id="22532" name="Picture 4" descr="http://www.umsl.edu/virtualstl/phase2/1920/images/RCA_resized.jpg"/>
          <p:cNvPicPr>
            <a:picLocks noChangeAspect="1" noChangeArrowheads="1"/>
          </p:cNvPicPr>
          <p:nvPr/>
        </p:nvPicPr>
        <p:blipFill>
          <a:blip r:embed="rId5" cstate="print"/>
          <a:srcRect/>
          <a:stretch>
            <a:fillRect/>
          </a:stretch>
        </p:blipFill>
        <p:spPr bwMode="auto">
          <a:xfrm>
            <a:off x="152400" y="2209800"/>
            <a:ext cx="2628900" cy="30774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2627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36.media.tumblr.com/4cbde83b020e534f8f252727cdbde93d/tumblr_mgmi7bkgHo1ra96cgo1_1280.jpg"/>
          <p:cNvPicPr>
            <a:picLocks noChangeAspect="1" noChangeArrowheads="1"/>
          </p:cNvPicPr>
          <p:nvPr/>
        </p:nvPicPr>
        <p:blipFill rotWithShape="1">
          <a:blip r:embed="rId2">
            <a:extLst>
              <a:ext uri="{28A0092B-C50C-407E-A947-70E740481C1C}">
                <a14:useLocalDpi xmlns:a14="http://schemas.microsoft.com/office/drawing/2010/main" val="0"/>
              </a:ext>
            </a:extLst>
          </a:blip>
          <a:srcRect l="14365" r="14365"/>
          <a:stretch/>
        </p:blipFill>
        <p:spPr bwMode="auto">
          <a:xfrm>
            <a:off x="-1" y="15432"/>
            <a:ext cx="9144001" cy="684256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540543" y="152400"/>
            <a:ext cx="8062912" cy="1470025"/>
          </a:xfrm>
        </p:spPr>
        <p:txBody>
          <a:bodyPr/>
          <a:lstStyle/>
          <a:p>
            <a:pPr marL="484632" fontAlgn="auto">
              <a:spcAft>
                <a:spcPts val="0"/>
              </a:spcAft>
              <a:defRPr/>
            </a:pPr>
            <a:r>
              <a:rPr lang="en-US" sz="6000" b="1" dirty="0" smtClean="0">
                <a:solidFill>
                  <a:schemeClr val="accent1">
                    <a:tint val="83000"/>
                    <a:satMod val="150000"/>
                  </a:schemeClr>
                </a:solidFill>
              </a:rPr>
              <a:t>The Jazz Age</a:t>
            </a:r>
            <a:endParaRPr lang="en-US" sz="6000" b="1" dirty="0">
              <a:solidFill>
                <a:schemeClr val="accent1">
                  <a:tint val="83000"/>
                  <a:satMod val="150000"/>
                </a:schemeClr>
              </a:solidFill>
            </a:endParaRPr>
          </a:p>
        </p:txBody>
      </p:sp>
      <p:sp>
        <p:nvSpPr>
          <p:cNvPr id="5" name="Subtitle 4"/>
          <p:cNvSpPr>
            <a:spLocks noGrp="1"/>
          </p:cNvSpPr>
          <p:nvPr>
            <p:ph type="subTitle" idx="1"/>
          </p:nvPr>
        </p:nvSpPr>
        <p:spPr>
          <a:xfrm>
            <a:off x="540544" y="1613672"/>
            <a:ext cx="8062912" cy="1752600"/>
          </a:xfrm>
        </p:spPr>
        <p:txBody>
          <a:bodyPr>
            <a:normAutofit/>
          </a:bodyPr>
          <a:lstStyle/>
          <a:p>
            <a:pPr fontAlgn="auto">
              <a:spcAft>
                <a:spcPts val="0"/>
              </a:spcAft>
              <a:buFont typeface="Wingdings 2"/>
              <a:buNone/>
              <a:defRPr/>
            </a:pPr>
            <a:r>
              <a:rPr lang="en-US" b="1" dirty="0" smtClean="0"/>
              <a:t>Glamour, culture, and excitement!</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images.wookmark.com/128304_cars-classic-cars-1920x1080-wallpaper_www.wall321.com_33.jpg"/>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r="12500"/>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5059" name="Rectangle 3"/>
          <p:cNvSpPr>
            <a:spLocks noGrp="1"/>
          </p:cNvSpPr>
          <p:nvPr>
            <p:ph idx="1"/>
          </p:nvPr>
        </p:nvSpPr>
        <p:spPr>
          <a:xfrm>
            <a:off x="304800" y="1722060"/>
            <a:ext cx="8534400" cy="4732748"/>
          </a:xfrm>
          <a:solidFill>
            <a:schemeClr val="bg2">
              <a:lumMod val="20000"/>
              <a:lumOff val="80000"/>
              <a:alpha val="60000"/>
            </a:schemeClr>
          </a:solidFill>
        </p:spPr>
        <p:txBody>
          <a:bodyPr anchor="ctr">
            <a:noAutofit/>
          </a:bodyPr>
          <a:lstStyle/>
          <a:p>
            <a:pPr>
              <a:buClr>
                <a:schemeClr val="bg1">
                  <a:lumMod val="85000"/>
                  <a:lumOff val="15000"/>
                </a:schemeClr>
              </a:buClr>
            </a:pPr>
            <a:r>
              <a:rPr lang="en-US" sz="3400" b="1" dirty="0">
                <a:solidFill>
                  <a:schemeClr val="bg1">
                    <a:lumMod val="75000"/>
                    <a:lumOff val="25000"/>
                  </a:schemeClr>
                </a:solidFill>
              </a:rPr>
              <a:t>The automobile quickly became a staple of American consumerism</a:t>
            </a:r>
          </a:p>
          <a:p>
            <a:pPr lvl="1">
              <a:buClr>
                <a:schemeClr val="bg1">
                  <a:lumMod val="85000"/>
                  <a:lumOff val="15000"/>
                </a:schemeClr>
              </a:buClr>
            </a:pPr>
            <a:r>
              <a:rPr lang="en-US" sz="3000" b="1" dirty="0">
                <a:solidFill>
                  <a:schemeClr val="bg1">
                    <a:lumMod val="75000"/>
                    <a:lumOff val="25000"/>
                  </a:schemeClr>
                </a:solidFill>
              </a:rPr>
              <a:t>Played a major role in economic boom</a:t>
            </a:r>
          </a:p>
          <a:p>
            <a:pPr lvl="1">
              <a:buClr>
                <a:schemeClr val="bg1">
                  <a:lumMod val="85000"/>
                  <a:lumOff val="15000"/>
                </a:schemeClr>
              </a:buClr>
            </a:pPr>
            <a:r>
              <a:rPr lang="en-US" sz="3000" b="1" dirty="0">
                <a:solidFill>
                  <a:schemeClr val="bg1">
                    <a:lumMod val="75000"/>
                    <a:lumOff val="25000"/>
                  </a:schemeClr>
                </a:solidFill>
              </a:rPr>
              <a:t>Stimulated job market</a:t>
            </a:r>
          </a:p>
          <a:p>
            <a:pPr lvl="1">
              <a:buClr>
                <a:schemeClr val="bg1">
                  <a:lumMod val="85000"/>
                  <a:lumOff val="15000"/>
                </a:schemeClr>
              </a:buClr>
            </a:pPr>
            <a:r>
              <a:rPr lang="en-US" sz="3000" b="1" dirty="0">
                <a:solidFill>
                  <a:schemeClr val="bg1">
                    <a:lumMod val="75000"/>
                    <a:lumOff val="25000"/>
                  </a:schemeClr>
                </a:solidFill>
              </a:rPr>
              <a:t>Spurred urban </a:t>
            </a:r>
            <a:r>
              <a:rPr lang="en-US" sz="3000" b="1" dirty="0" smtClean="0">
                <a:solidFill>
                  <a:schemeClr val="bg1">
                    <a:lumMod val="75000"/>
                    <a:lumOff val="25000"/>
                  </a:schemeClr>
                </a:solidFill>
              </a:rPr>
              <a:t>sprawl</a:t>
            </a:r>
          </a:p>
          <a:p>
            <a:pPr lvl="1">
              <a:buClr>
                <a:schemeClr val="bg1">
                  <a:lumMod val="85000"/>
                  <a:lumOff val="15000"/>
                </a:schemeClr>
              </a:buClr>
            </a:pPr>
            <a:r>
              <a:rPr lang="en-US" sz="3000" b="1" dirty="0" smtClean="0">
                <a:solidFill>
                  <a:schemeClr val="bg1">
                    <a:lumMod val="75000"/>
                    <a:lumOff val="25000"/>
                  </a:schemeClr>
                </a:solidFill>
              </a:rPr>
              <a:t>Created opportunities for youth to pursue interests away from their parents</a:t>
            </a:r>
            <a:endParaRPr lang="en-US" sz="3000" b="1" dirty="0">
              <a:solidFill>
                <a:schemeClr val="bg1">
                  <a:lumMod val="75000"/>
                  <a:lumOff val="25000"/>
                </a:schemeClr>
              </a:solidFill>
            </a:endParaRPr>
          </a:p>
          <a:p>
            <a:pPr lvl="1">
              <a:buClr>
                <a:schemeClr val="bg1">
                  <a:lumMod val="85000"/>
                  <a:lumOff val="15000"/>
                </a:schemeClr>
              </a:buClr>
            </a:pPr>
            <a:r>
              <a:rPr lang="en-US" sz="3000" b="1" dirty="0">
                <a:solidFill>
                  <a:schemeClr val="bg1">
                    <a:lumMod val="75000"/>
                    <a:lumOff val="25000"/>
                  </a:schemeClr>
                </a:solidFill>
              </a:rPr>
              <a:t>Most bought on </a:t>
            </a:r>
            <a:r>
              <a:rPr lang="en-US" sz="3000" b="1" dirty="0" smtClean="0">
                <a:solidFill>
                  <a:schemeClr val="bg1">
                    <a:lumMod val="75000"/>
                    <a:lumOff val="25000"/>
                  </a:schemeClr>
                </a:solidFill>
              </a:rPr>
              <a:t>credit</a:t>
            </a:r>
            <a:endParaRPr lang="en-US" sz="3000" b="1" dirty="0">
              <a:solidFill>
                <a:schemeClr val="bg1">
                  <a:lumMod val="75000"/>
                  <a:lumOff val="25000"/>
                </a:schemeClr>
              </a:solidFill>
            </a:endParaRPr>
          </a:p>
        </p:txBody>
      </p:sp>
      <p:sp>
        <p:nvSpPr>
          <p:cNvPr id="2" name="Rectangle 1"/>
          <p:cNvSpPr/>
          <p:nvPr/>
        </p:nvSpPr>
        <p:spPr>
          <a:xfrm>
            <a:off x="457200" y="152400"/>
            <a:ext cx="8534400" cy="1569660"/>
          </a:xfrm>
          <a:prstGeom prst="rect">
            <a:avLst/>
          </a:prstGeom>
          <a:noFill/>
        </p:spPr>
        <p:txBody>
          <a:bodyPr wrap="square" lIns="91440" tIns="45720" rIns="91440" bIns="45720">
            <a:spAutoFit/>
          </a:bodyPr>
          <a:lstStyle/>
          <a:p>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America and the Automobile</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extLst>
      <p:ext uri="{BB962C8B-B14F-4D97-AF65-F5344CB8AC3E}">
        <p14:creationId xmlns:p14="http://schemas.microsoft.com/office/powerpoint/2010/main" val="3310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Putting America on the Move</a:t>
            </a:r>
            <a:endParaRPr lang="en-US" dirty="0"/>
          </a:p>
        </p:txBody>
      </p:sp>
      <p:sp>
        <p:nvSpPr>
          <p:cNvPr id="3" name="Content Placeholder 2"/>
          <p:cNvSpPr>
            <a:spLocks noGrp="1"/>
          </p:cNvSpPr>
          <p:nvPr>
            <p:ph idx="1"/>
          </p:nvPr>
        </p:nvSpPr>
        <p:spPr>
          <a:xfrm>
            <a:off x="2362200" y="1295400"/>
            <a:ext cx="6553200" cy="1752600"/>
          </a:xfrm>
        </p:spPr>
        <p:txBody>
          <a:bodyPr>
            <a:noAutofit/>
          </a:bodyPr>
          <a:lstStyle/>
          <a:p>
            <a:r>
              <a:rPr lang="en-US" sz="2400" dirty="0" smtClean="0"/>
              <a:t>Henry Ford produced the first affordable automobile by using the assembly line.</a:t>
            </a:r>
          </a:p>
        </p:txBody>
      </p:sp>
      <p:pic>
        <p:nvPicPr>
          <p:cNvPr id="21506" name="Picture 2" descr="http://www.writedesignonline.com/history-culture/modelT.jpg"/>
          <p:cNvPicPr>
            <a:picLocks noChangeAspect="1" noChangeArrowheads="1"/>
          </p:cNvPicPr>
          <p:nvPr/>
        </p:nvPicPr>
        <p:blipFill>
          <a:blip r:embed="rId3" cstate="print"/>
          <a:srcRect/>
          <a:stretch>
            <a:fillRect/>
          </a:stretch>
        </p:blipFill>
        <p:spPr bwMode="auto">
          <a:xfrm>
            <a:off x="152400" y="3657600"/>
            <a:ext cx="3911600" cy="2933700"/>
          </a:xfrm>
          <a:prstGeom prst="rect">
            <a:avLst/>
          </a:prstGeom>
          <a:ln>
            <a:noFill/>
          </a:ln>
          <a:effectLst>
            <a:softEdge rad="112500"/>
          </a:effectLst>
        </p:spPr>
      </p:pic>
      <p:pic>
        <p:nvPicPr>
          <p:cNvPr id="21508" name="Picture 4" descr="http://upload.wikimedia.org/wikipedia/commons/thumb/1/18/Henry_ford_1919.jpg/220px-Henry_ford_1919.jpg"/>
          <p:cNvPicPr>
            <a:picLocks noChangeAspect="1" noChangeArrowheads="1"/>
          </p:cNvPicPr>
          <p:nvPr/>
        </p:nvPicPr>
        <p:blipFill>
          <a:blip r:embed="rId4" cstate="print"/>
          <a:srcRect/>
          <a:stretch>
            <a:fillRect/>
          </a:stretch>
        </p:blipFill>
        <p:spPr bwMode="auto">
          <a:xfrm>
            <a:off x="228600" y="1219200"/>
            <a:ext cx="2095500" cy="2676525"/>
          </a:xfrm>
          <a:prstGeom prst="ellipse">
            <a:avLst/>
          </a:prstGeom>
          <a:ln w="190500" cap="rnd">
            <a:solidFill>
              <a:srgbClr val="C8C6BD"/>
            </a:solidFill>
            <a:prstDash val="solid"/>
          </a:ln>
          <a:effectLst>
            <a:outerShdw blurRad="127000" algn="bl" rotWithShape="0">
              <a:srgbClr val="000000"/>
            </a:outerShdw>
          </a:effectLst>
          <a:scene3d>
            <a:camera prst="perspectiveRight"/>
            <a:lightRig rig="threePt" dir="t">
              <a:rot lat="0" lon="0" rev="19200000"/>
            </a:lightRig>
          </a:scene3d>
          <a:sp3d extrusionH="25400">
            <a:bevelT w="304800" h="152400" prst="hardEdge"/>
            <a:extrusionClr>
              <a:srgbClr val="000000"/>
            </a:extrusionClr>
          </a:sp3d>
        </p:spPr>
      </p:pic>
      <p:sp>
        <p:nvSpPr>
          <p:cNvPr id="6" name="Content Placeholder 2"/>
          <p:cNvSpPr txBox="1">
            <a:spLocks/>
          </p:cNvSpPr>
          <p:nvPr/>
        </p:nvSpPr>
        <p:spPr>
          <a:xfrm>
            <a:off x="3962400" y="2438400"/>
            <a:ext cx="4876800" cy="4300538"/>
          </a:xfrm>
          <a:prstGeom prst="rect">
            <a:avLst/>
          </a:prstGeom>
        </p:spPr>
        <p:txBody>
          <a:bodyPr vert="horz" lIns="91440" tIns="45720" rIns="91440" bIns="45720" rtlCol="0">
            <a:no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1913: Workers could build a car every 93 minutes. Sold for $490.</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1925: Workers finished a new Ford every 10 seconds. Sold $295.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Model T was nicknamed the “Tin Lizzie” or “Flivver”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1"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“You can get the Model T in any color you wish, as long as that color is black.”</a:t>
            </a:r>
            <a:endParaRPr kumimoji="0" lang="en-US" sz="2400" b="0" i="1"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1620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post-hit.net/wp-content/uploads/2008/07/google-map-paris-new-york.jpg"/>
          <p:cNvPicPr>
            <a:picLocks noChangeAspect="1" noChangeArrowheads="1"/>
          </p:cNvPicPr>
          <p:nvPr/>
        </p:nvPicPr>
        <p:blipFill>
          <a:blip r:embed="rId3" cstate="print"/>
          <a:srcRect l="26387" t="17526" b="1874"/>
          <a:stretch>
            <a:fillRect/>
          </a:stretch>
        </p:blipFill>
        <p:spPr bwMode="auto">
          <a:xfrm>
            <a:off x="0" y="-46664"/>
            <a:ext cx="9144000" cy="6904664"/>
          </a:xfrm>
          <a:prstGeom prst="rect">
            <a:avLst/>
          </a:prstGeom>
          <a:noFill/>
        </p:spPr>
      </p:pic>
      <p:pic>
        <p:nvPicPr>
          <p:cNvPr id="6" name="Picture 4" descr="Lindbergh-Charles-001"/>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049727" y="1770368"/>
            <a:ext cx="3120745" cy="4191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018788" y="5334000"/>
            <a:ext cx="7106433" cy="1107996"/>
          </a:xfrm>
          <a:prstGeom prst="rect">
            <a:avLst/>
          </a:prstGeom>
          <a:noFill/>
        </p:spPr>
        <p:txBody>
          <a:bodyPr wrap="none" lIns="91440" tIns="45720" rIns="91440" bIns="45720">
            <a:spAutoFit/>
          </a:bodyPr>
          <a:lstStyle/>
          <a:p>
            <a:pPr algn="ctr"/>
            <a:r>
              <a:rPr lang="en-US" sz="6600" dirty="0" smtClean="0">
                <a:ln w="10160">
                  <a:solidFill>
                    <a:schemeClr val="accent1"/>
                  </a:solidFill>
                  <a:prstDash val="solid"/>
                </a:ln>
                <a:solidFill>
                  <a:srgbClr val="FFFFFF"/>
                </a:solidFill>
                <a:effectLst>
                  <a:outerShdw blurRad="38100" dist="32000" dir="5400000" algn="tl">
                    <a:srgbClr val="000000">
                      <a:alpha val="30000"/>
                    </a:srgbClr>
                  </a:outerShdw>
                </a:effectLst>
              </a:rPr>
              <a:t>Charles Lindbergh</a:t>
            </a:r>
            <a:endParaRPr lang="en-US" sz="66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7" name="Rectangle 6"/>
          <p:cNvSpPr/>
          <p:nvPr/>
        </p:nvSpPr>
        <p:spPr>
          <a:xfrm>
            <a:off x="228600" y="0"/>
            <a:ext cx="8763000" cy="1938992"/>
          </a:xfrm>
          <a:prstGeom prst="rect">
            <a:avLst/>
          </a:prstGeom>
          <a:noFill/>
        </p:spPr>
        <p:txBody>
          <a:bodyPr wrap="square" lIns="91440" tIns="45720" rIns="91440" bIns="45720">
            <a:spAutoFit/>
          </a:bodyPr>
          <a:lstStyle/>
          <a:p>
            <a:pPr algn="ctr"/>
            <a:r>
              <a:rPr lang="en-US" sz="6000" dirty="0" smtClean="0">
                <a:ln w="10160">
                  <a:solidFill>
                    <a:schemeClr val="accent1"/>
                  </a:solidFill>
                  <a:prstDash val="solid"/>
                </a:ln>
                <a:solidFill>
                  <a:srgbClr val="FFFFFF"/>
                </a:solidFill>
                <a:effectLst>
                  <a:outerShdw blurRad="38100" dist="32000" dir="5400000" algn="tl">
                    <a:srgbClr val="000000">
                      <a:alpha val="30000"/>
                    </a:srgbClr>
                  </a:outerShdw>
                </a:effectLst>
              </a:rPr>
              <a:t>1</a:t>
            </a:r>
            <a:r>
              <a:rPr lang="en-US" sz="6000" baseline="30000" dirty="0" smtClean="0">
                <a:ln w="10160">
                  <a:solidFill>
                    <a:schemeClr val="accent1"/>
                  </a:solidFill>
                  <a:prstDash val="solid"/>
                </a:ln>
                <a:solidFill>
                  <a:srgbClr val="FFFFFF"/>
                </a:solidFill>
                <a:effectLst>
                  <a:outerShdw blurRad="38100" dist="32000" dir="5400000" algn="tl">
                    <a:srgbClr val="000000">
                      <a:alpha val="30000"/>
                    </a:srgbClr>
                  </a:outerShdw>
                </a:effectLst>
              </a:rPr>
              <a:t>st</a:t>
            </a:r>
            <a:r>
              <a:rPr lang="en-US" sz="6000" dirty="0" smtClean="0">
                <a:ln w="10160">
                  <a:solidFill>
                    <a:schemeClr val="accent1"/>
                  </a:solidFill>
                  <a:prstDash val="solid"/>
                </a:ln>
                <a:solidFill>
                  <a:srgbClr val="FFFFFF"/>
                </a:solidFill>
                <a:effectLst>
                  <a:outerShdw blurRad="38100" dist="32000" dir="5400000" algn="tl">
                    <a:srgbClr val="000000">
                      <a:alpha val="30000"/>
                    </a:srgbClr>
                  </a:outerShdw>
                </a:effectLst>
              </a:rPr>
              <a:t> Solo transatlantic flight</a:t>
            </a:r>
            <a:endParaRPr lang="en-US" sz="60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80669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clspirit"/>
          <p:cNvPicPr>
            <a:picLocks noChangeAspect="1" noChangeArrowheads="1"/>
          </p:cNvPicPr>
          <p:nvPr/>
        </p:nvPicPr>
        <p:blipFill>
          <a:blip r:embed="rId3" cstate="print"/>
          <a:srcRect/>
          <a:stretch>
            <a:fillRect/>
          </a:stretch>
        </p:blipFill>
        <p:spPr bwMode="auto">
          <a:xfrm>
            <a:off x="0" y="0"/>
            <a:ext cx="9144000" cy="6899275"/>
          </a:xfrm>
          <a:prstGeom prst="rect">
            <a:avLst/>
          </a:prstGeom>
          <a:noFill/>
          <a:ln w="9525">
            <a:noFill/>
            <a:miter lim="800000"/>
            <a:headEnd/>
            <a:tailEnd/>
          </a:ln>
        </p:spPr>
      </p:pic>
    </p:spTree>
    <p:extLst>
      <p:ext uri="{BB962C8B-B14F-4D97-AF65-F5344CB8AC3E}">
        <p14:creationId xmlns:p14="http://schemas.microsoft.com/office/powerpoint/2010/main" val="196908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4626"/>
            <a:ext cx="9144000" cy="6858000"/>
          </a:xfrm>
          <a:prstGeom prst="rect">
            <a:avLst/>
          </a:prstGeom>
        </p:spPr>
      </p:pic>
      <p:pic>
        <p:nvPicPr>
          <p:cNvPr id="63493" name="Picture 4" descr="Amelia Earhart photo"/>
          <p:cNvPicPr>
            <a:picLocks noChangeAspect="1" noChangeArrowheads="1"/>
          </p:cNvPicPr>
          <p:nvPr/>
        </p:nvPicPr>
        <p:blipFill>
          <a:blip r:embed="rId3" cstate="print"/>
          <a:srcRect/>
          <a:stretch>
            <a:fillRect/>
          </a:stretch>
        </p:blipFill>
        <p:spPr bwMode="auto">
          <a:xfrm>
            <a:off x="0" y="0"/>
            <a:ext cx="2936072" cy="2819400"/>
          </a:xfrm>
          <a:prstGeom prst="ellipse">
            <a:avLst/>
          </a:prstGeom>
          <a:ln>
            <a:noFill/>
          </a:ln>
          <a:effectLst>
            <a:softEdge rad="112500"/>
          </a:effectLst>
        </p:spPr>
      </p:pic>
      <p:sp>
        <p:nvSpPr>
          <p:cNvPr id="3" name="Rectangle 2"/>
          <p:cNvSpPr/>
          <p:nvPr/>
        </p:nvSpPr>
        <p:spPr>
          <a:xfrm>
            <a:off x="38100" y="5257800"/>
            <a:ext cx="9067800" cy="1323439"/>
          </a:xfrm>
          <a:prstGeom prst="rect">
            <a:avLst/>
          </a:prstGeom>
          <a:noFill/>
        </p:spPr>
        <p:txBody>
          <a:bodyPr wrap="square" lIns="91440" tIns="45720" rIns="91440" bIns="45720">
            <a:spAutoFit/>
          </a:bodyPr>
          <a:lstStyle/>
          <a:p>
            <a:pPr algn="ctr"/>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Amelia Earhart</a:t>
            </a:r>
            <a:endParaRPr lang="en-US" sz="8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53509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6" descr="http://class--projects.wikispaces.com/file/view/radio.jpg/208240188/radio.jpg"/>
          <p:cNvPicPr>
            <a:picLocks noChangeAspect="1" noChangeArrowheads="1"/>
          </p:cNvPicPr>
          <p:nvPr/>
        </p:nvPicPr>
        <p:blipFill>
          <a:blip r:embed="rId3" cstate="print"/>
          <a:srcRect t="2222" b="23851"/>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9099" y="25021"/>
            <a:ext cx="8229600" cy="1143000"/>
          </a:xfrm>
        </p:spPr>
        <p:txBody>
          <a:bodyPr/>
          <a:lstStyle/>
          <a:p>
            <a:pPr marL="484632" fontAlgn="auto">
              <a:spcAft>
                <a:spcPts val="0"/>
              </a:spcAft>
              <a:defRPr/>
            </a:pPr>
            <a:r>
              <a:rPr lang="en-US" dirty="0" smtClean="0">
                <a:solidFill>
                  <a:schemeClr val="accent1">
                    <a:tint val="83000"/>
                    <a:satMod val="150000"/>
                  </a:schemeClr>
                </a:solidFill>
                <a:effectLst>
                  <a:outerShdw blurRad="38100" dist="38100" dir="2700000" algn="tl">
                    <a:srgbClr val="000000">
                      <a:alpha val="43137"/>
                    </a:srgbClr>
                  </a:outerShdw>
                </a:effectLst>
              </a:rPr>
              <a:t>The Radio</a:t>
            </a:r>
            <a:endParaRPr lang="en-US" dirty="0">
              <a:solidFill>
                <a:schemeClr val="accent1">
                  <a:tint val="83000"/>
                  <a:satMod val="1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209800"/>
            <a:ext cx="8229600" cy="3962400"/>
          </a:xfrm>
          <a:solidFill>
            <a:schemeClr val="bg1">
              <a:lumMod val="85000"/>
              <a:alpha val="65000"/>
            </a:schemeClr>
          </a:solidFill>
        </p:spPr>
        <p:txBody>
          <a:bodyPr>
            <a:normAutofit lnSpcReduction="10000"/>
          </a:bodyPr>
          <a:lstStyle/>
          <a:p>
            <a:pPr marL="448056" indent="-384048" fontAlgn="auto">
              <a:spcAft>
                <a:spcPts val="0"/>
              </a:spcAft>
              <a:buFont typeface="Wingdings 2"/>
              <a:buChar char=""/>
              <a:defRPr/>
            </a:pPr>
            <a:r>
              <a:rPr lang="en-US" sz="2600" dirty="0" smtClean="0"/>
              <a:t>More than any other invention of the age, the radio changed the very nature of how Americans communicated</a:t>
            </a:r>
          </a:p>
          <a:p>
            <a:pPr lvl="1" indent="-384048">
              <a:buFont typeface="Wingdings 2"/>
              <a:buChar char=""/>
              <a:defRPr/>
            </a:pPr>
            <a:r>
              <a:rPr lang="en-US" sz="2200" dirty="0" smtClean="0"/>
              <a:t>In 40% of American homes by 1929</a:t>
            </a:r>
          </a:p>
          <a:p>
            <a:pPr marL="448056" indent="-384048" fontAlgn="auto">
              <a:spcAft>
                <a:spcPts val="0"/>
              </a:spcAft>
              <a:buFont typeface="Wingdings 2"/>
              <a:buChar char=""/>
              <a:defRPr/>
            </a:pPr>
            <a:r>
              <a:rPr lang="en-US" sz="2600" dirty="0" smtClean="0"/>
              <a:t>It created a homogeneous American culture:</a:t>
            </a:r>
          </a:p>
          <a:p>
            <a:pPr marL="742950" lvl="1" fontAlgn="auto">
              <a:spcAft>
                <a:spcPts val="0"/>
              </a:spcAft>
              <a:buFont typeface="Verdana"/>
              <a:buChar char="›"/>
              <a:defRPr/>
            </a:pPr>
            <a:r>
              <a:rPr lang="en-US" sz="2200" dirty="0" smtClean="0"/>
              <a:t>Sports</a:t>
            </a:r>
          </a:p>
          <a:p>
            <a:pPr marL="742950" lvl="1" fontAlgn="auto">
              <a:spcAft>
                <a:spcPts val="0"/>
              </a:spcAft>
              <a:buFont typeface="Verdana"/>
              <a:buChar char="›"/>
              <a:defRPr/>
            </a:pPr>
            <a:r>
              <a:rPr lang="en-US" sz="2200" dirty="0" smtClean="0"/>
              <a:t>Entertainment</a:t>
            </a:r>
          </a:p>
          <a:p>
            <a:pPr marL="742950" lvl="1" fontAlgn="auto">
              <a:spcAft>
                <a:spcPts val="0"/>
              </a:spcAft>
              <a:buFont typeface="Verdana"/>
              <a:buChar char="›"/>
              <a:defRPr/>
            </a:pPr>
            <a:r>
              <a:rPr lang="en-US" sz="2200" dirty="0" smtClean="0"/>
              <a:t>News</a:t>
            </a:r>
          </a:p>
          <a:p>
            <a:pPr marL="742950" lvl="1" fontAlgn="auto">
              <a:spcAft>
                <a:spcPts val="0"/>
              </a:spcAft>
              <a:buFont typeface="Verdana"/>
              <a:buChar char="›"/>
              <a:defRPr/>
            </a:pPr>
            <a:r>
              <a:rPr lang="en-US" sz="2200" dirty="0" smtClean="0"/>
              <a:t>Advertising</a:t>
            </a:r>
          </a:p>
          <a:p>
            <a:pPr marL="742950" lvl="1" fontAlgn="auto">
              <a:spcAft>
                <a:spcPts val="0"/>
              </a:spcAft>
              <a:buFont typeface="Verdana"/>
              <a:buChar char="›"/>
              <a:defRPr/>
            </a:pPr>
            <a:r>
              <a:rPr lang="en-US" sz="2200" dirty="0" smtClean="0"/>
              <a:t>Standardized speech patterns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8"/>
            <a:ext cx="9144000" cy="693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191000" y="381000"/>
            <a:ext cx="4687887" cy="1981200"/>
          </a:xfrm>
        </p:spPr>
        <p:txBody>
          <a:bodyPr>
            <a:noAutofit/>
          </a:bodyPr>
          <a:lstStyle/>
          <a:p>
            <a:pPr fontAlgn="auto">
              <a:spcAft>
                <a:spcPts val="0"/>
              </a:spcAft>
              <a:defRPr/>
            </a:pPr>
            <a:r>
              <a:rPr lang="en-US" sz="4800" dirty="0" smtClean="0">
                <a:solidFill>
                  <a:schemeClr val="accent1">
                    <a:tint val="83000"/>
                    <a:satMod val="150000"/>
                  </a:schemeClr>
                </a:solidFill>
              </a:rPr>
              <a:t>The Jazz Age Starts </a:t>
            </a:r>
            <a:r>
              <a:rPr lang="en-US" sz="4800" dirty="0" err="1" smtClean="0">
                <a:solidFill>
                  <a:schemeClr val="accent1">
                    <a:tint val="83000"/>
                    <a:satMod val="150000"/>
                  </a:schemeClr>
                </a:solidFill>
              </a:rPr>
              <a:t>Swingin</a:t>
            </a:r>
            <a:r>
              <a:rPr lang="en-US" sz="4800" dirty="0" smtClean="0">
                <a:solidFill>
                  <a:schemeClr val="accent1">
                    <a:tint val="83000"/>
                    <a:satMod val="150000"/>
                  </a:schemeClr>
                </a:solidFill>
              </a:rPr>
              <a:t>’</a:t>
            </a:r>
            <a:endParaRPr lang="en-US" sz="4800" dirty="0">
              <a:solidFill>
                <a:schemeClr val="accent1">
                  <a:tint val="83000"/>
                  <a:satMod val="150000"/>
                </a:schemeClr>
              </a:solidFill>
            </a:endParaRPr>
          </a:p>
        </p:txBody>
      </p:sp>
      <p:sp>
        <p:nvSpPr>
          <p:cNvPr id="3" name="Text Placeholder 2"/>
          <p:cNvSpPr>
            <a:spLocks noGrp="1"/>
          </p:cNvSpPr>
          <p:nvPr>
            <p:ph type="body" idx="1"/>
          </p:nvPr>
        </p:nvSpPr>
        <p:spPr>
          <a:xfrm>
            <a:off x="4191000" y="2209800"/>
            <a:ext cx="4267200" cy="2286000"/>
          </a:xfrm>
        </p:spPr>
        <p:txBody>
          <a:bodyPr>
            <a:normAutofit/>
          </a:bodyPr>
          <a:lstStyle/>
          <a:p>
            <a:pPr fontAlgn="auto">
              <a:spcAft>
                <a:spcPts val="0"/>
              </a:spcAft>
              <a:buFont typeface="Wingdings 2"/>
              <a:buNone/>
              <a:defRPr/>
            </a:pPr>
            <a:r>
              <a:rPr lang="en-US" sz="2800" dirty="0" smtClean="0">
                <a:effectLst>
                  <a:outerShdw blurRad="38100" dist="38100" dir="2700000" algn="tl">
                    <a:srgbClr val="000000">
                      <a:alpha val="43137"/>
                    </a:srgbClr>
                  </a:outerShdw>
                </a:effectLst>
              </a:rPr>
              <a:t>America’s Social Revolution</a:t>
            </a:r>
            <a:endParaRPr lang="en-US" sz="2800" dirty="0">
              <a:effectLst>
                <a:outerShdw blurRad="38100" dist="38100" dir="2700000" algn="tl">
                  <a:srgbClr val="000000">
                    <a:alpha val="43137"/>
                  </a:srgbClr>
                </a:outerShdw>
              </a:effectLst>
            </a:endParaRPr>
          </a:p>
        </p:txBody>
      </p:sp>
      <p:pic>
        <p:nvPicPr>
          <p:cNvPr id="4" name="Picture 2" descr="http://www.authentichistory.com/1921-1929/2-socialchange/2-women/19260218_Life_Magazine_cover.jpg"/>
          <p:cNvPicPr>
            <a:picLocks noChangeAspect="1" noChangeArrowheads="1"/>
          </p:cNvPicPr>
          <p:nvPr/>
        </p:nvPicPr>
        <p:blipFill>
          <a:blip r:embed="rId3" cstate="print">
            <a:extLst/>
          </a:blip>
          <a:srcRect/>
          <a:stretch>
            <a:fillRect/>
          </a:stretch>
        </p:blipFill>
        <p:spPr bwMode="auto">
          <a:xfrm>
            <a:off x="437148" y="1600200"/>
            <a:ext cx="3276600" cy="4289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nyc-architecture.com/MID/MID032G.jpg"/>
          <p:cNvPicPr>
            <a:picLocks noChangeAspect="1" noChangeArrowheads="1"/>
          </p:cNvPicPr>
          <p:nvPr/>
        </p:nvPicPr>
        <p:blipFill>
          <a:blip r:embed="rId2" cstate="print"/>
          <a:srcRect l="34454" r="33449"/>
          <a:stretch>
            <a:fillRect/>
          </a:stretch>
        </p:blipFill>
        <p:spPr bwMode="auto">
          <a:xfrm>
            <a:off x="0" y="0"/>
            <a:ext cx="1703388" cy="6858000"/>
          </a:xfrm>
          <a:prstGeom prst="rect">
            <a:avLst/>
          </a:prstGeom>
          <a:noFill/>
          <a:ln w="9525">
            <a:noFill/>
            <a:miter lim="800000"/>
            <a:headEnd/>
            <a:tailEnd/>
          </a:ln>
        </p:spPr>
      </p:pic>
      <p:pic>
        <p:nvPicPr>
          <p:cNvPr id="64514" name="Picture 2" descr="http://th00.deviantart.net/fs70/PRE/i/2011/007/1/5/art_deco_poster_by_ollywood-d36m11s.jpg"/>
          <p:cNvPicPr>
            <a:picLocks noChangeAspect="1" noChangeArrowheads="1"/>
          </p:cNvPicPr>
          <p:nvPr/>
        </p:nvPicPr>
        <p:blipFill>
          <a:blip r:embed="rId3" cstate="print"/>
          <a:srcRect/>
          <a:stretch>
            <a:fillRect/>
          </a:stretch>
        </p:blipFill>
        <p:spPr bwMode="auto">
          <a:xfrm>
            <a:off x="6019800" y="0"/>
            <a:ext cx="3124200" cy="3739862"/>
          </a:xfrm>
          <a:prstGeom prst="rect">
            <a:avLst/>
          </a:prstGeom>
          <a:noFill/>
        </p:spPr>
      </p:pic>
      <p:pic>
        <p:nvPicPr>
          <p:cNvPr id="64516" name="Picture 4" descr="http://www.furniture.ie/community/extensions/InlineImages/image.php?AttachmentID=599"/>
          <p:cNvPicPr>
            <a:picLocks noChangeAspect="1" noChangeArrowheads="1"/>
          </p:cNvPicPr>
          <p:nvPr/>
        </p:nvPicPr>
        <p:blipFill>
          <a:blip r:embed="rId4" cstate="print"/>
          <a:srcRect l="5333" t="3555" r="8000" b="-7259"/>
          <a:stretch>
            <a:fillRect/>
          </a:stretch>
        </p:blipFill>
        <p:spPr bwMode="auto">
          <a:xfrm>
            <a:off x="1676400" y="0"/>
            <a:ext cx="2971800" cy="2667000"/>
          </a:xfrm>
          <a:prstGeom prst="rect">
            <a:avLst/>
          </a:prstGeom>
          <a:noFill/>
        </p:spPr>
      </p:pic>
      <p:pic>
        <p:nvPicPr>
          <p:cNvPr id="64518" name="Picture 6" descr="http://1.bp.blogspot.com/_-nVO2xjth5s/TSJriKHtpFI/AAAAAAAAAzs/uNt5MncfLfw/s1600/04245-2363.P00.JPG"/>
          <p:cNvPicPr>
            <a:picLocks noChangeAspect="1" noChangeArrowheads="1"/>
          </p:cNvPicPr>
          <p:nvPr/>
        </p:nvPicPr>
        <p:blipFill>
          <a:blip r:embed="rId5" cstate="print"/>
          <a:srcRect/>
          <a:stretch>
            <a:fillRect/>
          </a:stretch>
        </p:blipFill>
        <p:spPr bwMode="auto">
          <a:xfrm>
            <a:off x="6019800" y="3733800"/>
            <a:ext cx="3124200" cy="3124200"/>
          </a:xfrm>
          <a:prstGeom prst="rect">
            <a:avLst/>
          </a:prstGeom>
          <a:noFill/>
        </p:spPr>
      </p:pic>
      <p:pic>
        <p:nvPicPr>
          <p:cNvPr id="64522" name="Picture 10" descr="http://www.theblissery.com/wp-content/uploads/2013/09/2004191956.jpg"/>
          <p:cNvPicPr>
            <a:picLocks noChangeAspect="1" noChangeArrowheads="1"/>
          </p:cNvPicPr>
          <p:nvPr/>
        </p:nvPicPr>
        <p:blipFill>
          <a:blip r:embed="rId6" cstate="print"/>
          <a:srcRect/>
          <a:stretch>
            <a:fillRect/>
          </a:stretch>
        </p:blipFill>
        <p:spPr bwMode="auto">
          <a:xfrm>
            <a:off x="1676400" y="2460540"/>
            <a:ext cx="2971800" cy="4397461"/>
          </a:xfrm>
          <a:prstGeom prst="rect">
            <a:avLst/>
          </a:prstGeom>
          <a:noFill/>
        </p:spPr>
      </p:pic>
      <p:pic>
        <p:nvPicPr>
          <p:cNvPr id="64520" name="Picture 8" descr="http://www.lnmm.lv/i/assets/exhibitions/DMDM_izst/Art_Deco/kleitas.jpg"/>
          <p:cNvPicPr>
            <a:picLocks noChangeAspect="1" noChangeArrowheads="1"/>
          </p:cNvPicPr>
          <p:nvPr/>
        </p:nvPicPr>
        <p:blipFill>
          <a:blip r:embed="rId7" cstate="print"/>
          <a:srcRect r="69455"/>
          <a:stretch>
            <a:fillRect/>
          </a:stretch>
        </p:blipFill>
        <p:spPr bwMode="auto">
          <a:xfrm>
            <a:off x="4648200" y="1"/>
            <a:ext cx="1371600" cy="3698421"/>
          </a:xfrm>
          <a:prstGeom prst="rect">
            <a:avLst/>
          </a:prstGeom>
          <a:noFill/>
        </p:spPr>
      </p:pic>
      <p:pic>
        <p:nvPicPr>
          <p:cNvPr id="64524" name="Picture 12" descr="http://shard3.1stdibs.us.com/archivesE/upload/9309/49_12/pairedappldeguedet/XXX_paire_dappl_degue_det.jpg"/>
          <p:cNvPicPr>
            <a:picLocks noChangeAspect="1" noChangeArrowheads="1"/>
          </p:cNvPicPr>
          <p:nvPr/>
        </p:nvPicPr>
        <p:blipFill>
          <a:blip r:embed="rId8" cstate="print"/>
          <a:srcRect l="51282" r="2564"/>
          <a:stretch>
            <a:fillRect/>
          </a:stretch>
        </p:blipFill>
        <p:spPr bwMode="auto">
          <a:xfrm>
            <a:off x="4648200" y="3657600"/>
            <a:ext cx="1371600" cy="3200400"/>
          </a:xfrm>
          <a:prstGeom prst="rect">
            <a:avLst/>
          </a:prstGeom>
          <a:noFill/>
        </p:spPr>
      </p:pic>
      <p:sp>
        <p:nvSpPr>
          <p:cNvPr id="11" name="Rectangle 10"/>
          <p:cNvSpPr/>
          <p:nvPr/>
        </p:nvSpPr>
        <p:spPr>
          <a:xfrm>
            <a:off x="1" y="2438400"/>
            <a:ext cx="9144000" cy="2123658"/>
          </a:xfrm>
          <a:prstGeom prst="rect">
            <a:avLst/>
          </a:prstGeom>
          <a:noFill/>
        </p:spPr>
        <p:txBody>
          <a:bodyPr wrap="square" lIns="91440" tIns="45720" rIns="91440" bIns="45720">
            <a:spAutoFit/>
          </a:bodyPr>
          <a:lstStyle/>
          <a:p>
            <a:pPr algn="ctr"/>
            <a:r>
              <a:rPr lang="en-US" sz="6600"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roadway" pitchFamily="82" charset="0"/>
              </a:rPr>
              <a:t>What do these have in common?</a:t>
            </a:r>
            <a:endParaRPr lang="en-US" sz="6600"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roadway" pitchFamily="82" charset="0"/>
            </a:endParaRPr>
          </a:p>
        </p:txBody>
      </p:sp>
    </p:spTree>
    <p:extLst>
      <p:ext uri="{BB962C8B-B14F-4D97-AF65-F5344CB8AC3E}">
        <p14:creationId xmlns:p14="http://schemas.microsoft.com/office/powerpoint/2010/main" val="42625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grpId="0" nodeType="clickEffect">
                                  <p:stCondLst>
                                    <p:cond delay="0"/>
                                  </p:stCondLst>
                                  <p:childTnLst>
                                    <p:animEffect transition="out" filter="fade">
                                      <p:cBhvr>
                                        <p:cTn id="6" dur="500"/>
                                        <p:tgtEl>
                                          <p:spTgt spid="11"/>
                                        </p:tgtEl>
                                      </p:cBhvr>
                                    </p:animEffect>
                                    <p:anim calcmode="lin" valueType="num">
                                      <p:cBhvr>
                                        <p:cTn id="7" dur="500"/>
                                        <p:tgtEl>
                                          <p:spTgt spid="11"/>
                                        </p:tgtEl>
                                        <p:attrNameLst>
                                          <p:attrName>style.rotation</p:attrName>
                                        </p:attrNameLst>
                                      </p:cBhvr>
                                      <p:tavLst>
                                        <p:tav tm="0">
                                          <p:val>
                                            <p:fltVal val="0"/>
                                          </p:val>
                                        </p:tav>
                                        <p:tav tm="100000">
                                          <p:val>
                                            <p:fltVal val="720"/>
                                          </p:val>
                                        </p:tav>
                                      </p:tavLst>
                                    </p:anim>
                                    <p:anim calcmode="lin" valueType="num">
                                      <p:cBhvr>
                                        <p:cTn id="8" dur="500"/>
                                        <p:tgtEl>
                                          <p:spTgt spid="11"/>
                                        </p:tgtEl>
                                        <p:attrNameLst>
                                          <p:attrName>ppt_h</p:attrName>
                                        </p:attrNameLst>
                                      </p:cBhvr>
                                      <p:tavLst>
                                        <p:tav tm="0">
                                          <p:val>
                                            <p:strVal val="ppt_h"/>
                                          </p:val>
                                        </p:tav>
                                        <p:tav tm="100000">
                                          <p:val>
                                            <p:fltVal val="0"/>
                                          </p:val>
                                        </p:tav>
                                      </p:tavLst>
                                    </p:anim>
                                    <p:anim calcmode="lin" valueType="num">
                                      <p:cBhvr>
                                        <p:cTn id="9" dur="500"/>
                                        <p:tgtEl>
                                          <p:spTgt spid="11"/>
                                        </p:tgtEl>
                                        <p:attrNameLst>
                                          <p:attrName>ppt_w</p:attrName>
                                        </p:attrNameLst>
                                      </p:cBhvr>
                                      <p:tavLst>
                                        <p:tav tm="0">
                                          <p:val>
                                            <p:strVal val="ppt_w"/>
                                          </p:val>
                                        </p:tav>
                                        <p:tav tm="100000">
                                          <p:val>
                                            <p:fltVal val="0"/>
                                          </p:val>
                                        </p:tav>
                                      </p:tavLst>
                                    </p:anim>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http://rabbitsblack.com/wp-content/uploads/2011/11/Pantages-Mezzanine.jpg"/>
          <p:cNvPicPr>
            <a:picLocks noChangeAspect="1" noChangeArrowheads="1"/>
          </p:cNvPicPr>
          <p:nvPr/>
        </p:nvPicPr>
        <p:blipFill>
          <a:blip r:embed="rId2" cstate="print"/>
          <a:srcRect/>
          <a:stretch>
            <a:fillRect/>
          </a:stretch>
        </p:blipFill>
        <p:spPr bwMode="auto">
          <a:xfrm>
            <a:off x="0" y="0"/>
            <a:ext cx="9144000" cy="6875463"/>
          </a:xfrm>
          <a:prstGeom prst="rect">
            <a:avLst/>
          </a:prstGeom>
          <a:noFill/>
          <a:ln w="9525">
            <a:noFill/>
            <a:miter lim="800000"/>
            <a:headEnd/>
            <a:tailEnd/>
          </a:ln>
        </p:spPr>
      </p:pic>
      <p:pic>
        <p:nvPicPr>
          <p:cNvPr id="37892" name="Picture 4" descr="http://www.pantagestheatertickets.com/blog/wp-content/uploads/2011/09/pantages-theatre1.jpg"/>
          <p:cNvPicPr>
            <a:picLocks noChangeAspect="1" noChangeArrowheads="1"/>
          </p:cNvPicPr>
          <p:nvPr/>
        </p:nvPicPr>
        <p:blipFill>
          <a:blip r:embed="rId3" cstate="print"/>
          <a:srcRect r="4944"/>
          <a:stretch>
            <a:fillRect/>
          </a:stretch>
        </p:blipFill>
        <p:spPr bwMode="auto">
          <a:xfrm>
            <a:off x="-11113" y="0"/>
            <a:ext cx="9155113" cy="6858000"/>
          </a:xfrm>
          <a:prstGeom prst="rect">
            <a:avLst/>
          </a:prstGeom>
          <a:noFill/>
          <a:ln w="9525">
            <a:noFill/>
            <a:miter lim="800000"/>
            <a:headEnd/>
            <a:tailEnd/>
          </a:ln>
        </p:spPr>
      </p:pic>
      <p:sp>
        <p:nvSpPr>
          <p:cNvPr id="4" name="Rectangle 3"/>
          <p:cNvSpPr/>
          <p:nvPr/>
        </p:nvSpPr>
        <p:spPr>
          <a:xfrm>
            <a:off x="46733" y="5029200"/>
            <a:ext cx="9078254" cy="1200329"/>
          </a:xfrm>
          <a:prstGeom prst="rect">
            <a:avLst/>
          </a:prstGeom>
          <a:noFill/>
        </p:spPr>
        <p:txBody>
          <a:bodyPr>
            <a:spAutoFit/>
          </a:bodyPr>
          <a:lstStyle/>
          <a:p>
            <a:pPr algn="ctr" fontAlgn="auto">
              <a:spcBef>
                <a:spcPts val="0"/>
              </a:spcBef>
              <a:spcAft>
                <a:spcPts val="0"/>
              </a:spcAft>
              <a:defRPr/>
            </a:pPr>
            <a:r>
              <a:rPr lang="en-US" sz="7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roadway" pitchFamily="82" charset="0"/>
              </a:rPr>
              <a:t>Pantages</a:t>
            </a:r>
            <a:r>
              <a:rPr lang="en-US" sz="7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roadway" pitchFamily="82" charset="0"/>
              </a:rPr>
              <a:t> Theatre</a:t>
            </a:r>
          </a:p>
        </p:txBody>
      </p:sp>
    </p:spTree>
    <p:extLst>
      <p:ext uri="{BB962C8B-B14F-4D97-AF65-F5344CB8AC3E}">
        <p14:creationId xmlns:p14="http://schemas.microsoft.com/office/powerpoint/2010/main" val="51387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7892"/>
                                        </p:tgtEl>
                                      </p:cBhvr>
                                    </p:animEffect>
                                    <p:set>
                                      <p:cBhvr>
                                        <p:cTn id="7" dur="1" fill="hold">
                                          <p:stCondLst>
                                            <p:cond delay="499"/>
                                          </p:stCondLst>
                                        </p:cTn>
                                        <p:tgtEl>
                                          <p:spTgt spid="378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oodstockwardrobe.files.wordpress.com/2012/12/1920s-movies.jpeg"/>
          <p:cNvPicPr>
            <a:picLocks noChangeAspect="1" noChangeArrowheads="1"/>
          </p:cNvPicPr>
          <p:nvPr/>
        </p:nvPicPr>
        <p:blipFill>
          <a:blip r:embed="rId2" cstate="print"/>
          <a:srcRect b="7692"/>
          <a:stretch>
            <a:fillRect/>
          </a:stretch>
        </p:blipFill>
        <p:spPr bwMode="auto">
          <a:xfrm>
            <a:off x="0" y="0"/>
            <a:ext cx="9144000" cy="6858000"/>
          </a:xfrm>
          <a:prstGeom prst="rect">
            <a:avLst/>
          </a:prstGeom>
          <a:noFill/>
        </p:spPr>
      </p:pic>
      <p:sp>
        <p:nvSpPr>
          <p:cNvPr id="8" name="Rectangle 7"/>
          <p:cNvSpPr/>
          <p:nvPr/>
        </p:nvSpPr>
        <p:spPr>
          <a:xfrm>
            <a:off x="838200" y="5105400"/>
            <a:ext cx="7427803" cy="1569660"/>
          </a:xfrm>
          <a:prstGeom prst="rect">
            <a:avLst/>
          </a:prstGeom>
          <a:noFill/>
        </p:spPr>
        <p:txBody>
          <a:bodyPr wrap="none" lIns="91440" tIns="45720" rIns="91440" bIns="45720">
            <a:spAutoFit/>
          </a:bodyPr>
          <a:lstStyle/>
          <a:p>
            <a:pPr algn="ctr"/>
            <a:r>
              <a:rPr lang="en-US" sz="9600"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roadway" pitchFamily="82" charset="0"/>
              </a:rPr>
              <a:t>The Movies</a:t>
            </a:r>
            <a:endParaRPr lang="en-US" sz="9600"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roadway" pitchFamily="82" charset="0"/>
            </a:endParaRPr>
          </a:p>
        </p:txBody>
      </p:sp>
    </p:spTree>
    <p:extLst>
      <p:ext uri="{BB962C8B-B14F-4D97-AF65-F5344CB8AC3E}">
        <p14:creationId xmlns:p14="http://schemas.microsoft.com/office/powerpoint/2010/main" val="134905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http://www.thehomelessgirl.com/wp-content/uploads/2012/10/Morality.jpg"/>
          <p:cNvPicPr>
            <a:picLocks noChangeAspect="1" noChangeArrowheads="1"/>
          </p:cNvPicPr>
          <p:nvPr/>
        </p:nvPicPr>
        <p:blipFill>
          <a:blip r:embed="rId2" cstate="print">
            <a:extLst>
              <a:ext uri="{28A0092B-C50C-407E-A947-70E740481C1C}">
                <a14:useLocalDpi xmlns:a14="http://schemas.microsoft.com/office/drawing/2010/main" val="0"/>
              </a:ext>
            </a:extLst>
          </a:blip>
          <a:srcRect l="6000" r="6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4"/>
          <p:cNvSpPr>
            <a:spLocks noGrp="1"/>
          </p:cNvSpPr>
          <p:nvPr>
            <p:ph type="title"/>
          </p:nvPr>
        </p:nvSpPr>
        <p:spPr bwMode="auto">
          <a:xfrm>
            <a:off x="457200" y="304800"/>
            <a:ext cx="8183563" cy="676275"/>
          </a:xfrm>
        </p:spPr>
        <p:txBody>
          <a:bodyPr wrap="square" numCol="1" anchorCtr="0" compatLnSpc="1">
            <a:prstTxWarp prst="textNoShape">
              <a:avLst/>
            </a:prstTxWarp>
            <a:normAutofit fontScale="90000"/>
          </a:bodyPr>
          <a:lstStyle/>
          <a:p>
            <a:pPr algn="r" eaLnBrk="1" fontAlgn="auto" hangingPunct="1">
              <a:lnSpc>
                <a:spcPts val="6000"/>
              </a:lnSpc>
              <a:spcAft>
                <a:spcPts val="0"/>
              </a:spcAft>
              <a:defRPr/>
            </a:pPr>
            <a:r>
              <a:rPr lang="en-US" sz="5400" dirty="0" smtClean="0">
                <a:solidFill>
                  <a:schemeClr val="tx1"/>
                </a:solidFill>
                <a:effectLst>
                  <a:outerShdw blurRad="38100" dist="38100" dir="2700000" algn="tl">
                    <a:srgbClr val="000000"/>
                  </a:outerShdw>
                </a:effectLst>
              </a:rPr>
              <a:t>The New Morality</a:t>
            </a:r>
          </a:p>
        </p:txBody>
      </p:sp>
      <p:sp>
        <p:nvSpPr>
          <p:cNvPr id="2" name="Text Placeholder 1"/>
          <p:cNvSpPr>
            <a:spLocks noGrp="1"/>
          </p:cNvSpPr>
          <p:nvPr>
            <p:ph type="body" idx="1"/>
          </p:nvPr>
        </p:nvSpPr>
        <p:spPr>
          <a:xfrm>
            <a:off x="685800" y="1066800"/>
            <a:ext cx="8458200" cy="420688"/>
          </a:xfrm>
        </p:spPr>
        <p:txBody>
          <a:bodyPr>
            <a:normAutofit/>
          </a:bodyPr>
          <a:lstStyle/>
          <a:p>
            <a:pPr marR="0" algn="r" eaLnBrk="1" hangingPunct="1">
              <a:spcBef>
                <a:spcPct val="0"/>
              </a:spcBef>
              <a:spcAft>
                <a:spcPct val="0"/>
              </a:spcAft>
              <a:defRPr/>
            </a:pPr>
            <a:r>
              <a:rPr lang="en-US" dirty="0" smtClean="0">
                <a:solidFill>
                  <a:srgbClr val="FFFFFF"/>
                </a:solidFill>
                <a:effectLst>
                  <a:outerShdw blurRad="38100" dist="38100" dir="2700000" algn="tl">
                    <a:srgbClr val="000000"/>
                  </a:outerShdw>
                </a:effectLst>
              </a:rPr>
              <a:t>The struggle between tradition and modernity</a:t>
            </a:r>
          </a:p>
        </p:txBody>
      </p:sp>
    </p:spTree>
    <p:extLst>
      <p:ext uri="{BB962C8B-B14F-4D97-AF65-F5344CB8AC3E}">
        <p14:creationId xmlns:p14="http://schemas.microsoft.com/office/powerpoint/2010/main" val="4941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upload.wikimedia.org/wikipedia/commons/5/5e/First-nighters_posing_for_the_camera_outside_the_Warners'_Theater_before_the_premiere_of_%22Don_Juan%22_with_John_Barrymore,_-_NARA_-_5357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799"/>
            <a:ext cx="9144000" cy="69524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8534400" cy="1399032"/>
          </a:xfrm>
        </p:spPr>
        <p:txBody>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Conflict Over Film</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381000" y="1371600"/>
            <a:ext cx="4648200" cy="5181600"/>
          </a:xfrm>
          <a:solidFill>
            <a:schemeClr val="tx1"/>
          </a:solidFill>
          <a:ln w="25400">
            <a:solidFill>
              <a:schemeClr val="accent1"/>
            </a:solidFill>
          </a:ln>
        </p:spPr>
        <p:txBody>
          <a:bodyPr>
            <a:normAutofit fontScale="92500" lnSpcReduction="20000"/>
          </a:bodyPr>
          <a:lstStyle/>
          <a:p>
            <a:r>
              <a:rPr lang="en-US" sz="3200" dirty="0">
                <a:solidFill>
                  <a:schemeClr val="accent1">
                    <a:lumMod val="75000"/>
                  </a:schemeClr>
                </a:solidFill>
              </a:rPr>
              <a:t>Silent films</a:t>
            </a:r>
          </a:p>
          <a:p>
            <a:r>
              <a:rPr lang="en-US" sz="3200" dirty="0">
                <a:solidFill>
                  <a:schemeClr val="accent1">
                    <a:lumMod val="75000"/>
                  </a:schemeClr>
                </a:solidFill>
              </a:rPr>
              <a:t>Luxurious movie </a:t>
            </a:r>
            <a:r>
              <a:rPr lang="en-US" sz="3200" dirty="0" smtClean="0">
                <a:solidFill>
                  <a:schemeClr val="accent1">
                    <a:lumMod val="75000"/>
                  </a:schemeClr>
                </a:solidFill>
              </a:rPr>
              <a:t>houses</a:t>
            </a:r>
          </a:p>
          <a:p>
            <a:r>
              <a:rPr lang="en-US" sz="3200" dirty="0" smtClean="0">
                <a:solidFill>
                  <a:schemeClr val="accent1">
                    <a:lumMod val="75000"/>
                  </a:schemeClr>
                </a:solidFill>
              </a:rPr>
              <a:t>Inspired the fashion and behavior of America’s youth</a:t>
            </a:r>
            <a:endParaRPr lang="en-US" sz="3200" dirty="0">
              <a:solidFill>
                <a:schemeClr val="accent1">
                  <a:lumMod val="75000"/>
                </a:schemeClr>
              </a:solidFill>
            </a:endParaRPr>
          </a:p>
          <a:p>
            <a:r>
              <a:rPr lang="en-US" sz="3200" dirty="0" smtClean="0">
                <a:solidFill>
                  <a:schemeClr val="accent1">
                    <a:lumMod val="75000"/>
                  </a:schemeClr>
                </a:solidFill>
              </a:rPr>
              <a:t>Movies were seen as morally dangerous</a:t>
            </a:r>
          </a:p>
          <a:p>
            <a:pPr lvl="1"/>
            <a:r>
              <a:rPr lang="en-US" sz="2800" dirty="0" smtClean="0">
                <a:solidFill>
                  <a:schemeClr val="accent1">
                    <a:lumMod val="75000"/>
                  </a:schemeClr>
                </a:solidFill>
              </a:rPr>
              <a:t>Foreign stars stole the hearts of young Americans</a:t>
            </a:r>
          </a:p>
          <a:p>
            <a:pPr lvl="1"/>
            <a:r>
              <a:rPr lang="en-US" sz="2800" dirty="0" smtClean="0">
                <a:solidFill>
                  <a:schemeClr val="accent1">
                    <a:lumMod val="75000"/>
                  </a:schemeClr>
                </a:solidFill>
              </a:rPr>
              <a:t>Promoted “immorality”</a:t>
            </a:r>
          </a:p>
        </p:txBody>
      </p:sp>
    </p:spTree>
    <p:extLst>
      <p:ext uri="{BB962C8B-B14F-4D97-AF65-F5344CB8AC3E}">
        <p14:creationId xmlns:p14="http://schemas.microsoft.com/office/powerpoint/2010/main" val="214279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Grp="1"/>
          </p:cNvSpPr>
          <p:nvPr>
            <p:ph type="title" idx="4294967295"/>
          </p:nvPr>
        </p:nvSpPr>
        <p:spPr bwMode="auto">
          <a:xfrm>
            <a:off x="0" y="152400"/>
            <a:ext cx="8229600" cy="1295400"/>
          </a:xfrm>
        </p:spPr>
        <p:txBody>
          <a:bodyPr wrap="square" numCol="1" anchorCtr="0" compatLnSpc="1">
            <a:prstTxWarp prst="textNoShape">
              <a:avLst/>
            </a:prstTxWarp>
          </a:bodyPr>
          <a:lstStyle/>
          <a:p>
            <a:pPr marL="484632" fontAlgn="auto">
              <a:spcAft>
                <a:spcPts val="0"/>
              </a:spcAft>
              <a:defRPr/>
            </a:pPr>
            <a:r>
              <a:rPr lang="en-US" dirty="0" smtClean="0">
                <a:solidFill>
                  <a:schemeClr val="accent1">
                    <a:tint val="83000"/>
                    <a:satMod val="150000"/>
                  </a:schemeClr>
                </a:solidFill>
                <a:effectLst/>
              </a:rPr>
              <a:t>Hunks and Hams</a:t>
            </a:r>
          </a:p>
        </p:txBody>
      </p:sp>
      <p:pic>
        <p:nvPicPr>
          <p:cNvPr id="79877" name="Picture 8" descr="rudolphvalentino7x9">
            <a:hlinkClick r:id="rId3"/>
          </p:cNvPr>
          <p:cNvPicPr>
            <a:picLocks noChangeAspect="1" noChangeArrowheads="1"/>
          </p:cNvPicPr>
          <p:nvPr/>
        </p:nvPicPr>
        <p:blipFill>
          <a:blip r:embed="rId4" cstate="print"/>
          <a:srcRect/>
          <a:stretch>
            <a:fillRect/>
          </a:stretch>
        </p:blipFill>
        <p:spPr bwMode="auto">
          <a:xfrm>
            <a:off x="152400" y="3352800"/>
            <a:ext cx="2506839" cy="3352800"/>
          </a:xfrm>
          <a:prstGeom prst="rect">
            <a:avLst/>
          </a:prstGeom>
          <a:ln>
            <a:noFill/>
          </a:ln>
          <a:effectLst>
            <a:outerShdw blurRad="190500" algn="tl" rotWithShape="0">
              <a:srgbClr val="000000">
                <a:alpha val="70000"/>
              </a:srgbClr>
            </a:outerShdw>
            <a:softEdge rad="31750"/>
          </a:effectLst>
        </p:spPr>
      </p:pic>
      <p:pic>
        <p:nvPicPr>
          <p:cNvPr id="79878" name="Picture 10" descr="Charlie%20Chaplin%20generic%20L">
            <a:hlinkClick r:id="rId5"/>
          </p:cNvPr>
          <p:cNvPicPr>
            <a:picLocks noChangeAspect="1" noChangeArrowheads="1"/>
          </p:cNvPicPr>
          <p:nvPr/>
        </p:nvPicPr>
        <p:blipFill>
          <a:blip r:embed="rId6" cstate="print"/>
          <a:srcRect/>
          <a:stretch>
            <a:fillRect/>
          </a:stretch>
        </p:blipFill>
        <p:spPr bwMode="auto">
          <a:xfrm>
            <a:off x="6248008" y="152399"/>
            <a:ext cx="2711074" cy="3810001"/>
          </a:xfrm>
          <a:prstGeom prst="rect">
            <a:avLst/>
          </a:prstGeom>
          <a:ln>
            <a:noFill/>
          </a:ln>
          <a:effectLst>
            <a:outerShdw blurRad="190500" algn="tl" rotWithShape="0">
              <a:srgbClr val="000000">
                <a:alpha val="70000"/>
              </a:srgbClr>
            </a:outerShdw>
            <a:softEdge rad="31750"/>
          </a:effectLst>
        </p:spPr>
      </p:pic>
      <p:pic>
        <p:nvPicPr>
          <p:cNvPr id="18434" name="Picture 2" descr="http://24.media.tumblr.com/tumblr_mcmc4fmBu31qgqj2zo1_500.jpg"/>
          <p:cNvPicPr>
            <a:picLocks noChangeAspect="1" noChangeArrowheads="1"/>
          </p:cNvPicPr>
          <p:nvPr/>
        </p:nvPicPr>
        <p:blipFill>
          <a:blip r:embed="rId7" cstate="print"/>
          <a:srcRect/>
          <a:stretch>
            <a:fillRect/>
          </a:stretch>
        </p:blipFill>
        <p:spPr bwMode="auto">
          <a:xfrm>
            <a:off x="2460016" y="1447800"/>
            <a:ext cx="2401720" cy="3352800"/>
          </a:xfrm>
          <a:prstGeom prst="rect">
            <a:avLst/>
          </a:prstGeom>
          <a:ln>
            <a:noFill/>
          </a:ln>
          <a:effectLst>
            <a:outerShdw blurRad="190500" algn="tl" rotWithShape="0">
              <a:srgbClr val="000000">
                <a:alpha val="70000"/>
              </a:srgbClr>
            </a:outerShdw>
            <a:softEdge rad="31750"/>
          </a:effectLst>
        </p:spPr>
      </p:pic>
      <p:pic>
        <p:nvPicPr>
          <p:cNvPr id="18436" name="Picture 4" descr="File:Arbuckle-Roscoe-01.jpg">
            <a:hlinkClick r:id="rId8"/>
          </p:cNvPr>
          <p:cNvPicPr>
            <a:picLocks noChangeAspect="1" noChangeArrowheads="1"/>
          </p:cNvPicPr>
          <p:nvPr/>
        </p:nvPicPr>
        <p:blipFill>
          <a:blip r:embed="rId9" cstate="print"/>
          <a:srcRect/>
          <a:stretch>
            <a:fillRect/>
          </a:stretch>
        </p:blipFill>
        <p:spPr bwMode="auto">
          <a:xfrm>
            <a:off x="4760807" y="3581400"/>
            <a:ext cx="2308436" cy="3124200"/>
          </a:xfrm>
          <a:prstGeom prst="rect">
            <a:avLst/>
          </a:prstGeom>
          <a:ln>
            <a:noFill/>
          </a:ln>
          <a:effectLst>
            <a:outerShdw blurRad="190500" algn="tl" rotWithShape="0">
              <a:srgbClr val="000000">
                <a:alpha val="70000"/>
              </a:srgbClr>
            </a:outerShdw>
            <a:softEdge rad="31750"/>
          </a:effectLst>
        </p:spPr>
      </p:pic>
      <p:sp>
        <p:nvSpPr>
          <p:cNvPr id="9" name="Rectangle 8"/>
          <p:cNvSpPr/>
          <p:nvPr/>
        </p:nvSpPr>
        <p:spPr>
          <a:xfrm>
            <a:off x="152400" y="2438400"/>
            <a:ext cx="2138727" cy="1077218"/>
          </a:xfrm>
          <a:prstGeom prst="rect">
            <a:avLst/>
          </a:prstGeom>
          <a:noFill/>
        </p:spPr>
        <p:txBody>
          <a:bodyPr wrap="none">
            <a:spAutoFit/>
          </a:bodyPr>
          <a:lstStyle/>
          <a:p>
            <a:pPr algn="ctr" fontAlgn="auto">
              <a:spcBef>
                <a:spcPts val="0"/>
              </a:spcBef>
              <a:spcAft>
                <a:spcPts val="0"/>
              </a:spcAft>
              <a:defRPr/>
            </a:pPr>
            <a:r>
              <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Rudolph</a:t>
            </a:r>
          </a:p>
          <a:p>
            <a:pPr algn="ctr" fontAlgn="auto">
              <a:spcBef>
                <a:spcPts val="0"/>
              </a:spcBef>
              <a:spcAft>
                <a:spcPts val="0"/>
              </a:spcAft>
              <a:defRPr/>
            </a:pPr>
            <a:r>
              <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Valentino</a:t>
            </a:r>
          </a:p>
        </p:txBody>
      </p:sp>
      <p:sp>
        <p:nvSpPr>
          <p:cNvPr id="10" name="Rectangle 9"/>
          <p:cNvSpPr/>
          <p:nvPr/>
        </p:nvSpPr>
        <p:spPr>
          <a:xfrm>
            <a:off x="2509792" y="4648200"/>
            <a:ext cx="2148345" cy="1077218"/>
          </a:xfrm>
          <a:prstGeom prst="rect">
            <a:avLst/>
          </a:prstGeom>
          <a:noFill/>
        </p:spPr>
        <p:txBody>
          <a:bodyPr wrap="none">
            <a:spAutoFit/>
          </a:bodyPr>
          <a:lstStyle/>
          <a:p>
            <a:pPr algn="ctr" fontAlgn="auto">
              <a:spcBef>
                <a:spcPts val="0"/>
              </a:spcBef>
              <a:spcAft>
                <a:spcPts val="0"/>
              </a:spcAft>
              <a:defRPr/>
            </a:pPr>
            <a:r>
              <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Douglas</a:t>
            </a:r>
          </a:p>
          <a:p>
            <a:pPr algn="ctr" fontAlgn="auto">
              <a:spcBef>
                <a:spcPts val="0"/>
              </a:spcBef>
              <a:spcAft>
                <a:spcPts val="0"/>
              </a:spcAft>
              <a:defRPr/>
            </a:pPr>
            <a:r>
              <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Fairbanks</a:t>
            </a:r>
          </a:p>
        </p:txBody>
      </p:sp>
      <p:sp>
        <p:nvSpPr>
          <p:cNvPr id="11" name="Rectangle 10"/>
          <p:cNvSpPr/>
          <p:nvPr/>
        </p:nvSpPr>
        <p:spPr>
          <a:xfrm>
            <a:off x="7044549" y="5638800"/>
            <a:ext cx="2050561" cy="1077218"/>
          </a:xfrm>
          <a:prstGeom prst="rect">
            <a:avLst/>
          </a:prstGeom>
          <a:noFill/>
        </p:spPr>
        <p:txBody>
          <a:bodyPr wrap="none">
            <a:spAutoFit/>
          </a:bodyPr>
          <a:lstStyle/>
          <a:p>
            <a:pPr algn="ctr" fontAlgn="auto">
              <a:spcBef>
                <a:spcPts val="0"/>
              </a:spcBef>
              <a:spcAft>
                <a:spcPts val="0"/>
              </a:spcAft>
              <a:defRPr/>
            </a:pPr>
            <a:r>
              <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“Fatty”</a:t>
            </a:r>
          </a:p>
          <a:p>
            <a:pPr algn="ctr" fontAlgn="auto">
              <a:spcBef>
                <a:spcPts val="0"/>
              </a:spcBef>
              <a:spcAft>
                <a:spcPts val="0"/>
              </a:spcAft>
              <a:defRPr/>
            </a:pPr>
            <a:r>
              <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Arbuckle</a:t>
            </a:r>
          </a:p>
        </p:txBody>
      </p:sp>
      <p:sp>
        <p:nvSpPr>
          <p:cNvPr id="12" name="Rectangle 11"/>
          <p:cNvSpPr/>
          <p:nvPr/>
        </p:nvSpPr>
        <p:spPr>
          <a:xfrm>
            <a:off x="5240053" y="152400"/>
            <a:ext cx="1781258" cy="1077218"/>
          </a:xfrm>
          <a:prstGeom prst="rect">
            <a:avLst/>
          </a:prstGeom>
          <a:noFill/>
        </p:spPr>
        <p:txBody>
          <a:bodyPr wrap="none">
            <a:spAutoFit/>
          </a:bodyPr>
          <a:lstStyle/>
          <a:p>
            <a:pPr algn="ctr" fontAlgn="auto">
              <a:spcBef>
                <a:spcPts val="0"/>
              </a:spcBef>
              <a:spcAft>
                <a:spcPts val="0"/>
              </a:spcAft>
              <a:defRPr/>
            </a:pPr>
            <a:r>
              <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Charlie</a:t>
            </a:r>
          </a:p>
          <a:p>
            <a:pPr algn="ctr" fontAlgn="auto">
              <a:spcBef>
                <a:spcPts val="0"/>
              </a:spcBef>
              <a:spcAft>
                <a:spcPts val="0"/>
              </a:spcAft>
              <a:defRPr/>
            </a:pPr>
            <a:r>
              <a:rPr lang="en-U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Chaplin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7494"/>
            <a:ext cx="8686800" cy="1180306"/>
          </a:xfrm>
        </p:spPr>
        <p:txBody>
          <a:bodyPr/>
          <a:lstStyle/>
          <a:p>
            <a:pPr marL="484632" fontAlgn="auto">
              <a:spcAft>
                <a:spcPts val="0"/>
              </a:spcAft>
              <a:defRPr/>
            </a:pPr>
            <a:r>
              <a:rPr lang="en-US" dirty="0" smtClean="0">
                <a:solidFill>
                  <a:schemeClr val="accent1">
                    <a:tint val="83000"/>
                    <a:satMod val="150000"/>
                  </a:schemeClr>
                </a:solidFill>
              </a:rPr>
              <a:t>Glittering Starlets</a:t>
            </a:r>
            <a:endParaRPr lang="en-US" dirty="0">
              <a:solidFill>
                <a:schemeClr val="accent1">
                  <a:tint val="83000"/>
                  <a:satMod val="150000"/>
                </a:schemeClr>
              </a:solidFill>
            </a:endParaRPr>
          </a:p>
        </p:txBody>
      </p:sp>
      <p:pic>
        <p:nvPicPr>
          <p:cNvPr id="1026" name="Picture 2" descr="File:Mary Pickford portrait.jpg">
            <a:hlinkClick r:id="rId2"/>
          </p:cNvPr>
          <p:cNvPicPr>
            <a:picLocks noChangeAspect="1" noChangeArrowheads="1"/>
          </p:cNvPicPr>
          <p:nvPr/>
        </p:nvPicPr>
        <p:blipFill>
          <a:blip r:embed="rId3" cstate="print"/>
          <a:srcRect/>
          <a:stretch>
            <a:fillRect/>
          </a:stretch>
        </p:blipFill>
        <p:spPr bwMode="auto">
          <a:xfrm>
            <a:off x="228600" y="1578722"/>
            <a:ext cx="3886199" cy="5079254"/>
          </a:xfrm>
          <a:prstGeom prst="rect">
            <a:avLst/>
          </a:prstGeom>
          <a:ln>
            <a:noFill/>
          </a:ln>
          <a:effectLst>
            <a:outerShdw blurRad="190500" algn="tl" rotWithShape="0">
              <a:srgbClr val="000000">
                <a:alpha val="70000"/>
              </a:srgbClr>
            </a:outerShdw>
            <a:softEdge rad="63500"/>
          </a:effectLst>
          <a:scene3d>
            <a:camera prst="perspectiveRight"/>
            <a:lightRig rig="threePt" dir="t"/>
          </a:scene3d>
        </p:spPr>
      </p:pic>
      <p:pic>
        <p:nvPicPr>
          <p:cNvPr id="1028" name="Picture 4" descr="Marion Davies Photo"/>
          <p:cNvPicPr>
            <a:picLocks noChangeAspect="1" noChangeArrowheads="1"/>
          </p:cNvPicPr>
          <p:nvPr/>
        </p:nvPicPr>
        <p:blipFill>
          <a:blip r:embed="rId4" cstate="print"/>
          <a:srcRect b="4412"/>
          <a:stretch>
            <a:fillRect/>
          </a:stretch>
        </p:blipFill>
        <p:spPr bwMode="auto">
          <a:xfrm>
            <a:off x="4572000" y="1219200"/>
            <a:ext cx="4248912" cy="4953000"/>
          </a:xfrm>
          <a:prstGeom prst="rect">
            <a:avLst/>
          </a:prstGeom>
          <a:ln>
            <a:noFill/>
          </a:ln>
          <a:effectLst>
            <a:outerShdw blurRad="190500" algn="tl" rotWithShape="0">
              <a:srgbClr val="000000">
                <a:alpha val="70000"/>
              </a:srgbClr>
            </a:outerShdw>
            <a:softEdge rad="63500"/>
          </a:effectLst>
          <a:scene3d>
            <a:camera prst="perspectiveLeft"/>
            <a:lightRig rig="threePt" dir="t"/>
          </a:scene3d>
        </p:spPr>
      </p:pic>
      <p:sp>
        <p:nvSpPr>
          <p:cNvPr id="7" name="Rectangle 6"/>
          <p:cNvSpPr/>
          <p:nvPr/>
        </p:nvSpPr>
        <p:spPr>
          <a:xfrm rot="21244043">
            <a:off x="393367" y="5486400"/>
            <a:ext cx="3639138"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54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ush Script MT" pitchFamily="66" charset="0"/>
              </a:rPr>
              <a:t>Mary Pickford</a:t>
            </a:r>
          </a:p>
        </p:txBody>
      </p:sp>
      <p:sp>
        <p:nvSpPr>
          <p:cNvPr id="8" name="Rectangle 7"/>
          <p:cNvSpPr/>
          <p:nvPr/>
        </p:nvSpPr>
        <p:spPr>
          <a:xfrm rot="242494">
            <a:off x="4999867" y="5687998"/>
            <a:ext cx="3595857"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54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ush Script MT" pitchFamily="66" charset="0"/>
              </a:rPr>
              <a:t>Marion Davies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8" descr="bow">
            <a:hlinkClick r:id="rId2"/>
          </p:cNvPr>
          <p:cNvPicPr>
            <a:picLocks noChangeAspect="1" noChangeArrowheads="1"/>
          </p:cNvPicPr>
          <p:nvPr/>
        </p:nvPicPr>
        <p:blipFill>
          <a:blip r:embed="rId3" cstate="print"/>
          <a:srcRect/>
          <a:stretch>
            <a:fillRect/>
          </a:stretch>
        </p:blipFill>
        <p:spPr bwMode="auto">
          <a:xfrm>
            <a:off x="2438400" y="381000"/>
            <a:ext cx="4173538" cy="5779640"/>
          </a:xfrm>
          <a:prstGeom prst="round2DiagRect">
            <a:avLst/>
          </a:prstGeom>
          <a:noFill/>
          <a:ln w="9525">
            <a:noFill/>
            <a:miter lim="800000"/>
            <a:headEnd/>
            <a:tailEnd/>
          </a:ln>
          <a:effectLst>
            <a:softEdge rad="31750"/>
          </a:effectLst>
        </p:spPr>
      </p:pic>
      <p:sp>
        <p:nvSpPr>
          <p:cNvPr id="9" name="Rectangle 8"/>
          <p:cNvSpPr/>
          <p:nvPr/>
        </p:nvSpPr>
        <p:spPr>
          <a:xfrm>
            <a:off x="2438400" y="5257800"/>
            <a:ext cx="4222631" cy="144655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rush Script MT" pitchFamily="66" charset="0"/>
              </a:rPr>
              <a:t>Clara Bow</a:t>
            </a:r>
          </a:p>
        </p:txBody>
      </p:sp>
      <p:sp>
        <p:nvSpPr>
          <p:cNvPr id="8" name="Rectangle 7"/>
          <p:cNvSpPr/>
          <p:nvPr/>
        </p:nvSpPr>
        <p:spPr>
          <a:xfrm rot="20956738">
            <a:off x="273026" y="1273707"/>
            <a:ext cx="2438401" cy="286232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rush Script MT" pitchFamily="66" charset="0"/>
              </a:rPr>
              <a:t>The Ultimate Flapper!</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rush Script MT" pitchFamily="66" charset="0"/>
            </a:endParaRPr>
          </a:p>
        </p:txBody>
      </p:sp>
      <p:sp>
        <p:nvSpPr>
          <p:cNvPr id="10" name="Rectangle 9"/>
          <p:cNvSpPr/>
          <p:nvPr/>
        </p:nvSpPr>
        <p:spPr>
          <a:xfrm rot="1094991">
            <a:off x="6363990" y="1795506"/>
            <a:ext cx="2532062" cy="193899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rush Script MT" pitchFamily="66" charset="0"/>
              </a:rPr>
              <a:t>The first “It” girl</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rush Script MT" pitchFamily="66"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p:nvPr>
        </p:nvSpPr>
        <p:spPr bwMode="auto">
          <a:xfrm>
            <a:off x="-152400" y="0"/>
            <a:ext cx="9144000" cy="1399032"/>
          </a:xfrm>
        </p:spPr>
        <p:txBody>
          <a:bodyPr wrap="square" numCol="1" anchorCtr="0" compatLnSpc="1">
            <a:prstTxWarp prst="textNoShape">
              <a:avLst/>
            </a:prstTxWarp>
            <a:normAutofit/>
          </a:bodyPr>
          <a:lstStyle/>
          <a:p>
            <a:pPr marL="484632" fontAlgn="auto">
              <a:spcAft>
                <a:spcPts val="0"/>
              </a:spcAft>
              <a:defRPr/>
            </a:pPr>
            <a:r>
              <a:rPr lang="en-US" dirty="0" smtClean="0">
                <a:solidFill>
                  <a:schemeClr val="accent1">
                    <a:tint val="83000"/>
                    <a:satMod val="150000"/>
                  </a:schemeClr>
                </a:solidFill>
                <a:effectLst/>
              </a:rPr>
              <a:t>The Jazz Singer – The first “Talkie”</a:t>
            </a:r>
          </a:p>
        </p:txBody>
      </p:sp>
      <p:pic>
        <p:nvPicPr>
          <p:cNvPr id="120837" name="Picture 5" descr="File:Al Jolson Jazz Singer.JPG">
            <a:hlinkClick r:id="rId2"/>
          </p:cNvPr>
          <p:cNvPicPr>
            <a:picLocks noChangeAspect="1" noChangeArrowheads="1"/>
          </p:cNvPicPr>
          <p:nvPr/>
        </p:nvPicPr>
        <p:blipFill>
          <a:blip r:embed="rId3" cstate="print"/>
          <a:srcRect/>
          <a:stretch>
            <a:fillRect/>
          </a:stretch>
        </p:blipFill>
        <p:spPr bwMode="auto">
          <a:xfrm>
            <a:off x="3581400" y="1905000"/>
            <a:ext cx="5334000" cy="4000500"/>
          </a:xfrm>
          <a:prstGeom prst="rect">
            <a:avLst/>
          </a:prstGeom>
          <a:noFill/>
          <a:ln w="9525">
            <a:noFill/>
            <a:miter lim="800000"/>
            <a:headEnd/>
            <a:tailEnd/>
          </a:ln>
        </p:spPr>
      </p:pic>
      <p:pic>
        <p:nvPicPr>
          <p:cNvPr id="120839" name="Picture 7" descr="https://encrypted-tbn0.google.com/images?q=tbn:ANd9GcS8a1m_DGYq0n7NWkq3gS3rG3LrWvobnEDUnjNc0z8wyLqz5NKv"/>
          <p:cNvPicPr>
            <a:picLocks noChangeAspect="1" noChangeArrowheads="1"/>
          </p:cNvPicPr>
          <p:nvPr/>
        </p:nvPicPr>
        <p:blipFill>
          <a:blip r:embed="rId4" cstate="print"/>
          <a:srcRect/>
          <a:stretch>
            <a:fillRect/>
          </a:stretch>
        </p:blipFill>
        <p:spPr bwMode="auto">
          <a:xfrm>
            <a:off x="4495800" y="1524000"/>
            <a:ext cx="3505200" cy="4679950"/>
          </a:xfrm>
          <a:prstGeom prst="rect">
            <a:avLst/>
          </a:prstGeom>
          <a:noFill/>
          <a:ln w="9525">
            <a:noFill/>
            <a:miter lim="800000"/>
            <a:headEnd/>
            <a:tailEnd/>
          </a:ln>
        </p:spPr>
      </p:pic>
      <p:pic>
        <p:nvPicPr>
          <p:cNvPr id="4098" name="Picture 2" descr="http://www.filmsite.org/posters/jazz3.gi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1554903"/>
            <a:ext cx="3048000" cy="4700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20839"/>
                                        </p:tgtEl>
                                      </p:cBhvr>
                                    </p:animEffect>
                                    <p:set>
                                      <p:cBhvr>
                                        <p:cTn id="7" dur="1" fill="hold">
                                          <p:stCondLst>
                                            <p:cond delay="499"/>
                                          </p:stCondLst>
                                        </p:cTn>
                                        <p:tgtEl>
                                          <p:spTgt spid="12083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0837"/>
                                        </p:tgtEl>
                                        <p:attrNameLst>
                                          <p:attrName>style.visibility</p:attrName>
                                        </p:attrNameLst>
                                      </p:cBhvr>
                                      <p:to>
                                        <p:strVal val="visible"/>
                                      </p:to>
                                    </p:set>
                                    <p:animEffect transition="in" filter="fade">
                                      <p:cBhvr>
                                        <p:cTn id="10"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_xEdRg-6CKJM/TBO9xnO2IEI/AAAAAAAAAIw/SPl0jcCzK0Q/s1600/11%2520babe%2520ruth.jpg"/>
          <p:cNvPicPr>
            <a:picLocks noChangeAspect="1" noChangeArrowheads="1"/>
          </p:cNvPicPr>
          <p:nvPr/>
        </p:nvPicPr>
        <p:blipFill>
          <a:blip r:embed="rId2" cstate="print"/>
          <a:srcRect/>
          <a:stretch>
            <a:fillRect/>
          </a:stretch>
        </p:blipFill>
        <p:spPr bwMode="auto">
          <a:xfrm>
            <a:off x="152400" y="152400"/>
            <a:ext cx="3240007" cy="4038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6" descr="http://1.bp.blogspot.com/_9yRB1LvnnxU/TTcYbJ7DqaI/AAAAAAAAAEk/dYzvUZznbf0/s1600/jack+dempsey.jpg"/>
          <p:cNvPicPr>
            <a:picLocks noChangeAspect="1" noChangeArrowheads="1"/>
          </p:cNvPicPr>
          <p:nvPr/>
        </p:nvPicPr>
        <p:blipFill>
          <a:blip r:embed="rId3" cstate="print"/>
          <a:srcRect/>
          <a:stretch>
            <a:fillRect/>
          </a:stretch>
        </p:blipFill>
        <p:spPr bwMode="auto">
          <a:xfrm>
            <a:off x="2590800" y="2971800"/>
            <a:ext cx="3671570"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http://historyrat.files.wordpress.com/2012/09/red-grange.jpg"/>
          <p:cNvPicPr>
            <a:picLocks noChangeAspect="1" noChangeArrowheads="1"/>
          </p:cNvPicPr>
          <p:nvPr/>
        </p:nvPicPr>
        <p:blipFill>
          <a:blip r:embed="rId4" cstate="print"/>
          <a:srcRect/>
          <a:stretch>
            <a:fillRect/>
          </a:stretch>
        </p:blipFill>
        <p:spPr bwMode="auto">
          <a:xfrm>
            <a:off x="5522430" y="152401"/>
            <a:ext cx="3621570" cy="4038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0" y="3124200"/>
            <a:ext cx="3716338"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latin typeface="Broadway" pitchFamily="82" charset="0"/>
              </a:rPr>
              <a:t>Babe Ruth</a:t>
            </a:r>
            <a:endParaRPr lang="en-US" sz="4800" b="1" cap="none" spc="0" dirty="0">
              <a:ln/>
              <a:solidFill>
                <a:schemeClr val="accent3"/>
              </a:solidFill>
              <a:effectLst/>
              <a:latin typeface="Broadway" pitchFamily="82" charset="0"/>
            </a:endParaRPr>
          </a:p>
        </p:txBody>
      </p:sp>
      <p:sp>
        <p:nvSpPr>
          <p:cNvPr id="8" name="Rectangle 7"/>
          <p:cNvSpPr/>
          <p:nvPr/>
        </p:nvSpPr>
        <p:spPr>
          <a:xfrm>
            <a:off x="4174883" y="5867400"/>
            <a:ext cx="4969117"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latin typeface="Broadway" pitchFamily="82" charset="0"/>
              </a:rPr>
              <a:t>Jack Dempsey</a:t>
            </a:r>
            <a:endParaRPr lang="en-US" sz="4800" b="1" cap="none" spc="0" dirty="0">
              <a:ln/>
              <a:solidFill>
                <a:schemeClr val="accent3"/>
              </a:solidFill>
              <a:effectLst/>
              <a:latin typeface="Broadway" pitchFamily="82" charset="0"/>
            </a:endParaRPr>
          </a:p>
        </p:txBody>
      </p:sp>
      <p:sp>
        <p:nvSpPr>
          <p:cNvPr id="9" name="Rectangle 8"/>
          <p:cNvSpPr/>
          <p:nvPr/>
        </p:nvSpPr>
        <p:spPr>
          <a:xfrm>
            <a:off x="5029200" y="304800"/>
            <a:ext cx="1452642"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latin typeface="Broadway" pitchFamily="82" charset="0"/>
              </a:rPr>
              <a:t>NFL</a:t>
            </a:r>
            <a:endParaRPr lang="en-US" sz="4800" b="1" cap="none" spc="0" dirty="0">
              <a:ln/>
              <a:solidFill>
                <a:schemeClr val="accent3"/>
              </a:solidFill>
              <a:effectLst/>
              <a:latin typeface="Broadway" pitchFamily="82" charset="0"/>
            </a:endParaRPr>
          </a:p>
        </p:txBody>
      </p:sp>
    </p:spTree>
    <p:extLst>
      <p:ext uri="{BB962C8B-B14F-4D97-AF65-F5344CB8AC3E}">
        <p14:creationId xmlns:p14="http://schemas.microsoft.com/office/powerpoint/2010/main" val="43966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ssets.nydailynews.com/polopoly_fs/1.52009.1313770405!/img/httpImage/image.jpg_gen/derivatives/gallery_1200/gal-prohibition17-web-jp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66"/>
          <a:stretch/>
        </p:blipFill>
        <p:spPr bwMode="auto">
          <a:xfrm>
            <a:off x="-23953" y="-22748"/>
            <a:ext cx="915544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983486"/>
            <a:ext cx="8610600" cy="2891028"/>
          </a:xfrm>
        </p:spPr>
        <p:txBody>
          <a:bodyPr/>
          <a:lstStyle/>
          <a:p>
            <a:pPr algn="ctr"/>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“Great Experiment”</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4" name="Picture 4" descr="http://mobile-cuisine.com/wp-content/uploads/2014/01/fail-stamp.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350" y="1447800"/>
            <a:ext cx="6534150" cy="453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13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Scale>
                                      <p:cBhvr>
                                        <p:cTn id="7" dur="50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124"/>
                                        </p:tgtEl>
                                        <p:attrNameLst>
                                          <p:attrName>ppt_x</p:attrName>
                                          <p:attrName>ppt_y</p:attrName>
                                        </p:attrNameLst>
                                      </p:cBhvr>
                                    </p:animMotion>
                                    <p:animEffect transition="in" filter="fade">
                                      <p:cBhvr>
                                        <p:cTn id="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5871579" cy="1399032"/>
          </a:xfrm>
        </p:spPr>
        <p:txBody>
          <a:bodyPr>
            <a:noAutofit/>
          </a:bodyPr>
          <a:lstStyle/>
          <a:p>
            <a:r>
              <a:rPr lang="en-US" sz="4400" dirty="0" smtClean="0"/>
              <a:t>The Great Experiment</a:t>
            </a:r>
            <a:endParaRPr lang="en-US" sz="4400" dirty="0"/>
          </a:p>
        </p:txBody>
      </p:sp>
      <p:sp>
        <p:nvSpPr>
          <p:cNvPr id="3" name="Content Placeholder 2"/>
          <p:cNvSpPr>
            <a:spLocks noGrp="1"/>
          </p:cNvSpPr>
          <p:nvPr>
            <p:ph idx="1"/>
          </p:nvPr>
        </p:nvSpPr>
        <p:spPr/>
        <p:txBody>
          <a:bodyPr>
            <a:normAutofit fontScale="92500"/>
          </a:bodyPr>
          <a:lstStyle/>
          <a:p>
            <a:r>
              <a:rPr lang="en-US" dirty="0" smtClean="0"/>
              <a:t>Causes:</a:t>
            </a:r>
          </a:p>
          <a:p>
            <a:pPr lvl="1"/>
            <a:r>
              <a:rPr lang="en-US" dirty="0" smtClean="0"/>
              <a:t>19</a:t>
            </a:r>
            <a:r>
              <a:rPr lang="en-US" baseline="30000" dirty="0" smtClean="0"/>
              <a:t>th</a:t>
            </a:r>
            <a:r>
              <a:rPr lang="en-US" dirty="0" smtClean="0"/>
              <a:t> century temperance movement</a:t>
            </a:r>
          </a:p>
          <a:p>
            <a:pPr lvl="1"/>
            <a:r>
              <a:rPr lang="en-US" dirty="0" smtClean="0"/>
              <a:t>Wartime anti-German prejudice (beer brewers)</a:t>
            </a:r>
          </a:p>
          <a:p>
            <a:pPr lvl="1"/>
            <a:r>
              <a:rPr lang="en-US" dirty="0" smtClean="0"/>
              <a:t>16</a:t>
            </a:r>
            <a:r>
              <a:rPr lang="en-US" baseline="30000" dirty="0" smtClean="0"/>
              <a:t>th</a:t>
            </a:r>
            <a:r>
              <a:rPr lang="en-US" dirty="0" smtClean="0"/>
              <a:t> amendment removed government need for alcohol taxes</a:t>
            </a:r>
          </a:p>
          <a:p>
            <a:r>
              <a:rPr lang="en-US" dirty="0" smtClean="0"/>
              <a:t>Wet vs. Dry</a:t>
            </a:r>
          </a:p>
          <a:p>
            <a:pPr lvl="1"/>
            <a:r>
              <a:rPr lang="en-US" dirty="0" smtClean="0"/>
              <a:t>Wet – generally from urban areas; working class</a:t>
            </a:r>
          </a:p>
          <a:p>
            <a:pPr lvl="1"/>
            <a:r>
              <a:rPr lang="en-US" dirty="0" smtClean="0"/>
              <a:t>Dry – generally rural; Protestant</a:t>
            </a:r>
          </a:p>
          <a:p>
            <a:r>
              <a:rPr lang="en-US" dirty="0" smtClean="0"/>
              <a:t>Hailed as a victory for health, morals, and Christian values</a:t>
            </a:r>
          </a:p>
        </p:txBody>
      </p:sp>
      <p:pic>
        <p:nvPicPr>
          <p:cNvPr id="4" name="Picture 4" descr="http://thumb1.shutterstock.com/thumb_small/169/169,1260338997,4/stock-vector-liquor-bottle-424887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89011"/>
                    </a14:imgEffect>
                  </a14:imgLayer>
                </a14:imgProps>
              </a:ext>
              <a:ext uri="{28A0092B-C50C-407E-A947-70E740481C1C}">
                <a14:useLocalDpi xmlns:a14="http://schemas.microsoft.com/office/drawing/2010/main" val="0"/>
              </a:ext>
            </a:extLst>
          </a:blip>
          <a:srcRect r="11620"/>
          <a:stretch/>
        </p:blipFill>
        <p:spPr bwMode="auto">
          <a:xfrm rot="21304966">
            <a:off x="6390948" y="353822"/>
            <a:ext cx="1208340" cy="15024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Documents and Settings\mchanrahan\Local Settings\Temp\Temporary Internet Files\Content.IE5\DU2WFB1S\MC90000102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61356">
            <a:off x="7535475" y="187645"/>
            <a:ext cx="1359773" cy="1757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2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1399032"/>
          </a:xfrm>
        </p:spPr>
        <p:txBody>
          <a:bodyPr/>
          <a:lstStyle/>
          <a:p>
            <a:pPr marL="484632" fontAlgn="auto">
              <a:spcAft>
                <a:spcPts val="0"/>
              </a:spcAft>
              <a:defRPr/>
            </a:pPr>
            <a:r>
              <a:rPr lang="en-US" dirty="0" err="1" smtClean="0">
                <a:solidFill>
                  <a:schemeClr val="accent1">
                    <a:tint val="83000"/>
                    <a:satMod val="150000"/>
                  </a:schemeClr>
                </a:solidFill>
              </a:rPr>
              <a:t>Moonshining</a:t>
            </a:r>
            <a:r>
              <a:rPr lang="en-US" dirty="0" smtClean="0">
                <a:solidFill>
                  <a:schemeClr val="accent1">
                    <a:tint val="83000"/>
                    <a:satMod val="150000"/>
                  </a:schemeClr>
                </a:solidFill>
              </a:rPr>
              <a:t> and Bootlegging</a:t>
            </a:r>
            <a:endParaRPr lang="en-US" dirty="0">
              <a:solidFill>
                <a:schemeClr val="accent1">
                  <a:tint val="83000"/>
                  <a:satMod val="150000"/>
                </a:schemeClr>
              </a:solidFill>
            </a:endParaRPr>
          </a:p>
        </p:txBody>
      </p:sp>
      <p:sp>
        <p:nvSpPr>
          <p:cNvPr id="39938" name="Content Placeholder 2"/>
          <p:cNvSpPr>
            <a:spLocks noGrp="1"/>
          </p:cNvSpPr>
          <p:nvPr>
            <p:ph idx="1"/>
          </p:nvPr>
        </p:nvSpPr>
        <p:spPr>
          <a:xfrm>
            <a:off x="381000" y="1704974"/>
            <a:ext cx="4734704" cy="4389120"/>
          </a:xfrm>
        </p:spPr>
        <p:txBody>
          <a:bodyPr>
            <a:normAutofit fontScale="92500" lnSpcReduction="10000"/>
          </a:bodyPr>
          <a:lstStyle/>
          <a:p>
            <a:r>
              <a:rPr lang="en-US" sz="3600" dirty="0" smtClean="0"/>
              <a:t>With alcohol still being a desirable product, many turned to illegal methods of obtaining it</a:t>
            </a:r>
          </a:p>
          <a:p>
            <a:pPr lvl="1"/>
            <a:r>
              <a:rPr lang="en-US" sz="3200" dirty="0" smtClean="0"/>
              <a:t>Moonshining</a:t>
            </a:r>
          </a:p>
          <a:p>
            <a:pPr lvl="1"/>
            <a:r>
              <a:rPr lang="en-US" sz="3200" dirty="0" smtClean="0"/>
              <a:t>Bootlegging</a:t>
            </a:r>
          </a:p>
          <a:p>
            <a:pPr lvl="1"/>
            <a:r>
              <a:rPr lang="en-US" sz="3200" dirty="0" smtClean="0"/>
              <a:t>Speakeasies</a:t>
            </a:r>
          </a:p>
        </p:txBody>
      </p:sp>
      <p:pic>
        <p:nvPicPr>
          <p:cNvPr id="2050" name="Picture 2" descr="&quot;How To Keep The Cat&quot;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5442"/>
          <a:stretch/>
        </p:blipFill>
        <p:spPr bwMode="auto">
          <a:xfrm>
            <a:off x="5115704" y="1704974"/>
            <a:ext cx="3658994" cy="4728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affotd.files.wordpress.com/2011/02/image0041.jpg"/>
          <p:cNvPicPr>
            <a:picLocks noChangeAspect="1" noChangeArrowheads="1"/>
          </p:cNvPicPr>
          <p:nvPr/>
        </p:nvPicPr>
        <p:blipFill>
          <a:blip r:embed="rId2" cstate="print"/>
          <a:srcRect/>
          <a:stretch>
            <a:fillRect/>
          </a:stretch>
        </p:blipFill>
        <p:spPr bwMode="auto">
          <a:xfrm>
            <a:off x="0" y="381000"/>
            <a:ext cx="3794125" cy="289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03" name="Picture 6" descr="http://www.legendsofamerica.com/photos-americanhistory/Flask1926.jpg"/>
          <p:cNvPicPr>
            <a:picLocks noChangeAspect="1" noChangeArrowheads="1"/>
          </p:cNvPicPr>
          <p:nvPr/>
        </p:nvPicPr>
        <p:blipFill>
          <a:blip r:embed="rId3" cstate="print"/>
          <a:srcRect/>
          <a:stretch>
            <a:fillRect/>
          </a:stretch>
        </p:blipFill>
        <p:spPr bwMode="auto">
          <a:xfrm>
            <a:off x="3886200" y="0"/>
            <a:ext cx="2749550"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04" name="Picture 8" descr="http://www.seriouseats.com/images/20090603-speakeasy.jpg"/>
          <p:cNvPicPr>
            <a:picLocks noChangeAspect="1" noChangeArrowheads="1"/>
          </p:cNvPicPr>
          <p:nvPr/>
        </p:nvPicPr>
        <p:blipFill>
          <a:blip r:embed="rId4" cstate="print"/>
          <a:srcRect/>
          <a:stretch>
            <a:fillRect/>
          </a:stretch>
        </p:blipFill>
        <p:spPr bwMode="auto">
          <a:xfrm>
            <a:off x="4114800" y="4114800"/>
            <a:ext cx="3863975"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05" name="Picture 10" descr="http://2.bp.blogspot.com/_A_JOA4qbTsw/TLfJ72J3i_I/AAAAAAAAF3E/czSPTNYLKRw/s1600/DSC_0806.jpg"/>
          <p:cNvPicPr>
            <a:picLocks noChangeAspect="1" noChangeArrowheads="1"/>
          </p:cNvPicPr>
          <p:nvPr/>
        </p:nvPicPr>
        <p:blipFill>
          <a:blip r:embed="rId5" cstate="print"/>
          <a:srcRect/>
          <a:stretch>
            <a:fillRect/>
          </a:stretch>
        </p:blipFill>
        <p:spPr bwMode="auto">
          <a:xfrm>
            <a:off x="6697663" y="533400"/>
            <a:ext cx="2446337"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06" name="Picture 4" descr="http://www.commonwealthfoundation.org/imgLib/20120112_bootlegging.jpg"/>
          <p:cNvPicPr>
            <a:picLocks noChangeAspect="1" noChangeArrowheads="1"/>
          </p:cNvPicPr>
          <p:nvPr/>
        </p:nvPicPr>
        <p:blipFill>
          <a:blip r:embed="rId6" cstate="print"/>
          <a:srcRect/>
          <a:stretch>
            <a:fillRect/>
          </a:stretch>
        </p:blipFill>
        <p:spPr bwMode="auto">
          <a:xfrm>
            <a:off x="0" y="3429000"/>
            <a:ext cx="4092575"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457201" y="1524000"/>
            <a:ext cx="3352800" cy="4953000"/>
          </a:xfrm>
        </p:spPr>
        <p:txBody>
          <a:bodyPr>
            <a:noAutofit/>
          </a:bodyPr>
          <a:lstStyle/>
          <a:p>
            <a:pPr marL="0" indent="0" eaLnBrk="1" hangingPunct="1">
              <a:buFont typeface="Wingdings 2" pitchFamily="18" charset="2"/>
              <a:buNone/>
            </a:pPr>
            <a:r>
              <a:rPr lang="en-US" dirty="0" smtClean="0"/>
              <a:t>A shift in the beliefs of many Americans during the 1920s on their ideas of family, relationships, gender roles, religion, and especially, war.</a:t>
            </a:r>
          </a:p>
        </p:txBody>
      </p:sp>
      <p:pic>
        <p:nvPicPr>
          <p:cNvPr id="1026" name="Picture 2" descr="http://cdn.someecards.com/someecards/filestorage/offer-moral-support-encouragement-ecard-someecar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44773">
            <a:off x="5754400" y="468289"/>
            <a:ext cx="3218247" cy="1794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5" name="Content Placeholder 3"/>
          <p:cNvGraphicFramePr>
            <a:graphicFrameLocks/>
          </p:cNvGraphicFramePr>
          <p:nvPr>
            <p:extLst>
              <p:ext uri="{D42A27DB-BD31-4B8C-83A1-F6EECF244321}">
                <p14:modId xmlns:p14="http://schemas.microsoft.com/office/powerpoint/2010/main" val="499400226"/>
              </p:ext>
            </p:extLst>
          </p:nvPr>
        </p:nvGraphicFramePr>
        <p:xfrm>
          <a:off x="3810000" y="2895600"/>
          <a:ext cx="5105400" cy="3257004"/>
        </p:xfrm>
        <a:graphic>
          <a:graphicData uri="http://schemas.openxmlformats.org/drawingml/2006/table">
            <a:tbl>
              <a:tblPr>
                <a:tableStyleId>{69CF1AB2-1976-4502-BF36-3FF5EA218861}</a:tableStyleId>
              </a:tblPr>
              <a:tblGrid>
                <a:gridCol w="2552700"/>
                <a:gridCol w="2552700"/>
              </a:tblGrid>
              <a:tr h="304800">
                <a:tc>
                  <a:txBody>
                    <a:bodyPr/>
                    <a:lstStyle/>
                    <a:p>
                      <a:pPr algn="ctr"/>
                      <a:r>
                        <a:rPr lang="en-US" sz="2000" b="1" dirty="0">
                          <a:solidFill>
                            <a:schemeClr val="accent1">
                              <a:lumMod val="50000"/>
                            </a:schemeClr>
                          </a:solidFill>
                        </a:rPr>
                        <a:t>"Old" Culture</a:t>
                      </a:r>
                    </a:p>
                  </a:txBody>
                  <a:tcPr>
                    <a:solidFill>
                      <a:schemeClr val="accent1">
                        <a:lumMod val="40000"/>
                        <a:lumOff val="60000"/>
                      </a:schemeClr>
                    </a:solidFill>
                  </a:tcPr>
                </a:tc>
                <a:tc>
                  <a:txBody>
                    <a:bodyPr/>
                    <a:lstStyle/>
                    <a:p>
                      <a:pPr algn="ctr"/>
                      <a:r>
                        <a:rPr lang="en-US" sz="2000" b="1" dirty="0">
                          <a:solidFill>
                            <a:schemeClr val="accent1">
                              <a:lumMod val="50000"/>
                            </a:schemeClr>
                          </a:solidFill>
                        </a:rPr>
                        <a:t>"New" Culture</a:t>
                      </a:r>
                    </a:p>
                  </a:txBody>
                  <a:tcPr>
                    <a:solidFill>
                      <a:schemeClr val="accent1">
                        <a:lumMod val="40000"/>
                        <a:lumOff val="60000"/>
                      </a:schemeClr>
                    </a:solidFill>
                  </a:tcPr>
                </a:tc>
              </a:tr>
              <a:tr h="370114">
                <a:tc>
                  <a:txBody>
                    <a:bodyPr/>
                    <a:lstStyle/>
                    <a:p>
                      <a:pPr algn="ctr"/>
                      <a:r>
                        <a:rPr lang="en-US" sz="1800" dirty="0">
                          <a:solidFill>
                            <a:schemeClr val="accent1">
                              <a:lumMod val="50000"/>
                            </a:schemeClr>
                          </a:solidFill>
                        </a:rPr>
                        <a:t>Emphasized Production</a:t>
                      </a:r>
                    </a:p>
                  </a:txBody>
                  <a:tcPr anchor="ctr">
                    <a:solidFill>
                      <a:schemeClr val="tx1"/>
                    </a:solidFill>
                  </a:tcPr>
                </a:tc>
                <a:tc>
                  <a:txBody>
                    <a:bodyPr/>
                    <a:lstStyle/>
                    <a:p>
                      <a:pPr algn="ctr"/>
                      <a:r>
                        <a:rPr lang="en-US" sz="1800" dirty="0">
                          <a:solidFill>
                            <a:schemeClr val="accent1">
                              <a:lumMod val="50000"/>
                            </a:schemeClr>
                          </a:solidFill>
                        </a:rPr>
                        <a:t>Emphasized Consumption</a:t>
                      </a:r>
                    </a:p>
                  </a:txBody>
                  <a:tcPr anchor="ctr">
                    <a:solidFill>
                      <a:schemeClr val="tx1"/>
                    </a:solidFill>
                  </a:tcPr>
                </a:tc>
              </a:tr>
              <a:tr h="370114">
                <a:tc>
                  <a:txBody>
                    <a:bodyPr/>
                    <a:lstStyle/>
                    <a:p>
                      <a:pPr algn="ctr"/>
                      <a:r>
                        <a:rPr lang="en-US" sz="1800">
                          <a:solidFill>
                            <a:schemeClr val="accent1">
                              <a:lumMod val="50000"/>
                            </a:schemeClr>
                          </a:solidFill>
                        </a:rPr>
                        <a:t>Character</a:t>
                      </a:r>
                    </a:p>
                  </a:txBody>
                  <a:tcPr anchor="ctr">
                    <a:solidFill>
                      <a:schemeClr val="tx1"/>
                    </a:solidFill>
                  </a:tcPr>
                </a:tc>
                <a:tc>
                  <a:txBody>
                    <a:bodyPr/>
                    <a:lstStyle/>
                    <a:p>
                      <a:pPr algn="ctr"/>
                      <a:r>
                        <a:rPr lang="en-US" sz="1800" dirty="0">
                          <a:solidFill>
                            <a:schemeClr val="accent1">
                              <a:lumMod val="50000"/>
                            </a:schemeClr>
                          </a:solidFill>
                        </a:rPr>
                        <a:t>Personality</a:t>
                      </a:r>
                    </a:p>
                  </a:txBody>
                  <a:tcPr anchor="ctr">
                    <a:solidFill>
                      <a:schemeClr val="tx1"/>
                    </a:solidFill>
                  </a:tcPr>
                </a:tc>
              </a:tr>
              <a:tr h="370114">
                <a:tc>
                  <a:txBody>
                    <a:bodyPr/>
                    <a:lstStyle/>
                    <a:p>
                      <a:pPr algn="ctr"/>
                      <a:r>
                        <a:rPr lang="en-US" sz="1800">
                          <a:solidFill>
                            <a:schemeClr val="accent1">
                              <a:lumMod val="50000"/>
                            </a:schemeClr>
                          </a:solidFill>
                        </a:rPr>
                        <a:t>Scarcity</a:t>
                      </a:r>
                    </a:p>
                  </a:txBody>
                  <a:tcPr anchor="ctr">
                    <a:solidFill>
                      <a:schemeClr val="tx1"/>
                    </a:solidFill>
                  </a:tcPr>
                </a:tc>
                <a:tc>
                  <a:txBody>
                    <a:bodyPr/>
                    <a:lstStyle/>
                    <a:p>
                      <a:pPr algn="ctr"/>
                      <a:r>
                        <a:rPr lang="en-US" sz="1800" dirty="0" smtClean="0">
                          <a:solidFill>
                            <a:schemeClr val="accent1">
                              <a:lumMod val="50000"/>
                            </a:schemeClr>
                          </a:solidFill>
                        </a:rPr>
                        <a:t>Abundance</a:t>
                      </a:r>
                      <a:endParaRPr lang="en-US" sz="1800" dirty="0">
                        <a:solidFill>
                          <a:schemeClr val="accent1">
                            <a:lumMod val="50000"/>
                          </a:schemeClr>
                        </a:solidFill>
                      </a:endParaRPr>
                    </a:p>
                  </a:txBody>
                  <a:tcPr anchor="ctr">
                    <a:solidFill>
                      <a:schemeClr val="tx1"/>
                    </a:solidFill>
                  </a:tcPr>
                </a:tc>
              </a:tr>
              <a:tr h="370114">
                <a:tc>
                  <a:txBody>
                    <a:bodyPr/>
                    <a:lstStyle/>
                    <a:p>
                      <a:pPr algn="ctr"/>
                      <a:r>
                        <a:rPr lang="en-US" sz="1800">
                          <a:solidFill>
                            <a:schemeClr val="accent1">
                              <a:lumMod val="50000"/>
                            </a:schemeClr>
                          </a:solidFill>
                        </a:rPr>
                        <a:t>Religion</a:t>
                      </a:r>
                    </a:p>
                  </a:txBody>
                  <a:tcPr anchor="ctr">
                    <a:solidFill>
                      <a:schemeClr val="tx1"/>
                    </a:solidFill>
                  </a:tcPr>
                </a:tc>
                <a:tc>
                  <a:txBody>
                    <a:bodyPr/>
                    <a:lstStyle/>
                    <a:p>
                      <a:pPr algn="ctr"/>
                      <a:r>
                        <a:rPr lang="en-US" sz="1800" dirty="0">
                          <a:solidFill>
                            <a:schemeClr val="accent1">
                              <a:lumMod val="50000"/>
                            </a:schemeClr>
                          </a:solidFill>
                        </a:rPr>
                        <a:t>Science</a:t>
                      </a:r>
                    </a:p>
                  </a:txBody>
                  <a:tcPr anchor="ctr">
                    <a:solidFill>
                      <a:schemeClr val="tx1"/>
                    </a:solidFill>
                  </a:tcPr>
                </a:tc>
              </a:tr>
              <a:tr h="370114">
                <a:tc>
                  <a:txBody>
                    <a:bodyPr/>
                    <a:lstStyle/>
                    <a:p>
                      <a:pPr algn="ctr"/>
                      <a:r>
                        <a:rPr lang="en-US" sz="1800">
                          <a:solidFill>
                            <a:schemeClr val="accent1">
                              <a:lumMod val="50000"/>
                            </a:schemeClr>
                          </a:solidFill>
                        </a:rPr>
                        <a:t>Idealized the Past</a:t>
                      </a:r>
                    </a:p>
                  </a:txBody>
                  <a:tcPr anchor="ctr">
                    <a:solidFill>
                      <a:schemeClr val="tx1"/>
                    </a:solidFill>
                  </a:tcPr>
                </a:tc>
                <a:tc>
                  <a:txBody>
                    <a:bodyPr/>
                    <a:lstStyle/>
                    <a:p>
                      <a:pPr algn="ctr"/>
                      <a:r>
                        <a:rPr lang="en-US" sz="1800" dirty="0">
                          <a:solidFill>
                            <a:schemeClr val="accent1">
                              <a:lumMod val="50000"/>
                            </a:schemeClr>
                          </a:solidFill>
                        </a:rPr>
                        <a:t>Looked to the Future</a:t>
                      </a:r>
                    </a:p>
                  </a:txBody>
                  <a:tcPr anchor="ctr">
                    <a:solidFill>
                      <a:schemeClr val="tx1"/>
                    </a:solidFill>
                  </a:tcPr>
                </a:tc>
              </a:tr>
              <a:tr h="370114">
                <a:tc>
                  <a:txBody>
                    <a:bodyPr/>
                    <a:lstStyle/>
                    <a:p>
                      <a:pPr algn="ctr"/>
                      <a:r>
                        <a:rPr lang="en-US" sz="1800">
                          <a:solidFill>
                            <a:schemeClr val="accent1">
                              <a:lumMod val="50000"/>
                            </a:schemeClr>
                          </a:solidFill>
                        </a:rPr>
                        <a:t>Local Culture</a:t>
                      </a:r>
                    </a:p>
                  </a:txBody>
                  <a:tcPr anchor="ctr">
                    <a:solidFill>
                      <a:schemeClr val="tx1"/>
                    </a:solidFill>
                  </a:tcPr>
                </a:tc>
                <a:tc>
                  <a:txBody>
                    <a:bodyPr/>
                    <a:lstStyle/>
                    <a:p>
                      <a:pPr algn="ctr"/>
                      <a:r>
                        <a:rPr lang="en-US" sz="1800" dirty="0">
                          <a:solidFill>
                            <a:schemeClr val="accent1">
                              <a:lumMod val="50000"/>
                            </a:schemeClr>
                          </a:solidFill>
                        </a:rPr>
                        <a:t>Mass Culture</a:t>
                      </a:r>
                    </a:p>
                  </a:txBody>
                  <a:tcPr anchor="ctr">
                    <a:solidFill>
                      <a:schemeClr val="tx1"/>
                    </a:solidFill>
                  </a:tcPr>
                </a:tc>
              </a:tr>
              <a:tr h="370114">
                <a:tc>
                  <a:txBody>
                    <a:bodyPr/>
                    <a:lstStyle/>
                    <a:p>
                      <a:pPr algn="ctr"/>
                      <a:r>
                        <a:rPr lang="en-US" sz="1800">
                          <a:solidFill>
                            <a:schemeClr val="accent1">
                              <a:lumMod val="50000"/>
                            </a:schemeClr>
                          </a:solidFill>
                        </a:rPr>
                        <a:t>Substance</a:t>
                      </a:r>
                    </a:p>
                  </a:txBody>
                  <a:tcPr anchor="ctr">
                    <a:solidFill>
                      <a:schemeClr val="tx1"/>
                    </a:solidFill>
                  </a:tcPr>
                </a:tc>
                <a:tc>
                  <a:txBody>
                    <a:bodyPr/>
                    <a:lstStyle/>
                    <a:p>
                      <a:pPr algn="ctr"/>
                      <a:r>
                        <a:rPr lang="en-US" sz="1800" dirty="0">
                          <a:solidFill>
                            <a:schemeClr val="accent1">
                              <a:lumMod val="50000"/>
                            </a:schemeClr>
                          </a:solidFill>
                        </a:rPr>
                        <a:t>Image</a:t>
                      </a:r>
                    </a:p>
                  </a:txBody>
                  <a:tcPr anchor="ctr">
                    <a:solidFill>
                      <a:schemeClr val="tx1"/>
                    </a:solidFill>
                  </a:tcPr>
                </a:tc>
              </a:tr>
            </a:tbl>
          </a:graphicData>
        </a:graphic>
      </p:graphicFrame>
      <p:sp>
        <p:nvSpPr>
          <p:cNvPr id="3" name="Title 2"/>
          <p:cNvSpPr>
            <a:spLocks noGrp="1"/>
          </p:cNvSpPr>
          <p:nvPr>
            <p:ph type="title"/>
          </p:nvPr>
        </p:nvSpPr>
        <p:spPr>
          <a:xfrm>
            <a:off x="0" y="228599"/>
            <a:ext cx="5791200" cy="1399032"/>
          </a:xfrm>
        </p:spPr>
        <p:txBody>
          <a:bodyPr/>
          <a:lstStyle/>
          <a:p>
            <a:r>
              <a:rPr lang="en-US" dirty="0" smtClean="0"/>
              <a:t>The New Morality</a:t>
            </a:r>
            <a:endParaRPr lang="en-US" dirty="0"/>
          </a:p>
        </p:txBody>
      </p:sp>
    </p:spTree>
    <p:extLst>
      <p:ext uri="{BB962C8B-B14F-4D97-AF65-F5344CB8AC3E}">
        <p14:creationId xmlns:p14="http://schemas.microsoft.com/office/powerpoint/2010/main" val="276823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bwMode="auto">
          <a:xfrm>
            <a:off x="685800" y="304800"/>
            <a:ext cx="3657600" cy="1371600"/>
          </a:xfrm>
        </p:spPr>
        <p:txBody>
          <a:bodyPr wrap="square" numCol="1" anchorCtr="0" compatLnSpc="1">
            <a:prstTxWarp prst="textNoShape">
              <a:avLst/>
            </a:prstTxWarp>
          </a:bodyPr>
          <a:lstStyle/>
          <a:p>
            <a:pPr marL="484632" fontAlgn="auto">
              <a:spcAft>
                <a:spcPts val="0"/>
              </a:spcAft>
              <a:defRPr/>
            </a:pPr>
            <a:r>
              <a:rPr lang="en-US" dirty="0" smtClean="0">
                <a:solidFill>
                  <a:schemeClr val="accent1">
                    <a:tint val="83000"/>
                    <a:satMod val="150000"/>
                  </a:schemeClr>
                </a:solidFill>
                <a:effectLst/>
              </a:rPr>
              <a:t>Gangsters</a:t>
            </a:r>
          </a:p>
        </p:txBody>
      </p:sp>
      <p:sp>
        <p:nvSpPr>
          <p:cNvPr id="41986" name="Rectangle 3"/>
          <p:cNvSpPr>
            <a:spLocks noGrp="1"/>
          </p:cNvSpPr>
          <p:nvPr>
            <p:ph idx="1"/>
          </p:nvPr>
        </p:nvSpPr>
        <p:spPr>
          <a:xfrm>
            <a:off x="4953000" y="990600"/>
            <a:ext cx="4191000" cy="5791200"/>
          </a:xfrm>
        </p:spPr>
        <p:txBody>
          <a:bodyPr>
            <a:normAutofit/>
          </a:bodyPr>
          <a:lstStyle/>
          <a:p>
            <a:pPr>
              <a:lnSpc>
                <a:spcPct val="90000"/>
              </a:lnSpc>
            </a:pPr>
            <a:r>
              <a:rPr lang="en-US" sz="3200" dirty="0" smtClean="0"/>
              <a:t>Emergence of a cutthroat black market </a:t>
            </a:r>
          </a:p>
          <a:p>
            <a:pPr>
              <a:lnSpc>
                <a:spcPct val="90000"/>
              </a:lnSpc>
            </a:pPr>
            <a:r>
              <a:rPr lang="en-US" sz="3200" dirty="0" smtClean="0"/>
              <a:t>Bootleggers began using intimidation and violence to guard their “territory”</a:t>
            </a:r>
          </a:p>
          <a:p>
            <a:pPr>
              <a:lnSpc>
                <a:spcPct val="90000"/>
              </a:lnSpc>
            </a:pPr>
            <a:r>
              <a:rPr lang="en-US" sz="3200" dirty="0" smtClean="0"/>
              <a:t>Organized crime families took over in major cities</a:t>
            </a:r>
          </a:p>
          <a:p>
            <a:pPr lvl="1">
              <a:lnSpc>
                <a:spcPct val="90000"/>
              </a:lnSpc>
            </a:pPr>
            <a:r>
              <a:rPr lang="en-US" sz="3000" u="sng" dirty="0" smtClean="0"/>
              <a:t>Chicago</a:t>
            </a:r>
            <a:r>
              <a:rPr lang="en-US" sz="3000" dirty="0" smtClean="0"/>
              <a:t>, NYC</a:t>
            </a:r>
          </a:p>
        </p:txBody>
      </p:sp>
      <p:pic>
        <p:nvPicPr>
          <p:cNvPr id="41987" name="Picture 5" descr="demotivational posters - Start dressing like you're an adult, see?"/>
          <p:cNvPicPr>
            <a:picLocks noChangeAspect="1" noChangeArrowheads="1"/>
          </p:cNvPicPr>
          <p:nvPr/>
        </p:nvPicPr>
        <p:blipFill>
          <a:blip r:embed="rId2" cstate="print"/>
          <a:srcRect/>
          <a:stretch>
            <a:fillRect/>
          </a:stretch>
        </p:blipFill>
        <p:spPr bwMode="auto">
          <a:xfrm>
            <a:off x="152400" y="1752600"/>
            <a:ext cx="4789488" cy="44640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p:cNvSpPr>
          <p:nvPr>
            <p:ph idx="1"/>
          </p:nvPr>
        </p:nvSpPr>
        <p:spPr>
          <a:xfrm>
            <a:off x="223934" y="990600"/>
            <a:ext cx="4648200" cy="2362200"/>
          </a:xfrm>
        </p:spPr>
        <p:txBody>
          <a:bodyPr>
            <a:normAutofit fontScale="92500"/>
          </a:bodyPr>
          <a:lstStyle/>
          <a:p>
            <a:pPr marL="0" indent="0">
              <a:buNone/>
            </a:pPr>
            <a:r>
              <a:rPr lang="en-US" sz="2400" dirty="0" smtClean="0"/>
              <a:t>Many gangsters with colorful names began making headlines: “Baby Face” Nelson, Lucky Luciano, “Pretty Boy” Floyd, Jack “Legs” Diamond, “Bugs” Moran, and John Dillinger</a:t>
            </a:r>
          </a:p>
        </p:txBody>
      </p:sp>
      <p:pic>
        <p:nvPicPr>
          <p:cNvPr id="43012" name="Picture 5" descr="10"/>
          <p:cNvPicPr>
            <a:picLocks noChangeAspect="1" noChangeArrowheads="1"/>
          </p:cNvPicPr>
          <p:nvPr/>
        </p:nvPicPr>
        <p:blipFill>
          <a:blip r:embed="rId2" cstate="print"/>
          <a:srcRect/>
          <a:stretch>
            <a:fillRect/>
          </a:stretch>
        </p:blipFill>
        <p:spPr bwMode="auto">
          <a:xfrm rot="21343811">
            <a:off x="4976606" y="760175"/>
            <a:ext cx="2023342" cy="2756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4" name="Picture 9" descr="Pretty-Boy-Floyd"/>
          <p:cNvPicPr>
            <a:picLocks noChangeAspect="1" noChangeArrowheads="1"/>
          </p:cNvPicPr>
          <p:nvPr/>
        </p:nvPicPr>
        <p:blipFill>
          <a:blip r:embed="rId3" cstate="print"/>
          <a:srcRect/>
          <a:stretch>
            <a:fillRect/>
          </a:stretch>
        </p:blipFill>
        <p:spPr bwMode="auto">
          <a:xfrm rot="21272481">
            <a:off x="272627" y="3781875"/>
            <a:ext cx="2162616" cy="2813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5" name="Picture 11" descr="Bugsy%20Siegel"/>
          <p:cNvPicPr>
            <a:picLocks noChangeAspect="1" noChangeArrowheads="1"/>
          </p:cNvPicPr>
          <p:nvPr/>
        </p:nvPicPr>
        <p:blipFill>
          <a:blip r:embed="rId4" cstate="print"/>
          <a:srcRect l="51250"/>
          <a:stretch>
            <a:fillRect/>
          </a:stretch>
        </p:blipFill>
        <p:spPr bwMode="auto">
          <a:xfrm rot="477150">
            <a:off x="6810579" y="2537661"/>
            <a:ext cx="2016201" cy="275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3" name="Picture 7" descr="lucky-luciano-1-sized"/>
          <p:cNvPicPr>
            <a:picLocks noChangeAspect="1" noChangeArrowheads="1"/>
          </p:cNvPicPr>
          <p:nvPr/>
        </p:nvPicPr>
        <p:blipFill>
          <a:blip r:embed="rId5" cstate="print"/>
          <a:srcRect/>
          <a:stretch>
            <a:fillRect/>
          </a:stretch>
        </p:blipFill>
        <p:spPr bwMode="auto">
          <a:xfrm rot="21150752">
            <a:off x="4649085" y="3699438"/>
            <a:ext cx="2049678" cy="2732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09" name="Picture 17" descr="220px-John_Dillinger_mug_shot"/>
          <p:cNvPicPr>
            <a:picLocks noChangeAspect="1" noChangeArrowheads="1"/>
          </p:cNvPicPr>
          <p:nvPr/>
        </p:nvPicPr>
        <p:blipFill>
          <a:blip r:embed="rId6" cstate="print"/>
          <a:srcRect/>
          <a:stretch>
            <a:fillRect/>
          </a:stretch>
        </p:blipFill>
        <p:spPr bwMode="auto">
          <a:xfrm rot="291427">
            <a:off x="2643912" y="3484158"/>
            <a:ext cx="1828368" cy="2993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p:cTn id="7" dur="500" fill="hold"/>
                                        <p:tgtEl>
                                          <p:spTgt spid="43012"/>
                                        </p:tgtEl>
                                        <p:attrNameLst>
                                          <p:attrName>ppt_w</p:attrName>
                                        </p:attrNameLst>
                                      </p:cBhvr>
                                      <p:tavLst>
                                        <p:tav tm="0">
                                          <p:val>
                                            <p:fltVal val="0"/>
                                          </p:val>
                                        </p:tav>
                                        <p:tav tm="100000">
                                          <p:val>
                                            <p:strVal val="#ppt_w"/>
                                          </p:val>
                                        </p:tav>
                                      </p:tavLst>
                                    </p:anim>
                                    <p:anim calcmode="lin" valueType="num">
                                      <p:cBhvr>
                                        <p:cTn id="8" dur="500" fill="hold"/>
                                        <p:tgtEl>
                                          <p:spTgt spid="43012"/>
                                        </p:tgtEl>
                                        <p:attrNameLst>
                                          <p:attrName>ppt_h</p:attrName>
                                        </p:attrNameLst>
                                      </p:cBhvr>
                                      <p:tavLst>
                                        <p:tav tm="0">
                                          <p:val>
                                            <p:fltVal val="0"/>
                                          </p:val>
                                        </p:tav>
                                        <p:tav tm="100000">
                                          <p:val>
                                            <p:strVal val="#ppt_h"/>
                                          </p:val>
                                        </p:tav>
                                      </p:tavLst>
                                    </p:anim>
                                    <p:animEffect transition="in" filter="fade">
                                      <p:cBhvr>
                                        <p:cTn id="9" dur="500"/>
                                        <p:tgtEl>
                                          <p:spTgt spid="430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p:cTn id="13" dur="500" fill="hold"/>
                                        <p:tgtEl>
                                          <p:spTgt spid="43013"/>
                                        </p:tgtEl>
                                        <p:attrNameLst>
                                          <p:attrName>ppt_w</p:attrName>
                                        </p:attrNameLst>
                                      </p:cBhvr>
                                      <p:tavLst>
                                        <p:tav tm="0">
                                          <p:val>
                                            <p:fltVal val="0"/>
                                          </p:val>
                                        </p:tav>
                                        <p:tav tm="100000">
                                          <p:val>
                                            <p:strVal val="#ppt_w"/>
                                          </p:val>
                                        </p:tav>
                                      </p:tavLst>
                                    </p:anim>
                                    <p:anim calcmode="lin" valueType="num">
                                      <p:cBhvr>
                                        <p:cTn id="14" dur="500" fill="hold"/>
                                        <p:tgtEl>
                                          <p:spTgt spid="43013"/>
                                        </p:tgtEl>
                                        <p:attrNameLst>
                                          <p:attrName>ppt_h</p:attrName>
                                        </p:attrNameLst>
                                      </p:cBhvr>
                                      <p:tavLst>
                                        <p:tav tm="0">
                                          <p:val>
                                            <p:fltVal val="0"/>
                                          </p:val>
                                        </p:tav>
                                        <p:tav tm="100000">
                                          <p:val>
                                            <p:strVal val="#ppt_h"/>
                                          </p:val>
                                        </p:tav>
                                      </p:tavLst>
                                    </p:anim>
                                    <p:animEffect transition="in" filter="fade">
                                      <p:cBhvr>
                                        <p:cTn id="15" dur="500"/>
                                        <p:tgtEl>
                                          <p:spTgt spid="4301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3014"/>
                                        </p:tgtEl>
                                        <p:attrNameLst>
                                          <p:attrName>style.visibility</p:attrName>
                                        </p:attrNameLst>
                                      </p:cBhvr>
                                      <p:to>
                                        <p:strVal val="visible"/>
                                      </p:to>
                                    </p:set>
                                    <p:anim calcmode="lin" valueType="num">
                                      <p:cBhvr>
                                        <p:cTn id="19" dur="500" fill="hold"/>
                                        <p:tgtEl>
                                          <p:spTgt spid="43014"/>
                                        </p:tgtEl>
                                        <p:attrNameLst>
                                          <p:attrName>ppt_w</p:attrName>
                                        </p:attrNameLst>
                                      </p:cBhvr>
                                      <p:tavLst>
                                        <p:tav tm="0">
                                          <p:val>
                                            <p:fltVal val="0"/>
                                          </p:val>
                                        </p:tav>
                                        <p:tav tm="100000">
                                          <p:val>
                                            <p:strVal val="#ppt_w"/>
                                          </p:val>
                                        </p:tav>
                                      </p:tavLst>
                                    </p:anim>
                                    <p:anim calcmode="lin" valueType="num">
                                      <p:cBhvr>
                                        <p:cTn id="20" dur="500" fill="hold"/>
                                        <p:tgtEl>
                                          <p:spTgt spid="43014"/>
                                        </p:tgtEl>
                                        <p:attrNameLst>
                                          <p:attrName>ppt_h</p:attrName>
                                        </p:attrNameLst>
                                      </p:cBhvr>
                                      <p:tavLst>
                                        <p:tav tm="0">
                                          <p:val>
                                            <p:fltVal val="0"/>
                                          </p:val>
                                        </p:tav>
                                        <p:tav tm="100000">
                                          <p:val>
                                            <p:strVal val="#ppt_h"/>
                                          </p:val>
                                        </p:tav>
                                      </p:tavLst>
                                    </p:anim>
                                    <p:animEffect transition="in" filter="fade">
                                      <p:cBhvr>
                                        <p:cTn id="21" dur="500"/>
                                        <p:tgtEl>
                                          <p:spTgt spid="4301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3015"/>
                                        </p:tgtEl>
                                        <p:attrNameLst>
                                          <p:attrName>style.visibility</p:attrName>
                                        </p:attrNameLst>
                                      </p:cBhvr>
                                      <p:to>
                                        <p:strVal val="visible"/>
                                      </p:to>
                                    </p:set>
                                    <p:anim calcmode="lin" valueType="num">
                                      <p:cBhvr>
                                        <p:cTn id="25" dur="500" fill="hold"/>
                                        <p:tgtEl>
                                          <p:spTgt spid="43015"/>
                                        </p:tgtEl>
                                        <p:attrNameLst>
                                          <p:attrName>ppt_w</p:attrName>
                                        </p:attrNameLst>
                                      </p:cBhvr>
                                      <p:tavLst>
                                        <p:tav tm="0">
                                          <p:val>
                                            <p:fltVal val="0"/>
                                          </p:val>
                                        </p:tav>
                                        <p:tav tm="100000">
                                          <p:val>
                                            <p:strVal val="#ppt_w"/>
                                          </p:val>
                                        </p:tav>
                                      </p:tavLst>
                                    </p:anim>
                                    <p:anim calcmode="lin" valueType="num">
                                      <p:cBhvr>
                                        <p:cTn id="26" dur="500" fill="hold"/>
                                        <p:tgtEl>
                                          <p:spTgt spid="43015"/>
                                        </p:tgtEl>
                                        <p:attrNameLst>
                                          <p:attrName>ppt_h</p:attrName>
                                        </p:attrNameLst>
                                      </p:cBhvr>
                                      <p:tavLst>
                                        <p:tav tm="0">
                                          <p:val>
                                            <p:fltVal val="0"/>
                                          </p:val>
                                        </p:tav>
                                        <p:tav tm="100000">
                                          <p:val>
                                            <p:strVal val="#ppt_h"/>
                                          </p:val>
                                        </p:tav>
                                      </p:tavLst>
                                    </p:anim>
                                    <p:animEffect transition="in" filter="fade">
                                      <p:cBhvr>
                                        <p:cTn id="27" dur="500"/>
                                        <p:tgtEl>
                                          <p:spTgt spid="4301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43009"/>
                                        </p:tgtEl>
                                        <p:attrNameLst>
                                          <p:attrName>style.visibility</p:attrName>
                                        </p:attrNameLst>
                                      </p:cBhvr>
                                      <p:to>
                                        <p:strVal val="visible"/>
                                      </p:to>
                                    </p:set>
                                    <p:anim calcmode="lin" valueType="num">
                                      <p:cBhvr>
                                        <p:cTn id="31" dur="500" fill="hold"/>
                                        <p:tgtEl>
                                          <p:spTgt spid="43009"/>
                                        </p:tgtEl>
                                        <p:attrNameLst>
                                          <p:attrName>ppt_w</p:attrName>
                                        </p:attrNameLst>
                                      </p:cBhvr>
                                      <p:tavLst>
                                        <p:tav tm="0">
                                          <p:val>
                                            <p:fltVal val="0"/>
                                          </p:val>
                                        </p:tav>
                                        <p:tav tm="100000">
                                          <p:val>
                                            <p:strVal val="#ppt_w"/>
                                          </p:val>
                                        </p:tav>
                                      </p:tavLst>
                                    </p:anim>
                                    <p:anim calcmode="lin" valueType="num">
                                      <p:cBhvr>
                                        <p:cTn id="32" dur="500" fill="hold"/>
                                        <p:tgtEl>
                                          <p:spTgt spid="43009"/>
                                        </p:tgtEl>
                                        <p:attrNameLst>
                                          <p:attrName>ppt_h</p:attrName>
                                        </p:attrNameLst>
                                      </p:cBhvr>
                                      <p:tavLst>
                                        <p:tav tm="0">
                                          <p:val>
                                            <p:fltVal val="0"/>
                                          </p:val>
                                        </p:tav>
                                        <p:tav tm="100000">
                                          <p:val>
                                            <p:strVal val="#ppt_h"/>
                                          </p:val>
                                        </p:tav>
                                      </p:tavLst>
                                    </p:anim>
                                    <p:animEffect transition="in" filter="fade">
                                      <p:cBhvr>
                                        <p:cTn id="33" dur="500"/>
                                        <p:tgtEl>
                                          <p:spTgt spid="43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 Capone</a:t>
            </a:r>
            <a:endParaRPr lang="en-US" dirty="0"/>
          </a:p>
        </p:txBody>
      </p:sp>
      <p:sp>
        <p:nvSpPr>
          <p:cNvPr id="44034" name="Rectangle 3"/>
          <p:cNvSpPr>
            <a:spLocks noGrp="1"/>
          </p:cNvSpPr>
          <p:nvPr>
            <p:ph idx="1"/>
          </p:nvPr>
        </p:nvSpPr>
        <p:spPr>
          <a:xfrm>
            <a:off x="3810000" y="1600200"/>
            <a:ext cx="5029200" cy="5029200"/>
          </a:xfrm>
        </p:spPr>
        <p:txBody>
          <a:bodyPr>
            <a:noAutofit/>
          </a:bodyPr>
          <a:lstStyle/>
          <a:p>
            <a:pPr>
              <a:lnSpc>
                <a:spcPct val="90000"/>
              </a:lnSpc>
            </a:pPr>
            <a:r>
              <a:rPr lang="en-US" sz="2800" dirty="0" smtClean="0"/>
              <a:t>The most influential and dangerous gangster</a:t>
            </a:r>
          </a:p>
          <a:p>
            <a:pPr lvl="1">
              <a:lnSpc>
                <a:spcPct val="90000"/>
              </a:lnSpc>
            </a:pPr>
            <a:r>
              <a:rPr lang="en-US" dirty="0" smtClean="0"/>
              <a:t>Leader of Chicago’s Southside gang</a:t>
            </a:r>
          </a:p>
          <a:p>
            <a:pPr>
              <a:lnSpc>
                <a:spcPct val="90000"/>
              </a:lnSpc>
            </a:pPr>
            <a:r>
              <a:rPr lang="en-US" sz="2800" dirty="0" smtClean="0"/>
              <a:t>Suspected of orchestrating numerous murders, but unable to be pinned for the crime. </a:t>
            </a:r>
          </a:p>
          <a:p>
            <a:pPr lvl="1">
              <a:lnSpc>
                <a:spcPct val="90000"/>
              </a:lnSpc>
            </a:pPr>
            <a:r>
              <a:rPr lang="en-US" dirty="0" smtClean="0"/>
              <a:t>St. Valentine’s Day Massacre</a:t>
            </a:r>
          </a:p>
          <a:p>
            <a:pPr>
              <a:lnSpc>
                <a:spcPct val="90000"/>
              </a:lnSpc>
            </a:pPr>
            <a:r>
              <a:rPr lang="en-US" sz="2800" dirty="0" smtClean="0"/>
              <a:t>Eventually convicted of tax evasion, sent to Alcatraz</a:t>
            </a:r>
            <a:endParaRPr lang="en-US" sz="2400" dirty="0" smtClean="0"/>
          </a:p>
        </p:txBody>
      </p:sp>
      <p:pic>
        <p:nvPicPr>
          <p:cNvPr id="54276" name="Picture 5" descr="6a00d83451f25369e20120a854a3f5970b-800wi"/>
          <p:cNvPicPr>
            <a:picLocks noChangeAspect="1" noChangeArrowheads="1"/>
          </p:cNvPicPr>
          <p:nvPr/>
        </p:nvPicPr>
        <p:blipFill>
          <a:blip r:embed="rId2" cstate="print">
            <a:extLst/>
          </a:blip>
          <a:srcRect/>
          <a:stretch>
            <a:fillRect/>
          </a:stretch>
        </p:blipFill>
        <p:spPr bwMode="auto">
          <a:xfrm>
            <a:off x="533400" y="2246780"/>
            <a:ext cx="2785281" cy="3229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0" name="Picture 2" descr="http://newspaper.li/static/9a4ffbb5c44ae1000cb311f56a9eef5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224" y="2061857"/>
            <a:ext cx="2682923" cy="35995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4276"/>
                                        </p:tgtEl>
                                        <p:attrNameLst>
                                          <p:attrName>ppt_w</p:attrName>
                                        </p:attrNameLst>
                                      </p:cBhvr>
                                      <p:tavLst>
                                        <p:tav tm="0">
                                          <p:val>
                                            <p:strVal val="ppt_w"/>
                                          </p:val>
                                        </p:tav>
                                        <p:tav tm="100000">
                                          <p:val>
                                            <p:fltVal val="0"/>
                                          </p:val>
                                        </p:tav>
                                      </p:tavLst>
                                    </p:anim>
                                    <p:anim calcmode="lin" valueType="num">
                                      <p:cBhvr>
                                        <p:cTn id="7" dur="500"/>
                                        <p:tgtEl>
                                          <p:spTgt spid="54276"/>
                                        </p:tgtEl>
                                        <p:attrNameLst>
                                          <p:attrName>ppt_h</p:attrName>
                                        </p:attrNameLst>
                                      </p:cBhvr>
                                      <p:tavLst>
                                        <p:tav tm="0">
                                          <p:val>
                                            <p:strVal val="ppt_h"/>
                                          </p:val>
                                        </p:tav>
                                        <p:tav tm="100000">
                                          <p:val>
                                            <p:fltVal val="0"/>
                                          </p:val>
                                        </p:tav>
                                      </p:tavLst>
                                    </p:anim>
                                    <p:animEffect transition="out" filter="fade">
                                      <p:cBhvr>
                                        <p:cTn id="8" dur="500"/>
                                        <p:tgtEl>
                                          <p:spTgt spid="54276"/>
                                        </p:tgtEl>
                                      </p:cBhvr>
                                    </p:animEffect>
                                    <p:set>
                                      <p:cBhvr>
                                        <p:cTn id="9" dur="1" fill="hold">
                                          <p:stCondLst>
                                            <p:cond delay="499"/>
                                          </p:stCondLst>
                                        </p:cTn>
                                        <p:tgtEl>
                                          <p:spTgt spid="54276"/>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animEffect transition="in" filter="fade">
                                      <p:cBhvr>
                                        <p:cTn id="14"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1.bp.blogspot.com/-e2zHVUb-mzg/TVlfLlBnQVI/AAAAAAAAAXQ/jkBR7KLj_As/s1600/massacr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34" y="0"/>
            <a:ext cx="916333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0" y="152400"/>
            <a:ext cx="3657600" cy="1810512"/>
          </a:xfrm>
        </p:spPr>
        <p:txBody>
          <a:bodyPr>
            <a:normAutofit fontScale="90000"/>
          </a:bodyPr>
          <a:lstStyle/>
          <a:p>
            <a:pPr algn="ctr"/>
            <a:r>
              <a:rPr lang="en-US" sz="6600" b="1" dirty="0" smtClean="0">
                <a:solidFill>
                  <a:srgbClr val="C00000"/>
                </a:solidFill>
                <a:effectLst>
                  <a:outerShdw blurRad="38100" dist="38100" dir="2700000" algn="tl">
                    <a:srgbClr val="000000">
                      <a:alpha val="43137"/>
                    </a:srgbClr>
                  </a:outerShdw>
                </a:effectLst>
                <a:latin typeface="Chiller" panose="04020404031007020602" pitchFamily="82" charset="0"/>
              </a:rPr>
              <a:t>St. Valentine’s Day Massacre</a:t>
            </a:r>
            <a:endParaRPr lang="en-US" sz="6600" b="1" dirty="0">
              <a:solidFill>
                <a:srgbClr val="C00000"/>
              </a:solidFill>
              <a:effectLst>
                <a:outerShdw blurRad="38100" dist="38100" dir="2700000" algn="tl">
                  <a:srgbClr val="000000">
                    <a:alpha val="43137"/>
                  </a:srgbClr>
                </a:outerShdw>
              </a:effectLst>
              <a:latin typeface="Chiller" panose="04020404031007020602" pitchFamily="8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cf067b.medialib.glogster.com/janeahicks12/media/27/2710b2c231856dd0e71444ed495673eb8801cfe9/curiosity-harlem-renaissance-gallery-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2178"/>
            <a:ext cx="9173571" cy="6880178"/>
          </a:xfrm>
          <a:prstGeom prst="rect">
            <a:avLst/>
          </a:prstGeom>
          <a:noFill/>
          <a:extLst>
            <a:ext uri="{909E8E84-426E-40DD-AFC4-6F175D3DCCD1}">
              <a14:hiddenFill xmlns:a14="http://schemas.microsoft.com/office/drawing/2010/main">
                <a:solidFill>
                  <a:srgbClr val="FFFFFF"/>
                </a:solidFill>
              </a14:hiddenFill>
            </a:ext>
          </a:extLst>
        </p:spPr>
      </p:pic>
      <p:sp>
        <p:nvSpPr>
          <p:cNvPr id="107524" name="Rectangle 4"/>
          <p:cNvSpPr>
            <a:spLocks noGrp="1"/>
          </p:cNvSpPr>
          <p:nvPr>
            <p:ph type="title"/>
          </p:nvPr>
        </p:nvSpPr>
        <p:spPr bwMode="auto">
          <a:xfrm>
            <a:off x="700584" y="-22177"/>
            <a:ext cx="7772400" cy="1165178"/>
          </a:xfrm>
        </p:spPr>
        <p:txBody>
          <a:bodyPr wrap="square" numCol="1" anchorCtr="0" compatLnSpc="1">
            <a:prstTxWarp prst="textNoShape">
              <a:avLst/>
            </a:prstTxWarp>
            <a:normAutofit fontScale="90000"/>
          </a:bodyPr>
          <a:lstStyle/>
          <a:p>
            <a:pPr marL="484632" fontAlgn="auto">
              <a:spcAft>
                <a:spcPts val="0"/>
              </a:spcAft>
              <a:defRPr/>
            </a:pPr>
            <a:r>
              <a:rPr lang="en-US" sz="5400" dirty="0" smtClean="0">
                <a:solidFill>
                  <a:schemeClr val="accent1">
                    <a:tint val="83000"/>
                    <a:satMod val="150000"/>
                  </a:schemeClr>
                </a:solidFill>
                <a:effectLst>
                  <a:outerShdw blurRad="38100" dist="38100" dir="2700000" algn="tl">
                    <a:srgbClr val="000000"/>
                  </a:outerShdw>
                </a:effectLst>
              </a:rPr>
              <a:t>The Harlem Renaissance</a:t>
            </a:r>
          </a:p>
        </p:txBody>
      </p:sp>
      <p:sp>
        <p:nvSpPr>
          <p:cNvPr id="46082" name="Rectangle 5"/>
          <p:cNvSpPr>
            <a:spLocks noGrp="1"/>
          </p:cNvSpPr>
          <p:nvPr>
            <p:ph idx="1"/>
          </p:nvPr>
        </p:nvSpPr>
        <p:spPr>
          <a:xfrm>
            <a:off x="700584" y="1219200"/>
            <a:ext cx="7772400" cy="1600200"/>
          </a:xfrm>
        </p:spPr>
        <p:txBody>
          <a:bodyPr/>
          <a:lstStyle/>
          <a:p>
            <a:pPr marL="65088" indent="0" algn="r">
              <a:buFont typeface="Wingdings 2" pitchFamily="18" charset="2"/>
              <a:buNone/>
            </a:pPr>
            <a:r>
              <a:rPr lang="en-US" dirty="0" smtClean="0">
                <a:solidFill>
                  <a:schemeClr val="bg1"/>
                </a:solidFill>
              </a:rPr>
              <a:t>Bringing African American culture into the forefront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Harlem Renaissance</a:t>
            </a:r>
            <a:endParaRPr lang="en-US" dirty="0"/>
          </a:p>
        </p:txBody>
      </p:sp>
      <p:sp>
        <p:nvSpPr>
          <p:cNvPr id="3" name="Content Placeholder 2"/>
          <p:cNvSpPr>
            <a:spLocks noGrp="1"/>
          </p:cNvSpPr>
          <p:nvPr>
            <p:ph idx="1"/>
          </p:nvPr>
        </p:nvSpPr>
        <p:spPr/>
        <p:txBody>
          <a:bodyPr/>
          <a:lstStyle/>
          <a:p>
            <a:r>
              <a:rPr lang="en-US" dirty="0" smtClean="0"/>
              <a:t>Rebirth of African American culture</a:t>
            </a:r>
          </a:p>
          <a:p>
            <a:r>
              <a:rPr lang="en-US" dirty="0" smtClean="0"/>
              <a:t>Illustrated the struggles and contributions of African Americans</a:t>
            </a:r>
          </a:p>
          <a:p>
            <a:r>
              <a:rPr lang="en-US" dirty="0" smtClean="0"/>
              <a:t>Seen in literature, art, music, dance, etc.</a:t>
            </a:r>
          </a:p>
          <a:p>
            <a:r>
              <a:rPr lang="en-US" dirty="0" smtClean="0"/>
              <a:t>Harlem becomes a hub for artists (result from WWI Great Migration)</a:t>
            </a:r>
          </a:p>
        </p:txBody>
      </p:sp>
    </p:spTree>
    <p:extLst>
      <p:ext uri="{BB962C8B-B14F-4D97-AF65-F5344CB8AC3E}">
        <p14:creationId xmlns:p14="http://schemas.microsoft.com/office/powerpoint/2010/main" val="1260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p:nvPr>
        </p:nvSpPr>
        <p:spPr bwMode="auto">
          <a:xfrm>
            <a:off x="0" y="228600"/>
            <a:ext cx="8229600" cy="1399032"/>
          </a:xfrm>
          <a:noFill/>
        </p:spPr>
        <p:txBody>
          <a:bodyPr wrap="square" lIns="91440" tIns="45720" rIns="91440" bIns="45720" numCol="1" anchorCtr="0" compatLnSpc="1">
            <a:prstTxWarp prst="textNoShape">
              <a:avLst/>
            </a:prstTxWarp>
          </a:bodyPr>
          <a:lstStyle/>
          <a:p>
            <a:r>
              <a:rPr lang="en-US" dirty="0" smtClean="0">
                <a:ln>
                  <a:noFill/>
                </a:ln>
                <a:effectLst/>
              </a:rPr>
              <a:t>Marcus Garvey</a:t>
            </a:r>
          </a:p>
        </p:txBody>
      </p:sp>
      <p:sp>
        <p:nvSpPr>
          <p:cNvPr id="60419" name="Rectangle 3"/>
          <p:cNvSpPr>
            <a:spLocks noGrp="1"/>
          </p:cNvSpPr>
          <p:nvPr>
            <p:ph idx="1"/>
          </p:nvPr>
        </p:nvSpPr>
        <p:spPr>
          <a:xfrm>
            <a:off x="4648200" y="228600"/>
            <a:ext cx="4267200" cy="6226175"/>
          </a:xfrm>
        </p:spPr>
        <p:txBody>
          <a:bodyPr>
            <a:noAutofit/>
          </a:bodyPr>
          <a:lstStyle/>
          <a:p>
            <a:r>
              <a:rPr lang="en-US" sz="2400" dirty="0" smtClean="0"/>
              <a:t>A dynamic leader from Jamaica, he promoted “Negro Nationalism,” which glorified black culture and the traditions of the past</a:t>
            </a:r>
          </a:p>
          <a:p>
            <a:pPr lvl="1"/>
            <a:r>
              <a:rPr lang="en-US" sz="2400" dirty="0" smtClean="0"/>
              <a:t>Universal Negro Improvement Association (UNIA) to promote black separatism</a:t>
            </a:r>
          </a:p>
          <a:p>
            <a:pPr lvl="2"/>
            <a:r>
              <a:rPr lang="en-US" sz="2000" dirty="0" smtClean="0"/>
              <a:t>“Back to Africa” Movement</a:t>
            </a:r>
          </a:p>
          <a:p>
            <a:pPr lvl="2"/>
            <a:r>
              <a:rPr lang="en-US" sz="2000" dirty="0" smtClean="0"/>
              <a:t>Black Star Line</a:t>
            </a:r>
          </a:p>
          <a:p>
            <a:pPr lvl="1"/>
            <a:r>
              <a:rPr lang="en-US" sz="2400" dirty="0" smtClean="0"/>
              <a:t>Imprisoned and deported for mail fraud</a:t>
            </a:r>
          </a:p>
        </p:txBody>
      </p:sp>
      <p:pic>
        <p:nvPicPr>
          <p:cNvPr id="60421" name="Picture 5" descr="ANd9GcT7GkXlXm8RyqZQBrJugoihq3TD2CbbO4dUt7fGWM4DNZVVbNxj620vN0UzWw"/>
          <p:cNvPicPr>
            <a:picLocks noChangeAspect="1" noChangeArrowheads="1"/>
          </p:cNvPicPr>
          <p:nvPr/>
        </p:nvPicPr>
        <p:blipFill>
          <a:blip r:embed="rId2" cstate="print"/>
          <a:srcRect/>
          <a:stretch>
            <a:fillRect/>
          </a:stretch>
        </p:blipFill>
        <p:spPr bwMode="auto">
          <a:xfrm>
            <a:off x="533400" y="1524000"/>
            <a:ext cx="3962400" cy="49922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Literature</a:t>
            </a:r>
            <a:endParaRPr lang="en-US" dirty="0"/>
          </a:p>
        </p:txBody>
      </p:sp>
      <p:sp>
        <p:nvSpPr>
          <p:cNvPr id="3" name="Content Placeholder 2"/>
          <p:cNvSpPr>
            <a:spLocks noGrp="1"/>
          </p:cNvSpPr>
          <p:nvPr>
            <p:ph idx="1"/>
          </p:nvPr>
        </p:nvSpPr>
        <p:spPr>
          <a:xfrm>
            <a:off x="3962400" y="1935480"/>
            <a:ext cx="4800600" cy="4541520"/>
          </a:xfrm>
        </p:spPr>
        <p:txBody>
          <a:bodyPr>
            <a:normAutofit fontScale="92500" lnSpcReduction="20000"/>
          </a:bodyPr>
          <a:lstStyle/>
          <a:p>
            <a:r>
              <a:rPr lang="en-US" sz="2800" dirty="0" smtClean="0"/>
              <a:t>Literature of the Harlem Renaissance reflected the struggles and contributions of African Americans.</a:t>
            </a:r>
          </a:p>
          <a:p>
            <a:r>
              <a:rPr lang="en-US" sz="2800" dirty="0" smtClean="0"/>
              <a:t>Zora Neale Hurston – </a:t>
            </a:r>
            <a:r>
              <a:rPr lang="en-US" sz="2800" i="1" dirty="0" smtClean="0"/>
              <a:t>Their Eyes Were Watching God</a:t>
            </a:r>
          </a:p>
          <a:p>
            <a:pPr lvl="1"/>
            <a:r>
              <a:rPr lang="en-US" sz="2400" dirty="0" smtClean="0"/>
              <a:t>Relates the story of fiercely independent Janie Crawford, and her evolving selfhood through three marriages and a life marked by poverty, trials, and purpose.</a:t>
            </a:r>
            <a:endParaRPr lang="en-US" sz="2400" dirty="0"/>
          </a:p>
        </p:txBody>
      </p:sp>
      <p:pic>
        <p:nvPicPr>
          <p:cNvPr id="1026" name="Picture 2" descr="http://upload.wikimedia.org/wikipedia/commons/thumb/5/57/Hurston-Zora-Neale-LOC.jpg/220px-Hurston-Zora-Neale-LOC.jpg"/>
          <p:cNvPicPr>
            <a:picLocks noChangeAspect="1" noChangeArrowheads="1"/>
          </p:cNvPicPr>
          <p:nvPr/>
        </p:nvPicPr>
        <p:blipFill>
          <a:blip r:embed="rId2" cstate="print"/>
          <a:srcRect/>
          <a:stretch>
            <a:fillRect/>
          </a:stretch>
        </p:blipFill>
        <p:spPr bwMode="auto">
          <a:xfrm>
            <a:off x="443552" y="1219200"/>
            <a:ext cx="3429000" cy="49408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p:cNvSpPr>
          <p:nvPr>
            <p:ph type="title"/>
          </p:nvPr>
        </p:nvSpPr>
        <p:spPr bwMode="auto">
          <a:xfrm>
            <a:off x="228600" y="304800"/>
            <a:ext cx="3352800" cy="1695450"/>
          </a:xfrm>
        </p:spPr>
        <p:txBody>
          <a:bodyPr wrap="square" numCol="1" anchorCtr="0" compatLnSpc="1">
            <a:prstTxWarp prst="textNoShape">
              <a:avLst/>
            </a:prstTxWarp>
          </a:bodyPr>
          <a:lstStyle/>
          <a:p>
            <a:pPr marL="484632" fontAlgn="auto">
              <a:spcAft>
                <a:spcPts val="0"/>
              </a:spcAft>
              <a:defRPr/>
            </a:pPr>
            <a:r>
              <a:rPr lang="en-US" dirty="0" smtClean="0"/>
              <a:t>Literature</a:t>
            </a:r>
          </a:p>
        </p:txBody>
      </p:sp>
      <p:sp>
        <p:nvSpPr>
          <p:cNvPr id="47106" name="Rectangle 3"/>
          <p:cNvSpPr>
            <a:spLocks noGrp="1"/>
          </p:cNvSpPr>
          <p:nvPr>
            <p:ph idx="1"/>
          </p:nvPr>
        </p:nvSpPr>
        <p:spPr>
          <a:xfrm>
            <a:off x="4572000" y="990600"/>
            <a:ext cx="4343400" cy="5638800"/>
          </a:xfrm>
        </p:spPr>
        <p:txBody>
          <a:bodyPr>
            <a:normAutofit lnSpcReduction="10000"/>
          </a:bodyPr>
          <a:lstStyle/>
          <a:p>
            <a:pPr marL="365125" indent="-365125">
              <a:lnSpc>
                <a:spcPct val="90000"/>
              </a:lnSpc>
              <a:buFont typeface="Wingdings 2" pitchFamily="18" charset="2"/>
              <a:buNone/>
            </a:pPr>
            <a:r>
              <a:rPr lang="en-US" sz="2800" dirty="0" smtClean="0"/>
              <a:t>What happens to a dream deferred?</a:t>
            </a:r>
          </a:p>
          <a:p>
            <a:pPr marL="365125" indent="-365125">
              <a:lnSpc>
                <a:spcPct val="90000"/>
              </a:lnSpc>
              <a:buFont typeface="Wingdings 2" pitchFamily="18" charset="2"/>
              <a:buNone/>
            </a:pPr>
            <a:r>
              <a:rPr lang="en-US" sz="2800" dirty="0" smtClean="0"/>
              <a:t>Does it dry up </a:t>
            </a:r>
            <a:br>
              <a:rPr lang="en-US" sz="2800" dirty="0" smtClean="0"/>
            </a:br>
            <a:r>
              <a:rPr lang="en-US" sz="2800" dirty="0" smtClean="0"/>
              <a:t>like a raisin in the sun? </a:t>
            </a:r>
            <a:br>
              <a:rPr lang="en-US" sz="2800" dirty="0" smtClean="0"/>
            </a:br>
            <a:r>
              <a:rPr lang="en-US" sz="2800" dirty="0" smtClean="0"/>
              <a:t>Or fester like a sore-- </a:t>
            </a:r>
            <a:br>
              <a:rPr lang="en-US" sz="2800" dirty="0" smtClean="0"/>
            </a:br>
            <a:r>
              <a:rPr lang="en-US" sz="2800" dirty="0" smtClean="0"/>
              <a:t>And then run? </a:t>
            </a:r>
            <a:br>
              <a:rPr lang="en-US" sz="2800" dirty="0" smtClean="0"/>
            </a:br>
            <a:r>
              <a:rPr lang="en-US" sz="2800" dirty="0" smtClean="0"/>
              <a:t>Does it stink like rotten meat? </a:t>
            </a:r>
            <a:br>
              <a:rPr lang="en-US" sz="2800" dirty="0" smtClean="0"/>
            </a:br>
            <a:r>
              <a:rPr lang="en-US" sz="2800" dirty="0" smtClean="0"/>
              <a:t>Or crust and sugar over-- </a:t>
            </a:r>
            <a:br>
              <a:rPr lang="en-US" sz="2800" dirty="0" smtClean="0"/>
            </a:br>
            <a:r>
              <a:rPr lang="en-US" sz="2800" dirty="0" smtClean="0"/>
              <a:t>like a syrupy sweet?</a:t>
            </a:r>
          </a:p>
          <a:p>
            <a:pPr marL="365125" indent="-365125">
              <a:lnSpc>
                <a:spcPct val="90000"/>
              </a:lnSpc>
              <a:buFont typeface="Wingdings 2" pitchFamily="18" charset="2"/>
              <a:buNone/>
            </a:pPr>
            <a:r>
              <a:rPr lang="en-US" sz="2800" dirty="0" smtClean="0"/>
              <a:t>Maybe it just sags </a:t>
            </a:r>
            <a:br>
              <a:rPr lang="en-US" sz="2800" dirty="0" smtClean="0"/>
            </a:br>
            <a:r>
              <a:rPr lang="en-US" sz="2800" dirty="0" smtClean="0"/>
              <a:t>like a heavy load.</a:t>
            </a:r>
          </a:p>
          <a:p>
            <a:pPr marL="365125" indent="-365125">
              <a:lnSpc>
                <a:spcPct val="90000"/>
              </a:lnSpc>
              <a:buFont typeface="Wingdings 2" pitchFamily="18" charset="2"/>
              <a:buNone/>
            </a:pPr>
            <a:r>
              <a:rPr lang="en-US" sz="2800" dirty="0" smtClean="0"/>
              <a:t>Or does it explode?</a:t>
            </a:r>
          </a:p>
          <a:p>
            <a:pPr marL="365125" indent="-365125" algn="r">
              <a:lnSpc>
                <a:spcPct val="90000"/>
              </a:lnSpc>
              <a:buFont typeface="Wingdings 2" pitchFamily="18" charset="2"/>
              <a:buNone/>
            </a:pPr>
            <a:r>
              <a:rPr lang="en-US" sz="2400" dirty="0" smtClean="0"/>
              <a:t>-Langston Hughes</a:t>
            </a:r>
          </a:p>
          <a:p>
            <a:pPr marL="365125" indent="-365125">
              <a:lnSpc>
                <a:spcPct val="90000"/>
              </a:lnSpc>
              <a:buFont typeface="Wingdings 2" pitchFamily="18" charset="2"/>
              <a:buNone/>
            </a:pPr>
            <a:endParaRPr lang="en-US" sz="2200" dirty="0" smtClean="0"/>
          </a:p>
        </p:txBody>
      </p:sp>
      <p:pic>
        <p:nvPicPr>
          <p:cNvPr id="84996" name="Picture 5" descr="Langston_Hughes"/>
          <p:cNvPicPr>
            <a:picLocks noChangeAspect="1" noChangeArrowheads="1"/>
          </p:cNvPicPr>
          <p:nvPr/>
        </p:nvPicPr>
        <p:blipFill>
          <a:blip r:embed="rId3" cstate="print"/>
          <a:srcRect/>
          <a:stretch>
            <a:fillRect/>
          </a:stretch>
        </p:blipFill>
        <p:spPr bwMode="auto">
          <a:xfrm>
            <a:off x="228600" y="2133600"/>
            <a:ext cx="4124325" cy="4286250"/>
          </a:xfrm>
          <a:prstGeom prst="rect">
            <a:avLst/>
          </a:prstGeom>
          <a:ln>
            <a:noFill/>
          </a:ln>
          <a:effectLst>
            <a:outerShdw blurRad="292100" dist="139700" dir="2700000" algn="tl" rotWithShape="0">
              <a:srgbClr val="333333">
                <a:alpha val="65000"/>
              </a:srgbClr>
            </a:outerShdw>
          </a:effectLs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http://www.wttw.com/img/dto/dto2-tate-venome-orchestr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152400" y="4800600"/>
            <a:ext cx="8839200" cy="2215991"/>
          </a:xfrm>
          <a:prstGeom prst="rect">
            <a:avLst/>
          </a:prstGeom>
          <a:noFill/>
        </p:spPr>
        <p:txBody>
          <a:bodyPr wrap="square">
            <a:spAutoFit/>
          </a:bodyPr>
          <a:lstStyle/>
          <a:p>
            <a:pPr algn="ctr" fontAlgn="auto">
              <a:spcBef>
                <a:spcPts val="0"/>
              </a:spcBef>
              <a:spcAft>
                <a:spcPts val="0"/>
              </a:spcAft>
              <a:defRPr/>
            </a:pPr>
            <a:r>
              <a:rPr lang="en-US" sz="138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pperplate Gothic Bold" panose="020E0705020206020404" pitchFamily="34" charset="0"/>
              </a:rPr>
              <a:t>Music</a:t>
            </a:r>
            <a:endParaRPr lang="en-US" sz="138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pperplate Gothic Bold" panose="020E07050202060204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04088"/>
            <a:ext cx="8229600" cy="1048512"/>
          </a:xfrm>
        </p:spPr>
        <p:txBody>
          <a:bodyPr>
            <a:normAutofit fontScale="90000"/>
          </a:bodyPr>
          <a:lstStyle/>
          <a:p>
            <a:r>
              <a:rPr lang="en-US" sz="4400" dirty="0" smtClean="0"/>
              <a:t>Causes for the “New Morality”</a:t>
            </a:r>
            <a:endParaRPr lang="en-US" sz="4400" dirty="0"/>
          </a:p>
        </p:txBody>
      </p:sp>
      <p:sp>
        <p:nvSpPr>
          <p:cNvPr id="2" name="Content Placeholder 1"/>
          <p:cNvSpPr>
            <a:spLocks noGrp="1"/>
          </p:cNvSpPr>
          <p:nvPr>
            <p:ph idx="1"/>
          </p:nvPr>
        </p:nvSpPr>
        <p:spPr>
          <a:xfrm>
            <a:off x="228600" y="2057400"/>
            <a:ext cx="4191000" cy="4267200"/>
          </a:xfrm>
        </p:spPr>
        <p:txBody>
          <a:bodyPr>
            <a:normAutofit/>
          </a:bodyPr>
          <a:lstStyle/>
          <a:p>
            <a:r>
              <a:rPr lang="en-US" sz="3600" dirty="0" smtClean="0"/>
              <a:t>World War I</a:t>
            </a:r>
          </a:p>
          <a:p>
            <a:r>
              <a:rPr lang="en-US" sz="3600" dirty="0" smtClean="0"/>
              <a:t>Increasing role of women in politics</a:t>
            </a:r>
          </a:p>
          <a:p>
            <a:r>
              <a:rPr lang="en-US" sz="3600" dirty="0" smtClean="0"/>
              <a:t>Mass Media</a:t>
            </a:r>
          </a:p>
        </p:txBody>
      </p:sp>
      <p:pic>
        <p:nvPicPr>
          <p:cNvPr id="6" name="Picture 5"/>
          <p:cNvPicPr>
            <a:picLocks noChangeAspect="1"/>
          </p:cNvPicPr>
          <p:nvPr/>
        </p:nvPicPr>
        <p:blipFill>
          <a:blip r:embed="rId3" cstate="print"/>
          <a:stretch>
            <a:fillRect/>
          </a:stretch>
        </p:blipFill>
        <p:spPr>
          <a:xfrm rot="212524">
            <a:off x="4570846" y="2568554"/>
            <a:ext cx="4292600" cy="2562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514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p:cNvSpPr>
          <p:nvPr>
            <p:ph type="title"/>
          </p:nvPr>
        </p:nvSpPr>
        <p:spPr bwMode="auto">
          <a:xfrm>
            <a:off x="228600" y="0"/>
            <a:ext cx="5065713" cy="1695450"/>
          </a:xfrm>
        </p:spPr>
        <p:txBody>
          <a:bodyPr wrap="square" numCol="1" anchorCtr="0" compatLnSpc="1">
            <a:prstTxWarp prst="textNoShape">
              <a:avLst/>
            </a:prstTxWarp>
            <a:normAutofit/>
          </a:bodyPr>
          <a:lstStyle/>
          <a:p>
            <a:pPr marL="484632" fontAlgn="auto">
              <a:spcAft>
                <a:spcPts val="0"/>
              </a:spcAft>
              <a:defRPr/>
            </a:pPr>
            <a:r>
              <a:rPr lang="en-US" sz="7200" dirty="0" smtClean="0">
                <a:latin typeface="Copperplate Gothic Bold" panose="020E0705020206020404" pitchFamily="34" charset="0"/>
              </a:rPr>
              <a:t>Blues</a:t>
            </a:r>
          </a:p>
        </p:txBody>
      </p:sp>
      <p:sp>
        <p:nvSpPr>
          <p:cNvPr id="49154" name="Rectangle 3"/>
          <p:cNvSpPr>
            <a:spLocks noGrp="1"/>
          </p:cNvSpPr>
          <p:nvPr>
            <p:ph idx="1"/>
          </p:nvPr>
        </p:nvSpPr>
        <p:spPr>
          <a:xfrm>
            <a:off x="304800" y="1905000"/>
            <a:ext cx="4114800" cy="4572000"/>
          </a:xfrm>
        </p:spPr>
        <p:txBody>
          <a:bodyPr/>
          <a:lstStyle/>
          <a:p>
            <a:pPr marL="365125" indent="-365125">
              <a:lnSpc>
                <a:spcPct val="80000"/>
              </a:lnSpc>
              <a:buFont typeface="Wingdings 2" pitchFamily="18" charset="2"/>
              <a:buNone/>
            </a:pPr>
            <a:r>
              <a:rPr lang="en-US" sz="1900" smtClean="0"/>
              <a:t>Bessie Smith – </a:t>
            </a:r>
            <a:r>
              <a:rPr lang="en-US" sz="1900" i="1" smtClean="0"/>
              <a:t>Empty Bed Blues</a:t>
            </a:r>
          </a:p>
          <a:p>
            <a:pPr marL="365125" indent="-365125">
              <a:lnSpc>
                <a:spcPct val="80000"/>
              </a:lnSpc>
              <a:buFont typeface="Wingdings 2" pitchFamily="18" charset="2"/>
              <a:buNone/>
            </a:pPr>
            <a:endParaRPr lang="en-US" sz="1900" i="1" smtClean="0"/>
          </a:p>
          <a:p>
            <a:pPr marL="365125" indent="-365125">
              <a:lnSpc>
                <a:spcPct val="80000"/>
              </a:lnSpc>
              <a:buFont typeface="Wingdings 2" pitchFamily="18" charset="2"/>
              <a:buNone/>
            </a:pPr>
            <a:r>
              <a:rPr lang="en-US" sz="1900" smtClean="0"/>
              <a:t>I woke up this morning with a awful aching head</a:t>
            </a:r>
            <a:br>
              <a:rPr lang="en-US" sz="1900" smtClean="0"/>
            </a:br>
            <a:r>
              <a:rPr lang="en-US" sz="1900" smtClean="0"/>
              <a:t>I woke up this morning with a awful aching head</a:t>
            </a:r>
            <a:br>
              <a:rPr lang="en-US" sz="1900" smtClean="0"/>
            </a:br>
            <a:r>
              <a:rPr lang="en-US" sz="1900" smtClean="0"/>
              <a:t>My new man had left me, just a room and a empty bed</a:t>
            </a:r>
            <a:br>
              <a:rPr lang="en-US" sz="1900" smtClean="0"/>
            </a:br>
            <a:r>
              <a:rPr lang="en-US" sz="1900" smtClean="0"/>
              <a:t/>
            </a:r>
            <a:br>
              <a:rPr lang="en-US" sz="1900" smtClean="0"/>
            </a:br>
            <a:r>
              <a:rPr lang="en-US" sz="1900" smtClean="0"/>
              <a:t>Bought me a coffee grinder that's the best one I could find</a:t>
            </a:r>
            <a:br>
              <a:rPr lang="en-US" sz="1900" smtClean="0"/>
            </a:br>
            <a:r>
              <a:rPr lang="en-US" sz="1900" smtClean="0"/>
              <a:t>Bought me a coffee grinder that's the best one I could find</a:t>
            </a:r>
            <a:br>
              <a:rPr lang="en-US" sz="1900" smtClean="0"/>
            </a:br>
            <a:r>
              <a:rPr lang="en-US" sz="1900" smtClean="0"/>
              <a:t>Oh, he could grind my coffee, 'cause he had a brand new grind </a:t>
            </a:r>
            <a:endParaRPr lang="en-US" sz="1900" i="1" smtClean="0"/>
          </a:p>
          <a:p>
            <a:pPr marL="365125" indent="-365125">
              <a:lnSpc>
                <a:spcPct val="80000"/>
              </a:lnSpc>
              <a:buFont typeface="Wingdings 2" pitchFamily="18" charset="2"/>
              <a:buNone/>
            </a:pPr>
            <a:endParaRPr lang="en-US" sz="1900" smtClean="0"/>
          </a:p>
        </p:txBody>
      </p:sp>
      <p:pic>
        <p:nvPicPr>
          <p:cNvPr id="49155" name="Picture 5" descr="bessie-smith"/>
          <p:cNvPicPr>
            <a:picLocks noChangeAspect="1" noChangeArrowheads="1"/>
          </p:cNvPicPr>
          <p:nvPr/>
        </p:nvPicPr>
        <p:blipFill>
          <a:blip r:embed="rId2" cstate="print"/>
          <a:srcRect/>
          <a:stretch>
            <a:fillRect/>
          </a:stretch>
        </p:blipFill>
        <p:spPr bwMode="auto">
          <a:xfrm>
            <a:off x="4572000" y="762000"/>
            <a:ext cx="4286250" cy="5715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Copperplate Gothic Bold" panose="020E0705020206020404" pitchFamily="34" charset="0"/>
              </a:rPr>
              <a:t>Jazz</a:t>
            </a:r>
            <a:endParaRPr lang="en-US" sz="6600" dirty="0">
              <a:latin typeface="Copperplate Gothic Bold" panose="020E0705020206020404" pitchFamily="34" charset="0"/>
            </a:endParaRPr>
          </a:p>
        </p:txBody>
      </p:sp>
      <p:sp>
        <p:nvSpPr>
          <p:cNvPr id="3" name="Content Placeholder 2"/>
          <p:cNvSpPr>
            <a:spLocks noGrp="1"/>
          </p:cNvSpPr>
          <p:nvPr>
            <p:ph idx="1"/>
          </p:nvPr>
        </p:nvSpPr>
        <p:spPr/>
        <p:txBody>
          <a:bodyPr/>
          <a:lstStyle/>
          <a:p>
            <a:r>
              <a:rPr lang="en-US" sz="3600" dirty="0" smtClean="0"/>
              <a:t>Originated in New Orleans</a:t>
            </a:r>
          </a:p>
          <a:p>
            <a:pPr lvl="1"/>
            <a:r>
              <a:rPr lang="en-US" sz="3200" dirty="0" smtClean="0"/>
              <a:t>Blues, ragtime, popular music</a:t>
            </a:r>
          </a:p>
          <a:p>
            <a:r>
              <a:rPr lang="en-US" sz="3600" dirty="0" smtClean="0"/>
              <a:t>Performers improvise around a basic melody</a:t>
            </a:r>
          </a:p>
          <a:p>
            <a:r>
              <a:rPr lang="en-US" sz="3600" dirty="0" smtClean="0"/>
              <a:t>Became instantly popular in dance halls across the country</a:t>
            </a:r>
          </a:p>
          <a:p>
            <a:pPr lvl="1"/>
            <a:r>
              <a:rPr lang="en-US" sz="3200" dirty="0" smtClean="0"/>
              <a:t>Prompted lively, energetic dances</a:t>
            </a:r>
          </a:p>
          <a:p>
            <a:endParaRPr lang="en-US" dirty="0"/>
          </a:p>
        </p:txBody>
      </p:sp>
    </p:spTree>
    <p:extLst>
      <p:ext uri="{BB962C8B-B14F-4D97-AF65-F5344CB8AC3E}">
        <p14:creationId xmlns:p14="http://schemas.microsoft.com/office/powerpoint/2010/main" val="126386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770px-Louis_Armstrong_NYWTS"/>
          <p:cNvPicPr>
            <a:picLocks noChangeAspect="1" noChangeArrowheads="1"/>
          </p:cNvPicPr>
          <p:nvPr/>
        </p:nvPicPr>
        <p:blipFill>
          <a:blip r:embed="rId2" cstate="print"/>
          <a:srcRect t="1804" b="2232"/>
          <a:stretch>
            <a:fillRect/>
          </a:stretch>
        </p:blipFill>
        <p:spPr bwMode="auto">
          <a:xfrm>
            <a:off x="-26988" y="0"/>
            <a:ext cx="9170988" cy="6858000"/>
          </a:xfrm>
          <a:prstGeom prst="rect">
            <a:avLst/>
          </a:prstGeom>
          <a:noFill/>
          <a:ln w="9525">
            <a:noFill/>
            <a:miter lim="800000"/>
            <a:headEnd/>
            <a:tailEnd/>
          </a:ln>
        </p:spPr>
      </p:pic>
      <p:sp>
        <p:nvSpPr>
          <p:cNvPr id="87043" name="Rectangle 6"/>
          <p:cNvSpPr>
            <a:spLocks noGrp="1"/>
          </p:cNvSpPr>
          <p:nvPr>
            <p:ph type="title"/>
          </p:nvPr>
        </p:nvSpPr>
        <p:spPr bwMode="auto">
          <a:xfrm>
            <a:off x="3733800" y="4953000"/>
            <a:ext cx="5065713" cy="1695450"/>
          </a:xfrm>
        </p:spPr>
        <p:txBody>
          <a:bodyPr wrap="square" numCol="1" anchorCtr="0" compatLnSpc="1">
            <a:prstTxWarp prst="textNoShape">
              <a:avLst/>
            </a:prstTxWarp>
            <a:normAutofit fontScale="90000"/>
          </a:bodyPr>
          <a:lstStyle/>
          <a:p>
            <a:pPr marL="484632" algn="r" fontAlgn="auto">
              <a:spcAft>
                <a:spcPts val="0"/>
              </a:spcAft>
              <a:defRPr/>
            </a:pPr>
            <a:r>
              <a:rPr lang="en-US" dirty="0" smtClean="0">
                <a:effectLst>
                  <a:outerShdw blurRad="38100" dist="38100" dir="2700000" algn="tl">
                    <a:srgbClr val="000000">
                      <a:alpha val="43137"/>
                    </a:srgbClr>
                  </a:outerShdw>
                </a:effectLst>
                <a:latin typeface="Amienne" panose="04000508060000020003" pitchFamily="82" charset="0"/>
              </a:rPr>
              <a:t>Louis Armstrong – “</a:t>
            </a:r>
            <a:r>
              <a:rPr lang="en-US" dirty="0" err="1" smtClean="0">
                <a:effectLst>
                  <a:outerShdw blurRad="38100" dist="38100" dir="2700000" algn="tl">
                    <a:srgbClr val="000000">
                      <a:alpha val="43137"/>
                    </a:srgbClr>
                  </a:outerShdw>
                </a:effectLst>
                <a:latin typeface="Amienne" panose="04000508060000020003" pitchFamily="82" charset="0"/>
              </a:rPr>
              <a:t>Satchmo</a:t>
            </a:r>
            <a:r>
              <a:rPr lang="en-US" dirty="0" smtClean="0">
                <a:effectLst>
                  <a:outerShdw blurRad="38100" dist="38100" dir="2700000" algn="tl">
                    <a:srgbClr val="000000">
                      <a:alpha val="43137"/>
                    </a:srgbClr>
                  </a:outerShdw>
                </a:effectLst>
                <a:latin typeface="Amienne" panose="04000508060000020003" pitchFamily="82"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2" descr="File:Rhapsody in Blue bb1-2.png">
            <a:hlinkClick r:id="rId2"/>
          </p:cNvPr>
          <p:cNvPicPr>
            <a:picLocks noChangeAspect="1" noChangeArrowheads="1"/>
          </p:cNvPicPr>
          <p:nvPr/>
        </p:nvPicPr>
        <p:blipFill>
          <a:blip r:embed="rId3" cstate="print"/>
          <a:srcRect/>
          <a:stretch>
            <a:fillRect/>
          </a:stretch>
        </p:blipFill>
        <p:spPr bwMode="auto">
          <a:xfrm rot="643682">
            <a:off x="347710" y="3771637"/>
            <a:ext cx="5532437" cy="1649413"/>
          </a:xfrm>
          <a:prstGeom prst="rect">
            <a:avLst/>
          </a:prstGeom>
          <a:noFill/>
          <a:ln w="9525">
            <a:noFill/>
            <a:miter lim="800000"/>
            <a:headEnd/>
            <a:tailEnd/>
          </a:ln>
        </p:spPr>
      </p:pic>
      <p:pic>
        <p:nvPicPr>
          <p:cNvPr id="144388" name="Picture 4" descr="http://upload.wikimedia.org/wikipedia/commons/thumb/6/68/George_Gershwin_1937.jpg/200px-George_Gershwin_1937.jpg"/>
          <p:cNvPicPr>
            <a:picLocks noChangeAspect="1" noChangeArrowheads="1"/>
          </p:cNvPicPr>
          <p:nvPr/>
        </p:nvPicPr>
        <p:blipFill>
          <a:blip r:embed="rId4" cstate="print">
            <a:extLst/>
          </a:blip>
          <a:srcRect/>
          <a:stretch>
            <a:fillRect/>
          </a:stretch>
        </p:blipFill>
        <p:spPr bwMode="auto">
          <a:xfrm>
            <a:off x="5999258" y="2057400"/>
            <a:ext cx="2957015" cy="3725840"/>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
        <p:nvSpPr>
          <p:cNvPr id="3" name="Title 2"/>
          <p:cNvSpPr>
            <a:spLocks noGrp="1"/>
          </p:cNvSpPr>
          <p:nvPr>
            <p:ph type="title"/>
          </p:nvPr>
        </p:nvSpPr>
        <p:spPr>
          <a:xfrm>
            <a:off x="457200" y="914400"/>
            <a:ext cx="8305800" cy="2208253"/>
          </a:xfrm>
        </p:spPr>
        <p:txBody>
          <a:bodyPr>
            <a:noAutofit/>
          </a:bodyPr>
          <a:lstStyle/>
          <a:p>
            <a:r>
              <a:rPr lang="en-US" sz="6000" i="1" dirty="0" smtClean="0">
                <a:latin typeface="Amienne" panose="04000508060000020003" pitchFamily="82" charset="0"/>
              </a:rPr>
              <a:t>Rhapsody in Blue </a:t>
            </a:r>
            <a:br>
              <a:rPr lang="en-US" sz="6000" i="1" dirty="0" smtClean="0">
                <a:latin typeface="Amienne" panose="04000508060000020003" pitchFamily="82" charset="0"/>
              </a:rPr>
            </a:br>
            <a:r>
              <a:rPr lang="en-US" sz="6000" dirty="0" smtClean="0">
                <a:latin typeface="Amienne" panose="04000508060000020003" pitchFamily="82" charset="0"/>
              </a:rPr>
              <a:t>by George Gershwin</a:t>
            </a:r>
            <a:endParaRPr lang="en-US" sz="6000" dirty="0">
              <a:latin typeface="Amienne" panose="04000508060000020003" pitchFamily="8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p:cNvSpPr>
          <p:nvPr>
            <p:ph type="title"/>
          </p:nvPr>
        </p:nvSpPr>
        <p:spPr bwMode="auto">
          <a:xfrm>
            <a:off x="381000" y="271464"/>
            <a:ext cx="7239000" cy="1938336"/>
          </a:xfrm>
        </p:spPr>
        <p:txBody>
          <a:bodyPr wrap="square" numCol="1" anchorCtr="0" compatLnSpc="1">
            <a:prstTxWarp prst="textNoShape">
              <a:avLst/>
            </a:prstTxWarp>
            <a:normAutofit fontScale="90000"/>
          </a:bodyPr>
          <a:lstStyle/>
          <a:p>
            <a:pPr fontAlgn="auto">
              <a:spcAft>
                <a:spcPts val="0"/>
              </a:spcAft>
              <a:defRPr/>
            </a:pPr>
            <a:r>
              <a:rPr lang="en-US" sz="6600" dirty="0" smtClean="0">
                <a:solidFill>
                  <a:schemeClr val="accent1">
                    <a:tint val="83000"/>
                    <a:satMod val="150000"/>
                  </a:schemeClr>
                </a:solidFill>
                <a:effectLst>
                  <a:outerShdw blurRad="38100" dist="38100" dir="2700000" algn="tl">
                    <a:srgbClr val="000000"/>
                  </a:outerShdw>
                </a:effectLst>
              </a:rPr>
              <a:t>The Lost Generation</a:t>
            </a:r>
          </a:p>
        </p:txBody>
      </p:sp>
      <p:sp>
        <p:nvSpPr>
          <p:cNvPr id="31747" name="Rectangle 5"/>
          <p:cNvSpPr>
            <a:spLocks noGrp="1"/>
          </p:cNvSpPr>
          <p:nvPr>
            <p:ph type="body" idx="1"/>
          </p:nvPr>
        </p:nvSpPr>
        <p:spPr>
          <a:xfrm>
            <a:off x="381000" y="2286000"/>
            <a:ext cx="3886200" cy="2286000"/>
          </a:xfrm>
        </p:spPr>
        <p:txBody>
          <a:bodyPr>
            <a:normAutofit/>
          </a:bodyPr>
          <a:lstStyle/>
          <a:p>
            <a:pPr marL="65088" fontAlgn="auto">
              <a:spcAft>
                <a:spcPts val="0"/>
              </a:spcAft>
              <a:buFont typeface="Wingdings 2"/>
              <a:buNone/>
              <a:defRPr/>
            </a:pPr>
            <a:r>
              <a:rPr lang="en-US" dirty="0" smtClean="0"/>
              <a:t>Finding a new meaning of life in postwar America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bwMode="auto">
          <a:xfrm>
            <a:off x="0" y="228600"/>
            <a:ext cx="4495800" cy="2076450"/>
          </a:xfrm>
        </p:spPr>
        <p:txBody>
          <a:bodyPr wrap="square" numCol="1" anchorCtr="0" compatLnSpc="1">
            <a:prstTxWarp prst="textNoShape">
              <a:avLst/>
            </a:prstTxWarp>
          </a:bodyPr>
          <a:lstStyle/>
          <a:p>
            <a:pPr marL="484632" fontAlgn="auto">
              <a:spcAft>
                <a:spcPts val="0"/>
              </a:spcAft>
              <a:defRPr/>
            </a:pPr>
            <a:r>
              <a:rPr lang="en-US" sz="4800" dirty="0" smtClean="0">
                <a:solidFill>
                  <a:schemeClr val="accent1">
                    <a:tint val="83000"/>
                    <a:satMod val="150000"/>
                  </a:schemeClr>
                </a:solidFill>
                <a:effectLst/>
              </a:rPr>
              <a:t>The Lost Generation</a:t>
            </a:r>
          </a:p>
        </p:txBody>
      </p:sp>
      <p:sp>
        <p:nvSpPr>
          <p:cNvPr id="32771" name="Rectangle 3"/>
          <p:cNvSpPr>
            <a:spLocks noGrp="1"/>
          </p:cNvSpPr>
          <p:nvPr>
            <p:ph idx="1"/>
          </p:nvPr>
        </p:nvSpPr>
        <p:spPr>
          <a:xfrm>
            <a:off x="4724400" y="838200"/>
            <a:ext cx="4267200" cy="5867400"/>
          </a:xfrm>
        </p:spPr>
        <p:txBody>
          <a:bodyPr>
            <a:normAutofit/>
          </a:bodyPr>
          <a:lstStyle/>
          <a:p>
            <a:pPr marL="365760" indent="-365760" fontAlgn="auto">
              <a:lnSpc>
                <a:spcPct val="90000"/>
              </a:lnSpc>
              <a:spcAft>
                <a:spcPts val="0"/>
              </a:spcAft>
              <a:buFont typeface="Wingdings 2"/>
              <a:buChar char=""/>
              <a:defRPr/>
            </a:pPr>
            <a:r>
              <a:rPr lang="en-US" sz="3200" dirty="0" smtClean="0"/>
              <a:t>Coined by poet Gertrude Stein</a:t>
            </a:r>
          </a:p>
          <a:p>
            <a:pPr marL="365760" indent="-365760" fontAlgn="auto">
              <a:lnSpc>
                <a:spcPct val="90000"/>
              </a:lnSpc>
              <a:spcAft>
                <a:spcPts val="0"/>
              </a:spcAft>
              <a:buFont typeface="Wingdings 2"/>
              <a:buChar char=""/>
              <a:defRPr/>
            </a:pPr>
            <a:r>
              <a:rPr lang="en-US" sz="3200" dirty="0" smtClean="0"/>
              <a:t>Artists disillusioned after WWI</a:t>
            </a:r>
          </a:p>
          <a:p>
            <a:pPr marL="740664" lvl="1" indent="-365760">
              <a:lnSpc>
                <a:spcPct val="90000"/>
              </a:lnSpc>
              <a:buFont typeface="Wingdings 2"/>
              <a:buChar char=""/>
              <a:defRPr/>
            </a:pPr>
            <a:r>
              <a:rPr lang="en-US" sz="2800" dirty="0" smtClean="0"/>
              <a:t>Questioned </a:t>
            </a:r>
            <a:r>
              <a:rPr lang="en-US" sz="2800" dirty="0"/>
              <a:t>accepted ideas about reason, progress, religion, </a:t>
            </a:r>
            <a:r>
              <a:rPr lang="en-US" sz="2800" dirty="0" smtClean="0"/>
              <a:t>the mind, and explored anxieties about </a:t>
            </a:r>
            <a:r>
              <a:rPr lang="en-US" sz="2800" dirty="0"/>
              <a:t>the </a:t>
            </a:r>
            <a:r>
              <a:rPr lang="en-US" sz="2800" dirty="0" smtClean="0"/>
              <a:t>future</a:t>
            </a:r>
          </a:p>
          <a:p>
            <a:pPr marL="365760" indent="-365760" fontAlgn="auto">
              <a:lnSpc>
                <a:spcPct val="90000"/>
              </a:lnSpc>
              <a:spcAft>
                <a:spcPts val="0"/>
              </a:spcAft>
              <a:buFont typeface="Wingdings 2"/>
              <a:buChar char=""/>
              <a:defRPr/>
            </a:pPr>
            <a:r>
              <a:rPr lang="en-US" sz="3200" dirty="0" smtClean="0"/>
              <a:t>Settled in Paris</a:t>
            </a:r>
            <a:endParaRPr lang="en-US" sz="3200" dirty="0"/>
          </a:p>
        </p:txBody>
      </p:sp>
      <p:pic>
        <p:nvPicPr>
          <p:cNvPr id="69636" name="Picture 6" descr="http://www.expatriateliterarycircle.com/expats%20paris.jpg"/>
          <p:cNvPicPr>
            <a:picLocks noChangeAspect="1" noChangeArrowheads="1"/>
          </p:cNvPicPr>
          <p:nvPr/>
        </p:nvPicPr>
        <p:blipFill>
          <a:blip r:embed="rId2" cstate="print"/>
          <a:srcRect/>
          <a:stretch>
            <a:fillRect/>
          </a:stretch>
        </p:blipFill>
        <p:spPr bwMode="auto">
          <a:xfrm>
            <a:off x="381000" y="2590800"/>
            <a:ext cx="4114800" cy="29497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existentialbuddhist.com/wp-content/uploads/2010/11/Calvin-gets-existential.jpg"/>
          <p:cNvPicPr>
            <a:picLocks noChangeAspect="1" noChangeArrowheads="1"/>
          </p:cNvPicPr>
          <p:nvPr/>
        </p:nvPicPr>
        <p:blipFill>
          <a:blip r:embed="rId2" cstate="print"/>
          <a:srcRect/>
          <a:stretch>
            <a:fillRect/>
          </a:stretch>
        </p:blipFill>
        <p:spPr bwMode="auto">
          <a:xfrm>
            <a:off x="0" y="0"/>
            <a:ext cx="9221788" cy="3124200"/>
          </a:xfrm>
          <a:prstGeom prst="rect">
            <a:avLst/>
          </a:prstGeom>
          <a:noFill/>
          <a:ln w="9525">
            <a:noFill/>
            <a:miter lim="800000"/>
            <a:headEnd/>
            <a:tailEnd/>
          </a:ln>
        </p:spPr>
      </p:pic>
      <p:sp>
        <p:nvSpPr>
          <p:cNvPr id="5" name="Rectangle 4"/>
          <p:cNvSpPr/>
          <p:nvPr/>
        </p:nvSpPr>
        <p:spPr>
          <a:xfrm>
            <a:off x="685800" y="3124200"/>
            <a:ext cx="7896714" cy="1569660"/>
          </a:xfrm>
          <a:prstGeom prst="rect">
            <a:avLst/>
          </a:prstGeom>
          <a:noFill/>
        </p:spPr>
        <p:txBody>
          <a:bodyPr wrap="none">
            <a:spAutoFit/>
          </a:bodyPr>
          <a:lstStyle/>
          <a:p>
            <a:pPr algn="ctr" fontAlgn="auto">
              <a:spcBef>
                <a:spcPts val="0"/>
              </a:spcBef>
              <a:spcAft>
                <a:spcPts val="0"/>
              </a:spcAft>
              <a:defRPr/>
            </a:pPr>
            <a:r>
              <a:rPr lang="en-US" sz="9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radley Hand ITC" pitchFamily="66" charset="0"/>
              </a:rPr>
              <a:t>Existentialism</a:t>
            </a:r>
          </a:p>
        </p:txBody>
      </p:sp>
      <p:sp>
        <p:nvSpPr>
          <p:cNvPr id="6" name="TextBox 5"/>
          <p:cNvSpPr txBox="1"/>
          <p:nvPr/>
        </p:nvSpPr>
        <p:spPr>
          <a:xfrm>
            <a:off x="304800" y="4419600"/>
            <a:ext cx="8534400" cy="2308225"/>
          </a:xfrm>
          <a:prstGeom prst="rect">
            <a:avLst/>
          </a:prstGeom>
          <a:noFill/>
        </p:spPr>
        <p:txBody>
          <a:bodyPr>
            <a:spAutoFit/>
          </a:bodyPr>
          <a:lstStyle/>
          <a:p>
            <a:pPr algn="ctr" fontAlgn="auto">
              <a:spcBef>
                <a:spcPts val="0"/>
              </a:spcBef>
              <a:spcAft>
                <a:spcPts val="0"/>
              </a:spcAft>
              <a:defRPr/>
            </a:pPr>
            <a:r>
              <a:rPr lang="en-US" sz="3600" b="1" dirty="0">
                <a:effectLst>
                  <a:outerShdw blurRad="38100" dist="38100" dir="2700000" algn="tl">
                    <a:srgbClr val="000000">
                      <a:alpha val="43137"/>
                    </a:srgbClr>
                  </a:outerShdw>
                </a:effectLst>
                <a:latin typeface="Bradley Hand ITC" pitchFamily="66" charset="0"/>
              </a:rPr>
              <a:t>There is no universal understanding or meaning to life.  Each person creates his or her own meaning in life through actions and choices taken.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fontAlgn="auto">
              <a:spcAft>
                <a:spcPts val="0"/>
              </a:spcAft>
              <a:defRPr/>
            </a:pPr>
            <a:r>
              <a:rPr lang="en-US" dirty="0" smtClean="0">
                <a:solidFill>
                  <a:schemeClr val="accent1">
                    <a:tint val="83000"/>
                    <a:satMod val="150000"/>
                  </a:schemeClr>
                </a:solidFill>
              </a:rPr>
              <a:t>Lost Generation Writers</a:t>
            </a:r>
            <a:endParaRPr lang="en-US" dirty="0">
              <a:solidFill>
                <a:schemeClr val="accent1">
                  <a:tint val="83000"/>
                  <a:satMod val="150000"/>
                </a:schemeClr>
              </a:solidFill>
            </a:endParaRPr>
          </a:p>
        </p:txBody>
      </p:sp>
      <p:sp>
        <p:nvSpPr>
          <p:cNvPr id="3" name="Content Placeholder 2"/>
          <p:cNvSpPr>
            <a:spLocks noGrp="1"/>
          </p:cNvSpPr>
          <p:nvPr>
            <p:ph idx="1"/>
          </p:nvPr>
        </p:nvSpPr>
        <p:spPr>
          <a:xfrm>
            <a:off x="3074492" y="1863089"/>
            <a:ext cx="5715000" cy="4389120"/>
          </a:xfrm>
        </p:spPr>
        <p:txBody>
          <a:bodyPr>
            <a:noAutofit/>
          </a:bodyPr>
          <a:lstStyle/>
          <a:p>
            <a:pPr marL="448056" indent="-384048" fontAlgn="auto">
              <a:spcAft>
                <a:spcPts val="0"/>
              </a:spcAft>
              <a:buFont typeface="Wingdings 2"/>
              <a:buChar char=""/>
              <a:defRPr/>
            </a:pPr>
            <a:r>
              <a:rPr lang="en-US" sz="3600" dirty="0" smtClean="0"/>
              <a:t>Ernest Hemmingway – known for stoic male characters and disillusionment with youth and heroism; </a:t>
            </a:r>
            <a:r>
              <a:rPr lang="en-US" sz="3600" i="1" dirty="0" smtClean="0"/>
              <a:t>The Sun Also Rises </a:t>
            </a:r>
            <a:r>
              <a:rPr lang="en-US" sz="3600" dirty="0" smtClean="0"/>
              <a:t>and</a:t>
            </a:r>
            <a:r>
              <a:rPr lang="en-US" sz="3600" i="1" dirty="0" smtClean="0"/>
              <a:t> A Farewell to Arms</a:t>
            </a:r>
          </a:p>
        </p:txBody>
      </p:sp>
      <p:pic>
        <p:nvPicPr>
          <p:cNvPr id="40962" name="Picture 2" descr="http://3.bp.blogspot.com/-jgUl3Lg44kQ/UCrx-277noI/AAAAAAAAIMk/LVeyQp0rn2w/s1600/ernest-hemingway-large-photo.jpg"/>
          <p:cNvPicPr>
            <a:picLocks noChangeAspect="1" noChangeArrowheads="1"/>
          </p:cNvPicPr>
          <p:nvPr/>
        </p:nvPicPr>
        <p:blipFill>
          <a:blip r:embed="rId2" cstate="print"/>
          <a:srcRect/>
          <a:stretch>
            <a:fillRect/>
          </a:stretch>
        </p:blipFill>
        <p:spPr bwMode="auto">
          <a:xfrm>
            <a:off x="304800" y="2057400"/>
            <a:ext cx="2763905" cy="3581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http://upload.wikimedia.org/wikipedia/commons/9/9f/Ernest_Hemingway_in_Milan_1918_retouched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31" y="2057400"/>
            <a:ext cx="2373442" cy="40004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1828</TotalTime>
  <Words>1412</Words>
  <Application>Microsoft Office PowerPoint</Application>
  <PresentationFormat>On-screen Show (4:3)</PresentationFormat>
  <Paragraphs>229</Paragraphs>
  <Slides>53</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Amienne</vt:lpstr>
      <vt:lpstr>Arial</vt:lpstr>
      <vt:lpstr>Bradley Hand ITC</vt:lpstr>
      <vt:lpstr>Broadway</vt:lpstr>
      <vt:lpstr>Brush Script MT</vt:lpstr>
      <vt:lpstr>Calibri</vt:lpstr>
      <vt:lpstr>Century Gothic</vt:lpstr>
      <vt:lpstr>Chiller</vt:lpstr>
      <vt:lpstr>Copperplate Gothic Bold</vt:lpstr>
      <vt:lpstr>Verdana</vt:lpstr>
      <vt:lpstr>Wingdings 2</vt:lpstr>
      <vt:lpstr>Verve</vt:lpstr>
      <vt:lpstr>Bell Ringer</vt:lpstr>
      <vt:lpstr>The Jazz Age</vt:lpstr>
      <vt:lpstr>The New Morality</vt:lpstr>
      <vt:lpstr>The New Morality</vt:lpstr>
      <vt:lpstr>Causes for the “New Morality”</vt:lpstr>
      <vt:lpstr>The Lost Generation</vt:lpstr>
      <vt:lpstr>The Lost Generation</vt:lpstr>
      <vt:lpstr>PowerPoint Presentation</vt:lpstr>
      <vt:lpstr>Lost Generation Writers</vt:lpstr>
      <vt:lpstr>F. Scott Fitzgerald</vt:lpstr>
      <vt:lpstr>La Vie Boehme!</vt:lpstr>
      <vt:lpstr>Redefining Femininity</vt:lpstr>
      <vt:lpstr>Changes in Society</vt:lpstr>
      <vt:lpstr>Margaret Sanger</vt:lpstr>
      <vt:lpstr>New Roles in the Home and Family</vt:lpstr>
      <vt:lpstr>The New Girl</vt:lpstr>
      <vt:lpstr>PowerPoint Presentation</vt:lpstr>
      <vt:lpstr>PowerPoint Presentation</vt:lpstr>
      <vt:lpstr>A New Consumer Culture</vt:lpstr>
      <vt:lpstr>PowerPoint Presentation</vt:lpstr>
      <vt:lpstr>Putting America on the Move</vt:lpstr>
      <vt:lpstr>PowerPoint Presentation</vt:lpstr>
      <vt:lpstr>PowerPoint Presentation</vt:lpstr>
      <vt:lpstr>PowerPoint Presentation</vt:lpstr>
      <vt:lpstr>The Radio</vt:lpstr>
      <vt:lpstr>The Jazz Age Starts Swingin’</vt:lpstr>
      <vt:lpstr>PowerPoint Presentation</vt:lpstr>
      <vt:lpstr>PowerPoint Presentation</vt:lpstr>
      <vt:lpstr>PowerPoint Presentation</vt:lpstr>
      <vt:lpstr>Conflict Over Film</vt:lpstr>
      <vt:lpstr>Hunks and Hams</vt:lpstr>
      <vt:lpstr>Glittering Starlets</vt:lpstr>
      <vt:lpstr>PowerPoint Presentation</vt:lpstr>
      <vt:lpstr>The Jazz Singer – The first “Talkie”</vt:lpstr>
      <vt:lpstr>PowerPoint Presentation</vt:lpstr>
      <vt:lpstr>The “Great Experiment”</vt:lpstr>
      <vt:lpstr>The Great Experiment</vt:lpstr>
      <vt:lpstr>Moonshining and Bootlegging</vt:lpstr>
      <vt:lpstr>PowerPoint Presentation</vt:lpstr>
      <vt:lpstr>Gangsters</vt:lpstr>
      <vt:lpstr>PowerPoint Presentation</vt:lpstr>
      <vt:lpstr>Al Capone</vt:lpstr>
      <vt:lpstr>St. Valentine’s Day Massacre</vt:lpstr>
      <vt:lpstr>The Harlem Renaissance</vt:lpstr>
      <vt:lpstr>The Harlem Renaissance</vt:lpstr>
      <vt:lpstr>Marcus Garvey</vt:lpstr>
      <vt:lpstr>Literature</vt:lpstr>
      <vt:lpstr>Literature</vt:lpstr>
      <vt:lpstr>PowerPoint Presentation</vt:lpstr>
      <vt:lpstr>Blues</vt:lpstr>
      <vt:lpstr>Jazz</vt:lpstr>
      <vt:lpstr>Louis Armstrong – “Satchmo”</vt:lpstr>
      <vt:lpstr>Rhapsody in Blue  by George Gershwin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Roaring Twenties</dc:title>
  <dc:creator>mchanrahan</dc:creator>
  <cp:lastModifiedBy>David Cummings</cp:lastModifiedBy>
  <cp:revision>69</cp:revision>
  <dcterms:created xsi:type="dcterms:W3CDTF">2012-10-24T15:12:37Z</dcterms:created>
  <dcterms:modified xsi:type="dcterms:W3CDTF">2017-02-02T21:29:43Z</dcterms:modified>
</cp:coreProperties>
</file>