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Lst>
  <p:notesMasterIdLst>
    <p:notesMasterId r:id="rId20"/>
  </p:notesMasterIdLst>
  <p:sldIdLst>
    <p:sldId id="516" r:id="rId2"/>
    <p:sldId id="476" r:id="rId3"/>
    <p:sldId id="517" r:id="rId4"/>
    <p:sldId id="522" r:id="rId5"/>
    <p:sldId id="512" r:id="rId6"/>
    <p:sldId id="513" r:id="rId7"/>
    <p:sldId id="515" r:id="rId8"/>
    <p:sldId id="514" r:id="rId9"/>
    <p:sldId id="433" r:id="rId10"/>
    <p:sldId id="479" r:id="rId11"/>
    <p:sldId id="481" r:id="rId12"/>
    <p:sldId id="519" r:id="rId13"/>
    <p:sldId id="434" r:id="rId14"/>
    <p:sldId id="435" r:id="rId15"/>
    <p:sldId id="520" r:id="rId16"/>
    <p:sldId id="483" r:id="rId17"/>
    <p:sldId id="468" r:id="rId18"/>
    <p:sldId id="491" r:id="rId1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C38649"/>
    <a:srgbClr val="996633"/>
    <a:srgbClr val="204162"/>
    <a:srgbClr val="203E62"/>
    <a:srgbClr val="1E3D5C"/>
    <a:srgbClr val="3366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66"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Arial" charset="0"/>
                <a:ea typeface="+mn-ea"/>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fld id="{A9EDE4A0-5E69-4A42-A7D4-07F9F8EF3C43}" type="datetimeFigureOut">
              <a:rPr lang="en-US" altLang="en-US"/>
              <a:pPr/>
              <a:t>2/2/2017</a:t>
            </a:fld>
            <a:endParaRPr lang="en-US" alt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Arial" charset="0"/>
                <a:ea typeface="+mn-ea"/>
              </a:defRPr>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fld id="{A15547B4-382B-468E-805E-5E1ED6B695A5}" type="slidenum">
              <a:rPr lang="en-US" altLang="en-US"/>
              <a:pPr/>
              <a:t>‹#›</a:t>
            </a:fld>
            <a:endParaRPr lang="en-US" altLang="en-US"/>
          </a:p>
        </p:txBody>
      </p:sp>
    </p:spTree>
    <p:extLst>
      <p:ext uri="{BB962C8B-B14F-4D97-AF65-F5344CB8AC3E}">
        <p14:creationId xmlns:p14="http://schemas.microsoft.com/office/powerpoint/2010/main" val="427230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b="1">
                <a:solidFill>
                  <a:schemeClr val="tx1"/>
                </a:solidFill>
                <a:latin typeface="Arial" pitchFamily="34" charset="0"/>
                <a:ea typeface="ＭＳ Ｐゴシック" pitchFamily="34" charset="-128"/>
              </a:defRPr>
            </a:lvl1pPr>
            <a:lvl2pPr marL="742950" indent="-285750" algn="r" eaLnBrk="0" hangingPunct="0">
              <a:defRPr sz="2400" b="1">
                <a:solidFill>
                  <a:schemeClr val="tx1"/>
                </a:solidFill>
                <a:latin typeface="Arial" pitchFamily="34" charset="0"/>
                <a:ea typeface="ＭＳ Ｐゴシック" pitchFamily="34" charset="-128"/>
              </a:defRPr>
            </a:lvl2pPr>
            <a:lvl3pPr marL="1143000" indent="-228600" algn="r" eaLnBrk="0" hangingPunct="0">
              <a:defRPr sz="2400" b="1">
                <a:solidFill>
                  <a:schemeClr val="tx1"/>
                </a:solidFill>
                <a:latin typeface="Arial" pitchFamily="34" charset="0"/>
                <a:ea typeface="ＭＳ Ｐゴシック" pitchFamily="34" charset="-128"/>
              </a:defRPr>
            </a:lvl3pPr>
            <a:lvl4pPr marL="1600200" indent="-228600" algn="r" eaLnBrk="0" hangingPunct="0">
              <a:defRPr sz="2400" b="1">
                <a:solidFill>
                  <a:schemeClr val="tx1"/>
                </a:solidFill>
                <a:latin typeface="Arial" pitchFamily="34" charset="0"/>
                <a:ea typeface="ＭＳ Ｐゴシック" pitchFamily="34" charset="-128"/>
              </a:defRPr>
            </a:lvl4pPr>
            <a:lvl5pPr marL="2057400" indent="-228600" algn="r" eaLnBrk="0" hangingPunct="0">
              <a:defRPr sz="24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089E2A62-14F3-46F5-A054-01AFF9677AA3}" type="slidenum">
              <a:rPr lang="en-US" altLang="en-US" sz="1200" b="0"/>
              <a:pPr/>
              <a:t>5</a:t>
            </a:fld>
            <a:endParaRPr lang="en-US" altLang="en-US" sz="1200" b="0"/>
          </a:p>
        </p:txBody>
      </p:sp>
    </p:spTree>
    <p:extLst>
      <p:ext uri="{BB962C8B-B14F-4D97-AF65-F5344CB8AC3E}">
        <p14:creationId xmlns:p14="http://schemas.microsoft.com/office/powerpoint/2010/main" val="84211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b="1">
                <a:solidFill>
                  <a:schemeClr val="tx1"/>
                </a:solidFill>
                <a:latin typeface="Arial" pitchFamily="34" charset="0"/>
                <a:ea typeface="ＭＳ Ｐゴシック" pitchFamily="34" charset="-128"/>
              </a:defRPr>
            </a:lvl1pPr>
            <a:lvl2pPr marL="742950" indent="-285750" algn="r" eaLnBrk="0" hangingPunct="0">
              <a:defRPr sz="2400" b="1">
                <a:solidFill>
                  <a:schemeClr val="tx1"/>
                </a:solidFill>
                <a:latin typeface="Arial" pitchFamily="34" charset="0"/>
                <a:ea typeface="ＭＳ Ｐゴシック" pitchFamily="34" charset="-128"/>
              </a:defRPr>
            </a:lvl2pPr>
            <a:lvl3pPr marL="1143000" indent="-228600" algn="r" eaLnBrk="0" hangingPunct="0">
              <a:defRPr sz="2400" b="1">
                <a:solidFill>
                  <a:schemeClr val="tx1"/>
                </a:solidFill>
                <a:latin typeface="Arial" pitchFamily="34" charset="0"/>
                <a:ea typeface="ＭＳ Ｐゴシック" pitchFamily="34" charset="-128"/>
              </a:defRPr>
            </a:lvl3pPr>
            <a:lvl4pPr marL="1600200" indent="-228600" algn="r" eaLnBrk="0" hangingPunct="0">
              <a:defRPr sz="2400" b="1">
                <a:solidFill>
                  <a:schemeClr val="tx1"/>
                </a:solidFill>
                <a:latin typeface="Arial" pitchFamily="34" charset="0"/>
                <a:ea typeface="ＭＳ Ｐゴシック" pitchFamily="34" charset="-128"/>
              </a:defRPr>
            </a:lvl4pPr>
            <a:lvl5pPr marL="2057400" indent="-228600" algn="r" eaLnBrk="0" hangingPunct="0">
              <a:defRPr sz="24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6D0C69C5-9FB4-4512-A20D-CE9537F8BD86}" type="slidenum">
              <a:rPr lang="en-US" altLang="en-US" sz="1200" b="0"/>
              <a:pPr/>
              <a:t>6</a:t>
            </a:fld>
            <a:endParaRPr lang="en-US" altLang="en-US" sz="1200" b="0"/>
          </a:p>
        </p:txBody>
      </p:sp>
    </p:spTree>
    <p:extLst>
      <p:ext uri="{BB962C8B-B14F-4D97-AF65-F5344CB8AC3E}">
        <p14:creationId xmlns:p14="http://schemas.microsoft.com/office/powerpoint/2010/main" val="27125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b="1">
                <a:solidFill>
                  <a:schemeClr val="tx1"/>
                </a:solidFill>
                <a:latin typeface="Arial" pitchFamily="34" charset="0"/>
                <a:ea typeface="ＭＳ Ｐゴシック" pitchFamily="34" charset="-128"/>
              </a:defRPr>
            </a:lvl1pPr>
            <a:lvl2pPr marL="742950" indent="-285750" algn="r" eaLnBrk="0" hangingPunct="0">
              <a:defRPr sz="2400" b="1">
                <a:solidFill>
                  <a:schemeClr val="tx1"/>
                </a:solidFill>
                <a:latin typeface="Arial" pitchFamily="34" charset="0"/>
                <a:ea typeface="ＭＳ Ｐゴシック" pitchFamily="34" charset="-128"/>
              </a:defRPr>
            </a:lvl2pPr>
            <a:lvl3pPr marL="1143000" indent="-228600" algn="r" eaLnBrk="0" hangingPunct="0">
              <a:defRPr sz="2400" b="1">
                <a:solidFill>
                  <a:schemeClr val="tx1"/>
                </a:solidFill>
                <a:latin typeface="Arial" pitchFamily="34" charset="0"/>
                <a:ea typeface="ＭＳ Ｐゴシック" pitchFamily="34" charset="-128"/>
              </a:defRPr>
            </a:lvl3pPr>
            <a:lvl4pPr marL="1600200" indent="-228600" algn="r" eaLnBrk="0" hangingPunct="0">
              <a:defRPr sz="2400" b="1">
                <a:solidFill>
                  <a:schemeClr val="tx1"/>
                </a:solidFill>
                <a:latin typeface="Arial" pitchFamily="34" charset="0"/>
                <a:ea typeface="ＭＳ Ｐゴシック" pitchFamily="34" charset="-128"/>
              </a:defRPr>
            </a:lvl4pPr>
            <a:lvl5pPr marL="2057400" indent="-228600" algn="r" eaLnBrk="0" hangingPunct="0">
              <a:defRPr sz="24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54DA3E7C-4829-412E-B082-58AF944D0E02}" type="slidenum">
              <a:rPr lang="en-US" altLang="en-US" sz="1200" b="0"/>
              <a:pPr/>
              <a:t>7</a:t>
            </a:fld>
            <a:endParaRPr lang="en-US" altLang="en-US" sz="1200" b="0"/>
          </a:p>
        </p:txBody>
      </p:sp>
    </p:spTree>
    <p:extLst>
      <p:ext uri="{BB962C8B-B14F-4D97-AF65-F5344CB8AC3E}">
        <p14:creationId xmlns:p14="http://schemas.microsoft.com/office/powerpoint/2010/main" val="175881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b="1">
                <a:solidFill>
                  <a:schemeClr val="tx1"/>
                </a:solidFill>
                <a:latin typeface="Arial" pitchFamily="34" charset="0"/>
                <a:ea typeface="ＭＳ Ｐゴシック" pitchFamily="34" charset="-128"/>
              </a:defRPr>
            </a:lvl1pPr>
            <a:lvl2pPr marL="742950" indent="-285750" algn="r" eaLnBrk="0" hangingPunct="0">
              <a:defRPr sz="2400" b="1">
                <a:solidFill>
                  <a:schemeClr val="tx1"/>
                </a:solidFill>
                <a:latin typeface="Arial" pitchFamily="34" charset="0"/>
                <a:ea typeface="ＭＳ Ｐゴシック" pitchFamily="34" charset="-128"/>
              </a:defRPr>
            </a:lvl2pPr>
            <a:lvl3pPr marL="1143000" indent="-228600" algn="r" eaLnBrk="0" hangingPunct="0">
              <a:defRPr sz="2400" b="1">
                <a:solidFill>
                  <a:schemeClr val="tx1"/>
                </a:solidFill>
                <a:latin typeface="Arial" pitchFamily="34" charset="0"/>
                <a:ea typeface="ＭＳ Ｐゴシック" pitchFamily="34" charset="-128"/>
              </a:defRPr>
            </a:lvl3pPr>
            <a:lvl4pPr marL="1600200" indent="-228600" algn="r" eaLnBrk="0" hangingPunct="0">
              <a:defRPr sz="2400" b="1">
                <a:solidFill>
                  <a:schemeClr val="tx1"/>
                </a:solidFill>
                <a:latin typeface="Arial" pitchFamily="34" charset="0"/>
                <a:ea typeface="ＭＳ Ｐゴシック" pitchFamily="34" charset="-128"/>
              </a:defRPr>
            </a:lvl4pPr>
            <a:lvl5pPr marL="2057400" indent="-228600" algn="r" eaLnBrk="0" hangingPunct="0">
              <a:defRPr sz="24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95928229-9BD0-4345-B164-18FB63884555}" type="slidenum">
              <a:rPr lang="en-US" altLang="en-US" sz="1200" b="0"/>
              <a:pPr/>
              <a:t>8</a:t>
            </a:fld>
            <a:endParaRPr lang="en-US" altLang="en-US" sz="1200" b="0"/>
          </a:p>
        </p:txBody>
      </p:sp>
    </p:spTree>
    <p:extLst>
      <p:ext uri="{BB962C8B-B14F-4D97-AF65-F5344CB8AC3E}">
        <p14:creationId xmlns:p14="http://schemas.microsoft.com/office/powerpoint/2010/main" val="276798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31 U.S. states passed compulsory sterilization laws</a:t>
            </a:r>
          </a:p>
          <a:p>
            <a:pPr marL="0" lvl="3"/>
            <a:r>
              <a:rPr lang="en-US" altLang="en-US" sz="2400" smtClean="0"/>
              <a:t>60,000 nationwide from 1909 up until the 1960s</a:t>
            </a:r>
          </a:p>
          <a:p>
            <a:endParaRPr lang="en-US" altLang="en-US" smtClean="0"/>
          </a:p>
          <a:p>
            <a:endParaRPr lang="en-US" altLang="en-US" smtClean="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b="1">
                <a:solidFill>
                  <a:schemeClr val="tx1"/>
                </a:solidFill>
                <a:latin typeface="Arial" pitchFamily="34" charset="0"/>
                <a:ea typeface="ＭＳ Ｐゴシック" pitchFamily="34" charset="-128"/>
              </a:defRPr>
            </a:lvl1pPr>
            <a:lvl2pPr marL="742950" indent="-285750" algn="r" eaLnBrk="0" hangingPunct="0">
              <a:defRPr sz="2400" b="1">
                <a:solidFill>
                  <a:schemeClr val="tx1"/>
                </a:solidFill>
                <a:latin typeface="Arial" pitchFamily="34" charset="0"/>
                <a:ea typeface="ＭＳ Ｐゴシック" pitchFamily="34" charset="-128"/>
              </a:defRPr>
            </a:lvl2pPr>
            <a:lvl3pPr marL="1143000" indent="-228600" algn="r" eaLnBrk="0" hangingPunct="0">
              <a:defRPr sz="2400" b="1">
                <a:solidFill>
                  <a:schemeClr val="tx1"/>
                </a:solidFill>
                <a:latin typeface="Arial" pitchFamily="34" charset="0"/>
                <a:ea typeface="ＭＳ Ｐゴシック" pitchFamily="34" charset="-128"/>
              </a:defRPr>
            </a:lvl3pPr>
            <a:lvl4pPr marL="1600200" indent="-228600" algn="r" eaLnBrk="0" hangingPunct="0">
              <a:defRPr sz="2400" b="1">
                <a:solidFill>
                  <a:schemeClr val="tx1"/>
                </a:solidFill>
                <a:latin typeface="Arial" pitchFamily="34" charset="0"/>
                <a:ea typeface="ＭＳ Ｐゴシック" pitchFamily="34" charset="-128"/>
              </a:defRPr>
            </a:lvl4pPr>
            <a:lvl5pPr marL="2057400" indent="-228600" algn="r" eaLnBrk="0" hangingPunct="0">
              <a:defRPr sz="24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F576E18E-94A5-4B11-BD29-6D6115A6A635}" type="slidenum">
              <a:rPr lang="en-US" altLang="en-US" sz="1200" b="0"/>
              <a:pPr/>
              <a:t>12</a:t>
            </a:fld>
            <a:endParaRPr lang="en-US" altLang="en-US" sz="1200" b="0"/>
          </a:p>
        </p:txBody>
      </p:sp>
    </p:spTree>
    <p:extLst>
      <p:ext uri="{BB962C8B-B14F-4D97-AF65-F5344CB8AC3E}">
        <p14:creationId xmlns:p14="http://schemas.microsoft.com/office/powerpoint/2010/main" val="389294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C920B3C-1A79-41EA-A582-D9B2BBB8F2FD}" type="slidenum">
              <a:rPr lang="en-US" altLang="en-US"/>
              <a:pPr/>
              <a:t>‹#›</a:t>
            </a:fld>
            <a:endParaRPr lang="en-US" altLang="en-US"/>
          </a:p>
        </p:txBody>
      </p:sp>
    </p:spTree>
    <p:extLst>
      <p:ext uri="{BB962C8B-B14F-4D97-AF65-F5344CB8AC3E}">
        <p14:creationId xmlns:p14="http://schemas.microsoft.com/office/powerpoint/2010/main" val="255822668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FCC2FA1E-929B-42D8-AAA7-6572E6C9E7D1}" type="slidenum">
              <a:rPr lang="en-US" altLang="en-US"/>
              <a:pPr/>
              <a:t>‹#›</a:t>
            </a:fld>
            <a:endParaRPr lang="en-US" altLang="en-US"/>
          </a:p>
        </p:txBody>
      </p:sp>
    </p:spTree>
    <p:extLst>
      <p:ext uri="{BB962C8B-B14F-4D97-AF65-F5344CB8AC3E}">
        <p14:creationId xmlns:p14="http://schemas.microsoft.com/office/powerpoint/2010/main" val="37804539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5F0893B3-832D-44ED-ABC5-88F893A5D6D8}" type="slidenum">
              <a:rPr lang="en-US" altLang="en-US"/>
              <a:pPr/>
              <a:t>‹#›</a:t>
            </a:fld>
            <a:endParaRPr lang="en-US" altLang="en-US"/>
          </a:p>
        </p:txBody>
      </p:sp>
    </p:spTree>
    <p:extLst>
      <p:ext uri="{BB962C8B-B14F-4D97-AF65-F5344CB8AC3E}">
        <p14:creationId xmlns:p14="http://schemas.microsoft.com/office/powerpoint/2010/main" val="19181873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596EBAE4-666B-442B-96CD-1B83F0DAB08A}" type="slidenum">
              <a:rPr lang="en-US" altLang="en-US"/>
              <a:pPr/>
              <a:t>‹#›</a:t>
            </a:fld>
            <a:endParaRPr lang="en-US" altLang="en-US"/>
          </a:p>
        </p:txBody>
      </p:sp>
    </p:spTree>
    <p:extLst>
      <p:ext uri="{BB962C8B-B14F-4D97-AF65-F5344CB8AC3E}">
        <p14:creationId xmlns:p14="http://schemas.microsoft.com/office/powerpoint/2010/main" val="122154131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A8B7607C-6052-4DFF-A768-2EF72945F36F}" type="slidenum">
              <a:rPr lang="en-US" altLang="en-US"/>
              <a:pPr/>
              <a:t>‹#›</a:t>
            </a:fld>
            <a:endParaRPr lang="en-US" altLang="en-US"/>
          </a:p>
        </p:txBody>
      </p:sp>
    </p:spTree>
    <p:extLst>
      <p:ext uri="{BB962C8B-B14F-4D97-AF65-F5344CB8AC3E}">
        <p14:creationId xmlns:p14="http://schemas.microsoft.com/office/powerpoint/2010/main" val="13202131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A537D359-521A-4492-926A-ED7505F2F896}" type="slidenum">
              <a:rPr lang="en-US" altLang="en-US"/>
              <a:pPr/>
              <a:t>‹#›</a:t>
            </a:fld>
            <a:endParaRPr lang="en-US" altLang="en-US"/>
          </a:p>
        </p:txBody>
      </p:sp>
    </p:spTree>
    <p:extLst>
      <p:ext uri="{BB962C8B-B14F-4D97-AF65-F5344CB8AC3E}">
        <p14:creationId xmlns:p14="http://schemas.microsoft.com/office/powerpoint/2010/main" val="114385685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1F0148B5-3FCF-4EC9-AD8D-5DE57F7C0FAC}" type="slidenum">
              <a:rPr lang="en-US" altLang="en-US"/>
              <a:pPr/>
              <a:t>‹#›</a:t>
            </a:fld>
            <a:endParaRPr lang="en-US" altLang="en-US"/>
          </a:p>
        </p:txBody>
      </p:sp>
    </p:spTree>
    <p:extLst>
      <p:ext uri="{BB962C8B-B14F-4D97-AF65-F5344CB8AC3E}">
        <p14:creationId xmlns:p14="http://schemas.microsoft.com/office/powerpoint/2010/main" val="171789390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A1E233D3-DFA0-449F-A78B-D5F333522C3A}" type="slidenum">
              <a:rPr lang="en-US" altLang="en-US"/>
              <a:pPr/>
              <a:t>‹#›</a:t>
            </a:fld>
            <a:endParaRPr lang="en-US" altLang="en-US"/>
          </a:p>
        </p:txBody>
      </p:sp>
    </p:spTree>
    <p:extLst>
      <p:ext uri="{BB962C8B-B14F-4D97-AF65-F5344CB8AC3E}">
        <p14:creationId xmlns:p14="http://schemas.microsoft.com/office/powerpoint/2010/main" val="337197437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fld id="{E230CE11-C9CF-4868-ABA8-1D8B9158EC0F}" type="slidenum">
              <a:rPr lang="en-US" altLang="en-US"/>
              <a:pPr/>
              <a:t>‹#›</a:t>
            </a:fld>
            <a:endParaRPr lang="en-US" altLang="en-US"/>
          </a:p>
        </p:txBody>
      </p:sp>
    </p:spTree>
    <p:extLst>
      <p:ext uri="{BB962C8B-B14F-4D97-AF65-F5344CB8AC3E}">
        <p14:creationId xmlns:p14="http://schemas.microsoft.com/office/powerpoint/2010/main" val="79974039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A4C819A-3DEC-4C19-8CD5-7656AC11CB2D}" type="slidenum">
              <a:rPr lang="en-US" altLang="en-US"/>
              <a:pPr/>
              <a:t>‹#›</a:t>
            </a:fld>
            <a:endParaRPr lang="en-US" altLang="en-US"/>
          </a:p>
        </p:txBody>
      </p:sp>
    </p:spTree>
    <p:extLst>
      <p:ext uri="{BB962C8B-B14F-4D97-AF65-F5344CB8AC3E}">
        <p14:creationId xmlns:p14="http://schemas.microsoft.com/office/powerpoint/2010/main" val="5314074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2AF48EA0-DA26-4755-9D5C-BA923D6BA5BE}" type="slidenum">
              <a:rPr lang="en-US" altLang="en-US"/>
              <a:pPr/>
              <a:t>‹#›</a:t>
            </a:fld>
            <a:endParaRPr lang="en-US" altLang="en-US"/>
          </a:p>
        </p:txBody>
      </p:sp>
    </p:spTree>
    <p:extLst>
      <p:ext uri="{BB962C8B-B14F-4D97-AF65-F5344CB8AC3E}">
        <p14:creationId xmlns:p14="http://schemas.microsoft.com/office/powerpoint/2010/main" val="194496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latin typeface="Arial" charset="0"/>
                <a:ea typeface="+mn-ea"/>
              </a:defRPr>
            </a:lvl1pPr>
          </a:lstStyle>
          <a:p>
            <a:pPr>
              <a:defRPr/>
            </a:pPr>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latin typeface="Arial" charset="0"/>
                <a:ea typeface="+mn-ea"/>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ED1A5A09-5B97-4C4B-A414-5EED3D3B88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4" r:id="rId1"/>
    <p:sldLayoutId id="2147484267" r:id="rId2"/>
    <p:sldLayoutId id="2147484275" r:id="rId3"/>
    <p:sldLayoutId id="2147484268" r:id="rId4"/>
    <p:sldLayoutId id="2147484269" r:id="rId5"/>
    <p:sldLayoutId id="2147484270" r:id="rId6"/>
    <p:sldLayoutId id="2147484271" r:id="rId7"/>
    <p:sldLayoutId id="2147484276" r:id="rId8"/>
    <p:sldLayoutId id="2147484277" r:id="rId9"/>
    <p:sldLayoutId id="2147484272" r:id="rId10"/>
    <p:sldLayoutId id="2147484273" r:id="rId11"/>
  </p:sldLayoutIdLst>
  <p:transition spd="med">
    <p:fade/>
  </p:transition>
  <p:timing>
    <p:tnLst>
      <p:par>
        <p:cTn id="1" dur="indefinite" restart="never" nodeType="tmRoot"/>
      </p:par>
    </p:tnLst>
  </p:timing>
  <p:txStyles>
    <p:titleStyle>
      <a:lvl1pPr algn="l" rtl="0" fontAlgn="base">
        <a:spcBef>
          <a:spcPct val="0"/>
        </a:spcBef>
        <a:spcAft>
          <a:spcPct val="0"/>
        </a:spcAft>
        <a:defRPr sz="2800" kern="1200" cap="all">
          <a:solidFill>
            <a:schemeClr val="tx1"/>
          </a:solidFill>
          <a:latin typeface="+mj-lt"/>
          <a:ea typeface="ＭＳ Ｐゴシック" pitchFamily="34" charset="-128"/>
          <a:cs typeface="+mj-cs"/>
        </a:defRPr>
      </a:lvl1pPr>
      <a:lvl2pPr algn="l" rtl="0" fontAlgn="base">
        <a:spcBef>
          <a:spcPct val="0"/>
        </a:spcBef>
        <a:spcAft>
          <a:spcPct val="0"/>
        </a:spcAft>
        <a:defRPr sz="2800">
          <a:solidFill>
            <a:schemeClr val="tx1"/>
          </a:solidFill>
          <a:latin typeface="Franklin Gothic Medium" pitchFamily="34" charset="0"/>
          <a:ea typeface="ＭＳ Ｐゴシック" pitchFamily="34" charset="-128"/>
        </a:defRPr>
      </a:lvl2pPr>
      <a:lvl3pPr algn="l" rtl="0" fontAlgn="base">
        <a:spcBef>
          <a:spcPct val="0"/>
        </a:spcBef>
        <a:spcAft>
          <a:spcPct val="0"/>
        </a:spcAft>
        <a:defRPr sz="2800">
          <a:solidFill>
            <a:schemeClr val="tx1"/>
          </a:solidFill>
          <a:latin typeface="Franklin Gothic Medium" pitchFamily="34" charset="0"/>
          <a:ea typeface="ＭＳ Ｐゴシック" pitchFamily="34" charset="-128"/>
        </a:defRPr>
      </a:lvl3pPr>
      <a:lvl4pPr algn="l" rtl="0" fontAlgn="base">
        <a:spcBef>
          <a:spcPct val="0"/>
        </a:spcBef>
        <a:spcAft>
          <a:spcPct val="0"/>
        </a:spcAft>
        <a:defRPr sz="2800">
          <a:solidFill>
            <a:schemeClr val="tx1"/>
          </a:solidFill>
          <a:latin typeface="Franklin Gothic Medium" pitchFamily="34" charset="0"/>
          <a:ea typeface="ＭＳ Ｐゴシック" pitchFamily="34" charset="-128"/>
        </a:defRPr>
      </a:lvl4pPr>
      <a:lvl5pPr algn="l" rtl="0" fontAlgn="base">
        <a:spcBef>
          <a:spcPct val="0"/>
        </a:spcBef>
        <a:spcAft>
          <a:spcPct val="0"/>
        </a:spcAft>
        <a:defRPr sz="2800">
          <a:solidFill>
            <a:schemeClr val="tx1"/>
          </a:solidFill>
          <a:latin typeface="Franklin Gothic Medium" pitchFamily="34" charset="0"/>
          <a:ea typeface="ＭＳ Ｐゴシック" pitchFamily="34" charset="-128"/>
        </a:defRPr>
      </a:lvl5pPr>
      <a:lvl6pPr marL="457200" algn="l" rtl="0" fontAlgn="base">
        <a:spcBef>
          <a:spcPct val="0"/>
        </a:spcBef>
        <a:spcAft>
          <a:spcPct val="0"/>
        </a:spcAft>
        <a:defRPr sz="2800">
          <a:solidFill>
            <a:schemeClr val="tx1"/>
          </a:solidFill>
          <a:latin typeface="Franklin Gothic Medium" pitchFamily="34" charset="0"/>
          <a:ea typeface="ＭＳ Ｐゴシック" pitchFamily="34" charset="-128"/>
        </a:defRPr>
      </a:lvl6pPr>
      <a:lvl7pPr marL="914400" algn="l" rtl="0" fontAlgn="base">
        <a:spcBef>
          <a:spcPct val="0"/>
        </a:spcBef>
        <a:spcAft>
          <a:spcPct val="0"/>
        </a:spcAft>
        <a:defRPr sz="2800">
          <a:solidFill>
            <a:schemeClr val="tx1"/>
          </a:solidFill>
          <a:latin typeface="Franklin Gothic Medium" pitchFamily="34" charset="0"/>
          <a:ea typeface="ＭＳ Ｐゴシック" pitchFamily="34" charset="-128"/>
        </a:defRPr>
      </a:lvl7pPr>
      <a:lvl8pPr marL="1371600" algn="l" rtl="0" fontAlgn="base">
        <a:spcBef>
          <a:spcPct val="0"/>
        </a:spcBef>
        <a:spcAft>
          <a:spcPct val="0"/>
        </a:spcAft>
        <a:defRPr sz="2800">
          <a:solidFill>
            <a:schemeClr val="tx1"/>
          </a:solidFill>
          <a:latin typeface="Franklin Gothic Medium" pitchFamily="34" charset="0"/>
          <a:ea typeface="ＭＳ Ｐゴシック" pitchFamily="34" charset="-128"/>
        </a:defRPr>
      </a:lvl8pPr>
      <a:lvl9pPr marL="1828800" algn="l" rtl="0" fontAlgn="base">
        <a:spcBef>
          <a:spcPct val="0"/>
        </a:spcBef>
        <a:spcAft>
          <a:spcPct val="0"/>
        </a:spcAft>
        <a:defRPr sz="2800">
          <a:solidFill>
            <a:schemeClr val="tx1"/>
          </a:solidFill>
          <a:latin typeface="Franklin Gothic Medium" pitchFamily="34" charset="0"/>
          <a:ea typeface="ＭＳ Ｐゴシック" pitchFamily="34" charset="-128"/>
        </a:defRPr>
      </a:lvl9pPr>
    </p:titleStyle>
    <p:bodyStyle>
      <a:lvl1pPr marL="342900" indent="-342900" algn="l" rtl="0" fontAlgn="base">
        <a:spcBef>
          <a:spcPts val="800"/>
        </a:spcBef>
        <a:spcAft>
          <a:spcPct val="0"/>
        </a:spcAft>
        <a:buFont typeface="Arial" pitchFamily="34" charset="0"/>
        <a:defRPr sz="1600" b="1" kern="1200">
          <a:solidFill>
            <a:schemeClr val="tx1"/>
          </a:solidFill>
          <a:latin typeface="+mn-lt"/>
          <a:ea typeface="ＭＳ Ｐゴシック" pitchFamily="34" charset="-128"/>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34" charset="-128"/>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34" charset="-128"/>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34" charset="-128"/>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ＭＳ Ｐゴシック" pitchFamily="34"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J9k29IZzxGw"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bs.org/independentlens/blog/unwanted-sterilization-and-eugenics-programs-in-the-united-st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MkABRBSm34"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mRtB6Ur76bw"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youtube.com/watch?v=UYCaob7MDA8"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458200" cy="1600200"/>
          </a:xfrm>
        </p:spPr>
        <p:txBody>
          <a:bodyPr/>
          <a:lstStyle/>
          <a:p>
            <a:pPr fontAlgn="auto">
              <a:spcAft>
                <a:spcPts val="0"/>
              </a:spcAft>
              <a:defRPr/>
            </a:pPr>
            <a:r>
              <a:rPr lang="en-US" sz="3200" u="sng" dirty="0" smtClean="0">
                <a:ea typeface="+mj-ea"/>
              </a:rPr>
              <a:t>Bell Ringer: </a:t>
            </a:r>
            <a:r>
              <a:rPr lang="en-US" sz="3200" cap="none" dirty="0" smtClean="0">
                <a:ea typeface="+mj-ea"/>
              </a:rPr>
              <a:t>Choose the statement that most closely aligns with your beliefs and explain why you chose that one.</a:t>
            </a:r>
            <a:endParaRPr lang="en-US" sz="3200" cap="none" dirty="0">
              <a:ea typeface="+mj-ea"/>
            </a:endParaRPr>
          </a:p>
        </p:txBody>
      </p:sp>
      <p:sp>
        <p:nvSpPr>
          <p:cNvPr id="6146" name="Subtitle 2"/>
          <p:cNvSpPr>
            <a:spLocks noGrp="1"/>
          </p:cNvSpPr>
          <p:nvPr>
            <p:ph idx="1"/>
          </p:nvPr>
        </p:nvSpPr>
        <p:spPr>
          <a:xfrm>
            <a:off x="457200" y="381000"/>
            <a:ext cx="8229600" cy="4298950"/>
          </a:xfrm>
        </p:spPr>
        <p:txBody>
          <a:bodyPr/>
          <a:lstStyle/>
          <a:p>
            <a:pPr marL="493713" indent="-457200">
              <a:buFont typeface="Franklin Gothic Medium" pitchFamily="34" charset="0"/>
              <a:buAutoNum type="arabicPeriod"/>
            </a:pPr>
            <a:r>
              <a:rPr lang="en-US" altLang="en-US" sz="2700" b="0" dirty="0" smtClean="0"/>
              <a:t>In a democracy, people should have the freedom to make their own choices and be responsible for their actions. If they want to indulge in destructive personal behavior, that's their business, not the government’s.</a:t>
            </a:r>
          </a:p>
          <a:p>
            <a:pPr marL="493713" indent="-457200">
              <a:buFont typeface="Franklin Gothic Medium" pitchFamily="34" charset="0"/>
              <a:buAutoNum type="arabicPeriod"/>
            </a:pPr>
            <a:r>
              <a:rPr lang="en-US" altLang="en-US" sz="2700" b="0" dirty="0" smtClean="0"/>
              <a:t>A democratic government is made up of its citizens and a major responsibility of government is to guarantee equal opportunity for all. The government has a duty to alleviate social ills and guarantee that no one is in need.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Content Placeholder 7"/>
          <p:cNvSpPr>
            <a:spLocks noGrp="1"/>
          </p:cNvSpPr>
          <p:nvPr>
            <p:ph sz="half" idx="1"/>
          </p:nvPr>
        </p:nvSpPr>
        <p:spPr>
          <a:xfrm>
            <a:off x="4038600" y="228600"/>
            <a:ext cx="4953000" cy="4800600"/>
          </a:xfrm>
        </p:spPr>
        <p:txBody>
          <a:bodyPr/>
          <a:lstStyle/>
          <a:p>
            <a:pPr marL="0" indent="0">
              <a:spcBef>
                <a:spcPct val="0"/>
              </a:spcBef>
              <a:buClr>
                <a:schemeClr val="tx1"/>
              </a:buClr>
              <a:buFont typeface="Arial" pitchFamily="34" charset="0"/>
              <a:buChar char="•"/>
            </a:pPr>
            <a:r>
              <a:rPr lang="en-US" altLang="en-US" sz="2200" b="0" dirty="0" smtClean="0"/>
              <a:t>Ferdinando Nicola Sacco and Bartolomeo Vanzetti were accused of killing two employees of the Slater &amp; Morrill Shoe Co. and robbed them of their $15,000 payroll</a:t>
            </a:r>
          </a:p>
          <a:p>
            <a:pPr lvl="3">
              <a:buClr>
                <a:schemeClr val="tx1"/>
              </a:buClr>
              <a:buFont typeface="Arial" pitchFamily="34" charset="0"/>
              <a:buChar char="•"/>
            </a:pPr>
            <a:r>
              <a:rPr lang="en-US" altLang="en-US" sz="2000" dirty="0" smtClean="0"/>
              <a:t>Italian immigrants</a:t>
            </a:r>
          </a:p>
          <a:p>
            <a:pPr lvl="3">
              <a:buClr>
                <a:schemeClr val="tx1"/>
              </a:buClr>
              <a:buFont typeface="Arial" pitchFamily="34" charset="0"/>
              <a:buChar char="•"/>
            </a:pPr>
            <a:r>
              <a:rPr lang="en-US" altLang="en-US" sz="2000" dirty="0" smtClean="0"/>
              <a:t>Militant anarchists</a:t>
            </a:r>
          </a:p>
          <a:p>
            <a:pPr marL="0" indent="0">
              <a:spcBef>
                <a:spcPct val="0"/>
              </a:spcBef>
              <a:buClr>
                <a:schemeClr val="tx1"/>
              </a:buClr>
              <a:buFont typeface="Arial" pitchFamily="34" charset="0"/>
              <a:buChar char="•"/>
            </a:pPr>
            <a:r>
              <a:rPr lang="en-US" altLang="en-US" sz="2200" b="0" dirty="0" smtClean="0"/>
              <a:t>Found guilty and executed</a:t>
            </a:r>
          </a:p>
          <a:p>
            <a:pPr marL="0" indent="0">
              <a:spcBef>
                <a:spcPct val="0"/>
              </a:spcBef>
              <a:buClr>
                <a:schemeClr val="tx1"/>
              </a:buClr>
              <a:buFont typeface="Arial" pitchFamily="34" charset="0"/>
              <a:buChar char="•"/>
            </a:pPr>
            <a:r>
              <a:rPr lang="en-US" altLang="en-US" sz="2200" b="0" dirty="0" smtClean="0"/>
              <a:t>Spurred violent demonstrations worldwide</a:t>
            </a:r>
          </a:p>
          <a:p>
            <a:pPr marL="0" indent="0">
              <a:spcBef>
                <a:spcPct val="0"/>
              </a:spcBef>
              <a:buClr>
                <a:schemeClr val="tx1"/>
              </a:buClr>
              <a:buFont typeface="Arial" pitchFamily="34" charset="0"/>
              <a:buChar char="•"/>
            </a:pPr>
            <a:r>
              <a:rPr lang="en-US" altLang="en-US" sz="2200" b="0" dirty="0" smtClean="0"/>
              <a:t>Trials generally seen as unfair, targeting radical immigrants, and holding opinion over evidence at trial</a:t>
            </a:r>
          </a:p>
        </p:txBody>
      </p:sp>
      <p:sp>
        <p:nvSpPr>
          <p:cNvPr id="2" name="Title 1"/>
          <p:cNvSpPr>
            <a:spLocks noGrp="1"/>
          </p:cNvSpPr>
          <p:nvPr>
            <p:ph type="title"/>
          </p:nvPr>
        </p:nvSpPr>
        <p:spPr>
          <a:xfrm>
            <a:off x="533400" y="5486400"/>
            <a:ext cx="8183563" cy="1050925"/>
          </a:xfrm>
        </p:spPr>
        <p:txBody>
          <a:bodyPr/>
          <a:lstStyle/>
          <a:p>
            <a:pPr fontAlgn="auto">
              <a:spcAft>
                <a:spcPts val="0"/>
              </a:spcAft>
              <a:defRPr/>
            </a:pPr>
            <a:r>
              <a:rPr lang="en-US" sz="3200" b="1" dirty="0" smtClean="0">
                <a:solidFill>
                  <a:srgbClr val="000000"/>
                </a:solidFill>
                <a:ea typeface="+mj-ea"/>
              </a:rPr>
              <a:t>Trial of Sacco and Vanzetti</a:t>
            </a:r>
            <a:endParaRPr lang="en-US" sz="3200" b="1" dirty="0">
              <a:solidFill>
                <a:srgbClr val="000000"/>
              </a:solidFill>
              <a:ea typeface="+mj-ea"/>
            </a:endParaRPr>
          </a:p>
        </p:txBody>
      </p:sp>
      <p:pic>
        <p:nvPicPr>
          <p:cNvPr id="5" name="Picture 5" descr="saccoandvanzetti">
            <a:hlinkClick r:id="rId2"/>
          </p:cNvPr>
          <p:cNvPicPr>
            <a:picLocks noChangeAspect="1" noChangeArrowheads="1"/>
          </p:cNvPicPr>
          <p:nvPr/>
        </p:nvPicPr>
        <p:blipFill>
          <a:blip r:embed="rId3" cstate="print">
            <a:extLst/>
          </a:blip>
          <a:srcRect b="8299"/>
          <a:stretch>
            <a:fillRect/>
          </a:stretch>
        </p:blipFill>
        <p:spPr bwMode="auto">
          <a:xfrm rot="21173114">
            <a:off x="305416" y="910312"/>
            <a:ext cx="3506319" cy="268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randombar(horizontal)">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randombar(horizontal)">
                                      <p:cBhvr>
                                        <p:cTn id="12" dur="500"/>
                                        <p:tgtEl>
                                          <p:spTgt spid="33796">
                                            <p:txEl>
                                              <p:pRg st="1" end="1"/>
                                            </p:txEl>
                                          </p:spTgt>
                                        </p:tgtEl>
                                      </p:cBhvr>
                                    </p:animEffect>
                                  </p:childTnLst>
                                </p:cTn>
                              </p:par>
                            </p:childTnLst>
                          </p:cTn>
                        </p:par>
                        <p:par>
                          <p:cTn id="13" fill="hold" nodeType="afterGroup">
                            <p:stCondLst>
                              <p:cond delay="500"/>
                            </p:stCondLst>
                            <p:childTnLst>
                              <p:par>
                                <p:cTn id="14" presetID="14" presetClass="entr" presetSubtype="10" fill="hold" nodeType="afterEffect">
                                  <p:stCondLst>
                                    <p:cond delay="0"/>
                                  </p:stCondLst>
                                  <p:childTnLst>
                                    <p:set>
                                      <p:cBhvr>
                                        <p:cTn id="15" dur="1" fill="hold">
                                          <p:stCondLst>
                                            <p:cond delay="0"/>
                                          </p:stCondLst>
                                        </p:cTn>
                                        <p:tgtEl>
                                          <p:spTgt spid="33796">
                                            <p:txEl>
                                              <p:pRg st="2" end="2"/>
                                            </p:txEl>
                                          </p:spTgt>
                                        </p:tgtEl>
                                        <p:attrNameLst>
                                          <p:attrName>style.visibility</p:attrName>
                                        </p:attrNameLst>
                                      </p:cBhvr>
                                      <p:to>
                                        <p:strVal val="visible"/>
                                      </p:to>
                                    </p:set>
                                    <p:animEffect transition="in" filter="randombar(horizontal)">
                                      <p:cBhvr>
                                        <p:cTn id="16" dur="500"/>
                                        <p:tgtEl>
                                          <p:spTgt spid="3379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33796">
                                            <p:txEl>
                                              <p:pRg st="3" end="3"/>
                                            </p:txEl>
                                          </p:spTgt>
                                        </p:tgtEl>
                                        <p:attrNameLst>
                                          <p:attrName>style.visibility</p:attrName>
                                        </p:attrNameLst>
                                      </p:cBhvr>
                                      <p:to>
                                        <p:strVal val="visible"/>
                                      </p:to>
                                    </p:set>
                                    <p:animEffect transition="in" filter="randombar(horizontal)">
                                      <p:cBhvr>
                                        <p:cTn id="21" dur="500"/>
                                        <p:tgtEl>
                                          <p:spTgt spid="33796">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33796">
                                            <p:txEl>
                                              <p:pRg st="4" end="4"/>
                                            </p:txEl>
                                          </p:spTgt>
                                        </p:tgtEl>
                                        <p:attrNameLst>
                                          <p:attrName>style.visibility</p:attrName>
                                        </p:attrNameLst>
                                      </p:cBhvr>
                                      <p:to>
                                        <p:strVal val="visible"/>
                                      </p:to>
                                    </p:set>
                                    <p:animEffect transition="in" filter="randombar(horizontal)">
                                      <p:cBhvr>
                                        <p:cTn id="26" dur="500"/>
                                        <p:tgtEl>
                                          <p:spTgt spid="33796">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33796">
                                            <p:txEl>
                                              <p:pRg st="5" end="5"/>
                                            </p:txEl>
                                          </p:spTgt>
                                        </p:tgtEl>
                                        <p:attrNameLst>
                                          <p:attrName>style.visibility</p:attrName>
                                        </p:attrNameLst>
                                      </p:cBhvr>
                                      <p:to>
                                        <p:strVal val="visible"/>
                                      </p:to>
                                    </p:set>
                                    <p:animEffect transition="in" filter="randombar(horizontal)">
                                      <p:cBhvr>
                                        <p:cTn id="31" dur="500"/>
                                        <p:tgtEl>
                                          <p:spTgt spid="337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File:Eugenics supporters hold signs on Wall Street.jpg">
            <a:hlinkClick r:i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4267200"/>
            <a:ext cx="7702878" cy="230832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oudy Old Style" pitchFamily="18" charset="0"/>
                <a:ea typeface="+mn-ea"/>
              </a:rPr>
              <a:t>What are these men</a:t>
            </a:r>
          </a:p>
          <a:p>
            <a:pPr algn="ctr">
              <a:defRPr/>
            </a:pPr>
            <a:r>
              <a:rPr lang="en-US" sz="7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oudy Old Style" pitchFamily="18" charset="0"/>
                <a:ea typeface="+mn-ea"/>
              </a:rPr>
              <a:t>protesting against?</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521575" cy="1828800"/>
          </a:xfrm>
        </p:spPr>
        <p:txBody>
          <a:bodyPr/>
          <a:lstStyle/>
          <a:p>
            <a:pPr fontAlgn="auto">
              <a:spcAft>
                <a:spcPts val="0"/>
              </a:spcAft>
              <a:defRPr/>
            </a:pPr>
            <a:r>
              <a:rPr lang="en-US" sz="3600" b="1" dirty="0" smtClean="0">
                <a:ea typeface="+mj-ea"/>
                <a:hlinkClick r:id="rId3"/>
              </a:rPr>
              <a:t>Eugenics</a:t>
            </a:r>
            <a:endParaRPr lang="en-US" sz="3600" b="1" dirty="0">
              <a:ea typeface="+mj-ea"/>
            </a:endParaRPr>
          </a:p>
        </p:txBody>
      </p:sp>
      <p:sp>
        <p:nvSpPr>
          <p:cNvPr id="35843" name="Content Placeholder 2"/>
          <p:cNvSpPr>
            <a:spLocks noGrp="1"/>
          </p:cNvSpPr>
          <p:nvPr>
            <p:ph idx="1"/>
          </p:nvPr>
        </p:nvSpPr>
        <p:spPr>
          <a:xfrm>
            <a:off x="381000" y="304800"/>
            <a:ext cx="8382000" cy="4419600"/>
          </a:xfrm>
        </p:spPr>
        <p:txBody>
          <a:bodyPr rtlCol="0">
            <a:noAutofit/>
          </a:bodyPr>
          <a:lstStyle/>
          <a:p>
            <a:pPr marL="285750" indent="-285750" fontAlgn="auto">
              <a:spcAft>
                <a:spcPts val="0"/>
              </a:spcAft>
              <a:buFont typeface="Arial"/>
              <a:buChar char="•"/>
              <a:defRPr/>
            </a:pPr>
            <a:r>
              <a:rPr lang="en-US" sz="2800" b="0" dirty="0" smtClean="0">
                <a:ea typeface="+mn-ea"/>
              </a:rPr>
              <a:t>Eugenics</a:t>
            </a:r>
            <a:r>
              <a:rPr lang="en-US" sz="2800" b="0" dirty="0">
                <a:ea typeface="+mn-ea"/>
              </a:rPr>
              <a:t>: A pseudo-science </a:t>
            </a:r>
            <a:r>
              <a:rPr lang="en-US" sz="2800" b="0" dirty="0" smtClean="0">
                <a:ea typeface="+mn-ea"/>
              </a:rPr>
              <a:t>claiming it was possible </a:t>
            </a:r>
            <a:r>
              <a:rPr lang="en-US" sz="2800" b="0" dirty="0">
                <a:ea typeface="+mn-ea"/>
              </a:rPr>
              <a:t>to improve the genetic features of human populations through selective breeding and </a:t>
            </a:r>
            <a:r>
              <a:rPr lang="en-US" sz="2800" b="0" dirty="0" smtClean="0">
                <a:ea typeface="+mn-ea"/>
              </a:rPr>
              <a:t>sterilization</a:t>
            </a:r>
          </a:p>
          <a:p>
            <a:pPr marL="573786" lvl="3" indent="-285750" fontAlgn="auto">
              <a:spcAft>
                <a:spcPts val="0"/>
              </a:spcAft>
              <a:buFont typeface="Arial"/>
              <a:buChar char="•"/>
              <a:defRPr/>
            </a:pPr>
            <a:r>
              <a:rPr lang="en-US" sz="2400" dirty="0" smtClean="0">
                <a:ea typeface="+mn-ea"/>
              </a:rPr>
              <a:t>Based </a:t>
            </a:r>
            <a:r>
              <a:rPr lang="en-US" sz="2400" dirty="0">
                <a:ea typeface="+mn-ea"/>
              </a:rPr>
              <a:t>on IQ Testing, physical traits, social mobility, and predisposition towards violence and </a:t>
            </a:r>
            <a:r>
              <a:rPr lang="en-US" sz="2400" dirty="0" smtClean="0">
                <a:ea typeface="+mn-ea"/>
              </a:rPr>
              <a:t>crime.</a:t>
            </a:r>
          </a:p>
          <a:p>
            <a:pPr marL="573786" lvl="3" indent="-285750" fontAlgn="auto">
              <a:spcAft>
                <a:spcPts val="0"/>
              </a:spcAft>
              <a:buFont typeface="Arial"/>
              <a:buChar char="•"/>
              <a:defRPr/>
            </a:pPr>
            <a:r>
              <a:rPr lang="en-US" sz="2400" dirty="0" smtClean="0">
                <a:ea typeface="+mn-ea"/>
              </a:rPr>
              <a:t>Reaffirmed </a:t>
            </a:r>
            <a:r>
              <a:rPr lang="en-US" sz="2400" dirty="0">
                <a:ea typeface="+mn-ea"/>
              </a:rPr>
              <a:t>the existing class and racial </a:t>
            </a:r>
            <a:r>
              <a:rPr lang="en-US" sz="2400" dirty="0" smtClean="0">
                <a:ea typeface="+mn-ea"/>
              </a:rPr>
              <a:t>hierarchies</a:t>
            </a:r>
          </a:p>
          <a:p>
            <a:pPr marL="457200" indent="-457200" fontAlgn="auto">
              <a:spcBef>
                <a:spcPts val="0"/>
              </a:spcBef>
              <a:spcAft>
                <a:spcPts val="0"/>
              </a:spcAft>
              <a:buFont typeface="Arial"/>
              <a:buChar char="•"/>
              <a:defRPr/>
            </a:pPr>
            <a:r>
              <a:rPr lang="en-US" altLang="en-US" sz="2800" b="0" dirty="0">
                <a:ea typeface="+mn-ea"/>
              </a:rPr>
              <a:t>C</a:t>
            </a:r>
            <a:r>
              <a:rPr lang="en-US" altLang="en-US" sz="2800" b="0" dirty="0" smtClean="0">
                <a:ea typeface="+mn-ea"/>
              </a:rPr>
              <a:t>ompulsory sterilization laws </a:t>
            </a:r>
          </a:p>
          <a:p>
            <a:pPr marL="745236" lvl="3" indent="-457200" fontAlgn="auto">
              <a:spcBef>
                <a:spcPts val="0"/>
              </a:spcBef>
              <a:spcAft>
                <a:spcPts val="0"/>
              </a:spcAft>
              <a:buFont typeface="Arial"/>
              <a:buChar char="•"/>
              <a:defRPr/>
            </a:pPr>
            <a:r>
              <a:rPr lang="en-US" altLang="en-US" sz="2400" dirty="0" smtClean="0">
                <a:ea typeface="+mn-ea"/>
              </a:rPr>
              <a:t>Men: Treat aggression and eliminate criminal behavior </a:t>
            </a:r>
          </a:p>
          <a:p>
            <a:pPr marL="745236" lvl="3" indent="-457200" fontAlgn="auto">
              <a:spcBef>
                <a:spcPts val="0"/>
              </a:spcBef>
              <a:spcAft>
                <a:spcPts val="0"/>
              </a:spcAft>
              <a:buFont typeface="Arial"/>
              <a:buChar char="•"/>
              <a:defRPr/>
            </a:pPr>
            <a:r>
              <a:rPr lang="en-US" altLang="en-US" sz="2400" dirty="0" smtClean="0">
                <a:ea typeface="+mn-ea"/>
              </a:rPr>
              <a:t>Women: To control their sexuality</a:t>
            </a:r>
          </a:p>
        </p:txBody>
      </p:sp>
      <p:pic>
        <p:nvPicPr>
          <p:cNvPr id="6" name="Picture 2" descr="The American Eugenics Society promoted ideas of racial betterment and genetic education through public lectures, conferences, publications and exhibits at county and state fairs — like this chart labeled &quot;The Triangle of Life&quot; from the Kansas Free F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4" y="8263"/>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700"/>
                                        <p:tgtEl>
                                          <p:spTgt spid="6"/>
                                        </p:tgtEl>
                                      </p:cBhvr>
                                    </p:animEffect>
                                    <p:anim calcmode="lin" valueType="num">
                                      <p:cBhvr>
                                        <p:cTn id="7" dur="700"/>
                                        <p:tgtEl>
                                          <p:spTgt spid="6"/>
                                        </p:tgtEl>
                                        <p:attrNameLst>
                                          <p:attrName>ppt_x</p:attrName>
                                        </p:attrNameLst>
                                      </p:cBhvr>
                                      <p:tavLst>
                                        <p:tav tm="0">
                                          <p:val>
                                            <p:strVal val="ppt_x"/>
                                          </p:val>
                                        </p:tav>
                                        <p:tav tm="100000">
                                          <p:val>
                                            <p:strVal val="ppt_x"/>
                                          </p:val>
                                        </p:tav>
                                      </p:tavLst>
                                    </p:anim>
                                    <p:anim calcmode="lin" valueType="num">
                                      <p:cBhvr>
                                        <p:cTn id="8" dur="700"/>
                                        <p:tgtEl>
                                          <p:spTgt spid="6"/>
                                        </p:tgtEl>
                                        <p:attrNameLst>
                                          <p:attrName>ppt_y</p:attrName>
                                        </p:attrNameLst>
                                      </p:cBhvr>
                                      <p:tavLst>
                                        <p:tav tm="0">
                                          <p:val>
                                            <p:strVal val="ppt_y"/>
                                          </p:val>
                                        </p:tav>
                                        <p:tav tm="100000">
                                          <p:val>
                                            <p:strVal val="ppt_y+.1"/>
                                          </p:val>
                                        </p:tav>
                                      </p:tavLst>
                                    </p:anim>
                                    <p:set>
                                      <p:cBhvr>
                                        <p:cTn id="9" dur="1" fill="hold">
                                          <p:stCondLst>
                                            <p:cond delay="699"/>
                                          </p:stCondLst>
                                        </p:cTn>
                                        <p:tgtEl>
                                          <p:spTgt spid="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 calcmode="lin" valueType="num">
                                      <p:cBhvr additive="base">
                                        <p:cTn id="14"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5843">
                                            <p:txEl>
                                              <p:pRg st="1" end="1"/>
                                            </p:txEl>
                                          </p:spTgt>
                                        </p:tgtEl>
                                        <p:attrNameLst>
                                          <p:attrName>style.visibility</p:attrName>
                                        </p:attrNameLst>
                                      </p:cBhvr>
                                      <p:to>
                                        <p:strVal val="visible"/>
                                      </p:to>
                                    </p:set>
                                    <p:anim calcmode="lin" valueType="num">
                                      <p:cBhvr additive="base">
                                        <p:cTn id="20"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
                            </p:stCondLst>
                            <p:childTnLst>
                              <p:par>
                                <p:cTn id="23" presetID="2" presetClass="entr" presetSubtype="4" fill="hold" nodeType="after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additive="base">
                                        <p:cTn id="3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35843">
                                            <p:txEl>
                                              <p:pRg st="5" end="5"/>
                                            </p:txEl>
                                          </p:spTgt>
                                        </p:tgtEl>
                                        <p:attrNameLst>
                                          <p:attrName>style.visibility</p:attrName>
                                        </p:attrNameLst>
                                      </p:cBhvr>
                                      <p:to>
                                        <p:strVal val="visible"/>
                                      </p:to>
                                    </p:set>
                                    <p:anim calcmode="lin" valueType="num">
                                      <p:cBhvr additive="base">
                                        <p:cTn id="42"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http://www.fbi.gov/news/stories/2010/april/klan2_042910/image/kkk500.jpg"/>
          <p:cNvPicPr>
            <a:picLocks noChangeAspect="1" noChangeArrowheads="1"/>
          </p:cNvPicPr>
          <p:nvPr/>
        </p:nvPicPr>
        <p:blipFill>
          <a:blip r:embed="rId2">
            <a:extLst>
              <a:ext uri="{28A0092B-C50C-407E-A947-70E740481C1C}">
                <a14:useLocalDpi xmlns:a14="http://schemas.microsoft.com/office/drawing/2010/main" val="0"/>
              </a:ext>
            </a:extLst>
          </a:blip>
          <a:srcRect l="1662" t="1204" r="6711" b="120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5562600"/>
            <a:ext cx="8183563" cy="1050925"/>
          </a:xfrm>
        </p:spPr>
        <p:txBody>
          <a:bodyPr wrap="square" numCol="1" anchorCtr="0" compatLnSpc="1">
            <a:prstTxWarp prst="textNoShape">
              <a:avLst/>
            </a:prstTxWarp>
            <a:normAutofit/>
          </a:bodyPr>
          <a:lstStyle/>
          <a:p>
            <a:r>
              <a:rPr lang="en-US" altLang="en-US" sz="3600" b="1" cap="none" smtClean="0">
                <a:solidFill>
                  <a:schemeClr val="bg1"/>
                </a:solidFill>
                <a:effectLst>
                  <a:outerShdw blurRad="38100" dist="38100" dir="2700000" algn="tl">
                    <a:srgbClr val="C0C0C0"/>
                  </a:outerShdw>
                </a:effectLst>
              </a:rPr>
              <a:t>Revival of The Ku Klux Klan</a:t>
            </a:r>
          </a:p>
        </p:txBody>
      </p:sp>
      <p:sp>
        <p:nvSpPr>
          <p:cNvPr id="3" name="Content Placeholder 2"/>
          <p:cNvSpPr>
            <a:spLocks noGrp="1"/>
          </p:cNvSpPr>
          <p:nvPr>
            <p:ph idx="1"/>
          </p:nvPr>
        </p:nvSpPr>
        <p:spPr>
          <a:xfrm>
            <a:off x="0" y="0"/>
            <a:ext cx="9144000" cy="2895600"/>
          </a:xfrm>
          <a:solidFill>
            <a:schemeClr val="bg1">
              <a:lumMod val="85000"/>
              <a:alpha val="65000"/>
            </a:schemeClr>
          </a:solidFill>
        </p:spPr>
        <p:txBody>
          <a:bodyPr>
            <a:noAutofit/>
          </a:bodyPr>
          <a:lstStyle/>
          <a:p>
            <a:pPr marL="265113" indent="-265113">
              <a:buFont typeface="Wingdings 2" pitchFamily="18" charset="2"/>
              <a:buChar char=""/>
            </a:pPr>
            <a:r>
              <a:rPr lang="en-US" altLang="en-US" sz="2600" dirty="0" smtClean="0"/>
              <a:t>Revival of the Klan caused by fear and hatred from WWI</a:t>
            </a:r>
          </a:p>
          <a:p>
            <a:pPr marL="547688" lvl="1" indent="-200025">
              <a:buFont typeface="Verdana" pitchFamily="34" charset="0"/>
              <a:buChar char="◦"/>
            </a:pPr>
            <a:r>
              <a:rPr lang="en-US" altLang="en-US" sz="2200" b="1" dirty="0" smtClean="0"/>
              <a:t>Increased list of </a:t>
            </a:r>
            <a:r>
              <a:rPr lang="en-US" altLang="en-US" sz="2200" b="1" i="1" dirty="0" smtClean="0"/>
              <a:t>“we don’t likes”</a:t>
            </a:r>
            <a:r>
              <a:rPr lang="en-US" altLang="ja-JP" sz="2200" b="1" dirty="0" smtClean="0"/>
              <a:t>: Catholics, Jews, pacifists, communists, socialists, anarchists, bootleggers, gamblers, birth control activists, and, of course, African Americans.</a:t>
            </a:r>
          </a:p>
          <a:p>
            <a:pPr marL="547688" lvl="1" indent="-200025">
              <a:buFont typeface="Verdana" pitchFamily="34" charset="0"/>
              <a:buChar char="◦"/>
            </a:pPr>
            <a:r>
              <a:rPr lang="en-US" altLang="en-US" sz="2200" b="1" dirty="0" smtClean="0"/>
              <a:t>Used the same methods of fear, intimidation, and lynching</a:t>
            </a:r>
          </a:p>
          <a:p>
            <a:pPr marL="265113" indent="-265113">
              <a:buFont typeface="Wingdings 2" pitchFamily="18" charset="2"/>
              <a:buChar char=""/>
            </a:pPr>
            <a:r>
              <a:rPr lang="en-US" altLang="en-US" sz="2600" dirty="0" smtClean="0"/>
              <a:t>Over 5 million members, including prominent members of local, state, and the national government</a:t>
            </a:r>
            <a:r>
              <a:rPr lang="en-US" altLang="en-US" sz="2600" dirty="0" smtClean="0"/>
              <a:t>. </a:t>
            </a:r>
            <a:r>
              <a:rPr lang="en-US" altLang="en-US" sz="2600" dirty="0" smtClean="0">
                <a:hlinkClick r:id="rId3"/>
              </a:rPr>
              <a:t>Superman vs. KKK</a:t>
            </a:r>
            <a:endParaRPr lang="en-US" altLang="en-US" sz="26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1000"/>
                                        <p:tgtEl>
                                          <p:spTgt spid="3">
                                            <p:bg/>
                                          </p:spTgt>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0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1000"/>
                                        <p:tgtEl>
                                          <p:spTgt spid="3">
                                            <p:txEl>
                                              <p:pRg st="1" end="1"/>
                                            </p:txEl>
                                          </p:spTgt>
                                        </p:tgtEl>
                                      </p:cBhvr>
                                    </p:animEffect>
                                  </p:childTnLst>
                                </p:cTn>
                              </p:par>
                            </p:childTnLst>
                          </p:cTn>
                        </p:par>
                        <p:par>
                          <p:cTn id="17" fill="hold" nodeType="afterGroup">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10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521575" cy="1828800"/>
          </a:xfrm>
        </p:spPr>
        <p:txBody>
          <a:bodyPr/>
          <a:lstStyle/>
          <a:p>
            <a:pPr fontAlgn="auto">
              <a:spcAft>
                <a:spcPts val="0"/>
              </a:spcAft>
              <a:defRPr/>
            </a:pPr>
            <a:r>
              <a:rPr lang="en-US" sz="3600" dirty="0" smtClean="0">
                <a:solidFill>
                  <a:srgbClr val="000000"/>
                </a:solidFill>
                <a:ea typeface="+mj-ea"/>
                <a:hlinkClick r:id="rId2"/>
              </a:rPr>
              <a:t>The Birth of a Nation</a:t>
            </a:r>
            <a:endParaRPr lang="en-US" sz="3600" dirty="0">
              <a:solidFill>
                <a:srgbClr val="000000"/>
              </a:solidFill>
              <a:ea typeface="+mj-ea"/>
            </a:endParaRPr>
          </a:p>
        </p:txBody>
      </p:sp>
      <p:pic>
        <p:nvPicPr>
          <p:cNvPr id="198658" name="Picture 2" descr="http://www.dvdbeaver.com/film/dvdcompare/birthofanation/post4-l.jpg"/>
          <p:cNvPicPr>
            <a:picLocks noGrp="1" noChangeAspect="1" noChangeArrowheads="1"/>
          </p:cNvPicPr>
          <p:nvPr>
            <p:ph idx="1"/>
          </p:nvPr>
        </p:nvPicPr>
        <p:blipFill>
          <a:blip r:embed="rId3" cstate="print">
            <a:lum bright="10000"/>
            <a:extLst/>
          </a:blip>
          <a:stretch>
            <a:fillRect/>
          </a:stretch>
        </p:blipFill>
        <p:spPr>
          <a:xfrm>
            <a:off x="4914900" y="152400"/>
            <a:ext cx="3147520" cy="457709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2" name="Content Placeholder 3"/>
          <p:cNvSpPr>
            <a:spLocks noGrp="1"/>
          </p:cNvSpPr>
          <p:nvPr>
            <p:ph sz="half" idx="4294967295"/>
          </p:nvPr>
        </p:nvSpPr>
        <p:spPr>
          <a:xfrm>
            <a:off x="152400" y="152400"/>
            <a:ext cx="3810000" cy="4800600"/>
          </a:xfrm>
        </p:spPr>
        <p:txBody>
          <a:bodyPr>
            <a:normAutofit/>
          </a:bodyPr>
          <a:lstStyle/>
          <a:p>
            <a:pPr marL="0" indent="0">
              <a:lnSpc>
                <a:spcPct val="90000"/>
              </a:lnSpc>
              <a:buFont typeface="Arial" pitchFamily="34" charset="0"/>
              <a:buChar char="•"/>
            </a:pPr>
            <a:r>
              <a:rPr lang="en-US" altLang="en-US" sz="2000" b="0" i="1" dirty="0" smtClean="0"/>
              <a:t>The Birth of a Nation </a:t>
            </a:r>
            <a:r>
              <a:rPr lang="en-US" altLang="en-US" sz="2000" b="0" dirty="0" smtClean="0"/>
              <a:t>(1915) – A silent film by D.W. Griffith that chronicled the “true story” of the American Civil War, and the rise of the Ku Klux Klan.</a:t>
            </a:r>
          </a:p>
          <a:p>
            <a:pPr marL="0" indent="0">
              <a:lnSpc>
                <a:spcPct val="90000"/>
              </a:lnSpc>
              <a:buFont typeface="Arial" pitchFamily="34" charset="0"/>
              <a:buChar char="•"/>
            </a:pPr>
            <a:r>
              <a:rPr lang="en-US" altLang="en-US" sz="2000" b="0" dirty="0" smtClean="0"/>
              <a:t>The first movie blockbuster and was the first motion picture to be shown at the White House.</a:t>
            </a:r>
            <a:r>
              <a:rPr lang="en-US" altLang="en-US" sz="2000" b="0" baseline="30000" dirty="0" smtClean="0"/>
              <a:t> </a:t>
            </a:r>
          </a:p>
          <a:p>
            <a:pPr marL="0" indent="0">
              <a:lnSpc>
                <a:spcPct val="90000"/>
              </a:lnSpc>
            </a:pPr>
            <a:endParaRPr lang="en-US" altLang="en-US" sz="1800" b="0" i="1" dirty="0" smtClean="0"/>
          </a:p>
          <a:p>
            <a:pPr marL="0" indent="0">
              <a:lnSpc>
                <a:spcPct val="90000"/>
              </a:lnSpc>
            </a:pPr>
            <a:r>
              <a:rPr lang="en-US" altLang="en-US" sz="1800" b="0" i="1" dirty="0" smtClean="0"/>
              <a:t>”…like writing history with lightning. And my only regret is that it is all so terribly true.”</a:t>
            </a:r>
          </a:p>
          <a:p>
            <a:pPr marL="0" indent="0" algn="r">
              <a:lnSpc>
                <a:spcPct val="90000"/>
              </a:lnSpc>
            </a:pPr>
            <a:r>
              <a:rPr lang="en-US" altLang="en-US" sz="1800" b="0" i="1" dirty="0" smtClean="0"/>
              <a:t>- Woodrow Wilson</a:t>
            </a:r>
          </a:p>
        </p:txBody>
      </p:sp>
      <p:pic>
        <p:nvPicPr>
          <p:cNvPr id="28679" name="Picture 7" descr="File:Wilson-quote-in-birth-of-a-nation.jpg">
            <a:hlinkClick r:i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430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File:Birth-of-a-nation-klan-and-black-ma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57200"/>
            <a:ext cx="4808538" cy="402907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0" fill="hold" nodeType="clickEffect">
                                  <p:stCondLst>
                                    <p:cond delay="0"/>
                                  </p:stCondLst>
                                  <p:childTnLst>
                                    <p:anim calcmode="lin" valueType="num">
                                      <p:cBhvr>
                                        <p:cTn id="11" dur="500"/>
                                        <p:tgtEl>
                                          <p:spTgt spid="198658"/>
                                        </p:tgtEl>
                                        <p:attrNameLst>
                                          <p:attrName>ppt_w</p:attrName>
                                        </p:attrNameLst>
                                      </p:cBhvr>
                                      <p:tavLst>
                                        <p:tav tm="0">
                                          <p:val>
                                            <p:strVal val="ppt_w"/>
                                          </p:val>
                                        </p:tav>
                                        <p:tav tm="100000">
                                          <p:val>
                                            <p:fltVal val="0"/>
                                          </p:val>
                                        </p:tav>
                                      </p:tavLst>
                                    </p:anim>
                                    <p:anim calcmode="lin" valueType="num">
                                      <p:cBhvr>
                                        <p:cTn id="12" dur="500"/>
                                        <p:tgtEl>
                                          <p:spTgt spid="198658"/>
                                        </p:tgtEl>
                                        <p:attrNameLst>
                                          <p:attrName>ppt_h</p:attrName>
                                        </p:attrNameLst>
                                      </p:cBhvr>
                                      <p:tavLst>
                                        <p:tav tm="0">
                                          <p:val>
                                            <p:strVal val="ppt_h"/>
                                          </p:val>
                                        </p:tav>
                                        <p:tav tm="100000">
                                          <p:val>
                                            <p:fltVal val="0"/>
                                          </p:val>
                                        </p:tav>
                                      </p:tavLst>
                                    </p:anim>
                                    <p:animEffect transition="out" filter="fade">
                                      <p:cBhvr>
                                        <p:cTn id="13" dur="500"/>
                                        <p:tgtEl>
                                          <p:spTgt spid="198658"/>
                                        </p:tgtEl>
                                      </p:cBhvr>
                                    </p:animEffect>
                                    <p:set>
                                      <p:cBhvr>
                                        <p:cTn id="14" dur="1" fill="hold">
                                          <p:stCondLst>
                                            <p:cond delay="499"/>
                                          </p:stCondLst>
                                        </p:cTn>
                                        <p:tgtEl>
                                          <p:spTgt spid="198658"/>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28679"/>
                                        </p:tgtEl>
                                        <p:attrNameLst>
                                          <p:attrName>style.visibility</p:attrName>
                                        </p:attrNameLst>
                                      </p:cBhvr>
                                      <p:to>
                                        <p:strVal val="visible"/>
                                      </p:to>
                                    </p:set>
                                    <p:anim calcmode="lin" valueType="num">
                                      <p:cBhvr>
                                        <p:cTn id="17" dur="500" fill="hold"/>
                                        <p:tgtEl>
                                          <p:spTgt spid="28679"/>
                                        </p:tgtEl>
                                        <p:attrNameLst>
                                          <p:attrName>ppt_w</p:attrName>
                                        </p:attrNameLst>
                                      </p:cBhvr>
                                      <p:tavLst>
                                        <p:tav tm="0">
                                          <p:val>
                                            <p:fltVal val="0"/>
                                          </p:val>
                                        </p:tav>
                                        <p:tav tm="100000">
                                          <p:val>
                                            <p:strVal val="#ppt_w"/>
                                          </p:val>
                                        </p:tav>
                                      </p:tavLst>
                                    </p:anim>
                                    <p:anim calcmode="lin" valueType="num">
                                      <p:cBhvr>
                                        <p:cTn id="18" dur="500" fill="hold"/>
                                        <p:tgtEl>
                                          <p:spTgt spid="28679"/>
                                        </p:tgtEl>
                                        <p:attrNameLst>
                                          <p:attrName>ppt_h</p:attrName>
                                        </p:attrNameLst>
                                      </p:cBhvr>
                                      <p:tavLst>
                                        <p:tav tm="0">
                                          <p:val>
                                            <p:fltVal val="0"/>
                                          </p:val>
                                        </p:tav>
                                        <p:tav tm="100000">
                                          <p:val>
                                            <p:strVal val="#ppt_h"/>
                                          </p:val>
                                        </p:tav>
                                      </p:tavLst>
                                    </p:anim>
                                    <p:animEffect transition="in" filter="fade">
                                      <p:cBhvr>
                                        <p:cTn id="19" dur="500"/>
                                        <p:tgtEl>
                                          <p:spTgt spid="286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8677"/>
                                        </p:tgtEl>
                                        <p:attrNameLst>
                                          <p:attrName>style.visibility</p:attrName>
                                        </p:attrNameLst>
                                      </p:cBhvr>
                                      <p:to>
                                        <p:strVal val="visible"/>
                                      </p:to>
                                    </p:set>
                                    <p:animEffect transition="in" filter="dissolve">
                                      <p:cBhvr>
                                        <p:cTn id="24" dur="500"/>
                                        <p:tgtEl>
                                          <p:spTgt spid="28677"/>
                                        </p:tgtEl>
                                      </p:cBhvr>
                                    </p:animEffect>
                                  </p:childTnLst>
                                </p:cTn>
                              </p:par>
                              <p:par>
                                <p:cTn id="25" presetID="10" presetClass="entr" presetSubtype="0" fill="hold" nodeType="withEffect">
                                  <p:stCondLst>
                                    <p:cond delay="0"/>
                                  </p:stCondLst>
                                  <p:childTnLst>
                                    <p:set>
                                      <p:cBhvr>
                                        <p:cTn id="26" dur="1" fill="hold">
                                          <p:stCondLst>
                                            <p:cond delay="0"/>
                                          </p:stCondLst>
                                        </p:cTn>
                                        <p:tgtEl>
                                          <p:spTgt spid="37892">
                                            <p:txEl>
                                              <p:pRg st="1" end="1"/>
                                            </p:txEl>
                                          </p:spTgt>
                                        </p:tgtEl>
                                        <p:attrNameLst>
                                          <p:attrName>style.visibility</p:attrName>
                                        </p:attrNameLst>
                                      </p:cBhvr>
                                      <p:to>
                                        <p:strVal val="visible"/>
                                      </p:to>
                                    </p:set>
                                    <p:animEffect transition="in" filter="fade">
                                      <p:cBhvr>
                                        <p:cTn id="27" dur="500"/>
                                        <p:tgtEl>
                                          <p:spTgt spid="3789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892">
                                            <p:txEl>
                                              <p:pRg st="3" end="3"/>
                                            </p:txEl>
                                          </p:spTgt>
                                        </p:tgtEl>
                                        <p:attrNameLst>
                                          <p:attrName>style.visibility</p:attrName>
                                        </p:attrNameLst>
                                      </p:cBhvr>
                                      <p:to>
                                        <p:strVal val="visible"/>
                                      </p:to>
                                    </p:set>
                                    <p:animEffect transition="in" filter="fade">
                                      <p:cBhvr>
                                        <p:cTn id="32" dur="500"/>
                                        <p:tgtEl>
                                          <p:spTgt spid="37892">
                                            <p:txEl>
                                              <p:pRg st="3" end="3"/>
                                            </p:txEl>
                                          </p:spTgt>
                                        </p:tgtEl>
                                      </p:cBhvr>
                                    </p:animEffect>
                                  </p:child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37892">
                                            <p:txEl>
                                              <p:pRg st="4" end="4"/>
                                            </p:txEl>
                                          </p:spTgt>
                                        </p:tgtEl>
                                        <p:attrNameLst>
                                          <p:attrName>style.visibility</p:attrName>
                                        </p:attrNameLst>
                                      </p:cBhvr>
                                      <p:to>
                                        <p:strVal val="visible"/>
                                      </p:to>
                                    </p:set>
                                    <p:animEffect transition="in" filter="fade">
                                      <p:cBhvr>
                                        <p:cTn id="36"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33450" y="1684338"/>
            <a:ext cx="5649913" cy="1554162"/>
          </a:xfrm>
        </p:spPr>
        <p:txBody>
          <a:bodyPr/>
          <a:lstStyle/>
          <a:p>
            <a:pPr fontAlgn="auto">
              <a:spcAft>
                <a:spcPts val="0"/>
              </a:spcAft>
              <a:defRPr/>
            </a:pPr>
            <a:r>
              <a:rPr sz="4000"/>
              <a:t>A Clash of Values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7521575" cy="1828800"/>
          </a:xfrm>
        </p:spPr>
        <p:txBody>
          <a:bodyPr>
            <a:normAutofit/>
          </a:bodyPr>
          <a:lstStyle/>
          <a:p>
            <a:pPr fontAlgn="auto">
              <a:spcAft>
                <a:spcPts val="0"/>
              </a:spcAft>
              <a:defRPr/>
            </a:pPr>
            <a:r>
              <a:rPr lang="en-US" sz="3200" dirty="0" smtClean="0">
                <a:solidFill>
                  <a:srgbClr val="000000"/>
                </a:solidFill>
                <a:ea typeface="+mj-ea"/>
              </a:rPr>
              <a:t>The Fundamentalist Movement</a:t>
            </a:r>
            <a:endParaRPr lang="en-US" sz="3200" dirty="0">
              <a:solidFill>
                <a:srgbClr val="000000"/>
              </a:solidFill>
              <a:ea typeface="+mj-ea"/>
            </a:endParaRPr>
          </a:p>
        </p:txBody>
      </p:sp>
      <p:sp>
        <p:nvSpPr>
          <p:cNvPr id="40963" name="Content Placeholder 2"/>
          <p:cNvSpPr>
            <a:spLocks noGrp="1"/>
          </p:cNvSpPr>
          <p:nvPr>
            <p:ph idx="1"/>
          </p:nvPr>
        </p:nvSpPr>
        <p:spPr>
          <a:xfrm>
            <a:off x="3505200" y="228600"/>
            <a:ext cx="5410200" cy="4648200"/>
          </a:xfrm>
        </p:spPr>
        <p:txBody>
          <a:bodyPr/>
          <a:lstStyle/>
          <a:p>
            <a:pPr>
              <a:buFont typeface="Arial" pitchFamily="34" charset="0"/>
              <a:buChar char="•"/>
            </a:pPr>
            <a:r>
              <a:rPr lang="en-US" altLang="en-US" sz="2800" b="0" dirty="0" smtClean="0"/>
              <a:t>Fundamentalism – the belief that the Bible is literally true and without error</a:t>
            </a:r>
          </a:p>
          <a:p>
            <a:pPr>
              <a:buFont typeface="Arial" pitchFamily="34" charset="0"/>
              <a:buChar char="•"/>
            </a:pPr>
            <a:r>
              <a:rPr lang="en-US" altLang="en-US" sz="2800" b="0" dirty="0" smtClean="0"/>
              <a:t>Rose out of fear that America was losing its traditional values.</a:t>
            </a:r>
          </a:p>
          <a:p>
            <a:pPr>
              <a:buFont typeface="Arial" pitchFamily="34" charset="0"/>
              <a:buChar char="•"/>
            </a:pPr>
            <a:r>
              <a:rPr lang="en-US" altLang="en-US" sz="2800" b="0" dirty="0" smtClean="0"/>
              <a:t>Rejected Charles Darwin’s theory of evolution, and believed in creationism</a:t>
            </a:r>
          </a:p>
          <a:p>
            <a:pPr>
              <a:buFont typeface="Arial" pitchFamily="34" charset="0"/>
              <a:buChar char="•"/>
            </a:pPr>
            <a:r>
              <a:rPr lang="en-US" altLang="en-US" sz="2800" b="0" dirty="0" smtClean="0"/>
              <a:t>Popularized by Billy Sunday</a:t>
            </a:r>
          </a:p>
        </p:txBody>
      </p:sp>
      <p:pic>
        <p:nvPicPr>
          <p:cNvPr id="128002" name="Picture 2" descr="http://www.jesus-is-savior.com/Great%20Men%20of%20God/sunday.jpg"/>
          <p:cNvPicPr>
            <a:picLocks noChangeAspect="1" noChangeArrowheads="1"/>
          </p:cNvPicPr>
          <p:nvPr/>
        </p:nvPicPr>
        <p:blipFill>
          <a:blip r:embed="rId2" cstate="print"/>
          <a:srcRect/>
          <a:stretch>
            <a:fillRect/>
          </a:stretch>
        </p:blipFill>
        <p:spPr bwMode="auto">
          <a:xfrm>
            <a:off x="304800" y="23082"/>
            <a:ext cx="2976112" cy="4800600"/>
          </a:xfrm>
          <a:prstGeom prst="roundRect">
            <a:avLst>
              <a:gd name="adj" fmla="val 16667"/>
            </a:avLst>
          </a:prstGeom>
          <a:ln>
            <a:noFill/>
          </a:ln>
          <a:effectLst>
            <a:outerShdw blurRad="76200" dist="38100" dir="7800000" algn="tl" rotWithShape="0">
              <a:srgbClr val="000000">
                <a:alpha val="40000"/>
              </a:srgbClr>
            </a:outerShdw>
          </a:effectLst>
          <a:scene3d>
            <a:camera prst="perspectiveAbove"/>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Effect transition="in" filter="fade">
                                      <p:cBhvr>
                                        <p:cTn id="14" dur="1000"/>
                                        <p:tgtEl>
                                          <p:spTgt spid="40963">
                                            <p:txEl>
                                              <p:pRg st="1" end="1"/>
                                            </p:txEl>
                                          </p:spTgt>
                                        </p:tgtEl>
                                      </p:cBhvr>
                                    </p:animEffect>
                                    <p:anim calcmode="lin" valueType="num">
                                      <p:cBhvr>
                                        <p:cTn id="1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Effect transition="in" filter="fade">
                                      <p:cBhvr>
                                        <p:cTn id="21" dur="1000"/>
                                        <p:tgtEl>
                                          <p:spTgt spid="40963">
                                            <p:txEl>
                                              <p:pRg st="2" end="2"/>
                                            </p:txEl>
                                          </p:spTgt>
                                        </p:tgtEl>
                                      </p:cBhvr>
                                    </p:animEffect>
                                    <p:anim calcmode="lin" valueType="num">
                                      <p:cBhvr>
                                        <p:cTn id="22"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Effect transition="in" filter="fade">
                                      <p:cBhvr>
                                        <p:cTn id="28" dur="1000"/>
                                        <p:tgtEl>
                                          <p:spTgt spid="40963">
                                            <p:txEl>
                                              <p:pRg st="3" end="3"/>
                                            </p:txEl>
                                          </p:spTgt>
                                        </p:tgtEl>
                                      </p:cBhvr>
                                    </p:animEffect>
                                    <p:anim calcmode="lin" valueType="num">
                                      <p:cBhvr>
                                        <p:cTn id="29"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xfrm>
            <a:off x="457200" y="5410200"/>
            <a:ext cx="8183563" cy="1050925"/>
          </a:xfrm>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r>
              <a:rPr lang="en-US" altLang="en-US" cap="none" dirty="0" smtClean="0"/>
              <a:t>Scopes Trial – AKA: The “Monkey Trial”</a:t>
            </a:r>
          </a:p>
        </p:txBody>
      </p:sp>
      <p:sp>
        <p:nvSpPr>
          <p:cNvPr id="67587" name="Content Placeholder 3"/>
          <p:cNvSpPr>
            <a:spLocks noGrp="1"/>
          </p:cNvSpPr>
          <p:nvPr>
            <p:ph idx="1"/>
          </p:nvPr>
        </p:nvSpPr>
        <p:spPr>
          <a:xfrm>
            <a:off x="3200400" y="76200"/>
            <a:ext cx="5791200" cy="4876800"/>
          </a:xfrm>
          <a:extLst>
            <a:ext uri="{91240B29-F687-4F45-9708-019B960494DF}">
              <a14:hiddenLine xmlns:a14="http://schemas.microsoft.com/office/drawing/2010/main" w="76200">
                <a:solidFill>
                  <a:srgbClr val="000000"/>
                </a:solidFill>
                <a:miter lim="800000"/>
                <a:headEnd/>
                <a:tailEnd/>
              </a14:hiddenLine>
            </a:ext>
          </a:extLst>
        </p:spPr>
        <p:txBody>
          <a:bodyPr/>
          <a:lstStyle/>
          <a:p>
            <a:pPr>
              <a:buFont typeface="Arial" pitchFamily="34" charset="0"/>
              <a:buChar char="•"/>
            </a:pPr>
            <a:r>
              <a:rPr lang="en-US" altLang="en-US" sz="2800" b="0" dirty="0" smtClean="0">
                <a:solidFill>
                  <a:srgbClr val="000000"/>
                </a:solidFill>
              </a:rPr>
              <a:t>John Scopes accused of violating TN’s Butler Act (outlawed teaching evolution)</a:t>
            </a:r>
          </a:p>
          <a:p>
            <a:pPr lvl="3">
              <a:buFont typeface="Arial" pitchFamily="34" charset="0"/>
              <a:buChar char="•"/>
            </a:pPr>
            <a:r>
              <a:rPr lang="en-US" altLang="en-US" sz="2400" dirty="0" smtClean="0">
                <a:solidFill>
                  <a:srgbClr val="000000"/>
                </a:solidFill>
              </a:rPr>
              <a:t>Had volunteered to be the test case for the ACLU</a:t>
            </a:r>
          </a:p>
          <a:p>
            <a:pPr>
              <a:buFont typeface="Arial" pitchFamily="34" charset="0"/>
              <a:buChar char="•"/>
            </a:pPr>
            <a:r>
              <a:rPr lang="en-US" altLang="en-US" sz="2800" b="0" dirty="0" smtClean="0">
                <a:solidFill>
                  <a:srgbClr val="000000"/>
                </a:solidFill>
              </a:rPr>
              <a:t>Defended by Clarence Darrow; WJB argued for the prosecution</a:t>
            </a:r>
          </a:p>
          <a:p>
            <a:pPr>
              <a:buFont typeface="Arial" pitchFamily="34" charset="0"/>
              <a:buChar char="•"/>
            </a:pPr>
            <a:r>
              <a:rPr lang="en-US" altLang="en-US" sz="2800" b="0" dirty="0" smtClean="0">
                <a:solidFill>
                  <a:srgbClr val="000000"/>
                </a:solidFill>
              </a:rPr>
              <a:t>Found guilty, but drew more attention to the growing divide between Fundamentalists vs. Modernists</a:t>
            </a:r>
          </a:p>
        </p:txBody>
      </p:sp>
      <p:pic>
        <p:nvPicPr>
          <p:cNvPr id="68617" name="Picture 9" descr="File:John t scopes.jpg"/>
          <p:cNvPicPr>
            <a:picLocks noChangeAspect="1" noChangeArrowheads="1"/>
          </p:cNvPicPr>
          <p:nvPr/>
        </p:nvPicPr>
        <p:blipFill rotWithShape="1">
          <a:blip r:embed="rId2" cstate="print">
            <a:extLst/>
          </a:blip>
          <a:srcRect t="16998"/>
          <a:stretch/>
        </p:blipFill>
        <p:spPr bwMode="auto">
          <a:xfrm>
            <a:off x="457200" y="152399"/>
            <a:ext cx="2542309" cy="3152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22532" name="Picture 7" descr="C:\Users\Macie\AppData\Local\Microsoft\Windows\Temporary Internet Files\Content.IE5\GZSIDXUK\MC9004174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2895600"/>
            <a:ext cx="17526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1" descr="File:Scopes trial.jpg"/>
          <p:cNvPicPr>
            <a:picLocks noChangeAspect="1" noChangeArrowheads="1"/>
          </p:cNvPicPr>
          <p:nvPr/>
        </p:nvPicPr>
        <p:blipFill>
          <a:blip r:embed="rId4">
            <a:extLst>
              <a:ext uri="{28A0092B-C50C-407E-A947-70E740481C1C}">
                <a14:useLocalDpi xmlns:a14="http://schemas.microsoft.com/office/drawing/2010/main" val="0"/>
              </a:ext>
            </a:extLst>
          </a:blip>
          <a:srcRect l="5128" t="-220" r="8968" b="-420"/>
          <a:stretch>
            <a:fillRect/>
          </a:stretch>
        </p:blipFill>
        <p:spPr bwMode="auto">
          <a:xfrm>
            <a:off x="3657600" y="90488"/>
            <a:ext cx="5257800" cy="48879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wipe(left)">
                                      <p:cBhvr>
                                        <p:cTn id="11" dur="500"/>
                                        <p:tgtEl>
                                          <p:spTgt spid="675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7587">
                                            <p:txEl>
                                              <p:pRg st="2" end="2"/>
                                            </p:txEl>
                                          </p:spTgt>
                                        </p:tgtEl>
                                        <p:attrNameLst>
                                          <p:attrName>style.visibility</p:attrName>
                                        </p:attrNameLst>
                                      </p:cBhvr>
                                      <p:to>
                                        <p:strVal val="visible"/>
                                      </p:to>
                                    </p:set>
                                    <p:animEffect transition="in" filter="wipe(left)">
                                      <p:cBhvr>
                                        <p:cTn id="16" dur="500"/>
                                        <p:tgtEl>
                                          <p:spTgt spid="6758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animEffect transition="in" filter="wipe(left)">
                                      <p:cBhvr>
                                        <p:cTn id="21" dur="500"/>
                                        <p:tgtEl>
                                          <p:spTgt spid="6758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68619"/>
                                        </p:tgtEl>
                                        <p:attrNameLst>
                                          <p:attrName>style.visibility</p:attrName>
                                        </p:attrNameLst>
                                      </p:cBhvr>
                                      <p:to>
                                        <p:strVal val="visible"/>
                                      </p:to>
                                    </p:set>
                                    <p:animEffect transition="in" filter="wipe(down)">
                                      <p:cBhvr>
                                        <p:cTn id="26" dur="500"/>
                                        <p:tgtEl>
                                          <p:spTgt spid="68619"/>
                                        </p:tgtEl>
                                      </p:cBhvr>
                                    </p:animEffect>
                                  </p:childTnLst>
                                </p:cTn>
                              </p:par>
                              <p:par>
                                <p:cTn id="27" presetID="10" presetClass="exit" presetSubtype="0" fill="hold" grpId="0" nodeType="withEffect">
                                  <p:stCondLst>
                                    <p:cond delay="0"/>
                                  </p:stCondLst>
                                  <p:childTnLst>
                                    <p:animEffect transition="out" filter="fade">
                                      <p:cBhvr>
                                        <p:cTn id="28" dur="500"/>
                                        <p:tgtEl>
                                          <p:spTgt spid="67587">
                                            <p:txEl>
                                              <p:pRg st="0" end="0"/>
                                            </p:txEl>
                                          </p:spTgt>
                                        </p:tgtEl>
                                      </p:cBhvr>
                                    </p:animEffect>
                                    <p:set>
                                      <p:cBhvr>
                                        <p:cTn id="29" dur="1" fill="hold">
                                          <p:stCondLst>
                                            <p:cond delay="499"/>
                                          </p:stCondLst>
                                        </p:cTn>
                                        <p:tgtEl>
                                          <p:spTgt spid="67587">
                                            <p:txEl>
                                              <p:pRg st="0" end="0"/>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67587">
                                            <p:txEl>
                                              <p:pRg st="1" end="1"/>
                                            </p:txEl>
                                          </p:spTgt>
                                        </p:tgtEl>
                                      </p:cBhvr>
                                    </p:animEffect>
                                    <p:set>
                                      <p:cBhvr>
                                        <p:cTn id="32" dur="1" fill="hold">
                                          <p:stCondLst>
                                            <p:cond delay="499"/>
                                          </p:stCondLst>
                                        </p:cTn>
                                        <p:tgtEl>
                                          <p:spTgt spid="67587">
                                            <p:txEl>
                                              <p:pRg st="1" end="1"/>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67587">
                                            <p:txEl>
                                              <p:pRg st="2" end="2"/>
                                            </p:txEl>
                                          </p:spTgt>
                                        </p:tgtEl>
                                      </p:cBhvr>
                                    </p:animEffect>
                                    <p:set>
                                      <p:cBhvr>
                                        <p:cTn id="35" dur="1" fill="hold">
                                          <p:stCondLst>
                                            <p:cond delay="499"/>
                                          </p:stCondLst>
                                        </p:cTn>
                                        <p:tgtEl>
                                          <p:spTgt spid="67587">
                                            <p:txEl>
                                              <p:pRg st="2" end="2"/>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67587">
                                            <p:txEl>
                                              <p:pRg st="3" end="3"/>
                                            </p:txEl>
                                          </p:spTgt>
                                        </p:tgtEl>
                                      </p:cBhvr>
                                    </p:animEffect>
                                    <p:set>
                                      <p:cBhvr>
                                        <p:cTn id="38" dur="1" fill="hold">
                                          <p:stCondLst>
                                            <p:cond delay="499"/>
                                          </p:stCondLst>
                                        </p:cTn>
                                        <p:tgtEl>
                                          <p:spTgt spid="6758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521575" cy="1828800"/>
          </a:xfrm>
        </p:spPr>
        <p:txBody>
          <a:bodyPr/>
          <a:lstStyle/>
          <a:p>
            <a:pPr fontAlgn="auto">
              <a:spcAft>
                <a:spcPts val="0"/>
              </a:spcAft>
              <a:defRPr/>
            </a:pPr>
            <a:r>
              <a:rPr lang="en-US" sz="3600" dirty="0" smtClean="0">
                <a:ea typeface="+mj-ea"/>
              </a:rPr>
              <a:t>America </a:t>
            </a:r>
            <a:r>
              <a:rPr lang="en-US" sz="3600" dirty="0" smtClean="0">
                <a:latin typeface="+mn-lt"/>
                <a:ea typeface="+mj-ea"/>
              </a:rPr>
              <a:t>Loves</a:t>
            </a:r>
            <a:r>
              <a:rPr lang="en-US" sz="3600" dirty="0" smtClean="0">
                <a:ea typeface="+mj-ea"/>
              </a:rPr>
              <a:t> Their Liquor</a:t>
            </a:r>
            <a:endParaRPr lang="en-US" sz="3600" dirty="0">
              <a:ea typeface="+mj-ea"/>
            </a:endParaRPr>
          </a:p>
        </p:txBody>
      </p:sp>
      <p:sp>
        <p:nvSpPr>
          <p:cNvPr id="45059" name="Content Placeholder 2"/>
          <p:cNvSpPr>
            <a:spLocks noGrp="1"/>
          </p:cNvSpPr>
          <p:nvPr>
            <p:ph idx="1"/>
          </p:nvPr>
        </p:nvSpPr>
        <p:spPr>
          <a:xfrm>
            <a:off x="4114800" y="152400"/>
            <a:ext cx="4876800" cy="4800600"/>
          </a:xfrm>
        </p:spPr>
        <p:txBody>
          <a:bodyPr/>
          <a:lstStyle/>
          <a:p>
            <a:pPr>
              <a:buFont typeface="Arial" pitchFamily="34" charset="0"/>
              <a:buChar char="•"/>
            </a:pPr>
            <a:r>
              <a:rPr lang="en-US" altLang="en-US" sz="2800" b="0" dirty="0" smtClean="0"/>
              <a:t>The prohibition movement gained steam during WWI.</a:t>
            </a:r>
          </a:p>
          <a:p>
            <a:pPr>
              <a:buFont typeface="Arial" pitchFamily="34" charset="0"/>
              <a:buChar char="•"/>
            </a:pPr>
            <a:r>
              <a:rPr lang="en-US" altLang="en-US" sz="2800" b="0" dirty="0" smtClean="0"/>
              <a:t>18</a:t>
            </a:r>
            <a:r>
              <a:rPr lang="en-US" altLang="en-US" sz="2800" b="0" baseline="30000" dirty="0" smtClean="0"/>
              <a:t>th</a:t>
            </a:r>
            <a:r>
              <a:rPr lang="en-US" altLang="en-US" sz="2800" b="0" dirty="0" smtClean="0"/>
              <a:t> Amendment: Prohibits the manufacture, distribution, and sale of alcohol in the United States.</a:t>
            </a:r>
          </a:p>
          <a:p>
            <a:pPr lvl="3"/>
            <a:r>
              <a:rPr lang="en-US" altLang="en-US" sz="2400" dirty="0" smtClean="0"/>
              <a:t>Volstead Act: Gave the government the ability to enforce Prohibition, making over 540,000 arrests.</a:t>
            </a:r>
          </a:p>
          <a:p>
            <a:pPr lvl="3"/>
            <a:r>
              <a:rPr lang="en-US" altLang="en-US" sz="2400" dirty="0" smtClean="0"/>
              <a:t>Called the “Great Experiment”</a:t>
            </a:r>
          </a:p>
        </p:txBody>
      </p:sp>
      <p:cxnSp>
        <p:nvCxnSpPr>
          <p:cNvPr id="5" name="Straight Connector 4"/>
          <p:cNvCxnSpPr>
            <a:cxnSpLocks noChangeShapeType="1"/>
          </p:cNvCxnSpPr>
          <p:nvPr/>
        </p:nvCxnSpPr>
        <p:spPr bwMode="auto">
          <a:xfrm flipV="1">
            <a:off x="2743200" y="5791200"/>
            <a:ext cx="1371600" cy="304800"/>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2819400" y="5791200"/>
            <a:ext cx="1295400" cy="304800"/>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pic>
        <p:nvPicPr>
          <p:cNvPr id="23557" name="Picture 4" descr="File:5 Prohibition Disposal(9).jpg">
            <a:hlinkClick r:i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225425"/>
            <a:ext cx="395605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45059">
                                            <p:txEl>
                                              <p:pRg st="0" end="0"/>
                                            </p:txEl>
                                          </p:spTgt>
                                        </p:tgtEl>
                                        <p:attrNameLst>
                                          <p:attrName>style.visibility</p:attrName>
                                        </p:attrNameLst>
                                      </p:cBhvr>
                                      <p:to>
                                        <p:strVal val="visible"/>
                                      </p:to>
                                    </p:set>
                                    <p:animEffect transition="in" filter="circle(in)">
                                      <p:cBhvr>
                                        <p:cTn id="18" dur="1000"/>
                                        <p:tgtEl>
                                          <p:spTgt spid="4505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45059">
                                            <p:txEl>
                                              <p:pRg st="1" end="1"/>
                                            </p:txEl>
                                          </p:spTgt>
                                        </p:tgtEl>
                                        <p:attrNameLst>
                                          <p:attrName>style.visibility</p:attrName>
                                        </p:attrNameLst>
                                      </p:cBhvr>
                                      <p:to>
                                        <p:strVal val="visible"/>
                                      </p:to>
                                    </p:set>
                                    <p:animEffect transition="in" filter="circle(in)">
                                      <p:cBhvr>
                                        <p:cTn id="23" dur="1000"/>
                                        <p:tgtEl>
                                          <p:spTgt spid="4505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45059">
                                            <p:txEl>
                                              <p:pRg st="2" end="2"/>
                                            </p:txEl>
                                          </p:spTgt>
                                        </p:tgtEl>
                                        <p:attrNameLst>
                                          <p:attrName>style.visibility</p:attrName>
                                        </p:attrNameLst>
                                      </p:cBhvr>
                                      <p:to>
                                        <p:strVal val="visible"/>
                                      </p:to>
                                    </p:set>
                                    <p:animEffect transition="in" filter="circle(in)">
                                      <p:cBhvr>
                                        <p:cTn id="28" dur="1000"/>
                                        <p:tgtEl>
                                          <p:spTgt spid="45059">
                                            <p:txEl>
                                              <p:pRg st="2" end="2"/>
                                            </p:txEl>
                                          </p:spTgt>
                                        </p:tgtEl>
                                      </p:cBhvr>
                                    </p:animEffect>
                                  </p:childTnLst>
                                </p:cTn>
                              </p:par>
                            </p:childTnLst>
                          </p:cTn>
                        </p:par>
                        <p:par>
                          <p:cTn id="29" fill="hold" nodeType="afterGroup">
                            <p:stCondLst>
                              <p:cond delay="1000"/>
                            </p:stCondLst>
                            <p:childTnLst>
                              <p:par>
                                <p:cTn id="30" presetID="6" presetClass="entr" presetSubtype="16" fill="hold" nodeType="afterEffect">
                                  <p:stCondLst>
                                    <p:cond delay="0"/>
                                  </p:stCondLst>
                                  <p:childTnLst>
                                    <p:set>
                                      <p:cBhvr>
                                        <p:cTn id="31" dur="1" fill="hold">
                                          <p:stCondLst>
                                            <p:cond delay="0"/>
                                          </p:stCondLst>
                                        </p:cTn>
                                        <p:tgtEl>
                                          <p:spTgt spid="45059">
                                            <p:txEl>
                                              <p:pRg st="3" end="3"/>
                                            </p:txEl>
                                          </p:spTgt>
                                        </p:tgtEl>
                                        <p:attrNameLst>
                                          <p:attrName>style.visibility</p:attrName>
                                        </p:attrNameLst>
                                      </p:cBhvr>
                                      <p:to>
                                        <p:strVal val="visible"/>
                                      </p:to>
                                    </p:set>
                                    <p:animEffect transition="in" filter="circle(in)">
                                      <p:cBhvr>
                                        <p:cTn id="32" dur="10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140000">
            <a:off x="817563" y="1730375"/>
            <a:ext cx="5648325" cy="1204913"/>
          </a:xfrm>
        </p:spPr>
        <p:txBody>
          <a:bodyPr/>
          <a:lstStyle/>
          <a:p>
            <a:pPr fontAlgn="auto">
              <a:spcAft>
                <a:spcPts val="0"/>
              </a:spcAft>
              <a:defRPr/>
            </a:pPr>
            <a:r>
              <a:rPr lang="en-US" sz="4000" dirty="0" smtClean="0">
                <a:ea typeface="+mj-ea"/>
              </a:rPr>
              <a:t>A Clash of Values</a:t>
            </a:r>
            <a:endParaRPr lang="en-US" sz="4000" dirty="0">
              <a:ea typeface="+mj-ea"/>
            </a:endParaRPr>
          </a:p>
        </p:txBody>
      </p:sp>
      <p:sp>
        <p:nvSpPr>
          <p:cNvPr id="5" name="Subtitle 4"/>
          <p:cNvSpPr>
            <a:spLocks noGrp="1"/>
          </p:cNvSpPr>
          <p:nvPr>
            <p:ph type="subTitle" idx="1"/>
          </p:nvPr>
        </p:nvSpPr>
        <p:spPr>
          <a:xfrm rot="19140000">
            <a:off x="1212850" y="2470150"/>
            <a:ext cx="6510338" cy="330200"/>
          </a:xfrm>
        </p:spPr>
        <p:txBody>
          <a:bodyPr rtlCol="0"/>
          <a:lstStyle/>
          <a:p>
            <a:pPr fontAlgn="auto">
              <a:spcAft>
                <a:spcPts val="0"/>
              </a:spcAft>
              <a:buFont typeface="Wingdings 2"/>
              <a:buNone/>
              <a:defRPr/>
            </a:pPr>
            <a:endParaRPr dirty="0"/>
          </a:p>
        </p:txBody>
      </p:sp>
      <p:pic>
        <p:nvPicPr>
          <p:cNvPr id="6149" name="Picture 5" descr="https://encrypted-tbn3.gstatic.com/images?q=tbn:ANd9GcTrLT1YjLBd1GkTdQ_9C6_b5ojBNMCmLfKjyJVXk-VUpz18ozcN0g"/>
          <p:cNvPicPr>
            <a:picLocks noChangeAspect="1" noChangeArrowheads="1"/>
          </p:cNvPicPr>
          <p:nvPr/>
        </p:nvPicPr>
        <p:blipFill>
          <a:blip r:embed="rId2">
            <a:extLst>
              <a:ext uri="{28A0092B-C50C-407E-A947-70E740481C1C}">
                <a14:useLocalDpi xmlns:a14="http://schemas.microsoft.com/office/drawing/2010/main" val="0"/>
              </a:ext>
            </a:extLst>
          </a:blip>
          <a:srcRect l="4465" t="3688" r="3476" b="4887"/>
          <a:stretch>
            <a:fillRect/>
          </a:stretch>
        </p:blipFill>
        <p:spPr bwMode="auto">
          <a:xfrm>
            <a:off x="4495800" y="3390900"/>
            <a:ext cx="4406900" cy="3238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http://sophia.smith.edu/~maldrich/evolution/Source%20Files/ScopessourceNpap/1925SFExaminerJuly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997075" cy="2667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http://www.fjc.gov/history/docs/exclusion_aca_files/image002.jpg"/>
          <p:cNvPicPr>
            <a:picLocks noChangeAspect="1" noChangeArrowheads="1"/>
          </p:cNvPicPr>
          <p:nvPr/>
        </p:nvPicPr>
        <p:blipFill>
          <a:blip r:embed="rId2">
            <a:extLst>
              <a:ext uri="{28A0092B-C50C-407E-A947-70E740481C1C}">
                <a14:useLocalDpi xmlns:a14="http://schemas.microsoft.com/office/drawing/2010/main" val="0"/>
              </a:ext>
            </a:extLst>
          </a:blip>
          <a:srcRect l="5598" t="10449" r="9676" b="5098"/>
          <a:stretch>
            <a:fillRect/>
          </a:stretch>
        </p:blipFill>
        <p:spPr bwMode="auto">
          <a:xfrm>
            <a:off x="2035175" y="0"/>
            <a:ext cx="710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 y="0"/>
            <a:ext cx="46482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mn-ea"/>
              </a:rPr>
              <a:t>THE RISE OF NATIVISM</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2667000" cy="4187825"/>
          </a:xfrm>
        </p:spPr>
        <p:txBody>
          <a:bodyPr rtlCol="0">
            <a:normAutofit lnSpcReduction="10000"/>
          </a:bodyPr>
          <a:lstStyle/>
          <a:p>
            <a:pPr marL="0" indent="0" algn="ctr" fontAlgn="auto">
              <a:spcAft>
                <a:spcPts val="0"/>
              </a:spcAft>
              <a:buFont typeface="Wingdings 2"/>
              <a:buNone/>
              <a:defRPr/>
            </a:pPr>
            <a:r>
              <a:rPr lang="en-US" sz="2800" dirty="0" smtClean="0">
                <a:ea typeface="+mn-ea"/>
              </a:rPr>
              <a:t>After WWI, American immigration policies changed in response to economic recession and the pleas of nativists</a:t>
            </a:r>
          </a:p>
          <a:p>
            <a:pPr marL="265176" indent="-265176" fontAlgn="auto">
              <a:spcAft>
                <a:spcPts val="0"/>
              </a:spcAft>
              <a:buFont typeface="Wingdings 2"/>
              <a:buChar char=""/>
              <a:defRPr/>
            </a:pPr>
            <a:endParaRPr lang="en-US" dirty="0">
              <a:ea typeface="+mn-ea"/>
            </a:endParaRP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l="781" t="39583" r="53906" b="18750"/>
          <a:stretch>
            <a:fillRect/>
          </a:stretch>
        </p:blipFill>
        <p:spPr bwMode="auto">
          <a:xfrm>
            <a:off x="2667000" y="457200"/>
            <a:ext cx="634682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descr="http://apush-wiki-marlborough-school.wikispaces.com/file/view/anti-immigrant-cartoon-1896.jpg/70230163/anti-immigrant-cartoon-1896.jpg"/>
          <p:cNvPicPr>
            <a:picLocks noChangeAspect="1" noChangeArrowheads="1"/>
          </p:cNvPicPr>
          <p:nvPr/>
        </p:nvPicPr>
        <p:blipFill>
          <a:blip r:embed="rId3" cstate="print"/>
          <a:srcRect t="3426" b="4069"/>
          <a:stretch>
            <a:fillRect/>
          </a:stretch>
        </p:blipFill>
        <p:spPr bwMode="auto">
          <a:xfrm>
            <a:off x="3886200" y="152400"/>
            <a:ext cx="4752622" cy="4797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609600" y="5791200"/>
            <a:ext cx="7521575" cy="549275"/>
          </a:xfrm>
        </p:spPr>
        <p:txBody>
          <a:bodyPr wrap="square" numCol="1" anchorCtr="0" compatLnSpc="1">
            <a:prstTxWarp prst="textNoShape">
              <a:avLst/>
            </a:prstTxWarp>
          </a:bodyPr>
          <a:lstStyle/>
          <a:p>
            <a:r>
              <a:rPr lang="en-US" altLang="en-US" cap="none" smtClean="0"/>
              <a:t>“Keep America American”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8546"/>
                                        </p:tgtEl>
                                      </p:cBhvr>
                                    </p:animEffect>
                                    <p:set>
                                      <p:cBhvr>
                                        <p:cTn id="7" dur="1" fill="hold">
                                          <p:stCondLst>
                                            <p:cond delay="1999"/>
                                          </p:stCondLst>
                                        </p:cTn>
                                        <p:tgtEl>
                                          <p:spTgt spid="108546"/>
                                        </p:tgtEl>
                                        <p:attrNameLst>
                                          <p:attrName>style.visibility</p:attrName>
                                        </p:attrNameLst>
                                      </p:cBhvr>
                                      <p:to>
                                        <p:strVal val="hidden"/>
                                      </p:to>
                                    </p:set>
                                  </p:childTnLst>
                                </p:cTn>
                              </p:par>
                              <p:par>
                                <p:cTn id="8" presetID="53" presetClass="entr" presetSubtype="0" fill="hold" nodeType="withEffect">
                                  <p:stCondLst>
                                    <p:cond delay="0"/>
                                  </p:stCondLst>
                                  <p:childTnLst>
                                    <p:set>
                                      <p:cBhvr>
                                        <p:cTn id="9" dur="1" fill="hold">
                                          <p:stCondLst>
                                            <p:cond delay="0"/>
                                          </p:stCondLst>
                                        </p:cTn>
                                        <p:tgtEl>
                                          <p:spTgt spid="108548"/>
                                        </p:tgtEl>
                                        <p:attrNameLst>
                                          <p:attrName>style.visibility</p:attrName>
                                        </p:attrNameLst>
                                      </p:cBhvr>
                                      <p:to>
                                        <p:strVal val="visible"/>
                                      </p:to>
                                    </p:set>
                                    <p:anim calcmode="lin" valueType="num">
                                      <p:cBhvr>
                                        <p:cTn id="10" dur="1000" fill="hold"/>
                                        <p:tgtEl>
                                          <p:spTgt spid="108548"/>
                                        </p:tgtEl>
                                        <p:attrNameLst>
                                          <p:attrName>ppt_w</p:attrName>
                                        </p:attrNameLst>
                                      </p:cBhvr>
                                      <p:tavLst>
                                        <p:tav tm="0">
                                          <p:val>
                                            <p:fltVal val="0"/>
                                          </p:val>
                                        </p:tav>
                                        <p:tav tm="100000">
                                          <p:val>
                                            <p:strVal val="#ppt_w"/>
                                          </p:val>
                                        </p:tav>
                                      </p:tavLst>
                                    </p:anim>
                                    <p:anim calcmode="lin" valueType="num">
                                      <p:cBhvr>
                                        <p:cTn id="11" dur="1000" fill="hold"/>
                                        <p:tgtEl>
                                          <p:spTgt spid="108548"/>
                                        </p:tgtEl>
                                        <p:attrNameLst>
                                          <p:attrName>ppt_h</p:attrName>
                                        </p:attrNameLst>
                                      </p:cBhvr>
                                      <p:tavLst>
                                        <p:tav tm="0">
                                          <p:val>
                                            <p:fltVal val="0"/>
                                          </p:val>
                                        </p:tav>
                                        <p:tav tm="100000">
                                          <p:val>
                                            <p:strVal val="#ppt_h"/>
                                          </p:val>
                                        </p:tav>
                                      </p:tavLst>
                                    </p:anim>
                                    <p:animEffect transition="in" filter="fade">
                                      <p:cBhvr>
                                        <p:cTn id="12" dur="1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p:cNvSpPr>
          <p:nvPr>
            <p:ph idx="1"/>
          </p:nvPr>
        </p:nvSpPr>
        <p:spPr>
          <a:xfrm>
            <a:off x="4267200" y="152400"/>
            <a:ext cx="4724400" cy="4876800"/>
          </a:xfrm>
          <a:extLst/>
        </p:spPr>
        <p:txBody>
          <a:bodyPr>
            <a:noAutofit/>
          </a:bodyPr>
          <a:lstStyle/>
          <a:p>
            <a:pPr>
              <a:lnSpc>
                <a:spcPct val="80000"/>
              </a:lnSpc>
              <a:buClr>
                <a:srgbClr val="0C0C0D"/>
              </a:buClr>
              <a:buFont typeface="Arial" pitchFamily="34" charset="0"/>
              <a:buChar char="•"/>
            </a:pPr>
            <a:r>
              <a:rPr lang="en-US" altLang="en-US" sz="2500" b="0" dirty="0" smtClean="0"/>
              <a:t>Red Scare: Post-war period marked by fear of  worker (socialist) revolution and political radicalism.</a:t>
            </a:r>
          </a:p>
          <a:p>
            <a:pPr>
              <a:lnSpc>
                <a:spcPct val="80000"/>
              </a:lnSpc>
              <a:buClr>
                <a:srgbClr val="0C0C0D"/>
              </a:buClr>
              <a:buFont typeface="Arial" pitchFamily="34" charset="0"/>
              <a:buChar char="•"/>
            </a:pPr>
            <a:r>
              <a:rPr lang="en-US" altLang="en-US" sz="2500" b="0" dirty="0" smtClean="0"/>
              <a:t>Causes: </a:t>
            </a:r>
          </a:p>
          <a:p>
            <a:pPr lvl="3">
              <a:lnSpc>
                <a:spcPct val="80000"/>
              </a:lnSpc>
              <a:buClr>
                <a:srgbClr val="0C0C0D"/>
              </a:buClr>
              <a:buFont typeface="Arial" pitchFamily="34" charset="0"/>
              <a:buChar char="•"/>
            </a:pPr>
            <a:r>
              <a:rPr lang="en-US" altLang="en-US" sz="2200" dirty="0" smtClean="0"/>
              <a:t>The Bolshevik Revolution and Russia’s retreat from WWI.</a:t>
            </a:r>
          </a:p>
          <a:p>
            <a:pPr lvl="3">
              <a:lnSpc>
                <a:spcPct val="80000"/>
              </a:lnSpc>
              <a:buClr>
                <a:srgbClr val="0C0C0D"/>
              </a:buClr>
              <a:buFont typeface="Arial" pitchFamily="34" charset="0"/>
              <a:buChar char="•"/>
            </a:pPr>
            <a:r>
              <a:rPr lang="en-US" altLang="en-US" sz="2200" dirty="0" smtClean="0"/>
              <a:t>Anarchist and left-wing political violence and social agitation </a:t>
            </a:r>
          </a:p>
          <a:p>
            <a:pPr>
              <a:lnSpc>
                <a:spcPct val="80000"/>
              </a:lnSpc>
              <a:buClr>
                <a:srgbClr val="0C0C0D"/>
              </a:buClr>
              <a:buFont typeface="Arial" pitchFamily="34" charset="0"/>
              <a:buChar char="•"/>
            </a:pPr>
            <a:r>
              <a:rPr lang="en-US" altLang="en-US" sz="2500" b="0" dirty="0" smtClean="0"/>
              <a:t>Targets: Recent European immigrants (hyphenated-Americans), IWW </a:t>
            </a:r>
          </a:p>
          <a:p>
            <a:pPr>
              <a:lnSpc>
                <a:spcPct val="80000"/>
              </a:lnSpc>
              <a:buClr>
                <a:srgbClr val="0C0C0D"/>
              </a:buClr>
              <a:buFont typeface="Arial" pitchFamily="34" charset="0"/>
              <a:buChar char="•"/>
            </a:pPr>
            <a:r>
              <a:rPr lang="en-US" altLang="en-US" sz="2500" b="0" dirty="0" smtClean="0"/>
              <a:t>Xenophobia: Fear or suspicion of outsiders or foreigners</a:t>
            </a:r>
          </a:p>
        </p:txBody>
      </p:sp>
      <p:pic>
        <p:nvPicPr>
          <p:cNvPr id="175109" name="Picture 5" descr="le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330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1" name="Picture 7" descr="File:Come unto me, ye opprest.jpg">
            <a:hlinkClick r:i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38893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5638800"/>
            <a:ext cx="7521575" cy="549275"/>
          </a:xfrm>
        </p:spPr>
        <p:txBody>
          <a:bodyPr/>
          <a:lstStyle/>
          <a:p>
            <a:pPr fontAlgn="auto">
              <a:spcAft>
                <a:spcPts val="0"/>
              </a:spcAft>
              <a:defRPr/>
            </a:pPr>
            <a:r>
              <a:rPr lang="en-US" sz="4400" dirty="0" smtClean="0">
                <a:ea typeface="+mj-ea"/>
              </a:rPr>
              <a:t>The Red Scare</a:t>
            </a:r>
            <a:endParaRPr lang="en-US" sz="4400" dirty="0">
              <a:ea typeface="+mj-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p:tgtEl>
                                          <p:spTgt spid="17510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75107">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additive="base">
                                        <p:cTn id="13" dur="500"/>
                                        <p:tgtEl>
                                          <p:spTgt spid="17510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75107">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175109"/>
                                        </p:tgtEl>
                                        <p:attrNameLst>
                                          <p:attrName>style.visibility</p:attrName>
                                        </p:attrNameLst>
                                      </p:cBhvr>
                                      <p:to>
                                        <p:strVal val="visible"/>
                                      </p:to>
                                    </p:set>
                                    <p:anim calcmode="lin" valueType="num">
                                      <p:cBhvr additive="base">
                                        <p:cTn id="17" dur="500"/>
                                        <p:tgtEl>
                                          <p:spTgt spid="175109"/>
                                        </p:tgtEl>
                                        <p:attrNameLst>
                                          <p:attrName>ppt_y</p:attrName>
                                        </p:attrNameLst>
                                      </p:cBhvr>
                                      <p:tavLst>
                                        <p:tav tm="0">
                                          <p:val>
                                            <p:strVal val="#ppt_y+#ppt_h*1.125000"/>
                                          </p:val>
                                        </p:tav>
                                        <p:tav tm="100000">
                                          <p:val>
                                            <p:strVal val="#ppt_y"/>
                                          </p:val>
                                        </p:tav>
                                      </p:tavLst>
                                    </p:anim>
                                    <p:animEffect transition="in" filter="wipe(up)">
                                      <p:cBhvr>
                                        <p:cTn id="18" dur="500"/>
                                        <p:tgtEl>
                                          <p:spTgt spid="175109"/>
                                        </p:tgtEl>
                                      </p:cBhvr>
                                    </p:animEffect>
                                  </p:childTnLst>
                                </p:cTn>
                              </p:par>
                            </p:childTnLst>
                          </p:cTn>
                        </p:par>
                        <p:par>
                          <p:cTn id="19" fill="hold" nodeType="afterGroup">
                            <p:stCondLst>
                              <p:cond delay="500"/>
                            </p:stCondLst>
                            <p:childTnLst>
                              <p:par>
                                <p:cTn id="20" presetID="12" presetClass="entr" presetSubtype="4" fill="hold" nodeType="afterEffect">
                                  <p:stCondLst>
                                    <p:cond delay="0"/>
                                  </p:stCondLst>
                                  <p:childTnLst>
                                    <p:set>
                                      <p:cBhvr>
                                        <p:cTn id="21" dur="1" fill="hold">
                                          <p:stCondLst>
                                            <p:cond delay="0"/>
                                          </p:stCondLst>
                                        </p:cTn>
                                        <p:tgtEl>
                                          <p:spTgt spid="175107">
                                            <p:txEl>
                                              <p:pRg st="2" end="2"/>
                                            </p:txEl>
                                          </p:spTgt>
                                        </p:tgtEl>
                                        <p:attrNameLst>
                                          <p:attrName>style.visibility</p:attrName>
                                        </p:attrNameLst>
                                      </p:cBhvr>
                                      <p:to>
                                        <p:strVal val="visible"/>
                                      </p:to>
                                    </p:set>
                                    <p:anim calcmode="lin" valueType="num">
                                      <p:cBhvr additive="base">
                                        <p:cTn id="22" dur="500"/>
                                        <p:tgtEl>
                                          <p:spTgt spid="175107">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75107">
                                            <p:txEl>
                                              <p:pRg st="2" end="2"/>
                                            </p:txEl>
                                          </p:spTgt>
                                        </p:tgtEl>
                                      </p:cBhvr>
                                    </p:animEffect>
                                  </p:childTnLst>
                                </p:cTn>
                              </p:par>
                            </p:childTnLst>
                          </p:cTn>
                        </p:par>
                        <p:par>
                          <p:cTn id="24" fill="hold" nodeType="afterGroup">
                            <p:stCondLst>
                              <p:cond delay="1000"/>
                            </p:stCondLst>
                            <p:childTnLst>
                              <p:par>
                                <p:cTn id="25" presetID="12" presetClass="entr" presetSubtype="4" fill="hold" nodeType="afterEffect">
                                  <p:stCondLst>
                                    <p:cond delay="0"/>
                                  </p:stCondLst>
                                  <p:childTnLst>
                                    <p:set>
                                      <p:cBhvr>
                                        <p:cTn id="26" dur="1" fill="hold">
                                          <p:stCondLst>
                                            <p:cond delay="0"/>
                                          </p:stCondLst>
                                        </p:cTn>
                                        <p:tgtEl>
                                          <p:spTgt spid="175107">
                                            <p:txEl>
                                              <p:pRg st="3" end="3"/>
                                            </p:txEl>
                                          </p:spTgt>
                                        </p:tgtEl>
                                        <p:attrNameLst>
                                          <p:attrName>style.visibility</p:attrName>
                                        </p:attrNameLst>
                                      </p:cBhvr>
                                      <p:to>
                                        <p:strVal val="visible"/>
                                      </p:to>
                                    </p:set>
                                    <p:anim calcmode="lin" valueType="num">
                                      <p:cBhvr additive="base">
                                        <p:cTn id="27" dur="500"/>
                                        <p:tgtEl>
                                          <p:spTgt spid="175107">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510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75109"/>
                                        </p:tgtEl>
                                      </p:cBhvr>
                                    </p:animEffect>
                                    <p:set>
                                      <p:cBhvr>
                                        <p:cTn id="33" dur="1" fill="hold">
                                          <p:stCondLst>
                                            <p:cond delay="499"/>
                                          </p:stCondLst>
                                        </p:cTn>
                                        <p:tgtEl>
                                          <p:spTgt spid="175109"/>
                                        </p:tgtEl>
                                        <p:attrNameLst>
                                          <p:attrName>style.visibility</p:attrName>
                                        </p:attrNameLst>
                                      </p:cBhvr>
                                      <p:to>
                                        <p:strVal val="hidden"/>
                                      </p:to>
                                    </p:set>
                                  </p:childTnLst>
                                </p:cTn>
                              </p:par>
                              <p:par>
                                <p:cTn id="34" presetID="12" presetClass="entr" presetSubtype="4" fill="hold" nodeType="withEffect">
                                  <p:stCondLst>
                                    <p:cond delay="0"/>
                                  </p:stCondLst>
                                  <p:childTnLst>
                                    <p:set>
                                      <p:cBhvr>
                                        <p:cTn id="35" dur="1" fill="hold">
                                          <p:stCondLst>
                                            <p:cond delay="0"/>
                                          </p:stCondLst>
                                        </p:cTn>
                                        <p:tgtEl>
                                          <p:spTgt spid="175111"/>
                                        </p:tgtEl>
                                        <p:attrNameLst>
                                          <p:attrName>style.visibility</p:attrName>
                                        </p:attrNameLst>
                                      </p:cBhvr>
                                      <p:to>
                                        <p:strVal val="visible"/>
                                      </p:to>
                                    </p:set>
                                    <p:anim calcmode="lin" valueType="num">
                                      <p:cBhvr additive="base">
                                        <p:cTn id="36" dur="500"/>
                                        <p:tgtEl>
                                          <p:spTgt spid="175111"/>
                                        </p:tgtEl>
                                        <p:attrNameLst>
                                          <p:attrName>ppt_y</p:attrName>
                                        </p:attrNameLst>
                                      </p:cBhvr>
                                      <p:tavLst>
                                        <p:tav tm="0">
                                          <p:val>
                                            <p:strVal val="#ppt_y+#ppt_h*1.125000"/>
                                          </p:val>
                                        </p:tav>
                                        <p:tav tm="100000">
                                          <p:val>
                                            <p:strVal val="#ppt_y"/>
                                          </p:val>
                                        </p:tav>
                                      </p:tavLst>
                                    </p:anim>
                                    <p:animEffect transition="in" filter="wipe(up)">
                                      <p:cBhvr>
                                        <p:cTn id="37" dur="500"/>
                                        <p:tgtEl>
                                          <p:spTgt spid="175111"/>
                                        </p:tgtEl>
                                      </p:cBhvr>
                                    </p:animEffect>
                                  </p:childTnLst>
                                </p:cTn>
                              </p:par>
                              <p:par>
                                <p:cTn id="38" presetID="12" presetClass="entr" presetSubtype="4" fill="hold" nodeType="withEffect">
                                  <p:stCondLst>
                                    <p:cond delay="0"/>
                                  </p:stCondLst>
                                  <p:childTnLst>
                                    <p:set>
                                      <p:cBhvr>
                                        <p:cTn id="39" dur="1" fill="hold">
                                          <p:stCondLst>
                                            <p:cond delay="0"/>
                                          </p:stCondLst>
                                        </p:cTn>
                                        <p:tgtEl>
                                          <p:spTgt spid="175107">
                                            <p:txEl>
                                              <p:pRg st="4" end="4"/>
                                            </p:txEl>
                                          </p:spTgt>
                                        </p:tgtEl>
                                        <p:attrNameLst>
                                          <p:attrName>style.visibility</p:attrName>
                                        </p:attrNameLst>
                                      </p:cBhvr>
                                      <p:to>
                                        <p:strVal val="visible"/>
                                      </p:to>
                                    </p:set>
                                    <p:anim calcmode="lin" valueType="num">
                                      <p:cBhvr additive="base">
                                        <p:cTn id="40" dur="500"/>
                                        <p:tgtEl>
                                          <p:spTgt spid="175107">
                                            <p:txEl>
                                              <p:pRg st="4" end="4"/>
                                            </p:txEl>
                                          </p:spTgt>
                                        </p:tgtEl>
                                        <p:attrNameLst>
                                          <p:attrName>ppt_y</p:attrName>
                                        </p:attrNameLst>
                                      </p:cBhvr>
                                      <p:tavLst>
                                        <p:tav tm="0">
                                          <p:val>
                                            <p:strVal val="#ppt_y+#ppt_h*1.125000"/>
                                          </p:val>
                                        </p:tav>
                                        <p:tav tm="100000">
                                          <p:val>
                                            <p:strVal val="#ppt_y"/>
                                          </p:val>
                                        </p:tav>
                                      </p:tavLst>
                                    </p:anim>
                                    <p:animEffect transition="in" filter="wipe(up)">
                                      <p:cBhvr>
                                        <p:cTn id="41" dur="500"/>
                                        <p:tgtEl>
                                          <p:spTgt spid="175107">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175107">
                                            <p:txEl>
                                              <p:pRg st="5" end="5"/>
                                            </p:txEl>
                                          </p:spTgt>
                                        </p:tgtEl>
                                        <p:attrNameLst>
                                          <p:attrName>style.visibility</p:attrName>
                                        </p:attrNameLst>
                                      </p:cBhvr>
                                      <p:to>
                                        <p:strVal val="visible"/>
                                      </p:to>
                                    </p:set>
                                    <p:anim calcmode="lin" valueType="num">
                                      <p:cBhvr additive="base">
                                        <p:cTn id="46" dur="500"/>
                                        <p:tgtEl>
                                          <p:spTgt spid="175107">
                                            <p:txEl>
                                              <p:pRg st="5" end="5"/>
                                            </p:txEl>
                                          </p:spTgt>
                                        </p:tgtEl>
                                        <p:attrNameLst>
                                          <p:attrName>ppt_y</p:attrName>
                                        </p:attrNameLst>
                                      </p:cBhvr>
                                      <p:tavLst>
                                        <p:tav tm="0">
                                          <p:val>
                                            <p:strVal val="#ppt_y+#ppt_h*1.125000"/>
                                          </p:val>
                                        </p:tav>
                                        <p:tav tm="100000">
                                          <p:val>
                                            <p:strVal val="#ppt_y"/>
                                          </p:val>
                                        </p:tav>
                                      </p:tavLst>
                                    </p:anim>
                                    <p:animEffect transition="in" filter="wipe(up)">
                                      <p:cBhvr>
                                        <p:cTn id="47" dur="500"/>
                                        <p:tgtEl>
                                          <p:spTgt spid="175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bwMode="auto">
          <a:xfrm>
            <a:off x="457200" y="5105400"/>
            <a:ext cx="7521575" cy="1600200"/>
          </a:xfrm>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pPr fontAlgn="auto">
              <a:spcAft>
                <a:spcPts val="0"/>
              </a:spcAft>
              <a:defRPr/>
            </a:pPr>
            <a:r>
              <a:rPr lang="en-US" altLang="en-US" sz="3600" dirty="0" smtClean="0">
                <a:ea typeface="+mj-ea"/>
              </a:rPr>
              <a:t>Red Scare Fears Come True</a:t>
            </a:r>
          </a:p>
        </p:txBody>
      </p:sp>
      <p:sp>
        <p:nvSpPr>
          <p:cNvPr id="21507" name="Rectangle 3"/>
          <p:cNvSpPr>
            <a:spLocks noGrp="1"/>
          </p:cNvSpPr>
          <p:nvPr>
            <p:ph idx="1"/>
          </p:nvPr>
        </p:nvSpPr>
        <p:spPr>
          <a:xfrm>
            <a:off x="228600" y="304800"/>
            <a:ext cx="4876800" cy="4451350"/>
          </a:xfrm>
        </p:spPr>
        <p:txBody>
          <a:bodyPr rtlCol="0">
            <a:noAutofit/>
          </a:bodyPr>
          <a:lstStyle/>
          <a:p>
            <a:pPr fontAlgn="auto">
              <a:lnSpc>
                <a:spcPct val="80000"/>
              </a:lnSpc>
              <a:spcAft>
                <a:spcPts val="0"/>
              </a:spcAft>
              <a:buClr>
                <a:schemeClr val="accent1">
                  <a:lumMod val="10000"/>
                </a:schemeClr>
              </a:buClr>
              <a:buFont typeface="Arial"/>
              <a:buChar char="•"/>
              <a:defRPr/>
            </a:pPr>
            <a:r>
              <a:rPr lang="en-US" sz="3600" b="0" dirty="0" smtClean="0">
                <a:ea typeface="+mn-ea"/>
              </a:rPr>
              <a:t>Italian </a:t>
            </a:r>
            <a:r>
              <a:rPr lang="en-US" sz="3600" b="0" dirty="0">
                <a:ea typeface="+mn-ea"/>
              </a:rPr>
              <a:t>anarchists </a:t>
            </a:r>
            <a:r>
              <a:rPr lang="en-US" sz="3600" b="0" dirty="0" smtClean="0">
                <a:ea typeface="+mn-ea"/>
              </a:rPr>
              <a:t>sent a series of letter bombs to prominent government officials, businessmen, and law enforcement officials</a:t>
            </a:r>
          </a:p>
          <a:p>
            <a:pPr marL="630936" lvl="3" indent="-164592" fontAlgn="auto">
              <a:lnSpc>
                <a:spcPct val="80000"/>
              </a:lnSpc>
              <a:spcAft>
                <a:spcPts val="0"/>
              </a:spcAft>
              <a:buClr>
                <a:schemeClr val="accent1">
                  <a:lumMod val="10000"/>
                </a:schemeClr>
              </a:buClr>
              <a:buFont typeface="Arial"/>
              <a:buChar char="•"/>
              <a:defRPr/>
            </a:pPr>
            <a:r>
              <a:rPr lang="en-US" sz="3600" dirty="0" smtClean="0">
                <a:ea typeface="+mn-ea"/>
              </a:rPr>
              <a:t>Attacked the home of Attorney General A. Mitchell Palmer </a:t>
            </a:r>
          </a:p>
        </p:txBody>
      </p:sp>
      <p:pic>
        <p:nvPicPr>
          <p:cNvPr id="21508" name="Picture 5" descr="http://explorepahistory.com/kora/files/1/2/1-2-AB0-25-ExplorePAHistory-a0j4v8-a_349.jpg"/>
          <p:cNvPicPr>
            <a:picLocks noChangeAspect="1" noChangeArrowheads="1"/>
          </p:cNvPicPr>
          <p:nvPr/>
        </p:nvPicPr>
        <p:blipFill>
          <a:blip r:embed="rId3" cstate="print">
            <a:extLst>
              <a:ext uri="{28A0092B-C50C-407E-A947-70E740481C1C}">
                <a14:useLocalDpi xmlns:a14="http://schemas.microsoft.com/office/drawing/2010/main" val="0"/>
              </a:ext>
            </a:extLst>
          </a:blip>
          <a:srcRect l="21301" r="3857" b="25162"/>
          <a:stretch>
            <a:fillRect/>
          </a:stretch>
        </p:blipFill>
        <p:spPr bwMode="auto">
          <a:xfrm>
            <a:off x="5301902" y="228600"/>
            <a:ext cx="3669218"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7"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xfrm>
            <a:off x="304800" y="5029200"/>
            <a:ext cx="8039100" cy="1828800"/>
          </a:xfrm>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normAutofit/>
          </a:bodyPr>
          <a:lstStyle/>
          <a:p>
            <a:pPr fontAlgn="auto">
              <a:spcAft>
                <a:spcPts val="0"/>
              </a:spcAft>
              <a:defRPr/>
            </a:pPr>
            <a:r>
              <a:rPr lang="en-US" altLang="en-US" sz="3200" dirty="0">
                <a:ea typeface="+mj-ea"/>
              </a:rPr>
              <a:t>Red Scare Fears Come True</a:t>
            </a:r>
            <a:endParaRPr lang="en-US" altLang="en-US" sz="3200" dirty="0" smtClean="0">
              <a:ea typeface="+mj-ea"/>
            </a:endParaRPr>
          </a:p>
        </p:txBody>
      </p:sp>
      <p:pic>
        <p:nvPicPr>
          <p:cNvPr id="6" name="Content Placeholder 5" descr="hoover-edgar-j-002"/>
          <p:cNvPicPr>
            <a:picLocks noGrp="1" noChangeAspect="1" noChangeArrowheads="1"/>
          </p:cNvPicPr>
          <p:nvPr>
            <p:ph idx="1"/>
          </p:nvPr>
        </p:nvPicPr>
        <p:blipFill>
          <a:blip r:embed="rId3" cstate="print">
            <a:extLst/>
          </a:blip>
          <a:stretch>
            <a:fillRect/>
          </a:stretch>
        </p:blipFill>
        <p:spPr>
          <a:xfrm>
            <a:off x="381000" y="228600"/>
            <a:ext cx="3516923" cy="4572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5" name="Rectangle 3"/>
          <p:cNvSpPr>
            <a:spLocks noGrp="1"/>
          </p:cNvSpPr>
          <p:nvPr>
            <p:ph type="body" sz="half" idx="4294967295"/>
          </p:nvPr>
        </p:nvSpPr>
        <p:spPr>
          <a:xfrm>
            <a:off x="4191000" y="152400"/>
            <a:ext cx="4953000" cy="4876800"/>
          </a:xfrm>
        </p:spPr>
        <p:txBody>
          <a:bodyPr rtlCol="0">
            <a:noAutofit/>
          </a:bodyPr>
          <a:lstStyle/>
          <a:p>
            <a:pPr marL="457200" indent="-457200" fontAlgn="auto">
              <a:lnSpc>
                <a:spcPct val="90000"/>
              </a:lnSpc>
              <a:spcAft>
                <a:spcPts val="0"/>
              </a:spcAft>
              <a:buClr>
                <a:schemeClr val="accent1">
                  <a:lumMod val="10000"/>
                </a:schemeClr>
              </a:buClr>
              <a:buFont typeface="Arial"/>
              <a:buChar char="•"/>
              <a:defRPr/>
            </a:pPr>
            <a:r>
              <a:rPr lang="en-US" sz="3200" b="0" dirty="0" smtClean="0">
                <a:ea typeface="+mn-ea"/>
              </a:rPr>
              <a:t>Federal Bureau </a:t>
            </a:r>
            <a:r>
              <a:rPr lang="en-US" sz="3200" b="0" dirty="0" smtClean="0">
                <a:ea typeface="+mn-ea"/>
              </a:rPr>
              <a:t>of Investigation (1919) is created in response to the bombings</a:t>
            </a:r>
          </a:p>
          <a:p>
            <a:pPr marL="973836" lvl="4" indent="-457200" fontAlgn="auto">
              <a:lnSpc>
                <a:spcPct val="90000"/>
              </a:lnSpc>
              <a:spcAft>
                <a:spcPts val="0"/>
              </a:spcAft>
              <a:buClr>
                <a:schemeClr val="accent1">
                  <a:lumMod val="10000"/>
                </a:schemeClr>
              </a:buClr>
              <a:buFont typeface="Arial"/>
              <a:buChar char="•"/>
              <a:defRPr/>
            </a:pPr>
            <a:r>
              <a:rPr lang="en-US" sz="3100" dirty="0" smtClean="0">
                <a:ea typeface="+mn-ea"/>
              </a:rPr>
              <a:t>Led by J. Edgar Hoover</a:t>
            </a:r>
          </a:p>
          <a:p>
            <a:pPr marL="973836" lvl="4" indent="-457200" fontAlgn="auto">
              <a:lnSpc>
                <a:spcPct val="90000"/>
              </a:lnSpc>
              <a:spcAft>
                <a:spcPts val="0"/>
              </a:spcAft>
              <a:buClr>
                <a:schemeClr val="accent1">
                  <a:lumMod val="10000"/>
                </a:schemeClr>
              </a:buClr>
              <a:buFont typeface="Arial"/>
              <a:buChar char="•"/>
              <a:defRPr/>
            </a:pPr>
            <a:r>
              <a:rPr lang="en-US" sz="3100" dirty="0">
                <a:ea typeface="+mn-ea"/>
              </a:rPr>
              <a:t>W</a:t>
            </a:r>
            <a:r>
              <a:rPr lang="en-US" sz="3100" dirty="0" smtClean="0">
                <a:ea typeface="+mn-ea"/>
              </a:rPr>
              <a:t>ould investigate the programs of radical groups and identify their members.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500"/>
                                        <p:tgtEl>
                                          <p:spTgt spid="23555">
                                            <p:txEl>
                                              <p:pRg st="1" end="1"/>
                                            </p:txEl>
                                          </p:spTgt>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wipe(down)">
                                      <p:cBhvr>
                                        <p:cTn id="16"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http://www.privacysos.org/sites/all/images/IWW.jpg"/>
          <p:cNvPicPr>
            <a:picLocks noChangeAspect="1" noChangeArrowheads="1"/>
          </p:cNvPicPr>
          <p:nvPr/>
        </p:nvPicPr>
        <p:blipFill>
          <a:blip r:embed="rId3">
            <a:extLst>
              <a:ext uri="{28A0092B-C50C-407E-A947-70E740481C1C}">
                <a14:useLocalDpi xmlns:a14="http://schemas.microsoft.com/office/drawing/2010/main" val="0"/>
              </a:ext>
            </a:extLst>
          </a:blip>
          <a:srcRect l="2124" t="4095" r="3970" b="2730"/>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85800" y="723900"/>
            <a:ext cx="7772400" cy="5219700"/>
          </a:xfrm>
          <a:solidFill>
            <a:schemeClr val="bg1">
              <a:lumMod val="85000"/>
              <a:alpha val="80000"/>
            </a:schemeClr>
          </a:solidFill>
        </p:spPr>
        <p:txBody>
          <a:bodyPr rtlCol="0">
            <a:noAutofit/>
          </a:bodyPr>
          <a:lstStyle/>
          <a:p>
            <a:pPr marL="457200" indent="-457200" fontAlgn="auto">
              <a:spcAft>
                <a:spcPts val="0"/>
              </a:spcAft>
              <a:buClr>
                <a:schemeClr val="accent1">
                  <a:lumMod val="10000"/>
                </a:schemeClr>
              </a:buClr>
              <a:buFont typeface="Arial"/>
              <a:buChar char="•"/>
              <a:defRPr/>
            </a:pPr>
            <a:r>
              <a:rPr lang="en-US" sz="3400" b="0" dirty="0" smtClean="0">
                <a:ea typeface="+mn-ea"/>
              </a:rPr>
              <a:t>Palmer Raids: </a:t>
            </a:r>
            <a:r>
              <a:rPr lang="en-US" sz="3400" b="0" dirty="0">
                <a:ea typeface="+mn-ea"/>
              </a:rPr>
              <a:t>A series of well-publicized and violent raids on suspected anarchists and socialist sympathizers by the Bureau of Investigation</a:t>
            </a:r>
            <a:endParaRPr lang="en-US" sz="3400" b="0" dirty="0" smtClean="0">
              <a:ea typeface="+mn-ea"/>
            </a:endParaRPr>
          </a:p>
          <a:p>
            <a:pPr marL="923544" lvl="3" indent="-457200" fontAlgn="auto">
              <a:spcAft>
                <a:spcPts val="0"/>
              </a:spcAft>
              <a:buClr>
                <a:schemeClr val="accent1">
                  <a:lumMod val="10000"/>
                </a:schemeClr>
              </a:buClr>
              <a:buFont typeface="Arial"/>
              <a:buChar char="•"/>
              <a:defRPr/>
            </a:pPr>
            <a:r>
              <a:rPr lang="en-US" sz="3000" dirty="0">
                <a:ea typeface="+mn-ea"/>
              </a:rPr>
              <a:t>November 7, </a:t>
            </a:r>
            <a:r>
              <a:rPr lang="en-US" sz="3000" dirty="0" smtClean="0">
                <a:ea typeface="+mn-ea"/>
              </a:rPr>
              <a:t>1919 (second </a:t>
            </a:r>
            <a:r>
              <a:rPr lang="en-US" sz="3000" dirty="0">
                <a:ea typeface="+mn-ea"/>
              </a:rPr>
              <a:t>anniversary of the Bolshevik revolution</a:t>
            </a:r>
            <a:r>
              <a:rPr lang="en-US" sz="3000" dirty="0" smtClean="0">
                <a:ea typeface="+mn-ea"/>
              </a:rPr>
              <a:t>)</a:t>
            </a:r>
          </a:p>
          <a:p>
            <a:pPr marL="923544" lvl="3" indent="-457200" fontAlgn="auto">
              <a:spcAft>
                <a:spcPts val="0"/>
              </a:spcAft>
              <a:buClr>
                <a:schemeClr val="accent1">
                  <a:lumMod val="10000"/>
                </a:schemeClr>
              </a:buClr>
              <a:buFont typeface="Arial"/>
              <a:buChar char="•"/>
              <a:defRPr/>
            </a:pPr>
            <a:r>
              <a:rPr lang="en-US" sz="3000" dirty="0" smtClean="0">
                <a:ea typeface="+mn-ea"/>
              </a:rPr>
              <a:t>Targeted </a:t>
            </a:r>
            <a:r>
              <a:rPr lang="en-US" sz="3000" dirty="0">
                <a:ea typeface="+mn-ea"/>
              </a:rPr>
              <a:t>the Union of Russian </a:t>
            </a:r>
            <a:r>
              <a:rPr lang="en-US" sz="3000" dirty="0" smtClean="0">
                <a:ea typeface="+mn-ea"/>
              </a:rPr>
              <a:t>Workers.</a:t>
            </a:r>
          </a:p>
          <a:p>
            <a:pPr marL="923544" lvl="3" indent="-457200" fontAlgn="auto">
              <a:spcAft>
                <a:spcPts val="0"/>
              </a:spcAft>
              <a:buClr>
                <a:schemeClr val="accent1">
                  <a:lumMod val="10000"/>
                </a:schemeClr>
              </a:buClr>
              <a:buFont typeface="Arial"/>
              <a:buChar char="•"/>
              <a:defRPr/>
            </a:pPr>
            <a:r>
              <a:rPr lang="en-US" sz="3000" dirty="0" smtClean="0">
                <a:ea typeface="+mn-ea"/>
              </a:rPr>
              <a:t>Many </a:t>
            </a:r>
            <a:r>
              <a:rPr lang="en-US" sz="3000" dirty="0">
                <a:ea typeface="+mn-ea"/>
              </a:rPr>
              <a:t>arrested, few actually deported (little to no evidence</a:t>
            </a:r>
            <a:r>
              <a:rPr lang="en-US" sz="3000" dirty="0" smtClean="0">
                <a:ea typeface="+mn-ea"/>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childTnLst>
                          </p:cTn>
                        </p:par>
                        <p:par>
                          <p:cTn id="17" fill="hold" nodeType="afterGroup">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par>
                          <p:cTn id="21" fill="hold" nodeType="afterGroup">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563" cy="1050925"/>
          </a:xfrm>
        </p:spPr>
        <p:txBody>
          <a:bodyPr/>
          <a:lstStyle/>
          <a:p>
            <a:pPr fontAlgn="auto">
              <a:spcAft>
                <a:spcPts val="0"/>
              </a:spcAft>
              <a:defRPr/>
            </a:pPr>
            <a:r>
              <a:rPr lang="en-US" sz="3200" dirty="0" smtClean="0">
                <a:solidFill>
                  <a:srgbClr val="000000"/>
                </a:solidFill>
                <a:ea typeface="+mj-ea"/>
              </a:rPr>
              <a:t>Immigration Issues</a:t>
            </a:r>
            <a:endParaRPr lang="en-US" sz="3200" dirty="0">
              <a:solidFill>
                <a:srgbClr val="000000"/>
              </a:solidFill>
              <a:ea typeface="+mj-ea"/>
            </a:endParaRPr>
          </a:p>
        </p:txBody>
      </p:sp>
      <p:sp>
        <p:nvSpPr>
          <p:cNvPr id="31747" name="Content Placeholder 2"/>
          <p:cNvSpPr>
            <a:spLocks noGrp="1"/>
          </p:cNvSpPr>
          <p:nvPr>
            <p:ph idx="1"/>
          </p:nvPr>
        </p:nvSpPr>
        <p:spPr>
          <a:xfrm>
            <a:off x="152400" y="227013"/>
            <a:ext cx="4572000" cy="4565650"/>
          </a:xfrm>
        </p:spPr>
        <p:txBody>
          <a:bodyPr/>
          <a:lstStyle/>
          <a:p>
            <a:pPr>
              <a:spcBef>
                <a:spcPct val="0"/>
              </a:spcBef>
              <a:buFont typeface="Arial" pitchFamily="34" charset="0"/>
              <a:buChar char="•"/>
            </a:pPr>
            <a:r>
              <a:rPr lang="en-US" altLang="en-US" sz="2300" b="0" dirty="0" smtClean="0"/>
              <a:t>Emergency Quota Act (1921): Cut the number of immigrants  who could enter America to 3% of their nationality’s  U.S. population in 1910</a:t>
            </a:r>
          </a:p>
          <a:p>
            <a:pPr>
              <a:spcBef>
                <a:spcPct val="0"/>
              </a:spcBef>
              <a:buFont typeface="Arial" pitchFamily="34" charset="0"/>
              <a:buChar char="•"/>
            </a:pPr>
            <a:r>
              <a:rPr lang="en-US" altLang="en-US" sz="2300" b="0" dirty="0" smtClean="0"/>
              <a:t>National Origins Act of 1924: Restricted the number down to 2% of the population from 1890 (before many New Immigrants arrived)</a:t>
            </a:r>
          </a:p>
          <a:p>
            <a:pPr>
              <a:spcBef>
                <a:spcPct val="0"/>
              </a:spcBef>
              <a:buFont typeface="Arial" pitchFamily="34" charset="0"/>
              <a:buChar char="•"/>
            </a:pPr>
            <a:r>
              <a:rPr lang="en-US" altLang="en-US" sz="2300" b="0" dirty="0" smtClean="0"/>
              <a:t>Natives of the Western Hemisphere not included in quotas</a:t>
            </a:r>
          </a:p>
        </p:txBody>
      </p:sp>
      <p:pic>
        <p:nvPicPr>
          <p:cNvPr id="31748" name="Picture 2" descr="http://cache4.asset-cache.net/xc/78565947.jpg?v=1&amp;c=IWSAsset&amp;k=2&amp;d=77BFBA49EF8789219B309651A2344B3FD671DE7C36994C124A434C98F5B4A7205928583C1B9958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
            <a:ext cx="41894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upload.wikimedia.org/wikipedia/commons/8/8b/European_immigration_to_the_United_States_1881-19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219200"/>
            <a:ext cx="6629400" cy="466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randombar(horizontal)">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randombar(horizontal)">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randombar(horizontal)">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0" presetClass="exit" presetSubtype="0" fill="hold" grpId="0" nodeType="withEffect">
                                  <p:stCondLst>
                                    <p:cond delay="0"/>
                                  </p:stCondLst>
                                  <p:childTnLst>
                                    <p:animEffect transition="out" filter="fade">
                                      <p:cBhvr>
                                        <p:cTn id="25" dur="500"/>
                                        <p:tgtEl>
                                          <p:spTgt spid="31747">
                                            <p:txEl>
                                              <p:pRg st="0" end="0"/>
                                            </p:txEl>
                                          </p:spTgt>
                                        </p:tgtEl>
                                      </p:cBhvr>
                                    </p:animEffect>
                                    <p:set>
                                      <p:cBhvr>
                                        <p:cTn id="26" dur="1" fill="hold">
                                          <p:stCondLst>
                                            <p:cond delay="499"/>
                                          </p:stCondLst>
                                        </p:cTn>
                                        <p:tgtEl>
                                          <p:spTgt spid="31747">
                                            <p:txEl>
                                              <p:pRg st="0" end="0"/>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1747">
                                            <p:txEl>
                                              <p:pRg st="1" end="1"/>
                                            </p:txEl>
                                          </p:spTgt>
                                        </p:tgtEl>
                                      </p:cBhvr>
                                    </p:animEffect>
                                    <p:set>
                                      <p:cBhvr>
                                        <p:cTn id="29" dur="1" fill="hold">
                                          <p:stCondLst>
                                            <p:cond delay="499"/>
                                          </p:stCondLst>
                                        </p:cTn>
                                        <p:tgtEl>
                                          <p:spTgt spid="31747">
                                            <p:txEl>
                                              <p:pRg st="1" end="1"/>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1747">
                                            <p:txEl>
                                              <p:pRg st="2" end="2"/>
                                            </p:txEl>
                                          </p:spTgt>
                                        </p:tgtEl>
                                      </p:cBhvr>
                                    </p:animEffect>
                                    <p:set>
                                      <p:cBhvr>
                                        <p:cTn id="32" dur="1" fill="hold">
                                          <p:stCondLst>
                                            <p:cond delay="499"/>
                                          </p:stCondLst>
                                        </p:cTn>
                                        <p:tgtEl>
                                          <p:spTgt spid="31747">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1748"/>
                                        </p:tgtEl>
                                      </p:cBhvr>
                                    </p:animEffect>
                                    <p:set>
                                      <p:cBhvr>
                                        <p:cTn id="35" dur="1" fill="hold">
                                          <p:stCondLst>
                                            <p:cond delay="499"/>
                                          </p:stCondLst>
                                        </p:cTn>
                                        <p:tgtEl>
                                          <p:spTgt spid="31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4712</TotalTime>
  <Words>857</Words>
  <Application>Microsoft Office PowerPoint</Application>
  <PresentationFormat>On-screen Show (4:3)</PresentationFormat>
  <Paragraphs>79</Paragraphs>
  <Slides>18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Arial</vt:lpstr>
      <vt:lpstr>Calibri</vt:lpstr>
      <vt:lpstr>Franklin Gothic Book</vt:lpstr>
      <vt:lpstr>Franklin Gothic Medium</vt:lpstr>
      <vt:lpstr>Goudy Old Style</vt:lpstr>
      <vt:lpstr>Tunga</vt:lpstr>
      <vt:lpstr>Verdana</vt:lpstr>
      <vt:lpstr>Wingdings</vt:lpstr>
      <vt:lpstr>Wingdings 2</vt:lpstr>
      <vt:lpstr>Angles</vt:lpstr>
      <vt:lpstr>Bell Ringer: Choose the statement that most closely aligns with your beliefs and explain why you chose that one.</vt:lpstr>
      <vt:lpstr>A Clash of Values</vt:lpstr>
      <vt:lpstr>PowerPoint Presentation</vt:lpstr>
      <vt:lpstr>“Keep America American”</vt:lpstr>
      <vt:lpstr>The Red Scare</vt:lpstr>
      <vt:lpstr>Red Scare Fears Come True</vt:lpstr>
      <vt:lpstr>Red Scare Fears Come True</vt:lpstr>
      <vt:lpstr>PowerPoint Presentation</vt:lpstr>
      <vt:lpstr>Immigration Issues</vt:lpstr>
      <vt:lpstr>Trial of Sacco and Vanzetti</vt:lpstr>
      <vt:lpstr>PowerPoint Presentation</vt:lpstr>
      <vt:lpstr>Eugenics</vt:lpstr>
      <vt:lpstr>Revival of The Ku Klux Klan</vt:lpstr>
      <vt:lpstr>The Birth of a Nation</vt:lpstr>
      <vt:lpstr>A Clash of Values</vt:lpstr>
      <vt:lpstr>The Fundamentalist Movement</vt:lpstr>
      <vt:lpstr>Scopes Trial – AKA: The “Monkey Trial”</vt:lpstr>
      <vt:lpstr>America Loves Their Liquor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Art Movement:</dc:title>
  <dc:creator>tshaddox</dc:creator>
  <cp:lastModifiedBy>David Cummings</cp:lastModifiedBy>
  <cp:revision>107</cp:revision>
  <dcterms:created xsi:type="dcterms:W3CDTF">2009-03-04T15:50:05Z</dcterms:created>
  <dcterms:modified xsi:type="dcterms:W3CDTF">2017-02-02T20:05:58Z</dcterms:modified>
</cp:coreProperties>
</file>