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58" r:id="rId3"/>
    <p:sldId id="262" r:id="rId4"/>
    <p:sldId id="266" r:id="rId5"/>
    <p:sldId id="303" r:id="rId6"/>
    <p:sldId id="263" r:id="rId7"/>
    <p:sldId id="302" r:id="rId8"/>
    <p:sldId id="270" r:id="rId9"/>
    <p:sldId id="273" r:id="rId10"/>
    <p:sldId id="274" r:id="rId11"/>
    <p:sldId id="276" r:id="rId12"/>
    <p:sldId id="278" r:id="rId13"/>
    <p:sldId id="281" r:id="rId14"/>
    <p:sldId id="280" r:id="rId15"/>
    <p:sldId id="284" r:id="rId16"/>
    <p:sldId id="299" r:id="rId17"/>
    <p:sldId id="300" r:id="rId18"/>
    <p:sldId id="301" r:id="rId19"/>
    <p:sldId id="290"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77" autoAdjust="0"/>
  </p:normalViewPr>
  <p:slideViewPr>
    <p:cSldViewPr>
      <p:cViewPr varScale="1">
        <p:scale>
          <a:sx n="82" d="100"/>
          <a:sy n="82" d="100"/>
        </p:scale>
        <p:origin x="1644"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D60CA-B250-41C6-8DBF-6EB146805FDD}" type="datetimeFigureOut">
              <a:rPr lang="en-US" smtClean="0"/>
              <a:pPr/>
              <a:t>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60D3-A46F-4A44-AD1B-783E37D51088}" type="slidenum">
              <a:rPr lang="en-US" smtClean="0"/>
              <a:pPr/>
              <a:t>‹#›</a:t>
            </a:fld>
            <a:endParaRPr lang="en-US"/>
          </a:p>
        </p:txBody>
      </p:sp>
    </p:spTree>
    <p:extLst>
      <p:ext uri="{BB962C8B-B14F-4D97-AF65-F5344CB8AC3E}">
        <p14:creationId xmlns:p14="http://schemas.microsoft.com/office/powerpoint/2010/main" val="153685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9167C-6790-46BD-92CB-A2C5B3F9E5FF}" type="slidenum">
              <a:rPr lang="en-US"/>
              <a:pPr fontAlgn="base">
                <a:spcBef>
                  <a:spcPct val="0"/>
                </a:spcBef>
                <a:spcAft>
                  <a:spcPct val="0"/>
                </a:spcAft>
              </a:pPr>
              <a:t>1</a:t>
            </a:fld>
            <a:endParaRPr lang="en-US"/>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980112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2660D3-A46F-4A44-AD1B-783E37D51088}" type="slidenum">
              <a:rPr lang="en-US" smtClean="0"/>
              <a:pPr/>
              <a:t>10</a:t>
            </a:fld>
            <a:endParaRPr lang="en-US"/>
          </a:p>
        </p:txBody>
      </p:sp>
    </p:spTree>
    <p:extLst>
      <p:ext uri="{BB962C8B-B14F-4D97-AF65-F5344CB8AC3E}">
        <p14:creationId xmlns:p14="http://schemas.microsoft.com/office/powerpoint/2010/main" val="208646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2660D3-A46F-4A44-AD1B-783E37D51088}" type="slidenum">
              <a:rPr lang="en-US" smtClean="0"/>
              <a:pPr/>
              <a:t>11</a:t>
            </a:fld>
            <a:endParaRPr lang="en-US"/>
          </a:p>
        </p:txBody>
      </p:sp>
    </p:spTree>
    <p:extLst>
      <p:ext uri="{BB962C8B-B14F-4D97-AF65-F5344CB8AC3E}">
        <p14:creationId xmlns:p14="http://schemas.microsoft.com/office/powerpoint/2010/main" val="120561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2660D3-A46F-4A44-AD1B-783E37D51088}" type="slidenum">
              <a:rPr lang="en-US" smtClean="0"/>
              <a:pPr/>
              <a:t>12</a:t>
            </a:fld>
            <a:endParaRPr lang="en-US"/>
          </a:p>
        </p:txBody>
      </p:sp>
    </p:spTree>
    <p:extLst>
      <p:ext uri="{BB962C8B-B14F-4D97-AF65-F5344CB8AC3E}">
        <p14:creationId xmlns:p14="http://schemas.microsoft.com/office/powerpoint/2010/main" val="266802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2660D3-A46F-4A44-AD1B-783E37D51088}" type="slidenum">
              <a:rPr lang="en-US" smtClean="0"/>
              <a:pPr/>
              <a:t>13</a:t>
            </a:fld>
            <a:endParaRPr lang="en-US"/>
          </a:p>
        </p:txBody>
      </p:sp>
    </p:spTree>
    <p:extLst>
      <p:ext uri="{BB962C8B-B14F-4D97-AF65-F5344CB8AC3E}">
        <p14:creationId xmlns:p14="http://schemas.microsoft.com/office/powerpoint/2010/main" val="3523109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The effects of the Treaty of Versailles directly lead to the rise of Adolf Hitler, which will inevitably</a:t>
            </a:r>
            <a:r>
              <a:rPr lang="en-US" baseline="0" dirty="0" smtClean="0"/>
              <a:t> lead to World War II</a:t>
            </a:r>
          </a:p>
          <a:p>
            <a:pPr marL="628650" lvl="1" indent="-171450">
              <a:buFont typeface="Arial" panose="020B0604020202020204" pitchFamily="34" charset="0"/>
              <a:buChar char="•"/>
            </a:pPr>
            <a:r>
              <a:rPr lang="en-US" dirty="0" smtClean="0"/>
              <a:t>Germany poor</a:t>
            </a:r>
            <a:r>
              <a:rPr lang="en-US" baseline="0" dirty="0" smtClean="0"/>
              <a:t> and in shambles, looks for a strong leader who will restore them to their previous greatness.  Adolf Hitler is able to revive Germany in just a few years, is a hero to the people.  They will follow him blindly because he “saved” their country.</a:t>
            </a:r>
            <a:endParaRPr lang="en-US" dirty="0"/>
          </a:p>
        </p:txBody>
      </p:sp>
      <p:sp>
        <p:nvSpPr>
          <p:cNvPr id="4" name="Slide Number Placeholder 3"/>
          <p:cNvSpPr>
            <a:spLocks noGrp="1"/>
          </p:cNvSpPr>
          <p:nvPr>
            <p:ph type="sldNum" sz="quarter" idx="10"/>
          </p:nvPr>
        </p:nvSpPr>
        <p:spPr/>
        <p:txBody>
          <a:bodyPr/>
          <a:lstStyle/>
          <a:p>
            <a:fld id="{2A2660D3-A46F-4A44-AD1B-783E37D51088}" type="slidenum">
              <a:rPr lang="en-US" smtClean="0"/>
              <a:pPr/>
              <a:t>14</a:t>
            </a:fld>
            <a:endParaRPr lang="en-US"/>
          </a:p>
        </p:txBody>
      </p:sp>
    </p:spTree>
    <p:extLst>
      <p:ext uri="{BB962C8B-B14F-4D97-AF65-F5344CB8AC3E}">
        <p14:creationId xmlns:p14="http://schemas.microsoft.com/office/powerpoint/2010/main" val="156243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15</a:t>
            </a:fld>
            <a:endParaRPr lang="en-US"/>
          </a:p>
        </p:txBody>
      </p:sp>
    </p:spTree>
    <p:extLst>
      <p:ext uri="{BB962C8B-B14F-4D97-AF65-F5344CB8AC3E}">
        <p14:creationId xmlns:p14="http://schemas.microsoft.com/office/powerpoint/2010/main" val="228508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2660D3-A46F-4A44-AD1B-783E37D51088}" type="slidenum">
              <a:rPr lang="en-US" smtClean="0"/>
              <a:pPr/>
              <a:t>19</a:t>
            </a:fld>
            <a:endParaRPr lang="en-US"/>
          </a:p>
        </p:txBody>
      </p:sp>
    </p:spTree>
    <p:extLst>
      <p:ext uri="{BB962C8B-B14F-4D97-AF65-F5344CB8AC3E}">
        <p14:creationId xmlns:p14="http://schemas.microsoft.com/office/powerpoint/2010/main" val="272114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2660D3-A46F-4A44-AD1B-783E37D51088}" type="slidenum">
              <a:rPr lang="en-US" smtClean="0"/>
              <a:pPr/>
              <a:t>20</a:t>
            </a:fld>
            <a:endParaRPr lang="en-US"/>
          </a:p>
        </p:txBody>
      </p:sp>
    </p:spTree>
    <p:extLst>
      <p:ext uri="{BB962C8B-B14F-4D97-AF65-F5344CB8AC3E}">
        <p14:creationId xmlns:p14="http://schemas.microsoft.com/office/powerpoint/2010/main" val="206481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clear direction after initial</a:t>
            </a:r>
            <a:r>
              <a:rPr lang="en-US" baseline="0" dirty="0" smtClean="0"/>
              <a:t> agreement at 5am – do they keep fighting until 11 am, or put down their weapons now?</a:t>
            </a:r>
          </a:p>
          <a:p>
            <a:r>
              <a:rPr lang="en-US" baseline="0" dirty="0" smtClean="0"/>
              <a:t>Left to each officer to decide.  One American battalion was told to go “over the top” in the last minutes of the war in order to take back a small strip of land that had been lost on the first day of the war.  German army urged them to go back and did not want to fire.  The Americans ran forward, and the last man to die in the war died at 10:59am.</a:t>
            </a:r>
            <a:endParaRPr lang="en-US" dirty="0"/>
          </a:p>
        </p:txBody>
      </p:sp>
      <p:sp>
        <p:nvSpPr>
          <p:cNvPr id="4" name="Slide Number Placeholder 3"/>
          <p:cNvSpPr>
            <a:spLocks noGrp="1"/>
          </p:cNvSpPr>
          <p:nvPr>
            <p:ph type="sldNum" sz="quarter" idx="10"/>
          </p:nvPr>
        </p:nvSpPr>
        <p:spPr/>
        <p:txBody>
          <a:bodyPr/>
          <a:lstStyle/>
          <a:p>
            <a:fld id="{2A2660D3-A46F-4A44-AD1B-783E37D51088}" type="slidenum">
              <a:rPr lang="en-US" smtClean="0"/>
              <a:pPr/>
              <a:t>2</a:t>
            </a:fld>
            <a:endParaRPr lang="en-US"/>
          </a:p>
        </p:txBody>
      </p:sp>
    </p:spTree>
    <p:extLst>
      <p:ext uri="{BB962C8B-B14F-4D97-AF65-F5344CB8AC3E}">
        <p14:creationId xmlns:p14="http://schemas.microsoft.com/office/powerpoint/2010/main" val="128661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CC2D2B-6128-4CD8-AC21-B618D3449A8E}" type="slidenum">
              <a:rPr lang="en-US"/>
              <a:pPr fontAlgn="base">
                <a:spcBef>
                  <a:spcPct val="0"/>
                </a:spcBef>
                <a:spcAft>
                  <a:spcPct val="0"/>
                </a:spcAft>
              </a:pPr>
              <a:t>3</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66999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601884-9626-4B7C-BCFD-AD39AB6C8F5D}" type="slidenum">
              <a:rPr lang="en-US"/>
              <a:pPr fontAlgn="base">
                <a:spcBef>
                  <a:spcPct val="0"/>
                </a:spcBef>
                <a:spcAft>
                  <a:spcPct val="0"/>
                </a:spcAft>
              </a:pPr>
              <a:t>4</a:t>
            </a:fld>
            <a:endParaRPr lang="en-US"/>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07088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Germany and other Central Powers present, but not allowed to speak during the proceedings.</a:t>
            </a:r>
          </a:p>
          <a:p>
            <a:r>
              <a:rPr lang="en-US" dirty="0" smtClean="0"/>
              <a:t>Wilson and the Big Four seated at the</a:t>
            </a:r>
            <a:r>
              <a:rPr lang="en-US" baseline="0" dirty="0" smtClean="0"/>
              <a:t> center of the table at the left.</a:t>
            </a:r>
            <a:endParaRPr lang="en-US" dirty="0"/>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5</a:t>
            </a:fld>
            <a:endParaRPr lang="en-US"/>
          </a:p>
        </p:txBody>
      </p:sp>
    </p:spTree>
    <p:extLst>
      <p:ext uri="{BB962C8B-B14F-4D97-AF65-F5344CB8AC3E}">
        <p14:creationId xmlns:p14="http://schemas.microsoft.com/office/powerpoint/2010/main" val="42449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2F6AE6A-01F5-4179-8E1F-6C06580893A1}" type="slidenum">
              <a:rPr lang="en-US" sz="1200">
                <a:latin typeface="Calibri" pitchFamily="34" charset="0"/>
              </a:rPr>
              <a:pPr algn="r"/>
              <a:t>6</a:t>
            </a:fld>
            <a:endParaRPr lang="en-US" sz="1200">
              <a:latin typeface="Calibri" pitchFamily="34"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Russia was not represented (in the grips of civil war), nor was Germany (they lost)</a:t>
            </a:r>
          </a:p>
        </p:txBody>
      </p:sp>
    </p:spTree>
    <p:extLst>
      <p:ext uri="{BB962C8B-B14F-4D97-AF65-F5344CB8AC3E}">
        <p14:creationId xmlns:p14="http://schemas.microsoft.com/office/powerpoint/2010/main" val="144654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WWI early, causing mistrust between the US and new Soviet Union</a:t>
            </a:r>
            <a:endParaRPr lang="en-US" dirty="0"/>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7</a:t>
            </a:fld>
            <a:endParaRPr lang="en-US"/>
          </a:p>
        </p:txBody>
      </p:sp>
    </p:spTree>
    <p:extLst>
      <p:ext uri="{BB962C8B-B14F-4D97-AF65-F5344CB8AC3E}">
        <p14:creationId xmlns:p14="http://schemas.microsoft.com/office/powerpoint/2010/main" val="148867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2660D3-A46F-4A44-AD1B-783E37D51088}" type="slidenum">
              <a:rPr lang="en-US" smtClean="0"/>
              <a:pPr/>
              <a:t>8</a:t>
            </a:fld>
            <a:endParaRPr lang="en-US"/>
          </a:p>
        </p:txBody>
      </p:sp>
    </p:spTree>
    <p:extLst>
      <p:ext uri="{BB962C8B-B14F-4D97-AF65-F5344CB8AC3E}">
        <p14:creationId xmlns:p14="http://schemas.microsoft.com/office/powerpoint/2010/main" val="107983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Wilson’s Point #14</a:t>
            </a:r>
            <a:endParaRPr lang="en-US" dirty="0"/>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9</a:t>
            </a:fld>
            <a:endParaRPr lang="en-US"/>
          </a:p>
        </p:txBody>
      </p:sp>
    </p:spTree>
    <p:extLst>
      <p:ext uri="{BB962C8B-B14F-4D97-AF65-F5344CB8AC3E}">
        <p14:creationId xmlns:p14="http://schemas.microsoft.com/office/powerpoint/2010/main" val="267884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BAD3EE1-B354-4A13-93D1-6C841B9D27C3}" type="datetimeFigureOut">
              <a:rPr lang="en-US" smtClean="0"/>
              <a:pPr/>
              <a:t>2/2/2017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AD3EE1-B354-4A13-93D1-6C841B9D27C3}"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AD3EE1-B354-4A13-93D1-6C841B9D27C3}"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EB9688D3-95D5-4824-9D47-0EF76DC440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B95F6F3A-FDD7-47AB-A4BD-0004927E100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BAD3EE1-B354-4A13-93D1-6C841B9D27C3}" type="datetimeFigureOut">
              <a:rPr lang="en-US" smtClean="0"/>
              <a:pPr/>
              <a:t>2/2/2017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BAD3EE1-B354-4A13-93D1-6C841B9D27C3}" type="datetimeFigureOut">
              <a:rPr lang="en-US" smtClean="0"/>
              <a:pPr/>
              <a:t>2/2/2017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404B286-B0B5-4F3A-99AD-8955167EA4CE}"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BAD3EE1-B354-4A13-93D1-6C841B9D27C3}" type="datetimeFigureOut">
              <a:rPr lang="en-US" smtClean="0"/>
              <a:pPr/>
              <a:t>2/2/2017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BAD3EE1-B354-4A13-93D1-6C841B9D27C3}" type="datetimeFigureOut">
              <a:rPr lang="en-US" smtClean="0"/>
              <a:pPr/>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404B286-B0B5-4F3A-99AD-8955167EA4CE}"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BAD3EE1-B354-4A13-93D1-6C841B9D27C3}" type="datetimeFigureOut">
              <a:rPr lang="en-US" smtClean="0"/>
              <a:pPr/>
              <a:t>2/2/2017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AD3EE1-B354-4A13-93D1-6C841B9D27C3}" type="datetimeFigureOut">
              <a:rPr lang="en-US" smtClean="0"/>
              <a:pPr/>
              <a:t>2/2/2017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BAD3EE1-B354-4A13-93D1-6C841B9D27C3}" type="datetimeFigureOut">
              <a:rPr lang="en-US" smtClean="0"/>
              <a:pPr/>
              <a:t>2/2/2017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4B286-B0B5-4F3A-99AD-8955167E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BAD3EE1-B354-4A13-93D1-6C841B9D27C3}" type="datetimeFigureOut">
              <a:rPr lang="en-US" smtClean="0"/>
              <a:pPr/>
              <a:t>2/2/2017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404B286-B0B5-4F3A-99AD-8955167EA4CE}"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BAD3EE1-B354-4A13-93D1-6C841B9D27C3}" type="datetimeFigureOut">
              <a:rPr lang="en-US" smtClean="0"/>
              <a:pPr/>
              <a:t>2/2/2017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404B286-B0B5-4F3A-99AD-8955167EA4CE}"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SS1dO0JC2E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file:///\\localhost\upload.wikimedia.org\wikipedia\commons\b\bf\Chicago_Race_Riot_1919_stoning.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gif"/><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dias.photodeck.com/4201c68c-3c87-11e0-9aec-5d1ea02f0135/001122_xlarge.jpg"/>
          <p:cNvPicPr>
            <a:picLocks noChangeAspect="1" noChangeArrowheads="1"/>
          </p:cNvPicPr>
          <p:nvPr/>
        </p:nvPicPr>
        <p:blipFill>
          <a:blip r:embed="rId3" cstate="print">
            <a:duotone>
              <a:schemeClr val="accent2">
                <a:shade val="45000"/>
                <a:satMod val="135000"/>
              </a:schemeClr>
              <a:prstClr val="white"/>
            </a:duotone>
          </a:blip>
          <a:srcRect l="10638" r="4255"/>
          <a:stretch>
            <a:fillRect/>
          </a:stretch>
        </p:blipFill>
        <p:spPr bwMode="auto">
          <a:xfrm>
            <a:off x="0" y="0"/>
            <a:ext cx="9144000" cy="6897904"/>
          </a:xfrm>
          <a:prstGeom prst="rect">
            <a:avLst/>
          </a:prstGeom>
          <a:noFill/>
        </p:spPr>
      </p:pic>
      <p:sp>
        <p:nvSpPr>
          <p:cNvPr id="68609" name="Rectangle 4"/>
          <p:cNvSpPr>
            <a:spLocks noGrp="1" noChangeArrowheads="1"/>
          </p:cNvSpPr>
          <p:nvPr>
            <p:ph type="ctrTitle"/>
          </p:nvPr>
        </p:nvSpPr>
        <p:spPr>
          <a:xfrm>
            <a:off x="381000" y="4114800"/>
            <a:ext cx="8458200" cy="1222375"/>
          </a:xfrm>
        </p:spPr>
        <p:txBody>
          <a:bodyPr/>
          <a:lstStyle/>
          <a:p>
            <a:r>
              <a:rPr dirty="0" smtClean="0">
                <a:solidFill>
                  <a:schemeClr val="tx1"/>
                </a:solidFill>
              </a:rPr>
              <a:t>Ending the “War to end all Wars”</a:t>
            </a:r>
          </a:p>
        </p:txBody>
      </p:sp>
      <p:sp>
        <p:nvSpPr>
          <p:cNvPr id="112645" name="Rectangle 5"/>
          <p:cNvSpPr>
            <a:spLocks noGrp="1" noChangeArrowheads="1"/>
          </p:cNvSpPr>
          <p:nvPr>
            <p:ph type="subTitle" idx="1"/>
          </p:nvPr>
        </p:nvSpPr>
        <p:spPr>
          <a:xfrm>
            <a:off x="381000" y="4495800"/>
            <a:ext cx="8458200" cy="914400"/>
          </a:xfrm>
        </p:spPr>
        <p:txBody>
          <a:bodyPr>
            <a:normAutofit/>
          </a:bodyPr>
          <a:lstStyle/>
          <a:p>
            <a:r>
              <a:rPr lang="en-US" sz="2800" b="1" dirty="0" smtClean="0">
                <a:solidFill>
                  <a:schemeClr val="tx1"/>
                </a:solidFill>
              </a:rPr>
              <a:t>…and setting the stage for WWII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anim calcmode="lin" valueType="num">
                                      <p:cBhvr additive="base">
                                        <p:cTn id="7" dur="500" fill="hold"/>
                                        <p:tgtEl>
                                          <p:spTgt spid="1126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929"/>
            <a:ext cx="8229600" cy="1143000"/>
          </a:xfrm>
        </p:spPr>
        <p:txBody>
          <a:bodyPr/>
          <a:lstStyle/>
          <a:p>
            <a:r>
              <a:rPr lang="en-US" sz="3200" dirty="0" smtClean="0"/>
              <a:t>American Reaction to the Treaty of Versailles</a:t>
            </a:r>
            <a:endParaRPr lang="en-US" sz="3200" dirty="0"/>
          </a:p>
        </p:txBody>
      </p:sp>
      <p:sp>
        <p:nvSpPr>
          <p:cNvPr id="4" name="Content Placeholder 3"/>
          <p:cNvSpPr>
            <a:spLocks noGrp="1"/>
          </p:cNvSpPr>
          <p:nvPr>
            <p:ph sz="quarter" idx="1"/>
          </p:nvPr>
        </p:nvSpPr>
        <p:spPr>
          <a:xfrm>
            <a:off x="152400" y="1371600"/>
            <a:ext cx="4419600" cy="5334000"/>
          </a:xfrm>
        </p:spPr>
        <p:txBody>
          <a:bodyPr>
            <a:noAutofit/>
          </a:bodyPr>
          <a:lstStyle/>
          <a:p>
            <a:pPr>
              <a:buClr>
                <a:schemeClr val="accent1">
                  <a:lumMod val="10000"/>
                </a:schemeClr>
              </a:buClr>
            </a:pPr>
            <a:r>
              <a:rPr lang="en-US" sz="2400" dirty="0" smtClean="0"/>
              <a:t>Treaty requires Senate approval</a:t>
            </a:r>
          </a:p>
          <a:p>
            <a:pPr>
              <a:buClr>
                <a:schemeClr val="accent1">
                  <a:lumMod val="10000"/>
                </a:schemeClr>
              </a:buClr>
            </a:pPr>
            <a:r>
              <a:rPr lang="en-US" sz="2400" dirty="0"/>
              <a:t>“Irreconcilable” senators: </a:t>
            </a:r>
            <a:r>
              <a:rPr lang="en-US" sz="2400" dirty="0" smtClean="0"/>
              <a:t>Bitter </a:t>
            </a:r>
            <a:r>
              <a:rPr lang="en-US" sz="2400" dirty="0"/>
              <a:t>opponents of the Treaty of </a:t>
            </a:r>
            <a:r>
              <a:rPr lang="en-US" sz="2400" dirty="0" smtClean="0"/>
              <a:t>Versailles</a:t>
            </a:r>
          </a:p>
          <a:p>
            <a:pPr lvl="1">
              <a:buClr>
                <a:schemeClr val="accent1">
                  <a:lumMod val="10000"/>
                </a:schemeClr>
              </a:buClr>
            </a:pPr>
            <a:r>
              <a:rPr lang="en-US" sz="2000" dirty="0" smtClean="0"/>
              <a:t>Led by Sen. Henry Cabot Lodge </a:t>
            </a:r>
          </a:p>
          <a:p>
            <a:pPr>
              <a:buClr>
                <a:schemeClr val="accent1">
                  <a:lumMod val="10000"/>
                </a:schemeClr>
              </a:buClr>
            </a:pPr>
            <a:r>
              <a:rPr lang="en-US" sz="2400" dirty="0" smtClean="0"/>
              <a:t>Concerns:</a:t>
            </a:r>
          </a:p>
          <a:p>
            <a:pPr lvl="1">
              <a:buClr>
                <a:schemeClr val="accent1">
                  <a:lumMod val="10000"/>
                </a:schemeClr>
              </a:buClr>
            </a:pPr>
            <a:r>
              <a:rPr lang="en-US" sz="2000" dirty="0" smtClean="0"/>
              <a:t>Article </a:t>
            </a:r>
            <a:r>
              <a:rPr lang="en-US" sz="2000" dirty="0"/>
              <a:t>X: </a:t>
            </a:r>
            <a:r>
              <a:rPr lang="en-US" sz="2000" dirty="0" smtClean="0"/>
              <a:t>Required </a:t>
            </a:r>
            <a:r>
              <a:rPr lang="en-US" sz="2000" dirty="0"/>
              <a:t>the US to help a League nation if it were attacked; this would entangle the US in European affairs.</a:t>
            </a:r>
          </a:p>
          <a:p>
            <a:pPr lvl="1">
              <a:buClr>
                <a:schemeClr val="accent1">
                  <a:lumMod val="10000"/>
                </a:schemeClr>
              </a:buClr>
            </a:pPr>
            <a:r>
              <a:rPr lang="en-US" sz="2000" dirty="0"/>
              <a:t>F</a:t>
            </a:r>
            <a:r>
              <a:rPr lang="en-US" sz="2000" dirty="0" smtClean="0"/>
              <a:t>eared </a:t>
            </a:r>
            <a:r>
              <a:rPr lang="en-US" sz="2000" dirty="0"/>
              <a:t>that it might supersede </a:t>
            </a:r>
            <a:r>
              <a:rPr lang="en-US" sz="2000" dirty="0" smtClean="0"/>
              <a:t>Congress’ war powers.</a:t>
            </a:r>
            <a:endParaRPr lang="en-US" sz="2000" dirty="0"/>
          </a:p>
        </p:txBody>
      </p:sp>
      <p:pic>
        <p:nvPicPr>
          <p:cNvPr id="19458" name="Picture 2" descr="http://homepage.mac.com/oldtownman/WW2Pics/81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7028" y="1371600"/>
            <a:ext cx="4188848" cy="4648200"/>
          </a:xfrm>
          <a:prstGeom prst="rect">
            <a:avLst/>
          </a:prstGeom>
          <a:ln w="127000" cap="rnd">
            <a:solidFill>
              <a:srgbClr val="FFFFFF"/>
            </a:solidFill>
          </a:ln>
          <a:effectLst>
            <a:outerShdw blurRad="76200" dir="18900000" sy="23000" kx="-1200000" algn="bl" rotWithShape="0">
              <a:prstClr val="black">
                <a:alpha val="20000"/>
              </a:prst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4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childTnLst>
                          </p:cTn>
                        </p:par>
                        <p:par>
                          <p:cTn id="26" fill="hold">
                            <p:stCondLst>
                              <p:cond delay="1000"/>
                            </p:stCondLst>
                            <p:childTnLst>
                              <p:par>
                                <p:cTn id="27" presetID="16" presetClass="entr" presetSubtype="21"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inVertical)">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Reaction to the Treaty of Versailles</a:t>
            </a:r>
          </a:p>
        </p:txBody>
      </p:sp>
      <p:sp>
        <p:nvSpPr>
          <p:cNvPr id="3" name="Content Placeholder 2"/>
          <p:cNvSpPr>
            <a:spLocks noGrp="1"/>
          </p:cNvSpPr>
          <p:nvPr>
            <p:ph sz="quarter" idx="1"/>
          </p:nvPr>
        </p:nvSpPr>
        <p:spPr>
          <a:xfrm>
            <a:off x="228599" y="1524000"/>
            <a:ext cx="4912659" cy="5029200"/>
          </a:xfrm>
        </p:spPr>
        <p:txBody>
          <a:bodyPr>
            <a:normAutofit/>
          </a:bodyPr>
          <a:lstStyle/>
          <a:p>
            <a:pPr>
              <a:buClr>
                <a:schemeClr val="accent1">
                  <a:lumMod val="10000"/>
                </a:schemeClr>
              </a:buClr>
            </a:pPr>
            <a:r>
              <a:rPr lang="en-US" sz="2800" dirty="0" smtClean="0"/>
              <a:t>The Senate tacks on amendments to retain its power, causing Wilson to now ask Democrats to vote </a:t>
            </a:r>
            <a:r>
              <a:rPr lang="en-US" sz="2800" b="1" i="1" dirty="0" smtClean="0"/>
              <a:t>against</a:t>
            </a:r>
            <a:r>
              <a:rPr lang="en-US" sz="2800" i="1" dirty="0" smtClean="0"/>
              <a:t> </a:t>
            </a:r>
            <a:r>
              <a:rPr lang="en-US" sz="2800" dirty="0" smtClean="0"/>
              <a:t>the Treaty.</a:t>
            </a:r>
          </a:p>
          <a:p>
            <a:pPr>
              <a:buClr>
                <a:schemeClr val="accent1">
                  <a:lumMod val="10000"/>
                </a:schemeClr>
              </a:buClr>
            </a:pPr>
            <a:r>
              <a:rPr lang="en-US" sz="2800" dirty="0" smtClean="0"/>
              <a:t>The Treaty was not ratified and thus the US did not join the League of Nations</a:t>
            </a:r>
          </a:p>
          <a:p>
            <a:pPr>
              <a:buClr>
                <a:schemeClr val="accent1">
                  <a:lumMod val="10000"/>
                </a:schemeClr>
              </a:buClr>
            </a:pPr>
            <a:r>
              <a:rPr lang="en-US" sz="2800" dirty="0" smtClean="0"/>
              <a:t>America retreated into isolationism.</a:t>
            </a:r>
            <a:endParaRPr lang="en-US" sz="2800" dirty="0"/>
          </a:p>
        </p:txBody>
      </p:sp>
      <p:pic>
        <p:nvPicPr>
          <p:cNvPr id="4" name="Picture 3" descr="league_of_nations"/>
          <p:cNvPicPr>
            <a:picLocks noChangeAspect="1" noChangeArrowheads="1"/>
          </p:cNvPicPr>
          <p:nvPr/>
        </p:nvPicPr>
        <p:blipFill>
          <a:blip r:embed="rId3" cstate="print"/>
          <a:srcRect/>
          <a:stretch>
            <a:fillRect/>
          </a:stretch>
        </p:blipFill>
        <p:spPr bwMode="auto">
          <a:xfrm>
            <a:off x="5141259" y="1676399"/>
            <a:ext cx="3846577" cy="3821113"/>
          </a:xfrm>
          <a:prstGeom prst="rect">
            <a:avLst/>
          </a:prstGeom>
          <a:noFill/>
          <a:ln w="9525">
            <a:noFill/>
            <a:miter lim="800000"/>
            <a:headEnd/>
            <a:tailEnd/>
          </a:ln>
        </p:spPr>
      </p:pic>
    </p:spTree>
    <p:extLst>
      <p:ext uri="{BB962C8B-B14F-4D97-AF65-F5344CB8AC3E}">
        <p14:creationId xmlns:p14="http://schemas.microsoft.com/office/powerpoint/2010/main" val="115517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10" descr="Lederhosen%2520Danc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388" y="152400"/>
            <a:ext cx="4078287" cy="6553200"/>
          </a:xfrm>
          <a:prstGeom prst="rect">
            <a:avLst/>
          </a:prstGeom>
          <a:noFill/>
          <a:ln w="9525">
            <a:noFill/>
            <a:miter lim="800000"/>
            <a:headEnd/>
            <a:tailEnd/>
          </a:ln>
        </p:spPr>
      </p:pic>
      <p:sp>
        <p:nvSpPr>
          <p:cNvPr id="234498" name="AutoShape 11"/>
          <p:cNvSpPr>
            <a:spLocks noChangeArrowheads="1"/>
          </p:cNvSpPr>
          <p:nvPr/>
        </p:nvSpPr>
        <p:spPr bwMode="auto">
          <a:xfrm>
            <a:off x="5257800" y="609600"/>
            <a:ext cx="3505200" cy="2209800"/>
          </a:xfrm>
          <a:prstGeom prst="wedgeRoundRectCallout">
            <a:avLst>
              <a:gd name="adj1" fmla="val -89042"/>
              <a:gd name="adj2" fmla="val 3019"/>
              <a:gd name="adj3" fmla="val 16667"/>
            </a:avLst>
          </a:prstGeom>
          <a:solidFill>
            <a:schemeClr val="bg1">
              <a:lumMod val="85000"/>
            </a:schemeClr>
          </a:solidFill>
          <a:ln w="9525">
            <a:solidFill>
              <a:schemeClr val="tx1"/>
            </a:solidFill>
            <a:miter lim="800000"/>
            <a:headEnd/>
            <a:tailEnd/>
          </a:ln>
        </p:spPr>
        <p:txBody>
          <a:bodyPr anchor="ctr" anchorCtr="1"/>
          <a:lstStyle/>
          <a:p>
            <a:pPr algn="ctr"/>
            <a:r>
              <a:rPr lang="en-US" sz="3200" b="1" dirty="0">
                <a:latin typeface="MV Boli" panose="02000500030200090000" pitchFamily="2" charset="0"/>
                <a:cs typeface="MV Boli" panose="02000500030200090000" pitchFamily="2" charset="0"/>
              </a:rPr>
              <a:t>How </a:t>
            </a:r>
            <a:r>
              <a:rPr lang="en-US" sz="3200" b="1" dirty="0" err="1">
                <a:latin typeface="MV Boli" panose="02000500030200090000" pitchFamily="2" charset="0"/>
                <a:cs typeface="MV Boli" panose="02000500030200090000" pitchFamily="2" charset="0"/>
              </a:rPr>
              <a:t>vill</a:t>
            </a:r>
            <a:r>
              <a:rPr lang="en-US" sz="3200" b="1" dirty="0">
                <a:latin typeface="MV Boli" panose="02000500030200090000" pitchFamily="2" charset="0"/>
                <a:cs typeface="MV Boli" panose="02000500030200090000" pitchFamily="2" charset="0"/>
              </a:rPr>
              <a:t> all </a:t>
            </a:r>
            <a:r>
              <a:rPr lang="en-US" sz="3200" b="1" dirty="0" err="1" smtClean="0">
                <a:latin typeface="MV Boli" panose="02000500030200090000" pitchFamily="2" charset="0"/>
                <a:cs typeface="MV Boli" panose="02000500030200090000" pitchFamily="2" charset="0"/>
              </a:rPr>
              <a:t>zis</a:t>
            </a:r>
            <a:r>
              <a:rPr lang="en-US" sz="3200" b="1" dirty="0" smtClean="0">
                <a:latin typeface="MV Boli" panose="02000500030200090000" pitchFamily="2" charset="0"/>
                <a:cs typeface="MV Boli" panose="02000500030200090000" pitchFamily="2" charset="0"/>
              </a:rPr>
              <a:t> </a:t>
            </a:r>
            <a:r>
              <a:rPr lang="en-US" sz="3200" b="1" dirty="0">
                <a:latin typeface="MV Boli" panose="02000500030200090000" pitchFamily="2" charset="0"/>
                <a:cs typeface="MV Boli" panose="02000500030200090000" pitchFamily="2" charset="0"/>
              </a:rPr>
              <a:t>affect </a:t>
            </a:r>
            <a:r>
              <a:rPr lang="en-US" sz="3200" b="1" dirty="0" err="1" smtClean="0">
                <a:latin typeface="MV Boli" panose="02000500030200090000" pitchFamily="2" charset="0"/>
                <a:cs typeface="MV Boli" panose="02000500030200090000" pitchFamily="2" charset="0"/>
              </a:rPr>
              <a:t>ze</a:t>
            </a:r>
            <a:r>
              <a:rPr lang="en-US" sz="3200" b="1" dirty="0" smtClean="0">
                <a:latin typeface="MV Boli" panose="02000500030200090000" pitchFamily="2" charset="0"/>
                <a:cs typeface="MV Boli" panose="02000500030200090000" pitchFamily="2" charset="0"/>
              </a:rPr>
              <a:t> </a:t>
            </a:r>
            <a:r>
              <a:rPr lang="en-US" sz="3200" b="1" dirty="0">
                <a:latin typeface="MV Boli" panose="02000500030200090000" pitchFamily="2" charset="0"/>
                <a:cs typeface="MV Boli" panose="02000500030200090000" pitchFamily="2" charset="0"/>
              </a:rPr>
              <a:t>Germans?</a:t>
            </a:r>
          </a:p>
        </p:txBody>
      </p:sp>
    </p:spTree>
    <p:extLst>
      <p:ext uri="{BB962C8B-B14F-4D97-AF65-F5344CB8AC3E}">
        <p14:creationId xmlns:p14="http://schemas.microsoft.com/office/powerpoint/2010/main" val="395110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2"/>
          <p:cNvSpPr>
            <a:spLocks noGrp="1"/>
          </p:cNvSpPr>
          <p:nvPr>
            <p:ph type="title"/>
          </p:nvPr>
        </p:nvSpPr>
        <p:spPr>
          <a:xfrm>
            <a:off x="457200" y="0"/>
            <a:ext cx="8229600" cy="1143000"/>
          </a:xfrm>
        </p:spPr>
        <p:txBody>
          <a:bodyPr/>
          <a:lstStyle/>
          <a:p>
            <a:r>
              <a:rPr lang="en-US" sz="3600" smtClean="0"/>
              <a:t>Effects for Germany</a:t>
            </a:r>
          </a:p>
        </p:txBody>
      </p:sp>
      <p:pic>
        <p:nvPicPr>
          <p:cNvPr id="93186" name="Picture 2" descr="http://farm3.static.flickr.com/2036/1672926797_7f3cd8ff8c.jpg"/>
          <p:cNvPicPr>
            <a:picLocks noChangeAspect="1" noChangeArrowheads="1"/>
          </p:cNvPicPr>
          <p:nvPr/>
        </p:nvPicPr>
        <p:blipFill>
          <a:blip r:embed="rId3" cstate="print"/>
          <a:srcRect/>
          <a:stretch>
            <a:fillRect/>
          </a:stretch>
        </p:blipFill>
        <p:spPr bwMode="auto">
          <a:xfrm>
            <a:off x="0" y="2362200"/>
            <a:ext cx="3065463" cy="4495800"/>
          </a:xfrm>
          <a:prstGeom prst="rect">
            <a:avLst/>
          </a:prstGeom>
          <a:noFill/>
          <a:ln w="9525">
            <a:noFill/>
            <a:miter lim="800000"/>
            <a:headEnd/>
            <a:tailEnd/>
          </a:ln>
        </p:spPr>
      </p:pic>
      <p:pic>
        <p:nvPicPr>
          <p:cNvPr id="93187" name="Picture 4" descr="http://www.history.ucsb.edu/faculty/marcuse/classes/33d/projects/1920s/1923StacksOfMarks.jpg"/>
          <p:cNvPicPr>
            <a:picLocks noChangeAspect="1" noChangeArrowheads="1"/>
          </p:cNvPicPr>
          <p:nvPr/>
        </p:nvPicPr>
        <p:blipFill>
          <a:blip r:embed="rId4" cstate="print"/>
          <a:srcRect/>
          <a:stretch>
            <a:fillRect/>
          </a:stretch>
        </p:blipFill>
        <p:spPr bwMode="auto">
          <a:xfrm>
            <a:off x="6146800" y="2362200"/>
            <a:ext cx="2997200" cy="4495800"/>
          </a:xfrm>
          <a:prstGeom prst="rect">
            <a:avLst/>
          </a:prstGeom>
          <a:noFill/>
          <a:ln w="9525">
            <a:noFill/>
            <a:miter lim="800000"/>
            <a:headEnd/>
            <a:tailEnd/>
          </a:ln>
        </p:spPr>
      </p:pic>
      <p:sp>
        <p:nvSpPr>
          <p:cNvPr id="93188" name="TextBox 6"/>
          <p:cNvSpPr txBox="1">
            <a:spLocks noChangeArrowheads="1"/>
          </p:cNvSpPr>
          <p:nvPr/>
        </p:nvSpPr>
        <p:spPr bwMode="auto">
          <a:xfrm>
            <a:off x="457200" y="990600"/>
            <a:ext cx="8458200" cy="1292225"/>
          </a:xfrm>
          <a:prstGeom prst="rect">
            <a:avLst/>
          </a:prstGeom>
          <a:noFill/>
          <a:ln w="9525">
            <a:noFill/>
            <a:miter lim="800000"/>
            <a:headEnd/>
            <a:tailEnd/>
          </a:ln>
        </p:spPr>
        <p:txBody>
          <a:bodyPr>
            <a:spAutoFit/>
          </a:bodyPr>
          <a:lstStyle/>
          <a:p>
            <a:r>
              <a:rPr lang="en-US" sz="2600" dirty="0">
                <a:latin typeface="Perpetua" pitchFamily="18" charset="0"/>
              </a:rPr>
              <a:t>Germany experiences “hyper-inflation”:  Inflation is the general rising of prices over time; hyper-inflation is an extreme increase in prices over a short period of time.</a:t>
            </a:r>
          </a:p>
        </p:txBody>
      </p:sp>
      <p:sp>
        <p:nvSpPr>
          <p:cNvPr id="8" name="Rectangle 7"/>
          <p:cNvSpPr/>
          <p:nvPr/>
        </p:nvSpPr>
        <p:spPr>
          <a:xfrm>
            <a:off x="3048000" y="2362200"/>
            <a:ext cx="3124201" cy="3662541"/>
          </a:xfrm>
          <a:prstGeom prst="rect">
            <a:avLst/>
          </a:prstGeom>
          <a:noFill/>
        </p:spPr>
        <p:txBody>
          <a:bodyPr>
            <a:spAutoFit/>
          </a:bodyPr>
          <a:lstStyle/>
          <a:p>
            <a:pPr algn="ctr" fontAlgn="auto">
              <a:spcBef>
                <a:spcPts val="0"/>
              </a:spcBef>
              <a:spcAft>
                <a:spcPts val="0"/>
              </a:spcAft>
              <a:defRPr/>
            </a:pPr>
            <a:r>
              <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Children play with virtually worthless German money </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(reichsmarks)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21" descr="MPj04331910000[1]"/>
          <p:cNvPicPr>
            <a:picLocks noChangeAspect="1" noChangeArrowheads="1"/>
          </p:cNvPicPr>
          <p:nvPr/>
        </p:nvPicPr>
        <p:blipFill>
          <a:blip r:embed="rId3" cstate="print"/>
          <a:srcRect t="9891" b="10989"/>
          <a:stretch>
            <a:fillRect/>
          </a:stretch>
        </p:blipFill>
        <p:spPr bwMode="auto">
          <a:xfrm>
            <a:off x="0" y="0"/>
            <a:ext cx="9144000" cy="7235825"/>
          </a:xfrm>
          <a:prstGeom prst="rect">
            <a:avLst/>
          </a:prstGeom>
          <a:noFill/>
          <a:ln w="9525">
            <a:noFill/>
            <a:miter lim="800000"/>
            <a:headEnd/>
            <a:tailEnd/>
          </a:ln>
        </p:spPr>
      </p:pic>
      <p:sp>
        <p:nvSpPr>
          <p:cNvPr id="148482"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a:defRPr/>
            </a:pPr>
            <a:r>
              <a:rPr lang="en-US" sz="3700" i="1" smtClean="0">
                <a:ln>
                  <a:noFill/>
                </a:ln>
                <a:solidFill>
                  <a:schemeClr val="tx1"/>
                </a:solidFill>
                <a:effectLst/>
              </a:rPr>
              <a:t>When trouble rears its ugly head, people need…</a:t>
            </a:r>
          </a:p>
        </p:txBody>
      </p:sp>
      <p:sp>
        <p:nvSpPr>
          <p:cNvPr id="148500" name="WordArt 20"/>
          <p:cNvSpPr>
            <a:spLocks noChangeArrowheads="1" noChangeShapeType="1" noTextEdit="1"/>
          </p:cNvSpPr>
          <p:nvPr/>
        </p:nvSpPr>
        <p:spPr bwMode="auto">
          <a:xfrm>
            <a:off x="2743200" y="3505200"/>
            <a:ext cx="4014788" cy="2490788"/>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A Hero!</a:t>
            </a:r>
          </a:p>
        </p:txBody>
      </p:sp>
      <p:pic>
        <p:nvPicPr>
          <p:cNvPr id="148503" name="Picture 23" descr="Hitler-salute3"/>
          <p:cNvPicPr>
            <a:picLocks noChangeAspect="1" noChangeArrowheads="1"/>
          </p:cNvPicPr>
          <p:nvPr/>
        </p:nvPicPr>
        <p:blipFill>
          <a:blip r:embed="rId4" cstate="print"/>
          <a:srcRect r="41367"/>
          <a:stretch>
            <a:fillRect/>
          </a:stretch>
        </p:blipFill>
        <p:spPr bwMode="auto">
          <a:xfrm rot="-1646547">
            <a:off x="2328863" y="-1200150"/>
            <a:ext cx="5181600" cy="10439400"/>
          </a:xfrm>
          <a:prstGeom prst="rect">
            <a:avLst/>
          </a:prstGeom>
          <a:noFill/>
          <a:ln w="9525">
            <a:noFill/>
            <a:miter lim="800000"/>
            <a:headEnd/>
            <a:tailEnd/>
          </a:ln>
        </p:spPr>
      </p:pic>
      <p:sp>
        <p:nvSpPr>
          <p:cNvPr id="148504" name="WordArt 24"/>
          <p:cNvSpPr>
            <a:spLocks noChangeArrowheads="1" noChangeShapeType="1" noTextEdit="1"/>
          </p:cNvSpPr>
          <p:nvPr/>
        </p:nvSpPr>
        <p:spPr bwMode="auto">
          <a:xfrm>
            <a:off x="4953000" y="228600"/>
            <a:ext cx="4014788" cy="1905000"/>
          </a:xfrm>
          <a:prstGeom prst="rect">
            <a:avLst/>
          </a:prstGeom>
        </p:spPr>
        <p:txBody>
          <a:bodyPr wrap="none" fromWordArt="1">
            <a:prstTxWarp prst="textCascadeUp">
              <a:avLst>
                <a:gd name="adj" fmla="val 47931"/>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A Hero?</a:t>
            </a:r>
          </a:p>
        </p:txBody>
      </p:sp>
    </p:spTree>
    <p:extLst>
      <p:ext uri="{BB962C8B-B14F-4D97-AF65-F5344CB8AC3E}">
        <p14:creationId xmlns:p14="http://schemas.microsoft.com/office/powerpoint/2010/main" val="364582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8500"/>
                                        </p:tgtEl>
                                        <p:attrNameLst>
                                          <p:attrName>style.visibility</p:attrName>
                                        </p:attrNameLst>
                                      </p:cBhvr>
                                      <p:to>
                                        <p:strVal val="visible"/>
                                      </p:to>
                                    </p:set>
                                    <p:anim calcmode="lin" valueType="num">
                                      <p:cBhvr additive="base">
                                        <p:cTn id="7" dur="500" fill="hold"/>
                                        <p:tgtEl>
                                          <p:spTgt spid="148500"/>
                                        </p:tgtEl>
                                        <p:attrNameLst>
                                          <p:attrName>ppt_x</p:attrName>
                                        </p:attrNameLst>
                                      </p:cBhvr>
                                      <p:tavLst>
                                        <p:tav tm="0">
                                          <p:val>
                                            <p:strVal val="0-#ppt_w/2"/>
                                          </p:val>
                                        </p:tav>
                                        <p:tav tm="100000">
                                          <p:val>
                                            <p:strVal val="#ppt_x"/>
                                          </p:val>
                                        </p:tav>
                                      </p:tavLst>
                                    </p:anim>
                                    <p:anim calcmode="lin" valueType="num">
                                      <p:cBhvr additive="base">
                                        <p:cTn id="8" dur="500" fill="hold"/>
                                        <p:tgtEl>
                                          <p:spTgt spid="1485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48503"/>
                                        </p:tgtEl>
                                        <p:attrNameLst>
                                          <p:attrName>style.visibility</p:attrName>
                                        </p:attrNameLst>
                                      </p:cBhvr>
                                      <p:to>
                                        <p:strVal val="visible"/>
                                      </p:to>
                                    </p:set>
                                    <p:anim calcmode="lin" valueType="num">
                                      <p:cBhvr additive="base">
                                        <p:cTn id="13" dur="500" fill="hold"/>
                                        <p:tgtEl>
                                          <p:spTgt spid="148503"/>
                                        </p:tgtEl>
                                        <p:attrNameLst>
                                          <p:attrName>ppt_x</p:attrName>
                                        </p:attrNameLst>
                                      </p:cBhvr>
                                      <p:tavLst>
                                        <p:tav tm="0">
                                          <p:val>
                                            <p:strVal val="1+#ppt_w/2"/>
                                          </p:val>
                                        </p:tav>
                                        <p:tav tm="100000">
                                          <p:val>
                                            <p:strVal val="#ppt_x"/>
                                          </p:val>
                                        </p:tav>
                                      </p:tavLst>
                                    </p:anim>
                                    <p:anim calcmode="lin" valueType="num">
                                      <p:cBhvr additive="base">
                                        <p:cTn id="14" dur="500" fill="hold"/>
                                        <p:tgtEl>
                                          <p:spTgt spid="148503"/>
                                        </p:tgtEl>
                                        <p:attrNameLst>
                                          <p:attrName>ppt_y</p:attrName>
                                        </p:attrNameLst>
                                      </p:cBhvr>
                                      <p:tavLst>
                                        <p:tav tm="0">
                                          <p:val>
                                            <p:strVal val="1+#ppt_h/2"/>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148482"/>
                                        </p:tgtEl>
                                        <p:attrNameLst>
                                          <p:attrName>style.visibility</p:attrName>
                                        </p:attrNameLst>
                                      </p:cBhvr>
                                      <p:to>
                                        <p:strVal val="hidden"/>
                                      </p:to>
                                    </p:set>
                                  </p:childTnLst>
                                </p:cTn>
                              </p:par>
                              <p:par>
                                <p:cTn id="17" presetID="3" presetClass="exit" presetSubtype="0" fill="hold" grpId="1" nodeType="withEffect">
                                  <p:stCondLst>
                                    <p:cond delay="0"/>
                                  </p:stCondLst>
                                  <p:childTnLst>
                                    <p:set>
                                      <p:cBhvr>
                                        <p:cTn id="18" dur="1" fill="hold">
                                          <p:stCondLst>
                                            <p:cond delay="0"/>
                                          </p:stCondLst>
                                        </p:cTn>
                                        <p:tgtEl>
                                          <p:spTgt spid="148500"/>
                                        </p:tgtEl>
                                        <p:attrNameLst>
                                          <p:attrName>style.visibility</p:attrName>
                                        </p:attrNameLst>
                                      </p:cBhvr>
                                      <p:to>
                                        <p:strVal val="hidden"/>
                                      </p:to>
                                    </p:set>
                                  </p:childTnLst>
                                </p:cTn>
                              </p:par>
                            </p:childTnLst>
                          </p:cTn>
                        </p:par>
                        <p:par>
                          <p:cTn id="19" fill="hold">
                            <p:stCondLst>
                              <p:cond delay="500"/>
                            </p:stCondLst>
                            <p:childTnLst>
                              <p:par>
                                <p:cTn id="20" presetID="2" presetClass="entr" presetSubtype="3" fill="hold" grpId="0" nodeType="afterEffect">
                                  <p:stCondLst>
                                    <p:cond delay="500"/>
                                  </p:stCondLst>
                                  <p:childTnLst>
                                    <p:set>
                                      <p:cBhvr>
                                        <p:cTn id="21" dur="1" fill="hold">
                                          <p:stCondLst>
                                            <p:cond delay="0"/>
                                          </p:stCondLst>
                                        </p:cTn>
                                        <p:tgtEl>
                                          <p:spTgt spid="148504"/>
                                        </p:tgtEl>
                                        <p:attrNameLst>
                                          <p:attrName>style.visibility</p:attrName>
                                        </p:attrNameLst>
                                      </p:cBhvr>
                                      <p:to>
                                        <p:strVal val="visible"/>
                                      </p:to>
                                    </p:set>
                                    <p:anim calcmode="lin" valueType="num">
                                      <p:cBhvr additive="base">
                                        <p:cTn id="22" dur="500" fill="hold"/>
                                        <p:tgtEl>
                                          <p:spTgt spid="148504"/>
                                        </p:tgtEl>
                                        <p:attrNameLst>
                                          <p:attrName>ppt_x</p:attrName>
                                        </p:attrNameLst>
                                      </p:cBhvr>
                                      <p:tavLst>
                                        <p:tav tm="0">
                                          <p:val>
                                            <p:strVal val="1+#ppt_w/2"/>
                                          </p:val>
                                        </p:tav>
                                        <p:tav tm="100000">
                                          <p:val>
                                            <p:strVal val="#ppt_x"/>
                                          </p:val>
                                        </p:tav>
                                      </p:tavLst>
                                    </p:anim>
                                    <p:anim calcmode="lin" valueType="num">
                                      <p:cBhvr additive="base">
                                        <p:cTn id="23" dur="500" fill="hold"/>
                                        <p:tgtEl>
                                          <p:spTgt spid="1485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00" grpId="0" animBg="1"/>
      <p:bldP spid="148500" grpId="1" animBg="1"/>
      <p:bldP spid="1485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War</a:t>
            </a:r>
            <a:endParaRPr lang="en-US" dirty="0"/>
          </a:p>
        </p:txBody>
      </p:sp>
      <p:sp>
        <p:nvSpPr>
          <p:cNvPr id="3" name="Text Placeholder 2"/>
          <p:cNvSpPr>
            <a:spLocks noGrp="1"/>
          </p:cNvSpPr>
          <p:nvPr>
            <p:ph type="body" idx="1"/>
          </p:nvPr>
        </p:nvSpPr>
        <p:spPr/>
        <p:txBody>
          <a:bodyPr/>
          <a:lstStyle/>
          <a:p>
            <a:r>
              <a:rPr lang="en-US" sz="2800" dirty="0" smtClean="0">
                <a:solidFill>
                  <a:schemeClr val="tx1"/>
                </a:solidFill>
              </a:rPr>
              <a:t>Isolationism and Conflict</a:t>
            </a:r>
            <a:endParaRPr lang="en-US" sz="2800" dirty="0">
              <a:solidFill>
                <a:schemeClr val="tx1"/>
              </a:solidFill>
            </a:endParaRPr>
          </a:p>
        </p:txBody>
      </p:sp>
    </p:spTree>
    <p:extLst>
      <p:ext uri="{BB962C8B-B14F-4D97-AF65-F5344CB8AC3E}">
        <p14:creationId xmlns:p14="http://schemas.microsoft.com/office/powerpoint/2010/main" val="108691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Human Impact of War</a:t>
            </a:r>
            <a:endParaRPr lang="en-US" dirty="0"/>
          </a:p>
        </p:txBody>
      </p:sp>
      <p:sp>
        <p:nvSpPr>
          <p:cNvPr id="8195" name="Content Placeholder 2"/>
          <p:cNvSpPr>
            <a:spLocks noGrp="1"/>
          </p:cNvSpPr>
          <p:nvPr>
            <p:ph idx="1"/>
          </p:nvPr>
        </p:nvSpPr>
        <p:spPr>
          <a:xfrm>
            <a:off x="3429000" y="1554162"/>
            <a:ext cx="5562600" cy="4922838"/>
          </a:xfrm>
        </p:spPr>
        <p:txBody>
          <a:bodyPr>
            <a:normAutofit/>
          </a:bodyPr>
          <a:lstStyle/>
          <a:p>
            <a:pPr>
              <a:buClr>
                <a:schemeClr val="accent1">
                  <a:lumMod val="50000"/>
                </a:schemeClr>
              </a:buClr>
            </a:pPr>
            <a:r>
              <a:rPr lang="en-US" altLang="en-US" dirty="0" smtClean="0"/>
              <a:t>The Great War impacted Americans both on and off the battlefield.</a:t>
            </a:r>
          </a:p>
          <a:p>
            <a:pPr>
              <a:buClr>
                <a:schemeClr val="accent1">
                  <a:lumMod val="50000"/>
                </a:schemeClr>
              </a:buClr>
            </a:pPr>
            <a:r>
              <a:rPr lang="en-US" altLang="en-US" dirty="0" smtClean="0"/>
              <a:t>Shell Shock, AKA: Battle fatigue; Post-traumatic stress disorder (PTSD)</a:t>
            </a:r>
          </a:p>
          <a:p>
            <a:pPr lvl="1">
              <a:buClr>
                <a:schemeClr val="accent1">
                  <a:lumMod val="50000"/>
                </a:schemeClr>
              </a:buClr>
            </a:pPr>
            <a:r>
              <a:rPr lang="en-US" dirty="0" smtClean="0"/>
              <a:t>Led to increased acceptance of psychiatry and study of mental illness</a:t>
            </a:r>
            <a:endParaRPr lang="en-US" dirty="0"/>
          </a:p>
        </p:txBody>
      </p:sp>
      <p:pic>
        <p:nvPicPr>
          <p:cNvPr id="4" name="Picture 5" descr="Wounded-Soldi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3236913" cy="4724400"/>
          </a:xfrm>
          <a:prstGeom prst="roundRect">
            <a:avLst>
              <a:gd name="adj" fmla="val 16667"/>
            </a:avLst>
          </a:prstGeom>
          <a:ln>
            <a:noFill/>
          </a:ln>
          <a:effectLst>
            <a:outerShdw blurRad="76200" dist="38100" dir="7800000" algn="tl" rotWithShape="0">
              <a:srgbClr val="000000">
                <a:alpha val="40000"/>
              </a:srgbClr>
            </a:outerShdw>
          </a:effectLst>
          <a:scene3d>
            <a:camera prst="perspectiveRigh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5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animEffect transition="in" filter="wipe(down)">
                                      <p:cBhvr>
                                        <p:cTn id="16"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neac2.eu/images/united_nations/g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 y="-6928"/>
            <a:ext cx="9164343" cy="6864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defRPr/>
            </a:pPr>
            <a:r>
              <a:rPr lang="en-US" dirty="0" smtClean="0"/>
              <a:t>Forging Peace</a:t>
            </a:r>
            <a:endParaRPr lang="en-US" dirty="0"/>
          </a:p>
        </p:txBody>
      </p:sp>
      <p:sp>
        <p:nvSpPr>
          <p:cNvPr id="3" name="Content Placeholder 2"/>
          <p:cNvSpPr>
            <a:spLocks noGrp="1"/>
          </p:cNvSpPr>
          <p:nvPr>
            <p:ph idx="1"/>
          </p:nvPr>
        </p:nvSpPr>
        <p:spPr>
          <a:xfrm>
            <a:off x="571500" y="1547019"/>
            <a:ext cx="8001000" cy="4167981"/>
          </a:xfrm>
          <a:solidFill>
            <a:schemeClr val="bg1">
              <a:lumMod val="75000"/>
              <a:alpha val="70000"/>
            </a:schemeClr>
          </a:solidFill>
        </p:spPr>
        <p:txBody>
          <a:bodyPr>
            <a:noAutofit/>
          </a:bodyPr>
          <a:lstStyle/>
          <a:p>
            <a:pPr>
              <a:buClr>
                <a:schemeClr val="tx2">
                  <a:lumMod val="50000"/>
                  <a:lumOff val="50000"/>
                </a:schemeClr>
              </a:buClr>
              <a:defRPr/>
            </a:pPr>
            <a:r>
              <a:rPr lang="en-US" sz="3600" dirty="0" smtClean="0"/>
              <a:t>The Washington Disarmament Conference (1921): Discussed limiting the weapons to be held by each country in hopes of preventing future wars; no method of enforcement.</a:t>
            </a:r>
          </a:p>
          <a:p>
            <a:pPr>
              <a:buClr>
                <a:schemeClr val="tx2">
                  <a:lumMod val="50000"/>
                  <a:lumOff val="50000"/>
                </a:schemeClr>
              </a:buClr>
              <a:defRPr/>
            </a:pPr>
            <a:r>
              <a:rPr lang="en-US" sz="3600" dirty="0" smtClean="0"/>
              <a:t>Kellogg-Briand Pact (1928):  Outlawed war; nice idea, not </a:t>
            </a:r>
            <a:r>
              <a:rPr lang="en-US" sz="3600" dirty="0" err="1" smtClean="0"/>
              <a:t>gonna</a:t>
            </a:r>
            <a:r>
              <a:rPr lang="en-US" sz="3600" dirty="0" smtClean="0"/>
              <a:t> happen.</a:t>
            </a:r>
            <a:endParaRPr lang="en-US" sz="3600" dirty="0"/>
          </a:p>
        </p:txBody>
      </p:sp>
    </p:spTree>
    <p:extLst>
      <p:ext uri="{BB962C8B-B14F-4D97-AF65-F5344CB8AC3E}">
        <p14:creationId xmlns:p14="http://schemas.microsoft.com/office/powerpoint/2010/main" val="200784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The Dawes Plan (1924)</a:t>
            </a:r>
            <a:endParaRPr lang="en-US" dirty="0"/>
          </a:p>
        </p:txBody>
      </p:sp>
      <p:sp>
        <p:nvSpPr>
          <p:cNvPr id="67587" name="Content Placeholder 2"/>
          <p:cNvSpPr>
            <a:spLocks noGrp="1"/>
          </p:cNvSpPr>
          <p:nvPr>
            <p:ph idx="1"/>
          </p:nvPr>
        </p:nvSpPr>
        <p:spPr>
          <a:xfrm>
            <a:off x="457200" y="1524000"/>
            <a:ext cx="8229600" cy="5029200"/>
          </a:xfrm>
        </p:spPr>
        <p:txBody>
          <a:bodyPr>
            <a:normAutofit/>
          </a:bodyPr>
          <a:lstStyle/>
          <a:p>
            <a:pPr marL="365760" indent="-365760" eaLnBrk="1" fontAlgn="auto" hangingPunct="1">
              <a:buClr>
                <a:schemeClr val="tx2">
                  <a:lumMod val="50000"/>
                  <a:lumOff val="50000"/>
                </a:schemeClr>
              </a:buClr>
              <a:defRPr/>
            </a:pPr>
            <a:r>
              <a:rPr lang="en-US" dirty="0" smtClean="0"/>
              <a:t>US banks would loan Germany $200 million to stabilize the economy</a:t>
            </a:r>
          </a:p>
          <a:p>
            <a:pPr marL="765810" lvl="1" indent="-365760">
              <a:buClr>
                <a:schemeClr val="tx2">
                  <a:lumMod val="50000"/>
                  <a:lumOff val="50000"/>
                </a:schemeClr>
              </a:buClr>
              <a:defRPr/>
            </a:pPr>
            <a:r>
              <a:rPr lang="en-US" dirty="0" smtClean="0"/>
              <a:t>Created by Charles Dawes – banker and VP under Coolidge</a:t>
            </a:r>
          </a:p>
          <a:p>
            <a:pPr marL="765810" lvl="1" indent="-365760">
              <a:buClr>
                <a:schemeClr val="tx2">
                  <a:lumMod val="50000"/>
                  <a:lumOff val="50000"/>
                </a:schemeClr>
              </a:buClr>
              <a:defRPr/>
            </a:pPr>
            <a:r>
              <a:rPr lang="en-US" dirty="0" smtClean="0"/>
              <a:t>Set a realistic repayment plan</a:t>
            </a:r>
          </a:p>
          <a:p>
            <a:pPr marL="765810" lvl="1" indent="-365760">
              <a:buClr>
                <a:schemeClr val="tx2">
                  <a:lumMod val="50000"/>
                  <a:lumOff val="50000"/>
                </a:schemeClr>
              </a:buClr>
              <a:defRPr/>
            </a:pPr>
            <a:r>
              <a:rPr lang="en-US" dirty="0">
                <a:solidFill>
                  <a:schemeClr val="tx1"/>
                </a:solidFill>
              </a:rPr>
              <a:t>Germany could pay back Britain and France, who could then repay the </a:t>
            </a:r>
            <a:r>
              <a:rPr lang="en-US" dirty="0" smtClean="0">
                <a:solidFill>
                  <a:schemeClr val="tx1"/>
                </a:solidFill>
              </a:rPr>
              <a:t>US</a:t>
            </a:r>
            <a:endParaRPr lang="en-US" dirty="0">
              <a:solidFill>
                <a:schemeClr val="tx1"/>
              </a:solidFill>
            </a:endParaRPr>
          </a:p>
        </p:txBody>
      </p:sp>
      <p:pic>
        <p:nvPicPr>
          <p:cNvPr id="45060" name="Picture 4" descr="C:\Documents and Settings\mchanrahan\Local Settings\Temporary Internet Files\Content.IE5\6Q919NMY\MP91022102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4796070" y="3962400"/>
            <a:ext cx="4347929" cy="2895600"/>
          </a:xfrm>
          <a:prstGeom prst="rect">
            <a:avLst/>
          </a:prstGeom>
          <a:noFill/>
          <a:ln w="9525">
            <a:noFill/>
            <a:miter lim="800000"/>
            <a:headEnd/>
            <a:tailEnd/>
          </a:ln>
        </p:spPr>
      </p:pic>
    </p:spTree>
    <p:extLst>
      <p:ext uri="{BB962C8B-B14F-4D97-AF65-F5344CB8AC3E}">
        <p14:creationId xmlns:p14="http://schemas.microsoft.com/office/powerpoint/2010/main" val="24503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down)">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down)">
                                      <p:cBhvr>
                                        <p:cTn id="12" dur="500"/>
                                        <p:tgtEl>
                                          <p:spTgt spid="67587">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7587">
                                            <p:txEl>
                                              <p:pRg st="2" end="2"/>
                                            </p:txEl>
                                          </p:spTgt>
                                        </p:tgtEl>
                                        <p:attrNameLst>
                                          <p:attrName>style.visibility</p:attrName>
                                        </p:attrNameLst>
                                      </p:cBhvr>
                                      <p:to>
                                        <p:strVal val="visible"/>
                                      </p:to>
                                    </p:set>
                                    <p:animEffect transition="in" filter="wipe(down)">
                                      <p:cBhvr>
                                        <p:cTn id="16" dur="500"/>
                                        <p:tgtEl>
                                          <p:spTgt spid="67587">
                                            <p:txEl>
                                              <p:pRg st="2" end="2"/>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67587">
                                            <p:txEl>
                                              <p:pRg st="3" end="3"/>
                                            </p:txEl>
                                          </p:spTgt>
                                        </p:tgtEl>
                                        <p:attrNameLst>
                                          <p:attrName>style.visibility</p:attrName>
                                        </p:attrNameLst>
                                      </p:cBhvr>
                                      <p:to>
                                        <p:strVal val="visible"/>
                                      </p:to>
                                    </p:set>
                                    <p:animEffect transition="in" filter="wipe(down)">
                                      <p:cBhvr>
                                        <p:cTn id="20"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Seattle General Stri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54"/>
            <a:ext cx="9125620" cy="684414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
          </p:nvPr>
        </p:nvSpPr>
        <p:spPr>
          <a:xfrm>
            <a:off x="3429000" y="1905000"/>
            <a:ext cx="5696620" cy="4946073"/>
          </a:xfrm>
          <a:solidFill>
            <a:schemeClr val="bg1">
              <a:alpha val="85000"/>
            </a:schemeClr>
          </a:solidFill>
        </p:spPr>
        <p:txBody>
          <a:bodyPr>
            <a:normAutofit fontScale="92500"/>
          </a:bodyPr>
          <a:lstStyle/>
          <a:p>
            <a:pPr marL="0" indent="0">
              <a:buNone/>
            </a:pPr>
            <a:r>
              <a:rPr lang="en-US" sz="4400" u="sng" dirty="0" smtClean="0">
                <a:effectLst>
                  <a:outerShdw blurRad="38100" dist="38100" dir="2700000" algn="tl">
                    <a:srgbClr val="000000">
                      <a:alpha val="43137"/>
                    </a:srgbClr>
                  </a:outerShdw>
                </a:effectLst>
              </a:rPr>
              <a:t>Postwar Labor Disputes</a:t>
            </a:r>
          </a:p>
          <a:p>
            <a:pPr>
              <a:buClr>
                <a:schemeClr val="accent1">
                  <a:lumMod val="50000"/>
                </a:schemeClr>
              </a:buClr>
            </a:pPr>
            <a:r>
              <a:rPr lang="en-US" sz="3200" dirty="0" smtClean="0"/>
              <a:t>Many laborers went on strike following the end of WWI</a:t>
            </a:r>
          </a:p>
          <a:p>
            <a:pPr lvl="1">
              <a:buClr>
                <a:schemeClr val="accent1">
                  <a:lumMod val="50000"/>
                </a:schemeClr>
              </a:buClr>
            </a:pPr>
            <a:r>
              <a:rPr lang="en-US" sz="3000" dirty="0" smtClean="0"/>
              <a:t>Sought better wages, better conditions, and the ability to collectively bargain</a:t>
            </a:r>
            <a:endParaRPr lang="en-US" sz="3000" dirty="0"/>
          </a:p>
          <a:p>
            <a:pPr>
              <a:buClr>
                <a:schemeClr val="accent1">
                  <a:lumMod val="50000"/>
                </a:schemeClr>
              </a:buClr>
            </a:pPr>
            <a:r>
              <a:rPr lang="en-US" sz="3200" dirty="0" smtClean="0"/>
              <a:t>Strikes were only mildly successful; fear of Communist revolution limited their success</a:t>
            </a:r>
          </a:p>
        </p:txBody>
      </p:sp>
    </p:spTree>
    <p:extLst>
      <p:ext uri="{BB962C8B-B14F-4D97-AF65-F5344CB8AC3E}">
        <p14:creationId xmlns:p14="http://schemas.microsoft.com/office/powerpoint/2010/main" val="70565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down)">
                                      <p:cBhvr>
                                        <p:cTn id="11" dur="500"/>
                                        <p:tgtEl>
                                          <p:spTgt spid="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p:txBody>
          <a:bodyPr bIns="45720"/>
          <a:lstStyle/>
          <a:p>
            <a:r>
              <a:rPr lang="en-US" smtClean="0">
                <a:solidFill>
                  <a:schemeClr val="tx1"/>
                </a:solidFill>
              </a:rPr>
              <a:t>11, 11, 11</a:t>
            </a:r>
          </a:p>
        </p:txBody>
      </p:sp>
      <p:sp>
        <p:nvSpPr>
          <p:cNvPr id="70658" name="Rectangle 3"/>
          <p:cNvSpPr>
            <a:spLocks noGrp="1"/>
          </p:cNvSpPr>
          <p:nvPr>
            <p:ph type="body" sz="half" idx="4294967295"/>
          </p:nvPr>
        </p:nvSpPr>
        <p:spPr>
          <a:xfrm>
            <a:off x="228600" y="1524000"/>
            <a:ext cx="4038600" cy="5029200"/>
          </a:xfrm>
        </p:spPr>
        <p:txBody>
          <a:bodyPr>
            <a:normAutofit fontScale="92500"/>
          </a:bodyPr>
          <a:lstStyle/>
          <a:p>
            <a:pPr>
              <a:buClr>
                <a:schemeClr val="accent1">
                  <a:lumMod val="10000"/>
                </a:schemeClr>
              </a:buClr>
            </a:pPr>
            <a:r>
              <a:rPr lang="en-US" sz="3600" dirty="0" smtClean="0"/>
              <a:t>Central Powers offer an armistice</a:t>
            </a:r>
          </a:p>
          <a:p>
            <a:pPr lvl="1">
              <a:buClr>
                <a:schemeClr val="accent1">
                  <a:lumMod val="10000"/>
                </a:schemeClr>
              </a:buClr>
            </a:pPr>
            <a:r>
              <a:rPr lang="en-US" sz="3200" dirty="0" smtClean="0"/>
              <a:t>War weary, low morale, immense war debt, etc.</a:t>
            </a:r>
          </a:p>
          <a:p>
            <a:pPr lvl="1">
              <a:buClr>
                <a:schemeClr val="accent1">
                  <a:lumMod val="10000"/>
                </a:schemeClr>
              </a:buClr>
            </a:pPr>
            <a:r>
              <a:rPr lang="en-US" sz="3200" dirty="0" smtClean="0"/>
              <a:t>Nov. 11, 1918 @ 11am </a:t>
            </a:r>
          </a:p>
          <a:p>
            <a:pPr>
              <a:buClr>
                <a:schemeClr val="accent1">
                  <a:lumMod val="10000"/>
                </a:schemeClr>
              </a:buClr>
            </a:pPr>
            <a:r>
              <a:rPr lang="en-US" sz="3600" dirty="0" smtClean="0"/>
              <a:t>Armistice Day (AKA: Veterans Day)</a:t>
            </a:r>
          </a:p>
          <a:p>
            <a:pPr>
              <a:buClr>
                <a:schemeClr val="accent1">
                  <a:lumMod val="10000"/>
                </a:schemeClr>
              </a:buClr>
            </a:pPr>
            <a:endParaRPr lang="en-US" sz="2400" dirty="0" smtClean="0"/>
          </a:p>
        </p:txBody>
      </p:sp>
      <p:pic>
        <p:nvPicPr>
          <p:cNvPr id="70659" name="Picture 5" descr="persico_joseph-11th-lg"/>
          <p:cNvPicPr>
            <a:picLocks noChangeAspect="1" noChangeArrowheads="1"/>
          </p:cNvPicPr>
          <p:nvPr/>
        </p:nvPicPr>
        <p:blipFill>
          <a:blip r:embed="rId3" cstate="print"/>
          <a:srcRect/>
          <a:stretch>
            <a:fillRect/>
          </a:stretch>
        </p:blipFill>
        <p:spPr bwMode="auto">
          <a:xfrm>
            <a:off x="4656138" y="304800"/>
            <a:ext cx="4149725" cy="6257925"/>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xfrm>
            <a:off x="304800" y="533400"/>
            <a:ext cx="4038600" cy="1143000"/>
          </a:xfrm>
          <a:noFill/>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normAutofit fontScale="90000"/>
          </a:bodyPr>
          <a:lstStyle/>
          <a:p>
            <a:r>
              <a:rPr lang="en-US" sz="4400" dirty="0" smtClean="0">
                <a:effectLst/>
              </a:rPr>
              <a:t>Chicago Race Riots</a:t>
            </a:r>
          </a:p>
        </p:txBody>
      </p:sp>
      <p:sp>
        <p:nvSpPr>
          <p:cNvPr id="19459" name="Rectangle 3"/>
          <p:cNvSpPr>
            <a:spLocks noGrp="1"/>
          </p:cNvSpPr>
          <p:nvPr>
            <p:ph sz="quarter" idx="1"/>
          </p:nvPr>
        </p:nvSpPr>
        <p:spPr bwMode="auto">
          <a:xfrm>
            <a:off x="4267200" y="304800"/>
            <a:ext cx="4648200" cy="6248400"/>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noAutofit/>
          </a:bodyPr>
          <a:lstStyle/>
          <a:p>
            <a:pPr>
              <a:lnSpc>
                <a:spcPct val="80000"/>
              </a:lnSpc>
              <a:buClr>
                <a:schemeClr val="accent1">
                  <a:lumMod val="10000"/>
                </a:schemeClr>
              </a:buClr>
            </a:pPr>
            <a:r>
              <a:rPr lang="en-US" sz="2800" dirty="0" smtClean="0"/>
              <a:t>The Great Migration caused huge demographic shifts in major cities</a:t>
            </a:r>
          </a:p>
          <a:p>
            <a:pPr lvl="1">
              <a:lnSpc>
                <a:spcPct val="80000"/>
              </a:lnSpc>
              <a:buClr>
                <a:schemeClr val="accent1">
                  <a:lumMod val="10000"/>
                </a:schemeClr>
              </a:buClr>
            </a:pPr>
            <a:r>
              <a:rPr lang="en-US" sz="2400" dirty="0" smtClean="0"/>
              <a:t>Racial tension in formerly white neighborhoods</a:t>
            </a:r>
          </a:p>
          <a:p>
            <a:pPr lvl="1">
              <a:lnSpc>
                <a:spcPct val="80000"/>
              </a:lnSpc>
              <a:buClr>
                <a:schemeClr val="accent1">
                  <a:lumMod val="10000"/>
                </a:schemeClr>
              </a:buClr>
            </a:pPr>
            <a:r>
              <a:rPr lang="en-US" sz="2400" dirty="0" smtClean="0"/>
              <a:t>White war veterans upset over loss of jobs</a:t>
            </a:r>
            <a:endParaRPr lang="en-US" dirty="0" smtClean="0"/>
          </a:p>
          <a:p>
            <a:pPr>
              <a:lnSpc>
                <a:spcPct val="80000"/>
              </a:lnSpc>
              <a:buClr>
                <a:schemeClr val="accent1">
                  <a:lumMod val="10000"/>
                </a:schemeClr>
              </a:buClr>
            </a:pPr>
            <a:r>
              <a:rPr lang="en-US" sz="2800" dirty="0" smtClean="0">
                <a:effectLst/>
              </a:rPr>
              <a:t>The Chicago Race Riots:</a:t>
            </a:r>
          </a:p>
          <a:p>
            <a:pPr lvl="1">
              <a:lnSpc>
                <a:spcPct val="80000"/>
              </a:lnSpc>
              <a:buClr>
                <a:schemeClr val="accent1">
                  <a:lumMod val="10000"/>
                </a:schemeClr>
              </a:buClr>
            </a:pPr>
            <a:r>
              <a:rPr lang="en-US" sz="2400" dirty="0" smtClean="0"/>
              <a:t>Cause: Death of an African American teen at an informally segregated beach</a:t>
            </a:r>
            <a:endParaRPr lang="en-US" sz="2400" dirty="0"/>
          </a:p>
          <a:p>
            <a:pPr lvl="1">
              <a:lnSpc>
                <a:spcPct val="80000"/>
              </a:lnSpc>
              <a:buClr>
                <a:schemeClr val="accent1">
                  <a:lumMod val="10000"/>
                </a:schemeClr>
              </a:buClr>
            </a:pPr>
            <a:r>
              <a:rPr lang="en-US" sz="2400" dirty="0" smtClean="0">
                <a:effectLst/>
              </a:rPr>
              <a:t>The riot lasted about a week.  During the riot, dozens died and hundreds were injured. </a:t>
            </a:r>
          </a:p>
          <a:p>
            <a:pPr>
              <a:lnSpc>
                <a:spcPct val="80000"/>
              </a:lnSpc>
              <a:buClr>
                <a:schemeClr val="accent1">
                  <a:lumMod val="10000"/>
                </a:schemeClr>
              </a:buClr>
            </a:pPr>
            <a:r>
              <a:rPr lang="en-US" sz="2800" dirty="0" smtClean="0">
                <a:effectLst/>
              </a:rPr>
              <a:t>Red Summer: Numerous race riots across the country during the summer of 1919</a:t>
            </a:r>
          </a:p>
        </p:txBody>
      </p:sp>
      <p:pic>
        <p:nvPicPr>
          <p:cNvPr id="19460" name="Content Placeholder 5" descr="File:Chicago Race Riot 1919 stoning.png">
            <a:hlinkClick r:id="rId3"/>
          </p:cNvPr>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828800"/>
            <a:ext cx="3891691" cy="3970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8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down)">
                                      <p:cBhvr>
                                        <p:cTn id="12" dur="500"/>
                                        <p:tgtEl>
                                          <p:spTgt spid="19459">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wipe(down)">
                                      <p:cBhvr>
                                        <p:cTn id="16" dur="500"/>
                                        <p:tgtEl>
                                          <p:spTgt spid="1945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wipe(down)">
                                      <p:cBhvr>
                                        <p:cTn id="21" dur="500"/>
                                        <p:tgtEl>
                                          <p:spTgt spid="1945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459">
                                            <p:txEl>
                                              <p:pRg st="4" end="4"/>
                                            </p:txEl>
                                          </p:spTgt>
                                        </p:tgtEl>
                                        <p:attrNameLst>
                                          <p:attrName>style.visibility</p:attrName>
                                        </p:attrNameLst>
                                      </p:cBhvr>
                                      <p:to>
                                        <p:strVal val="visible"/>
                                      </p:to>
                                    </p:set>
                                    <p:animEffect transition="in" filter="wipe(down)">
                                      <p:cBhvr>
                                        <p:cTn id="26" dur="500"/>
                                        <p:tgtEl>
                                          <p:spTgt spid="19459">
                                            <p:txEl>
                                              <p:pRg st="4" end="4"/>
                                            </p:txEl>
                                          </p:spTgt>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9459">
                                            <p:txEl>
                                              <p:pRg st="5" end="5"/>
                                            </p:txEl>
                                          </p:spTgt>
                                        </p:tgtEl>
                                        <p:attrNameLst>
                                          <p:attrName>style.visibility</p:attrName>
                                        </p:attrNameLst>
                                      </p:cBhvr>
                                      <p:to>
                                        <p:strVal val="visible"/>
                                      </p:to>
                                    </p:set>
                                    <p:animEffect transition="in" filter="wipe(down)">
                                      <p:cBhvr>
                                        <p:cTn id="30" dur="500"/>
                                        <p:tgtEl>
                                          <p:spTgt spid="1945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Effect transition="in" filter="wipe(down)">
                                      <p:cBhvr>
                                        <p:cTn id="35"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pPr fontAlgn="auto">
              <a:spcAft>
                <a:spcPts val="0"/>
              </a:spcAft>
              <a:defRPr/>
            </a:pPr>
            <a:r>
              <a:rPr lang="en-US" dirty="0" smtClean="0"/>
              <a:t>A Plan for Peace: Wilson’s Fourteen </a:t>
            </a:r>
            <a:r>
              <a:rPr lang="en-US" dirty="0"/>
              <a:t>Points</a:t>
            </a:r>
          </a:p>
        </p:txBody>
      </p:sp>
      <p:sp>
        <p:nvSpPr>
          <p:cNvPr id="118787" name="Rectangle 3"/>
          <p:cNvSpPr>
            <a:spLocks noGrp="1" noChangeArrowheads="1"/>
          </p:cNvSpPr>
          <p:nvPr>
            <p:ph idx="1"/>
          </p:nvPr>
        </p:nvSpPr>
        <p:spPr>
          <a:xfrm>
            <a:off x="304800" y="1600200"/>
            <a:ext cx="8534400" cy="4953000"/>
          </a:xfrm>
        </p:spPr>
        <p:txBody>
          <a:bodyPr>
            <a:normAutofit fontScale="92500" lnSpcReduction="10000"/>
          </a:bodyPr>
          <a:lstStyle/>
          <a:p>
            <a:pPr>
              <a:lnSpc>
                <a:spcPct val="80000"/>
              </a:lnSpc>
              <a:buClr>
                <a:schemeClr val="accent1">
                  <a:lumMod val="10000"/>
                </a:schemeClr>
              </a:buClr>
            </a:pPr>
            <a:r>
              <a:rPr lang="en-US" sz="3600" b="1" dirty="0" smtClean="0">
                <a:solidFill>
                  <a:schemeClr val="tx1"/>
                </a:solidFill>
              </a:rPr>
              <a:t>Outlined a plan for creating a “just and lasting peace” </a:t>
            </a:r>
            <a:r>
              <a:rPr lang="en-US" sz="3600" i="1" dirty="0" smtClean="0">
                <a:solidFill>
                  <a:schemeClr val="tx1"/>
                </a:solidFill>
              </a:rPr>
              <a:t>(Solve the problems that started the war in the first place)</a:t>
            </a:r>
          </a:p>
          <a:p>
            <a:pPr>
              <a:lnSpc>
                <a:spcPct val="80000"/>
              </a:lnSpc>
              <a:buClr>
                <a:schemeClr val="accent1">
                  <a:lumMod val="10000"/>
                </a:schemeClr>
              </a:buClr>
            </a:pPr>
            <a:r>
              <a:rPr lang="en-US" sz="3200" dirty="0" smtClean="0"/>
              <a:t>Points 1-4: Ending secret treaties, freedom of the seas, free trade, and reducing national armies and navies</a:t>
            </a:r>
          </a:p>
          <a:p>
            <a:pPr>
              <a:lnSpc>
                <a:spcPct val="80000"/>
              </a:lnSpc>
              <a:buClr>
                <a:schemeClr val="accent1">
                  <a:lumMod val="10000"/>
                </a:schemeClr>
              </a:buClr>
            </a:pPr>
            <a:r>
              <a:rPr lang="en-US" sz="3200" dirty="0" smtClean="0"/>
              <a:t>Point 5:  Adjustment of colonial claims with fairness toward colonial peoples</a:t>
            </a:r>
          </a:p>
          <a:p>
            <a:pPr>
              <a:lnSpc>
                <a:spcPct val="80000"/>
              </a:lnSpc>
              <a:buClr>
                <a:schemeClr val="accent1">
                  <a:lumMod val="10000"/>
                </a:schemeClr>
              </a:buClr>
            </a:pPr>
            <a:r>
              <a:rPr lang="en-US" sz="3200" dirty="0" smtClean="0"/>
              <a:t>Point 6-13:  Specific suggestions for changing borders and creating new nations</a:t>
            </a:r>
          </a:p>
          <a:p>
            <a:pPr>
              <a:lnSpc>
                <a:spcPct val="80000"/>
              </a:lnSpc>
              <a:buClr>
                <a:schemeClr val="accent1">
                  <a:lumMod val="10000"/>
                </a:schemeClr>
              </a:buClr>
            </a:pPr>
            <a:r>
              <a:rPr lang="en-US" sz="3200" dirty="0" smtClean="0"/>
              <a:t>Point 14:  Proposed a “general association of nations” that would protect “great and small states alike”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 calcmode="lin" valueType="num">
                                      <p:cBhvr additive="base">
                                        <p:cTn id="7"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7">
                                            <p:txEl>
                                              <p:pRg st="2" end="2"/>
                                            </p:txEl>
                                          </p:spTgt>
                                        </p:tgtEl>
                                        <p:attrNameLst>
                                          <p:attrName>style.visibility</p:attrName>
                                        </p:attrNameLst>
                                      </p:cBhvr>
                                      <p:to>
                                        <p:strVal val="visible"/>
                                      </p:to>
                                    </p:set>
                                    <p:anim calcmode="lin" valueType="num">
                                      <p:cBhvr additive="base">
                                        <p:cTn id="13"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anim calcmode="lin" valueType="num">
                                      <p:cBhvr additive="base">
                                        <p:cTn id="19"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7">
                                            <p:txEl>
                                              <p:pRg st="4" end="4"/>
                                            </p:txEl>
                                          </p:spTgt>
                                        </p:tgtEl>
                                        <p:attrNameLst>
                                          <p:attrName>style.visibility</p:attrName>
                                        </p:attrNameLst>
                                      </p:cBhvr>
                                      <p:to>
                                        <p:strVal val="visible"/>
                                      </p:to>
                                    </p:set>
                                    <p:anim calcmode="lin" valueType="num">
                                      <p:cBhvr additive="base">
                                        <p:cTn id="25"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sz="quarter"/>
          </p:nvPr>
        </p:nvSpPr>
        <p:spPr/>
        <p:txBody>
          <a:bodyPr/>
          <a:lstStyle/>
          <a:p>
            <a:r>
              <a:rPr lang="en-US" dirty="0" smtClean="0"/>
              <a:t>The Paris Peace conference</a:t>
            </a:r>
          </a:p>
        </p:txBody>
      </p:sp>
      <p:sp>
        <p:nvSpPr>
          <p:cNvPr id="83970" name="Content Placeholder 7"/>
          <p:cNvSpPr>
            <a:spLocks noGrp="1"/>
          </p:cNvSpPr>
          <p:nvPr>
            <p:ph sz="quarter" idx="1"/>
          </p:nvPr>
        </p:nvSpPr>
        <p:spPr>
          <a:xfrm>
            <a:off x="228600" y="1371600"/>
            <a:ext cx="8686800" cy="1295400"/>
          </a:xfrm>
        </p:spPr>
        <p:txBody>
          <a:bodyPr>
            <a:noAutofit/>
          </a:bodyPr>
          <a:lstStyle/>
          <a:p>
            <a:pPr marL="0" algn="ctr">
              <a:buFont typeface="Wingdings 2" pitchFamily="18" charset="2"/>
              <a:buNone/>
            </a:pPr>
            <a:r>
              <a:rPr lang="en-US" dirty="0" smtClean="0"/>
              <a:t>The belligerent nations met at the Palace of Versailles to hash out the terms of the Central Powers’ surrender.</a:t>
            </a:r>
          </a:p>
        </p:txBody>
      </p:sp>
      <p:pic>
        <p:nvPicPr>
          <p:cNvPr id="83971" name="Picture 5" descr="Versailles"/>
          <p:cNvPicPr>
            <a:picLocks noGrp="1" noChangeAspect="1" noChangeArrowheads="1"/>
          </p:cNvPicPr>
          <p:nvPr>
            <p:ph sz="quarter" idx="3"/>
          </p:nvPr>
        </p:nvPicPr>
        <p:blipFill>
          <a:blip r:embed="rId3" cstate="print"/>
          <a:srcRect/>
          <a:stretch>
            <a:fillRect/>
          </a:stretch>
        </p:blipFill>
        <p:spPr>
          <a:xfrm>
            <a:off x="0" y="2983976"/>
            <a:ext cx="9144000" cy="387402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cie\Pictures\2012-06-26\14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09"/>
          <a:stretch/>
        </p:blipFill>
        <p:spPr bwMode="auto">
          <a:xfrm>
            <a:off x="1685342" y="-6927"/>
            <a:ext cx="5773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5400000">
            <a:off x="-2324101" y="3113811"/>
            <a:ext cx="6553202" cy="685800"/>
          </a:xfrm>
          <a:prstGeom prst="rect">
            <a:avLst/>
          </a:prstGeom>
          <a:noFill/>
        </p:spPr>
        <p:txBody>
          <a:bodyPr vert="wordArtVert" wrap="none" lIns="91440" tIns="45720" rIns="91440" bIns="45720">
            <a:prstTxWarp prst="textPlain">
              <a:avLst/>
            </a:prstTxWarp>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Hall of Mirrors</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86018" name="Picture 4" descr="wcL198"/>
          <p:cNvPicPr>
            <a:picLocks noGrp="1" noChangeAspect="1" noChangeArrowheads="1"/>
          </p:cNvPicPr>
          <p:nvPr>
            <p:ph idx="4294967295"/>
          </p:nvPr>
        </p:nvPicPr>
        <p:blipFill rotWithShape="1">
          <a:blip r:embed="rId4" cstate="print"/>
          <a:stretch/>
        </p:blipFill>
        <p:spPr>
          <a:xfrm>
            <a:off x="0" y="-26980"/>
            <a:ext cx="9144000" cy="6884980"/>
          </a:xfrm>
        </p:spPr>
      </p:pic>
    </p:spTree>
    <p:extLst>
      <p:ext uri="{BB962C8B-B14F-4D97-AF65-F5344CB8AC3E}">
        <p14:creationId xmlns:p14="http://schemas.microsoft.com/office/powerpoint/2010/main" val="22533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sz="quarter" idx="4294967295"/>
          </p:nvPr>
        </p:nvSpPr>
        <p:spPr>
          <a:xfrm>
            <a:off x="457200" y="0"/>
            <a:ext cx="8229600" cy="1143000"/>
          </a:xfrm>
        </p:spPr>
        <p:txBody>
          <a:bodyPr>
            <a:normAutofit/>
          </a:bodyPr>
          <a:lstStyle/>
          <a:p>
            <a:r>
              <a:rPr lang="en-US" dirty="0" smtClean="0"/>
              <a:t>The Big Four</a:t>
            </a:r>
          </a:p>
        </p:txBody>
      </p:sp>
      <p:pic>
        <p:nvPicPr>
          <p:cNvPr id="77826" name="Picture 8" descr="Wilson"/>
          <p:cNvPicPr>
            <a:picLocks noGrp="1" noChangeAspect="1" noChangeArrowheads="1"/>
          </p:cNvPicPr>
          <p:nvPr>
            <p:ph sz="quarter" idx="4294967295"/>
          </p:nvPr>
        </p:nvPicPr>
        <p:blipFill>
          <a:blip r:embed="rId3" cstate="print"/>
          <a:srcRect/>
          <a:stretch>
            <a:fillRect/>
          </a:stretch>
        </p:blipFill>
        <p:spPr>
          <a:xfrm>
            <a:off x="701553" y="1142999"/>
            <a:ext cx="1998785" cy="2435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7827" name="Picture 14" descr="Orlando"/>
          <p:cNvPicPr>
            <a:picLocks noGrp="1" noChangeAspect="1" noChangeArrowheads="1"/>
          </p:cNvPicPr>
          <p:nvPr>
            <p:ph sz="quarter" idx="4294967295"/>
          </p:nvPr>
        </p:nvPicPr>
        <p:blipFill>
          <a:blip r:embed="rId4" cstate="print"/>
          <a:srcRect/>
          <a:stretch>
            <a:fillRect/>
          </a:stretch>
        </p:blipFill>
        <p:spPr>
          <a:xfrm>
            <a:off x="6348472" y="1143000"/>
            <a:ext cx="1730316"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7828" name="Picture 10" descr="George"/>
          <p:cNvPicPr>
            <a:picLocks noGrp="1" noChangeAspect="1" noChangeArrowheads="1"/>
          </p:cNvPicPr>
          <p:nvPr>
            <p:ph sz="quarter" idx="4294967295"/>
          </p:nvPr>
        </p:nvPicPr>
        <p:blipFill>
          <a:blip r:embed="rId5" cstate="print"/>
          <a:srcRect/>
          <a:stretch>
            <a:fillRect/>
          </a:stretch>
        </p:blipFill>
        <p:spPr>
          <a:xfrm>
            <a:off x="936242" y="3886200"/>
            <a:ext cx="1797433" cy="28533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7829" name="Text Box 12"/>
          <p:cNvSpPr txBox="1">
            <a:spLocks noChangeArrowheads="1"/>
          </p:cNvSpPr>
          <p:nvPr/>
        </p:nvSpPr>
        <p:spPr bwMode="auto">
          <a:xfrm>
            <a:off x="2743200" y="2590800"/>
            <a:ext cx="3733800" cy="2414588"/>
          </a:xfrm>
          <a:prstGeom prst="rect">
            <a:avLst/>
          </a:prstGeom>
          <a:noFill/>
          <a:ln w="9525">
            <a:noFill/>
            <a:miter lim="800000"/>
            <a:headEnd/>
            <a:tailEnd/>
          </a:ln>
        </p:spPr>
        <p:txBody>
          <a:bodyPr>
            <a:spAutoFit/>
          </a:bodyPr>
          <a:lstStyle/>
          <a:p>
            <a:pPr>
              <a:spcBef>
                <a:spcPct val="50000"/>
              </a:spcBef>
            </a:pPr>
            <a:r>
              <a:rPr lang="en-US" sz="1600">
                <a:latin typeface="Perpetua" pitchFamily="18" charset="0"/>
              </a:rPr>
              <a:t>Woodrow Wilson         Vittorio Orlando</a:t>
            </a:r>
          </a:p>
          <a:p>
            <a:pPr>
              <a:spcBef>
                <a:spcPct val="50000"/>
              </a:spcBef>
            </a:pPr>
            <a:endParaRPr lang="en-US" sz="1600">
              <a:latin typeface="Perpetua" pitchFamily="18" charset="0"/>
            </a:endParaRPr>
          </a:p>
          <a:p>
            <a:pPr>
              <a:spcBef>
                <a:spcPct val="50000"/>
              </a:spcBef>
            </a:pPr>
            <a:endParaRPr lang="en-US" sz="1600">
              <a:latin typeface="Perpetua" pitchFamily="18" charset="0"/>
            </a:endParaRPr>
          </a:p>
          <a:p>
            <a:pPr>
              <a:spcBef>
                <a:spcPct val="50000"/>
              </a:spcBef>
            </a:pPr>
            <a:endParaRPr lang="en-US" sz="1600">
              <a:latin typeface="Perpetua" pitchFamily="18" charset="0"/>
            </a:endParaRPr>
          </a:p>
          <a:p>
            <a:pPr>
              <a:spcBef>
                <a:spcPct val="50000"/>
              </a:spcBef>
            </a:pPr>
            <a:endParaRPr lang="en-US" sz="1600">
              <a:latin typeface="Perpetua" pitchFamily="18" charset="0"/>
            </a:endParaRPr>
          </a:p>
          <a:p>
            <a:pPr>
              <a:spcBef>
                <a:spcPct val="50000"/>
              </a:spcBef>
            </a:pPr>
            <a:r>
              <a:rPr lang="en-US" sz="1600">
                <a:latin typeface="Perpetua" pitchFamily="18" charset="0"/>
              </a:rPr>
              <a:t>David Lloyd George	    Georges             		    Clemenceau</a:t>
            </a:r>
          </a:p>
        </p:txBody>
      </p:sp>
      <p:pic>
        <p:nvPicPr>
          <p:cNvPr id="77830" name="Picture 11" descr="MMj01782610000[1]"/>
          <p:cNvPicPr>
            <a:picLocks noChangeAspect="1" noChangeArrowheads="1" noCrop="1"/>
          </p:cNvPicPr>
          <p:nvPr/>
        </p:nvPicPr>
        <p:blipFill>
          <a:blip r:embed="rId6" cstate="print"/>
          <a:srcRect/>
          <a:stretch>
            <a:fillRect/>
          </a:stretch>
        </p:blipFill>
        <p:spPr bwMode="auto">
          <a:xfrm>
            <a:off x="4876800" y="1219200"/>
            <a:ext cx="1333500" cy="1333500"/>
          </a:xfrm>
          <a:prstGeom prst="rect">
            <a:avLst/>
          </a:prstGeom>
          <a:noFill/>
          <a:ln w="9525">
            <a:noFill/>
            <a:miter lim="800000"/>
            <a:headEnd/>
            <a:tailEnd/>
          </a:ln>
        </p:spPr>
      </p:pic>
      <p:pic>
        <p:nvPicPr>
          <p:cNvPr id="77831" name="Picture 12" descr="MMj01782900000[1]"/>
          <p:cNvPicPr>
            <a:picLocks noChangeAspect="1" noChangeArrowheads="1" noCrop="1"/>
          </p:cNvPicPr>
          <p:nvPr/>
        </p:nvPicPr>
        <p:blipFill>
          <a:blip r:embed="rId7" cstate="print"/>
          <a:srcRect/>
          <a:stretch>
            <a:fillRect/>
          </a:stretch>
        </p:blipFill>
        <p:spPr bwMode="auto">
          <a:xfrm>
            <a:off x="2895600" y="5029200"/>
            <a:ext cx="1485900" cy="1485900"/>
          </a:xfrm>
          <a:prstGeom prst="rect">
            <a:avLst/>
          </a:prstGeom>
          <a:noFill/>
          <a:ln w="9525">
            <a:noFill/>
            <a:miter lim="800000"/>
            <a:headEnd/>
            <a:tailEnd/>
          </a:ln>
        </p:spPr>
      </p:pic>
      <p:pic>
        <p:nvPicPr>
          <p:cNvPr id="77832" name="Picture 13" descr="MMj01782480000[1]"/>
          <p:cNvPicPr>
            <a:picLocks noChangeAspect="1" noChangeArrowheads="1" noCrop="1"/>
          </p:cNvPicPr>
          <p:nvPr/>
        </p:nvPicPr>
        <p:blipFill>
          <a:blip r:embed="rId8" cstate="print"/>
          <a:srcRect/>
          <a:stretch>
            <a:fillRect/>
          </a:stretch>
        </p:blipFill>
        <p:spPr bwMode="auto">
          <a:xfrm>
            <a:off x="4648200" y="5105400"/>
            <a:ext cx="1485900" cy="1485900"/>
          </a:xfrm>
          <a:prstGeom prst="rect">
            <a:avLst/>
          </a:prstGeom>
          <a:noFill/>
          <a:ln w="9525">
            <a:noFill/>
            <a:miter lim="800000"/>
            <a:headEnd/>
            <a:tailEnd/>
          </a:ln>
        </p:spPr>
      </p:pic>
      <p:pic>
        <p:nvPicPr>
          <p:cNvPr id="77833" name="Picture 24" descr="MMj01782910000[1]"/>
          <p:cNvPicPr>
            <a:picLocks noChangeAspect="1" noChangeArrowheads="1" noCrop="1"/>
          </p:cNvPicPr>
          <p:nvPr/>
        </p:nvPicPr>
        <p:blipFill>
          <a:blip r:embed="rId9" cstate="print"/>
          <a:srcRect/>
          <a:stretch>
            <a:fillRect/>
          </a:stretch>
        </p:blipFill>
        <p:spPr bwMode="auto">
          <a:xfrm>
            <a:off x="2895600" y="1143000"/>
            <a:ext cx="1371600" cy="1371600"/>
          </a:xfrm>
          <a:prstGeom prst="rect">
            <a:avLst/>
          </a:prstGeom>
          <a:noFill/>
          <a:ln w="9525">
            <a:noFill/>
            <a:miter lim="800000"/>
            <a:headEnd/>
            <a:tailEnd/>
          </a:ln>
        </p:spPr>
      </p:pic>
      <p:pic>
        <p:nvPicPr>
          <p:cNvPr id="77834" name="Picture 9" descr="georges_clemenceau_3"/>
          <p:cNvPicPr>
            <a:picLocks noChangeAspect="1" noChangeArrowheads="1"/>
          </p:cNvPicPr>
          <p:nvPr/>
        </p:nvPicPr>
        <p:blipFill>
          <a:blip r:embed="rId10" cstate="print"/>
          <a:srcRect/>
          <a:stretch>
            <a:fillRect/>
          </a:stretch>
        </p:blipFill>
        <p:spPr bwMode="auto">
          <a:xfrm>
            <a:off x="6263262" y="4190999"/>
            <a:ext cx="2028251" cy="2416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rot="20656703">
            <a:off x="374497" y="2866238"/>
            <a:ext cx="8372805" cy="1107996"/>
          </a:xfrm>
          <a:prstGeom prst="rect">
            <a:avLst/>
          </a:prstGeom>
          <a:noFill/>
        </p:spPr>
        <p:txBody>
          <a:bodyPr wrap="none" lIns="91440" tIns="45720" rIns="91440" bIns="45720">
            <a:spAutoFit/>
          </a:bodyPr>
          <a:lstStyle/>
          <a:p>
            <a:pPr algn="ctr"/>
            <a:r>
              <a:rPr lang="en-US" sz="6600" b="1" cap="none" spc="50" dirty="0" smtClean="0">
                <a:ln w="12700" cmpd="sng">
                  <a:solidFill>
                    <a:srgbClr val="C00000"/>
                  </a:solidFill>
                  <a:prstDash val="solid"/>
                </a:ln>
                <a:solidFill>
                  <a:schemeClr val="accent6">
                    <a:tint val="1000"/>
                  </a:schemeClr>
                </a:solidFill>
                <a:effectLst>
                  <a:glow rad="101600">
                    <a:srgbClr val="C00000">
                      <a:alpha val="40000"/>
                    </a:srgbClr>
                  </a:glow>
                </a:effectLst>
                <a:latin typeface="Antique Olive Compact" pitchFamily="34" charset="0"/>
              </a:rPr>
              <a:t>Who’s Missing?</a:t>
            </a:r>
            <a:endParaRPr lang="en-US" sz="6600" b="1" cap="none" spc="50" dirty="0">
              <a:ln w="12700" cmpd="sng">
                <a:solidFill>
                  <a:srgbClr val="C00000"/>
                </a:solidFill>
                <a:prstDash val="solid"/>
              </a:ln>
              <a:solidFill>
                <a:schemeClr val="accent6">
                  <a:tint val="1000"/>
                </a:schemeClr>
              </a:solidFill>
              <a:effectLst>
                <a:glow rad="101600">
                  <a:srgbClr val="C00000">
                    <a:alpha val="40000"/>
                  </a:srgbClr>
                </a:glow>
              </a:effectLst>
              <a:latin typeface="Antique Olive Compac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style.rotation</p:attrName>
                                        </p:attrNameLst>
                                      </p:cBhvr>
                                      <p:tavLst>
                                        <p:tav tm="0">
                                          <p:val>
                                            <p:fltVal val="720"/>
                                          </p:val>
                                        </p:tav>
                                        <p:tav tm="100000">
                                          <p:val>
                                            <p:fltVal val="0"/>
                                          </p:val>
                                        </p:tav>
                                      </p:tavLst>
                                    </p:anim>
                                    <p:anim calcmode="lin" valueType="num">
                                      <p:cBhvr>
                                        <p:cTn id="9" dur="1000" fill="hold"/>
                                        <p:tgtEl>
                                          <p:spTgt spid="12"/>
                                        </p:tgtEl>
                                        <p:attrNameLst>
                                          <p:attrName>ppt_h</p:attrName>
                                        </p:attrNameLst>
                                      </p:cBhvr>
                                      <p:tavLst>
                                        <p:tav tm="0">
                                          <p:val>
                                            <p:fltVal val="0"/>
                                          </p:val>
                                        </p:tav>
                                        <p:tav tm="100000">
                                          <p:val>
                                            <p:strVal val="#ppt_h"/>
                                          </p:val>
                                        </p:tav>
                                      </p:tavLst>
                                    </p:anim>
                                    <p:anim calcmode="lin" valueType="num">
                                      <p:cBhvr>
                                        <p:cTn id="10" dur="1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veshistrory12.weebly.com/uploads/1/3/5/8/13583999/152398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0"/>
            <a:ext cx="9154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WordArt 9"/>
          <p:cNvSpPr>
            <a:spLocks noChangeArrowheads="1" noChangeShapeType="1" noTextEdit="1"/>
          </p:cNvSpPr>
          <p:nvPr/>
        </p:nvSpPr>
        <p:spPr bwMode="auto">
          <a:xfrm>
            <a:off x="5638800" y="152400"/>
            <a:ext cx="3429000" cy="1219200"/>
          </a:xfrm>
          <a:prstGeom prst="rect">
            <a:avLst/>
          </a:prstGeom>
        </p:spPr>
        <p:txBody>
          <a:bodyPr wrap="none" fromWordArt="1">
            <a:prstTxWarp prst="textPlain">
              <a:avLst>
                <a:gd name="adj" fmla="val 50000"/>
              </a:avLst>
            </a:prstTxWarp>
          </a:bodyPr>
          <a:lstStyle/>
          <a:p>
            <a:pPr algn="ctr"/>
            <a:r>
              <a:rPr lang="en-US" sz="36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rPr>
              <a:t>Russian </a:t>
            </a: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rPr>
              <a:t>Civil War</a:t>
            </a:r>
          </a:p>
          <a:p>
            <a:pPr algn="ct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rPr>
              <a:t>1917-1921</a:t>
            </a:r>
          </a:p>
        </p:txBody>
      </p:sp>
      <p:pic>
        <p:nvPicPr>
          <p:cNvPr id="1028" name="Picture 4" descr="http://mkaumeyer.weebly.com/uploads/1/3/5/8/13585955/59918233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419">
            <a:off x="6060135" y="1699189"/>
            <a:ext cx="2914380" cy="1960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8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p:txBody>
          <a:bodyPr bIns="45720"/>
          <a:lstStyle/>
          <a:p>
            <a:r>
              <a:rPr lang="en-US" dirty="0" smtClean="0">
                <a:solidFill>
                  <a:schemeClr val="tx1"/>
                </a:solidFill>
              </a:rPr>
              <a:t>The Treaty of Versailles</a:t>
            </a:r>
          </a:p>
        </p:txBody>
      </p:sp>
      <p:sp>
        <p:nvSpPr>
          <p:cNvPr id="89090" name="Rectangle 3"/>
          <p:cNvSpPr>
            <a:spLocks noGrp="1"/>
          </p:cNvSpPr>
          <p:nvPr>
            <p:ph type="body" sz="half" idx="4294967295"/>
          </p:nvPr>
        </p:nvSpPr>
        <p:spPr>
          <a:xfrm>
            <a:off x="304800" y="1371600"/>
            <a:ext cx="4572000" cy="5181600"/>
          </a:xfrm>
        </p:spPr>
        <p:txBody>
          <a:bodyPr>
            <a:normAutofit lnSpcReduction="10000"/>
          </a:bodyPr>
          <a:lstStyle/>
          <a:p>
            <a:pPr>
              <a:buClr>
                <a:schemeClr val="accent1">
                  <a:lumMod val="50000"/>
                </a:schemeClr>
              </a:buClr>
            </a:pPr>
            <a:r>
              <a:rPr lang="en-US" sz="2800" dirty="0" smtClean="0"/>
              <a:t>The other Allied governments saw Wilson’s plan as too lenient towards the “aggressor” nations.</a:t>
            </a:r>
          </a:p>
          <a:p>
            <a:pPr>
              <a:buClr>
                <a:schemeClr val="accent1">
                  <a:lumMod val="50000"/>
                </a:schemeClr>
              </a:buClr>
            </a:pPr>
            <a:r>
              <a:rPr lang="en-US" sz="2800" dirty="0" smtClean="0"/>
              <a:t>Losses for Germany under the Treaty of Versailles:</a:t>
            </a:r>
          </a:p>
          <a:p>
            <a:pPr lvl="1">
              <a:buClr>
                <a:schemeClr val="accent1">
                  <a:lumMod val="50000"/>
                </a:schemeClr>
              </a:buClr>
            </a:pPr>
            <a:r>
              <a:rPr lang="en-US" sz="2400" dirty="0" smtClean="0"/>
              <a:t>Officially blamed for the war</a:t>
            </a:r>
          </a:p>
          <a:p>
            <a:pPr lvl="1">
              <a:buClr>
                <a:schemeClr val="accent1">
                  <a:lumMod val="50000"/>
                </a:schemeClr>
              </a:buClr>
            </a:pPr>
            <a:r>
              <a:rPr lang="en-US" sz="2400" dirty="0" smtClean="0"/>
              <a:t>Stripped of its military</a:t>
            </a:r>
          </a:p>
          <a:p>
            <a:pPr lvl="1">
              <a:buClr>
                <a:schemeClr val="accent1">
                  <a:lumMod val="50000"/>
                </a:schemeClr>
              </a:buClr>
            </a:pPr>
            <a:r>
              <a:rPr lang="en-US" sz="2400" dirty="0" smtClean="0"/>
              <a:t>Territories were split up</a:t>
            </a:r>
          </a:p>
          <a:p>
            <a:pPr lvl="1">
              <a:buClr>
                <a:schemeClr val="accent1">
                  <a:lumMod val="50000"/>
                </a:schemeClr>
              </a:buClr>
            </a:pPr>
            <a:r>
              <a:rPr lang="en-US" sz="2400" dirty="0" smtClean="0"/>
              <a:t>Required to pay “reparations” to the Allied countries to a total of…</a:t>
            </a:r>
          </a:p>
        </p:txBody>
      </p:sp>
      <p:pic>
        <p:nvPicPr>
          <p:cNvPr id="141318" name="Picture 6" descr="Austin_Powers_Mike_Myers_as_Dr_Evil"/>
          <p:cNvPicPr>
            <a:picLocks noChangeAspect="1" noChangeArrowheads="1"/>
          </p:cNvPicPr>
          <p:nvPr/>
        </p:nvPicPr>
        <p:blipFill>
          <a:blip r:embed="rId3" cstate="print"/>
          <a:srcRect/>
          <a:stretch>
            <a:fillRect/>
          </a:stretch>
        </p:blipFill>
        <p:spPr bwMode="auto">
          <a:xfrm>
            <a:off x="5486400" y="3962400"/>
            <a:ext cx="3657600" cy="2948182"/>
          </a:xfrm>
          <a:prstGeom prst="rect">
            <a:avLst/>
          </a:prstGeom>
          <a:ln>
            <a:noFill/>
          </a:ln>
          <a:effectLst>
            <a:softEdge rad="112500"/>
          </a:effectLst>
        </p:spPr>
      </p:pic>
      <p:sp>
        <p:nvSpPr>
          <p:cNvPr id="141319" name="AutoShape 7"/>
          <p:cNvSpPr>
            <a:spLocks noChangeArrowheads="1"/>
          </p:cNvSpPr>
          <p:nvPr/>
        </p:nvSpPr>
        <p:spPr bwMode="auto">
          <a:xfrm>
            <a:off x="5867400" y="1295400"/>
            <a:ext cx="3048000" cy="1981200"/>
          </a:xfrm>
          <a:prstGeom prst="wedgeRoundRectCallout">
            <a:avLst>
              <a:gd name="adj1" fmla="val 26707"/>
              <a:gd name="adj2" fmla="val 103121"/>
              <a:gd name="adj3" fmla="val 16667"/>
            </a:avLst>
          </a:prstGeom>
          <a:solidFill>
            <a:schemeClr val="tx1">
              <a:lumMod val="50000"/>
              <a:lumOff val="50000"/>
            </a:schemeClr>
          </a:solidFill>
          <a:ln w="9525">
            <a:solidFill>
              <a:schemeClr val="tx1"/>
            </a:solidFill>
            <a:miter lim="800000"/>
            <a:headEnd/>
            <a:tailEnd/>
          </a:ln>
        </p:spPr>
        <p:txBody>
          <a:bodyPr anchor="ctr" anchorCtr="1"/>
          <a:lstStyle/>
          <a:p>
            <a:pPr algn="ctr"/>
            <a:r>
              <a:rPr lang="en-US" sz="4000"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33 Billion Dollars!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 calcmode="lin" valueType="num">
                                      <p:cBhvr additive="base">
                                        <p:cTn id="7" dur="500" fill="hold"/>
                                        <p:tgtEl>
                                          <p:spTgt spid="89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9090">
                                            <p:txEl>
                                              <p:pRg st="1" end="1"/>
                                            </p:txEl>
                                          </p:spTgt>
                                        </p:tgtEl>
                                        <p:attrNameLst>
                                          <p:attrName>style.visibility</p:attrName>
                                        </p:attrNameLst>
                                      </p:cBhvr>
                                      <p:to>
                                        <p:strVal val="visible"/>
                                      </p:to>
                                    </p:set>
                                    <p:anim calcmode="lin" valueType="num">
                                      <p:cBhvr additive="base">
                                        <p:cTn id="13" dur="500" fill="hold"/>
                                        <p:tgtEl>
                                          <p:spTgt spid="890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0">
                                            <p:txEl>
                                              <p:pRg st="1" end="1"/>
                                            </p:txEl>
                                          </p:spTgt>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89090">
                                            <p:txEl>
                                              <p:pRg st="2" end="2"/>
                                            </p:txEl>
                                          </p:spTgt>
                                        </p:tgtEl>
                                        <p:attrNameLst>
                                          <p:attrName>style.visibility</p:attrName>
                                        </p:attrNameLst>
                                      </p:cBhvr>
                                      <p:to>
                                        <p:strVal val="visible"/>
                                      </p:to>
                                    </p:set>
                                    <p:anim calcmode="lin" valueType="num">
                                      <p:cBhvr additive="base">
                                        <p:cTn id="18" dur="500" fill="hold"/>
                                        <p:tgtEl>
                                          <p:spTgt spid="8909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9090">
                                            <p:txEl>
                                              <p:pRg st="2" end="2"/>
                                            </p:txEl>
                                          </p:spTgt>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89090">
                                            <p:txEl>
                                              <p:pRg st="3" end="3"/>
                                            </p:txEl>
                                          </p:spTgt>
                                        </p:tgtEl>
                                        <p:attrNameLst>
                                          <p:attrName>style.visibility</p:attrName>
                                        </p:attrNameLst>
                                      </p:cBhvr>
                                      <p:to>
                                        <p:strVal val="visible"/>
                                      </p:to>
                                    </p:set>
                                    <p:anim calcmode="lin" valueType="num">
                                      <p:cBhvr additive="base">
                                        <p:cTn id="23" dur="500" fill="hold"/>
                                        <p:tgtEl>
                                          <p:spTgt spid="8909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9090">
                                            <p:txEl>
                                              <p:pRg st="3" end="3"/>
                                            </p:txEl>
                                          </p:spTgt>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fill="hold" nodeType="afterEffect">
                                  <p:stCondLst>
                                    <p:cond delay="0"/>
                                  </p:stCondLst>
                                  <p:childTnLst>
                                    <p:set>
                                      <p:cBhvr>
                                        <p:cTn id="27" dur="1" fill="hold">
                                          <p:stCondLst>
                                            <p:cond delay="0"/>
                                          </p:stCondLst>
                                        </p:cTn>
                                        <p:tgtEl>
                                          <p:spTgt spid="89090">
                                            <p:txEl>
                                              <p:pRg st="4" end="4"/>
                                            </p:txEl>
                                          </p:spTgt>
                                        </p:tgtEl>
                                        <p:attrNameLst>
                                          <p:attrName>style.visibility</p:attrName>
                                        </p:attrNameLst>
                                      </p:cBhvr>
                                      <p:to>
                                        <p:strVal val="visible"/>
                                      </p:to>
                                    </p:set>
                                    <p:anim calcmode="lin" valueType="num">
                                      <p:cBhvr additive="base">
                                        <p:cTn id="28" dur="500" fill="hold"/>
                                        <p:tgtEl>
                                          <p:spTgt spid="89090">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9090">
                                            <p:txEl>
                                              <p:pRg st="4" end="4"/>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89090">
                                            <p:txEl>
                                              <p:pRg st="5" end="5"/>
                                            </p:txEl>
                                          </p:spTgt>
                                        </p:tgtEl>
                                        <p:attrNameLst>
                                          <p:attrName>style.visibility</p:attrName>
                                        </p:attrNameLst>
                                      </p:cBhvr>
                                      <p:to>
                                        <p:strVal val="visible"/>
                                      </p:to>
                                    </p:set>
                                    <p:anim calcmode="lin" valueType="num">
                                      <p:cBhvr additive="base">
                                        <p:cTn id="33" dur="500" fill="hold"/>
                                        <p:tgtEl>
                                          <p:spTgt spid="8909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9090">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13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1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457200" y="0"/>
            <a:ext cx="8229600" cy="1143000"/>
          </a:xfrm>
        </p:spPr>
        <p:txBody>
          <a:bodyPr bIns="45720"/>
          <a:lstStyle/>
          <a:p>
            <a:r>
              <a:rPr lang="en-US" smtClean="0">
                <a:solidFill>
                  <a:schemeClr val="tx1"/>
                </a:solidFill>
              </a:rPr>
              <a:t>League of Nations</a:t>
            </a:r>
          </a:p>
        </p:txBody>
      </p:sp>
      <p:sp>
        <p:nvSpPr>
          <p:cNvPr id="55298" name="Rectangle 3"/>
          <p:cNvSpPr>
            <a:spLocks noGrp="1"/>
          </p:cNvSpPr>
          <p:nvPr>
            <p:ph type="body" idx="1"/>
          </p:nvPr>
        </p:nvSpPr>
        <p:spPr>
          <a:xfrm>
            <a:off x="381000" y="1219200"/>
            <a:ext cx="8382000" cy="4556125"/>
          </a:xfrm>
        </p:spPr>
        <p:txBody>
          <a:bodyPr>
            <a:normAutofit/>
          </a:bodyPr>
          <a:lstStyle/>
          <a:p>
            <a:r>
              <a:rPr lang="en-US" sz="2800" dirty="0"/>
              <a:t>M</a:t>
            </a:r>
            <a:r>
              <a:rPr lang="en-US" sz="2800" dirty="0" smtClean="0"/>
              <a:t>ember nations would help preserve peace and prevent future wars by pledging to respect and protect each other’s territory and political independence.</a:t>
            </a:r>
          </a:p>
        </p:txBody>
      </p:sp>
      <p:pic>
        <p:nvPicPr>
          <p:cNvPr id="55299" name="Picture 7" descr="league02"/>
          <p:cNvPicPr>
            <a:picLocks noChangeAspect="1" noChangeArrowheads="1"/>
          </p:cNvPicPr>
          <p:nvPr/>
        </p:nvPicPr>
        <p:blipFill>
          <a:blip r:embed="rId3" cstate="print"/>
          <a:srcRect/>
          <a:stretch>
            <a:fillRect/>
          </a:stretch>
        </p:blipFill>
        <p:spPr bwMode="auto">
          <a:xfrm>
            <a:off x="533400" y="3124200"/>
            <a:ext cx="4610100" cy="356552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rot="912120">
            <a:off x="5221306" y="3225890"/>
            <a:ext cx="3585940" cy="3046988"/>
          </a:xfrm>
          <a:prstGeom prst="rect">
            <a:avLst/>
          </a:prstGeom>
          <a:noFill/>
        </p:spPr>
        <p:txBody>
          <a:bodyPr wrap="square">
            <a:spAutoFit/>
          </a:bodyPr>
          <a:lstStyle/>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Talk it out instead</a:t>
            </a:r>
          </a:p>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V Boli" panose="02000500030200090000" pitchFamily="2" charset="0"/>
                <a:cs typeface="MV Boli" panose="02000500030200090000" pitchFamily="2" charset="0"/>
              </a:rPr>
              <a:t>of fighting it 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688</TotalTime>
  <Words>1000</Words>
  <Application>Microsoft Office PowerPoint</Application>
  <PresentationFormat>On-screen Show (4:3)</PresentationFormat>
  <Paragraphs>108</Paragraphs>
  <Slides>20</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Antique Olive Compact</vt:lpstr>
      <vt:lpstr>Arial</vt:lpstr>
      <vt:lpstr>Arial Black</vt:lpstr>
      <vt:lpstr>Calibri</vt:lpstr>
      <vt:lpstr>Franklin Gothic Book</vt:lpstr>
      <vt:lpstr>Franklin Gothic Medium</vt:lpstr>
      <vt:lpstr>Impact</vt:lpstr>
      <vt:lpstr>MV Boli</vt:lpstr>
      <vt:lpstr>Perpetua</vt:lpstr>
      <vt:lpstr>Wingdings 2</vt:lpstr>
      <vt:lpstr>Trek</vt:lpstr>
      <vt:lpstr>Ending the “War to end all Wars”</vt:lpstr>
      <vt:lpstr>11, 11, 11</vt:lpstr>
      <vt:lpstr>A Plan for Peace: Wilson’s Fourteen Points</vt:lpstr>
      <vt:lpstr>The Paris Peace conference</vt:lpstr>
      <vt:lpstr>PowerPoint Presentation</vt:lpstr>
      <vt:lpstr>The Big Four</vt:lpstr>
      <vt:lpstr>PowerPoint Presentation</vt:lpstr>
      <vt:lpstr>The Treaty of Versailles</vt:lpstr>
      <vt:lpstr>League of Nations</vt:lpstr>
      <vt:lpstr>American Reaction to the Treaty of Versailles</vt:lpstr>
      <vt:lpstr>American Reaction to the Treaty of Versailles</vt:lpstr>
      <vt:lpstr>PowerPoint Presentation</vt:lpstr>
      <vt:lpstr>Effects for Germany</vt:lpstr>
      <vt:lpstr>When trouble rears its ugly head, people need…</vt:lpstr>
      <vt:lpstr>Effects of the War</vt:lpstr>
      <vt:lpstr>The Human Impact of War</vt:lpstr>
      <vt:lpstr>Forging Peace</vt:lpstr>
      <vt:lpstr>The Dawes Plan (1924)</vt:lpstr>
      <vt:lpstr>PowerPoint Presentation</vt:lpstr>
      <vt:lpstr>Chicago Race Riots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Ending the “War to end all Wars”</dc:title>
  <dc:creator>mchanrahan</dc:creator>
  <cp:lastModifiedBy>David Cummings</cp:lastModifiedBy>
  <cp:revision>24</cp:revision>
  <dcterms:created xsi:type="dcterms:W3CDTF">2013-02-19T20:07:14Z</dcterms:created>
  <dcterms:modified xsi:type="dcterms:W3CDTF">2017-02-02T19:01:37Z</dcterms:modified>
</cp:coreProperties>
</file>