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8" r:id="rId2"/>
    <p:sldId id="298" r:id="rId3"/>
    <p:sldId id="256" r:id="rId4"/>
    <p:sldId id="258" r:id="rId5"/>
    <p:sldId id="260" r:id="rId6"/>
    <p:sldId id="262" r:id="rId7"/>
    <p:sldId id="261" r:id="rId8"/>
    <p:sldId id="273" r:id="rId9"/>
    <p:sldId id="297" r:id="rId10"/>
    <p:sldId id="281" r:id="rId11"/>
    <p:sldId id="279" r:id="rId12"/>
    <p:sldId id="283" r:id="rId13"/>
    <p:sldId id="277" r:id="rId14"/>
    <p:sldId id="274" r:id="rId15"/>
    <p:sldId id="276" r:id="rId16"/>
    <p:sldId id="287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95FD-682F-45CC-83AF-A7BD76087C8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6A9C-371A-4FE8-8E89-DB9463418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B7F6C-9730-4949-B5AA-CE32021029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3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B7F6C-9730-4949-B5AA-CE32021029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302FE-318A-4B38-B296-9FDB719CD7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9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B7F6C-9730-4949-B5AA-CE32021029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B7F6C-9730-4949-B5AA-CE32021029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B7F6C-9730-4949-B5AA-CE32021029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AF55-5384-49AA-9248-43C9DA1E8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754F73-C4CC-4785-8D00-E7A63062AB2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BDE300-DCC4-41B3-9CA7-F8CA0F97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u.org/aclu-accomplishments" TargetMode="External"/><Relationship Id="rId2" Type="http://schemas.openxmlformats.org/officeDocument/2006/relationships/hyperlink" Target="https://www.nytimes.com/2017/01/29/us/lawyers-trump-muslim-ban-immigration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how-pandemics-spread#watch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y59wErqg4X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AyPjg4HHye0&amp;feature=relmf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hRDS3LvQ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Bell Ringer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Describe the various reasons why Americans supported the Allies before officially joining the war.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91000" cy="1447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Food Administration</a:t>
            </a:r>
            <a:endParaRPr lang="en-US" dirty="0"/>
          </a:p>
        </p:txBody>
      </p:sp>
      <p:sp>
        <p:nvSpPr>
          <p:cNvPr id="66562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191000" cy="5029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Headed by Herbert Hoover</a:t>
            </a:r>
            <a:endParaRPr lang="en-US" sz="3000" dirty="0"/>
          </a:p>
          <a:p>
            <a:r>
              <a:rPr lang="en-US" sz="3000" dirty="0" smtClean="0"/>
              <a:t>Relied on volunteer efforts to conserve food for the soldiers; was wildly popular</a:t>
            </a:r>
          </a:p>
          <a:p>
            <a:pPr lvl="1"/>
            <a:r>
              <a:rPr lang="en-US" sz="2800" dirty="0"/>
              <a:t>Meatless Mondays, Wheat-less Wednesdays,</a:t>
            </a:r>
          </a:p>
          <a:p>
            <a:r>
              <a:rPr lang="en-US" sz="3000" dirty="0"/>
              <a:t>Encouraged citizens to plant victory </a:t>
            </a:r>
            <a:r>
              <a:rPr lang="en-US" sz="3000" dirty="0" smtClean="0"/>
              <a:t>gardens</a:t>
            </a:r>
            <a:endParaRPr lang="en-US" sz="3000" dirty="0"/>
          </a:p>
        </p:txBody>
      </p:sp>
      <p:pic>
        <p:nvPicPr>
          <p:cNvPr id="6" name="Picture 2" descr="http://dinnergarden.org/images/uncleSamGardenW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0487" y="152400"/>
            <a:ext cx="5029200" cy="3610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ttp://eatdrinkbetter.com/files/2009/05/inherwheatless-kitchen-22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429000"/>
            <a:ext cx="2562225" cy="34163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chives.gov/publications/prologue/2008/fall/images/hoover-wilson-hh-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5405"/>
            <a:ext cx="2171700" cy="2702561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Fuel Administration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599" y="1600200"/>
            <a:ext cx="4114801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Encouraged citizens to conserve oil, coal, and electricity for the war effort</a:t>
            </a:r>
          </a:p>
          <a:p>
            <a:pPr lvl="1"/>
            <a:r>
              <a:rPr lang="en-US" sz="2800" dirty="0"/>
              <a:t>Lightless Nights, Heatless Tuesdays</a:t>
            </a:r>
          </a:p>
          <a:p>
            <a:pPr lvl="1"/>
            <a:r>
              <a:rPr lang="en-US" sz="2800" dirty="0"/>
              <a:t>Instituted Daylight Saving Time to help conserve energy and fuel.</a:t>
            </a:r>
          </a:p>
          <a:p>
            <a:r>
              <a:rPr lang="en-US" sz="3200" dirty="0" smtClean="0"/>
              <a:t>Not nearly as popular as the Food Administration</a:t>
            </a:r>
          </a:p>
          <a:p>
            <a:endParaRPr lang="en-US" dirty="0"/>
          </a:p>
        </p:txBody>
      </p:sp>
      <p:pic>
        <p:nvPicPr>
          <p:cNvPr id="4098" name="Picture 2" descr="http://rlv.zcache.com/all_fuel_is_scarce_1945_poster-r1f0288a3e069409b8f26922265b13e84_wvg_8byvr_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3450" r="17463" b="3078"/>
          <a:stretch/>
        </p:blipFill>
        <p:spPr bwMode="auto">
          <a:xfrm>
            <a:off x="228600" y="228600"/>
            <a:ext cx="4419600" cy="639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 on the Move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Great Migration: The movement of one million African Americans to Northern industrial cities during WWI.</a:t>
            </a:r>
          </a:p>
          <a:p>
            <a:pPr lvl="1"/>
            <a:r>
              <a:rPr lang="en-US" dirty="0" smtClean="0"/>
              <a:t>NYC, Chicago</a:t>
            </a:r>
            <a:r>
              <a:rPr lang="en-US" dirty="0"/>
              <a:t>, Detroit, and Cleveland</a:t>
            </a:r>
            <a:endParaRPr lang="en-US" dirty="0" smtClean="0"/>
          </a:p>
          <a:p>
            <a:r>
              <a:rPr lang="en-US" dirty="0" smtClean="0"/>
              <a:t>Took over manufacturing jobs left by men who went off to war. </a:t>
            </a:r>
          </a:p>
          <a:p>
            <a:r>
              <a:rPr lang="en-US" dirty="0" smtClean="0"/>
              <a:t>Changed demographics dramatically.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290710" cy="4525963"/>
          </a:xfrm>
        </p:spPr>
        <p:txBody>
          <a:bodyPr/>
          <a:lstStyle/>
          <a:p>
            <a:r>
              <a:rPr lang="en-US" dirty="0" smtClean="0"/>
              <a:t>Mexican farm labor</a:t>
            </a:r>
            <a:r>
              <a:rPr lang="en-US" dirty="0"/>
              <a:t>: Over 200,000 Mexican immigrants moved to the US seeking better job opportunities, settling mainly in the Southwest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3058" name="Picture 2" descr="http://pennylibertygbow.files.wordpress.com/2012/03/great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0"/>
            <a:ext cx="2995310" cy="2149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http://www.ncfh.org/images/content/farmworkers_father_and_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590800"/>
            <a:ext cx="2857500" cy="2181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yteacher.net/USProjects/DBQs2000/Images/AFLSymbo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133">
            <a:off x="3298610" y="4607824"/>
            <a:ext cx="2958577" cy="22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nebraskaiww.org/wp-content/uploads/2011/08/iww_larg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2015">
            <a:off x="951187" y="3568806"/>
            <a:ext cx="332901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War Industries Board and National War Labor Board</a:t>
            </a:r>
            <a:endParaRPr lang="en-US" dirty="0"/>
          </a:p>
        </p:txBody>
      </p:sp>
      <p:sp>
        <p:nvSpPr>
          <p:cNvPr id="65538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40784" cy="2209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War Industries Board: </a:t>
            </a:r>
            <a:r>
              <a:rPr lang="en-US" sz="2400" dirty="0" smtClean="0"/>
              <a:t>created to coordinate production of materials for the war effort</a:t>
            </a:r>
          </a:p>
          <a:p>
            <a:r>
              <a:rPr lang="en-US" sz="2400" dirty="0" smtClean="0"/>
              <a:t>Difficult to do in an era still attached to laissez faire economics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343400" cy="5029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National War Labor Board:  </a:t>
            </a:r>
            <a:r>
              <a:rPr lang="en-US" sz="2400" dirty="0" smtClean="0"/>
              <a:t>created to settle any worker disputes and keep people on the job</a:t>
            </a:r>
          </a:p>
          <a:p>
            <a:r>
              <a:rPr lang="en-US" sz="2400" dirty="0" smtClean="0"/>
              <a:t>Businesses were encouraged to keep wages high and hours long</a:t>
            </a:r>
          </a:p>
          <a:p>
            <a:pPr lvl="1"/>
            <a:r>
              <a:rPr lang="en-US" sz="2000" dirty="0" smtClean="0"/>
              <a:t>Supported by the AFL</a:t>
            </a:r>
          </a:p>
          <a:p>
            <a:pPr lvl="1"/>
            <a:r>
              <a:rPr lang="en-US" sz="2000" dirty="0" smtClean="0"/>
              <a:t>Not Supported by the IWW</a:t>
            </a:r>
          </a:p>
        </p:txBody>
      </p:sp>
      <p:pic>
        <p:nvPicPr>
          <p:cNvPr id="32770" name="Picture 2" descr="http://www.usaclosers.com/i/Gears_clip_art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58169"/>
            <a:ext cx="2057401" cy="20574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1524000"/>
            <a:ext cx="2286000" cy="3048000"/>
          </a:xfrm>
          <a:prstGeom prst="rect">
            <a:avLst/>
          </a:prstGeom>
        </p:spPr>
      </p:pic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Anti-German Sentiment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German-Americans were largely loyal to the United States, but were branded as spies and saboteurs.</a:t>
            </a:r>
          </a:p>
          <a:p>
            <a:r>
              <a:rPr lang="en-US" dirty="0" smtClean="0"/>
              <a:t>German names were re-branded to more “patriotic” names.</a:t>
            </a:r>
          </a:p>
        </p:txBody>
      </p:sp>
      <p:pic>
        <p:nvPicPr>
          <p:cNvPr id="63491" name="Picture 2" descr="http://freebirthdaymeals.org/images/fsi/Wienerschnitze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28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http://pigroll.com/img/hot_d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343400"/>
            <a:ext cx="3111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http://samabelle.pbworks.com/f/sauerkrau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886200"/>
            <a:ext cx="3686175" cy="327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8" descr="http://chzhistoriclols.files.wordpress.com/2011/10/c35d8dcb-2aad-4b11-834e-fa3e37033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871663"/>
            <a:ext cx="22098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Espionage and Sedition Acts</a:t>
            </a:r>
          </a:p>
        </p:txBody>
      </p:sp>
      <p:sp>
        <p:nvSpPr>
          <p:cNvPr id="64514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 smtClean="0"/>
              <a:t>Espionage Act: </a:t>
            </a:r>
            <a:r>
              <a:rPr lang="en-US" dirty="0" smtClean="0"/>
              <a:t>sought to prosecute “spies”</a:t>
            </a:r>
          </a:p>
          <a:p>
            <a:r>
              <a:rPr lang="en-US" dirty="0" smtClean="0"/>
              <a:t>1,900 prosecutions followed, including Eugene V. Debs, the Socialist leader</a:t>
            </a:r>
          </a:p>
        </p:txBody>
      </p:sp>
      <p:sp>
        <p:nvSpPr>
          <p:cNvPr id="6451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Sedition Act: </a:t>
            </a:r>
            <a:r>
              <a:rPr lang="en-US" dirty="0" smtClean="0"/>
              <a:t>sought to prosecute anyone engaging in “seditious” activity</a:t>
            </a:r>
          </a:p>
          <a:p>
            <a:r>
              <a:rPr lang="en-US" dirty="0" smtClean="0"/>
              <a:t>Essentially negated the first amendment</a:t>
            </a:r>
          </a:p>
          <a:p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382701" y="3657600"/>
            <a:ext cx="441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Trading With the Enemy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Act:</a:t>
            </a:r>
            <a:r>
              <a:rPr lang="en-US" sz="2600" b="1" dirty="0" smtClean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sought to prosecute those who traded with the Central Powers during wartime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imprisoned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those who communicated with the enemy.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images.clipartof.com/thumbnails/438021-Royalty-Free-RF-Clip-Art-Illustration-Of-A-Spy-Carrying-Top-Secret-Inform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5"/>
          <a:stretch/>
        </p:blipFill>
        <p:spPr bwMode="auto">
          <a:xfrm>
            <a:off x="152400" y="4724400"/>
            <a:ext cx="1864154" cy="19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sney-clipart.com/Meet-Robinsons/characters/Bowler-Hat-Gu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19" y="4639265"/>
            <a:ext cx="2501063" cy="20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Protecting Liberties?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r>
              <a:rPr lang="en-US" b="1" dirty="0" smtClean="0"/>
              <a:t>ACLU: </a:t>
            </a:r>
            <a:r>
              <a:rPr lang="en-US" dirty="0" smtClean="0"/>
              <a:t>American Civil Liberties Union</a:t>
            </a:r>
          </a:p>
          <a:p>
            <a:r>
              <a:rPr lang="en-US" dirty="0" smtClean="0"/>
              <a:t>Created to protect the basic rights of Americans; used legal system to protect citizens and release the unrightfully imprisoned</a:t>
            </a:r>
          </a:p>
          <a:p>
            <a:r>
              <a:rPr lang="en-US" dirty="0" smtClean="0">
                <a:hlinkClick r:id="rId2"/>
              </a:rPr>
              <a:t>Trumps Muslim ban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r>
              <a:rPr lang="en-US" b="1" i="1" dirty="0" err="1" smtClean="0"/>
              <a:t>Schenck</a:t>
            </a:r>
            <a:r>
              <a:rPr lang="en-US" b="1" i="1" dirty="0" smtClean="0"/>
              <a:t> v. United States: </a:t>
            </a:r>
            <a:r>
              <a:rPr lang="en-US" dirty="0" smtClean="0"/>
              <a:t>the Supreme Court invented the famous "clear and present danger" test to determine when a state could constitutionally limit an individual's free speech rights under the First Amendment</a:t>
            </a:r>
            <a:endParaRPr lang="en-US" dirty="0"/>
          </a:p>
        </p:txBody>
      </p:sp>
      <p:pic>
        <p:nvPicPr>
          <p:cNvPr id="139266" name="Picture 2" descr="http://www.aclu-tn.org/images/aclutn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39241"/>
          <a:stretch>
            <a:fillRect/>
          </a:stretch>
        </p:blipFill>
        <p:spPr bwMode="auto">
          <a:xfrm>
            <a:off x="228600" y="4876800"/>
            <a:ext cx="4917281" cy="1600200"/>
          </a:xfrm>
          <a:prstGeom prst="rect">
            <a:avLst/>
          </a:prstGeom>
          <a:noFill/>
        </p:spPr>
      </p:pic>
      <p:pic>
        <p:nvPicPr>
          <p:cNvPr id="139268" name="Picture 4" descr="http://s81139.gridserver.com/wp-content/uploads/2009/07/Screaming_Fire_Marketing_Gimmick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389120"/>
            <a:ext cx="3429000" cy="2468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/>
          </p:cNvSpPr>
          <p:nvPr>
            <p:ph sz="quarter" idx="1"/>
          </p:nvPr>
        </p:nvSpPr>
        <p:spPr>
          <a:xfrm>
            <a:off x="3712266" y="1447800"/>
            <a:ext cx="5126934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Influenza Pandemic of 1918: Deadliest virus in history, killing 50-100 million people (3-5% of the world’s population)</a:t>
            </a:r>
          </a:p>
          <a:p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933950" y="2895601"/>
            <a:ext cx="3905250" cy="366884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Unclear </a:t>
            </a:r>
            <a:r>
              <a:rPr lang="en-US" sz="2800" dirty="0"/>
              <a:t>origins, but spread rapidly due to close quarters during the war</a:t>
            </a:r>
          </a:p>
          <a:p>
            <a:pPr lvl="1"/>
            <a:r>
              <a:rPr lang="en-US" dirty="0"/>
              <a:t>Unworthy nickname of the Spanish Flu</a:t>
            </a:r>
          </a:p>
          <a:p>
            <a:r>
              <a:rPr lang="en-US" sz="2800" dirty="0"/>
              <a:t>The influenza epidemic killed soldiers and civilians alike; deadliest for young, normally healthy adults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25955" name="Picture 9" descr="051011_me_SpanishFlu1918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85876"/>
            <a:ext cx="4419600" cy="307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blog.eogn.com/eastmans_online_genealogy/spanish_flu_n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711">
            <a:off x="559845" y="417141"/>
            <a:ext cx="2821173" cy="345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2266" y="159448"/>
            <a:ext cx="50507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Epidemic!</a:t>
            </a:r>
            <a:endParaRPr lang="en-US" sz="80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ytimg.com/vi/y59wErqg4Xg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Gcqkrhe3Pag/USLHu7k7oyI/AAAAAAAAAyM/5bf6NsMvFc0/s1600/crashcour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428">
            <a:off x="6439545" y="4495800"/>
            <a:ext cx="2390130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War on the Home Front</a:t>
            </a:r>
            <a:endParaRPr lang="en-US" sz="6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00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Fostering Support and Eliminating Opposition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dirty="0" smtClean="0"/>
              <a:t>Selling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4196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War rages in Europe for three years while America remains neutral</a:t>
            </a:r>
          </a:p>
          <a:p>
            <a:r>
              <a:rPr lang="en-US" sz="3200" dirty="0" smtClean="0"/>
              <a:t>Allies push for American involvement</a:t>
            </a:r>
          </a:p>
          <a:p>
            <a:pPr lvl="1"/>
            <a:r>
              <a:rPr lang="en-US" sz="3200" dirty="0" smtClean="0"/>
              <a:t>Propaganda</a:t>
            </a:r>
          </a:p>
          <a:p>
            <a:pPr lvl="1"/>
            <a:r>
              <a:rPr lang="en-US" sz="3200" dirty="0" smtClean="0"/>
              <a:t>Limited information</a:t>
            </a:r>
          </a:p>
          <a:p>
            <a:r>
              <a:rPr lang="en-US" sz="3200" dirty="0" smtClean="0"/>
              <a:t>Selling the War becomes a major focus once America joins the Allies</a:t>
            </a:r>
          </a:p>
        </p:txBody>
      </p:sp>
      <p:pic>
        <p:nvPicPr>
          <p:cNvPr id="113666" name="Picture 2" descr="http://selvaggiohistory.files.wordpress.com/2010/03/british_p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8176"/>
            <a:ext cx="4143375" cy="61648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Committee on Public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01636" y="1447800"/>
            <a:ext cx="6137564" cy="51054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C</a:t>
            </a:r>
            <a:r>
              <a:rPr lang="en-US" sz="2800" dirty="0" smtClean="0"/>
              <a:t>reated to sell the war through various types of propaganda; headed by George Creel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“Four minute men”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Propaganda posters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Movie shorts and propaganda films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Patriotic songs</a:t>
            </a:r>
          </a:p>
          <a:p>
            <a:pPr>
              <a:defRPr/>
            </a:pPr>
            <a:r>
              <a:rPr lang="en-US" sz="2800" dirty="0" smtClean="0"/>
              <a:t>American Protective League: A private organization in support of the </a:t>
            </a:r>
            <a:r>
              <a:rPr lang="en-US" sz="2800" dirty="0"/>
              <a:t>war </a:t>
            </a:r>
            <a:endParaRPr lang="en-US" sz="2800" dirty="0" smtClean="0"/>
          </a:p>
          <a:p>
            <a:pPr lvl="1">
              <a:defRPr/>
            </a:pPr>
            <a:r>
              <a:rPr lang="en-US" sz="2800" dirty="0" smtClean="0"/>
              <a:t>Identified </a:t>
            </a:r>
            <a:r>
              <a:rPr lang="en-US" sz="2800" dirty="0"/>
              <a:t>slackers, spies, draft dodgers and anti-war </a:t>
            </a:r>
            <a:r>
              <a:rPr lang="en-US" sz="2800" dirty="0" smtClean="0"/>
              <a:t>organizations for the federal government.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6323" name="Picture 2" descr="http://blog.eogn.com/.a/6a00d8341c767353ef0167628931eb970b-800w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565" r="12055"/>
          <a:stretch/>
        </p:blipFill>
        <p:spPr bwMode="auto">
          <a:xfrm>
            <a:off x="304800" y="1440873"/>
            <a:ext cx="23968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D128~Uncle-Sam-I-Want-You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906" y="304800"/>
            <a:ext cx="48021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 rot="21081505">
            <a:off x="266402" y="1876931"/>
            <a:ext cx="8611205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haroni" pitchFamily="2" charset="-79"/>
              </a:rPr>
              <a:t>American</a:t>
            </a:r>
          </a:p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haroni" pitchFamily="2" charset="-79"/>
              </a:rPr>
              <a:t>Propaganda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60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“Over There”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724400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700" dirty="0" smtClean="0"/>
              <a:t>Johnnie get your gun, get you gun, get your gun,</a:t>
            </a:r>
            <a:br>
              <a:rPr lang="en-US" sz="1700" dirty="0" smtClean="0"/>
            </a:br>
            <a:r>
              <a:rPr lang="en-US" sz="1700" dirty="0" smtClean="0"/>
              <a:t>Take it on the run, on the run, on the run,</a:t>
            </a:r>
            <a:br>
              <a:rPr lang="en-US" sz="1700" dirty="0" smtClean="0"/>
            </a:br>
            <a:r>
              <a:rPr lang="en-US" sz="1700" dirty="0" smtClean="0"/>
              <a:t>Hear them calling you and me;</a:t>
            </a:r>
            <a:br>
              <a:rPr lang="en-US" sz="1700" dirty="0" smtClean="0"/>
            </a:br>
            <a:r>
              <a:rPr lang="en-US" sz="1700" dirty="0" smtClean="0"/>
              <a:t>Every son of Liberty</a:t>
            </a:r>
            <a:br>
              <a:rPr lang="en-US" sz="1700" dirty="0" smtClean="0"/>
            </a:br>
            <a:r>
              <a:rPr lang="en-US" sz="1700" dirty="0" smtClean="0"/>
              <a:t>Hurry right away, no delay, go today,</a:t>
            </a:r>
            <a:br>
              <a:rPr lang="en-US" sz="1700" dirty="0" smtClean="0"/>
            </a:br>
            <a:r>
              <a:rPr lang="en-US" sz="1700" dirty="0" smtClean="0"/>
              <a:t>Make your daddy glad to have had such a lad</a:t>
            </a:r>
            <a:br>
              <a:rPr lang="en-US" sz="1700" dirty="0" smtClean="0"/>
            </a:br>
            <a:r>
              <a:rPr lang="en-US" sz="1700" dirty="0" smtClean="0"/>
              <a:t>Tell your sweetheart not to pine,</a:t>
            </a:r>
            <a:br>
              <a:rPr lang="en-US" sz="1700" dirty="0" smtClean="0"/>
            </a:br>
            <a:r>
              <a:rPr lang="en-US" sz="1700" dirty="0" smtClean="0"/>
              <a:t>To be proud her boy's in line.</a:t>
            </a:r>
            <a:br>
              <a:rPr lang="en-US" sz="1700" dirty="0" smtClean="0"/>
            </a:b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b="1" dirty="0" smtClean="0"/>
              <a:t>Chorus: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b="1" dirty="0" smtClean="0"/>
              <a:t>Over There, Over There</a:t>
            </a:r>
            <a:br>
              <a:rPr lang="en-US" sz="1700" b="1" dirty="0" smtClean="0"/>
            </a:br>
            <a:r>
              <a:rPr lang="en-US" sz="1700" b="1" dirty="0" smtClean="0"/>
              <a:t>Send the word, send the word, </a:t>
            </a:r>
            <a:br>
              <a:rPr lang="en-US" sz="1700" b="1" dirty="0" smtClean="0"/>
            </a:br>
            <a:r>
              <a:rPr lang="en-US" sz="1700" b="1" dirty="0" smtClean="0"/>
              <a:t>Over There</a:t>
            </a:r>
            <a:br>
              <a:rPr lang="en-US" sz="1700" b="1" dirty="0" smtClean="0"/>
            </a:br>
            <a:r>
              <a:rPr lang="en-US" sz="1700" b="1" dirty="0" smtClean="0"/>
              <a:t>That the Yanks are coming, </a:t>
            </a:r>
            <a:br>
              <a:rPr lang="en-US" sz="1700" b="1" dirty="0" smtClean="0"/>
            </a:br>
            <a:r>
              <a:rPr lang="en-US" sz="1700" b="1" dirty="0" smtClean="0"/>
              <a:t>The Yanks are coming,</a:t>
            </a:r>
            <a:br>
              <a:rPr lang="en-US" sz="1700" b="1" dirty="0" smtClean="0"/>
            </a:br>
            <a:r>
              <a:rPr lang="en-US" sz="1700" b="1" dirty="0" smtClean="0"/>
              <a:t>The drums rum </a:t>
            </a:r>
            <a:r>
              <a:rPr lang="en-US" sz="1700" b="1" dirty="0" err="1" smtClean="0"/>
              <a:t>tumming</a:t>
            </a:r>
            <a:r>
              <a:rPr lang="en-US" sz="1700" b="1" dirty="0" smtClean="0"/>
              <a:t> everywhere</a:t>
            </a:r>
            <a:br>
              <a:rPr lang="en-US" sz="1700" b="1" dirty="0" smtClean="0"/>
            </a:br>
            <a:r>
              <a:rPr lang="en-US" sz="1700" b="1" dirty="0" smtClean="0"/>
              <a:t>So prepare, </a:t>
            </a:r>
            <a:br>
              <a:rPr lang="en-US" sz="1700" b="1" dirty="0" smtClean="0"/>
            </a:br>
            <a:r>
              <a:rPr lang="en-US" sz="1700" b="1" dirty="0" smtClean="0"/>
              <a:t>Say a Prayer</a:t>
            </a:r>
            <a:br>
              <a:rPr lang="en-US" sz="1700" b="1" dirty="0" smtClean="0"/>
            </a:br>
            <a:r>
              <a:rPr lang="en-US" sz="1700" b="1" dirty="0" smtClean="0"/>
              <a:t>Send the word,</a:t>
            </a:r>
            <a:br>
              <a:rPr lang="en-US" sz="1700" b="1" dirty="0" smtClean="0"/>
            </a:br>
            <a:r>
              <a:rPr lang="en-US" sz="1700" b="1" dirty="0" smtClean="0"/>
              <a:t>Send the word to beware</a:t>
            </a:r>
            <a:br>
              <a:rPr lang="en-US" sz="1700" b="1" dirty="0" smtClean="0"/>
            </a:br>
            <a:r>
              <a:rPr lang="en-US" sz="1700" b="1" dirty="0" smtClean="0"/>
              <a:t>We'll be over, we're coming over.</a:t>
            </a:r>
            <a:br>
              <a:rPr lang="en-US" sz="1700" b="1" dirty="0" smtClean="0"/>
            </a:br>
            <a:r>
              <a:rPr lang="en-US" sz="1700" b="1" dirty="0" smtClean="0"/>
              <a:t>And we won't be back till it's over </a:t>
            </a:r>
            <a:r>
              <a:rPr lang="en-US" sz="1700" b="1" dirty="0" err="1" smtClean="0"/>
              <a:t>over</a:t>
            </a:r>
            <a:r>
              <a:rPr lang="en-US" sz="1700" b="1" dirty="0" smtClean="0"/>
              <a:t> there!</a:t>
            </a:r>
            <a:br>
              <a:rPr lang="en-US" sz="1700" b="1" dirty="0" smtClean="0"/>
            </a:b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Johnnie get your gun, get you gun, get your gun,</a:t>
            </a:r>
            <a:br>
              <a:rPr lang="en-US" sz="1700" dirty="0" smtClean="0"/>
            </a:br>
            <a:r>
              <a:rPr lang="en-US" sz="1700" dirty="0" smtClean="0"/>
              <a:t>Johnnie show the Hun, you're a Son-of-a-Gun,</a:t>
            </a:r>
            <a:br>
              <a:rPr lang="en-US" sz="1700" dirty="0" smtClean="0"/>
            </a:br>
            <a:r>
              <a:rPr lang="en-US" sz="1700" dirty="0" smtClean="0"/>
              <a:t>Hoist the flag and let her fly</a:t>
            </a:r>
            <a:br>
              <a:rPr lang="en-US" sz="1700" dirty="0" smtClean="0"/>
            </a:br>
            <a:r>
              <a:rPr lang="en-US" sz="1700" dirty="0" smtClean="0"/>
              <a:t>Like true </a:t>
            </a:r>
            <a:r>
              <a:rPr lang="en-US" sz="1700" dirty="0" err="1" smtClean="0"/>
              <a:t>heros</a:t>
            </a:r>
            <a:r>
              <a:rPr lang="en-US" sz="1700" dirty="0" smtClean="0"/>
              <a:t> do or die</a:t>
            </a:r>
            <a:br>
              <a:rPr lang="en-US" sz="1700" dirty="0" smtClean="0"/>
            </a:br>
            <a:r>
              <a:rPr lang="en-US" sz="1700" dirty="0" smtClean="0"/>
              <a:t>Pack your little kit, show your grit, do your bit,</a:t>
            </a:r>
            <a:br>
              <a:rPr lang="en-US" sz="1700" dirty="0" smtClean="0"/>
            </a:br>
            <a:r>
              <a:rPr lang="en-US" sz="1700" dirty="0" smtClean="0"/>
              <a:t>Soldiers to the ranks from the towns and the tanks,</a:t>
            </a:r>
            <a:br>
              <a:rPr lang="en-US" sz="1700" dirty="0" smtClean="0"/>
            </a:br>
            <a:r>
              <a:rPr lang="en-US" sz="1700" dirty="0" smtClean="0"/>
              <a:t>Make your Mother proud of you and to Liberty be true. </a:t>
            </a:r>
          </a:p>
        </p:txBody>
      </p:sp>
      <p:pic>
        <p:nvPicPr>
          <p:cNvPr id="59395" name="Picture 7" descr="overthe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88472"/>
            <a:ext cx="33909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thumb/c/cf/George-m-cohan-1.jpg/215px-George-m-coha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01948"/>
            <a:ext cx="2047875" cy="2943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772400" cy="1143000"/>
          </a:xfrm>
        </p:spPr>
        <p:txBody>
          <a:bodyPr bIns="45720"/>
          <a:lstStyle/>
          <a:p>
            <a:r>
              <a:rPr lang="en-US" smtClean="0">
                <a:solidFill>
                  <a:schemeClr val="tx1"/>
                </a:solidFill>
              </a:rPr>
              <a:t>The Draft</a:t>
            </a:r>
          </a:p>
        </p:txBody>
      </p:sp>
      <p:sp>
        <p:nvSpPr>
          <p:cNvPr id="194563" name="Rectangle 3"/>
          <p:cNvSpPr>
            <a:spLocks noGrp="1"/>
          </p:cNvSpPr>
          <p:nvPr>
            <p:ph type="body" sz="half" idx="1"/>
          </p:nvPr>
        </p:nvSpPr>
        <p:spPr>
          <a:xfrm>
            <a:off x="76200" y="1447800"/>
            <a:ext cx="3810000" cy="51054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U.S. needed massive military force quickly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1917 - Draft implemented for men 18-45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No exemptions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24 million men registered; 6 million called into service</a:t>
            </a:r>
          </a:p>
          <a:p>
            <a:pPr lvl="1" indent="-274320">
              <a:spcBef>
                <a:spcPts val="580"/>
              </a:spcBef>
              <a:defRPr/>
            </a:pPr>
            <a:r>
              <a:rPr lang="en-US" sz="2800" dirty="0" smtClean="0"/>
              <a:t>Very little training</a:t>
            </a:r>
          </a:p>
        </p:txBody>
      </p:sp>
      <p:pic>
        <p:nvPicPr>
          <p:cNvPr id="61443" name="Picture 4" descr="AHG1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13200" y="1905000"/>
            <a:ext cx="4902200" cy="367665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822" r="61153"/>
          <a:stretch/>
        </p:blipFill>
        <p:spPr bwMode="auto">
          <a:xfrm>
            <a:off x="4240212" y="407988"/>
            <a:ext cx="44180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841" y="0"/>
            <a:ext cx="26667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3833476" cy="1267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Our Boys “Over There”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3706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Women served as </a:t>
            </a:r>
            <a:r>
              <a:rPr lang="en-US" sz="2800" dirty="0" smtClean="0"/>
              <a:t>nurses, volunteered with Red Cross relief efforts, or helped with war production</a:t>
            </a:r>
          </a:p>
          <a:p>
            <a:r>
              <a:rPr lang="en-US" sz="2800" dirty="0" smtClean="0"/>
              <a:t>Blacks </a:t>
            </a:r>
            <a:r>
              <a:rPr lang="en-US" sz="2800" dirty="0"/>
              <a:t>served in segregated units, mostly as support </a:t>
            </a:r>
            <a:r>
              <a:rPr lang="en-US" sz="2800" dirty="0" smtClean="0"/>
              <a:t>staff</a:t>
            </a:r>
          </a:p>
          <a:p>
            <a:r>
              <a:rPr lang="en-US" sz="2800" dirty="0" smtClean="0"/>
              <a:t>Military dogs were highly important to the war effort</a:t>
            </a:r>
          </a:p>
          <a:p>
            <a:r>
              <a:rPr lang="en-US" sz="2800" dirty="0" smtClean="0"/>
              <a:t>Children collected items for the war effort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78" t="12241" r="5929" b="17753"/>
          <a:stretch/>
        </p:blipFill>
        <p:spPr>
          <a:xfrm rot="184595">
            <a:off x="3972132" y="675670"/>
            <a:ext cx="2514641" cy="1958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upload.wikimedia.org/wikipedia/commons/5/5c/369th_15th_New_Y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214">
            <a:off x="6379682" y="2060501"/>
            <a:ext cx="2618036" cy="203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005">
            <a:off x="4109518" y="3161466"/>
            <a:ext cx="2532317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7403">
            <a:off x="5999365" y="4503641"/>
            <a:ext cx="2647102" cy="213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6715"/>
          <a:stretch/>
        </p:blipFill>
        <p:spPr>
          <a:xfrm rot="21130474">
            <a:off x="6476103" y="46055"/>
            <a:ext cx="2285802" cy="193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2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1144</TotalTime>
  <Words>659</Words>
  <Application>Microsoft Office PowerPoint</Application>
  <PresentationFormat>On-screen Show (4:3)</PresentationFormat>
  <Paragraphs>82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 Black</vt:lpstr>
      <vt:lpstr>Calibri</vt:lpstr>
      <vt:lpstr>Franklin Gothic Book</vt:lpstr>
      <vt:lpstr>Perpetua</vt:lpstr>
      <vt:lpstr>Times New Roman</vt:lpstr>
      <vt:lpstr>Wingdings 2</vt:lpstr>
      <vt:lpstr>Equity</vt:lpstr>
      <vt:lpstr>Bell Ringer</vt:lpstr>
      <vt:lpstr>PowerPoint Presentation</vt:lpstr>
      <vt:lpstr>War on the Home Front</vt:lpstr>
      <vt:lpstr>Selling the War</vt:lpstr>
      <vt:lpstr>Committee on Public Information</vt:lpstr>
      <vt:lpstr>PowerPoint Presentation</vt:lpstr>
      <vt:lpstr>“Over There”</vt:lpstr>
      <vt:lpstr>The Draft</vt:lpstr>
      <vt:lpstr>Supporting Our Boys “Over There”</vt:lpstr>
      <vt:lpstr>Food Administration</vt:lpstr>
      <vt:lpstr>Fuel Administration</vt:lpstr>
      <vt:lpstr>America on the Move</vt:lpstr>
      <vt:lpstr>War Industries Board and National War Labor Board</vt:lpstr>
      <vt:lpstr>Anti-German Sentiment</vt:lpstr>
      <vt:lpstr>Espionage and Sedition Acts</vt:lpstr>
      <vt:lpstr>Protecting Liberties?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on the Home Front</dc:title>
  <dc:creator>mchanrahan</dc:creator>
  <cp:lastModifiedBy>David Cummings</cp:lastModifiedBy>
  <cp:revision>36</cp:revision>
  <dcterms:created xsi:type="dcterms:W3CDTF">2013-02-19T19:59:40Z</dcterms:created>
  <dcterms:modified xsi:type="dcterms:W3CDTF">2018-02-08T22:52:20Z</dcterms:modified>
</cp:coreProperties>
</file>