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92" r:id="rId3"/>
    <p:sldId id="393" r:id="rId4"/>
    <p:sldId id="394" r:id="rId5"/>
    <p:sldId id="395" r:id="rId6"/>
    <p:sldId id="396" r:id="rId7"/>
    <p:sldId id="397" r:id="rId8"/>
    <p:sldId id="398" r:id="rId9"/>
    <p:sldId id="399" r:id="rId10"/>
    <p:sldId id="400" r:id="rId11"/>
    <p:sldId id="401" r:id="rId12"/>
    <p:sldId id="402" r:id="rId13"/>
    <p:sldId id="403" r:id="rId14"/>
    <p:sldId id="413" r:id="rId15"/>
    <p:sldId id="404" r:id="rId16"/>
    <p:sldId id="405" r:id="rId17"/>
    <p:sldId id="407" r:id="rId18"/>
    <p:sldId id="408" r:id="rId19"/>
    <p:sldId id="409" r:id="rId20"/>
    <p:sldId id="410" r:id="rId21"/>
    <p:sldId id="411" r:id="rId22"/>
    <p:sldId id="41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34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ADCB62F-3C1B-470D-8A09-BE8573A29185}" type="datetimeFigureOut">
              <a:rPr lang="en-US"/>
              <a:pPr>
                <a:defRPr/>
              </a:pPr>
              <a:t>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C4B7F6C-9730-4949-B5AA-CE3202102931}" type="slidenum">
              <a:rPr lang="en-US"/>
              <a:pPr>
                <a:defRPr/>
              </a:pPr>
              <a:t>‹#›</a:t>
            </a:fld>
            <a:endParaRPr lang="en-US"/>
          </a:p>
        </p:txBody>
      </p:sp>
    </p:spTree>
    <p:extLst>
      <p:ext uri="{BB962C8B-B14F-4D97-AF65-F5344CB8AC3E}">
        <p14:creationId xmlns:p14="http://schemas.microsoft.com/office/powerpoint/2010/main" val="26924840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4B7F6C-9730-4949-B5AA-CE3202102931}" type="slidenum">
              <a:rPr lang="en-US" smtClean="0"/>
              <a:pPr>
                <a:defRPr/>
              </a:pPr>
              <a:t>2</a:t>
            </a:fld>
            <a:endParaRPr lang="en-US"/>
          </a:p>
        </p:txBody>
      </p:sp>
    </p:spTree>
    <p:extLst>
      <p:ext uri="{BB962C8B-B14F-4D97-AF65-F5344CB8AC3E}">
        <p14:creationId xmlns:p14="http://schemas.microsoft.com/office/powerpoint/2010/main" val="3413776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4B7F6C-9730-4949-B5AA-CE3202102931}" type="slidenum">
              <a:rPr lang="en-US" smtClean="0"/>
              <a:pPr>
                <a:defRPr/>
              </a:pPr>
              <a:t>11</a:t>
            </a:fld>
            <a:endParaRPr lang="en-US"/>
          </a:p>
        </p:txBody>
      </p:sp>
    </p:spTree>
    <p:extLst>
      <p:ext uri="{BB962C8B-B14F-4D97-AF65-F5344CB8AC3E}">
        <p14:creationId xmlns:p14="http://schemas.microsoft.com/office/powerpoint/2010/main" val="1403595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4B7F6C-9730-4949-B5AA-CE3202102931}" type="slidenum">
              <a:rPr lang="en-US" smtClean="0"/>
              <a:pPr>
                <a:defRPr/>
              </a:pPr>
              <a:t>12</a:t>
            </a:fld>
            <a:endParaRPr lang="en-US"/>
          </a:p>
        </p:txBody>
      </p:sp>
    </p:spTree>
    <p:extLst>
      <p:ext uri="{BB962C8B-B14F-4D97-AF65-F5344CB8AC3E}">
        <p14:creationId xmlns:p14="http://schemas.microsoft.com/office/powerpoint/2010/main" val="1276540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4B7F6C-9730-4949-B5AA-CE3202102931}" type="slidenum">
              <a:rPr lang="en-US" smtClean="0"/>
              <a:pPr>
                <a:defRPr/>
              </a:pPr>
              <a:t>13</a:t>
            </a:fld>
            <a:endParaRPr lang="en-US"/>
          </a:p>
        </p:txBody>
      </p:sp>
    </p:spTree>
    <p:extLst>
      <p:ext uri="{BB962C8B-B14F-4D97-AF65-F5344CB8AC3E}">
        <p14:creationId xmlns:p14="http://schemas.microsoft.com/office/powerpoint/2010/main" val="3874820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4B7F6C-9730-4949-B5AA-CE3202102931}" type="slidenum">
              <a:rPr lang="en-US" smtClean="0"/>
              <a:pPr>
                <a:defRPr/>
              </a:pPr>
              <a:t>15</a:t>
            </a:fld>
            <a:endParaRPr lang="en-US"/>
          </a:p>
        </p:txBody>
      </p:sp>
    </p:spTree>
    <p:extLst>
      <p:ext uri="{BB962C8B-B14F-4D97-AF65-F5344CB8AC3E}">
        <p14:creationId xmlns:p14="http://schemas.microsoft.com/office/powerpoint/2010/main" val="3103000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77C0BE-243E-4939-AE3E-6DB73E744995}"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val="4165212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4B7F6C-9730-4949-B5AA-CE3202102931}" type="slidenum">
              <a:rPr lang="en-US" smtClean="0"/>
              <a:pPr>
                <a:defRPr/>
              </a:pPr>
              <a:t>19</a:t>
            </a:fld>
            <a:endParaRPr lang="en-US"/>
          </a:p>
        </p:txBody>
      </p:sp>
    </p:spTree>
    <p:extLst>
      <p:ext uri="{BB962C8B-B14F-4D97-AF65-F5344CB8AC3E}">
        <p14:creationId xmlns:p14="http://schemas.microsoft.com/office/powerpoint/2010/main" val="2177865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50178" name="Rectangle 3"/>
          <p:cNvSpPr>
            <a:spLocks noGrp="1" noChangeArrowheads="1"/>
          </p:cNvSpPr>
          <p:nvPr>
            <p:ph type="body" idx="1"/>
          </p:nvPr>
        </p:nvSpPr>
        <p:spPr bwMode="auto">
          <a:xfrm>
            <a:off x="914400" y="4343400"/>
            <a:ext cx="5029200" cy="4113213"/>
          </a:xfrm>
          <a:noFill/>
        </p:spPr>
        <p:txBody>
          <a:bodyPr wrap="square" numCol="1" anchor="t" anchorCtr="0" compatLnSpc="1">
            <a:prstTxWarp prst="textNoShape">
              <a:avLst/>
            </a:prstTxWarp>
          </a:bodyPr>
          <a:lstStyle/>
          <a:p>
            <a:pPr>
              <a:spcBef>
                <a:spcPct val="0"/>
              </a:spcBef>
            </a:pPr>
            <a:r>
              <a:rPr lang="en-US" smtClean="0">
                <a:latin typeface="Times New Roman" pitchFamily="18" charset="0"/>
              </a:rPr>
              <a:t>In January of 1917, German Foreign Secretary Arthur Zimmerman sent a confidential, encoded telegram intended to be relayed by the German ambassador in the U.S. to the German ambassador in Mexico. The telegram outlined a plan for a proposed alliance between Mexico and Germany against the United States. In return for allying themselves with Germany, Zimmerman promised to help Mexico “…reconquer the lost territory in Texas, New Mexico, and Arizona.” The British, however, intercepted the message before it reached Count von Bernstoff, the German ambassador in Washington, D.C. Hoping to convince the Americans to abandon neutrality and enter the war as an ally, the British presented the telegraph to President Woodrow Wilson on February 24; soon afterwards, the contents of the telegram became public. As a result, more and more Americans began to clamor for their country to enter the war.</a:t>
            </a:r>
          </a:p>
        </p:txBody>
      </p:sp>
    </p:spTree>
    <p:extLst>
      <p:ext uri="{BB962C8B-B14F-4D97-AF65-F5344CB8AC3E}">
        <p14:creationId xmlns:p14="http://schemas.microsoft.com/office/powerpoint/2010/main" val="2636733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0806A6-8851-4389-816F-B57DA71209D0}"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717796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4B7F6C-9730-4949-B5AA-CE3202102931}" type="slidenum">
              <a:rPr lang="en-US" smtClean="0"/>
              <a:pPr>
                <a:defRPr/>
              </a:pPr>
              <a:t>22</a:t>
            </a:fld>
            <a:endParaRPr lang="en-US"/>
          </a:p>
        </p:txBody>
      </p:sp>
    </p:spTree>
    <p:extLst>
      <p:ext uri="{BB962C8B-B14F-4D97-AF65-F5344CB8AC3E}">
        <p14:creationId xmlns:p14="http://schemas.microsoft.com/office/powerpoint/2010/main" val="267624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DFEDD7-47CB-4EAC-A7D9-39585883B7D2}" type="slidenum">
              <a:rPr lang="en-US"/>
              <a:pPr fontAlgn="base">
                <a:spcBef>
                  <a:spcPct val="0"/>
                </a:spcBef>
                <a:spcAft>
                  <a:spcPct val="0"/>
                </a:spcAft>
              </a:pPr>
              <a:t>3</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52462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02CB43-B708-4A5D-B4F7-8D4BF3382551}" type="slidenum">
              <a:rPr lang="en-US"/>
              <a:pPr fontAlgn="base">
                <a:spcBef>
                  <a:spcPct val="0"/>
                </a:spcBef>
                <a:spcAft>
                  <a:spcPct val="0"/>
                </a:spcAft>
              </a:pPr>
              <a:t>4</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612381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B0DB5A-B747-40F1-A30B-9B3200E97781}" type="slidenum">
              <a:rPr lang="en-US"/>
              <a:pPr fontAlgn="base">
                <a:spcBef>
                  <a:spcPct val="0"/>
                </a:spcBef>
                <a:spcAft>
                  <a:spcPct val="0"/>
                </a:spcAft>
              </a:pPr>
              <a:t>5</a:t>
            </a:fld>
            <a:endParaRPr lang="en-US"/>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76126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4B7F6C-9730-4949-B5AA-CE3202102931}" type="slidenum">
              <a:rPr lang="en-US" smtClean="0"/>
              <a:pPr>
                <a:defRPr/>
              </a:pPr>
              <a:t>6</a:t>
            </a:fld>
            <a:endParaRPr lang="en-US"/>
          </a:p>
        </p:txBody>
      </p:sp>
    </p:spTree>
    <p:extLst>
      <p:ext uri="{BB962C8B-B14F-4D97-AF65-F5344CB8AC3E}">
        <p14:creationId xmlns:p14="http://schemas.microsoft.com/office/powerpoint/2010/main" val="394024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329785-78DA-4630-B794-456CC368710C}" type="slidenum">
              <a:rPr lang="en-US"/>
              <a:pPr fontAlgn="base">
                <a:spcBef>
                  <a:spcPct val="0"/>
                </a:spcBef>
                <a:spcAft>
                  <a:spcPct val="0"/>
                </a:spcAft>
              </a:pPr>
              <a:t>7</a:t>
            </a:fld>
            <a:endParaRPr lang="en-US"/>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56691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4B7F6C-9730-4949-B5AA-CE3202102931}" type="slidenum">
              <a:rPr lang="en-US" smtClean="0"/>
              <a:pPr>
                <a:defRPr/>
              </a:pPr>
              <a:t>8</a:t>
            </a:fld>
            <a:endParaRPr lang="en-US"/>
          </a:p>
        </p:txBody>
      </p:sp>
    </p:spTree>
    <p:extLst>
      <p:ext uri="{BB962C8B-B14F-4D97-AF65-F5344CB8AC3E}">
        <p14:creationId xmlns:p14="http://schemas.microsoft.com/office/powerpoint/2010/main" val="360427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5C2F7D-0701-4521-BD8E-9ABC6007DAA9}" type="slidenum">
              <a:rPr lang="en-US"/>
              <a:pPr fontAlgn="base">
                <a:spcBef>
                  <a:spcPct val="0"/>
                </a:spcBef>
                <a:spcAft>
                  <a:spcPct val="0"/>
                </a:spcAft>
              </a:pPr>
              <a:t>9</a:t>
            </a:fld>
            <a:endParaRPr lang="en-US"/>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44061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937092-0F84-447B-AF56-2E18C8EB75E0}" type="slidenum">
              <a:rPr lang="en-US"/>
              <a:pPr fontAlgn="base">
                <a:spcBef>
                  <a:spcPct val="0"/>
                </a:spcBef>
                <a:spcAft>
                  <a:spcPct val="0"/>
                </a:spcAft>
              </a:pPr>
              <a:t>10</a:t>
            </a:fld>
            <a:endParaRPr lang="en-US"/>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04324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7D2C7A0A-F20E-4580-9A2A-6F1F7E08C4B4}" type="datetimeFigureOut">
              <a:rPr lang="en-US"/>
              <a:pPr>
                <a:defRPr/>
              </a:pPr>
              <a:t>2/6/2018</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smtClean="0">
                <a:solidFill>
                  <a:srgbClr val="FFFFFF"/>
                </a:solidFill>
              </a:defRPr>
            </a:lvl1pPr>
          </a:lstStyle>
          <a:p>
            <a:pPr>
              <a:defRPr/>
            </a:pPr>
            <a:fld id="{BF69F9DC-A9D6-4079-A43F-3D4415B2411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0980D9D-3B0F-4B76-A7EE-0C46996A3657}" type="datetimeFigureOut">
              <a:rPr lang="en-US"/>
              <a:pPr>
                <a:defRPr/>
              </a:pPr>
              <a:t>2/6/2018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524533A-9D3A-47A4-92E5-30AEF341E3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E876CEA-977C-49F0-AD9E-41E32CF10D1B}" type="datetimeFigureOut">
              <a:rPr lang="en-US"/>
              <a:pPr>
                <a:defRPr/>
              </a:pPr>
              <a:t>2/6/2018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8839D56-83C7-4088-8E22-1A62F19C002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3E1DAF55-5384-49AA-9248-43C9DA1E896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70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70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F2BE538-4BB8-409E-99DE-0C0BC8459E68}" type="slidenum">
              <a:rPr lang="en-US"/>
              <a:pPr>
                <a:defRPr/>
              </a:pPr>
              <a:t>‹#›</a:t>
            </a:fld>
            <a:endParaRPr lang="en-US"/>
          </a:p>
        </p:txBody>
      </p:sp>
    </p:spTree>
    <p:extLst>
      <p:ext uri="{BB962C8B-B14F-4D97-AF65-F5344CB8AC3E}">
        <p14:creationId xmlns:p14="http://schemas.microsoft.com/office/powerpoint/2010/main" val="20395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4972261-974E-4400-A759-5A62DAFDE858}" type="datetimeFigureOut">
              <a:rPr lang="en-US"/>
              <a:pPr>
                <a:defRPr/>
              </a:pPr>
              <a:t>2/6/2018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01FCBFB-37D8-45AA-AEF6-B94955231A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993E2428-03E2-47EF-88D1-7DD99BFE8DC5}" type="datetimeFigureOut">
              <a:rPr lang="en-US"/>
              <a:pPr>
                <a:defRPr/>
              </a:pPr>
              <a:t>2/6/2018</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4AFEF4FA-1C8F-4632-9FE1-2F65D24E255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5E4897F-B1C9-4C02-825B-BDF5C4D0DFAB}" type="datetimeFigureOut">
              <a:rPr lang="en-US"/>
              <a:pPr>
                <a:defRPr/>
              </a:pPr>
              <a:t>2/6/2018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CE2E29F-C17C-42A3-BDA8-0ADFE91DB5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2668E209-3721-4F3D-9625-63CA7FCDC7A1}" type="datetimeFigureOut">
              <a:rPr lang="en-US"/>
              <a:pPr>
                <a:defRPr/>
              </a:pPr>
              <a:t>2/6/2018</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31477A68-7B3A-45D1-A1C8-FC0B2A23CF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AAFB7EB-0CC0-41B4-ABAC-38079773A1F7}" type="datetimeFigureOut">
              <a:rPr lang="en-US"/>
              <a:pPr>
                <a:defRPr/>
              </a:pPr>
              <a:t>2/6/2018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68794F20-909E-4A18-9507-84F21F79C2B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91C3981-CEA7-47E4-8C64-E98FAAA30A1F}" type="datetimeFigureOut">
              <a:rPr lang="en-US"/>
              <a:pPr>
                <a:defRPr/>
              </a:pPr>
              <a:t>2/6/2018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276763A-8CE5-4233-AA47-37126AF8C4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AD9A871-3036-4752-B8AC-7D89AA3314D9}" type="datetimeFigureOut">
              <a:rPr lang="en-US"/>
              <a:pPr>
                <a:defRPr/>
              </a:pPr>
              <a:t>2/6/2018</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29E0B59C-B6D4-4E30-871F-60453D8E4B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523E9216-93D6-4E00-A7A0-AF20AB3A251A}" type="datetimeFigureOut">
              <a:rPr lang="en-US"/>
              <a:pPr>
                <a:defRPr/>
              </a:pPr>
              <a:t>2/6/2018</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2DD7BBC2-21ED-4D63-98EB-F8EDF2AB8E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177BE1FF-6419-432E-B0D3-960CCFCAB4A7}" type="datetimeFigureOut">
              <a:rPr lang="en-US"/>
              <a:pPr>
                <a:defRPr/>
              </a:pPr>
              <a:t>2/6/2018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8D6EB1ED-983E-4A66-8A2F-4B6487E052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0" r:id="rId2"/>
    <p:sldLayoutId id="2147483678" r:id="rId3"/>
    <p:sldLayoutId id="2147483671" r:id="rId4"/>
    <p:sldLayoutId id="2147483672" r:id="rId5"/>
    <p:sldLayoutId id="2147483673" r:id="rId6"/>
    <p:sldLayoutId id="2147483674" r:id="rId7"/>
    <p:sldLayoutId id="2147483679" r:id="rId8"/>
    <p:sldLayoutId id="2147483680" r:id="rId9"/>
    <p:sldLayoutId id="2147483675" r:id="rId10"/>
    <p:sldLayoutId id="2147483676" r:id="rId11"/>
    <p:sldLayoutId id="2147483681" r:id="rId12"/>
    <p:sldLayoutId id="2147483682" r:id="rId13"/>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4/4c/Franz_ferdinand.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Nj43X-VBEP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ubtitle 2"/>
          <p:cNvSpPr>
            <a:spLocks noGrp="1"/>
          </p:cNvSpPr>
          <p:nvPr>
            <p:ph type="subTitle" idx="1"/>
          </p:nvPr>
        </p:nvSpPr>
        <p:spPr/>
        <p:txBody>
          <a:bodyPr/>
          <a:lstStyle/>
          <a:p>
            <a:r>
              <a:rPr lang="en-US" dirty="0" smtClean="0"/>
              <a:t>European Conflict before American Involvement</a:t>
            </a:r>
          </a:p>
        </p:txBody>
      </p:sp>
      <p:sp>
        <p:nvSpPr>
          <p:cNvPr id="19458" name="Title 1"/>
          <p:cNvSpPr>
            <a:spLocks noGrp="1"/>
          </p:cNvSpPr>
          <p:nvPr>
            <p:ph type="ctrTitle"/>
          </p:nvPr>
        </p:nvSpPr>
        <p:spPr>
          <a:xfrm>
            <a:off x="457200" y="1506538"/>
            <a:ext cx="8229600" cy="1470025"/>
          </a:xfrm>
        </p:spPr>
        <p:txBody>
          <a:bodyPr/>
          <a:lstStyle/>
          <a:p>
            <a:r>
              <a:rPr sz="7200" dirty="0" smtClean="0"/>
              <a:t>World War 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smtClean="0"/>
              <a:t>Assassination!</a:t>
            </a:r>
          </a:p>
        </p:txBody>
      </p:sp>
      <p:sp>
        <p:nvSpPr>
          <p:cNvPr id="39938" name="Rectangle 3"/>
          <p:cNvSpPr>
            <a:spLocks noGrp="1" noChangeArrowheads="1"/>
          </p:cNvSpPr>
          <p:nvPr>
            <p:ph idx="1"/>
          </p:nvPr>
        </p:nvSpPr>
        <p:spPr>
          <a:xfrm>
            <a:off x="457200" y="1600200"/>
            <a:ext cx="4572000" cy="4953000"/>
          </a:xfrm>
        </p:spPr>
        <p:txBody>
          <a:bodyPr/>
          <a:lstStyle/>
          <a:p>
            <a:pPr>
              <a:lnSpc>
                <a:spcPct val="80000"/>
              </a:lnSpc>
            </a:pPr>
            <a:r>
              <a:rPr lang="en-US" sz="3200" dirty="0" smtClean="0"/>
              <a:t>Austro-Hungarian Archduke Franz Ferdinand</a:t>
            </a:r>
          </a:p>
          <a:p>
            <a:pPr>
              <a:lnSpc>
                <a:spcPct val="80000"/>
              </a:lnSpc>
            </a:pPr>
            <a:r>
              <a:rPr lang="en-US" sz="3200" dirty="0" smtClean="0"/>
              <a:t>June 28, 1914 – The archduke and his wife are murdered during a parade in Sarajevo, Bosnia by a member of the Black Hand</a:t>
            </a:r>
          </a:p>
          <a:p>
            <a:pPr>
              <a:lnSpc>
                <a:spcPct val="80000"/>
              </a:lnSpc>
            </a:pPr>
            <a:r>
              <a:rPr lang="en-US" sz="3200" dirty="0" smtClean="0"/>
              <a:t>Black Hand: a secret society of Slavs committed to ridding Bosnia of Austrian rule</a:t>
            </a:r>
          </a:p>
        </p:txBody>
      </p:sp>
      <p:pic>
        <p:nvPicPr>
          <p:cNvPr id="24581" name="Picture 5" descr="Image:Franz ferdinand.jpg">
            <a:hlinkClick r:id="rId3"/>
          </p:cNvPr>
          <p:cNvPicPr>
            <a:picLocks noChangeAspect="1" noChangeArrowheads="1"/>
          </p:cNvPicPr>
          <p:nvPr/>
        </p:nvPicPr>
        <p:blipFill>
          <a:blip r:embed="rId4" cstate="print"/>
          <a:srcRect/>
          <a:stretch>
            <a:fillRect/>
          </a:stretch>
        </p:blipFill>
        <p:spPr bwMode="auto">
          <a:xfrm>
            <a:off x="5257800" y="1219200"/>
            <a:ext cx="3581400" cy="43770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lgn="ctr"/>
            <a:r>
              <a:rPr lang="en-US" sz="4800" dirty="0" smtClean="0"/>
              <a:t>The Match Up!</a:t>
            </a:r>
            <a:endParaRPr lang="en-US" sz="4800" dirty="0"/>
          </a:p>
        </p:txBody>
      </p:sp>
      <p:sp>
        <p:nvSpPr>
          <p:cNvPr id="4" name="Text Placeholder 3"/>
          <p:cNvSpPr>
            <a:spLocks noGrp="1"/>
          </p:cNvSpPr>
          <p:nvPr>
            <p:ph type="body" idx="1"/>
          </p:nvPr>
        </p:nvSpPr>
        <p:spPr>
          <a:xfrm>
            <a:off x="609600" y="914400"/>
            <a:ext cx="3733800" cy="762000"/>
          </a:xfrm>
        </p:spPr>
        <p:txBody>
          <a:bodyPr/>
          <a:lstStyle/>
          <a:p>
            <a:r>
              <a:rPr lang="en-US" dirty="0" smtClean="0"/>
              <a:t>Central Powers</a:t>
            </a:r>
            <a:endParaRPr lang="en-US" dirty="0"/>
          </a:p>
        </p:txBody>
      </p:sp>
      <p:sp>
        <p:nvSpPr>
          <p:cNvPr id="6" name="Text Placeholder 5"/>
          <p:cNvSpPr>
            <a:spLocks noGrp="1"/>
          </p:cNvSpPr>
          <p:nvPr>
            <p:ph type="body" sz="half" idx="3"/>
          </p:nvPr>
        </p:nvSpPr>
        <p:spPr>
          <a:xfrm>
            <a:off x="4953000" y="914400"/>
            <a:ext cx="3733800" cy="762000"/>
          </a:xfrm>
        </p:spPr>
        <p:txBody>
          <a:bodyPr/>
          <a:lstStyle/>
          <a:p>
            <a:pPr algn="ctr"/>
            <a:r>
              <a:rPr lang="en-US" dirty="0" smtClean="0"/>
              <a:t>Allied Powers</a:t>
            </a:r>
            <a:endParaRPr lang="en-US" dirty="0"/>
          </a:p>
        </p:txBody>
      </p:sp>
      <p:sp>
        <p:nvSpPr>
          <p:cNvPr id="5" name="Content Placeholder 4"/>
          <p:cNvSpPr>
            <a:spLocks noGrp="1"/>
          </p:cNvSpPr>
          <p:nvPr>
            <p:ph sz="half" idx="2"/>
          </p:nvPr>
        </p:nvSpPr>
        <p:spPr>
          <a:xfrm>
            <a:off x="381000" y="1676400"/>
            <a:ext cx="3733800" cy="3886200"/>
          </a:xfrm>
        </p:spPr>
        <p:txBody>
          <a:bodyPr/>
          <a:lstStyle/>
          <a:p>
            <a:r>
              <a:rPr lang="en-US" dirty="0" smtClean="0"/>
              <a:t>Germany</a:t>
            </a:r>
          </a:p>
          <a:p>
            <a:r>
              <a:rPr lang="en-US" dirty="0" smtClean="0"/>
              <a:t>Austria Hungary</a:t>
            </a:r>
          </a:p>
          <a:p>
            <a:r>
              <a:rPr lang="en-US" dirty="0" smtClean="0"/>
              <a:t>Ottoman Empire</a:t>
            </a:r>
          </a:p>
          <a:p>
            <a:endParaRPr lang="en-US" dirty="0"/>
          </a:p>
        </p:txBody>
      </p:sp>
      <p:sp>
        <p:nvSpPr>
          <p:cNvPr id="7" name="Content Placeholder 6"/>
          <p:cNvSpPr>
            <a:spLocks noGrp="1"/>
          </p:cNvSpPr>
          <p:nvPr>
            <p:ph sz="half" idx="4"/>
          </p:nvPr>
        </p:nvSpPr>
        <p:spPr>
          <a:xfrm>
            <a:off x="6248400" y="1676400"/>
            <a:ext cx="2438400" cy="3886200"/>
          </a:xfrm>
        </p:spPr>
        <p:txBody>
          <a:bodyPr/>
          <a:lstStyle/>
          <a:p>
            <a:r>
              <a:rPr lang="en-US" dirty="0" smtClean="0"/>
              <a:t>Great Britain</a:t>
            </a:r>
          </a:p>
          <a:p>
            <a:r>
              <a:rPr lang="en-US" dirty="0" smtClean="0"/>
              <a:t>France</a:t>
            </a:r>
          </a:p>
          <a:p>
            <a:r>
              <a:rPr lang="en-US" dirty="0" smtClean="0"/>
              <a:t>Russia</a:t>
            </a:r>
          </a:p>
          <a:p>
            <a:r>
              <a:rPr lang="en-US" dirty="0" smtClean="0"/>
              <a:t>Italy</a:t>
            </a:r>
          </a:p>
          <a:p>
            <a:r>
              <a:rPr lang="en-US" dirty="0" smtClean="0"/>
              <a:t>United States</a:t>
            </a:r>
          </a:p>
          <a:p>
            <a:r>
              <a:rPr lang="en-US" dirty="0" smtClean="0"/>
              <a:t>Japan</a:t>
            </a:r>
            <a:endParaRPr lang="en-US" dirty="0"/>
          </a:p>
        </p:txBody>
      </p:sp>
      <p:pic>
        <p:nvPicPr>
          <p:cNvPr id="84994" name="Picture 2" descr="http://www.ww1-propaganda-cards.com/images/CePointro1.jpg"/>
          <p:cNvPicPr>
            <a:picLocks noChangeAspect="1" noChangeArrowheads="1"/>
          </p:cNvPicPr>
          <p:nvPr/>
        </p:nvPicPr>
        <p:blipFill>
          <a:blip r:embed="rId3" cstate="print"/>
          <a:srcRect/>
          <a:stretch>
            <a:fillRect/>
          </a:stretch>
        </p:blipFill>
        <p:spPr bwMode="auto">
          <a:xfrm>
            <a:off x="228600" y="3450241"/>
            <a:ext cx="3164637" cy="1981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a:scene3d>
            <a:camera prst="perspectiveRight"/>
            <a:lightRig rig="threePt" dir="t"/>
          </a:scene3d>
        </p:spPr>
      </p:pic>
      <p:pic>
        <p:nvPicPr>
          <p:cNvPr id="84996" name="Picture 4" descr="http://www.ww1-propaganda-cards.com/home1.JPG"/>
          <p:cNvPicPr>
            <a:picLocks noChangeAspect="1" noChangeArrowheads="1"/>
          </p:cNvPicPr>
          <p:nvPr/>
        </p:nvPicPr>
        <p:blipFill>
          <a:blip r:embed="rId4" cstate="print"/>
          <a:srcRect/>
          <a:stretch>
            <a:fillRect/>
          </a:stretch>
        </p:blipFill>
        <p:spPr bwMode="auto">
          <a:xfrm>
            <a:off x="2971800" y="4648200"/>
            <a:ext cx="3267634" cy="20574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a:scene3d>
            <a:camera prst="perspectiveLeft"/>
            <a:lightRig rig="threePt" dir="t"/>
          </a:scene3d>
        </p:spPr>
      </p:pic>
      <p:pic>
        <p:nvPicPr>
          <p:cNvPr id="84998" name="Picture 6" descr="http://www.documentary-video.com/resources/documents/55.jpg"/>
          <p:cNvPicPr>
            <a:picLocks noChangeAspect="1" noChangeArrowheads="1"/>
          </p:cNvPicPr>
          <p:nvPr/>
        </p:nvPicPr>
        <p:blipFill>
          <a:blip r:embed="rId5" cstate="print"/>
          <a:srcRect l="15764" t="9543"/>
          <a:stretch>
            <a:fillRect/>
          </a:stretch>
        </p:blipFill>
        <p:spPr bwMode="auto">
          <a:xfrm rot="251129">
            <a:off x="3276600" y="1981200"/>
            <a:ext cx="2667000" cy="2365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74638"/>
            <a:ext cx="8382000" cy="1143000"/>
          </a:xfrm>
        </p:spPr>
        <p:txBody>
          <a:bodyPr/>
          <a:lstStyle/>
          <a:p>
            <a:r>
              <a:rPr lang="en-US" dirty="0" smtClean="0">
                <a:effectLst>
                  <a:outerShdw blurRad="38100" dist="38100" dir="2700000" algn="tl">
                    <a:srgbClr val="000000">
                      <a:alpha val="43137"/>
                    </a:srgbClr>
                  </a:outerShdw>
                </a:effectLst>
              </a:rPr>
              <a:t>The Schlieffen Plan</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sz="quarter" idx="1"/>
          </p:nvPr>
        </p:nvSpPr>
        <p:spPr>
          <a:xfrm>
            <a:off x="4876800" y="1524000"/>
            <a:ext cx="4038600" cy="4953000"/>
          </a:xfrm>
        </p:spPr>
        <p:txBody>
          <a:bodyPr/>
          <a:lstStyle/>
          <a:p>
            <a:pPr marL="514350" indent="-514350">
              <a:buFont typeface="+mj-lt"/>
              <a:buAutoNum type="arabicPeriod"/>
            </a:pPr>
            <a:r>
              <a:rPr lang="en-US" sz="2800" dirty="0" smtClean="0"/>
              <a:t>Attack and defeat France</a:t>
            </a:r>
          </a:p>
          <a:p>
            <a:pPr marL="788988" lvl="1" indent="-514350"/>
            <a:r>
              <a:rPr lang="en-US" dirty="0" smtClean="0"/>
              <a:t>Seen as the more formidable opponent</a:t>
            </a:r>
          </a:p>
          <a:p>
            <a:pPr marL="514350" indent="-514350">
              <a:buFont typeface="+mj-lt"/>
              <a:buAutoNum type="arabicPeriod"/>
            </a:pPr>
            <a:r>
              <a:rPr lang="en-US" sz="2800" dirty="0" smtClean="0"/>
              <a:t>Attack and defeat Russia</a:t>
            </a:r>
          </a:p>
          <a:p>
            <a:pPr marL="788988" lvl="1" indent="-514350"/>
            <a:r>
              <a:rPr lang="en-US" dirty="0" smtClean="0"/>
              <a:t>Military was nowhere near ready for modern warfare, and would be easy to defeat</a:t>
            </a:r>
          </a:p>
          <a:p>
            <a:pPr marL="514350" indent="-514350"/>
            <a:r>
              <a:rPr lang="en-US" sz="2800" dirty="0" smtClean="0"/>
              <a:t>Avoids a two-front war</a:t>
            </a:r>
          </a:p>
          <a:p>
            <a:pPr marL="514350" indent="-514350"/>
            <a:r>
              <a:rPr lang="en-US" sz="2800" dirty="0" smtClean="0"/>
              <a:t>Didn’t work due to style of fighting</a:t>
            </a:r>
            <a:endParaRPr lang="en-US" sz="2800" dirty="0"/>
          </a:p>
        </p:txBody>
      </p:sp>
      <p:pic>
        <p:nvPicPr>
          <p:cNvPr id="109570" name="Picture 2" descr="http://www.historyhome.co.uk/europe/pictures/schlief.jpg"/>
          <p:cNvPicPr>
            <a:picLocks noChangeAspect="1" noChangeArrowheads="1"/>
          </p:cNvPicPr>
          <p:nvPr/>
        </p:nvPicPr>
        <p:blipFill>
          <a:blip r:embed="rId3" cstate="print"/>
          <a:srcRect/>
          <a:stretch>
            <a:fillRect/>
          </a:stretch>
        </p:blipFill>
        <p:spPr bwMode="auto">
          <a:xfrm>
            <a:off x="228600" y="2057400"/>
            <a:ext cx="4419600" cy="3510060"/>
          </a:xfrm>
          <a:prstGeom prst="rect">
            <a:avLst/>
          </a:prstGeom>
          <a:ln w="38100" cap="sq">
            <a:solidFill>
              <a:schemeClr val="tx1">
                <a:lumMod val="50000"/>
                <a:lumOff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descr="http://3.bp.blogspot.com/-HQqbcCDO3Kg/TfzWxPlydsI/AAAAAAAAAnM/Xnq-uDwzGvw/s1600/2.jpg"/>
          <p:cNvPicPr>
            <a:picLocks noChangeAspect="1" noChangeArrowheads="1"/>
          </p:cNvPicPr>
          <p:nvPr/>
        </p:nvPicPr>
        <p:blipFill>
          <a:blip r:embed="rId3" cstate="print"/>
          <a:srcRect/>
          <a:stretch>
            <a:fillRect/>
          </a:stretch>
        </p:blipFill>
        <p:spPr bwMode="auto">
          <a:xfrm>
            <a:off x="-1" y="-122593"/>
            <a:ext cx="9144001" cy="6980594"/>
          </a:xfrm>
          <a:prstGeom prst="rect">
            <a:avLst/>
          </a:prstGeom>
          <a:noFill/>
        </p:spPr>
      </p:pic>
      <p:sp>
        <p:nvSpPr>
          <p:cNvPr id="2" name="Title 1"/>
          <p:cNvSpPr>
            <a:spLocks noGrp="1"/>
          </p:cNvSpPr>
          <p:nvPr>
            <p:ph type="title"/>
          </p:nvPr>
        </p:nvSpPr>
        <p:spPr>
          <a:xfrm>
            <a:off x="304800" y="274638"/>
            <a:ext cx="8382000" cy="1143000"/>
          </a:xfrm>
        </p:spPr>
        <p:txBody>
          <a:bodyPr/>
          <a:lstStyle/>
          <a:p>
            <a:r>
              <a:rPr lang="en-US" sz="5400" dirty="0" smtClean="0">
                <a:solidFill>
                  <a:schemeClr val="bg1">
                    <a:lumMod val="95000"/>
                  </a:schemeClr>
                </a:solidFill>
                <a:effectLst>
                  <a:outerShdw blurRad="38100" dist="38100" dir="2700000" algn="tl">
                    <a:srgbClr val="000000">
                      <a:alpha val="43137"/>
                    </a:srgbClr>
                  </a:outerShdw>
                </a:effectLst>
              </a:rPr>
              <a:t>Fighting the Great War</a:t>
            </a:r>
            <a:endParaRPr lang="en-US" sz="5400" dirty="0">
              <a:solidFill>
                <a:schemeClr val="bg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676400"/>
            <a:ext cx="8229600" cy="4648200"/>
          </a:xfrm>
          <a:solidFill>
            <a:schemeClr val="bg1">
              <a:lumMod val="50000"/>
              <a:alpha val="65000"/>
            </a:schemeClr>
          </a:solidFill>
        </p:spPr>
        <p:txBody>
          <a:bodyPr/>
          <a:lstStyle/>
          <a:p>
            <a:r>
              <a:rPr lang="en-US" sz="3600" b="1" dirty="0" smtClean="0">
                <a:solidFill>
                  <a:schemeClr val="bg1">
                    <a:lumMod val="95000"/>
                  </a:schemeClr>
                </a:solidFill>
                <a:effectLst>
                  <a:outerShdw blurRad="38100" dist="38100" dir="2700000" algn="tl">
                    <a:srgbClr val="000000">
                      <a:alpha val="43137"/>
                    </a:srgbClr>
                  </a:outerShdw>
                </a:effectLst>
              </a:rPr>
              <a:t>Failure of traditional fighting strategies quickly resulted in trench warfare</a:t>
            </a:r>
          </a:p>
          <a:p>
            <a:r>
              <a:rPr lang="en-US" sz="3600" b="1" u="sng" dirty="0" smtClean="0">
                <a:solidFill>
                  <a:schemeClr val="bg1">
                    <a:lumMod val="95000"/>
                  </a:schemeClr>
                </a:solidFill>
                <a:effectLst>
                  <a:outerShdw blurRad="38100" dist="38100" dir="2700000" algn="tl">
                    <a:srgbClr val="000000">
                      <a:alpha val="43137"/>
                    </a:srgbClr>
                  </a:outerShdw>
                </a:effectLst>
              </a:rPr>
              <a:t>Positives</a:t>
            </a:r>
            <a:r>
              <a:rPr lang="en-US" sz="3600" b="1" dirty="0" smtClean="0">
                <a:solidFill>
                  <a:schemeClr val="bg1">
                    <a:lumMod val="95000"/>
                  </a:schemeClr>
                </a:solidFill>
                <a:effectLst>
                  <a:outerShdw blurRad="38100" dist="38100" dir="2700000" algn="tl">
                    <a:srgbClr val="000000">
                      <a:alpha val="43137"/>
                    </a:srgbClr>
                  </a:outerShdw>
                </a:effectLst>
              </a:rPr>
              <a:t>: Built-in protection</a:t>
            </a:r>
          </a:p>
          <a:p>
            <a:r>
              <a:rPr lang="en-US" sz="3600" b="1" u="sng" dirty="0" smtClean="0">
                <a:solidFill>
                  <a:schemeClr val="bg1">
                    <a:lumMod val="95000"/>
                  </a:schemeClr>
                </a:solidFill>
                <a:effectLst>
                  <a:outerShdw blurRad="38100" dist="38100" dir="2700000" algn="tl">
                    <a:srgbClr val="000000">
                      <a:alpha val="43137"/>
                    </a:srgbClr>
                  </a:outerShdw>
                </a:effectLst>
              </a:rPr>
              <a:t>Negatives</a:t>
            </a:r>
            <a:r>
              <a:rPr lang="en-US" sz="3600" b="1" dirty="0" smtClean="0">
                <a:solidFill>
                  <a:schemeClr val="bg1">
                    <a:lumMod val="95000"/>
                  </a:schemeClr>
                </a:solidFill>
                <a:effectLst>
                  <a:outerShdw blurRad="38100" dist="38100" dir="2700000" algn="tl">
                    <a:srgbClr val="000000">
                      <a:alpha val="43137"/>
                    </a:srgbClr>
                  </a:outerShdw>
                </a:effectLst>
              </a:rPr>
              <a:t>: High loss of life with little forward movement</a:t>
            </a:r>
          </a:p>
          <a:p>
            <a:r>
              <a:rPr lang="en-US" sz="3600" b="1" dirty="0" smtClean="0">
                <a:solidFill>
                  <a:schemeClr val="bg1">
                    <a:lumMod val="95000"/>
                  </a:schemeClr>
                </a:solidFill>
                <a:effectLst>
                  <a:outerShdw blurRad="38100" dist="38100" dir="2700000" algn="tl">
                    <a:srgbClr val="000000">
                      <a:alpha val="43137"/>
                    </a:srgbClr>
                  </a:outerShdw>
                </a:effectLst>
              </a:rPr>
              <a:t>Quickly resulted in stalemate for the first three years of war.</a:t>
            </a:r>
            <a:endParaRPr lang="en-US" sz="3600" b="1" dirty="0">
              <a:solidFill>
                <a:schemeClr val="bg1">
                  <a:lumMod val="95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America’s Entrance into the Great War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3571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191000" cy="1143000"/>
          </a:xfrm>
        </p:spPr>
        <p:txBody>
          <a:bodyPr/>
          <a:lstStyle/>
          <a:p>
            <a:r>
              <a:rPr lang="en-US" sz="3600" b="1" dirty="0" smtClean="0"/>
              <a:t>American Involvement in WWI</a:t>
            </a:r>
            <a:endParaRPr lang="en-US" sz="3600" b="1" dirty="0"/>
          </a:p>
        </p:txBody>
      </p:sp>
      <p:sp>
        <p:nvSpPr>
          <p:cNvPr id="3" name="Content Placeholder 2"/>
          <p:cNvSpPr>
            <a:spLocks noGrp="1"/>
          </p:cNvSpPr>
          <p:nvPr>
            <p:ph sz="quarter" idx="1"/>
          </p:nvPr>
        </p:nvSpPr>
        <p:spPr>
          <a:xfrm>
            <a:off x="304800" y="1524000"/>
            <a:ext cx="8534400" cy="4953000"/>
          </a:xfrm>
        </p:spPr>
        <p:txBody>
          <a:bodyPr/>
          <a:lstStyle/>
          <a:p>
            <a:r>
              <a:rPr lang="en-US" sz="2400" dirty="0" smtClean="0"/>
              <a:t>A – Alliances</a:t>
            </a:r>
          </a:p>
          <a:p>
            <a:pPr lvl="1"/>
            <a:r>
              <a:rPr lang="en-US" sz="2000" dirty="0" smtClean="0"/>
              <a:t>Alliances and friendships with certain countries urges American involvement</a:t>
            </a:r>
          </a:p>
          <a:p>
            <a:r>
              <a:rPr lang="en-US" sz="2400" dirty="0" smtClean="0"/>
              <a:t>N – Nationalism</a:t>
            </a:r>
          </a:p>
          <a:p>
            <a:pPr lvl="1"/>
            <a:r>
              <a:rPr lang="en-US" sz="2000" dirty="0" smtClean="0"/>
              <a:t>Some Americans identify with the idea of throwing off colonial ties</a:t>
            </a:r>
          </a:p>
          <a:p>
            <a:r>
              <a:rPr lang="en-US" sz="2400" dirty="0" smtClean="0"/>
              <a:t>I – Imperialism</a:t>
            </a:r>
          </a:p>
          <a:p>
            <a:pPr lvl="1"/>
            <a:r>
              <a:rPr lang="en-US" sz="2000" dirty="0" smtClean="0"/>
              <a:t>The U.S. sought to gain more international influence</a:t>
            </a:r>
          </a:p>
          <a:p>
            <a:r>
              <a:rPr lang="en-US" sz="2400" dirty="0" smtClean="0"/>
              <a:t>M – Militarism</a:t>
            </a:r>
          </a:p>
          <a:p>
            <a:pPr lvl="1"/>
            <a:r>
              <a:rPr lang="en-US" sz="2000" dirty="0" smtClean="0"/>
              <a:t>We were already prepared for war after fighting Spain and dealing with Mexico</a:t>
            </a:r>
          </a:p>
          <a:p>
            <a:r>
              <a:rPr lang="en-US" sz="2400" dirty="0" smtClean="0"/>
              <a:t>A – Anarchy</a:t>
            </a:r>
          </a:p>
          <a:p>
            <a:pPr lvl="1"/>
            <a:r>
              <a:rPr lang="en-US" sz="2000" dirty="0" smtClean="0"/>
              <a:t>We were afraid of the spread of un-democratic ideas, like anarchy, socialism, and communism</a:t>
            </a:r>
          </a:p>
          <a:p>
            <a:r>
              <a:rPr lang="en-US" sz="2400" dirty="0" smtClean="0"/>
              <a:t>L – Leadership</a:t>
            </a:r>
          </a:p>
          <a:p>
            <a:pPr lvl="1"/>
            <a:r>
              <a:rPr lang="en-US" sz="2000" dirty="0" smtClean="0"/>
              <a:t>There was no international leadership group to help prevent these types of problems</a:t>
            </a:r>
            <a:endParaRPr lang="en-US" sz="2000" dirty="0"/>
          </a:p>
        </p:txBody>
      </p:sp>
      <p:sp>
        <p:nvSpPr>
          <p:cNvPr id="4" name="Round Diagonal Corner Rectangle 3"/>
          <p:cNvSpPr/>
          <p:nvPr/>
        </p:nvSpPr>
        <p:spPr>
          <a:xfrm>
            <a:off x="4267200" y="228600"/>
            <a:ext cx="2971800" cy="15240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Adding on from last year, there are a few new reasons why America will join the Great War: ANIMAL</a:t>
            </a:r>
          </a:p>
        </p:txBody>
      </p:sp>
      <p:pic>
        <p:nvPicPr>
          <p:cNvPr id="88068" name="Picture 4" descr="http://www.animationartwork.com/artwork/imagery/l.Animal2014x14_lg.jpg"/>
          <p:cNvPicPr>
            <a:picLocks noChangeAspect="1" noChangeArrowheads="1"/>
          </p:cNvPicPr>
          <p:nvPr/>
        </p:nvPicPr>
        <p:blipFill>
          <a:blip r:embed="rId3" cstate="print"/>
          <a:srcRect/>
          <a:stretch>
            <a:fillRect/>
          </a:stretch>
        </p:blipFill>
        <p:spPr bwMode="auto">
          <a:xfrm rot="891282">
            <a:off x="7136683" y="201322"/>
            <a:ext cx="1805996" cy="18059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Bottom)">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lide(fromBottom)">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lide(fromBottom)">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slide(fromBottom)">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slide(fromBottom)">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America Declares Neutrality</a:t>
            </a:r>
          </a:p>
        </p:txBody>
      </p:sp>
      <p:sp>
        <p:nvSpPr>
          <p:cNvPr id="3" name="Content Placeholder 2"/>
          <p:cNvSpPr>
            <a:spLocks noGrp="1"/>
          </p:cNvSpPr>
          <p:nvPr>
            <p:ph sz="quarter" idx="1"/>
          </p:nvPr>
        </p:nvSpPr>
        <p:spPr>
          <a:xfrm>
            <a:off x="3200400" y="1588827"/>
            <a:ext cx="5706164" cy="4823252"/>
          </a:xfrm>
        </p:spPr>
        <p:txBody>
          <a:bodyPr>
            <a:noAutofit/>
          </a:bodyPr>
          <a:lstStyle/>
          <a:p>
            <a:pPr marL="274320" indent="-274320" fontAlgn="auto">
              <a:spcBef>
                <a:spcPts val="580"/>
              </a:spcBef>
              <a:spcAft>
                <a:spcPts val="0"/>
              </a:spcAft>
              <a:buFont typeface="Wingdings 2"/>
              <a:buChar char=""/>
              <a:defRPr/>
            </a:pPr>
            <a:r>
              <a:rPr lang="en-US" sz="3200" dirty="0" smtClean="0"/>
              <a:t>President </a:t>
            </a:r>
            <a:r>
              <a:rPr lang="en-US" sz="3200" dirty="0"/>
              <a:t>Wilson declares neutrality the same day Europe goes to </a:t>
            </a:r>
            <a:r>
              <a:rPr lang="en-US" sz="3200" dirty="0" smtClean="0"/>
              <a:t>war</a:t>
            </a:r>
          </a:p>
          <a:p>
            <a:pPr marL="274320" indent="-274320" fontAlgn="auto">
              <a:spcBef>
                <a:spcPts val="580"/>
              </a:spcBef>
              <a:spcAft>
                <a:spcPts val="0"/>
              </a:spcAft>
              <a:buFont typeface="Wingdings 2"/>
              <a:buChar char=""/>
              <a:defRPr/>
            </a:pPr>
            <a:r>
              <a:rPr lang="en-US" sz="3200" dirty="0" smtClean="0"/>
              <a:t>Most Americans supported the Allies.</a:t>
            </a:r>
          </a:p>
          <a:p>
            <a:pPr marL="548958" lvl="1" indent="-274320" fontAlgn="auto">
              <a:spcBef>
                <a:spcPts val="580"/>
              </a:spcBef>
              <a:spcAft>
                <a:spcPts val="0"/>
              </a:spcAft>
              <a:buFont typeface="Wingdings 2"/>
              <a:buChar char=""/>
              <a:defRPr/>
            </a:pPr>
            <a:r>
              <a:rPr lang="en-US" sz="2800" dirty="0" smtClean="0"/>
              <a:t>Did not approve of Germany’s aggressiveness at the beginning of the war.</a:t>
            </a:r>
          </a:p>
          <a:p>
            <a:pPr lvl="1"/>
            <a:r>
              <a:rPr lang="en-US" sz="2800" dirty="0" smtClean="0"/>
              <a:t>German- </a:t>
            </a:r>
            <a:r>
              <a:rPr lang="en-US" sz="2800" dirty="0"/>
              <a:t>and </a:t>
            </a:r>
            <a:r>
              <a:rPr lang="en-US" sz="2800" dirty="0" smtClean="0"/>
              <a:t>Irish-Americans </a:t>
            </a:r>
            <a:r>
              <a:rPr lang="en-US" sz="2800" dirty="0"/>
              <a:t>supported the Central </a:t>
            </a:r>
            <a:r>
              <a:rPr lang="en-US" sz="2800" dirty="0" smtClean="0"/>
              <a:t>Powers</a:t>
            </a:r>
            <a:endParaRPr lang="en-US" sz="2800" dirty="0"/>
          </a:p>
        </p:txBody>
      </p:sp>
      <p:pic>
        <p:nvPicPr>
          <p:cNvPr id="4" name="Picture 6" descr="woodrow-wilson"/>
          <p:cNvPicPr>
            <a:picLocks noChangeAspect="1" noChangeArrowheads="1"/>
          </p:cNvPicPr>
          <p:nvPr/>
        </p:nvPicPr>
        <p:blipFill>
          <a:blip r:embed="rId2" cstate="print"/>
          <a:srcRect/>
          <a:stretch>
            <a:fillRect/>
          </a:stretch>
        </p:blipFill>
        <p:spPr bwMode="auto">
          <a:xfrm>
            <a:off x="533400" y="1371600"/>
            <a:ext cx="2362200" cy="33960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http://icanhascheezburger.wordpress.com/files/2008/10/funny-pictures-unpolitical-cat-is-on-a-fence.jpg"/>
          <p:cNvPicPr>
            <a:picLocks noChangeAspect="1" noChangeArrowheads="1"/>
          </p:cNvPicPr>
          <p:nvPr/>
        </p:nvPicPr>
        <p:blipFill>
          <a:blip r:embed="rId3" cstate="print"/>
          <a:srcRect/>
          <a:stretch>
            <a:fillRect/>
          </a:stretch>
        </p:blipFill>
        <p:spPr bwMode="auto">
          <a:xfrm rot="21264442">
            <a:off x="278421" y="4256673"/>
            <a:ext cx="3022291" cy="22667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132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million-dollar-bill"/>
          <p:cNvPicPr>
            <a:picLocks noChangeAspect="1" noChangeArrowheads="1"/>
          </p:cNvPicPr>
          <p:nvPr/>
        </p:nvPicPr>
        <p:blipFill>
          <a:blip r:embed="rId2" cstate="print"/>
          <a:srcRect/>
          <a:stretch>
            <a:fillRect/>
          </a:stretch>
        </p:blipFill>
        <p:spPr bwMode="auto">
          <a:xfrm rot="-1233847">
            <a:off x="2514600" y="5486400"/>
            <a:ext cx="2438400" cy="979488"/>
          </a:xfrm>
          <a:prstGeom prst="rect">
            <a:avLst/>
          </a:prstGeom>
          <a:noFill/>
          <a:ln w="9525">
            <a:noFill/>
            <a:miter lim="800000"/>
            <a:headEnd/>
            <a:tailEnd/>
          </a:ln>
        </p:spPr>
      </p:pic>
      <p:sp>
        <p:nvSpPr>
          <p:cNvPr id="45058" name="Rectangle 3"/>
          <p:cNvSpPr>
            <a:spLocks noGrp="1"/>
          </p:cNvSpPr>
          <p:nvPr>
            <p:ph type="body" idx="1"/>
          </p:nvPr>
        </p:nvSpPr>
        <p:spPr>
          <a:xfrm>
            <a:off x="457200" y="1570038"/>
            <a:ext cx="5638800" cy="3687762"/>
          </a:xfrm>
        </p:spPr>
        <p:txBody>
          <a:bodyPr/>
          <a:lstStyle/>
          <a:p>
            <a:r>
              <a:rPr lang="en-US" dirty="0" smtClean="0">
                <a:sym typeface="Wingdings" pitchFamily="2" charset="2"/>
              </a:rPr>
              <a:t>The country’s neutrality allowed American businesses to trade with both sides</a:t>
            </a:r>
          </a:p>
          <a:p>
            <a:r>
              <a:rPr lang="en-US" dirty="0"/>
              <a:t>Business interests leaned toward the Allies</a:t>
            </a:r>
            <a:r>
              <a:rPr lang="en-US" dirty="0" smtClean="0"/>
              <a:t>.</a:t>
            </a:r>
          </a:p>
          <a:p>
            <a:pPr lvl="1"/>
            <a:r>
              <a:rPr lang="en-US" dirty="0" smtClean="0"/>
              <a:t>Greater trade with Allied nations</a:t>
            </a:r>
            <a:endParaRPr lang="en-US" dirty="0"/>
          </a:p>
          <a:p>
            <a:r>
              <a:rPr lang="en-US" dirty="0" smtClean="0"/>
              <a:t>US banks heavily loaned money to the Allies</a:t>
            </a:r>
            <a:r>
              <a:rPr lang="en-US" dirty="0" smtClean="0">
                <a:sym typeface="Wingdings" pitchFamily="2" charset="2"/>
              </a:rPr>
              <a:t> over $2 billion</a:t>
            </a:r>
          </a:p>
          <a:p>
            <a:pPr lvl="1"/>
            <a:r>
              <a:rPr lang="en-US" dirty="0" smtClean="0">
                <a:sym typeface="Wingdings" pitchFamily="2" charset="2"/>
              </a:rPr>
              <a:t>Needed the Allies to win, so we would be repaid</a:t>
            </a:r>
            <a:endParaRPr lang="en-US" dirty="0" smtClean="0"/>
          </a:p>
          <a:p>
            <a:endParaRPr lang="en-US" dirty="0" smtClean="0"/>
          </a:p>
        </p:txBody>
      </p:sp>
      <p:pic>
        <p:nvPicPr>
          <p:cNvPr id="45059" name="Picture 5" descr="MCj04395910000[1]"/>
          <p:cNvPicPr>
            <a:picLocks noChangeAspect="1" noChangeArrowheads="1"/>
          </p:cNvPicPr>
          <p:nvPr/>
        </p:nvPicPr>
        <p:blipFill>
          <a:blip r:embed="rId3" cstate="print"/>
          <a:srcRect/>
          <a:stretch>
            <a:fillRect/>
          </a:stretch>
        </p:blipFill>
        <p:spPr bwMode="auto">
          <a:xfrm>
            <a:off x="6096000" y="1676400"/>
            <a:ext cx="2514600" cy="3352800"/>
          </a:xfrm>
          <a:prstGeom prst="rect">
            <a:avLst/>
          </a:prstGeom>
          <a:noFill/>
          <a:ln w="9525">
            <a:noFill/>
            <a:miter lim="800000"/>
            <a:headEnd/>
            <a:tailEnd/>
          </a:ln>
        </p:spPr>
      </p:pic>
      <p:pic>
        <p:nvPicPr>
          <p:cNvPr id="45060" name="Picture 6" descr="million-dollar-bill"/>
          <p:cNvPicPr>
            <a:picLocks noChangeAspect="1" noChangeArrowheads="1"/>
          </p:cNvPicPr>
          <p:nvPr/>
        </p:nvPicPr>
        <p:blipFill>
          <a:blip r:embed="rId2" cstate="print"/>
          <a:srcRect/>
          <a:stretch>
            <a:fillRect/>
          </a:stretch>
        </p:blipFill>
        <p:spPr bwMode="auto">
          <a:xfrm rot="-1427567">
            <a:off x="6705600" y="5257800"/>
            <a:ext cx="2438400" cy="979488"/>
          </a:xfrm>
          <a:prstGeom prst="rect">
            <a:avLst/>
          </a:prstGeom>
          <a:noFill/>
          <a:ln w="9525">
            <a:noFill/>
            <a:miter lim="800000"/>
            <a:headEnd/>
            <a:tailEnd/>
          </a:ln>
        </p:spPr>
      </p:pic>
      <p:pic>
        <p:nvPicPr>
          <p:cNvPr id="45061" name="Picture 7" descr="million-dollar-bill"/>
          <p:cNvPicPr>
            <a:picLocks noChangeAspect="1" noChangeArrowheads="1"/>
          </p:cNvPicPr>
          <p:nvPr/>
        </p:nvPicPr>
        <p:blipFill>
          <a:blip r:embed="rId2" cstate="print"/>
          <a:srcRect/>
          <a:stretch>
            <a:fillRect/>
          </a:stretch>
        </p:blipFill>
        <p:spPr bwMode="auto">
          <a:xfrm rot="1406072">
            <a:off x="4648200" y="5410200"/>
            <a:ext cx="2438400" cy="979488"/>
          </a:xfrm>
          <a:prstGeom prst="rect">
            <a:avLst/>
          </a:prstGeom>
          <a:noFill/>
          <a:ln w="9525">
            <a:noFill/>
            <a:miter lim="800000"/>
            <a:headEnd/>
            <a:tailEnd/>
          </a:ln>
        </p:spPr>
      </p:pic>
      <p:pic>
        <p:nvPicPr>
          <p:cNvPr id="45062" name="Picture 8" descr="million-dollar-bill"/>
          <p:cNvPicPr>
            <a:picLocks noChangeAspect="1" noChangeArrowheads="1"/>
          </p:cNvPicPr>
          <p:nvPr/>
        </p:nvPicPr>
        <p:blipFill>
          <a:blip r:embed="rId2" cstate="print"/>
          <a:srcRect/>
          <a:stretch>
            <a:fillRect/>
          </a:stretch>
        </p:blipFill>
        <p:spPr bwMode="auto">
          <a:xfrm rot="402618">
            <a:off x="228600" y="5638800"/>
            <a:ext cx="2438400" cy="979488"/>
          </a:xfrm>
          <a:prstGeom prst="rect">
            <a:avLst/>
          </a:prstGeom>
          <a:noFill/>
          <a:ln w="9525">
            <a:noFill/>
            <a:miter lim="800000"/>
            <a:headEnd/>
            <a:tailEnd/>
          </a:ln>
        </p:spPr>
      </p:pic>
      <p:sp>
        <p:nvSpPr>
          <p:cNvPr id="3" name="Rectangle 2"/>
          <p:cNvSpPr/>
          <p:nvPr/>
        </p:nvSpPr>
        <p:spPr>
          <a:xfrm>
            <a:off x="1301714" y="0"/>
            <a:ext cx="6540573" cy="1569660"/>
          </a:xfrm>
          <a:prstGeom prst="rect">
            <a:avLst/>
          </a:prstGeom>
          <a:noFill/>
        </p:spPr>
        <p:txBody>
          <a:bodyPr wrap="none">
            <a:spAutoFit/>
          </a:bodyPr>
          <a:lstStyle/>
          <a:p>
            <a:pPr algn="ctr" fontAlgn="auto">
              <a:spcBef>
                <a:spcPts val="0"/>
              </a:spcBef>
              <a:spcAft>
                <a:spcPts val="0"/>
              </a:spcAft>
              <a:defRPr/>
            </a:pPr>
            <a:r>
              <a:rPr lang="en-US" sz="9600" dirty="0">
                <a:ln w="18415" cmpd="sng">
                  <a:solidFill>
                    <a:srgbClr val="FFFFFF"/>
                  </a:solidFill>
                  <a:prstDash val="solid"/>
                </a:ln>
                <a:solidFill>
                  <a:srgbClr val="FFFFFF"/>
                </a:solidFill>
                <a:effectLst>
                  <a:glow rad="101600">
                    <a:srgbClr val="92D050">
                      <a:alpha val="60000"/>
                    </a:srgbClr>
                  </a:glow>
                  <a:outerShdw blurRad="63500" dir="3600000" algn="tl" rotWithShape="0">
                    <a:srgbClr val="000000">
                      <a:alpha val="70000"/>
                    </a:srgbClr>
                  </a:outerShdw>
                </a:effectLst>
                <a:latin typeface="+mn-lt"/>
              </a:rPr>
              <a:t>Business Links</a:t>
            </a:r>
          </a:p>
        </p:txBody>
      </p:sp>
    </p:spTree>
    <p:extLst>
      <p:ext uri="{BB962C8B-B14F-4D97-AF65-F5344CB8AC3E}">
        <p14:creationId xmlns:p14="http://schemas.microsoft.com/office/powerpoint/2010/main" val="139411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wipe(down)">
                                      <p:cBhvr>
                                        <p:cTn id="7" dur="500"/>
                                        <p:tgtEl>
                                          <p:spTgt spid="45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wipe(down)">
                                      <p:cBhvr>
                                        <p:cTn id="12" dur="500"/>
                                        <p:tgtEl>
                                          <p:spTgt spid="45058">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5058">
                                            <p:txEl>
                                              <p:pRg st="2" end="2"/>
                                            </p:txEl>
                                          </p:spTgt>
                                        </p:tgtEl>
                                        <p:attrNameLst>
                                          <p:attrName>style.visibility</p:attrName>
                                        </p:attrNameLst>
                                      </p:cBhvr>
                                      <p:to>
                                        <p:strVal val="visible"/>
                                      </p:to>
                                    </p:set>
                                    <p:animEffect transition="in" filter="wipe(down)">
                                      <p:cBhvr>
                                        <p:cTn id="16" dur="500"/>
                                        <p:tgtEl>
                                          <p:spTgt spid="4505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5058">
                                            <p:txEl>
                                              <p:pRg st="3" end="3"/>
                                            </p:txEl>
                                          </p:spTgt>
                                        </p:tgtEl>
                                        <p:attrNameLst>
                                          <p:attrName>style.visibility</p:attrName>
                                        </p:attrNameLst>
                                      </p:cBhvr>
                                      <p:to>
                                        <p:strVal val="visible"/>
                                      </p:to>
                                    </p:set>
                                    <p:animEffect transition="in" filter="wipe(down)">
                                      <p:cBhvr>
                                        <p:cTn id="21" dur="500"/>
                                        <p:tgtEl>
                                          <p:spTgt spid="45058">
                                            <p:txEl>
                                              <p:pRg st="3" end="3"/>
                                            </p:txEl>
                                          </p:spTgt>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45058">
                                            <p:txEl>
                                              <p:pRg st="4" end="4"/>
                                            </p:txEl>
                                          </p:spTgt>
                                        </p:tgtEl>
                                        <p:attrNameLst>
                                          <p:attrName>style.visibility</p:attrName>
                                        </p:attrNameLst>
                                      </p:cBhvr>
                                      <p:to>
                                        <p:strVal val="visible"/>
                                      </p:to>
                                    </p:set>
                                    <p:animEffect transition="in" filter="wipe(down)">
                                      <p:cBhvr>
                                        <p:cTn id="25" dur="500"/>
                                        <p:tgtEl>
                                          <p:spTgt spid="45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464050" y="274638"/>
            <a:ext cx="4222750" cy="1477962"/>
          </a:xfrm>
        </p:spPr>
        <p:txBody>
          <a:bodyPr/>
          <a:lstStyle/>
          <a:p>
            <a:pPr algn="r"/>
            <a:r>
              <a:rPr lang="en-US" sz="4800" smtClean="0"/>
              <a:t>Sinking of the</a:t>
            </a:r>
            <a:br>
              <a:rPr lang="en-US" sz="4800" smtClean="0"/>
            </a:br>
            <a:r>
              <a:rPr lang="en-US" sz="4800" i="1" smtClean="0"/>
              <a:t>Lusitania</a:t>
            </a:r>
          </a:p>
        </p:txBody>
      </p:sp>
      <p:sp>
        <p:nvSpPr>
          <p:cNvPr id="159746" name="Rectangle 3"/>
          <p:cNvSpPr>
            <a:spLocks noGrp="1" noChangeArrowheads="1"/>
          </p:cNvSpPr>
          <p:nvPr>
            <p:ph type="body" idx="1"/>
          </p:nvPr>
        </p:nvSpPr>
        <p:spPr>
          <a:xfrm>
            <a:off x="152400" y="304800"/>
            <a:ext cx="4191000" cy="6324600"/>
          </a:xfrm>
        </p:spPr>
        <p:txBody>
          <a:bodyPr>
            <a:noAutofit/>
          </a:bodyPr>
          <a:lstStyle/>
          <a:p>
            <a:pPr marL="274320" indent="-274320" fontAlgn="auto">
              <a:spcBef>
                <a:spcPts val="580"/>
              </a:spcBef>
              <a:spcAft>
                <a:spcPts val="0"/>
              </a:spcAft>
              <a:buFont typeface="Wingdings 2"/>
              <a:buChar char=""/>
              <a:defRPr/>
            </a:pPr>
            <a:r>
              <a:rPr lang="en-US" sz="2400" dirty="0" smtClean="0"/>
              <a:t>German “unrestricted submarine warfare”</a:t>
            </a:r>
          </a:p>
          <a:p>
            <a:pPr marL="548958" lvl="1" indent="-274320" fontAlgn="auto">
              <a:spcBef>
                <a:spcPts val="580"/>
              </a:spcBef>
              <a:spcAft>
                <a:spcPts val="0"/>
              </a:spcAft>
              <a:buFont typeface="Wingdings 2"/>
              <a:buChar char=""/>
              <a:defRPr/>
            </a:pPr>
            <a:r>
              <a:rPr lang="en-US" dirty="0"/>
              <a:t>German U-boats </a:t>
            </a:r>
            <a:r>
              <a:rPr lang="en-US" dirty="0" smtClean="0"/>
              <a:t>sunk the British passage liner, </a:t>
            </a:r>
            <a:r>
              <a:rPr lang="en-US" i="1" dirty="0" smtClean="0"/>
              <a:t>Lusitania, </a:t>
            </a:r>
            <a:r>
              <a:rPr lang="en-US" dirty="0" smtClean="0"/>
              <a:t>killing 128 Americans.</a:t>
            </a:r>
          </a:p>
          <a:p>
            <a:pPr marL="274320" indent="-274320" fontAlgn="auto">
              <a:spcBef>
                <a:spcPts val="580"/>
              </a:spcBef>
              <a:spcAft>
                <a:spcPts val="0"/>
              </a:spcAft>
              <a:buFont typeface="Wingdings 2"/>
              <a:buChar char=""/>
              <a:defRPr/>
            </a:pPr>
            <a:r>
              <a:rPr lang="en-US" sz="2400" dirty="0" smtClean="0"/>
              <a:t>America issues the Sussex Ultimatum – Germany was to cease its attacks on ships without warning.</a:t>
            </a:r>
          </a:p>
          <a:p>
            <a:pPr marL="548958" lvl="1" indent="-274320" fontAlgn="auto">
              <a:spcBef>
                <a:spcPts val="580"/>
              </a:spcBef>
              <a:spcAft>
                <a:spcPts val="0"/>
              </a:spcAft>
              <a:buFont typeface="Wingdings 2"/>
              <a:buChar char=""/>
              <a:defRPr/>
            </a:pPr>
            <a:r>
              <a:rPr lang="en-US" dirty="0" smtClean="0"/>
              <a:t>Germany agreed, then promptly reneged, since that would negate the purpose of the submarine.</a:t>
            </a:r>
            <a:endParaRPr lang="en-US" dirty="0"/>
          </a:p>
          <a:p>
            <a:pPr marL="274320" indent="-274320" fontAlgn="auto">
              <a:spcBef>
                <a:spcPts val="580"/>
              </a:spcBef>
              <a:spcAft>
                <a:spcPts val="0"/>
              </a:spcAft>
              <a:buFont typeface="Wingdings 2"/>
              <a:buChar char=""/>
              <a:defRPr/>
            </a:pPr>
            <a:r>
              <a:rPr lang="en-US" dirty="0" smtClean="0"/>
              <a:t>No war declared since we were not the target.</a:t>
            </a:r>
          </a:p>
        </p:txBody>
      </p:sp>
      <p:pic>
        <p:nvPicPr>
          <p:cNvPr id="46083" name="Picture 31" descr="WWI%20U-boat"/>
          <p:cNvPicPr>
            <a:picLocks noChangeAspect="1" noChangeArrowheads="1"/>
          </p:cNvPicPr>
          <p:nvPr/>
        </p:nvPicPr>
        <p:blipFill>
          <a:blip r:embed="rId3" cstate="print"/>
          <a:srcRect/>
          <a:stretch>
            <a:fillRect/>
          </a:stretch>
        </p:blipFill>
        <p:spPr bwMode="auto">
          <a:xfrm>
            <a:off x="4464050" y="2057400"/>
            <a:ext cx="4478338" cy="4038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44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9746">
                                            <p:txEl>
                                              <p:pRg st="0" end="0"/>
                                            </p:txEl>
                                          </p:spTgt>
                                        </p:tgtEl>
                                        <p:attrNameLst>
                                          <p:attrName>style.visibility</p:attrName>
                                        </p:attrNameLst>
                                      </p:cBhvr>
                                      <p:to>
                                        <p:strVal val="visible"/>
                                      </p:to>
                                    </p:set>
                                    <p:animEffect transition="in" filter="randombar(horizontal)">
                                      <p:cBhvr>
                                        <p:cTn id="7" dur="500"/>
                                        <p:tgtEl>
                                          <p:spTgt spid="159746">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9746">
                                            <p:txEl>
                                              <p:pRg st="1" end="1"/>
                                            </p:txEl>
                                          </p:spTgt>
                                        </p:tgtEl>
                                        <p:attrNameLst>
                                          <p:attrName>style.visibility</p:attrName>
                                        </p:attrNameLst>
                                      </p:cBhvr>
                                      <p:to>
                                        <p:strVal val="visible"/>
                                      </p:to>
                                    </p:set>
                                    <p:animEffect transition="in" filter="randombar(horizontal)">
                                      <p:cBhvr>
                                        <p:cTn id="11" dur="500"/>
                                        <p:tgtEl>
                                          <p:spTgt spid="15974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59746">
                                            <p:txEl>
                                              <p:pRg st="2" end="2"/>
                                            </p:txEl>
                                          </p:spTgt>
                                        </p:tgtEl>
                                        <p:attrNameLst>
                                          <p:attrName>style.visibility</p:attrName>
                                        </p:attrNameLst>
                                      </p:cBhvr>
                                      <p:to>
                                        <p:strVal val="visible"/>
                                      </p:to>
                                    </p:set>
                                    <p:animEffect transition="in" filter="randombar(horizontal)">
                                      <p:cBhvr>
                                        <p:cTn id="16" dur="500"/>
                                        <p:tgtEl>
                                          <p:spTgt spid="15974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59746">
                                            <p:txEl>
                                              <p:pRg st="3" end="3"/>
                                            </p:txEl>
                                          </p:spTgt>
                                        </p:tgtEl>
                                        <p:attrNameLst>
                                          <p:attrName>style.visibility</p:attrName>
                                        </p:attrNameLst>
                                      </p:cBhvr>
                                      <p:to>
                                        <p:strVal val="visible"/>
                                      </p:to>
                                    </p:set>
                                    <p:animEffect transition="in" filter="randombar(horizontal)">
                                      <p:cBhvr>
                                        <p:cTn id="21" dur="500"/>
                                        <p:tgtEl>
                                          <p:spTgt spid="15974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59746">
                                            <p:txEl>
                                              <p:pRg st="4" end="4"/>
                                            </p:txEl>
                                          </p:spTgt>
                                        </p:tgtEl>
                                        <p:attrNameLst>
                                          <p:attrName>style.visibility</p:attrName>
                                        </p:attrNameLst>
                                      </p:cBhvr>
                                      <p:to>
                                        <p:strVal val="visible"/>
                                      </p:to>
                                    </p:set>
                                    <p:animEffect transition="in" filter="randombar(horizontal)">
                                      <p:cBhvr>
                                        <p:cTn id="26" dur="500"/>
                                        <p:tgtEl>
                                          <p:spTgt spid="1597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The Election of 1916</a:t>
            </a:r>
          </a:p>
        </p:txBody>
      </p:sp>
      <p:sp>
        <p:nvSpPr>
          <p:cNvPr id="48130" name="Content Placeholder 2"/>
          <p:cNvSpPr>
            <a:spLocks noGrp="1"/>
          </p:cNvSpPr>
          <p:nvPr>
            <p:ph sz="quarter" idx="1"/>
          </p:nvPr>
        </p:nvSpPr>
        <p:spPr>
          <a:xfrm>
            <a:off x="5257800" y="2057400"/>
            <a:ext cx="3657600" cy="3962400"/>
          </a:xfrm>
        </p:spPr>
        <p:txBody>
          <a:bodyPr/>
          <a:lstStyle/>
          <a:p>
            <a:r>
              <a:rPr lang="en-US" sz="3200" dirty="0" smtClean="0"/>
              <a:t>Wilson runs for reelection on the slogan “He kept us out of war.”</a:t>
            </a:r>
          </a:p>
          <a:p>
            <a:r>
              <a:rPr lang="en-US" sz="3200" dirty="0" smtClean="0"/>
              <a:t>America not really  neutral anymore, but the slogan was enticing</a:t>
            </a:r>
          </a:p>
        </p:txBody>
      </p:sp>
      <p:pic>
        <p:nvPicPr>
          <p:cNvPr id="48131" name="Picture 2" descr="http://www.old-picture.com/united-states-history-1900s---1930s/pictures/Woodrow-Wilson-008.jpg"/>
          <p:cNvPicPr>
            <a:picLocks noChangeAspect="1" noChangeArrowheads="1"/>
          </p:cNvPicPr>
          <p:nvPr/>
        </p:nvPicPr>
        <p:blipFill>
          <a:blip r:embed="rId3" cstate="print"/>
          <a:srcRect/>
          <a:stretch>
            <a:fillRect/>
          </a:stretch>
        </p:blipFill>
        <p:spPr bwMode="auto">
          <a:xfrm>
            <a:off x="228600" y="1524000"/>
            <a:ext cx="4895850" cy="3581400"/>
          </a:xfrm>
          <a:prstGeom prst="roundRect">
            <a:avLst>
              <a:gd name="adj" fmla="val 16667"/>
            </a:avLst>
          </a:prstGeom>
          <a:ln>
            <a:noFill/>
          </a:ln>
          <a:effectLst>
            <a:outerShdw blurRad="76200" dist="38100" dir="7800000" algn="tl" rotWithShape="0">
              <a:srgbClr val="000000">
                <a:alpha val="40000"/>
              </a:srgbClr>
            </a:outerShdw>
          </a:effectLst>
          <a:scene3d>
            <a:camera prst="perspectiveLeft"/>
            <a:lightRig rig="contrasting" dir="t">
              <a:rot lat="0" lon="0" rev="4200000"/>
            </a:lightRig>
          </a:scene3d>
          <a:sp3d prstMaterial="plastic">
            <a:bevelT w="381000" h="114300" prst="relaxedInset"/>
            <a:contourClr>
              <a:srgbClr val="969696"/>
            </a:contourClr>
          </a:sp3d>
        </p:spPr>
      </p:pic>
      <p:pic>
        <p:nvPicPr>
          <p:cNvPr id="43010" name="Picture 2" descr="http://blogs.dickinson.edu/hist-211pinsker/files/2010/10/Screen-shot-2010-10-12-at-6.08.29-AM1.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848532">
            <a:off x="7010400" y="228600"/>
            <a:ext cx="1884712" cy="1800226"/>
          </a:xfrm>
          <a:prstGeom prst="rect">
            <a:avLst/>
          </a:prstGeom>
          <a:noFill/>
          <a:effectLst>
            <a:softEdge rad="31750"/>
          </a:effectLst>
        </p:spPr>
      </p:pic>
      <p:pic>
        <p:nvPicPr>
          <p:cNvPr id="43012" name="Picture 4" descr="http://www.conservapedia.com/images/thumb/e/ef/WW-WIN16.jpg/400px-WW-WIN16.jpg"/>
          <p:cNvPicPr>
            <a:picLocks noChangeAspect="1" noChangeArrowheads="1"/>
          </p:cNvPicPr>
          <p:nvPr/>
        </p:nvPicPr>
        <p:blipFill>
          <a:blip r:embed="rId5" cstate="print"/>
          <a:srcRect/>
          <a:stretch>
            <a:fillRect/>
          </a:stretch>
        </p:blipFill>
        <p:spPr bwMode="auto">
          <a:xfrm>
            <a:off x="228600" y="4800600"/>
            <a:ext cx="3810000" cy="1733551"/>
          </a:xfrm>
          <a:prstGeom prst="rect">
            <a:avLst/>
          </a:prstGeom>
          <a:noFill/>
          <a:effectLst>
            <a:outerShdw blurRad="50800" dist="38100" dir="2700000" algn="tl" rotWithShape="0">
              <a:prstClr val="black">
                <a:alpha val="40000"/>
              </a:prstClr>
            </a:outerShdw>
          </a:effectLst>
          <a:scene3d>
            <a:camera prst="perspectiveRight"/>
            <a:lightRig rig="threePt" dir="t"/>
          </a:scene3d>
        </p:spPr>
      </p:pic>
    </p:spTree>
    <p:extLst>
      <p:ext uri="{BB962C8B-B14F-4D97-AF65-F5344CB8AC3E}">
        <p14:creationId xmlns:p14="http://schemas.microsoft.com/office/powerpoint/2010/main" val="265648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5400" dirty="0" smtClean="0"/>
              <a:t>The Great War Begins</a:t>
            </a:r>
          </a:p>
        </p:txBody>
      </p:sp>
      <p:sp>
        <p:nvSpPr>
          <p:cNvPr id="3" name="Text Placeholder 2"/>
          <p:cNvSpPr>
            <a:spLocks noGrp="1"/>
          </p:cNvSpPr>
          <p:nvPr>
            <p:ph type="body" idx="1"/>
          </p:nvPr>
        </p:nvSpPr>
        <p:spPr/>
        <p:txBody>
          <a:bodyPr>
            <a:normAutofit/>
          </a:bodyPr>
          <a:lstStyle/>
          <a:p>
            <a:pPr fontAlgn="auto">
              <a:spcBef>
                <a:spcPts val="580"/>
              </a:spcBef>
              <a:spcAft>
                <a:spcPts val="0"/>
              </a:spcAft>
              <a:buFont typeface="Wingdings 2"/>
              <a:buNone/>
              <a:defRPr/>
            </a:pPr>
            <a:r>
              <a:rPr lang="en-US" sz="4400" dirty="0" smtClean="0">
                <a:solidFill>
                  <a:schemeClr val="tx1">
                    <a:lumMod val="65000"/>
                    <a:lumOff val="35000"/>
                  </a:schemeClr>
                </a:solidFill>
              </a:rPr>
              <a:t>AKA: The War to End All Wars</a:t>
            </a:r>
            <a:endParaRPr lang="en-US" sz="4400" dirty="0">
              <a:solidFill>
                <a:schemeClr val="tx1">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Rectangle 6"/>
          <p:cNvSpPr>
            <a:spLocks noGrp="1"/>
          </p:cNvSpPr>
          <p:nvPr>
            <p:ph type="title" idx="4294967295"/>
          </p:nvPr>
        </p:nvSpPr>
        <p:spPr>
          <a:xfrm>
            <a:off x="4572000" y="228600"/>
            <a:ext cx="4191000" cy="1143000"/>
          </a:xfrm>
        </p:spPr>
        <p:txBody>
          <a:bodyPr bIns="45720"/>
          <a:lstStyle/>
          <a:p>
            <a:pPr algn="ctr"/>
            <a:r>
              <a:rPr lang="en-US" dirty="0" smtClean="0">
                <a:solidFill>
                  <a:schemeClr val="tx1"/>
                </a:solidFill>
              </a:rPr>
              <a:t>Zimmerman</a:t>
            </a:r>
            <a:br>
              <a:rPr lang="en-US" dirty="0" smtClean="0">
                <a:solidFill>
                  <a:schemeClr val="tx1"/>
                </a:solidFill>
              </a:rPr>
            </a:br>
            <a:r>
              <a:rPr lang="en-US" dirty="0" smtClean="0">
                <a:solidFill>
                  <a:schemeClr val="tx1"/>
                </a:solidFill>
              </a:rPr>
              <a:t>Telegram</a:t>
            </a:r>
          </a:p>
        </p:txBody>
      </p:sp>
      <p:sp>
        <p:nvSpPr>
          <p:cNvPr id="192515" name="Rectangle 3"/>
          <p:cNvSpPr>
            <a:spLocks noGrp="1"/>
          </p:cNvSpPr>
          <p:nvPr>
            <p:ph type="body" idx="2"/>
          </p:nvPr>
        </p:nvSpPr>
        <p:spPr>
          <a:xfrm>
            <a:off x="152400" y="228600"/>
            <a:ext cx="4495800" cy="6477000"/>
          </a:xfrm>
        </p:spPr>
        <p:txBody>
          <a:bodyPr/>
          <a:lstStyle/>
          <a:p>
            <a:pPr>
              <a:lnSpc>
                <a:spcPct val="90000"/>
              </a:lnSpc>
            </a:pPr>
            <a:r>
              <a:rPr lang="en-US" sz="2800" dirty="0" smtClean="0"/>
              <a:t>German Foreign Secretary, Arthur Zimmerman, sent a coded telegram to the German ambassador in Mexico, proposing a German-Mexican alliance against the U.S. if they joined the war</a:t>
            </a:r>
          </a:p>
          <a:p>
            <a:pPr lvl="1">
              <a:lnSpc>
                <a:spcPct val="90000"/>
              </a:lnSpc>
            </a:pPr>
            <a:r>
              <a:rPr lang="en-US" dirty="0" smtClean="0"/>
              <a:t>Mexico would get back New Mexico, Arizona, and Texas </a:t>
            </a:r>
          </a:p>
          <a:p>
            <a:pPr lvl="1">
              <a:lnSpc>
                <a:spcPct val="90000"/>
              </a:lnSpc>
            </a:pPr>
            <a:r>
              <a:rPr lang="en-US" dirty="0" smtClean="0"/>
              <a:t>Mexico could keep America busy while Germany focused on Britain, considering the bad relationship that already existed</a:t>
            </a:r>
          </a:p>
          <a:p>
            <a:pPr>
              <a:lnSpc>
                <a:spcPct val="90000"/>
              </a:lnSpc>
            </a:pPr>
            <a:r>
              <a:rPr lang="en-US" sz="2800" dirty="0" smtClean="0"/>
              <a:t>Telegram intercepted by the British and made public</a:t>
            </a:r>
          </a:p>
          <a:p>
            <a:pPr>
              <a:lnSpc>
                <a:spcPct val="90000"/>
              </a:lnSpc>
            </a:pPr>
            <a:r>
              <a:rPr lang="en-US" sz="2800" dirty="0" smtClean="0"/>
              <a:t>Americans demanded war.</a:t>
            </a:r>
          </a:p>
        </p:txBody>
      </p:sp>
      <p:pic>
        <p:nvPicPr>
          <p:cNvPr id="49155" name="Picture 4" descr="Zimmerman Telegram coded_message (from NARA)"/>
          <p:cNvPicPr>
            <a:picLocks noGrp="1" noChangeAspect="1" noChangeArrowheads="1"/>
          </p:cNvPicPr>
          <p:nvPr>
            <p:ph sz="half" idx="1"/>
          </p:nvPr>
        </p:nvPicPr>
        <p:blipFill>
          <a:blip r:embed="rId3" cstate="print"/>
          <a:srcRect/>
          <a:stretch>
            <a:fillRect/>
          </a:stretch>
        </p:blipFill>
        <p:spPr>
          <a:xfrm>
            <a:off x="4724400" y="1295400"/>
            <a:ext cx="4191000" cy="5366771"/>
          </a:xfrm>
        </p:spPr>
      </p:pic>
      <p:pic>
        <p:nvPicPr>
          <p:cNvPr id="162824" name="Picture 8" descr="2009-08-24-unclesam"/>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00" y="4968944"/>
            <a:ext cx="1524000" cy="1889055"/>
          </a:xfrm>
          <a:prstGeom prst="rect">
            <a:avLst/>
          </a:prstGeom>
          <a:noFill/>
          <a:ln w="9525">
            <a:noFill/>
            <a:miter lim="800000"/>
            <a:headEnd/>
            <a:tailEnd/>
          </a:ln>
        </p:spPr>
      </p:pic>
      <p:sp>
        <p:nvSpPr>
          <p:cNvPr id="162825" name="AutoShape 9"/>
          <p:cNvSpPr>
            <a:spLocks noChangeArrowheads="1"/>
          </p:cNvSpPr>
          <p:nvPr/>
        </p:nvSpPr>
        <p:spPr bwMode="auto">
          <a:xfrm>
            <a:off x="5638800" y="4114800"/>
            <a:ext cx="2590800" cy="609600"/>
          </a:xfrm>
          <a:prstGeom prst="wedgeRoundRectCallout">
            <a:avLst>
              <a:gd name="adj1" fmla="val 38697"/>
              <a:gd name="adj2" fmla="val 140833"/>
              <a:gd name="adj3" fmla="val 16667"/>
            </a:avLst>
          </a:prstGeom>
          <a:solidFill>
            <a:schemeClr val="accent1"/>
          </a:solidFill>
          <a:ln w="9525">
            <a:solidFill>
              <a:schemeClr val="tx1"/>
            </a:solidFill>
            <a:miter lim="800000"/>
            <a:headEnd/>
            <a:tailEnd/>
          </a:ln>
        </p:spPr>
        <p:txBody>
          <a:bodyPr/>
          <a:lstStyle/>
          <a:p>
            <a:pPr algn="ctr"/>
            <a:r>
              <a:rPr lang="en-US" sz="2400" dirty="0">
                <a:solidFill>
                  <a:schemeClr val="bg1"/>
                </a:solidFill>
                <a:latin typeface="Perpetua" pitchFamily="18" charset="0"/>
              </a:rPr>
              <a:t>Oh no, you DI-N’T!</a:t>
            </a:r>
          </a:p>
        </p:txBody>
      </p:sp>
    </p:spTree>
    <p:extLst>
      <p:ext uri="{BB962C8B-B14F-4D97-AF65-F5344CB8AC3E}">
        <p14:creationId xmlns:p14="http://schemas.microsoft.com/office/powerpoint/2010/main" val="119050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2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2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925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9251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92515">
                                            <p:txEl>
                                              <p:pRg st="4" end="4"/>
                                            </p:txEl>
                                          </p:spTgt>
                                        </p:tgtEl>
                                        <p:attrNameLst>
                                          <p:attrName>style.visibility</p:attrName>
                                        </p:attrNameLst>
                                      </p:cBhvr>
                                      <p:to>
                                        <p:strVal val="visible"/>
                                      </p:to>
                                    </p:set>
                                  </p:childTnLst>
                                </p:cTn>
                              </p:par>
                            </p:childTnLst>
                          </p:cTn>
                        </p:par>
                        <p:par>
                          <p:cTn id="21" fill="hold">
                            <p:stCondLst>
                              <p:cond delay="500"/>
                            </p:stCondLst>
                            <p:childTnLst>
                              <p:par>
                                <p:cTn id="22" presetID="12" presetClass="entr" presetSubtype="2" fill="hold" nodeType="afterEffect">
                                  <p:stCondLst>
                                    <p:cond delay="0"/>
                                  </p:stCondLst>
                                  <p:childTnLst>
                                    <p:set>
                                      <p:cBhvr>
                                        <p:cTn id="23" dur="1" fill="hold">
                                          <p:stCondLst>
                                            <p:cond delay="0"/>
                                          </p:stCondLst>
                                        </p:cTn>
                                        <p:tgtEl>
                                          <p:spTgt spid="162824"/>
                                        </p:tgtEl>
                                        <p:attrNameLst>
                                          <p:attrName>style.visibility</p:attrName>
                                        </p:attrNameLst>
                                      </p:cBhvr>
                                      <p:to>
                                        <p:strVal val="visible"/>
                                      </p:to>
                                    </p:set>
                                    <p:animEffect transition="in" filter="slide(fromRight)">
                                      <p:cBhvr>
                                        <p:cTn id="24" dur="500"/>
                                        <p:tgtEl>
                                          <p:spTgt spid="162824"/>
                                        </p:tgtEl>
                                      </p:cBhvr>
                                    </p:animEffect>
                                  </p:childTnLst>
                                </p:cTn>
                              </p:par>
                            </p:childTnLst>
                          </p:cTn>
                        </p:par>
                        <p:par>
                          <p:cTn id="25" fill="hold">
                            <p:stCondLst>
                              <p:cond delay="1000"/>
                            </p:stCondLst>
                            <p:childTnLst>
                              <p:par>
                                <p:cTn id="26" presetID="12" presetClass="entr" presetSubtype="4" fill="hold" grpId="0" nodeType="afterEffect">
                                  <p:stCondLst>
                                    <p:cond delay="500"/>
                                  </p:stCondLst>
                                  <p:childTnLst>
                                    <p:set>
                                      <p:cBhvr>
                                        <p:cTn id="27" dur="1" fill="hold">
                                          <p:stCondLst>
                                            <p:cond delay="0"/>
                                          </p:stCondLst>
                                        </p:cTn>
                                        <p:tgtEl>
                                          <p:spTgt spid="162825"/>
                                        </p:tgtEl>
                                        <p:attrNameLst>
                                          <p:attrName>style.visibility</p:attrName>
                                        </p:attrNameLst>
                                      </p:cBhvr>
                                      <p:to>
                                        <p:strVal val="visible"/>
                                      </p:to>
                                    </p:set>
                                    <p:animEffect transition="in" filter="slide(fromBottom)">
                                      <p:cBhvr>
                                        <p:cTn id="28" dur="500"/>
                                        <p:tgtEl>
                                          <p:spTgt spid="162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uiExpand="1" build="p" autoUpdateAnimBg="0"/>
      <p:bldP spid="1628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57200" y="152400"/>
            <a:ext cx="8229600" cy="838200"/>
          </a:xfrm>
        </p:spPr>
        <p:txBody>
          <a:bodyPr/>
          <a:lstStyle/>
          <a:p>
            <a:r>
              <a:rPr lang="en-US" dirty="0" smtClean="0"/>
              <a:t>America Declares War</a:t>
            </a:r>
          </a:p>
        </p:txBody>
      </p:sp>
      <p:sp>
        <p:nvSpPr>
          <p:cNvPr id="163842" name="Rectangle 3"/>
          <p:cNvSpPr>
            <a:spLocks noGrp="1" noChangeArrowheads="1"/>
          </p:cNvSpPr>
          <p:nvPr>
            <p:ph sz="quarter" idx="1"/>
          </p:nvPr>
        </p:nvSpPr>
        <p:spPr>
          <a:xfrm>
            <a:off x="304800" y="990600"/>
            <a:ext cx="8610600" cy="5562600"/>
          </a:xfrm>
        </p:spPr>
        <p:txBody>
          <a:bodyPr>
            <a:noAutofit/>
          </a:bodyPr>
          <a:lstStyle/>
          <a:p>
            <a:pPr marL="274320" indent="-274320" fontAlgn="auto">
              <a:lnSpc>
                <a:spcPct val="90000"/>
              </a:lnSpc>
              <a:spcBef>
                <a:spcPts val="580"/>
              </a:spcBef>
              <a:spcAft>
                <a:spcPts val="0"/>
              </a:spcAft>
              <a:buFont typeface="Wingdings 2" pitchFamily="18" charset="2"/>
              <a:buNone/>
              <a:defRPr/>
            </a:pPr>
            <a:r>
              <a:rPr lang="en-US" sz="2800" b="1" i="1" dirty="0" smtClean="0"/>
              <a:t>“</a:t>
            </a:r>
            <a:r>
              <a:rPr lang="en-US" sz="2800" b="1" i="1" u="sng" dirty="0" smtClean="0"/>
              <a:t>The world must be made safe for democracy</a:t>
            </a:r>
            <a:r>
              <a:rPr lang="en-US" sz="2800" b="1" i="1" dirty="0" smtClean="0"/>
              <a:t>… [The United States has] no selfish ends to serve.  We desire no conquest, no dominion… We are but one of the champions of the rights of mankind… It is a fearful thing to lead this great peaceful people into war, into the most terrible and disastrous of all wars, civilization itself seeming to be in the balance.  But… we shall fight for the [idea] which we have always carried nearest in our hearts – for democracy.”</a:t>
            </a:r>
          </a:p>
          <a:p>
            <a:pPr marL="274320" indent="-274320" algn="r" fontAlgn="auto">
              <a:lnSpc>
                <a:spcPct val="90000"/>
              </a:lnSpc>
              <a:spcBef>
                <a:spcPts val="580"/>
              </a:spcBef>
              <a:spcAft>
                <a:spcPts val="0"/>
              </a:spcAft>
              <a:buFont typeface="Wingdings 2" pitchFamily="18" charset="2"/>
              <a:buNone/>
              <a:defRPr/>
            </a:pPr>
            <a:r>
              <a:rPr lang="en-US" sz="2400" b="1" i="1" dirty="0" smtClean="0"/>
              <a:t>Woodrow Wilson’s War Speech in Congress</a:t>
            </a:r>
          </a:p>
          <a:p>
            <a:pPr marL="274320" indent="-274320" algn="r" fontAlgn="auto">
              <a:lnSpc>
                <a:spcPct val="90000"/>
              </a:lnSpc>
              <a:spcBef>
                <a:spcPts val="580"/>
              </a:spcBef>
              <a:spcAft>
                <a:spcPts val="0"/>
              </a:spcAft>
              <a:buFont typeface="Wingdings 2" pitchFamily="18" charset="2"/>
              <a:buNone/>
              <a:defRPr/>
            </a:pPr>
            <a:r>
              <a:rPr lang="en-US" sz="2400" b="1" i="1" dirty="0" smtClean="0"/>
              <a:t>April 6,1917</a:t>
            </a:r>
          </a:p>
          <a:p>
            <a:pPr marL="274320" indent="-274320" fontAlgn="auto">
              <a:lnSpc>
                <a:spcPct val="90000"/>
              </a:lnSpc>
              <a:spcBef>
                <a:spcPts val="580"/>
              </a:spcBef>
              <a:spcAft>
                <a:spcPts val="0"/>
              </a:spcAft>
              <a:buFont typeface="Wingdings 2"/>
              <a:buChar char=""/>
              <a:defRPr/>
            </a:pPr>
            <a:endParaRPr lang="en-US" sz="2400" b="1" i="1" dirty="0" smtClean="0"/>
          </a:p>
          <a:p>
            <a:pPr marL="274320" indent="-274320" fontAlgn="auto">
              <a:lnSpc>
                <a:spcPct val="90000"/>
              </a:lnSpc>
              <a:spcBef>
                <a:spcPts val="580"/>
              </a:spcBef>
              <a:spcAft>
                <a:spcPts val="0"/>
              </a:spcAft>
              <a:buFont typeface="Wingdings 2"/>
              <a:buChar char=""/>
              <a:defRPr/>
            </a:pPr>
            <a:r>
              <a:rPr lang="en-US" sz="2400" dirty="0" smtClean="0"/>
              <a:t>When Wilson finished his speech, Congress rose to its feet in thunderous applause.  Wilson later told his secretary, </a:t>
            </a:r>
            <a:r>
              <a:rPr lang="en-US" sz="2400" i="1" dirty="0" smtClean="0"/>
              <a:t>“My message today was a message of death for our young men.  How strange it seems to applaud that.”</a:t>
            </a:r>
          </a:p>
        </p:txBody>
      </p:sp>
    </p:spTree>
    <p:extLst>
      <p:ext uri="{BB962C8B-B14F-4D97-AF65-F5344CB8AC3E}">
        <p14:creationId xmlns:p14="http://schemas.microsoft.com/office/powerpoint/2010/main" val="1755968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 Declares War</a:t>
            </a:r>
            <a:endParaRPr lang="en-US" dirty="0"/>
          </a:p>
        </p:txBody>
      </p:sp>
      <p:sp>
        <p:nvSpPr>
          <p:cNvPr id="3" name="Content Placeholder 2"/>
          <p:cNvSpPr>
            <a:spLocks noGrp="1"/>
          </p:cNvSpPr>
          <p:nvPr>
            <p:ph sz="quarter" idx="1"/>
          </p:nvPr>
        </p:nvSpPr>
        <p:spPr>
          <a:xfrm>
            <a:off x="2667000" y="3657600"/>
            <a:ext cx="6477000" cy="3200400"/>
          </a:xfrm>
        </p:spPr>
        <p:txBody>
          <a:bodyPr/>
          <a:lstStyle/>
          <a:p>
            <a:r>
              <a:rPr lang="en-US" sz="2800" dirty="0" smtClean="0"/>
              <a:t>Six senators and 50 representatives voted </a:t>
            </a:r>
            <a:r>
              <a:rPr lang="en-US" sz="2800" b="1" i="1" u="sng" dirty="0" smtClean="0"/>
              <a:t>against</a:t>
            </a:r>
            <a:r>
              <a:rPr lang="en-US" sz="2800" dirty="0" smtClean="0"/>
              <a:t> the war.  Many cited Washington’s Farewell Address as their justification.</a:t>
            </a:r>
          </a:p>
          <a:p>
            <a:r>
              <a:rPr lang="en-US" sz="2800" dirty="0" smtClean="0"/>
              <a:t>Jeannette Rankin: The first U.S. Congresswoman; voted against BOTH World Wars.</a:t>
            </a:r>
          </a:p>
        </p:txBody>
      </p:sp>
      <p:pic>
        <p:nvPicPr>
          <p:cNvPr id="112642" name="Picture 2" descr="http://www.greatwar.nl/america/usoorlog.jpg">
            <a:hlinkClick r:id="rId3"/>
          </p:cNvPr>
          <p:cNvPicPr>
            <a:picLocks noChangeAspect="1" noChangeArrowheads="1"/>
          </p:cNvPicPr>
          <p:nvPr/>
        </p:nvPicPr>
        <p:blipFill>
          <a:blip r:embed="rId4" cstate="print"/>
          <a:srcRect/>
          <a:stretch>
            <a:fillRect/>
          </a:stretch>
        </p:blipFill>
        <p:spPr bwMode="auto">
          <a:xfrm>
            <a:off x="0" y="0"/>
            <a:ext cx="9144000" cy="3528293"/>
          </a:xfrm>
          <a:prstGeom prst="rect">
            <a:avLst/>
          </a:prstGeom>
          <a:noFill/>
        </p:spPr>
      </p:pic>
      <p:pic>
        <p:nvPicPr>
          <p:cNvPr id="112644" name="Picture 4" descr="http://www.vmps.us/sites/default/files/jeannette_rankin.jpg"/>
          <p:cNvPicPr>
            <a:picLocks noChangeAspect="1" noChangeArrowheads="1"/>
          </p:cNvPicPr>
          <p:nvPr/>
        </p:nvPicPr>
        <p:blipFill>
          <a:blip r:embed="rId5" cstate="print"/>
          <a:srcRect l="2484" t="2899" r="3106" b="20290"/>
          <a:stretch>
            <a:fillRect/>
          </a:stretch>
        </p:blipFill>
        <p:spPr bwMode="auto">
          <a:xfrm>
            <a:off x="228600" y="3408946"/>
            <a:ext cx="2362200" cy="32324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008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mtClean="0"/>
              <a:t>Causes of WWI</a:t>
            </a:r>
          </a:p>
        </p:txBody>
      </p:sp>
      <p:sp>
        <p:nvSpPr>
          <p:cNvPr id="5123" name="Rectangle 3"/>
          <p:cNvSpPr>
            <a:spLocks noGrp="1" noChangeArrowheads="1"/>
          </p:cNvSpPr>
          <p:nvPr>
            <p:ph idx="1"/>
          </p:nvPr>
        </p:nvSpPr>
        <p:spPr/>
        <p:txBody>
          <a:bodyPr>
            <a:normAutofit/>
          </a:bodyPr>
          <a:lstStyle/>
          <a:p>
            <a:pPr marL="548640" indent="-411480" fontAlgn="auto">
              <a:spcBef>
                <a:spcPts val="580"/>
              </a:spcBef>
              <a:spcAft>
                <a:spcPts val="0"/>
              </a:spcAft>
              <a:buClr>
                <a:schemeClr val="tx1">
                  <a:shade val="95000"/>
                </a:schemeClr>
              </a:buClr>
              <a:buFont typeface="Wingdings 2"/>
              <a:buChar char=""/>
              <a:defRPr/>
            </a:pPr>
            <a:r>
              <a:rPr lang="en-US" sz="5400" dirty="0">
                <a:solidFill>
                  <a:srgbClr val="A50021"/>
                </a:solidFill>
              </a:rPr>
              <a:t>M</a:t>
            </a:r>
            <a:r>
              <a:rPr lang="en-US" sz="3600" dirty="0"/>
              <a:t>ilitarism</a:t>
            </a:r>
            <a:endParaRPr lang="en-US" sz="5400" dirty="0"/>
          </a:p>
          <a:p>
            <a:pPr marL="548640" indent="-411480" fontAlgn="auto">
              <a:spcBef>
                <a:spcPts val="580"/>
              </a:spcBef>
              <a:spcAft>
                <a:spcPts val="0"/>
              </a:spcAft>
              <a:buClr>
                <a:schemeClr val="tx1">
                  <a:shade val="95000"/>
                </a:schemeClr>
              </a:buClr>
              <a:buFont typeface="Wingdings 2"/>
              <a:buChar char=""/>
              <a:defRPr/>
            </a:pPr>
            <a:r>
              <a:rPr lang="en-US" sz="5400" dirty="0">
                <a:solidFill>
                  <a:srgbClr val="A50021"/>
                </a:solidFill>
              </a:rPr>
              <a:t>A</a:t>
            </a:r>
            <a:r>
              <a:rPr lang="en-US" sz="3600" dirty="0"/>
              <a:t>lliances</a:t>
            </a:r>
            <a:endParaRPr lang="en-US" sz="5400" dirty="0"/>
          </a:p>
          <a:p>
            <a:pPr marL="548640" indent="-411480" fontAlgn="auto">
              <a:spcBef>
                <a:spcPts val="580"/>
              </a:spcBef>
              <a:spcAft>
                <a:spcPts val="0"/>
              </a:spcAft>
              <a:buClr>
                <a:schemeClr val="tx1">
                  <a:shade val="95000"/>
                </a:schemeClr>
              </a:buClr>
              <a:buFont typeface="Wingdings 2"/>
              <a:buChar char=""/>
              <a:defRPr/>
            </a:pPr>
            <a:r>
              <a:rPr lang="en-US" sz="5400" dirty="0">
                <a:solidFill>
                  <a:srgbClr val="A50021"/>
                </a:solidFill>
              </a:rPr>
              <a:t>N</a:t>
            </a:r>
            <a:r>
              <a:rPr lang="en-US" sz="3600" dirty="0"/>
              <a:t>ationalism</a:t>
            </a:r>
            <a:endParaRPr lang="en-US" sz="5400" dirty="0"/>
          </a:p>
          <a:p>
            <a:pPr marL="548640" indent="-411480" fontAlgn="auto">
              <a:spcBef>
                <a:spcPts val="580"/>
              </a:spcBef>
              <a:spcAft>
                <a:spcPts val="0"/>
              </a:spcAft>
              <a:buClr>
                <a:schemeClr val="tx1">
                  <a:shade val="95000"/>
                </a:schemeClr>
              </a:buClr>
              <a:buFont typeface="Wingdings 2"/>
              <a:buChar char=""/>
              <a:defRPr/>
            </a:pPr>
            <a:r>
              <a:rPr lang="en-US" sz="5400" dirty="0">
                <a:solidFill>
                  <a:srgbClr val="A50021"/>
                </a:solidFill>
              </a:rPr>
              <a:t>I</a:t>
            </a:r>
            <a:r>
              <a:rPr lang="en-US" sz="3600" dirty="0"/>
              <a:t>mperialism</a:t>
            </a:r>
            <a:endParaRPr lang="en-US" sz="5400" dirty="0"/>
          </a:p>
          <a:p>
            <a:pPr marL="548640" indent="-411480" fontAlgn="auto">
              <a:spcBef>
                <a:spcPts val="580"/>
              </a:spcBef>
              <a:spcAft>
                <a:spcPts val="0"/>
              </a:spcAft>
              <a:buClr>
                <a:schemeClr val="tx1">
                  <a:shade val="95000"/>
                </a:schemeClr>
              </a:buClr>
              <a:buFont typeface="Wingdings 2"/>
              <a:buChar char=""/>
              <a:defRPr/>
            </a:pPr>
            <a:r>
              <a:rPr lang="en-US" sz="5400" dirty="0">
                <a:solidFill>
                  <a:srgbClr val="A50021"/>
                </a:solidFill>
              </a:rPr>
              <a:t>A</a:t>
            </a:r>
            <a:r>
              <a:rPr lang="en-US" sz="3600" dirty="0"/>
              <a:t>ssassination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ttp://www.glogster.com/media/5/28/58/7/28580726.jpg"/>
          <p:cNvPicPr>
            <a:picLocks noChangeAspect="1" noChangeArrowheads="1"/>
          </p:cNvPicPr>
          <p:nvPr/>
        </p:nvPicPr>
        <p:blipFill>
          <a:blip r:embed="rId3" cstate="print"/>
          <a:srcRect t="5531"/>
          <a:stretch>
            <a:fillRect/>
          </a:stretch>
        </p:blipFill>
        <p:spPr bwMode="auto">
          <a:xfrm>
            <a:off x="-30163" y="0"/>
            <a:ext cx="9174163" cy="6858000"/>
          </a:xfrm>
          <a:prstGeom prst="rect">
            <a:avLst/>
          </a:prstGeom>
          <a:noFill/>
          <a:ln w="9525">
            <a:noFill/>
            <a:miter lim="800000"/>
            <a:headEnd/>
            <a:tailEnd/>
          </a:ln>
        </p:spPr>
      </p:pic>
      <p:sp>
        <p:nvSpPr>
          <p:cNvPr id="29698" name="Rectangle 2"/>
          <p:cNvSpPr>
            <a:spLocks noGrp="1" noChangeArrowheads="1"/>
          </p:cNvSpPr>
          <p:nvPr>
            <p:ph type="title"/>
          </p:nvPr>
        </p:nvSpPr>
        <p:spPr>
          <a:xfrm>
            <a:off x="457200" y="274638"/>
            <a:ext cx="8229600" cy="1143000"/>
          </a:xfrm>
        </p:spPr>
        <p:txBody>
          <a:bodyPr/>
          <a:lstStyle/>
          <a:p>
            <a:r>
              <a:rPr lang="en-US" sz="5400" dirty="0" smtClean="0">
                <a:solidFill>
                  <a:schemeClr val="tx1">
                    <a:lumMod val="95000"/>
                    <a:lumOff val="5000"/>
                  </a:schemeClr>
                </a:solidFill>
                <a:effectLst>
                  <a:outerShdw blurRad="38100" dist="38100" dir="2700000" algn="tl">
                    <a:srgbClr val="000000">
                      <a:alpha val="43137"/>
                    </a:srgbClr>
                  </a:outerShdw>
                </a:effectLst>
              </a:rPr>
              <a:t>Militarism</a:t>
            </a:r>
          </a:p>
        </p:txBody>
      </p:sp>
      <p:sp>
        <p:nvSpPr>
          <p:cNvPr id="28674" name="Rectangle 3"/>
          <p:cNvSpPr>
            <a:spLocks noGrp="1" noChangeArrowheads="1"/>
          </p:cNvSpPr>
          <p:nvPr>
            <p:ph idx="1"/>
          </p:nvPr>
        </p:nvSpPr>
        <p:spPr>
          <a:xfrm>
            <a:off x="457200" y="3048000"/>
            <a:ext cx="8229600" cy="1905000"/>
          </a:xfrm>
          <a:solidFill>
            <a:schemeClr val="tx1">
              <a:lumMod val="50000"/>
              <a:alpha val="75000"/>
            </a:schemeClr>
          </a:solidFill>
        </p:spPr>
        <p:txBody>
          <a:bodyPr>
            <a:normAutofit/>
          </a:bodyPr>
          <a:lstStyle/>
          <a:p>
            <a:pPr marL="274320" indent="-274320" fontAlgn="auto">
              <a:spcBef>
                <a:spcPts val="580"/>
              </a:spcBef>
              <a:spcAft>
                <a:spcPts val="0"/>
              </a:spcAft>
              <a:buFont typeface="Wingdings 2"/>
              <a:buChar char=""/>
              <a:defRPr/>
            </a:pPr>
            <a:r>
              <a:rPr lang="en-US" i="1" dirty="0" smtClean="0">
                <a:solidFill>
                  <a:schemeClr val="bg1"/>
                </a:solidFill>
              </a:rPr>
              <a:t>Definition</a:t>
            </a:r>
            <a:r>
              <a:rPr lang="en-US" dirty="0" smtClean="0">
                <a:solidFill>
                  <a:schemeClr val="bg1"/>
                </a:solidFill>
              </a:rPr>
              <a:t>:  Having a large standing army who is continually prepared for war.</a:t>
            </a:r>
          </a:p>
          <a:p>
            <a:pPr marL="274320" indent="-274320" fontAlgn="auto">
              <a:spcBef>
                <a:spcPts val="580"/>
              </a:spcBef>
              <a:spcAft>
                <a:spcPts val="0"/>
              </a:spcAft>
              <a:buFont typeface="Wingdings 2"/>
              <a:buChar char=""/>
              <a:defRPr/>
            </a:pPr>
            <a:r>
              <a:rPr lang="en-US" dirty="0" smtClean="0">
                <a:solidFill>
                  <a:schemeClr val="bg1"/>
                </a:solidFill>
              </a:rPr>
              <a:t>Effect: Some people felt patriotic… other countries felt nervous and boosted their own armies</a:t>
            </a:r>
          </a:p>
        </p:txBody>
      </p:sp>
      <p:pic>
        <p:nvPicPr>
          <p:cNvPr id="29700" name="Picture 3" descr="MCj04099910000[1]"/>
          <p:cNvPicPr>
            <a:picLocks noChangeAspect="1" noChangeArrowheads="1"/>
          </p:cNvPicPr>
          <p:nvPr/>
        </p:nvPicPr>
        <p:blipFill>
          <a:blip r:embed="rId4" cstate="print"/>
          <a:srcRect/>
          <a:stretch>
            <a:fillRect/>
          </a:stretch>
        </p:blipFill>
        <p:spPr bwMode="auto">
          <a:xfrm rot="659528">
            <a:off x="6753225" y="5111750"/>
            <a:ext cx="2451100" cy="16668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mtClean="0"/>
              <a:t>Alliances</a:t>
            </a:r>
          </a:p>
        </p:txBody>
      </p:sp>
      <p:sp>
        <p:nvSpPr>
          <p:cNvPr id="21507" name="Rectangle 3"/>
          <p:cNvSpPr>
            <a:spLocks noGrp="1" noChangeArrowheads="1"/>
          </p:cNvSpPr>
          <p:nvPr>
            <p:ph idx="1"/>
          </p:nvPr>
        </p:nvSpPr>
        <p:spPr>
          <a:xfrm>
            <a:off x="457200" y="1600200"/>
            <a:ext cx="8229600" cy="1143000"/>
          </a:xfrm>
        </p:spPr>
        <p:txBody>
          <a:bodyPr>
            <a:normAutofit/>
          </a:bodyPr>
          <a:lstStyle/>
          <a:p>
            <a:pPr marL="548640" indent="-411480" fontAlgn="auto">
              <a:spcBef>
                <a:spcPts val="580"/>
              </a:spcBef>
              <a:spcAft>
                <a:spcPts val="0"/>
              </a:spcAft>
              <a:buClr>
                <a:schemeClr val="tx1">
                  <a:shade val="95000"/>
                </a:schemeClr>
              </a:buClr>
              <a:buFont typeface="Wingdings 2"/>
              <a:buChar char=""/>
              <a:defRPr/>
            </a:pPr>
            <a:r>
              <a:rPr lang="en-US" sz="2800" dirty="0"/>
              <a:t>Triple Alliance: Germany, Austria-Hungary, Italy</a:t>
            </a:r>
          </a:p>
          <a:p>
            <a:pPr marL="548640" indent="-411480" fontAlgn="auto">
              <a:spcBef>
                <a:spcPts val="580"/>
              </a:spcBef>
              <a:spcAft>
                <a:spcPts val="0"/>
              </a:spcAft>
              <a:buClr>
                <a:schemeClr val="tx1">
                  <a:shade val="95000"/>
                </a:schemeClr>
              </a:buClr>
              <a:buFont typeface="Wingdings 2"/>
              <a:buChar char=""/>
              <a:defRPr/>
            </a:pPr>
            <a:r>
              <a:rPr lang="en-US" sz="2800" dirty="0"/>
              <a:t>Triple Entente: (on-</a:t>
            </a:r>
            <a:r>
              <a:rPr lang="en-US" sz="2800" dirty="0" err="1"/>
              <a:t>tahnt</a:t>
            </a:r>
            <a:r>
              <a:rPr lang="en-US" sz="2800" dirty="0"/>
              <a:t>) France, Great Britain, Russia</a:t>
            </a:r>
          </a:p>
        </p:txBody>
      </p:sp>
      <p:pic>
        <p:nvPicPr>
          <p:cNvPr id="31747" name="Picture 6" descr="WWIchartX"/>
          <p:cNvPicPr>
            <a:picLocks noChangeAspect="1" noChangeArrowheads="1"/>
          </p:cNvPicPr>
          <p:nvPr/>
        </p:nvPicPr>
        <p:blipFill>
          <a:blip r:embed="rId3" cstate="print"/>
          <a:srcRect/>
          <a:stretch>
            <a:fillRect/>
          </a:stretch>
        </p:blipFill>
        <p:spPr bwMode="auto">
          <a:xfrm>
            <a:off x="1675607" y="2895600"/>
            <a:ext cx="5792787" cy="377954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http://ibhistoryreview.wikispaces.com/file/view/Alliances.gif"/>
          <p:cNvPicPr>
            <a:picLocks noChangeAspect="1" noChangeArrowheads="1"/>
          </p:cNvPicPr>
          <p:nvPr/>
        </p:nvPicPr>
        <p:blipFill>
          <a:blip r:embed="rId3" cstate="print"/>
          <a:srcRect/>
          <a:stretch>
            <a:fillRect/>
          </a:stretch>
        </p:blipFill>
        <p:spPr bwMode="auto">
          <a:xfrm>
            <a:off x="0" y="0"/>
            <a:ext cx="9132888" cy="6858000"/>
          </a:xfrm>
          <a:prstGeom prst="rect">
            <a:avLst/>
          </a:prstGeom>
          <a:noFill/>
          <a:ln w="9525">
            <a:noFill/>
            <a:miter lim="800000"/>
            <a:headEnd/>
            <a:tailEnd/>
          </a:ln>
        </p:spPr>
      </p:pic>
      <p:sp>
        <p:nvSpPr>
          <p:cNvPr id="2" name="Rectangle 1"/>
          <p:cNvSpPr/>
          <p:nvPr/>
        </p:nvSpPr>
        <p:spPr>
          <a:xfrm>
            <a:off x="3352800" y="5791200"/>
            <a:ext cx="5647701"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 other words…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19100" y="152400"/>
            <a:ext cx="8229600" cy="1143000"/>
          </a:xfrm>
        </p:spPr>
        <p:txBody>
          <a:bodyPr/>
          <a:lstStyle/>
          <a:p>
            <a:r>
              <a:rPr lang="en-US" dirty="0" smtClean="0"/>
              <a:t>Nationalism</a:t>
            </a:r>
          </a:p>
        </p:txBody>
      </p:sp>
      <p:sp>
        <p:nvSpPr>
          <p:cNvPr id="34818" name="Rectangle 3"/>
          <p:cNvSpPr>
            <a:spLocks noGrp="1" noChangeArrowheads="1"/>
          </p:cNvSpPr>
          <p:nvPr>
            <p:ph idx="1"/>
          </p:nvPr>
        </p:nvSpPr>
        <p:spPr>
          <a:xfrm>
            <a:off x="304800" y="1219200"/>
            <a:ext cx="5838399" cy="5257800"/>
          </a:xfrm>
        </p:spPr>
        <p:txBody>
          <a:bodyPr/>
          <a:lstStyle/>
          <a:p>
            <a:r>
              <a:rPr lang="en-US" sz="2800" i="1" dirty="0" smtClean="0"/>
              <a:t>Definition</a:t>
            </a:r>
            <a:r>
              <a:rPr lang="en-US" sz="2800" dirty="0" smtClean="0"/>
              <a:t>: the belief that people should be loyal mainly to their nation (the people they share a culture and a history with), rather than a king or an empire.</a:t>
            </a:r>
          </a:p>
          <a:p>
            <a:r>
              <a:rPr lang="en-US" sz="2800" b="1" dirty="0" smtClean="0"/>
              <a:t>Nationalism</a:t>
            </a:r>
            <a:r>
              <a:rPr lang="en-US" sz="2800" dirty="0" smtClean="0"/>
              <a:t> (I love hot dogs, baseball, and apple pie!) </a:t>
            </a:r>
          </a:p>
          <a:p>
            <a:pPr marL="0" indent="0">
              <a:buNone/>
            </a:pPr>
            <a:r>
              <a:rPr lang="en-US" sz="2800" b="1" dirty="0"/>
              <a:t>	</a:t>
            </a:r>
            <a:r>
              <a:rPr lang="en-US" sz="2800" b="1" dirty="0" smtClean="0"/>
              <a:t>	</a:t>
            </a:r>
            <a:r>
              <a:rPr lang="en-US" sz="2800" b="1" dirty="0"/>
              <a:t>	</a:t>
            </a:r>
            <a:r>
              <a:rPr lang="en-US" sz="2800" b="1" dirty="0" smtClean="0"/>
              <a:t>vs. </a:t>
            </a:r>
          </a:p>
          <a:p>
            <a:r>
              <a:rPr lang="en-US" sz="2800" b="1" dirty="0" smtClean="0"/>
              <a:t>Patriotism</a:t>
            </a:r>
            <a:r>
              <a:rPr lang="en-US" sz="2800" dirty="0" smtClean="0"/>
              <a:t> (4</a:t>
            </a:r>
            <a:r>
              <a:rPr lang="en-US" sz="2800" baseline="30000" dirty="0" smtClean="0"/>
              <a:t>th</a:t>
            </a:r>
            <a:r>
              <a:rPr lang="en-US" sz="2800" dirty="0" smtClean="0"/>
              <a:t> of July, volunteering for the military, etc.)</a:t>
            </a:r>
          </a:p>
          <a:p>
            <a:r>
              <a:rPr lang="en-US" sz="2800" dirty="0" smtClean="0"/>
              <a:t>Caused intense competition between countries and nations</a:t>
            </a:r>
          </a:p>
        </p:txBody>
      </p:sp>
      <p:pic>
        <p:nvPicPr>
          <p:cNvPr id="1026" name="Picture 2" descr="http://www.dickssportinggoods.com/graphics/product_images/pDSP1-17072178p275w.jpg"/>
          <p:cNvPicPr>
            <a:picLocks noChangeAspect="1" noChangeArrowheads="1"/>
          </p:cNvPicPr>
          <p:nvPr/>
        </p:nvPicPr>
        <p:blipFill rotWithShape="1">
          <a:blip r:embed="rId3">
            <a:extLst>
              <a:ext uri="{28A0092B-C50C-407E-A947-70E740481C1C}">
                <a14:useLocalDpi xmlns:a14="http://schemas.microsoft.com/office/drawing/2010/main" val="0"/>
              </a:ext>
            </a:extLst>
          </a:blip>
          <a:srcRect t="38260" b="39657"/>
          <a:stretch/>
        </p:blipFill>
        <p:spPr bwMode="auto">
          <a:xfrm>
            <a:off x="5638800" y="381000"/>
            <a:ext cx="3276600" cy="7341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1162" y="1115101"/>
            <a:ext cx="2814238" cy="281423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199" y="4033438"/>
            <a:ext cx="2590800" cy="2590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http://www.featurepics.com/FI/Thumb300/20060922/Gun-Powder-Barrel-98086.jpg"/>
          <p:cNvPicPr>
            <a:picLocks noChangeAspect="1" noChangeArrowheads="1"/>
          </p:cNvPicPr>
          <p:nvPr/>
        </p:nvPicPr>
        <p:blipFill>
          <a:blip r:embed="rId3" cstate="print"/>
          <a:srcRect/>
          <a:stretch>
            <a:fillRect/>
          </a:stretch>
        </p:blipFill>
        <p:spPr bwMode="auto">
          <a:xfrm>
            <a:off x="-152400" y="-15875"/>
            <a:ext cx="9296400" cy="6853238"/>
          </a:xfrm>
          <a:prstGeom prst="rect">
            <a:avLst/>
          </a:prstGeom>
          <a:noFill/>
          <a:ln w="9525">
            <a:noFill/>
            <a:miter lim="800000"/>
            <a:headEnd/>
            <a:tailEnd/>
          </a:ln>
        </p:spPr>
      </p:pic>
      <p:sp>
        <p:nvSpPr>
          <p:cNvPr id="36866" name="Title 1"/>
          <p:cNvSpPr>
            <a:spLocks noGrp="1"/>
          </p:cNvSpPr>
          <p:nvPr>
            <p:ph type="title"/>
          </p:nvPr>
        </p:nvSpPr>
        <p:spPr>
          <a:xfrm>
            <a:off x="152400" y="0"/>
            <a:ext cx="7772400" cy="1143000"/>
          </a:xfrm>
        </p:spPr>
        <p:txBody>
          <a:bodyPr/>
          <a:lstStyle/>
          <a:p>
            <a:r>
              <a:rPr lang="en-US" dirty="0" smtClean="0">
                <a:solidFill>
                  <a:schemeClr val="bg1"/>
                </a:solidFill>
                <a:effectLst>
                  <a:outerShdw blurRad="38100" dist="38100" dir="2700000" algn="tl">
                    <a:srgbClr val="000000">
                      <a:alpha val="43137"/>
                    </a:srgbClr>
                  </a:outerShdw>
                </a:effectLst>
              </a:rPr>
              <a:t>The Balkan Powder Keg</a:t>
            </a:r>
          </a:p>
        </p:txBody>
      </p:sp>
      <p:sp>
        <p:nvSpPr>
          <p:cNvPr id="36867" name="Content Placeholder 2"/>
          <p:cNvSpPr>
            <a:spLocks noGrp="1"/>
          </p:cNvSpPr>
          <p:nvPr>
            <p:ph idx="1"/>
          </p:nvPr>
        </p:nvSpPr>
        <p:spPr>
          <a:xfrm>
            <a:off x="152400" y="1143000"/>
            <a:ext cx="3429000" cy="4343400"/>
          </a:xfrm>
          <a:solidFill>
            <a:srgbClr val="996633">
              <a:alpha val="65097"/>
            </a:srgbClr>
          </a:solidFill>
        </p:spPr>
        <p:txBody>
          <a:bodyPr/>
          <a:lstStyle/>
          <a:p>
            <a:r>
              <a:rPr lang="en-US" sz="2800" dirty="0" smtClean="0">
                <a:solidFill>
                  <a:schemeClr val="bg1"/>
                </a:solidFill>
              </a:rPr>
              <a:t>The Balkans are an area of Southeastern Europe</a:t>
            </a:r>
          </a:p>
          <a:p>
            <a:r>
              <a:rPr lang="en-US" sz="2800" dirty="0" smtClean="0">
                <a:solidFill>
                  <a:schemeClr val="bg1"/>
                </a:solidFill>
              </a:rPr>
              <a:t>Home to a variety of ethnic groups, primarily Slavs.</a:t>
            </a:r>
          </a:p>
          <a:p>
            <a:r>
              <a:rPr lang="en-US" sz="2800" dirty="0" smtClean="0">
                <a:solidFill>
                  <a:schemeClr val="bg1"/>
                </a:solidFill>
              </a:rPr>
              <a:t>Slavs wanted their own country to celebrate their ethnicity</a:t>
            </a:r>
          </a:p>
        </p:txBody>
      </p:sp>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8045" r="10829"/>
          <a:stretch/>
        </p:blipFill>
        <p:spPr bwMode="auto">
          <a:xfrm rot="303127">
            <a:off x="2739885" y="4930416"/>
            <a:ext cx="2211108" cy="1789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algn="r"/>
            <a:r>
              <a:rPr lang="en-US" smtClean="0"/>
              <a:t>Imperialism</a:t>
            </a:r>
          </a:p>
        </p:txBody>
      </p:sp>
      <p:sp>
        <p:nvSpPr>
          <p:cNvPr id="37890" name="Rectangle 5"/>
          <p:cNvSpPr>
            <a:spLocks noGrp="1" noChangeArrowheads="1"/>
          </p:cNvSpPr>
          <p:nvPr>
            <p:ph type="body" sz="half" idx="1"/>
          </p:nvPr>
        </p:nvSpPr>
        <p:spPr>
          <a:xfrm>
            <a:off x="152400" y="1371600"/>
            <a:ext cx="4191000" cy="4678363"/>
          </a:xfrm>
        </p:spPr>
        <p:txBody>
          <a:bodyPr/>
          <a:lstStyle/>
          <a:p>
            <a:pPr>
              <a:lnSpc>
                <a:spcPct val="90000"/>
              </a:lnSpc>
            </a:pPr>
            <a:r>
              <a:rPr lang="en-US" sz="2800" dirty="0" smtClean="0"/>
              <a:t>Countries bitter after age of imperialism – many had lost territories to other countries in minor wars and battles</a:t>
            </a:r>
          </a:p>
          <a:p>
            <a:pPr>
              <a:lnSpc>
                <a:spcPct val="90000"/>
              </a:lnSpc>
            </a:pPr>
            <a:r>
              <a:rPr lang="en-US" sz="2800" dirty="0" smtClean="0"/>
              <a:t>Competition = mistrust</a:t>
            </a:r>
          </a:p>
          <a:p>
            <a:pPr>
              <a:lnSpc>
                <a:spcPct val="90000"/>
              </a:lnSpc>
            </a:pPr>
            <a:r>
              <a:rPr lang="en-US" sz="2800" dirty="0" smtClean="0"/>
              <a:t>Conquered nations hoped that if their side won the war, they would be rewarded with independence.</a:t>
            </a:r>
          </a:p>
        </p:txBody>
      </p:sp>
      <p:pic>
        <p:nvPicPr>
          <p:cNvPr id="37891" name="Picture 5" descr="Imperialism%20ii"/>
          <p:cNvPicPr>
            <a:picLocks noChangeAspect="1" noChangeArrowheads="1"/>
          </p:cNvPicPr>
          <p:nvPr/>
        </p:nvPicPr>
        <p:blipFill>
          <a:blip r:embed="rId3" cstate="print"/>
          <a:srcRect/>
          <a:stretch>
            <a:fillRect/>
          </a:stretch>
        </p:blipFill>
        <p:spPr bwMode="auto">
          <a:xfrm>
            <a:off x="4419600" y="1524000"/>
            <a:ext cx="4422775" cy="49530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1224</TotalTime>
  <Words>1110</Words>
  <Application>Microsoft Office PowerPoint</Application>
  <PresentationFormat>On-screen Show (4:3)</PresentationFormat>
  <Paragraphs>128</Paragraphs>
  <Slides>22</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Franklin Gothic Book</vt:lpstr>
      <vt:lpstr>Perpetua</vt:lpstr>
      <vt:lpstr>Times New Roman</vt:lpstr>
      <vt:lpstr>Wingdings</vt:lpstr>
      <vt:lpstr>Wingdings 2</vt:lpstr>
      <vt:lpstr>Equity</vt:lpstr>
      <vt:lpstr>World War I</vt:lpstr>
      <vt:lpstr>The Great War Begins</vt:lpstr>
      <vt:lpstr>Causes of WWI</vt:lpstr>
      <vt:lpstr>Militarism</vt:lpstr>
      <vt:lpstr>Alliances</vt:lpstr>
      <vt:lpstr>PowerPoint Presentation</vt:lpstr>
      <vt:lpstr>Nationalism</vt:lpstr>
      <vt:lpstr>The Balkan Powder Keg</vt:lpstr>
      <vt:lpstr>Imperialism</vt:lpstr>
      <vt:lpstr>Assassination!</vt:lpstr>
      <vt:lpstr>The Match Up!</vt:lpstr>
      <vt:lpstr>The Schlieffen Plan</vt:lpstr>
      <vt:lpstr>Fighting the Great War</vt:lpstr>
      <vt:lpstr>America’s Entrance into the Great War</vt:lpstr>
      <vt:lpstr>American Involvement in WWI</vt:lpstr>
      <vt:lpstr>America Declares Neutrality</vt:lpstr>
      <vt:lpstr>PowerPoint Presentation</vt:lpstr>
      <vt:lpstr>Sinking of the Lusitania</vt:lpstr>
      <vt:lpstr>The Election of 1916</vt:lpstr>
      <vt:lpstr>Zimmerman Telegram</vt:lpstr>
      <vt:lpstr>America Declares War</vt:lpstr>
      <vt:lpstr>America Declares War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Woodrow Wilson’s War</dc:title>
  <dc:creator>mchanrahan</dc:creator>
  <cp:lastModifiedBy>David Cummings</cp:lastModifiedBy>
  <cp:revision>38</cp:revision>
  <dcterms:created xsi:type="dcterms:W3CDTF">2012-02-24T15:18:43Z</dcterms:created>
  <dcterms:modified xsi:type="dcterms:W3CDTF">2018-02-06T20:34:14Z</dcterms:modified>
</cp:coreProperties>
</file>