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304" r:id="rId3"/>
    <p:sldId id="276" r:id="rId4"/>
    <p:sldId id="283" r:id="rId5"/>
    <p:sldId id="267" r:id="rId6"/>
    <p:sldId id="268" r:id="rId7"/>
    <p:sldId id="278" r:id="rId8"/>
    <p:sldId id="271" r:id="rId9"/>
    <p:sldId id="279" r:id="rId10"/>
    <p:sldId id="273" r:id="rId11"/>
    <p:sldId id="306" r:id="rId12"/>
    <p:sldId id="280" r:id="rId13"/>
    <p:sldId id="300" r:id="rId14"/>
    <p:sldId id="301" r:id="rId15"/>
    <p:sldId id="303" r:id="rId16"/>
    <p:sldId id="281" r:id="rId17"/>
    <p:sldId id="275" r:id="rId18"/>
    <p:sldId id="30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39" autoAdjust="0"/>
  </p:normalViewPr>
  <p:slideViewPr>
    <p:cSldViewPr>
      <p:cViewPr varScale="1">
        <p:scale>
          <a:sx n="62" d="100"/>
          <a:sy n="62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59264D-E0F3-4B89-B267-B9A42D8E239F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299A85E-2559-481A-B245-099A62A20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128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1892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A85E-2559-481A-B245-099A62A208B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altLang="en-US" sz="700" dirty="0"/>
              <a:t>The Spanish-American War showed the weakness of a navy split between two oceans – a canal was desperately needed!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altLang="en-US" sz="700" dirty="0"/>
              <a:t>Hay-</a:t>
            </a:r>
            <a:r>
              <a:rPr lang="en-US" altLang="en-US" sz="700" dirty="0" err="1"/>
              <a:t>Pauncefote</a:t>
            </a:r>
            <a:r>
              <a:rPr lang="en-US" altLang="en-US" sz="700" dirty="0"/>
              <a:t> Treaty – A treaty signed by the US and Great Britain that nullified the Clayton-Bulwer Treaty of 1850 and gave the United States the right to create and control a canal across the Central American isthmus to connect the Pacific Ocean and the Atlantic Ocean.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altLang="en-US" sz="700" dirty="0"/>
              <a:t>The location of the canal was the problem</a:t>
            </a:r>
          </a:p>
          <a:p>
            <a:pPr marL="628650" lvl="1" indent="-1714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altLang="en-US" sz="700" dirty="0">
                <a:solidFill>
                  <a:srgbClr val="17375E"/>
                </a:solidFill>
              </a:rPr>
              <a:t>Nicaragua was the first choice, but scrapped due to an erupting volcano.</a:t>
            </a:r>
          </a:p>
          <a:p>
            <a:pPr marL="628650" lvl="1" indent="-1714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altLang="en-US" sz="700" dirty="0">
                <a:solidFill>
                  <a:srgbClr val="17375E"/>
                </a:solidFill>
              </a:rPr>
              <a:t>Panama was a second choice, but it was part of Colombia.</a:t>
            </a:r>
          </a:p>
          <a:p>
            <a:pPr marL="628650" lvl="1" indent="-1714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altLang="en-US" sz="700" dirty="0">
                <a:solidFill>
                  <a:srgbClr val="17375E"/>
                </a:solidFill>
              </a:rPr>
              <a:t>TR and the French (who had failed to complete a canal in Panama already) incited a rebellion in Panama.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altLang="en-US" sz="700" dirty="0"/>
          </a:p>
          <a:p>
            <a:pPr marL="171450" indent="-1714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altLang="en-US" sz="70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 eaLnBrk="1" hangingPunct="1"/>
            <a:fld id="{0F0C66D5-BB1B-4375-BA4E-577C396D9C9C}" type="slidenum">
              <a:rPr lang="en-US" altLang="en-US" sz="1200">
                <a:latin typeface="Calibri" pitchFamily="34" charset="0"/>
              </a:rPr>
              <a:pPr eaLnBrk="1" hangingPunct="1"/>
              <a:t>6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2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Nations like Venezuela and the Dominican Republic were always behind in their loan payments to European nations.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TR was afraid Europe might use force to collect their money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Roosevelt Corollary: said the US would intervene in Latin America and collect the debts for Europe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 eaLnBrk="1" hangingPunct="1"/>
            <a:fld id="{06212FE5-EF6B-4D45-B872-468D2B04C448}" type="slidenum">
              <a:rPr lang="en-US" altLang="en-US" sz="1200">
                <a:latin typeface="Calibri" pitchFamily="34" charset="0"/>
              </a:rPr>
              <a:pPr eaLnBrk="1" hangingPunct="1"/>
              <a:t>8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7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The Great White Fleet: America’s highly advanced naval fleet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/>
              <a:t>They went on a diplomatic “good-will” mission around the world; had the bonus effect of showing America’s military muscle.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 eaLnBrk="1" hangingPunct="1"/>
            <a:fld id="{31B1534C-CD41-4E76-BEC8-A2931DF0DFC3}" type="slidenum">
              <a:rPr lang="en-US" altLang="en-US" sz="1200">
                <a:latin typeface="Calibri" pitchFamily="34" charset="0"/>
              </a:rPr>
              <a:pPr eaLnBrk="1" hangingPunct="1"/>
              <a:t>10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9A85E-2559-481A-B245-099A62A208B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56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Huerta was replaced with Carranza, making Villa believe he’d been slighted by the US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He staged a series of violent escapades in New Mexico, trying to incite a war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Wilson sent 6,000 troops to find and capture Villa, but were unsuccessful in capturing the guerillas.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Was ultimately killed by a Mexican rival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Pulled troops back suddenly in 1914 due to the outbreak of WWI in Europe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 eaLnBrk="1" hangingPunct="1"/>
            <a:fld id="{E8159911-E18B-4AAD-8EDB-CB55256EFB02}" type="slidenum">
              <a:rPr lang="en-US" altLang="en-US" sz="1200">
                <a:latin typeface="Calibri" pitchFamily="34" charset="0"/>
              </a:rPr>
              <a:pPr eaLnBrk="1" hangingPunct="1"/>
              <a:t>17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9A85E-2559-481A-B245-099A62A208B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23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4C4532"/>
            </a:gs>
            <a:gs pos="47501">
              <a:srgbClr val="7B7568"/>
            </a:gs>
            <a:gs pos="58501">
              <a:srgbClr val="868176"/>
            </a:gs>
            <a:gs pos="100000">
              <a:srgbClr val="4C4532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ea typeface="+mn-ea"/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ea typeface="+mn-ea"/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A863E-5A2E-461F-94C9-FA21893F67DE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>
                <a:latin typeface="Bodoni MT Condensed" pitchFamily="18" charset="0"/>
              </a:defRPr>
            </a:lvl1pPr>
          </a:lstStyle>
          <a:p>
            <a:fld id="{580A6729-2790-4822-96D0-4A4BBF3E3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12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FB166-56C1-4561-B87D-AB8DC13C33B5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7006-59AA-4CD1-855C-3DEE568EE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0900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45FFF-700B-4423-A3DA-221B723C6E66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9578B1DE-1C03-4076-BB4E-9392D8644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11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63509-1C95-45D9-AE80-265D472B2C81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63A44-7266-424E-A238-C5CE9A255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33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A7A587"/>
            </a:gs>
            <a:gs pos="47501">
              <a:srgbClr val="D8D5B5"/>
            </a:gs>
            <a:gs pos="58501">
              <a:srgbClr val="D9D7B9"/>
            </a:gs>
            <a:gs pos="100000">
              <a:srgbClr val="A7A587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ea typeface="+mn-ea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ea typeface="+mn-ea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57B1C-C0B1-4C04-BC5F-BBEBC1919B95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BE38898-17D0-4B58-B5D3-FEF9DF49C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9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101EB-F52B-49F6-8347-3F0772DAB2DD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8BC39-5666-4D6B-BFD7-0232AEF94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5410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1690A-9F06-4B39-98EB-BD58F5EE5E5A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70BB0-D2B9-4212-9464-FFBCBF4D7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665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A26128-3C1B-4EC8-9D8D-F110AC2EC288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7DEE-2D8E-418E-B556-62CD824FB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47304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480770-7F98-4826-AE82-46DC518379F5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3E1EB-211F-4C4D-9649-F9732868C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0874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89B35-64C0-4CA4-91D2-3BF5C752272E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DFDB5-5481-4929-8E92-62B9A4B6D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78220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EDAD1-CE44-496B-BC37-124EB0DF02BB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DFC-E1E6-4435-91B1-475A5CB8E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33150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9C6E43B8-1664-4620-B3DD-2E667D38C47C}" type="datetimeFigureOut">
              <a:rPr lang="en-US" altLang="en-US"/>
              <a:pPr/>
              <a:t>2/10/2023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5A9EB1-0F3F-4679-956C-4233059792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  <p:sldLayoutId id="2147483761" r:id="rId3"/>
    <p:sldLayoutId id="2147483756" r:id="rId4"/>
    <p:sldLayoutId id="2147483757" r:id="rId5"/>
    <p:sldLayoutId id="2147483758" r:id="rId6"/>
    <p:sldLayoutId id="2147483762" r:id="rId7"/>
    <p:sldLayoutId id="2147483763" r:id="rId8"/>
    <p:sldLayoutId id="2147483764" r:id="rId9"/>
    <p:sldLayoutId id="2147483759" r:id="rId10"/>
    <p:sldLayoutId id="214748376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istory.org/documents/pledge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WrzvNGLd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q2T7CL9wqy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Presidential Imperialism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le:Us-atlantic-fleet-1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2759"/>
          <a:stretch>
            <a:fillRect/>
          </a:stretch>
        </p:blipFill>
        <p:spPr bwMode="auto">
          <a:xfrm>
            <a:off x="-30163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418" y="4734342"/>
            <a:ext cx="7499169" cy="2123658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Sending Out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“Great White Fleet”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58B7-6B61-E7AE-CBE3-313BED64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Stick, Dollar, Moral Diplomacy</a:t>
            </a:r>
          </a:p>
        </p:txBody>
      </p:sp>
      <p:pic>
        <p:nvPicPr>
          <p:cNvPr id="5" name="Content Placeholder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E2B78794-DFDE-420C-D7ED-CF2D11A0F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631"/>
            <a:ext cx="8229600" cy="4297101"/>
          </a:xfrm>
        </p:spPr>
      </p:pic>
    </p:spTree>
    <p:extLst>
      <p:ext uri="{BB962C8B-B14F-4D97-AF65-F5344CB8AC3E}">
        <p14:creationId xmlns:p14="http://schemas.microsoft.com/office/powerpoint/2010/main" val="374667937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:\Documents and Settings\mchanrahan\Local Settings\Temporary Internet Files\Content.IE5\5M553CH1\MP900430936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r="9700"/>
          <a:stretch>
            <a:fillRect/>
          </a:stretch>
        </p:blipFill>
        <p:spPr bwMode="auto">
          <a:xfrm>
            <a:off x="4343400" y="2239963"/>
            <a:ext cx="48006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Imperialism Under Taft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Attempted to maintain TR’s imperialist policies</a:t>
            </a:r>
          </a:p>
          <a:p>
            <a:pPr eaLnBrk="1" hangingPunct="1"/>
            <a:r>
              <a:rPr lang="en-US" altLang="en-US" sz="4000" dirty="0"/>
              <a:t>Impacted by time in Philippines</a:t>
            </a:r>
          </a:p>
          <a:p>
            <a:pPr eaLnBrk="1" hangingPunct="1"/>
            <a:r>
              <a:rPr lang="en-US" altLang="en-US" sz="4000" dirty="0"/>
              <a:t>Dollar Diplomacy</a:t>
            </a: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23158" r="4309" b="2759"/>
          <a:stretch>
            <a:fillRect/>
          </a:stretch>
        </p:blipFill>
        <p:spPr bwMode="auto">
          <a:xfrm>
            <a:off x="152400" y="1600200"/>
            <a:ext cx="422433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William Howard Taft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029200" cy="4800600"/>
          </a:xfrm>
        </p:spPr>
        <p:txBody>
          <a:bodyPr>
            <a:normAutofit fontScale="32500" lnSpcReduction="2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9800" b="1" dirty="0">
                <a:ea typeface="ＭＳ Ｐゴシック" charset="0"/>
              </a:rPr>
              <a:t>Dates in Office: </a:t>
            </a:r>
            <a:r>
              <a:rPr lang="en-US" sz="9800" dirty="0">
                <a:ea typeface="ＭＳ Ｐゴシック" charset="0"/>
              </a:rPr>
              <a:t>1909-1913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9800" b="1" dirty="0">
                <a:ea typeface="ＭＳ Ｐゴシック" charset="0"/>
              </a:rPr>
              <a:t>Nickname: Big </a:t>
            </a:r>
            <a:r>
              <a:rPr lang="en-US" sz="9800" b="1" dirty="0" err="1">
                <a:ea typeface="ＭＳ Ｐゴシック" charset="0"/>
              </a:rPr>
              <a:t>Lub</a:t>
            </a:r>
            <a:r>
              <a:rPr lang="en-US" sz="9800" b="1" dirty="0">
                <a:ea typeface="ＭＳ Ｐゴシック" charset="0"/>
              </a:rPr>
              <a:t>, Big Chief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9800" b="1" dirty="0">
                <a:ea typeface="ＭＳ Ｐゴシック" charset="0"/>
              </a:rPr>
              <a:t>Political Party: </a:t>
            </a:r>
            <a:r>
              <a:rPr lang="en-US" sz="9800" dirty="0">
                <a:ea typeface="ＭＳ Ｐゴシック" charset="0"/>
              </a:rPr>
              <a:t>Republican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9800" b="1" dirty="0">
                <a:ea typeface="ＭＳ Ｐゴシック" charset="0"/>
              </a:rPr>
              <a:t>Major Events:</a:t>
            </a:r>
          </a:p>
          <a:p>
            <a:pPr eaLnBrk="1" hangingPunct="1">
              <a:buFont typeface="Wingdings" charset="0"/>
              <a:buChar char=""/>
              <a:defRPr/>
            </a:pPr>
            <a:r>
              <a:rPr lang="en-US" sz="9800" dirty="0">
                <a:ea typeface="ＭＳ Ｐゴシック" charset="0"/>
              </a:rPr>
              <a:t>16</a:t>
            </a:r>
            <a:r>
              <a:rPr lang="en-US" sz="9800" baseline="30000" dirty="0">
                <a:ea typeface="ＭＳ Ｐゴシック" charset="0"/>
              </a:rPr>
              <a:t>th</a:t>
            </a:r>
            <a:r>
              <a:rPr lang="en-US" sz="9800" dirty="0">
                <a:ea typeface="ＭＳ Ｐゴシック" charset="0"/>
              </a:rPr>
              <a:t> Amendment ratified</a:t>
            </a:r>
          </a:p>
          <a:p>
            <a:pPr eaLnBrk="1" hangingPunct="1">
              <a:buFont typeface="Wingdings" charset="0"/>
              <a:buChar char=""/>
              <a:defRPr/>
            </a:pPr>
            <a:r>
              <a:rPr lang="en-US" sz="9800" dirty="0">
                <a:ea typeface="ＭＳ Ｐゴシック" charset="0"/>
              </a:rPr>
              <a:t>Dollar Diplomacy</a:t>
            </a:r>
          </a:p>
          <a:p>
            <a:pPr eaLnBrk="1" hangingPunct="1">
              <a:buFont typeface="Wingdings" charset="0"/>
              <a:buChar char=""/>
              <a:defRPr/>
            </a:pPr>
            <a:r>
              <a:rPr lang="en-US" sz="9800" dirty="0">
                <a:ea typeface="ＭＳ Ｐゴシック" charset="0"/>
              </a:rPr>
              <a:t>Payne-Aldrich Tariff Bill</a:t>
            </a:r>
          </a:p>
          <a:p>
            <a:pPr eaLnBrk="1" hangingPunct="1">
              <a:buFont typeface="Wingdings" charset="0"/>
              <a:buChar char=""/>
              <a:defRPr/>
            </a:pPr>
            <a:r>
              <a:rPr lang="en-US" sz="9800" dirty="0" err="1">
                <a:ea typeface="ＭＳ Ｐゴシック" charset="0"/>
              </a:rPr>
              <a:t>Balinger</a:t>
            </a:r>
            <a:r>
              <a:rPr lang="en-US" sz="9800" dirty="0">
                <a:ea typeface="ＭＳ Ｐゴシック" charset="0"/>
              </a:rPr>
              <a:t>-Pinchot Quarrel</a:t>
            </a:r>
          </a:p>
          <a:p>
            <a:pPr eaLnBrk="1" hangingPunct="1">
              <a:buFont typeface="Wingdings" charset="0"/>
              <a:buChar char=""/>
              <a:defRPr/>
            </a:pPr>
            <a:endParaRPr lang="en-US" sz="7200" dirty="0"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52600"/>
            <a:ext cx="3764546" cy="4876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" b="5360"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82563"/>
            <a:ext cx="7772400" cy="1111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charset="0"/>
              </a:rPr>
              <a:t>Wilsonian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charset="0"/>
              </a:rPr>
              <a:t> Morality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Believed in isolationism</a:t>
            </a:r>
          </a:p>
          <a:p>
            <a:pPr eaLnBrk="1" hangingPunct="1"/>
            <a:r>
              <a:rPr lang="en-US" altLang="en-US" sz="3200" dirty="0"/>
              <a:t>Moral Diplomacy</a:t>
            </a:r>
          </a:p>
          <a:p>
            <a:pPr eaLnBrk="1" hangingPunct="1"/>
            <a:r>
              <a:rPr lang="en-US" altLang="en-US" sz="3200" dirty="0"/>
              <a:t>“Accidental Imperialism”</a:t>
            </a:r>
          </a:p>
          <a:p>
            <a:pPr lvl="1" eaLnBrk="1" hangingPunct="1"/>
            <a:r>
              <a:rPr lang="en-US" altLang="en-US" sz="2800" dirty="0"/>
              <a:t>Failed Nicaraguan coup</a:t>
            </a:r>
          </a:p>
          <a:p>
            <a:pPr lvl="1" eaLnBrk="1" hangingPunct="1"/>
            <a:r>
              <a:rPr lang="en-US" altLang="en-US" sz="2800" dirty="0"/>
              <a:t>Failed Haitian coup</a:t>
            </a:r>
          </a:p>
          <a:p>
            <a:pPr lvl="1" eaLnBrk="1" hangingPunct="1"/>
            <a:r>
              <a:rPr lang="en-US" altLang="en-US" sz="2800" dirty="0"/>
              <a:t>Failed Dominican coup</a:t>
            </a:r>
          </a:p>
          <a:p>
            <a:pPr lvl="1" eaLnBrk="1" hangingPunct="1"/>
            <a:r>
              <a:rPr lang="en-US" altLang="en-US" sz="2800" dirty="0"/>
              <a:t>Purchase of Virgin Islands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52600"/>
            <a:ext cx="405384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Mexican Revolution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4256088" y="1676400"/>
            <a:ext cx="4659312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Gen. </a:t>
            </a:r>
            <a:r>
              <a:rPr lang="en-US" altLang="en-US" dirty="0" err="1"/>
              <a:t>Victoriano</a:t>
            </a:r>
            <a:r>
              <a:rPr lang="en-US" altLang="en-US" dirty="0"/>
              <a:t> Huerta has corrupt president assassinated; assumes power</a:t>
            </a:r>
          </a:p>
          <a:p>
            <a:pPr lvl="1" eaLnBrk="1" hangingPunct="1"/>
            <a:r>
              <a:rPr lang="en-US" altLang="en-US" dirty="0"/>
              <a:t>Positive changes for poor</a:t>
            </a:r>
          </a:p>
          <a:p>
            <a:pPr lvl="1" eaLnBrk="1" hangingPunct="1"/>
            <a:r>
              <a:rPr lang="en-US" altLang="en-US" dirty="0"/>
              <a:t>Military dictatorship</a:t>
            </a:r>
          </a:p>
          <a:p>
            <a:pPr eaLnBrk="1" hangingPunct="1"/>
            <a:r>
              <a:rPr lang="en-US" altLang="en-US" dirty="0"/>
              <a:t>Wilson allows arms to go to Huerta’s rivals, </a:t>
            </a:r>
            <a:r>
              <a:rPr lang="en-US" altLang="en-US" dirty="0" err="1"/>
              <a:t>Venustiano</a:t>
            </a:r>
            <a:r>
              <a:rPr lang="en-US" altLang="en-US" dirty="0"/>
              <a:t> Carranza and Francisco “</a:t>
            </a:r>
            <a:r>
              <a:rPr lang="en-US" altLang="ja-JP" dirty="0" err="1"/>
              <a:t>Pancho</a:t>
            </a:r>
            <a:r>
              <a:rPr lang="en-US" altLang="en-US" dirty="0"/>
              <a:t>”</a:t>
            </a:r>
            <a:r>
              <a:rPr lang="en-US" altLang="ja-JP" dirty="0"/>
              <a:t> Villa</a:t>
            </a:r>
          </a:p>
          <a:p>
            <a:pPr eaLnBrk="1" hangingPunct="1"/>
            <a:r>
              <a:rPr lang="en-US" altLang="en-US" dirty="0"/>
              <a:t>Incident with American sailors visiting Mexico gives excuse to place Carranza in power</a:t>
            </a:r>
          </a:p>
        </p:txBody>
      </p:sp>
      <p:pic>
        <p:nvPicPr>
          <p:cNvPr id="26627" name="Picture 2" descr="File:Free from Spanish.jpg">
            <a:hlinkClick r:id="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95128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886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Last Invasion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of America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Villa slighted by U.S.</a:t>
            </a:r>
          </a:p>
          <a:p>
            <a:pPr eaLnBrk="1" hangingPunct="1"/>
            <a:r>
              <a:rPr lang="en-US" altLang="en-US" sz="4000" dirty="0"/>
              <a:t>Invasion of U.S.</a:t>
            </a:r>
          </a:p>
          <a:p>
            <a:pPr eaLnBrk="1" hangingPunct="1"/>
            <a:r>
              <a:rPr lang="en-US" altLang="en-US" sz="4000" dirty="0"/>
              <a:t>Troops sent to capture Villa</a:t>
            </a:r>
          </a:p>
          <a:p>
            <a:pPr eaLnBrk="1" hangingPunct="1"/>
            <a:r>
              <a:rPr lang="en-US" altLang="en-US" sz="4000" dirty="0"/>
              <a:t>World War I</a:t>
            </a:r>
          </a:p>
          <a:p>
            <a:pPr eaLnBrk="1" hangingPunct="1"/>
            <a:endParaRPr lang="en-US" altLang="en-US" sz="2500" dirty="0"/>
          </a:p>
        </p:txBody>
      </p:sp>
      <p:pic>
        <p:nvPicPr>
          <p:cNvPr id="86018" name="Picture 2" descr="http://www.freedomarchives.org/La_Lucha_Continua/images/pancho_v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538051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449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57" y="4191000"/>
            <a:ext cx="899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cartoon is titled “The World’s Constable.” The policeman’s night stick is labeled </a:t>
            </a:r>
            <a:r>
              <a:rPr lang="en-US" i="1" dirty="0"/>
              <a:t>The New Diplomacy. </a:t>
            </a:r>
            <a:r>
              <a:rPr lang="en-US" dirty="0"/>
              <a:t>The paper under his left arm is labeled </a:t>
            </a:r>
            <a:r>
              <a:rPr lang="en-US" i="1" dirty="0"/>
              <a:t>Arbitration. </a:t>
            </a:r>
            <a:r>
              <a:rPr lang="en-US" dirty="0"/>
              <a:t>The paper tucked in his belt reads “</a:t>
            </a:r>
            <a:r>
              <a:rPr lang="en-US" i="1" dirty="0"/>
              <a:t>Tell </a:t>
            </a:r>
            <a:r>
              <a:rPr lang="en-US" i="1" dirty="0" err="1"/>
              <a:t>yer</a:t>
            </a:r>
            <a:r>
              <a:rPr lang="en-US" i="1" dirty="0"/>
              <a:t> troubles to the policeman.” </a:t>
            </a:r>
            <a:r>
              <a:rPr lang="en-US" dirty="0"/>
              <a:t>Figures representing various countries are holding signs labeled </a:t>
            </a:r>
            <a:r>
              <a:rPr lang="en-US" i="1" dirty="0"/>
              <a:t>Disputes </a:t>
            </a:r>
            <a:r>
              <a:rPr lang="en-US" dirty="0"/>
              <a:t>or </a:t>
            </a:r>
            <a:r>
              <a:rPr lang="en-US" i="1" dirty="0"/>
              <a:t>Controversies. </a:t>
            </a:r>
            <a:endParaRPr lang="en-US" dirty="0"/>
          </a:p>
          <a:p>
            <a:r>
              <a:rPr lang="en-US" dirty="0"/>
              <a:t>a) Briefly explain the American foreign policy represented in the cartoon. </a:t>
            </a:r>
          </a:p>
          <a:p>
            <a:r>
              <a:rPr lang="en-US" dirty="0"/>
              <a:t>b) Identify one American foreign policy action from this time period and briefly explain how it fits the option of the night stick. </a:t>
            </a:r>
          </a:p>
          <a:p>
            <a:r>
              <a:rPr lang="en-US" dirty="0"/>
              <a:t>c) Identify another American foreign policy action from this time period and briefly explain how it fits the option of arbitration. </a:t>
            </a:r>
          </a:p>
        </p:txBody>
      </p:sp>
      <p:pic>
        <p:nvPicPr>
          <p:cNvPr id="4" name="Picture 2" descr="http://media.web.britannica.com/eb-media/18/126118-004-432D5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"/>
          <a:stretch>
            <a:fillRect/>
          </a:stretch>
        </p:blipFill>
        <p:spPr bwMode="auto">
          <a:xfrm>
            <a:off x="1943100" y="152400"/>
            <a:ext cx="525780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47382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The Pledge of Allegiance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i="1" dirty="0"/>
              <a:t>I pledge allegiance to my Flag and the Republic for which it stands; one Nation indivisible, with Liberty and Justice for all.</a:t>
            </a:r>
          </a:p>
          <a:p>
            <a:pPr marL="0" indent="0">
              <a:buNone/>
            </a:pPr>
            <a:r>
              <a:rPr lang="en-US" sz="4800" i="1" dirty="0"/>
              <a:t>One Country! One Flag! One Language!</a:t>
            </a:r>
          </a:p>
        </p:txBody>
      </p:sp>
    </p:spTree>
    <p:extLst>
      <p:ext uri="{BB962C8B-B14F-4D97-AF65-F5344CB8AC3E}">
        <p14:creationId xmlns:p14="http://schemas.microsoft.com/office/powerpoint/2010/main" val="1234736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William McKinley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1870075"/>
            <a:ext cx="5178425" cy="44005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3600" dirty="0"/>
              <a:t>William McKinley as an expansionist president:</a:t>
            </a:r>
          </a:p>
          <a:p>
            <a:pPr lvl="1" eaLnBrk="1" hangingPunct="1"/>
            <a:r>
              <a:rPr lang="en-US" altLang="en-US" sz="3200" dirty="0"/>
              <a:t>Spanish-American War</a:t>
            </a:r>
          </a:p>
          <a:p>
            <a:pPr lvl="1" eaLnBrk="1" hangingPunct="1"/>
            <a:r>
              <a:rPr lang="en-US" altLang="en-US" sz="3200" dirty="0"/>
              <a:t>Annexation of Hawaii</a:t>
            </a:r>
          </a:p>
          <a:p>
            <a:pPr lvl="1" eaLnBrk="1" hangingPunct="1"/>
            <a:r>
              <a:rPr lang="en-US" altLang="en-US" sz="3200" dirty="0"/>
              <a:t>Open Door Policy</a:t>
            </a:r>
          </a:p>
        </p:txBody>
      </p:sp>
      <p:pic>
        <p:nvPicPr>
          <p:cNvPr id="1026" name="Picture 2" descr="http://upload.wikimedia.org/wikipedia/commons/a/a9/William_McKinley_by_Courtney_Art_Studio,_1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52" y="1870364"/>
            <a:ext cx="3144273" cy="44006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5933" r="220" b="55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1400" y="228600"/>
            <a:ext cx="5367281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charset="0"/>
                <a:ea typeface="ＭＳ Ｐゴシック" charset="0"/>
                <a:cs typeface="ＭＳ Ｐゴシック" charset="0"/>
              </a:rPr>
              <a:t>Roosevelt and the World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2694" y="0"/>
            <a:ext cx="5731306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anose="020E0602020502020306" pitchFamily="34" charset="0"/>
                <a:ea typeface="+mn-ea"/>
              </a:rPr>
              <a:t>“Speak softly,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anose="020E0602020502020306" pitchFamily="34" charset="0"/>
                <a:ea typeface="+mn-ea"/>
              </a:rPr>
              <a:t>carry a big stick”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 Canal in Panama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163" y="1527175"/>
            <a:ext cx="5405437" cy="4873625"/>
          </a:xfrm>
        </p:spPr>
        <p:txBody>
          <a:bodyPr/>
          <a:lstStyle/>
          <a:p>
            <a:pPr eaLnBrk="1" hangingPunct="1"/>
            <a:r>
              <a:rPr lang="en-US" altLang="en-US" sz="3600"/>
              <a:t>Weaknesses of a split navy</a:t>
            </a:r>
          </a:p>
          <a:p>
            <a:pPr eaLnBrk="1" hangingPunct="1"/>
            <a:r>
              <a:rPr lang="en-US" altLang="en-US" sz="3600"/>
              <a:t>Canal in Panama</a:t>
            </a:r>
          </a:p>
          <a:p>
            <a:pPr eaLnBrk="1" hangingPunct="1"/>
            <a:r>
              <a:rPr lang="en-US" altLang="en-US" sz="3600"/>
              <a:t>Location issues</a:t>
            </a:r>
          </a:p>
          <a:p>
            <a:pPr lvl="1" eaLnBrk="1" hangingPunct="1"/>
            <a:r>
              <a:rPr lang="en-US" altLang="en-US" sz="3200"/>
              <a:t>Panama was part of Colombia; didn’t like the U.S. </a:t>
            </a:r>
          </a:p>
          <a:p>
            <a:pPr lvl="1" eaLnBrk="1" hangingPunct="1"/>
            <a:r>
              <a:rPr lang="en-US" altLang="en-US" sz="3200"/>
              <a:t>TR incited a rebellion in Panama</a:t>
            </a:r>
          </a:p>
          <a:p>
            <a:pPr eaLnBrk="1" hangingPunct="1"/>
            <a:endParaRPr lang="en-US" altLang="en-US" sz="4400"/>
          </a:p>
        </p:txBody>
      </p:sp>
      <p:pic>
        <p:nvPicPr>
          <p:cNvPr id="17411" name="Picture 2" descr="http://www.colossuscrusher.com/img/map_a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2813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mchanrahan\Local Settings\Temporary Internet Files\Content.IE5\LO1TI7FW\MC900382589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600200" y="2819400"/>
            <a:ext cx="1524000" cy="838200"/>
          </a:xfrm>
          <a:prstGeom prst="wedgeRoundRectCallout">
            <a:avLst>
              <a:gd name="adj1" fmla="val -38151"/>
              <a:gd name="adj2" fmla="val 7833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7A7425"/>
                </a:solidFill>
              </a:rPr>
              <a:t>Looks like we’ll have to take the long way, boys!</a:t>
            </a:r>
          </a:p>
        </p:txBody>
      </p:sp>
      <p:pic>
        <p:nvPicPr>
          <p:cNvPr id="7" name="Picture 10" descr="http://images.fineartamerica.com/images-medium/panama-canal-cartoon-grang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0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 Canal in Panama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3965575" cy="4873625"/>
          </a:xfrm>
        </p:spPr>
        <p:txBody>
          <a:bodyPr/>
          <a:lstStyle/>
          <a:p>
            <a:pPr eaLnBrk="1" hangingPunct="1"/>
            <a:r>
              <a:rPr lang="en-US" altLang="en-US" sz="2600"/>
              <a:t>More dangerous and costly than planned</a:t>
            </a:r>
          </a:p>
          <a:p>
            <a:pPr eaLnBrk="1" hangingPunct="1"/>
            <a:r>
              <a:rPr lang="en-US" altLang="en-US" sz="2600"/>
              <a:t>Sanitation and disease  </a:t>
            </a:r>
          </a:p>
          <a:p>
            <a:pPr eaLnBrk="1" hangingPunct="1"/>
            <a:r>
              <a:rPr lang="en-US" altLang="en-US" sz="2600"/>
              <a:t>Largest modern engineering undertaking to date; One of the greatest technological innovations in modern history</a:t>
            </a:r>
          </a:p>
          <a:p>
            <a:pPr eaLnBrk="1" hangingPunct="1"/>
            <a:r>
              <a:rPr lang="en-US" altLang="en-US" sz="2600"/>
              <a:t>Cut shipping time in half</a:t>
            </a:r>
          </a:p>
          <a:p>
            <a:pPr eaLnBrk="1" hangingPunct="1"/>
            <a:endParaRPr lang="en-US" altLang="en-US"/>
          </a:p>
        </p:txBody>
      </p:sp>
      <p:pic>
        <p:nvPicPr>
          <p:cNvPr id="4" name="Picture 2" descr="File:Panama Canal under construction, 19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22" y="1632856"/>
            <a:ext cx="4493950" cy="453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analmuseum.com/photos/1914_culebra_russian_sh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2"/>
          <a:stretch>
            <a:fillRect/>
          </a:stretch>
        </p:blipFill>
        <p:spPr bwMode="auto">
          <a:xfrm>
            <a:off x="0" y="28575"/>
            <a:ext cx="92106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media.web.britannica.com/eb-media/18/126118-004-432D5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7" y="152400"/>
            <a:ext cx="5236273" cy="1341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 dirty="0">
                <a:ea typeface="+mj-ea"/>
                <a:cs typeface="+mj-cs"/>
              </a:rPr>
              <a:t>The “Big Sister” Policy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057400"/>
            <a:ext cx="4194175" cy="4416425"/>
          </a:xfrm>
          <a:solidFill>
            <a:schemeClr val="bg1">
              <a:lumMod val="65000"/>
              <a:alpha val="7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333333"/>
              </a:buClr>
            </a:pPr>
            <a:r>
              <a:rPr lang="en-US" alt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Latin American debts to Europe</a:t>
            </a:r>
          </a:p>
          <a:p>
            <a:pPr eaLnBrk="1" hangingPunct="1">
              <a:lnSpc>
                <a:spcPct val="80000"/>
              </a:lnSpc>
              <a:buClr>
                <a:srgbClr val="333333"/>
              </a:buClr>
            </a:pPr>
            <a:r>
              <a:rPr lang="en-US" alt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Roosevelt Corollary: </a:t>
            </a:r>
            <a:r>
              <a:rPr lang="en-US" alt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US would intervene in Latin America and collect the debts for Europe</a:t>
            </a:r>
            <a:endParaRPr lang="en-US" altLang="en-US" sz="37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Clr>
                <a:srgbClr val="333333"/>
              </a:buClr>
            </a:pPr>
            <a:r>
              <a:rPr lang="en-US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Monroe Doctrine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Problems with Asia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527175"/>
            <a:ext cx="4919663" cy="5026025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Russo-Japanese War</a:t>
            </a:r>
          </a:p>
          <a:p>
            <a:pPr lvl="1" eaLnBrk="1" hangingPunct="1"/>
            <a:r>
              <a:rPr lang="en-US" altLang="en-US" sz="3500" dirty="0"/>
              <a:t>Treaty of Portsmouth</a:t>
            </a:r>
          </a:p>
          <a:p>
            <a:pPr lvl="1" eaLnBrk="1" hangingPunct="1"/>
            <a:r>
              <a:rPr lang="en-US" altLang="en-US" sz="3500" dirty="0"/>
              <a:t>Nobel Peace Prize</a:t>
            </a:r>
          </a:p>
          <a:p>
            <a:pPr eaLnBrk="1" hangingPunct="1"/>
            <a:r>
              <a:rPr lang="en-US" altLang="en-US" sz="3800" dirty="0"/>
              <a:t>Fears of the “yellow peril” in the West</a:t>
            </a:r>
          </a:p>
          <a:p>
            <a:pPr lvl="1" eaLnBrk="1" hangingPunct="1"/>
            <a:r>
              <a:rPr lang="en-US" altLang="en-US" sz="3500" dirty="0"/>
              <a:t>“Gentlemen’s Agreement”</a:t>
            </a:r>
            <a:endParaRPr lang="en-US" altLang="en-US" sz="3000" dirty="0"/>
          </a:p>
        </p:txBody>
      </p:sp>
      <p:pic>
        <p:nvPicPr>
          <p:cNvPr id="33794" name="Picture 2" descr="http://2.bp.blogspot.com/-KE4IsfYkoXY/TdoN8kOHDSI/AAAAAAAAKUs/leqQB97ypFg/s400/84517-004-4DBBB3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810000" cy="3714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http://gaetanpelletier.files.wordpress.com/2011/12/pc3a9ril-jaune.jpg?w=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3767946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2425</TotalTime>
  <Words>768</Words>
  <Application>Microsoft Office PowerPoint</Application>
  <PresentationFormat>On-screen Show (4:3)</PresentationFormat>
  <Paragraphs>97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Berlin Sans FB</vt:lpstr>
      <vt:lpstr>Bodoni MT Condensed</vt:lpstr>
      <vt:lpstr>Calibri</vt:lpstr>
      <vt:lpstr>Courier New</vt:lpstr>
      <vt:lpstr>Franklin Gothic Book</vt:lpstr>
      <vt:lpstr>Wingdings</vt:lpstr>
      <vt:lpstr>Decatur</vt:lpstr>
      <vt:lpstr>Presidential Imperialism</vt:lpstr>
      <vt:lpstr>The Pledge of Allegiance</vt:lpstr>
      <vt:lpstr>William McKinley</vt:lpstr>
      <vt:lpstr>PowerPoint Presentation</vt:lpstr>
      <vt:lpstr>PowerPoint Presentation</vt:lpstr>
      <vt:lpstr>A Canal in Panama</vt:lpstr>
      <vt:lpstr>A Canal in Panama</vt:lpstr>
      <vt:lpstr>The “Big Sister” Policy in Action</vt:lpstr>
      <vt:lpstr>Problems with Asia</vt:lpstr>
      <vt:lpstr>PowerPoint Presentation</vt:lpstr>
      <vt:lpstr>Big Stick, Dollar, Moral Diplomacy</vt:lpstr>
      <vt:lpstr>Imperialism Under Taft</vt:lpstr>
      <vt:lpstr>William Howard Taft</vt:lpstr>
      <vt:lpstr>Wilsonian Morality</vt:lpstr>
      <vt:lpstr>PowerPoint Presentation</vt:lpstr>
      <vt:lpstr>The Mexican Revolution</vt:lpstr>
      <vt:lpstr>The Last Invasion of America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Progressivism</dc:title>
  <dc:creator>mchanrahan</dc:creator>
  <cp:lastModifiedBy>David Cummings</cp:lastModifiedBy>
  <cp:revision>35</cp:revision>
  <dcterms:created xsi:type="dcterms:W3CDTF">2013-02-08T17:14:55Z</dcterms:created>
  <dcterms:modified xsi:type="dcterms:W3CDTF">2023-02-10T15:58:04Z</dcterms:modified>
</cp:coreProperties>
</file>