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1" r:id="rId1"/>
  </p:sldMasterIdLst>
  <p:notesMasterIdLst>
    <p:notesMasterId r:id="rId18"/>
  </p:notesMasterIdLst>
  <p:sldIdLst>
    <p:sldId id="277" r:id="rId2"/>
    <p:sldId id="295" r:id="rId3"/>
    <p:sldId id="259" r:id="rId4"/>
    <p:sldId id="280" r:id="rId5"/>
    <p:sldId id="302" r:id="rId6"/>
    <p:sldId id="296" r:id="rId7"/>
    <p:sldId id="297" r:id="rId8"/>
    <p:sldId id="261" r:id="rId9"/>
    <p:sldId id="262" r:id="rId10"/>
    <p:sldId id="263" r:id="rId11"/>
    <p:sldId id="267" r:id="rId12"/>
    <p:sldId id="268" r:id="rId13"/>
    <p:sldId id="298" r:id="rId14"/>
    <p:sldId id="299" r:id="rId15"/>
    <p:sldId id="300" r:id="rId16"/>
    <p:sldId id="301"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2301"/>
    <a:srgbClr val="085909"/>
    <a:srgbClr val="77B5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217" autoAdjust="0"/>
  </p:normalViewPr>
  <p:slideViewPr>
    <p:cSldViewPr snapToGrid="0" snapToObjects="1">
      <p:cViewPr varScale="1">
        <p:scale>
          <a:sx n="52" d="100"/>
          <a:sy n="52" d="100"/>
        </p:scale>
        <p:origin x="888"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5B7EB1-2C12-4387-94C4-CE503BB08C19}" type="datetimeFigureOut">
              <a:rPr lang="en-US" smtClean="0"/>
              <a:t>2/2/2018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9AFC93-D2E5-44CE-B50B-D1B0CA5C14ED}" type="slidenum">
              <a:rPr lang="en-US" smtClean="0"/>
              <a:t>‹#›</a:t>
            </a:fld>
            <a:endParaRPr lang="en-US"/>
          </a:p>
        </p:txBody>
      </p:sp>
    </p:spTree>
    <p:extLst>
      <p:ext uri="{BB962C8B-B14F-4D97-AF65-F5344CB8AC3E}">
        <p14:creationId xmlns:p14="http://schemas.microsoft.com/office/powerpoint/2010/main" val="2752049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FC93-D2E5-44CE-B50B-D1B0CA5C14ED}" type="slidenum">
              <a:rPr lang="en-US" smtClean="0"/>
              <a:t>1</a:t>
            </a:fld>
            <a:endParaRPr lang="en-US"/>
          </a:p>
        </p:txBody>
      </p:sp>
    </p:spTree>
    <p:extLst>
      <p:ext uri="{BB962C8B-B14F-4D97-AF65-F5344CB8AC3E}">
        <p14:creationId xmlns:p14="http://schemas.microsoft.com/office/powerpoint/2010/main" val="314171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solidFill>
                  <a:schemeClr val="tx1"/>
                </a:solidFill>
              </a:rPr>
              <a:t>Gen. </a:t>
            </a:r>
            <a:r>
              <a:rPr lang="en-US" dirty="0" err="1" smtClean="0">
                <a:solidFill>
                  <a:schemeClr val="tx1"/>
                </a:solidFill>
              </a:rPr>
              <a:t>Valeriano</a:t>
            </a:r>
            <a:r>
              <a:rPr lang="en-US" dirty="0" smtClean="0">
                <a:solidFill>
                  <a:schemeClr val="tx1"/>
                </a:solidFill>
              </a:rPr>
              <a:t> “Butcher” </a:t>
            </a:r>
            <a:r>
              <a:rPr lang="en-US" dirty="0" err="1" smtClean="0">
                <a:solidFill>
                  <a:schemeClr val="tx1"/>
                </a:solidFill>
              </a:rPr>
              <a:t>Weyler</a:t>
            </a:r>
            <a:r>
              <a:rPr lang="en-US" dirty="0" smtClean="0">
                <a:solidFill>
                  <a:schemeClr val="tx1"/>
                </a:solidFill>
              </a:rPr>
              <a:t> was sent by Spain to stop the revolt.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Marked by periodic executions, mass exile, destruction of farms and crops. </a:t>
            </a:r>
            <a:r>
              <a:rPr lang="en-US" sz="1200" b="0" i="0" kern="1200" dirty="0" err="1" smtClean="0">
                <a:solidFill>
                  <a:schemeClr val="tx1"/>
                </a:solidFill>
                <a:effectLst/>
                <a:latin typeface="+mn-lt"/>
                <a:ea typeface="+mn-ea"/>
                <a:cs typeface="+mn-cs"/>
              </a:rPr>
              <a:t>Weyler's</a:t>
            </a:r>
            <a:r>
              <a:rPr lang="en-US" sz="1200" b="0" i="0" kern="1200" dirty="0" smtClean="0">
                <a:solidFill>
                  <a:schemeClr val="tx1"/>
                </a:solidFill>
                <a:effectLst/>
                <a:latin typeface="+mn-lt"/>
                <a:ea typeface="+mn-ea"/>
                <a:cs typeface="+mn-cs"/>
              </a:rPr>
              <a:t> methods reached their height in October 1896, when he ordered all countryside residents and their livestock to gather in various fortified areas and towns occupied by his troops within eight days. Hundreds of thousands of people had to leave their homes, creating appalling and inhumane conditions in the crowded towns and cities, called </a:t>
            </a:r>
            <a:r>
              <a:rPr lang="en-US" dirty="0" smtClean="0">
                <a:solidFill>
                  <a:schemeClr val="tx1"/>
                </a:solidFill>
              </a:rPr>
              <a:t>“</a:t>
            </a:r>
            <a:r>
              <a:rPr lang="en-US" dirty="0" err="1" smtClean="0">
                <a:solidFill>
                  <a:schemeClr val="tx1"/>
                </a:solidFill>
              </a:rPr>
              <a:t>reconcentration</a:t>
            </a:r>
            <a:r>
              <a:rPr lang="en-US" dirty="0" smtClean="0">
                <a:solidFill>
                  <a:schemeClr val="tx1"/>
                </a:solidFill>
              </a:rPr>
              <a:t>” camps</a:t>
            </a:r>
            <a:r>
              <a:rPr lang="en-US" sz="1200" b="0" i="0" kern="1200" dirty="0" smtClean="0">
                <a:solidFill>
                  <a:schemeClr val="tx1"/>
                </a:solidFill>
                <a:effectLst/>
                <a:latin typeface="+mn-lt"/>
                <a:ea typeface="+mn-ea"/>
                <a:cs typeface="+mn-cs"/>
              </a:rPr>
              <a:t>.” It is estimated that this measure caused the death of at least one third of Cuba’s rural population.</a:t>
            </a:r>
          </a:p>
          <a:p>
            <a:pPr marL="171450" indent="-171450">
              <a:buFont typeface="Arial" panose="020B0604020202020204" pitchFamily="34" charset="0"/>
              <a:buChar char="•"/>
            </a:pPr>
            <a:r>
              <a:rPr lang="en-US" dirty="0" smtClean="0">
                <a:solidFill>
                  <a:schemeClr val="tx1"/>
                </a:solidFill>
              </a:rPr>
              <a:t>“Yellow press” newspapers tried to </a:t>
            </a:r>
            <a:r>
              <a:rPr lang="en-US" dirty="0" err="1" smtClean="0">
                <a:solidFill>
                  <a:schemeClr val="tx1"/>
                </a:solidFill>
              </a:rPr>
              <a:t>outscoop</a:t>
            </a:r>
            <a:r>
              <a:rPr lang="en-US" dirty="0" smtClean="0">
                <a:solidFill>
                  <a:schemeClr val="tx1"/>
                </a:solidFill>
              </a:rPr>
              <a:t> each other </a:t>
            </a:r>
          </a:p>
          <a:p>
            <a:pPr marL="628650" lvl="1" indent="-171450">
              <a:buFont typeface="Arial" panose="020B0604020202020204" pitchFamily="34" charset="0"/>
              <a:buChar char="•"/>
            </a:pPr>
            <a:r>
              <a:rPr lang="en-US" dirty="0" smtClean="0">
                <a:solidFill>
                  <a:schemeClr val="tx1"/>
                </a:solidFill>
              </a:rPr>
              <a:t>Hearst and Frederick</a:t>
            </a:r>
            <a:r>
              <a:rPr lang="en-US" baseline="0" dirty="0" smtClean="0">
                <a:solidFill>
                  <a:schemeClr val="tx1"/>
                </a:solidFill>
              </a:rPr>
              <a:t> Remington</a:t>
            </a:r>
            <a:endParaRPr lang="en-US" dirty="0" smtClean="0">
              <a:solidFill>
                <a:schemeClr val="tx1"/>
              </a:solidFill>
            </a:endParaRPr>
          </a:p>
          <a:p>
            <a:pPr marL="171450" indent="-171450">
              <a:buFont typeface="Arial" panose="020B0604020202020204" pitchFamily="34" charset="0"/>
              <a:buChar char="•"/>
            </a:pPr>
            <a:endParaRPr lang="en-US" dirty="0" smtClean="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1B9AFC93-D2E5-44CE-B50B-D1B0CA5C14ED}" type="slidenum">
              <a:rPr lang="en-US" smtClean="0"/>
              <a:t>3</a:t>
            </a:fld>
            <a:endParaRPr lang="en-US"/>
          </a:p>
        </p:txBody>
      </p:sp>
    </p:spTree>
    <p:extLst>
      <p:ext uri="{BB962C8B-B14F-4D97-AF65-F5344CB8AC3E}">
        <p14:creationId xmlns:p14="http://schemas.microsoft.com/office/powerpoint/2010/main" val="1641932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the </a:t>
            </a:r>
            <a:r>
              <a:rPr lang="en-US" dirty="0" err="1" smtClean="0"/>
              <a:t>maine</a:t>
            </a:r>
            <a:r>
              <a:rPr lang="en-US" dirty="0" smtClean="0"/>
              <a:t>, to hell with </a:t>
            </a:r>
            <a:r>
              <a:rPr lang="en-US" dirty="0" err="1" smtClean="0"/>
              <a:t>spain</a:t>
            </a:r>
            <a:r>
              <a:rPr lang="en-US" dirty="0" smtClean="0"/>
              <a:t>!</a:t>
            </a:r>
            <a:endParaRPr lang="en-US" dirty="0"/>
          </a:p>
        </p:txBody>
      </p:sp>
      <p:sp>
        <p:nvSpPr>
          <p:cNvPr id="4" name="Slide Number Placeholder 3"/>
          <p:cNvSpPr>
            <a:spLocks noGrp="1"/>
          </p:cNvSpPr>
          <p:nvPr>
            <p:ph type="sldNum" sz="quarter" idx="10"/>
          </p:nvPr>
        </p:nvSpPr>
        <p:spPr/>
        <p:txBody>
          <a:bodyPr/>
          <a:lstStyle/>
          <a:p>
            <a:fld id="{1B9AFC93-D2E5-44CE-B50B-D1B0CA5C14ED}" type="slidenum">
              <a:rPr lang="en-US" smtClean="0"/>
              <a:t>7</a:t>
            </a:fld>
            <a:endParaRPr lang="en-US"/>
          </a:p>
        </p:txBody>
      </p:sp>
    </p:spTree>
    <p:extLst>
      <p:ext uri="{BB962C8B-B14F-4D97-AF65-F5344CB8AC3E}">
        <p14:creationId xmlns:p14="http://schemas.microsoft.com/office/powerpoint/2010/main" val="356836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solidFill>
                  <a:schemeClr val="tx1"/>
                </a:solidFill>
              </a:rPr>
              <a:t>April 11, 1898, Congress declares war on Spain</a:t>
            </a:r>
          </a:p>
          <a:p>
            <a:pPr marL="171450" indent="-171450">
              <a:buFont typeface="Arial" panose="020B0604020202020204" pitchFamily="34" charset="0"/>
              <a:buChar char="•"/>
            </a:pPr>
            <a:r>
              <a:rPr lang="en-US" sz="1200" dirty="0" smtClean="0">
                <a:solidFill>
                  <a:schemeClr val="tx1"/>
                </a:solidFill>
              </a:rPr>
              <a:t>Congress also passes the Teller Amendment that said the U.S. would give Cuba its freedom after kicking out Spain.</a:t>
            </a:r>
          </a:p>
          <a:p>
            <a:pPr marL="171450" indent="-171450">
              <a:buFont typeface="Arial" panose="020B0604020202020204" pitchFamily="34" charset="0"/>
              <a:buChar char="•"/>
            </a:pPr>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1B9AFC93-D2E5-44CE-B50B-D1B0CA5C14ED}" type="slidenum">
              <a:rPr lang="en-US" smtClean="0"/>
              <a:t>8</a:t>
            </a:fld>
            <a:endParaRPr lang="en-US"/>
          </a:p>
        </p:txBody>
      </p:sp>
    </p:spTree>
    <p:extLst>
      <p:ext uri="{BB962C8B-B14F-4D97-AF65-F5344CB8AC3E}">
        <p14:creationId xmlns:p14="http://schemas.microsoft.com/office/powerpoint/2010/main" val="3084596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solidFill>
                  <a:schemeClr val="tx1"/>
                </a:solidFill>
              </a:rPr>
              <a:t>Under-secretary of the Navy, Teddy Roosevelt, ordered Commodore George Dewey to move to the Philippines (another Spanish colony) if war broke out</a:t>
            </a:r>
          </a:p>
          <a:p>
            <a:pPr marL="171450" indent="-171450">
              <a:buFont typeface="Arial" panose="020B0604020202020204" pitchFamily="34" charset="0"/>
              <a:buChar char="•"/>
            </a:pPr>
            <a:r>
              <a:rPr lang="en-US" sz="1200" dirty="0" smtClean="0">
                <a:solidFill>
                  <a:schemeClr val="tx1"/>
                </a:solidFill>
              </a:rPr>
              <a:t>Dewey’s six ships out maneuvered and out-shot Spain’s 10 naval ships, but was unable to take the shores of Manila.</a:t>
            </a:r>
          </a:p>
          <a:p>
            <a:pPr marL="171450" indent="-171450">
              <a:buFont typeface="Arial" panose="020B0604020202020204" pitchFamily="34" charset="0"/>
              <a:buChar char="•"/>
            </a:pPr>
            <a:r>
              <a:rPr lang="en-US" sz="1200" dirty="0" smtClean="0">
                <a:solidFill>
                  <a:schemeClr val="tx1"/>
                </a:solidFill>
              </a:rPr>
              <a:t>Foot soldiers eventually arrived, and with the help of Emilio Aguinaldo (leader of a group of Filipino insurgents), they took Manila.</a:t>
            </a: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1B9AFC93-D2E5-44CE-B50B-D1B0CA5C14ED}" type="slidenum">
              <a:rPr lang="en-US" smtClean="0"/>
              <a:t>9</a:t>
            </a:fld>
            <a:endParaRPr lang="en-US"/>
          </a:p>
        </p:txBody>
      </p:sp>
    </p:spTree>
    <p:extLst>
      <p:ext uri="{BB962C8B-B14F-4D97-AF65-F5344CB8AC3E}">
        <p14:creationId xmlns:p14="http://schemas.microsoft.com/office/powerpoint/2010/main" val="31368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solidFill>
                  <a:schemeClr val="tx1"/>
                </a:solidFill>
              </a:rPr>
              <a:t>The U.S. Army was vastly underprepared for war (had not been in conflict since the Civil War)</a:t>
            </a:r>
          </a:p>
          <a:p>
            <a:pPr marL="171450" indent="-171450">
              <a:buFont typeface="Arial" panose="020B0604020202020204" pitchFamily="34" charset="0"/>
              <a:buChar char="•"/>
            </a:pPr>
            <a:r>
              <a:rPr lang="en-US" dirty="0" smtClean="0">
                <a:solidFill>
                  <a:schemeClr val="tx1"/>
                </a:solidFill>
              </a:rPr>
              <a:t>More men would die from disease than bullets</a:t>
            </a:r>
          </a:p>
          <a:p>
            <a:pPr marL="171450" indent="-171450">
              <a:buFont typeface="Arial" panose="020B0604020202020204" pitchFamily="34" charset="0"/>
              <a:buChar char="•"/>
            </a:pPr>
            <a:r>
              <a:rPr lang="en-US" dirty="0" smtClean="0">
                <a:solidFill>
                  <a:schemeClr val="tx1"/>
                </a:solidFill>
              </a:rPr>
              <a:t>Teddy Roosevelt organized a cavalry group known as the Rough Riders</a:t>
            </a:r>
          </a:p>
          <a:p>
            <a:pPr marL="628650" lvl="1" indent="-171450">
              <a:buFont typeface="Arial" panose="020B0604020202020204" pitchFamily="34" charset="0"/>
              <a:buChar char="•"/>
            </a:pPr>
            <a:r>
              <a:rPr lang="en-US" dirty="0" smtClean="0">
                <a:solidFill>
                  <a:schemeClr val="tx1"/>
                </a:solidFill>
              </a:rPr>
              <a:t>They gathered a diverse bunch of men consisting of cowboys, gold or mining prospectors, police officers, military veterans, hunters, gamblers, Native Americans and college boys; all of whom were able-bodied and capable on horseback and in shooting.</a:t>
            </a:r>
          </a:p>
          <a:p>
            <a:pPr marL="171450" indent="-171450">
              <a:buFont typeface="Arial" panose="020B0604020202020204" pitchFamily="34" charset="0"/>
              <a:buChar char="•"/>
            </a:pPr>
            <a:r>
              <a:rPr lang="en-US" dirty="0" smtClean="0">
                <a:solidFill>
                  <a:schemeClr val="tx1"/>
                </a:solidFill>
              </a:rPr>
              <a:t>Famous for the attack on San Juan Hill (not on horseback), which forced Spain to rely on it’s naval fleet, which the Americans had already bottled in Havana Harbor.</a:t>
            </a:r>
          </a:p>
          <a:p>
            <a:pPr marL="171450" indent="-171450">
              <a:buFont typeface="Arial" panose="020B0604020202020204" pitchFamily="34" charset="0"/>
              <a:buChar char="•"/>
            </a:pPr>
            <a:r>
              <a:rPr lang="en-US" dirty="0" smtClean="0">
                <a:solidFill>
                  <a:schemeClr val="tx1"/>
                </a:solidFill>
              </a:rPr>
              <a:t>The Spanish decided to run the gauntlet, and the U.S. mowed down the Spanish ships</a:t>
            </a:r>
          </a:p>
          <a:p>
            <a:pPr marL="171450" indent="-171450">
              <a:buFont typeface="Arial" panose="020B0604020202020204" pitchFamily="34" charset="0"/>
              <a:buChar char="•"/>
            </a:pPr>
            <a:r>
              <a:rPr lang="en-US" dirty="0" smtClean="0">
                <a:solidFill>
                  <a:schemeClr val="tx1"/>
                </a:solidFill>
              </a:rPr>
              <a:t>The two countries signed an armistice on August 12, 1898</a:t>
            </a: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1B9AFC93-D2E5-44CE-B50B-D1B0CA5C14ED}" type="slidenum">
              <a:rPr lang="en-US" smtClean="0"/>
              <a:t>10</a:t>
            </a:fld>
            <a:endParaRPr lang="en-US"/>
          </a:p>
        </p:txBody>
      </p:sp>
    </p:spTree>
    <p:extLst>
      <p:ext uri="{BB962C8B-B14F-4D97-AF65-F5344CB8AC3E}">
        <p14:creationId xmlns:p14="http://schemas.microsoft.com/office/powerpoint/2010/main" val="887304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solidFill>
                  <a:schemeClr val="tx1"/>
                </a:solidFill>
              </a:rPr>
              <a:t>Jingoism was in full swing during the Spanish-American War, and the quick victory only fueled the fire.</a:t>
            </a:r>
          </a:p>
          <a:p>
            <a:pPr marL="171450" indent="-171450">
              <a:buFont typeface="Arial" panose="020B0604020202020204" pitchFamily="34" charset="0"/>
              <a:buChar char="•"/>
            </a:pPr>
            <a:r>
              <a:rPr lang="en-US" sz="1200" dirty="0" smtClean="0">
                <a:solidFill>
                  <a:schemeClr val="tx1"/>
                </a:solidFill>
              </a:rPr>
              <a:t>America was now seen as one of (if not </a:t>
            </a:r>
            <a:r>
              <a:rPr lang="en-US" sz="1200" i="1" dirty="0" smtClean="0">
                <a:solidFill>
                  <a:schemeClr val="tx1"/>
                </a:solidFill>
              </a:rPr>
              <a:t>the</a:t>
            </a:r>
            <a:r>
              <a:rPr lang="en-US" sz="1200" dirty="0" smtClean="0">
                <a:solidFill>
                  <a:schemeClr val="tx1"/>
                </a:solidFill>
              </a:rPr>
              <a:t>) strongest nation in the world</a:t>
            </a:r>
          </a:p>
          <a:p>
            <a:pPr marL="171450" indent="-171450">
              <a:buFont typeface="Arial" panose="020B0604020202020204" pitchFamily="34" charset="0"/>
              <a:buChar char="•"/>
            </a:pPr>
            <a:r>
              <a:rPr lang="en-US" sz="1200" dirty="0" smtClean="0">
                <a:solidFill>
                  <a:schemeClr val="tx1"/>
                </a:solidFill>
              </a:rPr>
              <a:t>North/South divisions were overshadowed by a foreign enemy</a:t>
            </a:r>
          </a:p>
          <a:p>
            <a:pPr marL="171450" indent="-171450">
              <a:buFont typeface="Arial" panose="020B0604020202020204" pitchFamily="34" charset="0"/>
              <a:buChar char="•"/>
            </a:pPr>
            <a:r>
              <a:rPr lang="en-US" sz="1200" dirty="0" smtClean="0">
                <a:solidFill>
                  <a:schemeClr val="tx1"/>
                </a:solidFill>
              </a:rPr>
              <a:t>John Philip Sousa’s marching music (</a:t>
            </a:r>
            <a:r>
              <a:rPr lang="en-US" sz="1200" i="1" dirty="0" smtClean="0">
                <a:solidFill>
                  <a:schemeClr val="tx1"/>
                </a:solidFill>
              </a:rPr>
              <a:t>Stars and Stripes Forever</a:t>
            </a:r>
            <a:r>
              <a:rPr lang="en-US" sz="1200" dirty="0" smtClean="0">
                <a:solidFill>
                  <a:schemeClr val="tx1"/>
                </a:solidFill>
              </a:rPr>
              <a:t>) fueled the patriotic fervor</a:t>
            </a:r>
          </a:p>
          <a:p>
            <a:pPr marL="171450" indent="-171450">
              <a:buFont typeface="Arial" panose="020B0604020202020204" pitchFamily="34" charset="0"/>
              <a:buChar char="•"/>
            </a:pPr>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1B9AFC93-D2E5-44CE-B50B-D1B0CA5C14ED}" type="slidenum">
              <a:rPr lang="en-US" smtClean="0"/>
              <a:t>12</a:t>
            </a:fld>
            <a:endParaRPr lang="en-US"/>
          </a:p>
        </p:txBody>
      </p:sp>
    </p:spTree>
    <p:extLst>
      <p:ext uri="{BB962C8B-B14F-4D97-AF65-F5344CB8AC3E}">
        <p14:creationId xmlns:p14="http://schemas.microsoft.com/office/powerpoint/2010/main" val="4055116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fontAlgn="auto" hangingPunct="1">
              <a:spcAft>
                <a:spcPts val="0"/>
              </a:spcAft>
              <a:buClr>
                <a:schemeClr val="accent1"/>
              </a:buClr>
              <a:buSzPct val="85000"/>
              <a:buFont typeface="Arial" panose="020B0604020202020204" pitchFamily="34" charset="0"/>
              <a:buChar char="•"/>
              <a:defRPr/>
            </a:pPr>
            <a:r>
              <a:rPr lang="en-US" sz="1200" dirty="0" smtClean="0">
                <a:solidFill>
                  <a:schemeClr val="tx1"/>
                </a:solidFill>
                <a:ea typeface="+mn-ea"/>
              </a:rPr>
              <a:t>The Insular Cases: Several Supreme Court cases concerning the status of territories acquired after the Spanish American War.</a:t>
            </a:r>
          </a:p>
          <a:p>
            <a:pPr marL="512763" lvl="1" indent="-171450" eaLnBrk="1" fontAlgn="auto" hangingPunct="1">
              <a:spcAft>
                <a:spcPts val="0"/>
              </a:spcAft>
              <a:buClr>
                <a:schemeClr val="accent1"/>
              </a:buClr>
              <a:buSzPct val="85000"/>
              <a:buFont typeface="Arial" panose="020B0604020202020204" pitchFamily="34" charset="0"/>
              <a:buChar char="•"/>
              <a:defRPr/>
            </a:pPr>
            <a:r>
              <a:rPr lang="en-US" sz="1200" dirty="0" smtClean="0">
                <a:solidFill>
                  <a:schemeClr val="tx1"/>
                </a:solidFill>
                <a:ea typeface="+mn-ea"/>
              </a:rPr>
              <a:t>QUESTION: Do American laws and rights apply to foreign lands and peoples?</a:t>
            </a:r>
          </a:p>
          <a:p>
            <a:pPr marL="512763" lvl="1" indent="-171450" eaLnBrk="1" fontAlgn="auto" hangingPunct="1">
              <a:spcAft>
                <a:spcPts val="0"/>
              </a:spcAft>
              <a:buClr>
                <a:schemeClr val="accent1"/>
              </a:buClr>
              <a:buSzPct val="85000"/>
              <a:buFont typeface="Arial" panose="020B0604020202020204" pitchFamily="34" charset="0"/>
              <a:buChar char="•"/>
              <a:defRPr/>
            </a:pPr>
            <a:r>
              <a:rPr lang="en-US" sz="1200" dirty="0" smtClean="0">
                <a:solidFill>
                  <a:schemeClr val="tx1"/>
                </a:solidFill>
                <a:ea typeface="+mn-ea"/>
              </a:rPr>
              <a:t>DECISION: Supreme Court said NO.</a:t>
            </a:r>
          </a:p>
          <a:p>
            <a:pPr marL="171450" lvl="0" indent="-171450" eaLnBrk="1" fontAlgn="auto" hangingPunct="1">
              <a:spcAft>
                <a:spcPts val="0"/>
              </a:spcAft>
              <a:buClr>
                <a:schemeClr val="accent1"/>
              </a:buClr>
              <a:buSzPct val="85000"/>
              <a:buFont typeface="Arial" panose="020B0604020202020204" pitchFamily="34" charset="0"/>
              <a:buChar char="•"/>
              <a:defRPr/>
            </a:pPr>
            <a:r>
              <a:rPr lang="en-US" sz="1200" dirty="0" smtClean="0">
                <a:solidFill>
                  <a:schemeClr val="tx1"/>
                </a:solidFill>
                <a:ea typeface="+mn-ea"/>
              </a:rPr>
              <a:t>This would mean that the people of imperialized nations could legally be treated less than American citizens, and Americans living in those countries did not have the same protections they would at home.</a:t>
            </a:r>
          </a:p>
          <a:p>
            <a:pPr marL="445770" lvl="1" indent="-171450" eaLnBrk="1" fontAlgn="auto" hangingPunct="1">
              <a:spcAft>
                <a:spcPts val="0"/>
              </a:spcAft>
              <a:buClr>
                <a:schemeClr val="accent1"/>
              </a:buClr>
              <a:buSzPct val="85000"/>
              <a:buFont typeface="Arial" panose="020B0604020202020204" pitchFamily="34" charset="0"/>
              <a:buChar char="•"/>
              <a:defRPr/>
            </a:pPr>
            <a:endParaRPr lang="en-US" sz="1200" dirty="0" smtClean="0">
              <a:solidFill>
                <a:schemeClr val="tx1"/>
              </a:solidFill>
              <a:ea typeface="+mn-ea"/>
            </a:endParaRPr>
          </a:p>
          <a:p>
            <a:pPr marL="171450" indent="-171450" eaLnBrk="1" fontAlgn="auto" hangingPunct="1">
              <a:spcAft>
                <a:spcPts val="0"/>
              </a:spcAft>
              <a:buFont typeface="Arial" panose="020B0604020202020204" pitchFamily="34" charset="0"/>
              <a:buChar char="•"/>
              <a:defRPr/>
            </a:pPr>
            <a:endParaRPr lang="en-US" sz="1200" dirty="0" smtClean="0">
              <a:solidFill>
                <a:schemeClr val="tx1"/>
              </a:solidFill>
              <a:ea typeface="+mn-ea"/>
            </a:endParaRPr>
          </a:p>
          <a:p>
            <a:pPr marL="171450" indent="-171450">
              <a:buFont typeface="Arial" panose="020B0604020202020204" pitchFamily="34" charset="0"/>
              <a:buChar char="•"/>
            </a:pPr>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1B9AFC93-D2E5-44CE-B50B-D1B0CA5C14ED}" type="slidenum">
              <a:rPr lang="en-US" smtClean="0"/>
              <a:t>16</a:t>
            </a:fld>
            <a:endParaRPr lang="en-US"/>
          </a:p>
        </p:txBody>
      </p:sp>
    </p:spTree>
    <p:extLst>
      <p:ext uri="{BB962C8B-B14F-4D97-AF65-F5344CB8AC3E}">
        <p14:creationId xmlns:p14="http://schemas.microsoft.com/office/powerpoint/2010/main" val="1475781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593078B-0E1D-1442-9AA5-86B3606A1C3D}" type="datetimeFigureOut">
              <a:rPr lang="en-US" smtClean="0"/>
              <a:t>2/2/2018</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D96712FD-9FCC-3C45-A382-486B21DD0B2E}"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93078B-0E1D-1442-9AA5-86B3606A1C3D}" type="datetimeFigureOut">
              <a:rPr lang="en-US" smtClean="0"/>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712FD-9FCC-3C45-A382-486B21DD0B2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93078B-0E1D-1442-9AA5-86B3606A1C3D}" type="datetimeFigureOut">
              <a:rPr lang="en-US" smtClean="0"/>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712FD-9FCC-3C45-A382-486B21DD0B2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93078B-0E1D-1442-9AA5-86B3606A1C3D}" type="datetimeFigureOut">
              <a:rPr lang="en-US" smtClean="0"/>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712FD-9FCC-3C45-A382-486B21DD0B2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593078B-0E1D-1442-9AA5-86B3606A1C3D}" type="datetimeFigureOut">
              <a:rPr lang="en-US" smtClean="0"/>
              <a:t>2/2/2018</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712FD-9FCC-3C45-A382-486B21DD0B2E}"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593078B-0E1D-1442-9AA5-86B3606A1C3D}" type="datetimeFigureOut">
              <a:rPr lang="en-US" smtClean="0"/>
              <a:t>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6712FD-9FCC-3C45-A382-486B21DD0B2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593078B-0E1D-1442-9AA5-86B3606A1C3D}" type="datetimeFigureOut">
              <a:rPr lang="en-US" smtClean="0"/>
              <a:t>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6712FD-9FCC-3C45-A382-486B21DD0B2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93078B-0E1D-1442-9AA5-86B3606A1C3D}" type="datetimeFigureOut">
              <a:rPr lang="en-US" smtClean="0"/>
              <a:t>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6712FD-9FCC-3C45-A382-486B21DD0B2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F593078B-0E1D-1442-9AA5-86B3606A1C3D}" type="datetimeFigureOut">
              <a:rPr lang="en-US" smtClean="0"/>
              <a:t>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6712FD-9FCC-3C45-A382-486B21DD0B2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593078B-0E1D-1442-9AA5-86B3606A1C3D}" type="datetimeFigureOut">
              <a:rPr lang="en-US" smtClean="0"/>
              <a:t>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6712FD-9FCC-3C45-A382-486B21DD0B2E}"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5" name="Date Placeholder 4"/>
          <p:cNvSpPr>
            <a:spLocks noGrp="1"/>
          </p:cNvSpPr>
          <p:nvPr>
            <p:ph type="dt" sz="half" idx="10"/>
          </p:nvPr>
        </p:nvSpPr>
        <p:spPr/>
        <p:txBody>
          <a:bodyPr/>
          <a:lstStyle/>
          <a:p>
            <a:fld id="{F593078B-0E1D-1442-9AA5-86B3606A1C3D}" type="datetimeFigureOut">
              <a:rPr lang="en-US" smtClean="0"/>
              <a:t>2/2/2018</a:t>
            </a:fld>
            <a:endParaRPr lang="en-US"/>
          </a:p>
        </p:txBody>
      </p:sp>
      <p:sp>
        <p:nvSpPr>
          <p:cNvPr id="7" name="Slide Number Placeholder 6"/>
          <p:cNvSpPr>
            <a:spLocks noGrp="1"/>
          </p:cNvSpPr>
          <p:nvPr>
            <p:ph type="sldNum" sz="quarter" idx="12"/>
          </p:nvPr>
        </p:nvSpPr>
        <p:spPr/>
        <p:txBody>
          <a:bodyPr/>
          <a:lstStyle/>
          <a:p>
            <a:fld id="{D96712FD-9FCC-3C45-A382-486B21DD0B2E}"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F593078B-0E1D-1442-9AA5-86B3606A1C3D}" type="datetimeFigureOut">
              <a:rPr lang="en-US" smtClean="0"/>
              <a:t>2/2/2018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D96712FD-9FCC-3C45-A382-486B21DD0B2E}"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file:///\\localhost\upload.wikimedia.org\wikipedia\commons\c\cd\RoughRiders.jpe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hyperlink" Target="https://www.youtube.com/watch?v=a-7XWhyvIp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youtube.com/watch?v=0ZmEAZCOYSE"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jpeg"/><Relationship Id="rId5" Type="http://schemas.microsoft.com/office/2007/relationships/hdphoto" Target="../media/hdphoto3.wdp"/><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Placeholder 1"/>
          <p:cNvSpPr>
            <a:spLocks noGrp="1"/>
          </p:cNvSpPr>
          <p:nvPr>
            <p:ph type="subTitle" idx="1"/>
          </p:nvPr>
        </p:nvSpPr>
        <p:spPr/>
        <p:txBody>
          <a:bodyPr/>
          <a:lstStyle/>
          <a:p>
            <a:pPr eaLnBrk="1" hangingPunct="1">
              <a:spcBef>
                <a:spcPct val="0"/>
              </a:spcBef>
            </a:pPr>
            <a:r>
              <a:rPr lang="en-US" smtClean="0">
                <a:ea typeface="ＭＳ Ｐゴシック" pitchFamily="-84" charset="-128"/>
              </a:rPr>
              <a:t>The Spanish-American War</a:t>
            </a:r>
          </a:p>
        </p:txBody>
      </p:sp>
      <p:sp>
        <p:nvSpPr>
          <p:cNvPr id="18434" name="Title 2"/>
          <p:cNvSpPr>
            <a:spLocks noGrp="1"/>
          </p:cNvSpPr>
          <p:nvPr>
            <p:ph type="ctrTitle"/>
          </p:nvPr>
        </p:nvSpPr>
        <p:spPr/>
        <p:txBody>
          <a:bodyPr/>
          <a:lstStyle/>
          <a:p>
            <a:r>
              <a:rPr lang="en-US" smtClean="0">
                <a:ea typeface="ＭＳ Ｐゴシック" pitchFamily="-84" charset="-128"/>
              </a:rPr>
              <a:t>Trouble in Cuba</a:t>
            </a: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842097" y="254575"/>
            <a:ext cx="7482239" cy="2602518"/>
          </a:xfrm>
          <a:prstGeom prst="rect">
            <a:avLst/>
          </a:prstGeom>
        </p:spPr>
      </p:pic>
    </p:spTree>
    <p:extLst>
      <p:ext uri="{BB962C8B-B14F-4D97-AF65-F5344CB8AC3E}">
        <p14:creationId xmlns:p14="http://schemas.microsoft.com/office/powerpoint/2010/main" val="369511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ile:RoughRiders.jpeg">
            <a:hlinkClick r:id="rId3"/>
          </p:cNvPr>
          <p:cNvPicPr>
            <a:picLocks noChangeAspect="1" noChangeArrowheads="1"/>
          </p:cNvPicPr>
          <p:nvPr/>
        </p:nvPicPr>
        <p:blipFill>
          <a:blip r:embed="rId4" cstate="print"/>
          <a:srcRect t="5555" b="2222"/>
          <a:stretch>
            <a:fillRect/>
          </a:stretch>
        </p:blipFill>
        <p:spPr bwMode="auto">
          <a:xfrm>
            <a:off x="-30438" y="0"/>
            <a:ext cx="9174437" cy="6858000"/>
          </a:xfrm>
          <a:prstGeom prst="rect">
            <a:avLst/>
          </a:prstGeom>
          <a:noFill/>
        </p:spPr>
      </p:pic>
      <p:sp>
        <p:nvSpPr>
          <p:cNvPr id="2" name="Title 1"/>
          <p:cNvSpPr>
            <a:spLocks noGrp="1"/>
          </p:cNvSpPr>
          <p:nvPr>
            <p:ph type="title"/>
          </p:nvPr>
        </p:nvSpPr>
        <p:spPr/>
        <p:txBody>
          <a:bodyPr/>
          <a:lstStyle/>
          <a:p>
            <a:r>
              <a:rPr lang="en-US" dirty="0" smtClean="0"/>
              <a:t>The Confused Invasion of Cuba</a:t>
            </a:r>
            <a:endParaRPr lang="en-US" dirty="0"/>
          </a:p>
        </p:txBody>
      </p:sp>
      <p:sp>
        <p:nvSpPr>
          <p:cNvPr id="5" name="Content Placeholder 4"/>
          <p:cNvSpPr>
            <a:spLocks noGrp="1"/>
          </p:cNvSpPr>
          <p:nvPr>
            <p:ph idx="1"/>
          </p:nvPr>
        </p:nvSpPr>
        <p:spPr>
          <a:solidFill>
            <a:schemeClr val="accent5">
              <a:lumMod val="20000"/>
              <a:lumOff val="80000"/>
              <a:alpha val="70000"/>
            </a:schemeClr>
          </a:solidFill>
        </p:spPr>
        <p:txBody>
          <a:bodyPr>
            <a:normAutofit/>
          </a:bodyPr>
          <a:lstStyle/>
          <a:p>
            <a:pPr>
              <a:buClr>
                <a:schemeClr val="accent5">
                  <a:lumMod val="50000"/>
                </a:schemeClr>
              </a:buClr>
            </a:pPr>
            <a:r>
              <a:rPr lang="en-US" sz="3600" dirty="0" smtClean="0">
                <a:solidFill>
                  <a:srgbClr val="452301"/>
                </a:solidFill>
              </a:rPr>
              <a:t>Underprepared for war</a:t>
            </a:r>
          </a:p>
          <a:p>
            <a:pPr>
              <a:buClr>
                <a:schemeClr val="accent5">
                  <a:lumMod val="50000"/>
                </a:schemeClr>
              </a:buClr>
            </a:pPr>
            <a:r>
              <a:rPr lang="en-US" sz="3600" dirty="0" smtClean="0">
                <a:solidFill>
                  <a:srgbClr val="452301"/>
                </a:solidFill>
              </a:rPr>
              <a:t>The Rough Riders</a:t>
            </a:r>
          </a:p>
          <a:p>
            <a:pPr lvl="1">
              <a:buClr>
                <a:schemeClr val="accent5">
                  <a:lumMod val="50000"/>
                </a:schemeClr>
              </a:buClr>
            </a:pPr>
            <a:r>
              <a:rPr lang="en-US" sz="3200" dirty="0" smtClean="0">
                <a:solidFill>
                  <a:srgbClr val="452301"/>
                </a:solidFill>
              </a:rPr>
              <a:t>Theodore Roosevelt</a:t>
            </a:r>
          </a:p>
          <a:p>
            <a:pPr lvl="1">
              <a:buClr>
                <a:schemeClr val="accent5">
                  <a:lumMod val="50000"/>
                </a:schemeClr>
              </a:buClr>
            </a:pPr>
            <a:r>
              <a:rPr lang="en-US" sz="3200" dirty="0" smtClean="0">
                <a:solidFill>
                  <a:srgbClr val="452301"/>
                </a:solidFill>
              </a:rPr>
              <a:t>San Juan Hill</a:t>
            </a:r>
          </a:p>
          <a:p>
            <a:pPr>
              <a:buClr>
                <a:schemeClr val="accent5">
                  <a:lumMod val="50000"/>
                </a:schemeClr>
              </a:buClr>
            </a:pPr>
            <a:r>
              <a:rPr lang="en-US" sz="3600" dirty="0" smtClean="0">
                <a:solidFill>
                  <a:srgbClr val="452301"/>
                </a:solidFill>
              </a:rPr>
              <a:t>Barricade of Havana harbor</a:t>
            </a:r>
          </a:p>
          <a:p>
            <a:pPr>
              <a:buClr>
                <a:schemeClr val="accent5">
                  <a:lumMod val="50000"/>
                </a:schemeClr>
              </a:buClr>
            </a:pPr>
            <a:r>
              <a:rPr lang="en-US" sz="3600" dirty="0" smtClean="0">
                <a:solidFill>
                  <a:srgbClr val="452301"/>
                </a:solidFill>
              </a:rPr>
              <a:t>Armistice</a:t>
            </a:r>
          </a:p>
          <a:p>
            <a:pPr lvl="1">
              <a:buClr>
                <a:schemeClr val="accent5">
                  <a:lumMod val="50000"/>
                </a:schemeClr>
              </a:buClr>
            </a:pPr>
            <a:r>
              <a:rPr lang="en-US" sz="3200" dirty="0" smtClean="0">
                <a:solidFill>
                  <a:srgbClr val="452301"/>
                </a:solidFill>
              </a:rPr>
              <a:t>August 12, 1898</a:t>
            </a:r>
            <a:endParaRPr lang="en-US" sz="3200" dirty="0">
              <a:solidFill>
                <a:srgbClr val="452301"/>
              </a:solidFill>
            </a:endParaRPr>
          </a:p>
        </p:txBody>
      </p:sp>
    </p:spTree>
    <p:extLst>
      <p:ext uri="{BB962C8B-B14F-4D97-AF65-F5344CB8AC3E}">
        <p14:creationId xmlns:p14="http://schemas.microsoft.com/office/powerpoint/2010/main" val="168622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6" dur="500"/>
                                        <p:tgtEl>
                                          <p:spTgt spid="5">
                                            <p:txEl>
                                              <p:pRg st="1" end="1"/>
                                            </p:txEl>
                                          </p:spTgt>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5" dur="500"/>
                                        <p:tgtEl>
                                          <p:spTgt spid="5">
                                            <p:txEl>
                                              <p:pRg st="5" end="5"/>
                                            </p:txEl>
                                          </p:spTgt>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Issues Stemming From War</a:t>
            </a:r>
            <a:endParaRPr lang="en-US" dirty="0"/>
          </a:p>
        </p:txBody>
      </p:sp>
      <p:sp>
        <p:nvSpPr>
          <p:cNvPr id="2" name="Text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534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152400" y="1742536"/>
            <a:ext cx="3581400" cy="4810664"/>
          </a:xfrm>
        </p:spPr>
        <p:txBody>
          <a:bodyPr>
            <a:noAutofit/>
          </a:bodyPr>
          <a:lstStyle/>
          <a:p>
            <a:r>
              <a:rPr lang="en-US" sz="4400" dirty="0" smtClean="0">
                <a:solidFill>
                  <a:schemeClr val="accent1">
                    <a:lumMod val="50000"/>
                  </a:schemeClr>
                </a:solidFill>
              </a:rPr>
              <a:t>Jingoism</a:t>
            </a:r>
          </a:p>
          <a:p>
            <a:r>
              <a:rPr lang="en-US" sz="4400" dirty="0" smtClean="0">
                <a:solidFill>
                  <a:schemeClr val="accent1">
                    <a:lumMod val="50000"/>
                  </a:schemeClr>
                </a:solidFill>
              </a:rPr>
              <a:t>John Philip Sousa</a:t>
            </a:r>
          </a:p>
          <a:p>
            <a:pPr lvl="1"/>
            <a:r>
              <a:rPr lang="en-US" sz="4000" i="1" dirty="0" smtClean="0">
                <a:solidFill>
                  <a:schemeClr val="accent1">
                    <a:lumMod val="50000"/>
                  </a:schemeClr>
                </a:solidFill>
                <a:hlinkClick r:id="rId4"/>
              </a:rPr>
              <a:t>Stars and Stripes Forever</a:t>
            </a:r>
            <a:endParaRPr lang="en-US" sz="4000" i="1" dirty="0" smtClean="0">
              <a:solidFill>
                <a:schemeClr val="accent1">
                  <a:lumMod val="50000"/>
                </a:schemeClr>
              </a:solidFill>
            </a:endParaRPr>
          </a:p>
        </p:txBody>
      </p:sp>
      <p:pic>
        <p:nvPicPr>
          <p:cNvPr id="1026" name="Picture 2" descr="http://content.cartoonbox.slate.com/?feature=5b31db849f6743096cee47157f98da5c&amp;resize=no"/>
          <p:cNvPicPr>
            <a:picLocks noChangeAspect="1" noChangeArrowheads="1"/>
          </p:cNvPicPr>
          <p:nvPr/>
        </p:nvPicPr>
        <p:blipFill>
          <a:blip r:embed="rId5" cstate="print"/>
          <a:srcRect/>
          <a:stretch>
            <a:fillRect/>
          </a:stretch>
        </p:blipFill>
        <p:spPr bwMode="auto">
          <a:xfrm rot="254436">
            <a:off x="3827079" y="1631388"/>
            <a:ext cx="5110916" cy="3925184"/>
          </a:xfrm>
          <a:prstGeom prst="rect">
            <a:avLst/>
          </a:prstGeom>
          <a:noFill/>
          <a:ln w="38100">
            <a:solidFill>
              <a:srgbClr val="C00000"/>
            </a:solidFill>
          </a:ln>
        </p:spPr>
      </p:pic>
      <p:sp>
        <p:nvSpPr>
          <p:cNvPr id="4" name="Title 3"/>
          <p:cNvSpPr>
            <a:spLocks noGrp="1"/>
          </p:cNvSpPr>
          <p:nvPr>
            <p:ph type="title"/>
          </p:nvPr>
        </p:nvSpPr>
        <p:spPr>
          <a:xfrm>
            <a:off x="426128" y="408372"/>
            <a:ext cx="3307672" cy="1039427"/>
          </a:xfrm>
        </p:spPr>
        <p:txBody>
          <a:bodyPr>
            <a:normAutofit/>
          </a:bodyPr>
          <a:lstStyle/>
          <a:p>
            <a:r>
              <a:rPr lang="en-US" sz="4400" dirty="0" smtClean="0"/>
              <a:t>‘</a:t>
            </a:r>
            <a:r>
              <a:rPr lang="en-US" sz="4400" dirty="0" err="1" smtClean="0"/>
              <a:t>Murica</a:t>
            </a:r>
            <a:r>
              <a:rPr lang="en-US" sz="4400" dirty="0" smtClean="0"/>
              <a:t>!</a:t>
            </a:r>
            <a:endParaRPr lang="en-US" sz="4400" dirty="0"/>
          </a:p>
        </p:txBody>
      </p:sp>
    </p:spTree>
    <p:extLst>
      <p:ext uri="{BB962C8B-B14F-4D97-AF65-F5344CB8AC3E}">
        <p14:creationId xmlns:p14="http://schemas.microsoft.com/office/powerpoint/2010/main" val="54616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mtClean="0"/>
              <a:t>Ending the War</a:t>
            </a:r>
          </a:p>
        </p:txBody>
      </p:sp>
      <p:sp>
        <p:nvSpPr>
          <p:cNvPr id="27651" name="Content Placeholder 2"/>
          <p:cNvSpPr>
            <a:spLocks noGrp="1"/>
          </p:cNvSpPr>
          <p:nvPr>
            <p:ph sz="half" idx="1"/>
          </p:nvPr>
        </p:nvSpPr>
        <p:spPr>
          <a:xfrm>
            <a:off x="363538" y="1735137"/>
            <a:ext cx="8469312" cy="2249033"/>
          </a:xfrm>
        </p:spPr>
        <p:txBody>
          <a:bodyPr>
            <a:noAutofit/>
          </a:bodyPr>
          <a:lstStyle/>
          <a:p>
            <a:pPr eaLnBrk="1" hangingPunct="1">
              <a:spcBef>
                <a:spcPts val="800"/>
              </a:spcBef>
            </a:pPr>
            <a:r>
              <a:rPr lang="en-US" sz="2400" dirty="0" smtClean="0">
                <a:solidFill>
                  <a:schemeClr val="tx1"/>
                </a:solidFill>
              </a:rPr>
              <a:t>Cuba was now free from Spanish control; U.S. gains Puerto </a:t>
            </a:r>
            <a:r>
              <a:rPr lang="en-US" sz="2400" dirty="0" smtClean="0">
                <a:solidFill>
                  <a:schemeClr val="tx1"/>
                </a:solidFill>
              </a:rPr>
              <a:t>Rico, </a:t>
            </a:r>
            <a:r>
              <a:rPr lang="en-US" sz="2400" dirty="0" smtClean="0">
                <a:solidFill>
                  <a:schemeClr val="tx1"/>
                </a:solidFill>
              </a:rPr>
              <a:t>Guam, and the </a:t>
            </a:r>
            <a:r>
              <a:rPr lang="en-US" sz="2400" dirty="0" smtClean="0">
                <a:solidFill>
                  <a:schemeClr val="tx1"/>
                </a:solidFill>
              </a:rPr>
              <a:t>Philippines.</a:t>
            </a:r>
            <a:endParaRPr lang="en-US" sz="2400" dirty="0" smtClean="0">
              <a:solidFill>
                <a:schemeClr val="tx1"/>
              </a:solidFill>
            </a:endParaRPr>
          </a:p>
          <a:p>
            <a:pPr eaLnBrk="1" hangingPunct="1">
              <a:spcBef>
                <a:spcPts val="800"/>
              </a:spcBef>
            </a:pPr>
            <a:r>
              <a:rPr lang="en-US" sz="2400" dirty="0" smtClean="0">
                <a:solidFill>
                  <a:schemeClr val="tx1"/>
                </a:solidFill>
              </a:rPr>
              <a:t>Anti-Imperialist League emerged to halt annexation</a:t>
            </a:r>
          </a:p>
          <a:p>
            <a:pPr lvl="1">
              <a:spcBef>
                <a:spcPts val="800"/>
              </a:spcBef>
            </a:pPr>
            <a:endParaRPr lang="en-US" sz="2600" dirty="0" smtClean="0"/>
          </a:p>
        </p:txBody>
      </p:sp>
      <p:sp>
        <p:nvSpPr>
          <p:cNvPr id="27652" name="Content Placeholder 4"/>
          <p:cNvSpPr>
            <a:spLocks noGrp="1"/>
          </p:cNvSpPr>
          <p:nvPr>
            <p:ph sz="half" idx="2"/>
          </p:nvPr>
        </p:nvSpPr>
        <p:spPr>
          <a:xfrm>
            <a:off x="1939925" y="3040380"/>
            <a:ext cx="6892925" cy="3218907"/>
          </a:xfrm>
        </p:spPr>
        <p:txBody>
          <a:bodyPr>
            <a:normAutofit/>
          </a:bodyPr>
          <a:lstStyle/>
          <a:p>
            <a:pPr lvl="1">
              <a:spcBef>
                <a:spcPts val="0"/>
              </a:spcBef>
            </a:pPr>
            <a:r>
              <a:rPr lang="en-US" sz="2200" dirty="0">
                <a:solidFill>
                  <a:schemeClr val="tx1"/>
                </a:solidFill>
              </a:rPr>
              <a:t>Mark Twain, Carnegie, Samuel Gompers</a:t>
            </a:r>
          </a:p>
          <a:p>
            <a:pPr lvl="1">
              <a:spcBef>
                <a:spcPts val="0"/>
              </a:spcBef>
            </a:pPr>
            <a:r>
              <a:rPr lang="en-US" sz="2200" dirty="0">
                <a:solidFill>
                  <a:schemeClr val="tx1"/>
                </a:solidFill>
              </a:rPr>
              <a:t>Other lands had generally been </a:t>
            </a:r>
            <a:r>
              <a:rPr lang="en-US" sz="2200" dirty="0" smtClean="0">
                <a:solidFill>
                  <a:schemeClr val="tx1"/>
                </a:solidFill>
              </a:rPr>
              <a:t>closely located or </a:t>
            </a:r>
            <a:r>
              <a:rPr lang="en-US" sz="2200" dirty="0">
                <a:solidFill>
                  <a:schemeClr val="tx1"/>
                </a:solidFill>
              </a:rPr>
              <a:t>sparsely </a:t>
            </a:r>
            <a:r>
              <a:rPr lang="en-US" sz="2200" dirty="0" smtClean="0">
                <a:solidFill>
                  <a:schemeClr val="tx1"/>
                </a:solidFill>
              </a:rPr>
              <a:t>populated; not so with Spanish territories</a:t>
            </a:r>
          </a:p>
          <a:p>
            <a:pPr lvl="1">
              <a:spcBef>
                <a:spcPts val="0"/>
              </a:spcBef>
            </a:pPr>
            <a:r>
              <a:rPr lang="en-US" sz="2200" dirty="0" smtClean="0">
                <a:solidFill>
                  <a:schemeClr val="tx1"/>
                </a:solidFill>
              </a:rPr>
              <a:t>Strain </a:t>
            </a:r>
            <a:r>
              <a:rPr lang="en-US" sz="2200" dirty="0">
                <a:solidFill>
                  <a:schemeClr val="tx1"/>
                </a:solidFill>
              </a:rPr>
              <a:t>on American resources, harming business/labor</a:t>
            </a:r>
          </a:p>
          <a:p>
            <a:pPr lvl="1">
              <a:spcBef>
                <a:spcPts val="0"/>
              </a:spcBef>
            </a:pPr>
            <a:r>
              <a:rPr lang="en-US" sz="2200" i="1" dirty="0">
                <a:solidFill>
                  <a:schemeClr val="tx1"/>
                </a:solidFill>
              </a:rPr>
              <a:t>The War Prayer</a:t>
            </a:r>
            <a:endParaRPr lang="en-US" sz="2200" dirty="0">
              <a:solidFill>
                <a:schemeClr val="tx1"/>
              </a:solidFill>
            </a:endParaRPr>
          </a:p>
          <a:p>
            <a:pPr lvl="1" eaLnBrk="1" hangingPunct="1"/>
            <a:endParaRPr lang="en-US" sz="2600" dirty="0" smtClean="0">
              <a:solidFill>
                <a:srgbClr val="423A23"/>
              </a:solidFill>
            </a:endParaRPr>
          </a:p>
        </p:txBody>
      </p:sp>
      <p:pic>
        <p:nvPicPr>
          <p:cNvPr id="4" name="Picture 2" descr="http://photo.goodreads.com/authors/1322103868p5/1244.jpg">
            <a:hlinkClick r:id="rId2"/>
          </p:cNvPr>
          <p:cNvPicPr>
            <a:picLocks noChangeAspect="1" noChangeArrowheads="1"/>
          </p:cNvPicPr>
          <p:nvPr/>
        </p:nvPicPr>
        <p:blipFill>
          <a:blip r:embed="rId3" cstate="print"/>
          <a:srcRect/>
          <a:stretch>
            <a:fillRect/>
          </a:stretch>
        </p:blipFill>
        <p:spPr bwMode="auto">
          <a:xfrm>
            <a:off x="286425" y="3657758"/>
            <a:ext cx="1962150" cy="27470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1939925" y="5659122"/>
            <a:ext cx="7095218" cy="1200329"/>
          </a:xfrm>
          <a:prstGeom prst="rect">
            <a:avLst/>
          </a:prstGeom>
        </p:spPr>
        <p:txBody>
          <a:bodyPr wrap="square">
            <a:spAutoFit/>
          </a:bodyPr>
          <a:lstStyle/>
          <a:p>
            <a:pPr marL="0" indent="0" algn="ctr">
              <a:buNone/>
            </a:pPr>
            <a:r>
              <a:rPr lang="en-US" sz="2400" i="1" dirty="0" smtClean="0"/>
              <a:t>“</a:t>
            </a:r>
            <a:r>
              <a:rPr lang="en-US" sz="2400" i="1" dirty="0"/>
              <a:t>I don't think the prayer will be published in my time.  None but the dead are permitted to tell the truth."</a:t>
            </a:r>
            <a:endParaRPr lang="en-US" sz="2400" dirty="0"/>
          </a:p>
        </p:txBody>
      </p:sp>
    </p:spTree>
    <p:extLst>
      <p:ext uri="{BB962C8B-B14F-4D97-AF65-F5344CB8AC3E}">
        <p14:creationId xmlns:p14="http://schemas.microsoft.com/office/powerpoint/2010/main" val="327533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32095" y="3820886"/>
            <a:ext cx="4002981" cy="2797083"/>
          </a:xfrm>
          <a:prstGeom prst="rect">
            <a:avLst/>
          </a:prstGeom>
          <a:ln>
            <a:noFill/>
          </a:ln>
          <a:effectLst>
            <a:outerShdw blurRad="292100" dist="139700" dir="2700000" algn="tl" rotWithShape="0">
              <a:srgbClr val="333333">
                <a:alpha val="65000"/>
              </a:srgbClr>
            </a:outerShdw>
          </a:effectLst>
        </p:spPr>
      </p:pic>
      <p:sp>
        <p:nvSpPr>
          <p:cNvPr id="32770" name="Title 1"/>
          <p:cNvSpPr>
            <a:spLocks noGrp="1"/>
          </p:cNvSpPr>
          <p:nvPr>
            <p:ph type="title"/>
          </p:nvPr>
        </p:nvSpPr>
        <p:spPr/>
        <p:txBody>
          <a:bodyPr>
            <a:normAutofit fontScale="90000"/>
          </a:bodyPr>
          <a:lstStyle/>
          <a:p>
            <a:pPr eaLnBrk="1" hangingPunct="1"/>
            <a:r>
              <a:rPr lang="en-US" smtClean="0"/>
              <a:t>What to Do With the Philippines?</a:t>
            </a:r>
          </a:p>
        </p:txBody>
      </p:sp>
      <p:sp>
        <p:nvSpPr>
          <p:cNvPr id="32771" name="Content Placeholder 2"/>
          <p:cNvSpPr>
            <a:spLocks noGrp="1"/>
          </p:cNvSpPr>
          <p:nvPr>
            <p:ph idx="1"/>
          </p:nvPr>
        </p:nvSpPr>
        <p:spPr>
          <a:xfrm>
            <a:off x="4235076" y="1752600"/>
            <a:ext cx="4767410" cy="4953000"/>
          </a:xfrm>
        </p:spPr>
        <p:txBody>
          <a:bodyPr>
            <a:normAutofit/>
          </a:bodyPr>
          <a:lstStyle/>
          <a:p>
            <a:pPr eaLnBrk="1" hangingPunct="1">
              <a:lnSpc>
                <a:spcPct val="90000"/>
              </a:lnSpc>
            </a:pPr>
            <a:r>
              <a:rPr lang="en-US" sz="2200" dirty="0" smtClean="0">
                <a:solidFill>
                  <a:schemeClr val="tx1"/>
                </a:solidFill>
              </a:rPr>
              <a:t>Assumed they’d be granted independence like Cuba had been promised; denied</a:t>
            </a:r>
          </a:p>
          <a:p>
            <a:pPr>
              <a:lnSpc>
                <a:spcPct val="90000"/>
              </a:lnSpc>
            </a:pPr>
            <a:r>
              <a:rPr lang="en-US" sz="2200" dirty="0" smtClean="0">
                <a:solidFill>
                  <a:schemeClr val="tx1"/>
                </a:solidFill>
              </a:rPr>
              <a:t>Bloody guerrilla warfare against the U.S.</a:t>
            </a:r>
          </a:p>
          <a:p>
            <a:pPr lvl="1">
              <a:lnSpc>
                <a:spcPct val="90000"/>
              </a:lnSpc>
            </a:pPr>
            <a:r>
              <a:rPr lang="en-US" dirty="0" smtClean="0">
                <a:solidFill>
                  <a:schemeClr val="tx1"/>
                </a:solidFill>
              </a:rPr>
              <a:t>Led by </a:t>
            </a:r>
            <a:r>
              <a:rPr lang="en-US" dirty="0">
                <a:solidFill>
                  <a:schemeClr val="tx1"/>
                </a:solidFill>
              </a:rPr>
              <a:t>Emilio Aguinaldo </a:t>
            </a:r>
            <a:endParaRPr lang="en-US" dirty="0" smtClean="0">
              <a:solidFill>
                <a:schemeClr val="tx1"/>
              </a:solidFill>
            </a:endParaRPr>
          </a:p>
          <a:p>
            <a:pPr lvl="1" eaLnBrk="1" hangingPunct="1">
              <a:lnSpc>
                <a:spcPct val="90000"/>
              </a:lnSpc>
            </a:pPr>
            <a:r>
              <a:rPr lang="en-US" dirty="0" smtClean="0">
                <a:solidFill>
                  <a:schemeClr val="tx1"/>
                </a:solidFill>
              </a:rPr>
              <a:t>U.S. creates </a:t>
            </a:r>
            <a:r>
              <a:rPr lang="en-US" dirty="0" err="1" smtClean="0">
                <a:solidFill>
                  <a:schemeClr val="tx1"/>
                </a:solidFill>
              </a:rPr>
              <a:t>reconcentration</a:t>
            </a:r>
            <a:r>
              <a:rPr lang="en-US" dirty="0" smtClean="0">
                <a:solidFill>
                  <a:schemeClr val="tx1"/>
                </a:solidFill>
              </a:rPr>
              <a:t> camps and the </a:t>
            </a:r>
            <a:r>
              <a:rPr lang="en-US" altLang="en-US" dirty="0" smtClean="0">
                <a:solidFill>
                  <a:schemeClr val="tx1"/>
                </a:solidFill>
              </a:rPr>
              <a:t>“</a:t>
            </a:r>
            <a:r>
              <a:rPr lang="en-US" dirty="0" smtClean="0">
                <a:solidFill>
                  <a:schemeClr val="tx1"/>
                </a:solidFill>
              </a:rPr>
              <a:t>water cure</a:t>
            </a:r>
            <a:r>
              <a:rPr lang="en-US" altLang="en-US" dirty="0" smtClean="0">
                <a:solidFill>
                  <a:schemeClr val="tx1"/>
                </a:solidFill>
              </a:rPr>
              <a:t>”</a:t>
            </a:r>
            <a:endParaRPr lang="en-US" dirty="0" smtClean="0">
              <a:solidFill>
                <a:schemeClr val="tx1"/>
              </a:solidFill>
            </a:endParaRPr>
          </a:p>
          <a:p>
            <a:pPr>
              <a:lnSpc>
                <a:spcPct val="90000"/>
              </a:lnSpc>
            </a:pPr>
            <a:r>
              <a:rPr lang="en-US" dirty="0" smtClean="0">
                <a:solidFill>
                  <a:schemeClr val="tx1"/>
                </a:solidFill>
              </a:rPr>
              <a:t>Effects for Philippines</a:t>
            </a:r>
          </a:p>
          <a:p>
            <a:pPr lvl="1">
              <a:lnSpc>
                <a:spcPct val="90000"/>
              </a:lnSpc>
            </a:pPr>
            <a:r>
              <a:rPr lang="en-US" dirty="0" smtClean="0">
                <a:solidFill>
                  <a:schemeClr val="tx1"/>
                </a:solidFill>
              </a:rPr>
              <a:t>Set up a democratic government - Governor William Howard Taft</a:t>
            </a:r>
          </a:p>
          <a:p>
            <a:pPr lvl="1" eaLnBrk="1" hangingPunct="1">
              <a:lnSpc>
                <a:spcPct val="90000"/>
              </a:lnSpc>
            </a:pPr>
            <a:r>
              <a:rPr lang="en-US" sz="2000" dirty="0" smtClean="0">
                <a:solidFill>
                  <a:schemeClr val="tx1"/>
                </a:solidFill>
              </a:rPr>
              <a:t>Improved transportation, sanitation, public health, and education</a:t>
            </a:r>
          </a:p>
          <a:p>
            <a:pPr eaLnBrk="1" hangingPunct="1">
              <a:lnSpc>
                <a:spcPct val="90000"/>
              </a:lnSpc>
            </a:pPr>
            <a:endParaRPr lang="en-US" sz="2200" dirty="0" smtClean="0">
              <a:solidFill>
                <a:schemeClr val="tx1"/>
              </a:solidFill>
            </a:endParaRPr>
          </a:p>
        </p:txBody>
      </p:sp>
      <p:pic>
        <p:nvPicPr>
          <p:cNvPr id="5" name="Picture 4"/>
          <p:cNvPicPr>
            <a:picLocks noChangeAspect="1"/>
          </p:cNvPicPr>
          <p:nvPr/>
        </p:nvPicPr>
        <p:blipFill>
          <a:blip r:embed="rId3"/>
          <a:stretch>
            <a:fillRect/>
          </a:stretch>
        </p:blipFill>
        <p:spPr>
          <a:xfrm>
            <a:off x="232095" y="2021146"/>
            <a:ext cx="1879734" cy="27463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2" descr="http://www.uua.org/uuhs/duub/images/williamhowardtaf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9189" y="1447799"/>
            <a:ext cx="1753983" cy="27651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62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mtClean="0"/>
              <a:t>What to Do With Cuba?</a:t>
            </a:r>
          </a:p>
        </p:txBody>
      </p:sp>
      <p:sp>
        <p:nvSpPr>
          <p:cNvPr id="3" name="Content Placeholder 2"/>
          <p:cNvSpPr>
            <a:spLocks noGrp="1"/>
          </p:cNvSpPr>
          <p:nvPr>
            <p:ph idx="1"/>
          </p:nvPr>
        </p:nvSpPr>
        <p:spPr>
          <a:xfrm>
            <a:off x="193268" y="1752600"/>
            <a:ext cx="4721266" cy="5105400"/>
          </a:xfrm>
        </p:spPr>
        <p:txBody>
          <a:bodyPr rtlCol="0">
            <a:normAutofit fontScale="92500" lnSpcReduction="10000"/>
          </a:bodyPr>
          <a:lstStyle/>
          <a:p>
            <a:pPr eaLnBrk="1" fontAlgn="auto" hangingPunct="1">
              <a:spcAft>
                <a:spcPts val="0"/>
              </a:spcAft>
              <a:defRPr/>
            </a:pPr>
            <a:r>
              <a:rPr lang="en-US" sz="3200" dirty="0" smtClean="0">
                <a:solidFill>
                  <a:schemeClr val="tx1"/>
                </a:solidFill>
                <a:ea typeface="+mn-ea"/>
              </a:rPr>
              <a:t>A military government set up after the war to rebuild</a:t>
            </a:r>
          </a:p>
          <a:p>
            <a:pPr lvl="1">
              <a:defRPr/>
            </a:pPr>
            <a:r>
              <a:rPr lang="en-US" sz="2800" dirty="0" smtClean="0">
                <a:solidFill>
                  <a:schemeClr val="tx1"/>
                </a:solidFill>
              </a:rPr>
              <a:t>Offered U.S. statehood; rejected</a:t>
            </a:r>
            <a:endParaRPr lang="en-US" sz="2800" dirty="0" smtClean="0">
              <a:solidFill>
                <a:schemeClr val="tx1"/>
              </a:solidFill>
              <a:ea typeface="+mn-ea"/>
            </a:endParaRPr>
          </a:p>
          <a:p>
            <a:pPr>
              <a:defRPr/>
            </a:pPr>
            <a:r>
              <a:rPr lang="en-US" sz="3200" dirty="0" smtClean="0">
                <a:solidFill>
                  <a:schemeClr val="tx1"/>
                </a:solidFill>
                <a:ea typeface="+mn-ea"/>
              </a:rPr>
              <a:t>The Platt Amendment: Ensured </a:t>
            </a:r>
            <a:r>
              <a:rPr lang="en-US" sz="3200" dirty="0">
                <a:solidFill>
                  <a:schemeClr val="tx1"/>
                </a:solidFill>
                <a:ea typeface="+mn-ea"/>
              </a:rPr>
              <a:t>U.S. involvement in Cuban affairs </a:t>
            </a:r>
            <a:endParaRPr lang="en-US" sz="3200" dirty="0" smtClean="0">
              <a:solidFill>
                <a:schemeClr val="tx1"/>
              </a:solidFill>
              <a:ea typeface="+mn-ea"/>
            </a:endParaRPr>
          </a:p>
          <a:p>
            <a:pPr lvl="1" eaLnBrk="1" fontAlgn="auto" hangingPunct="1">
              <a:spcAft>
                <a:spcPts val="0"/>
              </a:spcAft>
              <a:defRPr/>
            </a:pPr>
            <a:r>
              <a:rPr lang="en-US" sz="2800" dirty="0" smtClean="0">
                <a:solidFill>
                  <a:schemeClr val="tx1"/>
                </a:solidFill>
                <a:ea typeface="+mn-ea"/>
              </a:rPr>
              <a:t>Guantanamo </a:t>
            </a:r>
            <a:r>
              <a:rPr lang="en-US" sz="2800" dirty="0">
                <a:solidFill>
                  <a:schemeClr val="tx1"/>
                </a:solidFill>
                <a:ea typeface="+mn-ea"/>
              </a:rPr>
              <a:t>Bay Naval </a:t>
            </a:r>
            <a:r>
              <a:rPr lang="en-US" sz="2800" dirty="0" smtClean="0">
                <a:solidFill>
                  <a:schemeClr val="tx1"/>
                </a:solidFill>
                <a:ea typeface="+mn-ea"/>
              </a:rPr>
              <a:t>Base</a:t>
            </a:r>
          </a:p>
        </p:txBody>
      </p:sp>
      <p:pic>
        <p:nvPicPr>
          <p:cNvPr id="5" name="Picture 4"/>
          <p:cNvPicPr>
            <a:picLocks noChangeAspect="1"/>
          </p:cNvPicPr>
          <p:nvPr/>
        </p:nvPicPr>
        <p:blipFill>
          <a:blip r:embed="rId2"/>
          <a:stretch>
            <a:fillRect/>
          </a:stretch>
        </p:blipFill>
        <p:spPr>
          <a:xfrm>
            <a:off x="5109195" y="1808431"/>
            <a:ext cx="3743263" cy="4763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11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p:cNvPicPr>
          <p:nvPr/>
        </p:nvPicPr>
        <p:blipFill>
          <a:blip r:embed="rId3">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30723" name="Title 1"/>
          <p:cNvSpPr>
            <a:spLocks noGrp="1"/>
          </p:cNvSpPr>
          <p:nvPr>
            <p:ph type="title"/>
          </p:nvPr>
        </p:nvSpPr>
        <p:spPr>
          <a:xfrm>
            <a:off x="441664" y="288629"/>
            <a:ext cx="8260672" cy="1039427"/>
          </a:xfrm>
        </p:spPr>
        <p:txBody>
          <a:bodyPr>
            <a:noAutofit/>
          </a:bodyPr>
          <a:lstStyle/>
          <a:p>
            <a:pPr eaLnBrk="1" hangingPunct="1"/>
            <a:r>
              <a:rPr lang="en-US" dirty="0" smtClean="0"/>
              <a:t>What to do with our </a:t>
            </a:r>
            <a:r>
              <a:rPr lang="en-US" altLang="en-US" dirty="0" smtClean="0"/>
              <a:t>“</a:t>
            </a:r>
            <a:r>
              <a:rPr lang="en-US" dirty="0" smtClean="0"/>
              <a:t>Little Brown Brothers?</a:t>
            </a:r>
            <a:r>
              <a:rPr lang="en-US" altLang="en-US" dirty="0" smtClean="0"/>
              <a:t>”</a:t>
            </a:r>
            <a:endParaRPr lang="en-US" dirty="0" smtClean="0"/>
          </a:p>
        </p:txBody>
      </p:sp>
      <p:sp>
        <p:nvSpPr>
          <p:cNvPr id="4" name="Content Placeholder 3"/>
          <p:cNvSpPr>
            <a:spLocks noGrp="1"/>
          </p:cNvSpPr>
          <p:nvPr>
            <p:ph idx="1"/>
          </p:nvPr>
        </p:nvSpPr>
        <p:spPr>
          <a:xfrm>
            <a:off x="3264295" y="1328056"/>
            <a:ext cx="5749076" cy="2828277"/>
          </a:xfrm>
        </p:spPr>
        <p:txBody>
          <a:bodyPr>
            <a:noAutofit/>
          </a:bodyPr>
          <a:lstStyle/>
          <a:p>
            <a:pPr indent="-342900">
              <a:buSzPct val="85000"/>
              <a:defRPr/>
            </a:pPr>
            <a:r>
              <a:rPr lang="en-US" dirty="0" smtClean="0">
                <a:solidFill>
                  <a:schemeClr val="tx1"/>
                </a:solidFill>
              </a:rPr>
              <a:t>Insular Cases: SCOTUS cases </a:t>
            </a:r>
            <a:r>
              <a:rPr lang="en-US" dirty="0">
                <a:solidFill>
                  <a:schemeClr val="tx1"/>
                </a:solidFill>
              </a:rPr>
              <a:t>concerning the status of territories acquired after the Spanish American </a:t>
            </a:r>
            <a:r>
              <a:rPr lang="en-US" dirty="0" smtClean="0">
                <a:solidFill>
                  <a:schemeClr val="tx1"/>
                </a:solidFill>
              </a:rPr>
              <a:t>War</a:t>
            </a:r>
            <a:endParaRPr lang="en-US" dirty="0">
              <a:solidFill>
                <a:schemeClr val="tx1"/>
              </a:solidFill>
            </a:endParaRPr>
          </a:p>
          <a:p>
            <a:pPr marL="855663" lvl="2" indent="-285750">
              <a:buClr>
                <a:schemeClr val="accent1"/>
              </a:buClr>
              <a:buSzPct val="85000"/>
              <a:defRPr/>
            </a:pPr>
            <a:r>
              <a:rPr lang="en-US" sz="2000" b="1" dirty="0">
                <a:solidFill>
                  <a:schemeClr val="tx1"/>
                </a:solidFill>
              </a:rPr>
              <a:t>QUESTION: </a:t>
            </a:r>
            <a:r>
              <a:rPr lang="en-US" sz="2000" dirty="0">
                <a:solidFill>
                  <a:schemeClr val="tx1"/>
                </a:solidFill>
              </a:rPr>
              <a:t>Do American laws and rights apply to foreign lands and peoples?</a:t>
            </a:r>
          </a:p>
          <a:p>
            <a:pPr marL="855663" lvl="2" indent="-285750">
              <a:buClr>
                <a:schemeClr val="accent1"/>
              </a:buClr>
              <a:buSzPct val="85000"/>
              <a:defRPr/>
            </a:pPr>
            <a:r>
              <a:rPr lang="en-US" sz="2000" b="1" dirty="0">
                <a:solidFill>
                  <a:schemeClr val="tx1"/>
                </a:solidFill>
              </a:rPr>
              <a:t>DECISION: </a:t>
            </a:r>
            <a:r>
              <a:rPr lang="en-US" sz="2000" dirty="0">
                <a:solidFill>
                  <a:schemeClr val="tx1"/>
                </a:solidFill>
              </a:rPr>
              <a:t>Supreme Court said </a:t>
            </a:r>
            <a:r>
              <a:rPr lang="en-US" sz="2000" dirty="0" smtClean="0">
                <a:solidFill>
                  <a:schemeClr val="tx1"/>
                </a:solidFill>
              </a:rPr>
              <a:t>NO.</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219299" y="4156333"/>
            <a:ext cx="4352701" cy="2557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0" name="Picture 4" descr="http://img0.etsystatic.com/010/0/6425687/il_570xN.452935826_kdsg.jpg"/>
          <p:cNvPicPr>
            <a:picLocks noChangeAspect="1" noChangeArrowheads="1"/>
          </p:cNvPicPr>
          <p:nvPr/>
        </p:nvPicPr>
        <p:blipFill rotWithShape="1">
          <a:blip r:embed="rId6">
            <a:extLst>
              <a:ext uri="{28A0092B-C50C-407E-A947-70E740481C1C}">
                <a14:useLocalDpi xmlns:a14="http://schemas.microsoft.com/office/drawing/2010/main" val="0"/>
              </a:ext>
            </a:extLst>
          </a:blip>
          <a:srcRect l="24071" t="53424" r="25419" b="1494"/>
          <a:stretch/>
        </p:blipFill>
        <p:spPr bwMode="auto">
          <a:xfrm>
            <a:off x="4688902" y="5325294"/>
            <a:ext cx="1808922" cy="1411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6716486" y="4248388"/>
            <a:ext cx="2296885" cy="1053548"/>
          </a:xfrm>
          <a:prstGeom prst="wedgeRoundRectCallout">
            <a:avLst>
              <a:gd name="adj1" fmla="val -66875"/>
              <a:gd name="adj2" fmla="val 64836"/>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rgbClr val="C00000"/>
                </a:solidFill>
              </a:rPr>
              <a:t>We are Americans now, no?</a:t>
            </a:r>
            <a:endParaRPr lang="en-US" sz="2200" dirty="0">
              <a:solidFill>
                <a:srgbClr val="C00000"/>
              </a:solidFill>
            </a:endParaRPr>
          </a:p>
        </p:txBody>
      </p:sp>
      <p:sp>
        <p:nvSpPr>
          <p:cNvPr id="10" name="Rounded Rectangular Callout 9"/>
          <p:cNvSpPr/>
          <p:nvPr/>
        </p:nvSpPr>
        <p:spPr>
          <a:xfrm>
            <a:off x="132214" y="1941916"/>
            <a:ext cx="3132081" cy="1689651"/>
          </a:xfrm>
          <a:prstGeom prst="wedgeRoundRectCallout">
            <a:avLst>
              <a:gd name="adj1" fmla="val 23885"/>
              <a:gd name="adj2" fmla="val 119137"/>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rPr>
              <a:t>NO!</a:t>
            </a:r>
          </a:p>
          <a:p>
            <a:pPr algn="ctr"/>
            <a:r>
              <a:rPr lang="en-US" sz="2000" b="1" dirty="0" smtClean="0">
                <a:solidFill>
                  <a:srgbClr val="C00000"/>
                </a:solidFill>
              </a:rPr>
              <a:t>…oh, except you Hawaii.  You have white people.</a:t>
            </a:r>
            <a:endParaRPr lang="en-US" sz="2000" b="1" dirty="0">
              <a:solidFill>
                <a:srgbClr val="C00000"/>
              </a:solidFill>
            </a:endParaRPr>
          </a:p>
        </p:txBody>
      </p:sp>
    </p:spTree>
    <p:extLst>
      <p:ext uri="{BB962C8B-B14F-4D97-AF65-F5344CB8AC3E}">
        <p14:creationId xmlns:p14="http://schemas.microsoft.com/office/powerpoint/2010/main" val="211569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1+#ppt_w/2"/>
                                          </p:val>
                                        </p:tav>
                                        <p:tav tm="100000">
                                          <p:val>
                                            <p:strVal val="#ppt_x"/>
                                          </p:val>
                                        </p:tav>
                                      </p:tavLst>
                                    </p:anim>
                                    <p:anim calcmode="lin" valueType="num">
                                      <p:cBhvr additive="base">
                                        <p:cTn id="8" dur="500" fill="hold"/>
                                        <p:tgtEl>
                                          <p:spTgt spid="410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500"/>
                                        <p:tgtEl>
                                          <p:spTgt spid="4">
                                            <p:txEl>
                                              <p:pRg st="0" end="0"/>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1" dur="500"/>
                                        <p:tgtEl>
                                          <p:spTgt spid="4">
                                            <p:txEl>
                                              <p:pRg st="1" end="1"/>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par>
                          <p:cTn id="30" fill="hold">
                            <p:stCondLst>
                              <p:cond delay="500"/>
                            </p:stCondLst>
                            <p:childTnLst>
                              <p:par>
                                <p:cTn id="31" presetID="12" presetClass="entr" presetSubtype="4"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ppt_y</p:attrName>
                                        </p:attrNameLst>
                                      </p:cBhvr>
                                      <p:tavLst>
                                        <p:tav tm="0">
                                          <p:val>
                                            <p:strVal val="#ppt_y+#ppt_h*1.125000"/>
                                          </p:val>
                                        </p:tav>
                                        <p:tav tm="100000">
                                          <p:val>
                                            <p:strVal val="#ppt_y"/>
                                          </p:val>
                                        </p:tav>
                                      </p:tavLst>
                                    </p:anim>
                                    <p:animEffect transition="in" filter="wipe(up)">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rtlCol="0">
            <a:noAutofit/>
          </a:bodyPr>
          <a:lstStyle/>
          <a:p>
            <a:pPr eaLnBrk="1" fontAlgn="auto" hangingPunct="1">
              <a:spcAft>
                <a:spcPts val="0"/>
              </a:spcAft>
              <a:defRPr/>
            </a:pPr>
            <a:r>
              <a:rPr lang="en-US" sz="6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j-ea"/>
              </a:rPr>
              <a:t>Cubans Rise in Revolt</a:t>
            </a:r>
            <a:endParaRPr lang="en-US" sz="60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j-ea"/>
            </a:endParaRPr>
          </a:p>
        </p:txBody>
      </p:sp>
      <p:sp>
        <p:nvSpPr>
          <p:cNvPr id="3" name="Content Placeholder 2"/>
          <p:cNvSpPr>
            <a:spLocks noGrp="1"/>
          </p:cNvSpPr>
          <p:nvPr>
            <p:ph idx="1"/>
          </p:nvPr>
        </p:nvSpPr>
        <p:spPr>
          <a:xfrm>
            <a:off x="600075" y="1735138"/>
            <a:ext cx="7954963" cy="4448175"/>
          </a:xfrm>
          <a:solidFill>
            <a:schemeClr val="accent4">
              <a:lumMod val="20000"/>
              <a:lumOff val="80000"/>
              <a:alpha val="65000"/>
            </a:schemeClr>
          </a:solidFill>
        </p:spPr>
        <p:txBody>
          <a:bodyPr>
            <a:normAutofit lnSpcReduction="10000"/>
          </a:bodyPr>
          <a:lstStyle/>
          <a:p>
            <a:pPr eaLnBrk="1" hangingPunct="1">
              <a:defRPr/>
            </a:pPr>
            <a:r>
              <a:rPr lang="en-US" sz="3200" b="1" dirty="0" smtClean="0">
                <a:solidFill>
                  <a:schemeClr val="tx1"/>
                </a:solidFill>
              </a:rPr>
              <a:t>Cuban </a:t>
            </a:r>
            <a:r>
              <a:rPr lang="en-US" altLang="en-US" sz="3200" b="1" i="1" dirty="0" smtClean="0">
                <a:solidFill>
                  <a:schemeClr val="tx1"/>
                </a:solidFill>
              </a:rPr>
              <a:t>“</a:t>
            </a:r>
            <a:r>
              <a:rPr lang="en-US" sz="3200" b="1" i="1" dirty="0" err="1" smtClean="0">
                <a:solidFill>
                  <a:schemeClr val="tx1"/>
                </a:solidFill>
              </a:rPr>
              <a:t>insurrectos</a:t>
            </a:r>
            <a:r>
              <a:rPr lang="en-US" altLang="en-US" sz="3200" b="1" i="1" dirty="0" smtClean="0">
                <a:solidFill>
                  <a:schemeClr val="tx1"/>
                </a:solidFill>
              </a:rPr>
              <a:t>”</a:t>
            </a:r>
            <a:r>
              <a:rPr lang="en-US" sz="3200" b="1" i="1" dirty="0" smtClean="0">
                <a:solidFill>
                  <a:schemeClr val="tx1"/>
                </a:solidFill>
              </a:rPr>
              <a:t> </a:t>
            </a:r>
            <a:r>
              <a:rPr lang="en-US" sz="3200" b="1" dirty="0" smtClean="0">
                <a:solidFill>
                  <a:schemeClr val="tx1"/>
                </a:solidFill>
              </a:rPr>
              <a:t>burn sugar cane fields in revolt against Spanish overlords</a:t>
            </a:r>
          </a:p>
          <a:p>
            <a:pPr eaLnBrk="1" hangingPunct="1">
              <a:defRPr/>
            </a:pPr>
            <a:r>
              <a:rPr lang="en-US" sz="3200" b="1" dirty="0" smtClean="0">
                <a:solidFill>
                  <a:schemeClr val="tx1"/>
                </a:solidFill>
              </a:rPr>
              <a:t>Americans watched with interest</a:t>
            </a:r>
          </a:p>
          <a:p>
            <a:pPr lvl="1" eaLnBrk="1" hangingPunct="1">
              <a:defRPr/>
            </a:pPr>
            <a:r>
              <a:rPr lang="en-US" sz="2800" b="1" dirty="0" smtClean="0">
                <a:solidFill>
                  <a:schemeClr val="tx1"/>
                </a:solidFill>
              </a:rPr>
              <a:t>Reminded us of our own fight for independence</a:t>
            </a:r>
          </a:p>
          <a:p>
            <a:pPr lvl="1" eaLnBrk="1" hangingPunct="1">
              <a:defRPr/>
            </a:pPr>
            <a:r>
              <a:rPr lang="en-US" sz="2800" b="1" dirty="0" smtClean="0">
                <a:solidFill>
                  <a:schemeClr val="tx1"/>
                </a:solidFill>
              </a:rPr>
              <a:t>Felt it supported the Monroe Doctrine</a:t>
            </a:r>
          </a:p>
          <a:p>
            <a:pPr lvl="1" eaLnBrk="1" hangingPunct="1">
              <a:defRPr/>
            </a:pPr>
            <a:r>
              <a:rPr lang="en-US" sz="2800" b="1" dirty="0" smtClean="0">
                <a:solidFill>
                  <a:schemeClr val="tx1"/>
                </a:solidFill>
              </a:rPr>
              <a:t>Might open up a gateway for a Latin American canal</a:t>
            </a:r>
          </a:p>
        </p:txBody>
      </p:sp>
    </p:spTree>
    <p:extLst>
      <p:ext uri="{BB962C8B-B14F-4D97-AF65-F5344CB8AC3E}">
        <p14:creationId xmlns:p14="http://schemas.microsoft.com/office/powerpoint/2010/main" val="351823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Halting the Revolt</a:t>
            </a:r>
            <a:endParaRPr lang="en-US" dirty="0"/>
          </a:p>
        </p:txBody>
      </p:sp>
      <p:sp>
        <p:nvSpPr>
          <p:cNvPr id="3" name="Content Placeholder 2"/>
          <p:cNvSpPr>
            <a:spLocks noGrp="1"/>
          </p:cNvSpPr>
          <p:nvPr>
            <p:ph idx="1"/>
          </p:nvPr>
        </p:nvSpPr>
        <p:spPr>
          <a:xfrm>
            <a:off x="3986381" y="1656272"/>
            <a:ext cx="4843272" cy="4865298"/>
          </a:xfrm>
        </p:spPr>
        <p:txBody>
          <a:bodyPr>
            <a:normAutofit/>
          </a:bodyPr>
          <a:lstStyle/>
          <a:p>
            <a:r>
              <a:rPr lang="en-US" sz="2800" dirty="0">
                <a:solidFill>
                  <a:schemeClr val="accent1"/>
                </a:solidFill>
              </a:rPr>
              <a:t>Gen. </a:t>
            </a:r>
            <a:r>
              <a:rPr lang="en-US" sz="2800" dirty="0" err="1">
                <a:solidFill>
                  <a:schemeClr val="accent1"/>
                </a:solidFill>
              </a:rPr>
              <a:t>Valeriano</a:t>
            </a:r>
            <a:r>
              <a:rPr lang="en-US" sz="2800" dirty="0">
                <a:solidFill>
                  <a:schemeClr val="accent1"/>
                </a:solidFill>
              </a:rPr>
              <a:t> “Butcher” </a:t>
            </a:r>
            <a:r>
              <a:rPr lang="en-US" sz="2800" dirty="0" err="1">
                <a:solidFill>
                  <a:schemeClr val="accent1"/>
                </a:solidFill>
              </a:rPr>
              <a:t>Weyler</a:t>
            </a:r>
            <a:r>
              <a:rPr lang="en-US" sz="2800" dirty="0">
                <a:solidFill>
                  <a:schemeClr val="accent1"/>
                </a:solidFill>
              </a:rPr>
              <a:t> </a:t>
            </a:r>
            <a:endParaRPr lang="en-US" sz="2800" dirty="0" smtClean="0">
              <a:solidFill>
                <a:schemeClr val="accent1"/>
              </a:solidFill>
            </a:endParaRPr>
          </a:p>
          <a:p>
            <a:r>
              <a:rPr lang="en-US" sz="2800" dirty="0" smtClean="0">
                <a:solidFill>
                  <a:schemeClr val="accent1"/>
                </a:solidFill>
              </a:rPr>
              <a:t>Violent methods of control</a:t>
            </a:r>
          </a:p>
          <a:p>
            <a:r>
              <a:rPr lang="en-US" sz="2800" dirty="0" err="1" smtClean="0">
                <a:solidFill>
                  <a:schemeClr val="accent1"/>
                </a:solidFill>
              </a:rPr>
              <a:t>Reconcentration</a:t>
            </a:r>
            <a:r>
              <a:rPr lang="en-US" sz="2800" dirty="0" smtClean="0">
                <a:solidFill>
                  <a:schemeClr val="accent1"/>
                </a:solidFill>
              </a:rPr>
              <a:t> camps</a:t>
            </a:r>
          </a:p>
          <a:p>
            <a:r>
              <a:rPr lang="en-US" sz="2800" dirty="0" smtClean="0">
                <a:solidFill>
                  <a:schemeClr val="accent1"/>
                </a:solidFill>
              </a:rPr>
              <a:t>Yellow journalism</a:t>
            </a:r>
          </a:p>
          <a:p>
            <a:pPr marL="114300" indent="0">
              <a:buNone/>
            </a:pPr>
            <a:endParaRPr lang="en-US" i="1" dirty="0" smtClean="0">
              <a:solidFill>
                <a:schemeClr val="accent1"/>
              </a:solidFill>
            </a:endParaRPr>
          </a:p>
          <a:p>
            <a:pPr marL="114300" indent="0">
              <a:buNone/>
            </a:pPr>
            <a:r>
              <a:rPr lang="en-US" i="1" dirty="0" smtClean="0">
                <a:solidFill>
                  <a:schemeClr val="accent1"/>
                </a:solidFill>
              </a:rPr>
              <a:t>“You furnish the pictures, I’ll furnish the War”</a:t>
            </a:r>
          </a:p>
          <a:p>
            <a:pPr lvl="1" algn="r"/>
            <a:r>
              <a:rPr lang="en-US" dirty="0" smtClean="0">
                <a:solidFill>
                  <a:schemeClr val="accent1"/>
                </a:solidFill>
              </a:rPr>
              <a:t>Wm. Randolph Hearst to Frederick Remington</a:t>
            </a:r>
            <a:endParaRPr lang="en-US" dirty="0">
              <a:solidFill>
                <a:schemeClr val="accent1"/>
              </a:solidFill>
            </a:endParaRPr>
          </a:p>
        </p:txBody>
      </p:sp>
      <p:pic>
        <p:nvPicPr>
          <p:cNvPr id="1026" name="Picture 2" descr="http://www.spanamwar.com/weyler.JPG"/>
          <p:cNvPicPr>
            <a:picLocks noChangeAspect="1" noChangeArrowheads="1"/>
          </p:cNvPicPr>
          <p:nvPr/>
        </p:nvPicPr>
        <p:blipFill>
          <a:blip r:embed="rId3" cstate="print"/>
          <a:srcRect/>
          <a:stretch>
            <a:fillRect/>
          </a:stretch>
        </p:blipFill>
        <p:spPr bwMode="auto">
          <a:xfrm>
            <a:off x="304800" y="1873370"/>
            <a:ext cx="3590735" cy="46482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784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a:fillRect/>
          </a:stretch>
        </p:blipFill>
        <p:spPr bwMode="auto">
          <a:xfrm>
            <a:off x="231775" y="3041650"/>
            <a:ext cx="5080000" cy="3454400"/>
          </a:xfrm>
          <a:prstGeom prst="rect">
            <a:avLst/>
          </a:prstGeom>
          <a:noFill/>
          <a:ln w="9525">
            <a:noFill/>
            <a:miter lim="800000"/>
            <a:headEnd/>
            <a:tailEnd/>
          </a:ln>
          <a:effectLst>
            <a:outerShdw dist="139700" dir="2700000" algn="tl" rotWithShape="0">
              <a:srgbClr val="333333">
                <a:alpha val="64999"/>
              </a:srgbClr>
            </a:outerShdw>
          </a:effectLst>
        </p:spPr>
      </p:pic>
      <p:pic>
        <p:nvPicPr>
          <p:cNvPr id="4" name="Picture 3"/>
          <p:cNvPicPr>
            <a:picLocks noChangeAspect="1"/>
          </p:cNvPicPr>
          <p:nvPr/>
        </p:nvPicPr>
        <p:blipFill>
          <a:blip r:embed="rId3"/>
          <a:srcRect/>
          <a:stretch>
            <a:fillRect/>
          </a:stretch>
        </p:blipFill>
        <p:spPr bwMode="auto">
          <a:xfrm>
            <a:off x="5635625" y="223838"/>
            <a:ext cx="3376613" cy="5456237"/>
          </a:xfrm>
          <a:prstGeom prst="rect">
            <a:avLst/>
          </a:prstGeom>
          <a:noFill/>
          <a:ln w="9525">
            <a:noFill/>
            <a:miter lim="800000"/>
            <a:headEnd/>
            <a:tailEnd/>
          </a:ln>
          <a:effectLst>
            <a:outerShdw dist="139700" dir="2700000" algn="tl" rotWithShape="0">
              <a:srgbClr val="333333">
                <a:alpha val="64999"/>
              </a:srgbClr>
            </a:outerShdw>
          </a:effectLst>
        </p:spPr>
      </p:pic>
      <p:sp>
        <p:nvSpPr>
          <p:cNvPr id="5" name="Title 4"/>
          <p:cNvSpPr>
            <a:spLocks noGrp="1"/>
          </p:cNvSpPr>
          <p:nvPr>
            <p:ph type="title" idx="4294967295"/>
          </p:nvPr>
        </p:nvSpPr>
        <p:spPr>
          <a:xfrm>
            <a:off x="170942" y="407988"/>
            <a:ext cx="5341584" cy="2353500"/>
          </a:xfrm>
          <a:ln w="76200" cmpd="thickThin">
            <a:gradFill>
              <a:gsLst>
                <a:gs pos="0">
                  <a:schemeClr val="accent1"/>
                </a:gs>
                <a:gs pos="50000">
                  <a:schemeClr val="accent1">
                    <a:lumMod val="60000"/>
                    <a:lumOff val="40000"/>
                  </a:schemeClr>
                </a:gs>
                <a:gs pos="100000">
                  <a:schemeClr val="accent1">
                    <a:lumMod val="20000"/>
                    <a:lumOff val="80000"/>
                  </a:schemeClr>
                </a:gs>
              </a:gsLst>
              <a:lin ang="5400000" scaled="0"/>
            </a:gradFill>
          </a:ln>
        </p:spPr>
        <p:txBody>
          <a:bodyPr>
            <a:normAutofit/>
          </a:bodyPr>
          <a:lstStyle/>
          <a:p>
            <a:r>
              <a:rPr lang="en-US" sz="3600" b="1" dirty="0" smtClean="0"/>
              <a:t>Spanish </a:t>
            </a:r>
            <a:r>
              <a:rPr lang="en-US" sz="3600" b="1" dirty="0" err="1" smtClean="0"/>
              <a:t>Reconcentration</a:t>
            </a:r>
            <a:r>
              <a:rPr lang="en-US" sz="3600" b="1" dirty="0" smtClean="0"/>
              <a:t> Camps</a:t>
            </a:r>
            <a:endParaRPr lang="en-US" sz="3600" b="1" dirty="0"/>
          </a:p>
        </p:txBody>
      </p:sp>
    </p:spTree>
    <p:extLst>
      <p:ext uri="{BB962C8B-B14F-4D97-AF65-F5344CB8AC3E}">
        <p14:creationId xmlns:p14="http://schemas.microsoft.com/office/powerpoint/2010/main" val="154723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Road to War</a:t>
            </a:r>
            <a:endParaRPr lang="en-US" dirty="0"/>
          </a:p>
        </p:txBody>
      </p:sp>
      <p:sp>
        <p:nvSpPr>
          <p:cNvPr id="3" name="Text Placeholder 2"/>
          <p:cNvSpPr>
            <a:spLocks noGrp="1"/>
          </p:cNvSpPr>
          <p:nvPr>
            <p:ph type="body" idx="1"/>
          </p:nvPr>
        </p:nvSpPr>
        <p:spPr/>
        <p:txBody>
          <a:bodyPr/>
          <a:lstStyle/>
          <a:p>
            <a:r>
              <a:rPr lang="en-US" dirty="0"/>
              <a:t>Document Analysis</a:t>
            </a:r>
          </a:p>
        </p:txBody>
      </p:sp>
      <p:pic>
        <p:nvPicPr>
          <p:cNvPr id="1026" name="Picture 2" descr="http://goarrowtech.com/wp-content/uploads/2013/10/scanning.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12280" y="4158597"/>
            <a:ext cx="2434590" cy="28365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5400000">
            <a:off x="-579694" y="400970"/>
            <a:ext cx="3468245" cy="230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496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smtClean="0"/>
              <a:t>The Road to War</a:t>
            </a:r>
          </a:p>
        </p:txBody>
      </p:sp>
      <p:sp>
        <p:nvSpPr>
          <p:cNvPr id="22531" name="Content Placeholder 2"/>
          <p:cNvSpPr>
            <a:spLocks noGrp="1"/>
          </p:cNvSpPr>
          <p:nvPr>
            <p:ph idx="1"/>
          </p:nvPr>
        </p:nvSpPr>
        <p:spPr>
          <a:xfrm>
            <a:off x="228600" y="1698171"/>
            <a:ext cx="4648200" cy="4931229"/>
          </a:xfrm>
        </p:spPr>
        <p:txBody>
          <a:bodyPr>
            <a:normAutofit/>
          </a:bodyPr>
          <a:lstStyle/>
          <a:p>
            <a:pPr>
              <a:lnSpc>
                <a:spcPct val="90000"/>
              </a:lnSpc>
              <a:spcBef>
                <a:spcPts val="800"/>
              </a:spcBef>
            </a:pPr>
            <a:r>
              <a:rPr lang="en-US" sz="2200" dirty="0" smtClean="0"/>
              <a:t>The de </a:t>
            </a:r>
            <a:r>
              <a:rPr lang="en-US" sz="2200" dirty="0" err="1" smtClean="0"/>
              <a:t>Lôme</a:t>
            </a:r>
            <a:r>
              <a:rPr lang="en-US" sz="2200" dirty="0" smtClean="0"/>
              <a:t> Letter:  Spanish ambassador in US who </a:t>
            </a:r>
            <a:r>
              <a:rPr lang="en-US" sz="2200" dirty="0"/>
              <a:t>wrote </a:t>
            </a:r>
            <a:r>
              <a:rPr lang="en-US" sz="2200" dirty="0" smtClean="0"/>
              <a:t>a letter which criticized President McKinley and called him a wimp</a:t>
            </a:r>
          </a:p>
          <a:p>
            <a:pPr>
              <a:lnSpc>
                <a:spcPct val="90000"/>
              </a:lnSpc>
              <a:spcBef>
                <a:spcPts val="800"/>
              </a:spcBef>
            </a:pPr>
            <a:r>
              <a:rPr lang="en-US" sz="2200" dirty="0" smtClean="0"/>
              <a:t>Mysterious explosion of the </a:t>
            </a:r>
            <a:r>
              <a:rPr lang="en-US" sz="2200" i="1" dirty="0"/>
              <a:t>U.S.S. </a:t>
            </a:r>
            <a:r>
              <a:rPr lang="en-US" sz="2200" i="1" dirty="0" smtClean="0"/>
              <a:t>Maine in Havana harbor</a:t>
            </a:r>
          </a:p>
          <a:p>
            <a:pPr lvl="1">
              <a:lnSpc>
                <a:spcPct val="90000"/>
              </a:lnSpc>
              <a:spcBef>
                <a:spcPts val="800"/>
              </a:spcBef>
            </a:pPr>
            <a:r>
              <a:rPr lang="en-US" sz="1800" dirty="0" smtClean="0"/>
              <a:t>Killed 260 American sailors </a:t>
            </a:r>
          </a:p>
          <a:p>
            <a:pPr lvl="1" eaLnBrk="1" hangingPunct="1">
              <a:lnSpc>
                <a:spcPct val="90000"/>
              </a:lnSpc>
              <a:spcBef>
                <a:spcPts val="800"/>
              </a:spcBef>
            </a:pPr>
            <a:r>
              <a:rPr lang="en-US" altLang="en-US" sz="2000" i="1" dirty="0" smtClean="0"/>
              <a:t>“</a:t>
            </a:r>
            <a:r>
              <a:rPr lang="en-US" sz="2000" i="1" dirty="0" smtClean="0"/>
              <a:t>Remember the Maine!</a:t>
            </a:r>
            <a:r>
              <a:rPr lang="en-US" altLang="en-US" sz="2000" i="1" dirty="0" smtClean="0"/>
              <a:t>”</a:t>
            </a:r>
          </a:p>
          <a:p>
            <a:pPr lvl="1" eaLnBrk="1" hangingPunct="1">
              <a:lnSpc>
                <a:spcPct val="90000"/>
              </a:lnSpc>
              <a:spcBef>
                <a:spcPts val="800"/>
              </a:spcBef>
            </a:pPr>
            <a:r>
              <a:rPr lang="en-US" sz="2000" dirty="0" smtClean="0"/>
              <a:t>Found later to be an accident</a:t>
            </a:r>
          </a:p>
          <a:p>
            <a:pPr eaLnBrk="1" hangingPunct="1">
              <a:lnSpc>
                <a:spcPct val="90000"/>
              </a:lnSpc>
              <a:spcBef>
                <a:spcPts val="800"/>
              </a:spcBef>
            </a:pPr>
            <a:r>
              <a:rPr lang="en-US" sz="2200" dirty="0" smtClean="0"/>
              <a:t>McKinley slow to enter a war </a:t>
            </a:r>
          </a:p>
          <a:p>
            <a:pPr lvl="1">
              <a:lnSpc>
                <a:spcPct val="90000"/>
              </a:lnSpc>
              <a:spcBef>
                <a:spcPts val="800"/>
              </a:spcBef>
            </a:pPr>
            <a:r>
              <a:rPr lang="en-US" sz="1800" dirty="0" smtClean="0"/>
              <a:t>Secretary of the Navy, Teddy Roosevelt said he had </a:t>
            </a:r>
            <a:r>
              <a:rPr lang="en-US" altLang="en-US" sz="1800" i="1" dirty="0" smtClean="0"/>
              <a:t>“</a:t>
            </a:r>
            <a:r>
              <a:rPr lang="en-US" sz="1800" i="1" dirty="0" smtClean="0"/>
              <a:t>the backbone of a chocolate éclair.</a:t>
            </a:r>
            <a:r>
              <a:rPr lang="en-US" altLang="en-US" sz="1800" i="1" dirty="0" smtClean="0"/>
              <a:t>”</a:t>
            </a:r>
            <a:endParaRPr lang="en-US" sz="1800" i="1" dirty="0" smtClean="0"/>
          </a:p>
        </p:txBody>
      </p:sp>
      <p:pic>
        <p:nvPicPr>
          <p:cNvPr id="46084" name="Picture 4" descr="http://sharlot.org/exhibits/1898/images/resampled/WreckMaineMil270.jpg"/>
          <p:cNvPicPr>
            <a:picLocks noChangeAspect="1" noChangeArrowheads="1"/>
          </p:cNvPicPr>
          <p:nvPr/>
        </p:nvPicPr>
        <p:blipFill>
          <a:blip r:embed="rId2"/>
          <a:srcRect/>
          <a:stretch>
            <a:fillRect/>
          </a:stretch>
        </p:blipFill>
        <p:spPr bwMode="auto">
          <a:xfrm>
            <a:off x="4953000" y="2057400"/>
            <a:ext cx="3959225" cy="4267200"/>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pic>
        <p:nvPicPr>
          <p:cNvPr id="46086" name="Picture 6" descr="http://visualrecipes.com/images/sized/1/chocolate-eclairs/eclairs-590x352.jpg"/>
          <p:cNvPicPr>
            <a:picLocks noChangeAspect="1" noChangeArrowheads="1"/>
          </p:cNvPicPr>
          <p:nvPr/>
        </p:nvPicPr>
        <p:blipFill>
          <a:blip r:embed="rId3" cstate="print"/>
          <a:srcRect/>
          <a:stretch>
            <a:fillRect/>
          </a:stretch>
        </p:blipFill>
        <p:spPr bwMode="auto">
          <a:xfrm rot="20780301">
            <a:off x="5029200" y="1524000"/>
            <a:ext cx="2043545" cy="121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8419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7186"/>
          <a:stretch/>
        </p:blipFill>
        <p:spPr>
          <a:xfrm>
            <a:off x="3364784" y="207883"/>
            <a:ext cx="5564958" cy="3406309"/>
          </a:xfrm>
          <a:prstGeom prst="rect">
            <a:avLst/>
          </a:prstGeom>
          <a:ln w="57150">
            <a:solidFill>
              <a:schemeClr val="tx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216075" y="3059722"/>
            <a:ext cx="5137696" cy="3605245"/>
          </a:xfrm>
          <a:prstGeom prst="rect">
            <a:avLst/>
          </a:prstGeom>
          <a:ln w="76200">
            <a:noFill/>
          </a:ln>
          <a:effectLst>
            <a:outerShdw blurRad="292100" dist="139700" dir="2700000" algn="tl" rotWithShape="0">
              <a:srgbClr val="333333">
                <a:alpha val="65000"/>
              </a:srgbClr>
            </a:outerShdw>
          </a:effectLst>
        </p:spPr>
      </p:pic>
      <p:sp>
        <p:nvSpPr>
          <p:cNvPr id="2" name="Rectangle 1"/>
          <p:cNvSpPr/>
          <p:nvPr/>
        </p:nvSpPr>
        <p:spPr>
          <a:xfrm>
            <a:off x="4427920" y="4064309"/>
            <a:ext cx="4842258" cy="2000548"/>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62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Berylium" panose="02000000000000000000" pitchFamily="2" charset="0"/>
              </a:rPr>
              <a:t>“Remember the Maine!”</a:t>
            </a:r>
            <a:endParaRPr lang="en-US" sz="62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Berylium" panose="02000000000000000000" pitchFamily="2" charset="0"/>
            </a:endParaRPr>
          </a:p>
        </p:txBody>
      </p:sp>
      <p:sp>
        <p:nvSpPr>
          <p:cNvPr id="6" name="Rectangle 5"/>
          <p:cNvSpPr/>
          <p:nvPr/>
        </p:nvSpPr>
        <p:spPr>
          <a:xfrm>
            <a:off x="0" y="366145"/>
            <a:ext cx="4698123" cy="2123658"/>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66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Berylium" panose="02000000000000000000" pitchFamily="2" charset="0"/>
              </a:rPr>
              <a:t>February 15, 1898</a:t>
            </a:r>
            <a:endParaRPr lang="en-US" sz="6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Berylium" panose="02000000000000000000" pitchFamily="2" charset="0"/>
            </a:endParaRPr>
          </a:p>
        </p:txBody>
      </p:sp>
      <p:pic>
        <p:nvPicPr>
          <p:cNvPr id="7" name="Picture 6"/>
          <p:cNvPicPr>
            <a:picLocks noChangeAspect="1"/>
          </p:cNvPicPr>
          <p:nvPr/>
        </p:nvPicPr>
        <p:blipFill>
          <a:blip r:embed="rId5"/>
          <a:stretch>
            <a:fillRect/>
          </a:stretch>
        </p:blipFill>
        <p:spPr>
          <a:xfrm rot="636875">
            <a:off x="4598456" y="96546"/>
            <a:ext cx="3417320" cy="388475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stretch>
            <a:fillRect/>
          </a:stretch>
        </p:blipFill>
        <p:spPr>
          <a:xfrm rot="21090361">
            <a:off x="1236808" y="2427942"/>
            <a:ext cx="3483098" cy="40968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002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Declaring War on Spain</a:t>
            </a:r>
            <a:endParaRPr lang="en-US" dirty="0"/>
          </a:p>
        </p:txBody>
      </p:sp>
      <p:sp>
        <p:nvSpPr>
          <p:cNvPr id="3" name="Content Placeholder 2"/>
          <p:cNvSpPr>
            <a:spLocks noGrp="1"/>
          </p:cNvSpPr>
          <p:nvPr>
            <p:ph idx="1"/>
          </p:nvPr>
        </p:nvSpPr>
        <p:spPr>
          <a:xfrm>
            <a:off x="4069080" y="1752600"/>
            <a:ext cx="4775982" cy="4373563"/>
          </a:xfrm>
        </p:spPr>
        <p:txBody>
          <a:bodyPr>
            <a:noAutofit/>
          </a:bodyPr>
          <a:lstStyle/>
          <a:p>
            <a:r>
              <a:rPr lang="en-US" sz="3600" dirty="0" smtClean="0">
                <a:solidFill>
                  <a:schemeClr val="tx1"/>
                </a:solidFill>
              </a:rPr>
              <a:t>Spanish American War begins</a:t>
            </a:r>
          </a:p>
          <a:p>
            <a:pPr lvl="1"/>
            <a:r>
              <a:rPr lang="en-US" sz="3200" dirty="0" smtClean="0">
                <a:solidFill>
                  <a:schemeClr val="tx1"/>
                </a:solidFill>
              </a:rPr>
              <a:t>April 11, 1898</a:t>
            </a:r>
          </a:p>
          <a:p>
            <a:r>
              <a:rPr lang="en-US" sz="3600" dirty="0" smtClean="0">
                <a:solidFill>
                  <a:schemeClr val="tx1"/>
                </a:solidFill>
              </a:rPr>
              <a:t>Teller Amendment: </a:t>
            </a:r>
            <a:r>
              <a:rPr lang="en-US" sz="3600" dirty="0">
                <a:solidFill>
                  <a:schemeClr val="tx1"/>
                </a:solidFill>
              </a:rPr>
              <a:t>Said the U.S. would give Cuba its freedom after kicking out Spain</a:t>
            </a:r>
            <a:r>
              <a:rPr lang="en-US" sz="3600" dirty="0" smtClean="0">
                <a:solidFill>
                  <a:schemeClr val="tx1"/>
                </a:solidFill>
              </a:rPr>
              <a:t>.</a:t>
            </a:r>
            <a:endParaRPr lang="en-US" sz="3600" dirty="0">
              <a:solidFill>
                <a:schemeClr val="tx1"/>
              </a:solidFill>
            </a:endParaRPr>
          </a:p>
        </p:txBody>
      </p:sp>
      <p:pic>
        <p:nvPicPr>
          <p:cNvPr id="47106" name="Picture 2" descr="http://mediamythalert.files.wordpress.com/2011/07/span-am-war_journal.jpg"/>
          <p:cNvPicPr>
            <a:picLocks noChangeAspect="1" noChangeArrowheads="1"/>
          </p:cNvPicPr>
          <p:nvPr/>
        </p:nvPicPr>
        <p:blipFill>
          <a:blip r:embed="rId3" cstate="print"/>
          <a:srcRect/>
          <a:stretch>
            <a:fillRect/>
          </a:stretch>
        </p:blipFill>
        <p:spPr bwMode="auto">
          <a:xfrm rot="21344662">
            <a:off x="228600" y="1759523"/>
            <a:ext cx="3840480" cy="4800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0754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1000"/>
                                        <p:tgtEl>
                                          <p:spTgt spid="3">
                                            <p:txEl>
                                              <p:pRg st="0" end="0"/>
                                            </p:txEl>
                                          </p:spTgt>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heel(1)">
                                      <p:cBhvr>
                                        <p:cTn id="11" dur="1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heel(1)">
                                      <p:cBhvr>
                                        <p:cTn id="1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Victory at Manila</a:t>
            </a:r>
            <a:endParaRPr lang="en-US" dirty="0"/>
          </a:p>
        </p:txBody>
      </p:sp>
      <p:sp>
        <p:nvSpPr>
          <p:cNvPr id="5" name="Content Placeholder 4"/>
          <p:cNvSpPr>
            <a:spLocks noGrp="1"/>
          </p:cNvSpPr>
          <p:nvPr>
            <p:ph idx="1"/>
          </p:nvPr>
        </p:nvSpPr>
        <p:spPr>
          <a:xfrm>
            <a:off x="298938" y="1752600"/>
            <a:ext cx="4659924" cy="4788877"/>
          </a:xfrm>
        </p:spPr>
        <p:txBody>
          <a:bodyPr>
            <a:noAutofit/>
          </a:bodyPr>
          <a:lstStyle/>
          <a:p>
            <a:r>
              <a:rPr lang="en-US" sz="4000" dirty="0" smtClean="0">
                <a:solidFill>
                  <a:schemeClr val="accent1"/>
                </a:solidFill>
              </a:rPr>
              <a:t>Commodore George Dewey sent to Philippines</a:t>
            </a:r>
          </a:p>
          <a:p>
            <a:r>
              <a:rPr lang="en-US" sz="4000" dirty="0" smtClean="0">
                <a:solidFill>
                  <a:schemeClr val="accent1"/>
                </a:solidFill>
              </a:rPr>
              <a:t>Victory at Manila Bay</a:t>
            </a:r>
          </a:p>
          <a:p>
            <a:r>
              <a:rPr lang="en-US" sz="4000" dirty="0" smtClean="0">
                <a:solidFill>
                  <a:schemeClr val="accent1"/>
                </a:solidFill>
              </a:rPr>
              <a:t>Emilio Aguinaldo</a:t>
            </a:r>
            <a:endParaRPr lang="en-US" sz="4000" dirty="0">
              <a:solidFill>
                <a:schemeClr val="accent1"/>
              </a:solidFill>
            </a:endParaRPr>
          </a:p>
        </p:txBody>
      </p:sp>
      <p:pic>
        <p:nvPicPr>
          <p:cNvPr id="48130" name="Picture 2" descr="http://wwwdelivery.superstock.com/WI/223/4048/PreviewComp/SuperStock_4048-604.jpg"/>
          <p:cNvPicPr>
            <a:picLocks noChangeAspect="1" noChangeArrowheads="1"/>
          </p:cNvPicPr>
          <p:nvPr/>
        </p:nvPicPr>
        <p:blipFill>
          <a:blip r:embed="rId3" cstate="print"/>
          <a:srcRect/>
          <a:stretch>
            <a:fillRect/>
          </a:stretch>
        </p:blipFill>
        <p:spPr bwMode="auto">
          <a:xfrm rot="206966">
            <a:off x="6085161" y="1521429"/>
            <a:ext cx="2543553" cy="319083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rot="21229438">
            <a:off x="4893879" y="3638509"/>
            <a:ext cx="2195184" cy="3066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4298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8130"/>
                                        </p:tgtEl>
                                        <p:attrNameLst>
                                          <p:attrName>style.visibility</p:attrName>
                                        </p:attrNameLst>
                                      </p:cBhvr>
                                      <p:to>
                                        <p:strVal val="visible"/>
                                      </p:to>
                                    </p:set>
                                    <p:animEffect transition="in" filter="randombar(horizontal)">
                                      <p:cBhvr>
                                        <p:cTn id="15" dur="500"/>
                                        <p:tgtEl>
                                          <p:spTgt spid="4813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0" dur="500"/>
                                        <p:tgtEl>
                                          <p:spTgt spid="5">
                                            <p:txEl>
                                              <p:pRg st="2" end="2"/>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876</TotalTime>
  <Words>1035</Words>
  <Application>Microsoft Office PowerPoint</Application>
  <PresentationFormat>On-screen Show (4:3)</PresentationFormat>
  <Paragraphs>112</Paragraphs>
  <Slides>16</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ＭＳ Ｐゴシック</vt:lpstr>
      <vt:lpstr>Arial</vt:lpstr>
      <vt:lpstr>Berylium</vt:lpstr>
      <vt:lpstr>Book Antiqua</vt:lpstr>
      <vt:lpstr>Calibri</vt:lpstr>
      <vt:lpstr>Century Gothic</vt:lpstr>
      <vt:lpstr>Apothecary</vt:lpstr>
      <vt:lpstr>Trouble in Cuba</vt:lpstr>
      <vt:lpstr>Cubans Rise in Revolt</vt:lpstr>
      <vt:lpstr>Halting the Revolt</vt:lpstr>
      <vt:lpstr>Spanish Reconcentration Camps</vt:lpstr>
      <vt:lpstr>The Road to War</vt:lpstr>
      <vt:lpstr>The Road to War</vt:lpstr>
      <vt:lpstr>PowerPoint Presentation</vt:lpstr>
      <vt:lpstr>Declaring War on Spain</vt:lpstr>
      <vt:lpstr>Victory at Manila</vt:lpstr>
      <vt:lpstr>The Confused Invasion of Cuba</vt:lpstr>
      <vt:lpstr>Issues Stemming From War</vt:lpstr>
      <vt:lpstr>‘Murica!</vt:lpstr>
      <vt:lpstr>Ending the War</vt:lpstr>
      <vt:lpstr>What to Do With the Philippines?</vt:lpstr>
      <vt:lpstr>What to Do With Cuba?</vt:lpstr>
      <vt:lpstr>What to do with our “Little Brown Brothers?”</vt:lpstr>
    </vt:vector>
  </TitlesOfParts>
  <Company>#8351</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Macie Hanrahan</dc:creator>
  <cp:lastModifiedBy>David Cummings</cp:lastModifiedBy>
  <cp:revision>34</cp:revision>
  <dcterms:created xsi:type="dcterms:W3CDTF">2014-01-27T03:16:11Z</dcterms:created>
  <dcterms:modified xsi:type="dcterms:W3CDTF">2018-02-02T22:07:14Z</dcterms:modified>
</cp:coreProperties>
</file>