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32" r:id="rId2"/>
    <p:sldId id="256" r:id="rId3"/>
    <p:sldId id="257" r:id="rId4"/>
    <p:sldId id="258" r:id="rId5"/>
    <p:sldId id="259" r:id="rId6"/>
    <p:sldId id="285" r:id="rId7"/>
    <p:sldId id="327" r:id="rId8"/>
    <p:sldId id="263" r:id="rId9"/>
    <p:sldId id="289" r:id="rId10"/>
    <p:sldId id="331" r:id="rId11"/>
    <p:sldId id="329" r:id="rId12"/>
    <p:sldId id="268" r:id="rId13"/>
    <p:sldId id="269" r:id="rId14"/>
    <p:sldId id="333" r:id="rId15"/>
    <p:sldId id="301" r:id="rId16"/>
    <p:sldId id="271" r:id="rId17"/>
    <p:sldId id="334" r:id="rId18"/>
    <p:sldId id="296" r:id="rId19"/>
    <p:sldId id="335" r:id="rId20"/>
    <p:sldId id="275" r:id="rId21"/>
    <p:sldId id="276" r:id="rId22"/>
    <p:sldId id="336" r:id="rId23"/>
    <p:sldId id="337" r:id="rId24"/>
    <p:sldId id="312" r:id="rId25"/>
    <p:sldId id="279" r:id="rId26"/>
    <p:sldId id="280" r:id="rId27"/>
    <p:sldId id="281" r:id="rId28"/>
    <p:sldId id="282" r:id="rId29"/>
    <p:sldId id="319" r:id="rId30"/>
    <p:sldId id="328" r:id="rId31"/>
    <p:sldId id="33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B2B2B2"/>
    <a:srgbClr val="808080"/>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8" autoAdjust="0"/>
  </p:normalViewPr>
  <p:slideViewPr>
    <p:cSldViewPr>
      <p:cViewPr>
        <p:scale>
          <a:sx n="60" d="100"/>
          <a:sy n="60" d="100"/>
        </p:scale>
        <p:origin x="-738" y="-6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0907F-18ED-41B4-847A-5CA543FAF646}" type="datetimeFigureOut">
              <a:rPr lang="en-US" smtClean="0"/>
              <a:pPr/>
              <a:t>3/17/2019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4D475-1575-4808-B076-6C690DABC4BC}" type="slidenum">
              <a:rPr lang="en-US" smtClean="0"/>
              <a:pPr/>
              <a:t>‹#›</a:t>
            </a:fld>
            <a:endParaRPr lang="en-US"/>
          </a:p>
        </p:txBody>
      </p:sp>
    </p:spTree>
    <p:extLst>
      <p:ext uri="{BB962C8B-B14F-4D97-AF65-F5344CB8AC3E}">
        <p14:creationId xmlns:p14="http://schemas.microsoft.com/office/powerpoint/2010/main" val="338894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Eastern_Front_(World_War_II)" TargetMode="External"/><Relationship Id="rId3" Type="http://schemas.openxmlformats.org/officeDocument/2006/relationships/hyperlink" Target="http://en.wikipedia.org/wiki/Allies_of_World_War_II" TargetMode="External"/><Relationship Id="rId7" Type="http://schemas.openxmlformats.org/officeDocument/2006/relationships/hyperlink" Target="http://en.wikipedia.org/wiki/Axis_powers_of_World_War_II"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Peace_treaty" TargetMode="External"/><Relationship Id="rId5" Type="http://schemas.openxmlformats.org/officeDocument/2006/relationships/hyperlink" Target="http://en.wikipedia.org/wiki/Western_Allies" TargetMode="External"/><Relationship Id="rId4" Type="http://schemas.openxmlformats.org/officeDocument/2006/relationships/hyperlink" Target="http://en.wikipedia.org/wiki/Encircleme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C258D-EB3F-4042-9EE7-1D35664A3E93}"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57517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a:buFont typeface="Arial" panose="020B0604020202020204" pitchFamily="34" charset="0"/>
              <a:buChar char="•"/>
            </a:pPr>
            <a:r>
              <a:rPr lang="en-US" sz="1200" dirty="0" smtClean="0"/>
              <a:t>Little Boy</a:t>
            </a:r>
          </a:p>
          <a:p>
            <a:pPr marL="285750" indent="-285750">
              <a:buFont typeface="Arial" panose="020B0604020202020204" pitchFamily="34" charset="0"/>
              <a:buChar char="•"/>
            </a:pPr>
            <a:r>
              <a:rPr lang="en-US" sz="1200" dirty="0" smtClean="0"/>
              <a:t>Bomb expected to kill 40,000-60,000; radiation was not greatly considered.</a:t>
            </a:r>
          </a:p>
          <a:p>
            <a:pPr>
              <a:spcBef>
                <a:spcPct val="0"/>
              </a:spcBef>
            </a:pPr>
            <a:endParaRPr lang="en-US" dirty="0"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B35C78-5B57-4BA5-AF92-106BEB1011D8}"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374432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05CAE8-C086-4081-9766-1AD213958524}"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19059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48A7C3-3D3E-411C-BF2A-D9721DCA63D0}"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319396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Fat Man</a:t>
            </a:r>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55C0E5-19D6-43AF-B79E-CEFD82D90001}"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3089789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630824-F77C-437B-8783-2FC10F6898F7}"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162669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10D34-D7F6-4EF4-982A-3E0631F40E8A}"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1031853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0A49B8-FD19-4112-9207-F50DEF8CC731}"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60769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258D88-2C3F-4C4F-AF83-7282AF52964F}"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236521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dirty="0" smtClean="0"/>
              <a:t>Hermann </a:t>
            </a:r>
            <a:r>
              <a:rPr lang="en-US" sz="1200" dirty="0" err="1" smtClean="0"/>
              <a:t>Göring</a:t>
            </a:r>
            <a:r>
              <a:rPr lang="en-US" sz="1200" dirty="0" smtClean="0"/>
              <a:t>, Commander of the Luftwaffe 1935-1945, Chief of the 4-Year Plan 1936-1945, and several departments of the SS. Second only to Hitler in the Nazi hierarchy during the last years of the war. Committed suicide the night before his execution.</a:t>
            </a:r>
          </a:p>
          <a:p>
            <a:pPr eaLnBrk="1" hangingPunct="1">
              <a:lnSpc>
                <a:spcPct val="90000"/>
              </a:lnSpc>
            </a:pPr>
            <a:endParaRPr lang="en-US" sz="1050" dirty="0" smtClean="0"/>
          </a:p>
          <a:p>
            <a:endParaRPr lang="en-US" dirty="0"/>
          </a:p>
        </p:txBody>
      </p:sp>
      <p:sp>
        <p:nvSpPr>
          <p:cNvPr id="4" name="Slide Number Placeholder 3"/>
          <p:cNvSpPr>
            <a:spLocks noGrp="1"/>
          </p:cNvSpPr>
          <p:nvPr>
            <p:ph type="sldNum" sz="quarter" idx="10"/>
          </p:nvPr>
        </p:nvSpPr>
        <p:spPr/>
        <p:txBody>
          <a:bodyPr/>
          <a:lstStyle/>
          <a:p>
            <a:fld id="{1304D475-1575-4808-B076-6C690DABC4BC}" type="slidenum">
              <a:rPr lang="en-US" smtClean="0"/>
              <a:pPr/>
              <a:t>29</a:t>
            </a:fld>
            <a:endParaRPr lang="en-US"/>
          </a:p>
        </p:txBody>
      </p:sp>
    </p:spTree>
    <p:extLst>
      <p:ext uri="{BB962C8B-B14F-4D97-AF65-F5344CB8AC3E}">
        <p14:creationId xmlns:p14="http://schemas.microsoft.com/office/powerpoint/2010/main" val="134547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320F85-C9C2-482F-8428-6C7C4272801C}"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98731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57ED35-A768-4FB5-8AFB-503E70D6A3AB}"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415694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Intended to split the British and American </a:t>
            </a:r>
            <a:r>
              <a:rPr lang="en-US" sz="1200" b="0" i="0" u="none" strike="noStrike" kern="1200" dirty="0" smtClean="0">
                <a:solidFill>
                  <a:schemeClr val="tx1"/>
                </a:solidFill>
                <a:effectLst/>
                <a:latin typeface="+mn-lt"/>
                <a:ea typeface="+mn-ea"/>
                <a:cs typeface="+mn-cs"/>
                <a:hlinkClick r:id="rId3" tooltip="Allies of World War II"/>
              </a:rPr>
              <a:t>Allied</a:t>
            </a:r>
            <a:r>
              <a:rPr lang="en-US" sz="1200" b="0" i="0" kern="1200" dirty="0" smtClean="0">
                <a:solidFill>
                  <a:schemeClr val="tx1"/>
                </a:solidFill>
                <a:effectLst/>
                <a:latin typeface="+mn-lt"/>
                <a:ea typeface="+mn-ea"/>
                <a:cs typeface="+mn-cs"/>
              </a:rPr>
              <a:t> line in half, so the Germans could then proceed to </a:t>
            </a:r>
            <a:r>
              <a:rPr lang="en-US" sz="1200" b="0" i="0" u="none" strike="noStrike" kern="1200" dirty="0" smtClean="0">
                <a:solidFill>
                  <a:schemeClr val="tx1"/>
                </a:solidFill>
                <a:effectLst/>
                <a:latin typeface="+mn-lt"/>
                <a:ea typeface="+mn-ea"/>
                <a:cs typeface="+mn-cs"/>
                <a:hlinkClick r:id="rId4" tooltip="Encirclement"/>
              </a:rPr>
              <a:t>encircle and destroy</a:t>
            </a:r>
            <a:r>
              <a:rPr lang="en-US" sz="1200" b="0" i="0" kern="1200" dirty="0" smtClean="0">
                <a:solidFill>
                  <a:schemeClr val="tx1"/>
                </a:solidFill>
                <a:effectLst/>
                <a:latin typeface="+mn-lt"/>
                <a:ea typeface="+mn-ea"/>
                <a:cs typeface="+mn-cs"/>
              </a:rPr>
              <a:t> four Allied armies, forcing the </a:t>
            </a:r>
            <a:r>
              <a:rPr lang="en-US" sz="1200" b="0" i="0" u="none" strike="noStrike" kern="1200" dirty="0" smtClean="0">
                <a:solidFill>
                  <a:schemeClr val="tx1"/>
                </a:solidFill>
                <a:effectLst/>
                <a:latin typeface="+mn-lt"/>
                <a:ea typeface="+mn-ea"/>
                <a:cs typeface="+mn-cs"/>
                <a:hlinkClick r:id="rId5" tooltip="Western Allies"/>
              </a:rPr>
              <a:t>Western Allies</a:t>
            </a:r>
            <a:r>
              <a:rPr lang="en-US" sz="1200" b="0" i="0" kern="1200" dirty="0" smtClean="0">
                <a:solidFill>
                  <a:schemeClr val="tx1"/>
                </a:solidFill>
                <a:effectLst/>
                <a:latin typeface="+mn-lt"/>
                <a:ea typeface="+mn-ea"/>
                <a:cs typeface="+mn-cs"/>
              </a:rPr>
              <a:t> to negotiate a </a:t>
            </a:r>
            <a:r>
              <a:rPr lang="en-US" sz="1200" b="0" i="0" u="none" strike="noStrike" kern="1200" dirty="0" smtClean="0">
                <a:solidFill>
                  <a:schemeClr val="tx1"/>
                </a:solidFill>
                <a:effectLst/>
                <a:latin typeface="+mn-lt"/>
                <a:ea typeface="+mn-ea"/>
                <a:cs typeface="+mn-cs"/>
                <a:hlinkClick r:id="rId6" tooltip="Peace treaty"/>
              </a:rPr>
              <a:t>peace treaty</a:t>
            </a:r>
            <a:r>
              <a:rPr lang="en-US" sz="1200" b="0" i="0" kern="1200" dirty="0" smtClean="0">
                <a:solidFill>
                  <a:schemeClr val="tx1"/>
                </a:solidFill>
                <a:effectLst/>
                <a:latin typeface="+mn-lt"/>
                <a:ea typeface="+mn-ea"/>
                <a:cs typeface="+mn-cs"/>
              </a:rPr>
              <a:t> in the </a:t>
            </a:r>
            <a:r>
              <a:rPr lang="en-US" sz="1200" b="0" i="0" u="none" strike="noStrike" kern="1200" dirty="0" smtClean="0">
                <a:solidFill>
                  <a:schemeClr val="tx1"/>
                </a:solidFill>
                <a:effectLst/>
                <a:latin typeface="+mn-lt"/>
                <a:ea typeface="+mn-ea"/>
                <a:cs typeface="+mn-cs"/>
                <a:hlinkClick r:id="rId7" tooltip="Axis powers of World War II"/>
              </a:rPr>
              <a:t>Axis Powers</a:t>
            </a:r>
            <a:r>
              <a:rPr lang="en-US" sz="1200" b="0" i="0" kern="1200" dirty="0" smtClean="0">
                <a:solidFill>
                  <a:schemeClr val="tx1"/>
                </a:solidFill>
                <a:effectLst/>
                <a:latin typeface="+mn-lt"/>
                <a:ea typeface="+mn-ea"/>
                <a:cs typeface="+mn-cs"/>
              </a:rPr>
              <a:t>' favor. Once that was accomplished, Hitler could fully concentrate on the </a:t>
            </a:r>
            <a:r>
              <a:rPr lang="en-US" sz="1200" b="0" i="0" u="none" strike="noStrike" kern="1200" dirty="0" smtClean="0">
                <a:solidFill>
                  <a:schemeClr val="tx1"/>
                </a:solidFill>
                <a:effectLst/>
                <a:latin typeface="+mn-lt"/>
                <a:ea typeface="+mn-ea"/>
                <a:cs typeface="+mn-cs"/>
                <a:hlinkClick r:id="rId8" tooltip="Eastern Front (World War II)"/>
              </a:rPr>
              <a:t>eastern theatre of war</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fierce fighting ended with over 19,000 American and 100,000 German deaths</a:t>
            </a:r>
          </a:p>
          <a:p>
            <a:endParaRPr lang="en-US" dirty="0"/>
          </a:p>
        </p:txBody>
      </p:sp>
      <p:sp>
        <p:nvSpPr>
          <p:cNvPr id="4" name="Slide Number Placeholder 3"/>
          <p:cNvSpPr>
            <a:spLocks noGrp="1"/>
          </p:cNvSpPr>
          <p:nvPr>
            <p:ph type="sldNum" sz="quarter" idx="10"/>
          </p:nvPr>
        </p:nvSpPr>
        <p:spPr/>
        <p:txBody>
          <a:bodyPr/>
          <a:lstStyle/>
          <a:p>
            <a:fld id="{1304D475-1575-4808-B076-6C690DABC4BC}" type="slidenum">
              <a:rPr lang="en-US" smtClean="0"/>
              <a:pPr/>
              <a:t>6</a:t>
            </a:fld>
            <a:endParaRPr lang="en-US"/>
          </a:p>
        </p:txBody>
      </p:sp>
    </p:spTree>
    <p:extLst>
      <p:ext uri="{BB962C8B-B14F-4D97-AF65-F5344CB8AC3E}">
        <p14:creationId xmlns:p14="http://schemas.microsoft.com/office/powerpoint/2010/main" val="355729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defRPr/>
            </a:pPr>
            <a:r>
              <a:rPr lang="en-US" sz="1200" dirty="0" smtClean="0">
                <a:solidFill>
                  <a:schemeClr val="bg1"/>
                </a:solidFill>
                <a:effectLst>
                  <a:outerShdw blurRad="38100" dist="38100" dir="2700000" algn="tl">
                    <a:srgbClr val="000000">
                      <a:alpha val="43137"/>
                    </a:srgbClr>
                  </a:outerShdw>
                </a:effectLst>
              </a:rPr>
              <a:t>FDR died suddenly  of a stroke on April 12, 1945</a:t>
            </a:r>
          </a:p>
          <a:p>
            <a:pPr eaLnBrk="1" hangingPunct="1">
              <a:defRPr/>
            </a:pPr>
            <a:r>
              <a:rPr lang="en-US" sz="1200" dirty="0" smtClean="0">
                <a:solidFill>
                  <a:schemeClr val="bg1"/>
                </a:solidFill>
                <a:effectLst>
                  <a:outerShdw blurRad="38100" dist="38100" dir="2700000" algn="tl">
                    <a:srgbClr val="000000">
                      <a:alpha val="43137"/>
                    </a:srgbClr>
                  </a:outerShdw>
                </a:effectLst>
              </a:rPr>
              <a:t>Roosevelt's death was met with shock and grief across the U.S. and around the world. </a:t>
            </a:r>
          </a:p>
          <a:p>
            <a:pPr eaLnBrk="1" hangingPunct="1">
              <a:defRPr/>
            </a:pPr>
            <a:r>
              <a:rPr lang="en-US" sz="1200" dirty="0" smtClean="0">
                <a:solidFill>
                  <a:schemeClr val="bg1"/>
                </a:solidFill>
                <a:effectLst>
                  <a:outerShdw blurRad="38100" dist="38100" dir="2700000" algn="tl">
                    <a:srgbClr val="000000">
                      <a:alpha val="43137"/>
                    </a:srgbClr>
                  </a:outerShdw>
                </a:effectLst>
              </a:rPr>
              <a:t>Flags remained at half-staff for 30 days, despite the surrender of Nazi Germany</a:t>
            </a:r>
          </a:p>
          <a:p>
            <a:pPr>
              <a:defRPr/>
            </a:pPr>
            <a:r>
              <a:rPr lang="en-US" sz="1200" dirty="0" smtClean="0">
                <a:solidFill>
                  <a:schemeClr val="bg1"/>
                </a:solidFill>
                <a:effectLst>
                  <a:outerShdw blurRad="38100" dist="38100" dir="2700000" algn="tl">
                    <a:srgbClr val="000000">
                      <a:alpha val="43137"/>
                    </a:srgbClr>
                  </a:outerShdw>
                </a:effectLst>
              </a:rPr>
              <a:t>He would only serve 16 months of his fourth term.</a:t>
            </a:r>
          </a:p>
          <a:p>
            <a:endParaRPr lang="en-US" dirty="0" smtClean="0"/>
          </a:p>
        </p:txBody>
      </p:sp>
      <p:sp>
        <p:nvSpPr>
          <p:cNvPr id="4" name="Slide Number Placeholder 3"/>
          <p:cNvSpPr>
            <a:spLocks noGrp="1"/>
          </p:cNvSpPr>
          <p:nvPr>
            <p:ph type="sldNum" sz="quarter" idx="5"/>
          </p:nvPr>
        </p:nvSpPr>
        <p:spPr/>
        <p:txBody>
          <a:bodyPr/>
          <a:lstStyle/>
          <a:p>
            <a:pPr>
              <a:defRPr/>
            </a:pPr>
            <a:fld id="{B5A6024B-C140-49DF-9B86-B391BB618563}" type="slidenum">
              <a:rPr lang="en-US" smtClean="0"/>
              <a:pPr>
                <a:defRPr/>
              </a:pPr>
              <a:t>7</a:t>
            </a:fld>
            <a:endParaRPr lang="en-US"/>
          </a:p>
        </p:txBody>
      </p:sp>
    </p:spTree>
    <p:extLst>
      <p:ext uri="{BB962C8B-B14F-4D97-AF65-F5344CB8AC3E}">
        <p14:creationId xmlns:p14="http://schemas.microsoft.com/office/powerpoint/2010/main" val="243739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88CDA0-88D0-402A-B337-B981E5489B5B}"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249490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20,000 Japanese</a:t>
            </a:r>
            <a:r>
              <a:rPr lang="en-US" baseline="0" dirty="0" smtClean="0"/>
              <a:t> to 110,000 Americans</a:t>
            </a:r>
            <a:endParaRPr lang="en-US" dirty="0"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80EFCF-F703-40CB-8D21-296A3C891006}"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06716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223E9E-6AA9-4905-91A1-A8A0F4FF41C3}"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3580258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B1F63B-754C-4C4E-8FF9-C24BF4ED593E}"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415166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ADC26E-2C02-47DE-9E93-1564B9CB8E05}"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6330-E3DE-473B-83CD-FCD33CE3181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DC26E-2C02-47DE-9E93-1564B9CB8E05}"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6330-E3DE-473B-83CD-FCD33CE3181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ADC26E-2C02-47DE-9E93-1564B9CB8E05}"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6330-E3DE-473B-83CD-FCD33CE3181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DC26E-2C02-47DE-9E93-1564B9CB8E05}"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6330-E3DE-473B-83CD-FCD33CE3181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DC26E-2C02-47DE-9E93-1564B9CB8E05}"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6330-E3DE-473B-83CD-FCD33CE3181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ADC26E-2C02-47DE-9E93-1564B9CB8E05}" type="datetimeFigureOut">
              <a:rPr lang="en-US" smtClean="0"/>
              <a:pPr/>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66330-E3DE-473B-83CD-FCD33CE3181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ADC26E-2C02-47DE-9E93-1564B9CB8E05}" type="datetimeFigureOut">
              <a:rPr lang="en-US" smtClean="0"/>
              <a:pPr/>
              <a:t>3/17/2019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66330-E3DE-473B-83CD-FCD33CE3181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DC26E-2C02-47DE-9E93-1564B9CB8E05}" type="datetimeFigureOut">
              <a:rPr lang="en-US" smtClean="0"/>
              <a:pPr/>
              <a:t>3/17/2019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66330-E3DE-473B-83CD-FCD33CE3181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DC26E-2C02-47DE-9E93-1564B9CB8E05}" type="datetimeFigureOut">
              <a:rPr lang="en-US" smtClean="0"/>
              <a:pPr/>
              <a:t>3/17/2019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966330-E3DE-473B-83CD-FCD33CE3181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DC26E-2C02-47DE-9E93-1564B9CB8E05}" type="datetimeFigureOut">
              <a:rPr lang="en-US" smtClean="0"/>
              <a:pPr/>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66330-E3DE-473B-83CD-FCD33CE3181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DC26E-2C02-47DE-9E93-1564B9CB8E05}" type="datetimeFigureOut">
              <a:rPr lang="en-US" smtClean="0"/>
              <a:pPr/>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66330-E3DE-473B-83CD-FCD33CE3181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AADC26E-2C02-47DE-9E93-1564B9CB8E05}" type="datetimeFigureOut">
              <a:rPr lang="en-US" smtClean="0"/>
              <a:pPr/>
              <a:t>3/17/2019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5966330-E3DE-473B-83CD-FCD33CE318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upload.wikimedia.org/wikipedia/commons/d/d1/Afficheamericaine2.jp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youtube.com/watch?v=u9S41Kplsb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Fw6e9YBJUDc"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file:///\\localhost\upload.wikimedia.org\wikipedia\commons\5\54\Atomic_bombing_of_Japan.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hyperlink" Target="file:///\\localhost\upload.wikimedia.org\wikipedia\commons\4\4e\Nagasaki_1945_-_Before_and_after_(adjusted).jpg" TargetMode="Externa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e/e5/Shigemitsu-signs-surrender.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www.history.com/topics/world-war-ii/battle-of-the-bul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hyperlink" Target="http://www.history.com/topics/july-plot/videos/hitlers-remains" TargetMode="External"/><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hyperlink" Target="http://www.youtube.com/watch?v=RCn7Xk_6sb8" TargetMode="Externa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Pre-Write</a:t>
            </a:r>
            <a:endParaRPr lang="en-US" sz="5400" dirty="0"/>
          </a:p>
        </p:txBody>
      </p:sp>
      <p:sp>
        <p:nvSpPr>
          <p:cNvPr id="5" name="Content Placeholder 4"/>
          <p:cNvSpPr>
            <a:spLocks noGrp="1"/>
          </p:cNvSpPr>
          <p:nvPr>
            <p:ph idx="1"/>
          </p:nvPr>
        </p:nvSpPr>
        <p:spPr>
          <a:xfrm>
            <a:off x="457200" y="2514600"/>
            <a:ext cx="8229600" cy="3962400"/>
          </a:xfrm>
        </p:spPr>
        <p:txBody>
          <a:bodyPr>
            <a:normAutofit/>
          </a:bodyPr>
          <a:lstStyle/>
          <a:p>
            <a:pPr>
              <a:buNone/>
            </a:pPr>
            <a:r>
              <a:rPr lang="en-US" sz="3600" dirty="0" smtClean="0"/>
              <a:t>Is it ever okay to attack civilian populations during war?  Why or why not? What other options might be available to end a war quickly?</a:t>
            </a:r>
            <a:endParaRPr lang="en-US" sz="3600" dirty="0"/>
          </a:p>
        </p:txBody>
      </p:sp>
    </p:spTree>
    <p:extLst>
      <p:ext uri="{BB962C8B-B14F-4D97-AF65-F5344CB8AC3E}">
        <p14:creationId xmlns:p14="http://schemas.microsoft.com/office/powerpoint/2010/main" val="136063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1804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graphics8.nytimes.com/images/section/learning/general/onthisday/big/0507_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042" y="-1"/>
            <a:ext cx="3962533" cy="54273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042" y="3446809"/>
            <a:ext cx="3962533" cy="342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30480"/>
            <a:ext cx="3960123" cy="1323439"/>
          </a:xfrm>
          <a:prstGeom prst="rect">
            <a:avLst/>
          </a:prstGeom>
          <a:noFill/>
        </p:spPr>
        <p:txBody>
          <a:bodyPr wrap="none" lIns="91440" tIns="45720" rIns="91440" bIns="45720">
            <a:spAutoFit/>
          </a:bodyPr>
          <a:lstStyle/>
          <a:p>
            <a:pPr algn="ct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elix Titling" panose="04060505060202020A04" pitchFamily="82" charset="0"/>
              </a:rPr>
              <a:t>V-E Day</a:t>
            </a:r>
            <a:endPar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elix Titling" panose="04060505060202020A04" pitchFamily="82" charset="0"/>
            </a:endParaRPr>
          </a:p>
        </p:txBody>
      </p:sp>
    </p:spTree>
    <p:extLst>
      <p:ext uri="{BB962C8B-B14F-4D97-AF65-F5344CB8AC3E}">
        <p14:creationId xmlns:p14="http://schemas.microsoft.com/office/powerpoint/2010/main" val="37839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362200"/>
            <a:ext cx="4952999" cy="2200275"/>
          </a:xfrm>
        </p:spPr>
        <p:txBody>
          <a:bodyPr/>
          <a:lstStyle/>
          <a:p>
            <a:r>
              <a:rPr lang="en-US" dirty="0" smtClean="0"/>
              <a:t>A Difficult Decision</a:t>
            </a:r>
            <a:endParaRPr lang="en-US" dirty="0"/>
          </a:p>
        </p:txBody>
      </p:sp>
      <p:sp>
        <p:nvSpPr>
          <p:cNvPr id="3" name="Text Placeholder 2"/>
          <p:cNvSpPr>
            <a:spLocks noGrp="1"/>
          </p:cNvSpPr>
          <p:nvPr>
            <p:ph type="body" idx="1"/>
          </p:nvPr>
        </p:nvSpPr>
        <p:spPr/>
        <p:txBody>
          <a:bodyPr/>
          <a:lstStyle/>
          <a:p>
            <a:r>
              <a:rPr lang="en-US" dirty="0" smtClean="0"/>
              <a:t>Ending the War in the Pacific</a:t>
            </a:r>
            <a:endParaRPr lang="en-US" dirty="0"/>
          </a:p>
        </p:txBody>
      </p:sp>
      <p:pic>
        <p:nvPicPr>
          <p:cNvPr id="4" name="Picture 4" descr="File:Afficheamericaine2.jpg">
            <a:hlinkClick r:id="rId2"/>
          </p:cNvPr>
          <p:cNvPicPr>
            <a:picLocks noChangeAspect="1" noChangeArrowheads="1"/>
          </p:cNvPicPr>
          <p:nvPr/>
        </p:nvPicPr>
        <p:blipFill>
          <a:blip r:embed="rId3" cstate="print"/>
          <a:srcRect/>
          <a:stretch>
            <a:fillRect/>
          </a:stretch>
        </p:blipFill>
        <p:spPr bwMode="auto">
          <a:xfrm>
            <a:off x="5410200" y="762000"/>
            <a:ext cx="3505200" cy="49721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ogerson.hubpages.com/hub/World-War-2-Movies-in-Chronological-Orde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675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0098" name="Rectangle 2"/>
          <p:cNvSpPr>
            <a:spLocks noGrp="1"/>
          </p:cNvSpPr>
          <p:nvPr>
            <p:ph type="title"/>
          </p:nvPr>
        </p:nvSpPr>
        <p:spPr/>
        <p:txBody>
          <a:bodyPr>
            <a:normAutofit/>
          </a:bodyPr>
          <a:lstStyle/>
          <a:p>
            <a:pPr fontAlgn="auto">
              <a:spcAft>
                <a:spcPts val="0"/>
              </a:spcAft>
              <a:defRPr/>
            </a:pPr>
            <a:r>
              <a:rPr lang="en-US" dirty="0" smtClean="0">
                <a:effectLst>
                  <a:outerShdw blurRad="38100" dist="38100" dir="2700000" algn="tl">
                    <a:srgbClr val="000000"/>
                  </a:outerShdw>
                </a:effectLst>
              </a:rPr>
              <a:t>Iwo Jima</a:t>
            </a:r>
          </a:p>
        </p:txBody>
      </p:sp>
      <p:sp>
        <p:nvSpPr>
          <p:cNvPr id="96260" name="Rectangle 3"/>
          <p:cNvSpPr>
            <a:spLocks noGrp="1"/>
          </p:cNvSpPr>
          <p:nvPr>
            <p:ph idx="1"/>
          </p:nvPr>
        </p:nvSpPr>
        <p:spPr>
          <a:xfrm>
            <a:off x="381000" y="1600200"/>
            <a:ext cx="8382000" cy="4495800"/>
          </a:xfrm>
          <a:solidFill>
            <a:schemeClr val="tx2">
              <a:lumMod val="25000"/>
              <a:lumOff val="75000"/>
              <a:alpha val="65000"/>
            </a:schemeClr>
          </a:solidFill>
        </p:spPr>
        <p:txBody>
          <a:bodyPr>
            <a:normAutofit fontScale="92500"/>
          </a:bodyPr>
          <a:lstStyle/>
          <a:p>
            <a:pPr marL="274320" indent="-274320" fontAlgn="auto">
              <a:spcAft>
                <a:spcPts val="0"/>
              </a:spcAft>
              <a:buClr>
                <a:schemeClr val="accent3"/>
              </a:buClr>
              <a:buFont typeface="Georgia"/>
              <a:buChar char="•"/>
              <a:defRPr/>
            </a:pPr>
            <a:r>
              <a:rPr lang="en-US" sz="2800" dirty="0" smtClean="0">
                <a:effectLst>
                  <a:outerShdw blurRad="38100" dist="38100" dir="2700000" algn="tl">
                    <a:srgbClr val="C0C0C0"/>
                  </a:outerShdw>
                </a:effectLst>
              </a:rPr>
              <a:t>First American attack on Japanese home islands</a:t>
            </a:r>
          </a:p>
          <a:p>
            <a:pPr marL="274320" indent="-274320" fontAlgn="auto">
              <a:spcAft>
                <a:spcPts val="0"/>
              </a:spcAft>
              <a:buClr>
                <a:schemeClr val="accent3"/>
              </a:buClr>
              <a:buFont typeface="Georgia"/>
              <a:buChar char="•"/>
              <a:defRPr/>
            </a:pPr>
            <a:r>
              <a:rPr lang="en-US" sz="2800" dirty="0" smtClean="0">
                <a:effectLst>
                  <a:outerShdw blurRad="38100" dist="38100" dir="2700000" algn="tl">
                    <a:srgbClr val="C0C0C0"/>
                  </a:outerShdw>
                </a:effectLst>
              </a:rPr>
              <a:t>Japanese attacked using a vast system of bunkers and underground tunnels</a:t>
            </a:r>
          </a:p>
          <a:p>
            <a:pPr marL="274320" indent="-274320" fontAlgn="auto">
              <a:spcAft>
                <a:spcPts val="0"/>
              </a:spcAft>
              <a:buClr>
                <a:schemeClr val="accent3"/>
              </a:buClr>
              <a:buFont typeface="Georgia"/>
              <a:buChar char="•"/>
              <a:defRPr/>
            </a:pPr>
            <a:r>
              <a:rPr lang="en-US" sz="2800" dirty="0" smtClean="0">
                <a:effectLst>
                  <a:outerShdw blurRad="38100" dist="38100" dir="2700000" algn="tl">
                    <a:srgbClr val="C0C0C0"/>
                  </a:outerShdw>
                </a:effectLst>
              </a:rPr>
              <a:t>Only 216 of the more than 18,000 Japanese soldiers were taken prisoner; 6,800 American casualties</a:t>
            </a:r>
          </a:p>
          <a:p>
            <a:pPr marL="274320" indent="-274320">
              <a:buClr>
                <a:schemeClr val="accent3"/>
              </a:buClr>
              <a:buFont typeface="Georgia"/>
              <a:buChar char="•"/>
              <a:defRPr/>
            </a:pPr>
            <a:r>
              <a:rPr lang="en-US" sz="2800" dirty="0">
                <a:effectLst>
                  <a:outerShdw blurRad="38100" dist="38100" dir="2700000" algn="tl">
                    <a:srgbClr val="C0C0C0"/>
                  </a:outerShdw>
                </a:effectLst>
              </a:rPr>
              <a:t>This was the first time an invaders flag flew over Japanese </a:t>
            </a:r>
            <a:r>
              <a:rPr lang="en-US" sz="2800" dirty="0" smtClean="0">
                <a:effectLst>
                  <a:outerShdw blurRad="38100" dist="38100" dir="2700000" algn="tl">
                    <a:srgbClr val="C0C0C0"/>
                  </a:outerShdw>
                </a:effectLst>
              </a:rPr>
              <a:t>territory</a:t>
            </a:r>
          </a:p>
          <a:p>
            <a:pPr marL="274320" indent="-274320">
              <a:buClr>
                <a:schemeClr val="accent3"/>
              </a:buClr>
              <a:buFont typeface="Georgia"/>
              <a:buChar char="•"/>
              <a:defRPr/>
            </a:pPr>
            <a:r>
              <a:rPr lang="en-US" sz="2800" dirty="0" smtClean="0">
                <a:cs typeface="Arial" charset="0"/>
              </a:rPr>
              <a:t>Photographer </a:t>
            </a:r>
            <a:r>
              <a:rPr lang="en-US" sz="2800" dirty="0">
                <a:cs typeface="Arial" charset="0"/>
              </a:rPr>
              <a:t>Joe Rosenthal won the Pulitzer Prize for this </a:t>
            </a:r>
            <a:r>
              <a:rPr lang="en-US" sz="2800" dirty="0" smtClean="0">
                <a:cs typeface="Arial" charset="0"/>
              </a:rPr>
              <a:t>photo – improved dedication towards ending the war in the Pacific</a:t>
            </a:r>
            <a:endParaRPr lang="en-US" dirty="0">
              <a:effectLst>
                <a:outerShdw blurRad="38100" dist="38100" dir="2700000" algn="tl">
                  <a:srgbClr val="C0C0C0"/>
                </a:outerShdw>
              </a:effectLst>
            </a:endParaRPr>
          </a:p>
        </p:txBody>
      </p:sp>
      <p:sp>
        <p:nvSpPr>
          <p:cNvPr id="2" name="Rectangle 1"/>
          <p:cNvSpPr/>
          <p:nvPr/>
        </p:nvSpPr>
        <p:spPr>
          <a:xfrm>
            <a:off x="5105400" y="152399"/>
            <a:ext cx="3850734" cy="584775"/>
          </a:xfrm>
          <a:prstGeom prst="rect">
            <a:avLst/>
          </a:prstGeom>
          <a:noFill/>
        </p:spPr>
        <p:txBody>
          <a:bodyPr wrap="none" lIns="91440" tIns="45720" rIns="91440" bIns="4572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Feb. - March, 1945</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86198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60">
                                            <p:bg/>
                                          </p:spTgt>
                                        </p:tgtEl>
                                        <p:attrNameLst>
                                          <p:attrName>style.visibility</p:attrName>
                                        </p:attrNameLst>
                                      </p:cBhvr>
                                      <p:to>
                                        <p:strVal val="visible"/>
                                      </p:to>
                                    </p:set>
                                    <p:animEffect transition="in" filter="fade">
                                      <p:cBhvr>
                                        <p:cTn id="7" dur="500"/>
                                        <p:tgtEl>
                                          <p:spTgt spid="96260">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260">
                                            <p:txEl>
                                              <p:pRg st="0" end="0"/>
                                            </p:txEl>
                                          </p:spTgt>
                                        </p:tgtEl>
                                        <p:attrNameLst>
                                          <p:attrName>style.visibility</p:attrName>
                                        </p:attrNameLst>
                                      </p:cBhvr>
                                      <p:to>
                                        <p:strVal val="visible"/>
                                      </p:to>
                                    </p:set>
                                    <p:animEffect transition="in" filter="fade">
                                      <p:cBhvr>
                                        <p:cTn id="11" dur="500"/>
                                        <p:tgtEl>
                                          <p:spTgt spid="9626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6260">
                                            <p:txEl>
                                              <p:pRg st="1" end="1"/>
                                            </p:txEl>
                                          </p:spTgt>
                                        </p:tgtEl>
                                        <p:attrNameLst>
                                          <p:attrName>style.visibility</p:attrName>
                                        </p:attrNameLst>
                                      </p:cBhvr>
                                      <p:to>
                                        <p:strVal val="visible"/>
                                      </p:to>
                                    </p:set>
                                    <p:animEffect transition="in" filter="fade">
                                      <p:cBhvr>
                                        <p:cTn id="16" dur="500"/>
                                        <p:tgtEl>
                                          <p:spTgt spid="9626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6260">
                                            <p:txEl>
                                              <p:pRg st="2" end="2"/>
                                            </p:txEl>
                                          </p:spTgt>
                                        </p:tgtEl>
                                        <p:attrNameLst>
                                          <p:attrName>style.visibility</p:attrName>
                                        </p:attrNameLst>
                                      </p:cBhvr>
                                      <p:to>
                                        <p:strVal val="visible"/>
                                      </p:to>
                                    </p:set>
                                    <p:animEffect transition="in" filter="fade">
                                      <p:cBhvr>
                                        <p:cTn id="21" dur="500"/>
                                        <p:tgtEl>
                                          <p:spTgt spid="9626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6260">
                                            <p:txEl>
                                              <p:pRg st="3" end="3"/>
                                            </p:txEl>
                                          </p:spTgt>
                                        </p:tgtEl>
                                        <p:attrNameLst>
                                          <p:attrName>style.visibility</p:attrName>
                                        </p:attrNameLst>
                                      </p:cBhvr>
                                      <p:to>
                                        <p:strVal val="visible"/>
                                      </p:to>
                                    </p:set>
                                    <p:animEffect transition="in" filter="fade">
                                      <p:cBhvr>
                                        <p:cTn id="26" dur="500"/>
                                        <p:tgtEl>
                                          <p:spTgt spid="9626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6260">
                                            <p:txEl>
                                              <p:pRg st="4" end="4"/>
                                            </p:txEl>
                                          </p:spTgt>
                                        </p:tgtEl>
                                        <p:attrNameLst>
                                          <p:attrName>style.visibility</p:attrName>
                                        </p:attrNameLst>
                                      </p:cBhvr>
                                      <p:to>
                                        <p:strVal val="visible"/>
                                      </p:to>
                                    </p:set>
                                    <p:animEffect transition="in" filter="fade">
                                      <p:cBhvr>
                                        <p:cTn id="31" dur="500"/>
                                        <p:tgtEl>
                                          <p:spTgt spid="962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http://upload.wikimedia.org/wikipedia/commons/b/bf/Ww2_15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64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7283" name="Title 3"/>
          <p:cNvSpPr>
            <a:spLocks noGrp="1"/>
          </p:cNvSpPr>
          <p:nvPr>
            <p:ph type="title"/>
          </p:nvPr>
        </p:nvSpPr>
        <p:spPr/>
        <p:txBody>
          <a:bodyPr>
            <a:normAutofit/>
          </a:bodyPr>
          <a:lstStyle/>
          <a:p>
            <a:pPr fontAlgn="auto">
              <a:spcAft>
                <a:spcPts val="0"/>
              </a:spcAft>
              <a:defRPr/>
            </a:pPr>
            <a:r>
              <a:rPr lang="en-US" smtClean="0">
                <a:effectLst>
                  <a:outerShdw blurRad="38100" dist="38100" dir="2700000" algn="tl">
                    <a:srgbClr val="C0C0C0"/>
                  </a:outerShdw>
                </a:effectLst>
              </a:rPr>
              <a:t>Okinawa</a:t>
            </a:r>
          </a:p>
        </p:txBody>
      </p:sp>
      <p:sp>
        <p:nvSpPr>
          <p:cNvPr id="166917" name="Rectangle 5"/>
          <p:cNvSpPr>
            <a:spLocks noGrp="1" noChangeArrowheads="1"/>
          </p:cNvSpPr>
          <p:nvPr>
            <p:ph idx="1"/>
          </p:nvPr>
        </p:nvSpPr>
        <p:spPr>
          <a:xfrm>
            <a:off x="457200" y="1600200"/>
            <a:ext cx="8229600" cy="4228850"/>
          </a:xfrm>
          <a:solidFill>
            <a:schemeClr val="tx2">
              <a:lumMod val="10000"/>
              <a:lumOff val="90000"/>
              <a:alpha val="65000"/>
            </a:schemeClr>
          </a:solidFill>
        </p:spPr>
        <p:txBody>
          <a:bodyPr>
            <a:spAutoFit/>
          </a:bodyPr>
          <a:lstStyle/>
          <a:p>
            <a:pPr marL="228600" indent="-228600" fontAlgn="auto">
              <a:spcAft>
                <a:spcPts val="0"/>
              </a:spcAft>
              <a:buClr>
                <a:schemeClr val="accent3"/>
              </a:buClr>
              <a:buFont typeface="Georgia"/>
              <a:buChar char="•"/>
              <a:defRPr/>
            </a:pPr>
            <a:r>
              <a:rPr lang="en-US" sz="2800" dirty="0" smtClean="0">
                <a:effectLst>
                  <a:outerShdw blurRad="38100" dist="38100" dir="2700000" algn="tl">
                    <a:srgbClr val="C0C0C0"/>
                  </a:outerShdw>
                </a:effectLst>
                <a:latin typeface="+mj-lt"/>
              </a:rPr>
              <a:t>Bloodiest battle of the Pacific Theatre – AKA: “Typhoon of Steel”</a:t>
            </a:r>
          </a:p>
          <a:p>
            <a:pPr marL="228600" indent="-228600" fontAlgn="auto">
              <a:spcAft>
                <a:spcPts val="0"/>
              </a:spcAft>
              <a:buClr>
                <a:schemeClr val="accent3"/>
              </a:buClr>
              <a:buFont typeface="Georgia"/>
              <a:buChar char="•"/>
              <a:defRPr/>
            </a:pPr>
            <a:r>
              <a:rPr lang="en-US" sz="2800" dirty="0" smtClean="0">
                <a:effectLst>
                  <a:outerShdw blurRad="38100" dist="38100" dir="2700000" algn="tl">
                    <a:srgbClr val="C0C0C0"/>
                  </a:outerShdw>
                </a:effectLst>
                <a:latin typeface="+mj-lt"/>
              </a:rPr>
              <a:t>Goal was to take out important Japanese airfields</a:t>
            </a:r>
          </a:p>
          <a:p>
            <a:pPr marL="228600" indent="-228600" fontAlgn="auto">
              <a:spcAft>
                <a:spcPts val="0"/>
              </a:spcAft>
              <a:buClr>
                <a:schemeClr val="accent3"/>
              </a:buClr>
              <a:buFont typeface="Georgia"/>
              <a:buChar char="•"/>
              <a:defRPr/>
            </a:pPr>
            <a:r>
              <a:rPr lang="en-US" sz="2800" dirty="0" smtClean="0">
                <a:effectLst>
                  <a:outerShdw blurRad="38100" dist="38100" dir="2700000" algn="tl">
                    <a:srgbClr val="C0C0C0"/>
                  </a:outerShdw>
                </a:effectLst>
                <a:latin typeface="+mj-lt"/>
              </a:rPr>
              <a:t>Heavy use of kamikaze in initial attack; majority of Japanese force was barricaded in the well-fortified interior of the island (“Let them come to us” attitude)</a:t>
            </a:r>
          </a:p>
          <a:p>
            <a:pPr marL="228600" indent="-228600" fontAlgn="auto">
              <a:spcAft>
                <a:spcPts val="0"/>
              </a:spcAft>
              <a:buClr>
                <a:schemeClr val="accent3"/>
              </a:buClr>
              <a:buFont typeface="Georgia"/>
              <a:buChar char="•"/>
              <a:defRPr/>
            </a:pPr>
            <a:r>
              <a:rPr lang="en-US" sz="2800" dirty="0" smtClean="0">
                <a:effectLst>
                  <a:outerShdw blurRad="38100" dist="38100" dir="2700000" algn="tl">
                    <a:srgbClr val="C0C0C0"/>
                  </a:outerShdw>
                </a:effectLst>
                <a:latin typeface="+mj-lt"/>
              </a:rPr>
              <a:t>Japanese lost over 77,000 soldiers; over 14,000 Allied casualties</a:t>
            </a:r>
          </a:p>
        </p:txBody>
      </p:sp>
      <p:sp>
        <p:nvSpPr>
          <p:cNvPr id="8" name="Rectangle 7"/>
          <p:cNvSpPr/>
          <p:nvPr/>
        </p:nvSpPr>
        <p:spPr>
          <a:xfrm>
            <a:off x="5334000" y="152398"/>
            <a:ext cx="3571812" cy="584775"/>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200" b="1" dirty="0" smtClean="0">
                <a:ln/>
                <a:solidFill>
                  <a:schemeClr val="accent5">
                    <a:tint val="50000"/>
                    <a:satMod val="180000"/>
                  </a:schemeClr>
                </a:solidFill>
              </a:rPr>
              <a:t>April- June, 1945</a:t>
            </a:r>
            <a:endParaRPr lang="en-US" sz="3200" b="1" dirty="0">
              <a:ln/>
              <a:solidFill>
                <a:schemeClr val="accent5">
                  <a:tint val="50000"/>
                  <a:satMod val="180000"/>
                </a:schemeClr>
              </a:solidFill>
            </a:endParaRPr>
          </a:p>
        </p:txBody>
      </p:sp>
    </p:spTree>
    <p:extLst>
      <p:ext uri="{BB962C8B-B14F-4D97-AF65-F5344CB8AC3E}">
        <p14:creationId xmlns:p14="http://schemas.microsoft.com/office/powerpoint/2010/main" val="145633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6917">
                                            <p:bg/>
                                          </p:spTgt>
                                        </p:tgtEl>
                                        <p:attrNameLst>
                                          <p:attrName>style.visibility</p:attrName>
                                        </p:attrNameLst>
                                      </p:cBhvr>
                                      <p:to>
                                        <p:strVal val="visible"/>
                                      </p:to>
                                    </p:set>
                                    <p:animEffect transition="in" filter="wipe(down)">
                                      <p:cBhvr>
                                        <p:cTn id="7" dur="500"/>
                                        <p:tgtEl>
                                          <p:spTgt spid="166917">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6917">
                                            <p:txEl>
                                              <p:pRg st="0" end="0"/>
                                            </p:txEl>
                                          </p:spTgt>
                                        </p:tgtEl>
                                        <p:attrNameLst>
                                          <p:attrName>style.visibility</p:attrName>
                                        </p:attrNameLst>
                                      </p:cBhvr>
                                      <p:to>
                                        <p:strVal val="visible"/>
                                      </p:to>
                                    </p:set>
                                    <p:animEffect transition="in" filter="wipe(down)">
                                      <p:cBhvr>
                                        <p:cTn id="11" dur="500"/>
                                        <p:tgtEl>
                                          <p:spTgt spid="1669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6917">
                                            <p:txEl>
                                              <p:pRg st="1" end="1"/>
                                            </p:txEl>
                                          </p:spTgt>
                                        </p:tgtEl>
                                        <p:attrNameLst>
                                          <p:attrName>style.visibility</p:attrName>
                                        </p:attrNameLst>
                                      </p:cBhvr>
                                      <p:to>
                                        <p:strVal val="visible"/>
                                      </p:to>
                                    </p:set>
                                    <p:animEffect transition="in" filter="wipe(down)">
                                      <p:cBhvr>
                                        <p:cTn id="16" dur="500"/>
                                        <p:tgtEl>
                                          <p:spTgt spid="1669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6917">
                                            <p:txEl>
                                              <p:pRg st="2" end="2"/>
                                            </p:txEl>
                                          </p:spTgt>
                                        </p:tgtEl>
                                        <p:attrNameLst>
                                          <p:attrName>style.visibility</p:attrName>
                                        </p:attrNameLst>
                                      </p:cBhvr>
                                      <p:to>
                                        <p:strVal val="visible"/>
                                      </p:to>
                                    </p:set>
                                    <p:animEffect transition="in" filter="wipe(down)">
                                      <p:cBhvr>
                                        <p:cTn id="21" dur="500"/>
                                        <p:tgtEl>
                                          <p:spTgt spid="16691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6917">
                                            <p:txEl>
                                              <p:pRg st="3" end="3"/>
                                            </p:txEl>
                                          </p:spTgt>
                                        </p:tgtEl>
                                        <p:attrNameLst>
                                          <p:attrName>style.visibility</p:attrName>
                                        </p:attrNameLst>
                                      </p:cBhvr>
                                      <p:to>
                                        <p:strVal val="visible"/>
                                      </p:to>
                                    </p:set>
                                    <p:animEffect transition="in" filter="wipe(down)">
                                      <p:cBhvr>
                                        <p:cTn id="26" dur="500"/>
                                        <p:tgtEl>
                                          <p:spTgt spid="1669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Manhattan Project</a:t>
            </a:r>
            <a:endParaRPr lang="en-US" b="1"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4343400" y="1524000"/>
            <a:ext cx="4648200" cy="5181600"/>
          </a:xfrm>
        </p:spPr>
        <p:txBody>
          <a:bodyPr>
            <a:normAutofit fontScale="92500" lnSpcReduction="10000"/>
          </a:bodyPr>
          <a:lstStyle/>
          <a:p>
            <a:pPr marL="274320" indent="-274320" fontAlgn="auto">
              <a:lnSpc>
                <a:spcPct val="110000"/>
              </a:lnSpc>
              <a:spcAft>
                <a:spcPts val="0"/>
              </a:spcAft>
              <a:buFont typeface="Wingdings 3"/>
              <a:buChar char=""/>
              <a:defRPr/>
            </a:pPr>
            <a:r>
              <a:rPr lang="en-US" sz="2600" dirty="0"/>
              <a:t>The code name for the atomic bomb project in Los Alamos, NM</a:t>
            </a:r>
          </a:p>
          <a:p>
            <a:pPr marL="274320" indent="-274320" fontAlgn="auto">
              <a:lnSpc>
                <a:spcPct val="110000"/>
              </a:lnSpc>
              <a:spcAft>
                <a:spcPts val="0"/>
              </a:spcAft>
              <a:buFont typeface="Wingdings 3"/>
              <a:buChar char=""/>
              <a:defRPr/>
            </a:pPr>
            <a:r>
              <a:rPr lang="en-US" sz="2600" dirty="0"/>
              <a:t>Under the direction of Major General Leslie Groves and Dr. Robert Oppenheimer</a:t>
            </a:r>
          </a:p>
          <a:p>
            <a:pPr marL="274320" indent="-274320" fontAlgn="auto">
              <a:lnSpc>
                <a:spcPct val="110000"/>
              </a:lnSpc>
              <a:spcBef>
                <a:spcPts val="0"/>
              </a:spcBef>
              <a:spcAft>
                <a:spcPts val="1200"/>
              </a:spcAft>
              <a:buFont typeface="Wingdings 3"/>
              <a:buChar char=""/>
              <a:defRPr/>
            </a:pPr>
            <a:r>
              <a:rPr lang="en-US" sz="2600" dirty="0"/>
              <a:t>The Manhattan Project operated under a blanket of tight security, and information was given on a “need-to-know” basis</a:t>
            </a:r>
            <a:r>
              <a:rPr lang="en-US" sz="2600" dirty="0" smtClean="0"/>
              <a:t>.</a:t>
            </a:r>
            <a:endParaRPr lang="en-US" sz="2600" dirty="0"/>
          </a:p>
          <a:p>
            <a:pPr marL="0" indent="0" algn="ctr" fontAlgn="auto">
              <a:spcAft>
                <a:spcPts val="0"/>
              </a:spcAft>
              <a:buNone/>
              <a:defRPr/>
            </a:pPr>
            <a:r>
              <a:rPr lang="en-US" sz="2600" i="1" dirty="0" smtClean="0">
                <a:latin typeface="Felix Titling" panose="04060505060202020A04" pitchFamily="82" charset="0"/>
              </a:rPr>
              <a:t>“Now I am become Death, destroyer of worlds”</a:t>
            </a:r>
            <a:endParaRPr lang="en-US" sz="2600" i="1" dirty="0">
              <a:latin typeface="Felix Titling" panose="04060505060202020A04" pitchFamily="82" charset="0"/>
            </a:endParaRPr>
          </a:p>
          <a:p>
            <a:endParaRPr lang="en-US" dirty="0"/>
          </a:p>
        </p:txBody>
      </p:sp>
      <p:pic>
        <p:nvPicPr>
          <p:cNvPr id="7170" name="Picture 2" descr="A billboard at the Oak Ridge Facility, in Oak Ridge, Tenn., which warned workers there to maintain silence and secrecy about what they were working on: the development of the atomic bomb as part of the Manhattan Project. The photograph was taken in August 19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985962"/>
            <a:ext cx="3766865" cy="3705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7"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8584" r="8584"/>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graphics8.nytimes.com/images/2007/10/30/science/30manh.tex.l.jpg"/>
          <p:cNvPicPr>
            <a:picLocks noChangeAspect="1" noChangeArrowheads="1"/>
          </p:cNvPicPr>
          <p:nvPr/>
        </p:nvPicPr>
        <p:blipFill rotWithShape="1">
          <a:blip r:embed="rId6">
            <a:extLst>
              <a:ext uri="{28A0092B-C50C-407E-A947-70E740481C1C}">
                <a14:useLocalDpi xmlns:a14="http://schemas.microsoft.com/office/drawing/2010/main" val="0"/>
              </a:ext>
            </a:extLst>
          </a:blip>
          <a:srcRect l="9481"/>
          <a:stretch/>
        </p:blipFill>
        <p:spPr bwMode="auto">
          <a:xfrm>
            <a:off x="274319" y="2286399"/>
            <a:ext cx="3886201" cy="3104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Bomb_Exploding-Sound_Explorer-6825648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53400" y="228600"/>
            <a:ext cx="609600" cy="609600"/>
          </a:xfrm>
          <a:prstGeom prst="rect">
            <a:avLst/>
          </a:prstGeom>
        </p:spPr>
      </p:pic>
      <p:pic>
        <p:nvPicPr>
          <p:cNvPr id="16" name="Picture 2" descr="Henry Stimson to Harry S. Truman"/>
          <p:cNvPicPr>
            <a:picLocks noChangeAspect="1" noChangeArrowheads="1"/>
          </p:cNvPicPr>
          <p:nvPr/>
        </p:nvPicPr>
        <p:blipFill>
          <a:blip r:embed="rId8" cstate="print"/>
          <a:srcRect l="9187" r="5051"/>
          <a:stretch>
            <a:fillRect/>
          </a:stretch>
        </p:blipFill>
        <p:spPr bwMode="auto">
          <a:xfrm>
            <a:off x="397060" y="1520534"/>
            <a:ext cx="3582341" cy="5181600"/>
          </a:xfrm>
          <a:prstGeom prst="rect">
            <a:avLst/>
          </a:prstGeom>
          <a:noFill/>
          <a:ln w="9525">
            <a:noFill/>
            <a:miter lim="800000"/>
            <a:headEnd/>
            <a:tailEnd/>
          </a:ln>
        </p:spPr>
      </p:pic>
    </p:spTree>
    <p:extLst>
      <p:ext uri="{BB962C8B-B14F-4D97-AF65-F5344CB8AC3E}">
        <p14:creationId xmlns:p14="http://schemas.microsoft.com/office/powerpoint/2010/main" val="325982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ipe(up)">
                                      <p:cBhvr>
                                        <p:cTn id="16" dur="500"/>
                                        <p:tgtEl>
                                          <p:spTgt spid="7170"/>
                                        </p:tgtEl>
                                      </p:cBhvr>
                                    </p:animEffect>
                                  </p:childTnLst>
                                </p:cTn>
                              </p:par>
                              <p:par>
                                <p:cTn id="17" presetID="10" presetClass="exit" presetSubtype="0" fill="hold"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177"/>
                                        </p:tgtEl>
                                        <p:attrNameLst>
                                          <p:attrName>style.visibility</p:attrName>
                                        </p:attrNameLst>
                                      </p:cBhvr>
                                      <p:to>
                                        <p:strVal val="visible"/>
                                      </p:to>
                                    </p:set>
                                    <p:animEffect transition="in" filter="wipe(down)">
                                      <p:cBhvr>
                                        <p:cTn id="32" dur="750"/>
                                        <p:tgtEl>
                                          <p:spTgt spid="7177"/>
                                        </p:tgtEl>
                                      </p:cBhvr>
                                    </p:animEffect>
                                  </p:childTnLst>
                                </p:cTn>
                              </p:par>
                              <p:par>
                                <p:cTn id="33" presetID="1" presetClass="mediacall" presetSubtype="0" fill="hold" nodeType="withEffect">
                                  <p:stCondLst>
                                    <p:cond delay="0"/>
                                  </p:stCondLst>
                                  <p:childTnLst>
                                    <p:cmd type="call" cmd="playFrom(0.0)">
                                      <p:cBhvr>
                                        <p:cTn id="34" dur="5553" fill="hold"/>
                                        <p:tgtEl>
                                          <p:spTgt spid="4"/>
                                        </p:tgtEl>
                                      </p:cBhvr>
                                    </p:cmd>
                                  </p:childTnLst>
                                </p:cTn>
                              </p:par>
                            </p:childTnLst>
                          </p:cTn>
                        </p:par>
                        <p:par>
                          <p:cTn id="35" fill="hold">
                            <p:stCondLst>
                              <p:cond delay="5553"/>
                            </p:stCondLst>
                            <p:childTnLst>
                              <p:par>
                                <p:cTn id="36" presetID="10" presetClass="exit" presetSubtype="0" fill="hold" nodeType="afterEffect">
                                  <p:stCondLst>
                                    <p:cond delay="0"/>
                                  </p:stCondLst>
                                  <p:childTnLst>
                                    <p:animEffect transition="out" filter="fade">
                                      <p:cBhvr>
                                        <p:cTn id="37" dur="500"/>
                                        <p:tgtEl>
                                          <p:spTgt spid="7177"/>
                                        </p:tgtEl>
                                      </p:cBhvr>
                                    </p:animEffect>
                                    <p:set>
                                      <p:cBhvr>
                                        <p:cTn id="38" dur="1" fill="hold">
                                          <p:stCondLst>
                                            <p:cond delay="499"/>
                                          </p:stCondLst>
                                        </p:cTn>
                                        <p:tgtEl>
                                          <p:spTgt spid="7177"/>
                                        </p:tgtEl>
                                        <p:attrNameLst>
                                          <p:attrName>style.visibility</p:attrName>
                                        </p:attrNameLst>
                                      </p:cBhvr>
                                      <p:to>
                                        <p:strVal val="hidden"/>
                                      </p:to>
                                    </p:set>
                                  </p:childTnLst>
                                </p:cTn>
                              </p:par>
                            </p:childTnLst>
                          </p:cTn>
                        </p:par>
                        <p:par>
                          <p:cTn id="39" fill="hold">
                            <p:stCondLst>
                              <p:cond delay="6053"/>
                            </p:stCondLst>
                            <p:childTnLst>
                              <p:par>
                                <p:cTn id="40" presetID="22" presetClass="entr" presetSubtype="1" fill="hold" nodeType="afterEffect">
                                  <p:stCondLst>
                                    <p:cond delay="0"/>
                                  </p:stCondLst>
                                  <p:childTnLst>
                                    <p:set>
                                      <p:cBhvr>
                                        <p:cTn id="41" dur="1" fill="hold">
                                          <p:stCondLst>
                                            <p:cond delay="0"/>
                                          </p:stCondLst>
                                        </p:cTn>
                                        <p:tgtEl>
                                          <p:spTgt spid="7172"/>
                                        </p:tgtEl>
                                        <p:attrNameLst>
                                          <p:attrName>style.visibility</p:attrName>
                                        </p:attrNameLst>
                                      </p:cBhvr>
                                      <p:to>
                                        <p:strVal val="visible"/>
                                      </p:to>
                                    </p:set>
                                    <p:animEffect transition="in" filter="wipe(up)">
                                      <p:cBhvr>
                                        <p:cTn id="42" dur="500"/>
                                        <p:tgtEl>
                                          <p:spTgt spid="7172"/>
                                        </p:tgtEl>
                                      </p:cBhvr>
                                    </p:animEffect>
                                  </p:childTnLst>
                                </p:cTn>
                              </p:par>
                              <p:par>
                                <p:cTn id="43" presetID="10" presetClass="exit" presetSubtype="0" fill="hold" nodeType="withEffect">
                                  <p:stCondLst>
                                    <p:cond delay="0"/>
                                  </p:stCondLst>
                                  <p:childTnLst>
                                    <p:animEffect transition="out" filter="fade">
                                      <p:cBhvr>
                                        <p:cTn id="44" dur="500"/>
                                        <p:tgtEl>
                                          <p:spTgt spid="7170"/>
                                        </p:tgtEl>
                                      </p:cBhvr>
                                    </p:animEffect>
                                    <p:set>
                                      <p:cBhvr>
                                        <p:cTn id="45" dur="1" fill="hold">
                                          <p:stCondLst>
                                            <p:cond delay="499"/>
                                          </p:stCondLst>
                                        </p:cTn>
                                        <p:tgtEl>
                                          <p:spTgt spid="717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wipe(up)">
                                      <p:cBhvr>
                                        <p:cTn id="5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1" fill="hold" display="0">
                  <p:stCondLst>
                    <p:cond delay="indefinite"/>
                  </p:stCondLst>
                  <p:endCondLst>
                    <p:cond evt="onStopAudio" delay="0">
                      <p:tgtEl>
                        <p:sldTgt/>
                      </p:tgtEl>
                    </p:cond>
                  </p:endCondLst>
                </p:cTn>
                <p:tgtEl>
                  <p:spTgt spid="4"/>
                </p:tgtEl>
              </p:cMediaNode>
            </p:audio>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p:txBody>
          <a:bodyPr anchor="b"/>
          <a:lstStyle/>
          <a:p>
            <a:pPr eaLnBrk="1" hangingPunct="1"/>
            <a:r>
              <a:rPr lang="en-US" dirty="0" smtClean="0"/>
              <a:t>Four Options</a:t>
            </a:r>
          </a:p>
        </p:txBody>
      </p:sp>
      <p:sp>
        <p:nvSpPr>
          <p:cNvPr id="316419" name="Rectangle 3"/>
          <p:cNvSpPr>
            <a:spLocks noGrp="1" noChangeArrowheads="1"/>
          </p:cNvSpPr>
          <p:nvPr>
            <p:ph type="body" idx="4294967295"/>
          </p:nvPr>
        </p:nvSpPr>
        <p:spPr/>
        <p:txBody>
          <a:bodyPr>
            <a:normAutofit/>
          </a:bodyPr>
          <a:lstStyle/>
          <a:p>
            <a:pPr marL="514350" indent="-514350" eaLnBrk="1" hangingPunct="1">
              <a:lnSpc>
                <a:spcPct val="90000"/>
              </a:lnSpc>
              <a:buFont typeface="+mj-lt"/>
              <a:buAutoNum type="alphaUcPeriod"/>
            </a:pPr>
            <a:r>
              <a:rPr lang="en-US" sz="3200" dirty="0" smtClean="0"/>
              <a:t>Invade Japan with Allied troops; this would result in high deaths on both sides and an unknown timeline.</a:t>
            </a:r>
          </a:p>
          <a:p>
            <a:pPr marL="514350" indent="-514350" eaLnBrk="1" hangingPunct="1">
              <a:lnSpc>
                <a:spcPct val="90000"/>
              </a:lnSpc>
              <a:buFont typeface="+mj-lt"/>
              <a:buAutoNum type="alphaUcPeriod"/>
            </a:pPr>
            <a:r>
              <a:rPr lang="en-US" sz="3200" dirty="0" smtClean="0"/>
              <a:t>Drop an atomic bomb out in the Pacific away from people to show Japan our military strength.</a:t>
            </a:r>
          </a:p>
          <a:p>
            <a:pPr marL="514350" indent="-514350" eaLnBrk="1" hangingPunct="1">
              <a:lnSpc>
                <a:spcPct val="90000"/>
              </a:lnSpc>
              <a:buFont typeface="+mj-lt"/>
              <a:buAutoNum type="alphaUcPeriod"/>
            </a:pPr>
            <a:r>
              <a:rPr lang="en-US" sz="3200" dirty="0" smtClean="0"/>
              <a:t>Drop the bomb without warning to “shock” Japan into surrendering.</a:t>
            </a:r>
          </a:p>
          <a:p>
            <a:pPr marL="514350" indent="-514350" eaLnBrk="1" hangingPunct="1">
              <a:lnSpc>
                <a:spcPct val="90000"/>
              </a:lnSpc>
              <a:buFont typeface="+mj-lt"/>
              <a:buAutoNum type="alphaUcPeriod"/>
            </a:pPr>
            <a:r>
              <a:rPr lang="en-US" sz="3200" dirty="0" smtClean="0"/>
              <a:t>We give the people of cities 24 hours notice, then we drop the bomb.</a:t>
            </a:r>
          </a:p>
        </p:txBody>
      </p:sp>
    </p:spTree>
    <p:extLst>
      <p:ext uri="{BB962C8B-B14F-4D97-AF65-F5344CB8AC3E}">
        <p14:creationId xmlns:p14="http://schemas.microsoft.com/office/powerpoint/2010/main" val="420549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 calcmode="lin" valueType="num">
                                      <p:cBhvr additive="base">
                                        <p:cTn id="7" dur="500" fill="hold"/>
                                        <p:tgtEl>
                                          <p:spTgt spid="316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6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6419">
                                            <p:txEl>
                                              <p:pRg st="1" end="1"/>
                                            </p:txEl>
                                          </p:spTgt>
                                        </p:tgtEl>
                                        <p:attrNameLst>
                                          <p:attrName>style.visibility</p:attrName>
                                        </p:attrNameLst>
                                      </p:cBhvr>
                                      <p:to>
                                        <p:strVal val="visible"/>
                                      </p:to>
                                    </p:set>
                                    <p:anim calcmode="lin" valueType="num">
                                      <p:cBhvr additive="base">
                                        <p:cTn id="13" dur="500" fill="hold"/>
                                        <p:tgtEl>
                                          <p:spTgt spid="316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6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6419">
                                            <p:txEl>
                                              <p:pRg st="2" end="2"/>
                                            </p:txEl>
                                          </p:spTgt>
                                        </p:tgtEl>
                                        <p:attrNameLst>
                                          <p:attrName>style.visibility</p:attrName>
                                        </p:attrNameLst>
                                      </p:cBhvr>
                                      <p:to>
                                        <p:strVal val="visible"/>
                                      </p:to>
                                    </p:set>
                                    <p:anim calcmode="lin" valueType="num">
                                      <p:cBhvr additive="base">
                                        <p:cTn id="19" dur="500" fill="hold"/>
                                        <p:tgtEl>
                                          <p:spTgt spid="316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6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6419">
                                            <p:txEl>
                                              <p:pRg st="3" end="3"/>
                                            </p:txEl>
                                          </p:spTgt>
                                        </p:tgtEl>
                                        <p:attrNameLst>
                                          <p:attrName>style.visibility</p:attrName>
                                        </p:attrNameLst>
                                      </p:cBhvr>
                                      <p:to>
                                        <p:strVal val="visible"/>
                                      </p:to>
                                    </p:set>
                                    <p:anim calcmode="lin" valueType="num">
                                      <p:cBhvr additive="base">
                                        <p:cTn id="25" dur="500" fill="hold"/>
                                        <p:tgtEl>
                                          <p:spTgt spid="316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64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a/af/Potsdam_conference_1945-8.jpg"/>
          <p:cNvPicPr>
            <a:picLocks noChangeAspect="1" noChangeArrowheads="1"/>
          </p:cNvPicPr>
          <p:nvPr/>
        </p:nvPicPr>
        <p:blipFill rotWithShape="1">
          <a:blip r:embed="rId3">
            <a:extLst>
              <a:ext uri="{28A0092B-C50C-407E-A947-70E740481C1C}">
                <a14:useLocalDpi xmlns:a14="http://schemas.microsoft.com/office/drawing/2010/main" val="0"/>
              </a:ext>
            </a:extLst>
          </a:blip>
          <a:srcRect b="5259"/>
          <a:stretch/>
        </p:blipFill>
        <p:spPr bwMode="auto">
          <a:xfrm>
            <a:off x="-9145" y="-6096"/>
            <a:ext cx="9164735" cy="6864096"/>
          </a:xfrm>
          <a:prstGeom prst="rect">
            <a:avLst/>
          </a:prstGeom>
          <a:noFill/>
          <a:extLst>
            <a:ext uri="{909E8E84-426E-40DD-AFC4-6F175D3DCCD1}">
              <a14:hiddenFill xmlns:a14="http://schemas.microsoft.com/office/drawing/2010/main">
                <a:solidFill>
                  <a:srgbClr val="FFFFFF"/>
                </a:solidFill>
              </a14:hiddenFill>
            </a:ext>
          </a:extLst>
        </p:spPr>
      </p:pic>
      <p:sp>
        <p:nvSpPr>
          <p:cNvPr id="259074" name="Rectangle 2"/>
          <p:cNvSpPr>
            <a:spLocks noGrp="1"/>
          </p:cNvSpPr>
          <p:nvPr>
            <p:ph type="title" idx="4294967295"/>
          </p:nvPr>
        </p:nvSpPr>
        <p:spPr>
          <a:xfrm>
            <a:off x="458422" y="469170"/>
            <a:ext cx="8229600" cy="1066800"/>
          </a:xfrm>
        </p:spPr>
        <p:txBody>
          <a:bodyPr>
            <a:normAutofit/>
          </a:bodyPr>
          <a:lstStyle/>
          <a:p>
            <a:pPr fontAlgn="auto">
              <a:spcAft>
                <a:spcPts val="0"/>
              </a:spcAft>
              <a:defRPr/>
            </a:pPr>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Potsdam Ultimatum</a:t>
            </a:r>
          </a:p>
        </p:txBody>
      </p:sp>
      <p:sp>
        <p:nvSpPr>
          <p:cNvPr id="259075" name="Rectangle 3"/>
          <p:cNvSpPr>
            <a:spLocks noGrp="1"/>
          </p:cNvSpPr>
          <p:nvPr>
            <p:ph sz="quarter" idx="4294967295"/>
          </p:nvPr>
        </p:nvSpPr>
        <p:spPr>
          <a:xfrm>
            <a:off x="-24384" y="3886200"/>
            <a:ext cx="9179974" cy="2959608"/>
          </a:xfrm>
          <a:solidFill>
            <a:srgbClr val="C0C0C0">
              <a:alpha val="80000"/>
            </a:srgbClr>
          </a:solidFill>
        </p:spPr>
        <p:txBody>
          <a:bodyPr>
            <a:noAutofit/>
          </a:bodyPr>
          <a:lstStyle/>
          <a:p>
            <a:pPr marL="274320" indent="-274320" fontAlgn="auto">
              <a:spcAft>
                <a:spcPts val="0"/>
              </a:spcAft>
              <a:buFont typeface="Georgia"/>
              <a:buChar char="•"/>
              <a:defRPr/>
            </a:pPr>
            <a:r>
              <a:rPr lang="en-US" sz="3000" dirty="0" smtClean="0"/>
              <a:t>President Truman, Prime Minister Clement Attlee, and Joseph Stalin met at Potsdam, Germany to discuss the end of the war and the post-war world.</a:t>
            </a:r>
          </a:p>
          <a:p>
            <a:pPr marL="548640" lvl="1" indent="-274320">
              <a:buFont typeface="Georgia"/>
              <a:buChar char="•"/>
              <a:defRPr/>
            </a:pPr>
            <a:r>
              <a:rPr lang="en-US" sz="2600" dirty="0" smtClean="0"/>
              <a:t>Demand Japan’s unconditional surrender</a:t>
            </a:r>
          </a:p>
          <a:p>
            <a:pPr marL="548640" lvl="1" indent="-274320">
              <a:buFont typeface="Georgia"/>
              <a:buChar char="•"/>
              <a:defRPr/>
            </a:pPr>
            <a:r>
              <a:rPr lang="en-US" sz="2600" dirty="0" smtClean="0"/>
              <a:t>If Japan refused, Truman threatened to deliver "prompt and utter destruction“ – he received no response.</a:t>
            </a:r>
          </a:p>
        </p:txBody>
      </p:sp>
      <p:sp>
        <p:nvSpPr>
          <p:cNvPr id="6" name="Rectangle 5"/>
          <p:cNvSpPr/>
          <p:nvPr/>
        </p:nvSpPr>
        <p:spPr>
          <a:xfrm>
            <a:off x="5715000" y="176783"/>
            <a:ext cx="3284874" cy="584775"/>
          </a:xfrm>
          <a:prstGeom prst="rect">
            <a:avLst/>
          </a:prstGeom>
          <a:noFill/>
        </p:spPr>
        <p:txBody>
          <a:bodyPr wrap="none" lIns="91440" tIns="45720" rIns="91440" bIns="4572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July-Aug. 1945</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9913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Atomic Bomb</a:t>
            </a:r>
            <a:endParaRPr lang="en-US" dirty="0"/>
          </a:p>
        </p:txBody>
      </p:sp>
      <p:sp>
        <p:nvSpPr>
          <p:cNvPr id="3" name="Content Placeholder 2"/>
          <p:cNvSpPr>
            <a:spLocks noGrp="1"/>
          </p:cNvSpPr>
          <p:nvPr>
            <p:ph idx="1"/>
          </p:nvPr>
        </p:nvSpPr>
        <p:spPr>
          <a:xfrm>
            <a:off x="4343400" y="1552575"/>
            <a:ext cx="4541837" cy="4876800"/>
          </a:xfrm>
        </p:spPr>
        <p:txBody>
          <a:bodyPr>
            <a:normAutofit/>
          </a:bodyPr>
          <a:lstStyle/>
          <a:p>
            <a:pPr marL="274320" indent="-274320" fontAlgn="auto">
              <a:spcAft>
                <a:spcPts val="0"/>
              </a:spcAft>
              <a:buFont typeface="Wingdings 3"/>
              <a:buChar char=""/>
              <a:defRPr/>
            </a:pPr>
            <a:r>
              <a:rPr lang="en-US" sz="2600" dirty="0" smtClean="0"/>
              <a:t>Bombs nicknamed Little </a:t>
            </a:r>
            <a:r>
              <a:rPr lang="en-US" sz="2600" dirty="0"/>
              <a:t>Boy and Fat Man</a:t>
            </a:r>
          </a:p>
          <a:p>
            <a:pPr marL="274320" indent="-274320" fontAlgn="auto">
              <a:spcAft>
                <a:spcPts val="0"/>
              </a:spcAft>
              <a:buFont typeface="Wingdings 3"/>
              <a:buChar char=""/>
              <a:defRPr/>
            </a:pPr>
            <a:r>
              <a:rPr lang="en-US" sz="2600" dirty="0" smtClean="0"/>
              <a:t>Delivered from </a:t>
            </a:r>
            <a:r>
              <a:rPr lang="en-US" sz="2600" dirty="0"/>
              <a:t>Tinian Island by Col. Paul </a:t>
            </a:r>
            <a:r>
              <a:rPr lang="en-US" sz="2600" dirty="0" err="1"/>
              <a:t>Tibbets</a:t>
            </a:r>
            <a:r>
              <a:rPr lang="en-US" sz="2600" dirty="0"/>
              <a:t> and the Enola Gay </a:t>
            </a:r>
            <a:r>
              <a:rPr lang="en-US" sz="2600" dirty="0" smtClean="0"/>
              <a:t>crew</a:t>
            </a:r>
            <a:endParaRPr lang="en-US" sz="2600" dirty="0"/>
          </a:p>
        </p:txBody>
      </p:sp>
      <p:pic>
        <p:nvPicPr>
          <p:cNvPr id="4" name="Picture 2" descr="http://www.forgetthebox.net/wp-content/uploads/2010/08/fat-man-and-little-boy.jpg"/>
          <p:cNvPicPr>
            <a:picLocks noChangeAspect="1" noChangeArrowheads="1"/>
          </p:cNvPicPr>
          <p:nvPr/>
        </p:nvPicPr>
        <p:blipFill>
          <a:blip r:embed="rId2" cstate="print"/>
          <a:srcRect/>
          <a:stretch>
            <a:fillRect/>
          </a:stretch>
        </p:blipFill>
        <p:spPr bwMode="auto">
          <a:xfrm>
            <a:off x="497703" y="1600200"/>
            <a:ext cx="3647260" cy="4829175"/>
          </a:xfrm>
          <a:prstGeom prst="rect">
            <a:avLst/>
          </a:prstGeom>
          <a:ln>
            <a:noFill/>
          </a:ln>
          <a:effectLst>
            <a:outerShdw blurRad="190500" algn="tl" rotWithShape="0">
              <a:srgbClr val="000000">
                <a:alpha val="70000"/>
              </a:srgbClr>
            </a:outerShdw>
          </a:effectLst>
        </p:spPr>
      </p:pic>
      <p:pic>
        <p:nvPicPr>
          <p:cNvPr id="5" name="Picture 4" descr="Enola Gay Crew"/>
          <p:cNvPicPr>
            <a:picLocks noChangeAspect="1" noChangeArrowheads="1"/>
          </p:cNvPicPr>
          <p:nvPr/>
        </p:nvPicPr>
        <p:blipFill>
          <a:blip r:embed="rId3" cstate="print"/>
          <a:srcRect t="8000"/>
          <a:stretch>
            <a:fillRect/>
          </a:stretch>
        </p:blipFill>
        <p:spPr bwMode="auto">
          <a:xfrm>
            <a:off x="4876800" y="4038600"/>
            <a:ext cx="3810000" cy="26289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53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4724400" y="381000"/>
            <a:ext cx="4267200" cy="1066800"/>
          </a:xfrm>
        </p:spPr>
        <p:txBody>
          <a:bodyPr anchor="b"/>
          <a:lstStyle/>
          <a:p>
            <a:pPr algn="r" eaLnBrk="1" hangingPunct="1"/>
            <a:r>
              <a:rPr lang="en-US" i="1" dirty="0" smtClean="0"/>
              <a:t>U.S.S. Indianapolis</a:t>
            </a:r>
          </a:p>
        </p:txBody>
      </p:sp>
      <p:sp>
        <p:nvSpPr>
          <p:cNvPr id="181251" name="Rectangle 3"/>
          <p:cNvSpPr>
            <a:spLocks noGrp="1" noChangeArrowheads="1"/>
          </p:cNvSpPr>
          <p:nvPr>
            <p:ph type="body" sz="half" idx="4294967295"/>
          </p:nvPr>
        </p:nvSpPr>
        <p:spPr>
          <a:xfrm>
            <a:off x="152400" y="457200"/>
            <a:ext cx="4495800" cy="6248400"/>
          </a:xfrm>
        </p:spPr>
        <p:txBody>
          <a:bodyPr>
            <a:normAutofit fontScale="55000" lnSpcReduction="20000"/>
          </a:bodyPr>
          <a:lstStyle/>
          <a:p>
            <a:pPr eaLnBrk="1" hangingPunct="1">
              <a:lnSpc>
                <a:spcPct val="120000"/>
              </a:lnSpc>
            </a:pPr>
            <a:r>
              <a:rPr lang="en-US" sz="4200" dirty="0" smtClean="0"/>
              <a:t>USS Indianapolis sent to deliver vital parts for the atomic bomb to a U.S base in Tinian</a:t>
            </a:r>
          </a:p>
          <a:p>
            <a:pPr eaLnBrk="1" hangingPunct="1">
              <a:lnSpc>
                <a:spcPct val="120000"/>
              </a:lnSpc>
            </a:pPr>
            <a:r>
              <a:rPr lang="en-US" sz="4200" dirty="0" smtClean="0"/>
              <a:t>Attacked and sunk by a Japanese submarine</a:t>
            </a:r>
          </a:p>
          <a:p>
            <a:pPr>
              <a:lnSpc>
                <a:spcPct val="120000"/>
              </a:lnSpc>
            </a:pPr>
            <a:r>
              <a:rPr lang="en-US" sz="4200" dirty="0" smtClean="0"/>
              <a:t>The ship sent no distress signals</a:t>
            </a:r>
          </a:p>
          <a:p>
            <a:pPr>
              <a:lnSpc>
                <a:spcPct val="120000"/>
              </a:lnSpc>
            </a:pPr>
            <a:r>
              <a:rPr lang="en-US" sz="4200" dirty="0" smtClean="0"/>
              <a:t>300 men died in the attack while another 880 floated in the ocean for another four days before being rescued</a:t>
            </a:r>
          </a:p>
          <a:p>
            <a:pPr>
              <a:lnSpc>
                <a:spcPct val="120000"/>
              </a:lnSpc>
            </a:pPr>
            <a:r>
              <a:rPr lang="en-US" sz="4200" dirty="0" smtClean="0"/>
              <a:t>They suffered from lack of food and water, exposure to the elements, severe desquamation, and  did I mention </a:t>
            </a:r>
            <a:r>
              <a:rPr lang="en-US" sz="4200" u="sng" dirty="0" smtClean="0">
                <a:solidFill>
                  <a:schemeClr val="accent6">
                    <a:lumMod val="60000"/>
                    <a:lumOff val="40000"/>
                  </a:schemeClr>
                </a:solidFill>
                <a:effectLst>
                  <a:outerShdw blurRad="38100" dist="38100" dir="2700000" algn="tl">
                    <a:srgbClr val="000000">
                      <a:alpha val="43137"/>
                    </a:srgbClr>
                  </a:outerShdw>
                </a:effectLst>
              </a:rPr>
              <a:t>shark attacks</a:t>
            </a:r>
            <a:r>
              <a:rPr lang="en-US" sz="4200" dirty="0" smtClean="0"/>
              <a:t>?</a:t>
            </a:r>
          </a:p>
          <a:p>
            <a:pPr eaLnBrk="1" hangingPunct="1"/>
            <a:endParaRPr lang="en-US" sz="2400" dirty="0" smtClean="0"/>
          </a:p>
        </p:txBody>
      </p:sp>
      <p:pic>
        <p:nvPicPr>
          <p:cNvPr id="181253" name="Picture 5" descr="J:\USS-INDIANAPOLIS-AT-PEARL-HARBO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928004"/>
            <a:ext cx="4088063" cy="4396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1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slide(fromBottom)">
                                      <p:cBhvr>
                                        <p:cTn id="7" dur="500"/>
                                        <p:tgtEl>
                                          <p:spTgt spid="181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slide(fromBottom)">
                                      <p:cBhvr>
                                        <p:cTn id="12" dur="500"/>
                                        <p:tgtEl>
                                          <p:spTgt spid="181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slide(fromBottom)">
                                      <p:cBhvr>
                                        <p:cTn id="17" dur="500"/>
                                        <p:tgtEl>
                                          <p:spTgt spid="181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81251">
                                            <p:txEl>
                                              <p:pRg st="3" end="3"/>
                                            </p:txEl>
                                          </p:spTgt>
                                        </p:tgtEl>
                                        <p:attrNameLst>
                                          <p:attrName>style.visibility</p:attrName>
                                        </p:attrNameLst>
                                      </p:cBhvr>
                                      <p:to>
                                        <p:strVal val="visible"/>
                                      </p:to>
                                    </p:set>
                                    <p:animEffect transition="in" filter="slide(fromBottom)">
                                      <p:cBhvr>
                                        <p:cTn id="22" dur="500"/>
                                        <p:tgtEl>
                                          <p:spTgt spid="181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slide(fromBottom)">
                                      <p:cBhvr>
                                        <p:cTn id="27" dur="500"/>
                                        <p:tgtEl>
                                          <p:spTgt spid="181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6" descr="http://www.atomicarchive.com/Photos/Hiroshima/images/Cloud.jpg"/>
          <p:cNvPicPr>
            <a:picLocks noChangeAspect="1" noChangeArrowheads="1"/>
          </p:cNvPicPr>
          <p:nvPr/>
        </p:nvPicPr>
        <p:blipFill>
          <a:blip r:embed="rId3" cstate="print"/>
          <a:srcRect l="8858" r="11420"/>
          <a:stretch>
            <a:fillRect/>
          </a:stretch>
        </p:blipFill>
        <p:spPr bwMode="auto">
          <a:xfrm>
            <a:off x="0" y="0"/>
            <a:ext cx="4800600" cy="6858000"/>
          </a:xfrm>
          <a:prstGeom prst="rect">
            <a:avLst/>
          </a:prstGeom>
          <a:noFill/>
          <a:ln w="9525">
            <a:noFill/>
            <a:miter lim="800000"/>
            <a:headEnd/>
            <a:tailEnd/>
          </a:ln>
        </p:spPr>
      </p:pic>
      <p:pic>
        <p:nvPicPr>
          <p:cNvPr id="137217" name="Picture 7" descr="hiroshima_wideweb__430x323"/>
          <p:cNvPicPr>
            <a:picLocks noChangeAspect="1" noChangeArrowheads="1"/>
          </p:cNvPicPr>
          <p:nvPr/>
        </p:nvPicPr>
        <p:blipFill rotWithShape="1">
          <a:blip r:embed="rId4" cstate="print"/>
          <a:srcRect t="4242"/>
          <a:stretch/>
        </p:blipFill>
        <p:spPr bwMode="auto">
          <a:xfrm>
            <a:off x="4781578" y="3720376"/>
            <a:ext cx="4362422" cy="3137624"/>
          </a:xfrm>
          <a:prstGeom prst="rect">
            <a:avLst/>
          </a:prstGeom>
          <a:noFill/>
          <a:ln w="9525">
            <a:noFill/>
            <a:miter lim="800000"/>
            <a:headEnd/>
            <a:tailEnd/>
          </a:ln>
        </p:spPr>
      </p:pic>
      <p:sp>
        <p:nvSpPr>
          <p:cNvPr id="2" name="TextBox 1"/>
          <p:cNvSpPr txBox="1"/>
          <p:nvPr/>
        </p:nvSpPr>
        <p:spPr>
          <a:xfrm>
            <a:off x="4800600" y="381000"/>
            <a:ext cx="4362422" cy="298543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Major industrial and military center</a:t>
            </a:r>
          </a:p>
          <a:p>
            <a:pPr marL="285750" indent="-285750">
              <a:buFont typeface="Arial" panose="020B0604020202020204" pitchFamily="34" charset="0"/>
              <a:buChar char="•"/>
            </a:pPr>
            <a:r>
              <a:rPr lang="en-US" sz="2800" dirty="0" smtClean="0"/>
              <a:t>70,000–80,000 </a:t>
            </a:r>
            <a:r>
              <a:rPr lang="en-US" sz="2800" dirty="0"/>
              <a:t>people </a:t>
            </a:r>
            <a:r>
              <a:rPr lang="en-US" sz="2800" dirty="0" smtClean="0"/>
              <a:t>killed </a:t>
            </a:r>
            <a:r>
              <a:rPr lang="en-US" sz="2800" dirty="0"/>
              <a:t>instantaneously, with 90,000 to 166,000 dying from radiation and other effects</a:t>
            </a:r>
            <a:endParaRPr lang="en-US" sz="2400" dirty="0" smtClean="0"/>
          </a:p>
        </p:txBody>
      </p:sp>
      <p:pic>
        <p:nvPicPr>
          <p:cNvPr id="8" name="Picture 2" descr="http://www.nucleardarkness.org/include/nucleardarkness/images/cityonfire/hiroshima_before_02_fu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743200"/>
            <a:ext cx="4800599" cy="30303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278"/>
          <a:stretch/>
        </p:blipFill>
        <p:spPr bwMode="auto">
          <a:xfrm>
            <a:off x="0" y="-24384"/>
            <a:ext cx="4800600" cy="304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 y="5288340"/>
            <a:ext cx="4781578" cy="1569660"/>
          </a:xfrm>
          <a:prstGeom prst="rect">
            <a:avLst/>
          </a:prstGeom>
          <a:noFill/>
        </p:spPr>
        <p:txBody>
          <a:bodyPr wrap="square">
            <a:spAutoFit/>
          </a:bodyPr>
          <a:lstStyle/>
          <a:p>
            <a:pPr algn="ctr" fontAlgn="auto">
              <a:spcBef>
                <a:spcPts val="0"/>
              </a:spcBef>
              <a:spcAft>
                <a:spcPts val="0"/>
              </a:spcAft>
              <a:defRPr/>
            </a:pP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itannic Bold" panose="020B0903060703020204" pitchFamily="34" charset="0"/>
                <a:cs typeface="Arial" pitchFamily="34" charset="0"/>
              </a:rPr>
              <a:t>Hiroshima</a:t>
            </a:r>
          </a:p>
          <a:p>
            <a:pPr algn="ctr" fontAlgn="auto">
              <a:spcBef>
                <a:spcPts val="0"/>
              </a:spcBef>
              <a:spcAft>
                <a:spcPts val="0"/>
              </a:spcAft>
              <a:defRPr/>
            </a:pP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itannic Bold" panose="020B0903060703020204" pitchFamily="34" charset="0"/>
                <a:cs typeface="Arial" pitchFamily="34" charset="0"/>
              </a:rPr>
              <a:t>August 6, 1945</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itannic Bold" panose="020B0903060703020204" pitchFamily="34" charset="0"/>
              <a:cs typeface="Arial" pitchFamily="34" charset="0"/>
            </a:endParaRPr>
          </a:p>
        </p:txBody>
      </p:sp>
    </p:spTree>
    <p:extLst>
      <p:ext uri="{BB962C8B-B14F-4D97-AF65-F5344CB8AC3E}">
        <p14:creationId xmlns:p14="http://schemas.microsoft.com/office/powerpoint/2010/main" val="269854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7218"/>
                                        </p:tgtEl>
                                        <p:attrNameLst>
                                          <p:attrName>style.visibility</p:attrName>
                                        </p:attrNameLst>
                                      </p:cBhvr>
                                      <p:to>
                                        <p:strVal val="visible"/>
                                      </p:to>
                                    </p:set>
                                    <p:animEffect transition="in" filter="fade">
                                      <p:cBhvr>
                                        <p:cTn id="18" dur="500"/>
                                        <p:tgtEl>
                                          <p:spTgt spid="13721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7217"/>
                                        </p:tgtEl>
                                        <p:attrNameLst>
                                          <p:attrName>style.visibility</p:attrName>
                                        </p:attrNameLst>
                                      </p:cBhvr>
                                      <p:to>
                                        <p:strVal val="visible"/>
                                      </p:to>
                                    </p:set>
                                    <p:animEffect transition="in" filter="fade">
                                      <p:cBhvr>
                                        <p:cTn id="22" dur="500"/>
                                        <p:tgtEl>
                                          <p:spTgt spid="137217"/>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8534400" cy="1927225"/>
          </a:xfrm>
        </p:spPr>
        <p:txBody>
          <a:bodyPr/>
          <a:lstStyle/>
          <a:p>
            <a:r>
              <a:rPr lang="en-US" sz="5200" i="1" dirty="0" smtClean="0">
                <a:hlinkClick r:id="rId2"/>
              </a:rPr>
              <a:t>“I am death, destroyer of worlds”</a:t>
            </a:r>
            <a:endParaRPr lang="en-US" sz="5200" i="1" dirty="0"/>
          </a:p>
        </p:txBody>
      </p:sp>
      <p:sp>
        <p:nvSpPr>
          <p:cNvPr id="3" name="Subtitle 2"/>
          <p:cNvSpPr>
            <a:spLocks noGrp="1"/>
          </p:cNvSpPr>
          <p:nvPr>
            <p:ph type="subTitle" idx="1"/>
          </p:nvPr>
        </p:nvSpPr>
        <p:spPr/>
        <p:txBody>
          <a:bodyPr/>
          <a:lstStyle/>
          <a:p>
            <a:r>
              <a:rPr lang="en-US" dirty="0" smtClean="0"/>
              <a:t>The End of WWII</a:t>
            </a:r>
            <a:endParaRPr lang="en-US" dirty="0"/>
          </a:p>
        </p:txBody>
      </p:sp>
    </p:spTree>
    <p:extLst>
      <p:ext uri="{BB962C8B-B14F-4D97-AF65-F5344CB8AC3E}">
        <p14:creationId xmlns:p14="http://schemas.microsoft.com/office/powerpoint/2010/main" val="355664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5" descr="PC03"/>
          <p:cNvPicPr>
            <a:picLocks noChangeAspect="1" noChangeArrowheads="1"/>
          </p:cNvPicPr>
          <p:nvPr/>
        </p:nvPicPr>
        <p:blipFill>
          <a:blip r:embed="rId3" cstate="print"/>
          <a:srcRect/>
          <a:stretch>
            <a:fillRect/>
          </a:stretch>
        </p:blipFill>
        <p:spPr bwMode="auto">
          <a:xfrm>
            <a:off x="0" y="0"/>
            <a:ext cx="6400800" cy="4859338"/>
          </a:xfrm>
          <a:prstGeom prst="rect">
            <a:avLst/>
          </a:prstGeom>
          <a:noFill/>
          <a:ln w="9525">
            <a:noFill/>
            <a:miter lim="800000"/>
            <a:headEnd/>
            <a:tailEnd/>
          </a:ln>
        </p:spPr>
      </p:pic>
      <p:pic>
        <p:nvPicPr>
          <p:cNvPr id="139266" name="Picture 7" descr="479872542_fd163fb4af"/>
          <p:cNvPicPr>
            <a:picLocks noChangeAspect="1" noChangeArrowheads="1"/>
          </p:cNvPicPr>
          <p:nvPr/>
        </p:nvPicPr>
        <p:blipFill>
          <a:blip r:embed="rId4" cstate="print"/>
          <a:srcRect/>
          <a:stretch>
            <a:fillRect/>
          </a:stretch>
        </p:blipFill>
        <p:spPr bwMode="auto">
          <a:xfrm>
            <a:off x="4359275" y="1600200"/>
            <a:ext cx="4784725" cy="5257800"/>
          </a:xfrm>
          <a:prstGeom prst="rect">
            <a:avLst/>
          </a:prstGeom>
          <a:noFill/>
          <a:ln w="9525">
            <a:noFill/>
            <a:miter lim="800000"/>
            <a:headEnd/>
            <a:tailEnd/>
          </a:ln>
        </p:spPr>
      </p:pic>
    </p:spTree>
    <p:extLst>
      <p:ext uri="{BB962C8B-B14F-4D97-AF65-F5344CB8AC3E}">
        <p14:creationId xmlns:p14="http://schemas.microsoft.com/office/powerpoint/2010/main" val="31250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idx="4294967295"/>
          </p:nvPr>
        </p:nvSpPr>
        <p:spPr>
          <a:xfrm>
            <a:off x="457200" y="533400"/>
            <a:ext cx="8229600" cy="1066800"/>
          </a:xfrm>
        </p:spPr>
        <p:txBody>
          <a:bodyPr/>
          <a:lstStyle/>
          <a:p>
            <a:r>
              <a:rPr lang="en-US" dirty="0" smtClean="0">
                <a:latin typeface="Bookman Old Style" pitchFamily="18" charset="0"/>
              </a:rPr>
              <a:t>Truman’s Second Ultimatum</a:t>
            </a:r>
          </a:p>
        </p:txBody>
      </p:sp>
      <p:sp>
        <p:nvSpPr>
          <p:cNvPr id="141314" name="Content Placeholder 2"/>
          <p:cNvSpPr>
            <a:spLocks noGrp="1"/>
          </p:cNvSpPr>
          <p:nvPr>
            <p:ph sz="quarter" idx="4294967295"/>
          </p:nvPr>
        </p:nvSpPr>
        <p:spPr>
          <a:xfrm>
            <a:off x="457200" y="1524000"/>
            <a:ext cx="8229600" cy="4973638"/>
          </a:xfrm>
        </p:spPr>
        <p:txBody>
          <a:bodyPr>
            <a:normAutofit/>
          </a:bodyPr>
          <a:lstStyle/>
          <a:p>
            <a:pPr marL="0" indent="0">
              <a:buFont typeface="Georgia" pitchFamily="18" charset="0"/>
              <a:buNone/>
            </a:pPr>
            <a:r>
              <a:rPr lang="en-US" sz="3200" i="1" dirty="0" smtClean="0">
                <a:solidFill>
                  <a:schemeClr val="accent1"/>
                </a:solidFill>
                <a:latin typeface="Gill Sans MT" pitchFamily="34" charset="0"/>
              </a:rPr>
              <a:t>“If they do not now accept our terms, they may expect a rain of ruin from the air, the like of which has never been seen on this earth. Behind this air attack will follow sea and land forces in such numbers and power as they have not yet seen and with the fighting skill of which they are already well aware.”</a:t>
            </a:r>
          </a:p>
        </p:txBody>
      </p:sp>
      <p:pic>
        <p:nvPicPr>
          <p:cNvPr id="282626" name="Picture 2" descr="http://www.learnnc.org/lp/media/uploads/2009/10/harry-truman.jpg"/>
          <p:cNvPicPr>
            <a:picLocks noChangeAspect="1" noChangeArrowheads="1"/>
          </p:cNvPicPr>
          <p:nvPr/>
        </p:nvPicPr>
        <p:blipFill>
          <a:blip r:embed="rId3" cstate="print"/>
          <a:srcRect/>
          <a:stretch>
            <a:fillRect/>
          </a:stretch>
        </p:blipFill>
        <p:spPr bwMode="auto">
          <a:xfrm>
            <a:off x="7162800" y="4534539"/>
            <a:ext cx="1752600" cy="21981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2971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4" descr="File:Atomic bombing of Japan.jpg">
            <a:hlinkClick r:id="rId3"/>
          </p:cNvPr>
          <p:cNvPicPr>
            <a:picLocks noChangeAspect="1" noChangeArrowheads="1"/>
          </p:cNvPicPr>
          <p:nvPr/>
        </p:nvPicPr>
        <p:blipFill>
          <a:blip r:embed="rId4" cstate="print"/>
          <a:srcRect l="50999"/>
          <a:stretch>
            <a:fillRect/>
          </a:stretch>
        </p:blipFill>
        <p:spPr bwMode="auto">
          <a:xfrm>
            <a:off x="3505200" y="0"/>
            <a:ext cx="5638800" cy="6832600"/>
          </a:xfrm>
          <a:prstGeom prst="rect">
            <a:avLst/>
          </a:prstGeom>
          <a:noFill/>
          <a:ln w="9525">
            <a:noFill/>
            <a:miter lim="800000"/>
            <a:headEnd/>
            <a:tailEnd/>
          </a:ln>
        </p:spPr>
      </p:pic>
      <p:pic>
        <p:nvPicPr>
          <p:cNvPr id="145411" name="Picture 2" descr="File:Nagasaki 1945 - Before and after (adjusted).jpg">
            <a:hlinkClick r:id="rId5"/>
          </p:cNvPr>
          <p:cNvPicPr>
            <a:picLocks noChangeAspect="1" noChangeArrowheads="1"/>
          </p:cNvPicPr>
          <p:nvPr/>
        </p:nvPicPr>
        <p:blipFill>
          <a:blip r:embed="rId6" cstate="print"/>
          <a:srcRect/>
          <a:stretch>
            <a:fillRect/>
          </a:stretch>
        </p:blipFill>
        <p:spPr bwMode="auto">
          <a:xfrm>
            <a:off x="0" y="-1"/>
            <a:ext cx="3505200" cy="3838955"/>
          </a:xfrm>
          <a:prstGeom prst="rect">
            <a:avLst/>
          </a:prstGeom>
          <a:noFill/>
          <a:ln w="9525">
            <a:noFill/>
            <a:miter lim="800000"/>
            <a:headEnd/>
            <a:tailEnd/>
          </a:ln>
        </p:spPr>
      </p:pic>
      <p:sp>
        <p:nvSpPr>
          <p:cNvPr id="5" name="TextBox 4"/>
          <p:cNvSpPr txBox="1"/>
          <p:nvPr/>
        </p:nvSpPr>
        <p:spPr>
          <a:xfrm>
            <a:off x="5687" y="3842272"/>
            <a:ext cx="3499513" cy="2923877"/>
          </a:xfrm>
          <a:prstGeom prst="rect">
            <a:avLst/>
          </a:prstGeom>
          <a:noFill/>
        </p:spPr>
        <p:txBody>
          <a:bodyPr wrap="square" rtlCol="0">
            <a:spAutoFit/>
          </a:bodyPr>
          <a:lstStyle/>
          <a:p>
            <a:pPr marL="285750" indent="-285750">
              <a:buFont typeface="Arial" panose="020B0604020202020204" pitchFamily="34" charset="0"/>
              <a:buChar char="•"/>
            </a:pPr>
            <a:r>
              <a:rPr lang="en-US" sz="2300" dirty="0" smtClean="0"/>
              <a:t>Nagasaki also an industrial and military target (major sea port)</a:t>
            </a:r>
          </a:p>
          <a:p>
            <a:pPr marL="285750" indent="-285750">
              <a:buFont typeface="Arial" panose="020B0604020202020204" pitchFamily="34" charset="0"/>
              <a:buChar char="•"/>
            </a:pPr>
            <a:r>
              <a:rPr lang="en-US" sz="2300" dirty="0" smtClean="0"/>
              <a:t>The US dropped Fat Man on Nagasaki. </a:t>
            </a:r>
          </a:p>
          <a:p>
            <a:pPr marL="285750" indent="-285750">
              <a:buFont typeface="Arial" panose="020B0604020202020204" pitchFamily="34" charset="0"/>
              <a:buChar char="•"/>
            </a:pPr>
            <a:r>
              <a:rPr lang="en-US" sz="2300" dirty="0" smtClean="0"/>
              <a:t>Estimated at 40,000- 75,000 casualties, with 80,000 actual deaths</a:t>
            </a:r>
            <a:endParaRPr lang="en-US" sz="2300" dirty="0"/>
          </a:p>
        </p:txBody>
      </p:sp>
      <p:sp>
        <p:nvSpPr>
          <p:cNvPr id="6" name="Rectangle 5"/>
          <p:cNvSpPr/>
          <p:nvPr/>
        </p:nvSpPr>
        <p:spPr>
          <a:xfrm>
            <a:off x="3505200" y="5288340"/>
            <a:ext cx="5638800" cy="1569660"/>
          </a:xfrm>
          <a:prstGeom prst="rect">
            <a:avLst/>
          </a:prstGeom>
          <a:noFill/>
        </p:spPr>
        <p:txBody>
          <a:bodyPr wrap="square">
            <a:spAutoFit/>
          </a:bodyPr>
          <a:lstStyle/>
          <a:p>
            <a:pPr algn="ctr" fontAlgn="auto">
              <a:spcBef>
                <a:spcPts val="0"/>
              </a:spcBef>
              <a:spcAft>
                <a:spcPts val="0"/>
              </a:spcAft>
              <a:defRPr/>
            </a:pP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itannic Bold" panose="020B0903060703020204" pitchFamily="34" charset="0"/>
                <a:cs typeface="Arial" pitchFamily="34" charset="0"/>
              </a:rPr>
              <a:t>Nagasaki</a:t>
            </a:r>
          </a:p>
          <a:p>
            <a:pPr algn="ctr" fontAlgn="auto">
              <a:spcBef>
                <a:spcPts val="0"/>
              </a:spcBef>
              <a:spcAft>
                <a:spcPts val="0"/>
              </a:spcAft>
              <a:defRPr/>
            </a:pP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itannic Bold" panose="020B0903060703020204" pitchFamily="34" charset="0"/>
                <a:cs typeface="Arial" pitchFamily="34" charset="0"/>
              </a:rPr>
              <a:t>August 9, 1945</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itannic Bold" panose="020B0903060703020204" pitchFamily="34" charset="0"/>
              <a:cs typeface="Arial" pitchFamily="34" charset="0"/>
            </a:endParaRPr>
          </a:p>
        </p:txBody>
      </p:sp>
    </p:spTree>
    <p:extLst>
      <p:ext uri="{BB962C8B-B14F-4D97-AF65-F5344CB8AC3E}">
        <p14:creationId xmlns:p14="http://schemas.microsoft.com/office/powerpoint/2010/main" val="55359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MB DROPPED ON HIROSHIMA JAPAN on August 6, 1945 (shadow left by a Hiroshima citizen who had been working at 8:15 when the bomb was d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9"/>
            <a:ext cx="4292009" cy="6854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orldwar2database.com/gallery3/var/albums/wwii1439.jpg?m=131018085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58" r="14242"/>
          <a:stretch/>
        </p:blipFill>
        <p:spPr bwMode="auto">
          <a:xfrm>
            <a:off x="4267200" y="-15794"/>
            <a:ext cx="4876800" cy="6892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txBox="1">
            <a:spLocks noChangeArrowheads="1"/>
          </p:cNvSpPr>
          <p:nvPr/>
        </p:nvSpPr>
        <p:spPr>
          <a:xfrm>
            <a:off x="1219200" y="152400"/>
            <a:ext cx="77724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sz="5400" b="1" dirty="0" smtClean="0">
                <a:solidFill>
                  <a:schemeClr val="bg1"/>
                </a:solidFill>
                <a:effectLst>
                  <a:outerShdw blurRad="38100" dist="38100" dir="2700000" algn="tl">
                    <a:srgbClr val="000000">
                      <a:alpha val="43137"/>
                    </a:srgbClr>
                  </a:outerShdw>
                </a:effectLst>
                <a:latin typeface="Felix Titling" panose="04060505060202020A04" pitchFamily="82" charset="0"/>
              </a:rPr>
              <a:t>Atomic Shadows</a:t>
            </a:r>
          </a:p>
        </p:txBody>
      </p:sp>
    </p:spTree>
    <p:extLst>
      <p:ext uri="{BB962C8B-B14F-4D97-AF65-F5344CB8AC3E}">
        <p14:creationId xmlns:p14="http://schemas.microsoft.com/office/powerpoint/2010/main" val="89736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27"/>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34" name="Rectangle 1"/>
          <p:cNvSpPr>
            <a:spLocks noGrp="1" noChangeArrowheads="1"/>
          </p:cNvSpPr>
          <p:nvPr>
            <p:ph type="title" idx="4294967295"/>
          </p:nvPr>
        </p:nvSpPr>
        <p:spPr>
          <a:xfrm>
            <a:off x="990600" y="5029200"/>
            <a:ext cx="7772400" cy="1143000"/>
          </a:xfrm>
        </p:spPr>
        <p:txBody>
          <a:bodyPr anchor="b"/>
          <a:lstStyle/>
          <a:p>
            <a:pPr algn="r"/>
            <a:r>
              <a:rPr lang="en-US" b="1" dirty="0" smtClean="0">
                <a:solidFill>
                  <a:schemeClr val="bg1"/>
                </a:solidFill>
                <a:effectLst>
                  <a:outerShdw blurRad="38100" dist="38100" dir="2700000" algn="tl">
                    <a:srgbClr val="000000">
                      <a:alpha val="43137"/>
                    </a:srgbClr>
                  </a:outerShdw>
                </a:effectLst>
                <a:latin typeface="Felix Titling" panose="04060505060202020A04" pitchFamily="82" charset="0"/>
              </a:rPr>
              <a:t>Atomic Shadows</a:t>
            </a:r>
          </a:p>
        </p:txBody>
      </p:sp>
      <p:sp>
        <p:nvSpPr>
          <p:cNvPr id="2" name="AutoShape 2" descr="http://inapcache.boston.com/universal/site_graphics/blogs/bigpicture/hiroshima_08_05/h12_2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151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WordArt 4"/>
          <p:cNvSpPr>
            <a:spLocks noChangeArrowheads="1" noChangeShapeType="1" noTextEdit="1"/>
          </p:cNvSpPr>
          <p:nvPr/>
        </p:nvSpPr>
        <p:spPr bwMode="auto">
          <a:xfrm>
            <a:off x="381000" y="1981200"/>
            <a:ext cx="8296275" cy="1905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66CC"/>
                    </a:gs>
                    <a:gs pos="100000">
                      <a:srgbClr val="D60093"/>
                    </a:gs>
                  </a:gsLst>
                  <a:path path="rect">
                    <a:fillToRect r="100000" b="100000"/>
                  </a:path>
                </a:gradFill>
                <a:effectLst>
                  <a:outerShdw dist="35921" dir="2700000" algn="ctr" rotWithShape="0">
                    <a:srgbClr val="C0C0C0">
                      <a:alpha val="79999"/>
                    </a:srgbClr>
                  </a:outerShdw>
                </a:effectLst>
                <a:latin typeface="Impact"/>
              </a:rPr>
              <a:t>Kokura was the primary target, but cloud</a:t>
            </a:r>
          </a:p>
          <a:p>
            <a:pPr algn="ctr"/>
            <a:r>
              <a:rPr lang="en-US" sz="3600" kern="10">
                <a:ln w="9525">
                  <a:noFill/>
                  <a:round/>
                  <a:headEnd/>
                  <a:tailEnd/>
                </a:ln>
                <a:gradFill rotWithShape="1">
                  <a:gsLst>
                    <a:gs pos="0">
                      <a:srgbClr val="FF66CC"/>
                    </a:gs>
                    <a:gs pos="100000">
                      <a:srgbClr val="D60093"/>
                    </a:gs>
                  </a:gsLst>
                  <a:path path="rect">
                    <a:fillToRect r="100000" b="100000"/>
                  </a:path>
                </a:gradFill>
                <a:effectLst>
                  <a:outerShdw dist="35921" dir="2700000" algn="ctr" rotWithShape="0">
                    <a:srgbClr val="C0C0C0">
                      <a:alpha val="79999"/>
                    </a:srgbClr>
                  </a:outerShdw>
                </a:effectLst>
                <a:latin typeface="Impact"/>
              </a:rPr>
              <a:t>cover had obscured the city, prohibiting the</a:t>
            </a:r>
          </a:p>
          <a:p>
            <a:pPr algn="ctr"/>
            <a:r>
              <a:rPr lang="en-US" sz="3600" kern="10">
                <a:ln w="9525">
                  <a:noFill/>
                  <a:round/>
                  <a:headEnd/>
                  <a:tailEnd/>
                </a:ln>
                <a:gradFill rotWithShape="1">
                  <a:gsLst>
                    <a:gs pos="0">
                      <a:srgbClr val="FF66CC"/>
                    </a:gs>
                    <a:gs pos="100000">
                      <a:srgbClr val="D60093"/>
                    </a:gs>
                  </a:gsLst>
                  <a:path path="rect">
                    <a:fillToRect r="100000" b="100000"/>
                  </a:path>
                </a:gradFill>
                <a:effectLst>
                  <a:outerShdw dist="35921" dir="2700000" algn="ctr" rotWithShape="0">
                    <a:srgbClr val="C0C0C0">
                      <a:alpha val="79999"/>
                    </a:srgbClr>
                  </a:outerShdw>
                </a:effectLst>
                <a:latin typeface="Impact"/>
              </a:rPr>
              <a:t>visual attack required by orders  </a:t>
            </a:r>
          </a:p>
        </p:txBody>
      </p:sp>
      <p:sp>
        <p:nvSpPr>
          <p:cNvPr id="265221" name="WordArt 5"/>
          <p:cNvSpPr>
            <a:spLocks noChangeArrowheads="1" noChangeShapeType="1" noTextEdit="1"/>
          </p:cNvSpPr>
          <p:nvPr/>
        </p:nvSpPr>
        <p:spPr bwMode="auto">
          <a:xfrm>
            <a:off x="609600" y="4267200"/>
            <a:ext cx="7848600" cy="2324100"/>
          </a:xfrm>
          <a:prstGeom prst="rect">
            <a:avLst/>
          </a:prstGeom>
        </p:spPr>
        <p:txBody>
          <a:bodyPr wrap="none" fromWordArt="1">
            <a:prstTxWarp prst="textPlain">
              <a:avLst>
                <a:gd name="adj" fmla="val 50000"/>
              </a:avLst>
            </a:prstTxWarp>
          </a:bodyPr>
          <a:lstStyle/>
          <a:p>
            <a:pPr algn="ctr"/>
            <a:r>
              <a:rPr lang="en-US" sz="3600" kern="10">
                <a:ln w="9525">
                  <a:solidFill>
                    <a:srgbClr val="808080"/>
                  </a:solidFill>
                  <a:round/>
                  <a:headEnd/>
                  <a:tailEnd/>
                </a:ln>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effectLst>
                  <a:outerShdw dist="35921" dir="2700000" algn="ctr" rotWithShape="0">
                    <a:srgbClr val="C0C0C0">
                      <a:alpha val="79999"/>
                    </a:srgbClr>
                  </a:outerShdw>
                </a:effectLst>
                <a:latin typeface="Impact"/>
              </a:rPr>
              <a:t>An unknown number of survivors from the</a:t>
            </a:r>
          </a:p>
          <a:p>
            <a:pPr algn="ctr"/>
            <a:r>
              <a:rPr lang="en-US" sz="3600" kern="10">
                <a:ln w="9525">
                  <a:solidFill>
                    <a:srgbClr val="808080"/>
                  </a:solidFill>
                  <a:round/>
                  <a:headEnd/>
                  <a:tailEnd/>
                </a:ln>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effectLst>
                  <a:outerShdw dist="35921" dir="2700000" algn="ctr" rotWithShape="0">
                    <a:srgbClr val="C0C0C0">
                      <a:alpha val="79999"/>
                    </a:srgbClr>
                  </a:outerShdw>
                </a:effectLst>
                <a:latin typeface="Impact"/>
              </a:rPr>
              <a:t>Hiroshima bombing had made their way to</a:t>
            </a:r>
          </a:p>
          <a:p>
            <a:pPr algn="ctr"/>
            <a:r>
              <a:rPr lang="en-US" sz="3600" kern="10">
                <a:ln w="9525">
                  <a:solidFill>
                    <a:srgbClr val="808080"/>
                  </a:solidFill>
                  <a:round/>
                  <a:headEnd/>
                  <a:tailEnd/>
                </a:ln>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effectLst>
                  <a:outerShdw dist="35921" dir="2700000" algn="ctr" rotWithShape="0">
                    <a:srgbClr val="C0C0C0">
                      <a:alpha val="79999"/>
                    </a:srgbClr>
                  </a:outerShdw>
                </a:effectLst>
                <a:latin typeface="Impact"/>
              </a:rPr>
              <a:t>Nagasaki, where they were bombed again.</a:t>
            </a:r>
          </a:p>
        </p:txBody>
      </p:sp>
      <p:sp>
        <p:nvSpPr>
          <p:cNvPr id="147459" name="WordArt 7"/>
          <p:cNvSpPr>
            <a:spLocks noChangeArrowheads="1" noChangeShapeType="1" noTextEdit="1"/>
          </p:cNvSpPr>
          <p:nvPr/>
        </p:nvSpPr>
        <p:spPr bwMode="auto">
          <a:xfrm>
            <a:off x="381000" y="609600"/>
            <a:ext cx="2362200" cy="914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Lucky...?</a:t>
            </a:r>
          </a:p>
        </p:txBody>
      </p:sp>
    </p:spTree>
    <p:extLst>
      <p:ext uri="{BB962C8B-B14F-4D97-AF65-F5344CB8AC3E}">
        <p14:creationId xmlns:p14="http://schemas.microsoft.com/office/powerpoint/2010/main" val="402092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5220"/>
                                        </p:tgtEl>
                                        <p:attrNameLst>
                                          <p:attrName>style.visibility</p:attrName>
                                        </p:attrNameLst>
                                      </p:cBhvr>
                                      <p:to>
                                        <p:strVal val="visible"/>
                                      </p:to>
                                    </p:set>
                                    <p:animEffect transition="in" filter="dissolve">
                                      <p:cBhvr>
                                        <p:cTn id="7" dur="500"/>
                                        <p:tgtEl>
                                          <p:spTgt spid="265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5221"/>
                                        </p:tgtEl>
                                        <p:attrNameLst>
                                          <p:attrName>style.visibility</p:attrName>
                                        </p:attrNameLst>
                                      </p:cBhvr>
                                      <p:to>
                                        <p:strVal val="visible"/>
                                      </p:to>
                                    </p:set>
                                    <p:animEffect transition="in" filter="dissolve">
                                      <p:cBhvr>
                                        <p:cTn id="12" dur="500"/>
                                        <p:tgtEl>
                                          <p:spTgt spid="265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animBg="1"/>
      <p:bldP spid="2652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5" descr="File:Shigemitsu-signs-surrender.jpg">
            <a:hlinkClick r:id="rId3"/>
          </p:cNvPr>
          <p:cNvPicPr>
            <a:picLocks noChangeAspect="1" noChangeArrowheads="1"/>
          </p:cNvPicPr>
          <p:nvPr/>
        </p:nvPicPr>
        <p:blipFill>
          <a:blip r:embed="rId4" cstate="print"/>
          <a:srcRect/>
          <a:stretch>
            <a:fillRect/>
          </a:stretch>
        </p:blipFill>
        <p:spPr bwMode="auto">
          <a:xfrm>
            <a:off x="0" y="-42863"/>
            <a:ext cx="9144000" cy="6900863"/>
          </a:xfrm>
          <a:prstGeom prst="rect">
            <a:avLst/>
          </a:prstGeom>
          <a:noFill/>
          <a:ln w="9525">
            <a:noFill/>
            <a:miter lim="800000"/>
            <a:headEnd/>
            <a:tailEnd/>
          </a:ln>
        </p:spPr>
      </p:pic>
      <p:sp>
        <p:nvSpPr>
          <p:cNvPr id="4" name="Rectangle 3"/>
          <p:cNvSpPr/>
          <p:nvPr/>
        </p:nvSpPr>
        <p:spPr>
          <a:xfrm>
            <a:off x="2054268" y="5105400"/>
            <a:ext cx="4976041" cy="1569660"/>
          </a:xfrm>
          <a:prstGeom prst="rect">
            <a:avLst/>
          </a:prstGeom>
          <a:noFill/>
        </p:spPr>
        <p:txBody>
          <a:bodyPr wrap="none">
            <a:spAutoFit/>
          </a:bodyPr>
          <a:lstStyle/>
          <a:p>
            <a:pPr algn="ctr" fontAlgn="auto">
              <a:spcBef>
                <a:spcPts val="0"/>
              </a:spcBef>
              <a:spcAft>
                <a:spcPts val="0"/>
              </a:spcAft>
              <a:defRPr/>
            </a:pPr>
            <a:r>
              <a:rPr lang="en-US" sz="4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U.S.S. Missouri</a:t>
            </a:r>
          </a:p>
          <a:p>
            <a:pPr algn="ctr" fontAlgn="auto">
              <a:spcBef>
                <a:spcPts val="0"/>
              </a:spcBef>
              <a:spcAft>
                <a:spcPts val="0"/>
              </a:spcAft>
              <a:defRPr/>
            </a:pP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August </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15, 1945</a:t>
            </a:r>
          </a:p>
        </p:txBody>
      </p:sp>
      <p:sp>
        <p:nvSpPr>
          <p:cNvPr id="5" name="Rectangle 4"/>
          <p:cNvSpPr/>
          <p:nvPr/>
        </p:nvSpPr>
        <p:spPr>
          <a:xfrm>
            <a:off x="17164" y="152400"/>
            <a:ext cx="9109673" cy="861774"/>
          </a:xfrm>
          <a:prstGeom prst="rect">
            <a:avLst/>
          </a:prstGeom>
          <a:noFill/>
        </p:spPr>
        <p:txBody>
          <a:bodyPr wrap="none">
            <a:spAutoFit/>
          </a:bodyPr>
          <a:lstStyle/>
          <a:p>
            <a:pPr algn="ctr" fontAlgn="auto">
              <a:spcBef>
                <a:spcPts val="0"/>
              </a:spcBef>
              <a:spcAft>
                <a:spcPts val="0"/>
              </a:spcAft>
              <a:defRPr/>
            </a:pPr>
            <a:r>
              <a:rPr lang="en-US" sz="5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Victory Over Japan (V-J Day)</a:t>
            </a:r>
          </a:p>
        </p:txBody>
      </p:sp>
    </p:spTree>
    <p:extLst>
      <p:ext uri="{BB962C8B-B14F-4D97-AF65-F5344CB8AC3E}">
        <p14:creationId xmlns:p14="http://schemas.microsoft.com/office/powerpoint/2010/main" val="29829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ter World War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 y="0"/>
            <a:ext cx="52835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US History\Unit 6 - World War II\WWII Ki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9624"/>
            <a:ext cx="2971800" cy="689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p:cNvSpPr>
          <p:nvPr>
            <p:ph type="title" idx="4294967295"/>
          </p:nvPr>
        </p:nvSpPr>
        <p:spPr>
          <a:xfrm>
            <a:off x="457200" y="533400"/>
            <a:ext cx="8229600" cy="1066800"/>
          </a:xfrm>
        </p:spPr>
        <p:txBody>
          <a:bodyPr/>
          <a:lstStyle/>
          <a:p>
            <a:r>
              <a:rPr lang="en-US" smtClean="0">
                <a:latin typeface="Bookman Old Style" pitchFamily="18" charset="0"/>
              </a:rPr>
              <a:t>Building a New World</a:t>
            </a:r>
          </a:p>
        </p:txBody>
      </p:sp>
      <p:sp>
        <p:nvSpPr>
          <p:cNvPr id="268291" name="Rectangle 3"/>
          <p:cNvSpPr>
            <a:spLocks noGrp="1"/>
          </p:cNvSpPr>
          <p:nvPr>
            <p:ph sz="quarter" idx="4294967295"/>
          </p:nvPr>
        </p:nvSpPr>
        <p:spPr>
          <a:xfrm>
            <a:off x="457200" y="1600200"/>
            <a:ext cx="8229600" cy="3733800"/>
          </a:xfrm>
        </p:spPr>
        <p:txBody>
          <a:bodyPr>
            <a:normAutofit/>
          </a:bodyPr>
          <a:lstStyle/>
          <a:p>
            <a:pPr marL="0">
              <a:buFont typeface="Wingdings 2" pitchFamily="18" charset="2"/>
              <a:buNone/>
            </a:pPr>
            <a:r>
              <a:rPr lang="en-US" sz="2800" dirty="0" smtClean="0">
                <a:latin typeface="Gill Sans MT" pitchFamily="34" charset="0"/>
              </a:rPr>
              <a:t>United Nations (UN): a new international organization of peace (to replace the ineffectual League of Nations)</a:t>
            </a:r>
          </a:p>
          <a:p>
            <a:pPr lvl="1"/>
            <a:r>
              <a:rPr lang="en-US" sz="2400" dirty="0" smtClean="0">
                <a:latin typeface="Gill Sans MT" pitchFamily="34" charset="0"/>
              </a:rPr>
              <a:t>General Assembly: every member nation would have one vote.</a:t>
            </a:r>
          </a:p>
          <a:p>
            <a:pPr lvl="1"/>
            <a:r>
              <a:rPr lang="en-US" sz="2400" dirty="0" smtClean="0">
                <a:latin typeface="Gill Sans MT" pitchFamily="34" charset="0"/>
              </a:rPr>
              <a:t>Security Council: 11 member group, with 5 permanent positions (Britain, France, China, USSR, and USA) and 6 rotating positions; given veto power.</a:t>
            </a:r>
          </a:p>
          <a:p>
            <a:pPr lvl="1"/>
            <a:r>
              <a:rPr lang="en-US" sz="2400" dirty="0" smtClean="0">
                <a:latin typeface="Gill Sans MT" pitchFamily="34" charset="0"/>
              </a:rPr>
              <a:t>What do you notice about the permanent positions of the Security Council?</a:t>
            </a:r>
          </a:p>
        </p:txBody>
      </p:sp>
      <p:pic>
        <p:nvPicPr>
          <p:cNvPr id="153603" name="Picture 5" descr="MCj04046570000[1]"/>
          <p:cNvPicPr>
            <a:picLocks noChangeAspect="1" noChangeArrowheads="1"/>
          </p:cNvPicPr>
          <p:nvPr/>
        </p:nvPicPr>
        <p:blipFill>
          <a:blip r:embed="rId3" cstate="print"/>
          <a:srcRect/>
          <a:stretch>
            <a:fillRect/>
          </a:stretch>
        </p:blipFill>
        <p:spPr bwMode="auto">
          <a:xfrm>
            <a:off x="762000" y="5410200"/>
            <a:ext cx="1390650" cy="1447800"/>
          </a:xfrm>
          <a:prstGeom prst="rect">
            <a:avLst/>
          </a:prstGeom>
          <a:noFill/>
          <a:ln w="9525">
            <a:noFill/>
            <a:miter lim="800000"/>
            <a:headEnd/>
            <a:tailEnd/>
          </a:ln>
        </p:spPr>
      </p:pic>
      <p:pic>
        <p:nvPicPr>
          <p:cNvPr id="153604" name="Picture 8" descr="clip_art_french_flag%5B1%5D"/>
          <p:cNvPicPr>
            <a:picLocks noChangeAspect="1" noChangeArrowheads="1"/>
          </p:cNvPicPr>
          <p:nvPr/>
        </p:nvPicPr>
        <p:blipFill>
          <a:blip r:embed="rId4" cstate="print"/>
          <a:srcRect/>
          <a:stretch>
            <a:fillRect/>
          </a:stretch>
        </p:blipFill>
        <p:spPr bwMode="auto">
          <a:xfrm>
            <a:off x="2209800" y="5410200"/>
            <a:ext cx="1371600" cy="1303338"/>
          </a:xfrm>
          <a:prstGeom prst="rect">
            <a:avLst/>
          </a:prstGeom>
          <a:noFill/>
          <a:ln w="9525">
            <a:noFill/>
            <a:miter lim="800000"/>
            <a:headEnd/>
            <a:tailEnd/>
          </a:ln>
        </p:spPr>
      </p:pic>
      <p:pic>
        <p:nvPicPr>
          <p:cNvPr id="153605" name="Picture 10" descr="image_flag008"/>
          <p:cNvPicPr>
            <a:picLocks noChangeAspect="1" noChangeArrowheads="1"/>
          </p:cNvPicPr>
          <p:nvPr/>
        </p:nvPicPr>
        <p:blipFill>
          <a:blip r:embed="rId5" cstate="print"/>
          <a:srcRect l="11111" r="11111"/>
          <a:stretch>
            <a:fillRect/>
          </a:stretch>
        </p:blipFill>
        <p:spPr bwMode="auto">
          <a:xfrm>
            <a:off x="3657600" y="5486400"/>
            <a:ext cx="1447800" cy="1195388"/>
          </a:xfrm>
          <a:prstGeom prst="rect">
            <a:avLst/>
          </a:prstGeom>
          <a:noFill/>
          <a:ln w="9525">
            <a:noFill/>
            <a:miter lim="800000"/>
            <a:headEnd/>
            <a:tailEnd/>
          </a:ln>
        </p:spPr>
      </p:pic>
      <p:pic>
        <p:nvPicPr>
          <p:cNvPr id="153606" name="Picture 12" descr="flag_ussr"/>
          <p:cNvPicPr>
            <a:picLocks noChangeAspect="1" noChangeArrowheads="1"/>
          </p:cNvPicPr>
          <p:nvPr/>
        </p:nvPicPr>
        <p:blipFill>
          <a:blip r:embed="rId6" cstate="print"/>
          <a:srcRect/>
          <a:stretch>
            <a:fillRect/>
          </a:stretch>
        </p:blipFill>
        <p:spPr bwMode="auto">
          <a:xfrm>
            <a:off x="5181600" y="5562600"/>
            <a:ext cx="1476375" cy="1106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3607" name="Picture 14" descr="61511"/>
          <p:cNvPicPr>
            <a:picLocks noChangeAspect="1" noChangeArrowheads="1"/>
          </p:cNvPicPr>
          <p:nvPr/>
        </p:nvPicPr>
        <p:blipFill>
          <a:blip r:embed="rId7" cstate="print"/>
          <a:srcRect/>
          <a:stretch>
            <a:fillRect/>
          </a:stretch>
        </p:blipFill>
        <p:spPr bwMode="auto">
          <a:xfrm>
            <a:off x="6705600" y="5410200"/>
            <a:ext cx="1304925" cy="1304925"/>
          </a:xfrm>
          <a:prstGeom prst="rect">
            <a:avLst/>
          </a:prstGeom>
          <a:noFill/>
          <a:ln w="9525">
            <a:noFill/>
            <a:miter lim="800000"/>
            <a:headEnd/>
            <a:tailEnd/>
          </a:ln>
        </p:spPr>
      </p:pic>
    </p:spTree>
    <p:extLst>
      <p:ext uri="{BB962C8B-B14F-4D97-AF65-F5344CB8AC3E}">
        <p14:creationId xmlns:p14="http://schemas.microsoft.com/office/powerpoint/2010/main" val="74350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8291">
                                            <p:txEl>
                                              <p:pRg st="1" end="1"/>
                                            </p:txEl>
                                          </p:spTgt>
                                        </p:tgtEl>
                                        <p:attrNameLst>
                                          <p:attrName>style.visibility</p:attrName>
                                        </p:attrNameLst>
                                      </p:cBhvr>
                                      <p:to>
                                        <p:strVal val="visible"/>
                                      </p:to>
                                    </p:set>
                                    <p:animEffect transition="in" filter="wipe(down)">
                                      <p:cBhvr>
                                        <p:cTn id="7" dur="500"/>
                                        <p:tgtEl>
                                          <p:spTgt spid="268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68291">
                                            <p:txEl>
                                              <p:pRg st="2" end="2"/>
                                            </p:txEl>
                                          </p:spTgt>
                                        </p:tgtEl>
                                        <p:attrNameLst>
                                          <p:attrName>style.visibility</p:attrName>
                                        </p:attrNameLst>
                                      </p:cBhvr>
                                      <p:to>
                                        <p:strVal val="visible"/>
                                      </p:to>
                                    </p:set>
                                    <p:animEffect transition="in" filter="wipe(down)">
                                      <p:cBhvr>
                                        <p:cTn id="12" dur="500"/>
                                        <p:tgtEl>
                                          <p:spTgt spid="268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68291">
                                            <p:txEl>
                                              <p:pRg st="3" end="3"/>
                                            </p:txEl>
                                          </p:spTgt>
                                        </p:tgtEl>
                                        <p:attrNameLst>
                                          <p:attrName>style.visibility</p:attrName>
                                        </p:attrNameLst>
                                      </p:cBhvr>
                                      <p:to>
                                        <p:strVal val="visible"/>
                                      </p:to>
                                    </p:set>
                                    <p:animEffect transition="in" filter="wipe(down)">
                                      <p:cBhvr>
                                        <p:cTn id="17" dur="500"/>
                                        <p:tgtEl>
                                          <p:spTgt spid="268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reasonradionetwork.com/images/2011/11/nuremberg-tri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38"/>
          <a:stretch/>
        </p:blipFill>
        <p:spPr bwMode="auto">
          <a:xfrm>
            <a:off x="0" y="-20783"/>
            <a:ext cx="9185565" cy="6899595"/>
          </a:xfrm>
          <a:prstGeom prst="rect">
            <a:avLst/>
          </a:prstGeom>
          <a:noFill/>
          <a:extLst>
            <a:ext uri="{909E8E84-426E-40DD-AFC4-6F175D3DCCD1}">
              <a14:hiddenFill xmlns:a14="http://schemas.microsoft.com/office/drawing/2010/main">
                <a:solidFill>
                  <a:srgbClr val="FFFFFF"/>
                </a:solidFill>
              </a14:hiddenFill>
            </a:ext>
          </a:extLst>
        </p:spPr>
      </p:pic>
      <p:sp>
        <p:nvSpPr>
          <p:cNvPr id="204802" name="Rectangle 2"/>
          <p:cNvSpPr>
            <a:spLocks noGrp="1" noChangeArrowheads="1"/>
          </p:cNvSpPr>
          <p:nvPr>
            <p:ph type="title" idx="4294967295"/>
          </p:nvPr>
        </p:nvSpPr>
        <p:spPr>
          <a:xfrm>
            <a:off x="228600" y="5638800"/>
            <a:ext cx="8229600" cy="990600"/>
          </a:xfrm>
        </p:spPr>
        <p:txBody>
          <a:bodyPr anchor="b">
            <a:normAutofit/>
          </a:bodyPr>
          <a:lstStyle/>
          <a:p>
            <a:pPr eaLnBrk="1" hangingPunct="1"/>
            <a:r>
              <a:rPr lang="en-US" sz="4800" dirty="0" smtClean="0">
                <a:solidFill>
                  <a:schemeClr val="bg1"/>
                </a:solidFill>
                <a:effectLst>
                  <a:outerShdw blurRad="38100" dist="38100" dir="2700000" algn="tl">
                    <a:srgbClr val="000000">
                      <a:alpha val="43137"/>
                    </a:srgbClr>
                  </a:outerShdw>
                </a:effectLst>
              </a:rPr>
              <a:t>Nuremberg Trials</a:t>
            </a:r>
          </a:p>
        </p:txBody>
      </p:sp>
      <p:sp>
        <p:nvSpPr>
          <p:cNvPr id="204803" name="Rectangle 3"/>
          <p:cNvSpPr>
            <a:spLocks noGrp="1" noChangeArrowheads="1"/>
          </p:cNvSpPr>
          <p:nvPr>
            <p:ph type="body" idx="4294967295"/>
          </p:nvPr>
        </p:nvSpPr>
        <p:spPr>
          <a:xfrm>
            <a:off x="0" y="-41565"/>
            <a:ext cx="9185565" cy="2784765"/>
          </a:xfrm>
          <a:solidFill>
            <a:schemeClr val="accent3">
              <a:alpha val="65000"/>
            </a:schemeClr>
          </a:solidFill>
        </p:spPr>
        <p:txBody>
          <a:bodyPr>
            <a:noAutofit/>
          </a:bodyPr>
          <a:lstStyle/>
          <a:p>
            <a:r>
              <a:rPr lang="en-US" dirty="0">
                <a:solidFill>
                  <a:schemeClr val="bg1"/>
                </a:solidFill>
              </a:rPr>
              <a:t>International Military Tribunal (</a:t>
            </a:r>
            <a:r>
              <a:rPr lang="en-US" dirty="0" smtClean="0">
                <a:solidFill>
                  <a:schemeClr val="bg1"/>
                </a:solidFill>
              </a:rPr>
              <a:t>IMT) in Nuremberg, Germany </a:t>
            </a:r>
          </a:p>
          <a:p>
            <a:r>
              <a:rPr lang="en-US" dirty="0" smtClean="0">
                <a:solidFill>
                  <a:schemeClr val="bg1"/>
                </a:solidFill>
              </a:rPr>
              <a:t>Tried German leaders suspected of committing war crimes. Similar trials were also held in Tokyo, Japan against Japanese leaders.</a:t>
            </a:r>
          </a:p>
          <a:p>
            <a:pPr eaLnBrk="1" hangingPunct="1"/>
            <a:r>
              <a:rPr lang="en-US" dirty="0" smtClean="0">
                <a:solidFill>
                  <a:schemeClr val="bg1"/>
                </a:solidFill>
              </a:rPr>
              <a:t>Several sentenced to death and many more were given prison sentences. Many others evaded capture and some committed suicide.</a:t>
            </a:r>
          </a:p>
        </p:txBody>
      </p:sp>
    </p:spTree>
    <p:extLst>
      <p:ext uri="{BB962C8B-B14F-4D97-AF65-F5344CB8AC3E}">
        <p14:creationId xmlns:p14="http://schemas.microsoft.com/office/powerpoint/2010/main" val="3771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4572000" cy="1362075"/>
          </a:xfrm>
          <a:extLst/>
        </p:spPr>
        <p:txBody>
          <a:bodyPr>
            <a:normAutofit fontScale="90000"/>
          </a:bodyPr>
          <a:lstStyle/>
          <a:p>
            <a:pPr fontAlgn="auto">
              <a:spcAft>
                <a:spcPts val="0"/>
              </a:spcAft>
              <a:defRPr/>
            </a:pPr>
            <a:r>
              <a:rPr lang="en-US" dirty="0" smtClean="0"/>
              <a:t>Defiance, Destruction, and Deliverance</a:t>
            </a:r>
            <a:endParaRPr lang="en-US" dirty="0"/>
          </a:p>
        </p:txBody>
      </p:sp>
      <p:sp>
        <p:nvSpPr>
          <p:cNvPr id="74755" name="Text Placeholder 2"/>
          <p:cNvSpPr>
            <a:spLocks noGrp="1"/>
          </p:cNvSpPr>
          <p:nvPr>
            <p:ph type="body" idx="1"/>
          </p:nvPr>
        </p:nvSpPr>
        <p:spPr>
          <a:xfrm>
            <a:off x="533400" y="3657600"/>
            <a:ext cx="4114800" cy="1509713"/>
          </a:xfrm>
        </p:spPr>
        <p:txBody>
          <a:bodyPr>
            <a:normAutofit/>
          </a:bodyPr>
          <a:lstStyle/>
          <a:p>
            <a:pPr marL="44450" fontAlgn="auto">
              <a:spcAft>
                <a:spcPts val="0"/>
              </a:spcAft>
              <a:buFont typeface="Wingdings 3"/>
              <a:buNone/>
              <a:defRPr/>
            </a:pPr>
            <a:r>
              <a:rPr lang="en-US" sz="2400" dirty="0" smtClean="0"/>
              <a:t>Ending the War in Europe</a:t>
            </a:r>
          </a:p>
        </p:txBody>
      </p:sp>
      <p:pic>
        <p:nvPicPr>
          <p:cNvPr id="4" name="Picture 3" descr="political-pictures-adolph-hitler-bush-obama.jpg"/>
          <p:cNvPicPr>
            <a:picLocks noChangeAspect="1"/>
          </p:cNvPicPr>
          <p:nvPr/>
        </p:nvPicPr>
        <p:blipFill>
          <a:blip r:embed="rId3" cstate="print"/>
          <a:srcRect/>
          <a:stretch>
            <a:fillRect/>
          </a:stretch>
        </p:blipFill>
        <p:spPr bwMode="auto">
          <a:xfrm>
            <a:off x="5257800" y="990599"/>
            <a:ext cx="3702050" cy="4899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076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990600"/>
          </a:xfrm>
        </p:spPr>
        <p:txBody>
          <a:bodyPr/>
          <a:lstStyle/>
          <a:p>
            <a:r>
              <a:rPr lang="en-US" dirty="0"/>
              <a:t>What About Japan?</a:t>
            </a:r>
          </a:p>
        </p:txBody>
      </p:sp>
      <p:sp>
        <p:nvSpPr>
          <p:cNvPr id="3" name="Content Placeholder 2"/>
          <p:cNvSpPr>
            <a:spLocks noGrp="1"/>
          </p:cNvSpPr>
          <p:nvPr>
            <p:ph idx="1"/>
          </p:nvPr>
        </p:nvSpPr>
        <p:spPr>
          <a:xfrm>
            <a:off x="4648200" y="533400"/>
            <a:ext cx="4267200" cy="6096000"/>
          </a:xfrm>
        </p:spPr>
        <p:txBody>
          <a:bodyPr>
            <a:normAutofit/>
          </a:bodyPr>
          <a:lstStyle/>
          <a:p>
            <a:r>
              <a:rPr lang="en-US" sz="2800" dirty="0" err="1" smtClean="0"/>
              <a:t>Hideiki</a:t>
            </a:r>
            <a:r>
              <a:rPr lang="en-US" sz="2800" dirty="0" smtClean="0"/>
              <a:t> </a:t>
            </a:r>
            <a:r>
              <a:rPr lang="en-US" sz="2800" dirty="0" err="1" smtClean="0"/>
              <a:t>Tojo</a:t>
            </a:r>
            <a:r>
              <a:rPr lang="en-US" sz="2800" dirty="0" smtClean="0"/>
              <a:t> sentenced to death; attempted suicide, but failed.</a:t>
            </a:r>
          </a:p>
          <a:p>
            <a:r>
              <a:rPr lang="en-US" sz="2800" dirty="0" smtClean="0"/>
              <a:t>Emperor Hirohito was exonerated for his role in the war</a:t>
            </a:r>
          </a:p>
          <a:p>
            <a:pPr lvl="1"/>
            <a:r>
              <a:rPr lang="en-US" sz="2400" dirty="0" smtClean="0"/>
              <a:t>How much power did he really have during the war?</a:t>
            </a:r>
          </a:p>
          <a:p>
            <a:pPr lvl="1"/>
            <a:r>
              <a:rPr lang="en-US" sz="2400" dirty="0" smtClean="0"/>
              <a:t>MacArthur argued to save the emperor, who he saw as </a:t>
            </a:r>
            <a:r>
              <a:rPr lang="en-US" sz="2400" dirty="0"/>
              <a:t>a symbol of the continuity and cohesion of the Japanese </a:t>
            </a:r>
            <a:r>
              <a:rPr lang="en-US" sz="2400" dirty="0" smtClean="0"/>
              <a:t>people</a:t>
            </a:r>
          </a:p>
        </p:txBody>
      </p:sp>
      <p:pic>
        <p:nvPicPr>
          <p:cNvPr id="7170" name="Picture 2" descr="File:Macarthur hirohi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27" y="1496291"/>
            <a:ext cx="3959225" cy="4887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24000"/>
          </a:xfrm>
        </p:spPr>
        <p:txBody>
          <a:bodyPr>
            <a:normAutofit/>
          </a:bodyPr>
          <a:lstStyle/>
          <a:p>
            <a:r>
              <a:rPr lang="en-US" dirty="0" smtClean="0"/>
              <a:t>Was the Atomic Bomb Necessary to End World War II?</a:t>
            </a:r>
            <a:endParaRPr lang="en-US" dirty="0"/>
          </a:p>
        </p:txBody>
      </p:sp>
      <p:sp>
        <p:nvSpPr>
          <p:cNvPr id="3" name="Content Placeholder 2"/>
          <p:cNvSpPr>
            <a:spLocks noGrp="1"/>
          </p:cNvSpPr>
          <p:nvPr>
            <p:ph idx="1"/>
          </p:nvPr>
        </p:nvSpPr>
        <p:spPr>
          <a:xfrm>
            <a:off x="457200" y="2133600"/>
            <a:ext cx="8229600" cy="4343400"/>
          </a:xfrm>
        </p:spPr>
        <p:txBody>
          <a:bodyPr/>
          <a:lstStyle/>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2245">
            <a:off x="6618935" y="1693221"/>
            <a:ext cx="2038526" cy="208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0436">
            <a:off x="6756001" y="3866672"/>
            <a:ext cx="1764392" cy="240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17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idx="4294967295"/>
          </p:nvPr>
        </p:nvSpPr>
        <p:spPr>
          <a:xfrm>
            <a:off x="457200" y="609600"/>
            <a:ext cx="8229600" cy="1066800"/>
          </a:xfrm>
        </p:spPr>
        <p:txBody>
          <a:bodyPr/>
          <a:lstStyle/>
          <a:p>
            <a:r>
              <a:rPr lang="en-US" smtClean="0">
                <a:latin typeface="Bookman Old Style" pitchFamily="18" charset="0"/>
              </a:rPr>
              <a:t>A Series of Conferences – 1944</a:t>
            </a:r>
          </a:p>
        </p:txBody>
      </p:sp>
      <p:sp>
        <p:nvSpPr>
          <p:cNvPr id="104450" name="Content Placeholder 2"/>
          <p:cNvSpPr>
            <a:spLocks noGrp="1"/>
          </p:cNvSpPr>
          <p:nvPr>
            <p:ph sz="quarter" idx="4294967295"/>
          </p:nvPr>
        </p:nvSpPr>
        <p:spPr>
          <a:xfrm>
            <a:off x="76200" y="1600200"/>
            <a:ext cx="5029200" cy="5175250"/>
          </a:xfrm>
        </p:spPr>
        <p:txBody>
          <a:bodyPr/>
          <a:lstStyle/>
          <a:p>
            <a:r>
              <a:rPr lang="en-US" sz="2400" dirty="0" smtClean="0">
                <a:latin typeface="Gill Sans MT" pitchFamily="34" charset="0"/>
              </a:rPr>
              <a:t>Casablanca Conference</a:t>
            </a:r>
          </a:p>
          <a:p>
            <a:pPr lvl="1"/>
            <a:r>
              <a:rPr lang="en-US" sz="2100" dirty="0" smtClean="0">
                <a:latin typeface="Gill Sans MT" pitchFamily="34" charset="0"/>
              </a:rPr>
              <a:t>FDR and Churchill meet in Morocco</a:t>
            </a:r>
          </a:p>
          <a:p>
            <a:pPr lvl="1"/>
            <a:r>
              <a:rPr lang="en-US" sz="2100" dirty="0" smtClean="0">
                <a:latin typeface="Gill Sans MT" pitchFamily="34" charset="0"/>
              </a:rPr>
              <a:t>Decision: to accept nothing less than unconditional surrender of the Axis powers</a:t>
            </a:r>
          </a:p>
          <a:p>
            <a:r>
              <a:rPr lang="en-US" sz="2400" dirty="0" smtClean="0">
                <a:latin typeface="Gill Sans MT" pitchFamily="34" charset="0"/>
              </a:rPr>
              <a:t>Tehran Conference</a:t>
            </a:r>
          </a:p>
          <a:p>
            <a:pPr lvl="1"/>
            <a:r>
              <a:rPr lang="en-US" sz="2100" dirty="0" smtClean="0">
                <a:latin typeface="Gill Sans MT" pitchFamily="34" charset="0"/>
              </a:rPr>
              <a:t>The “Big Three” – FDR, Churchill, and Stalin meet in Iran</a:t>
            </a:r>
          </a:p>
          <a:p>
            <a:pPr lvl="1"/>
            <a:r>
              <a:rPr lang="en-US" sz="2100" dirty="0" smtClean="0">
                <a:latin typeface="Gill Sans MT" pitchFamily="34" charset="0"/>
              </a:rPr>
              <a:t>Decisions: Soviet agreement to enter war with Japan after Germany is defeated</a:t>
            </a:r>
          </a:p>
          <a:p>
            <a:pPr lvl="1"/>
            <a:r>
              <a:rPr lang="en-US" sz="2100" dirty="0" smtClean="0">
                <a:latin typeface="Gill Sans MT" pitchFamily="34" charset="0"/>
              </a:rPr>
              <a:t>Begin discussion of demilitarization and occupation of Germany</a:t>
            </a:r>
          </a:p>
        </p:txBody>
      </p:sp>
      <p:pic>
        <p:nvPicPr>
          <p:cNvPr id="281602" name="Picture 2" descr="http://www.sjsapush.com/resources/Tehran_Conference_1943.jpg"/>
          <p:cNvPicPr>
            <a:picLocks noGrp="1" noChangeAspect="1" noChangeArrowheads="1"/>
          </p:cNvPicPr>
          <p:nvPr>
            <p:ph sz="quarter" idx="4294967295"/>
          </p:nvPr>
        </p:nvPicPr>
        <p:blipFill>
          <a:blip r:embed="rId3" cstate="print"/>
          <a:srcRect/>
          <a:stretch>
            <a:fillRect/>
          </a:stretch>
        </p:blipFill>
        <p:spPr>
          <a:xfrm>
            <a:off x="4724400" y="2057400"/>
            <a:ext cx="4267200" cy="3468624"/>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62482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Effect transition="in" filter="randombar(horizontal)">
                                      <p:cBhvr>
                                        <p:cTn id="7" dur="500"/>
                                        <p:tgtEl>
                                          <p:spTgt spid="104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4450">
                                            <p:txEl>
                                              <p:pRg st="1" end="1"/>
                                            </p:txEl>
                                          </p:spTgt>
                                        </p:tgtEl>
                                        <p:attrNameLst>
                                          <p:attrName>style.visibility</p:attrName>
                                        </p:attrNameLst>
                                      </p:cBhvr>
                                      <p:to>
                                        <p:strVal val="visible"/>
                                      </p:to>
                                    </p:set>
                                    <p:animEffect transition="in" filter="randombar(horizontal)">
                                      <p:cBhvr>
                                        <p:cTn id="12" dur="500"/>
                                        <p:tgtEl>
                                          <p:spTgt spid="104450">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4450">
                                            <p:txEl>
                                              <p:pRg st="2" end="2"/>
                                            </p:txEl>
                                          </p:spTgt>
                                        </p:tgtEl>
                                        <p:attrNameLst>
                                          <p:attrName>style.visibility</p:attrName>
                                        </p:attrNameLst>
                                      </p:cBhvr>
                                      <p:to>
                                        <p:strVal val="visible"/>
                                      </p:to>
                                    </p:set>
                                    <p:animEffect transition="in" filter="randombar(horizontal)">
                                      <p:cBhvr>
                                        <p:cTn id="16" dur="500"/>
                                        <p:tgtEl>
                                          <p:spTgt spid="10445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4450">
                                            <p:txEl>
                                              <p:pRg st="3" end="3"/>
                                            </p:txEl>
                                          </p:spTgt>
                                        </p:tgtEl>
                                        <p:attrNameLst>
                                          <p:attrName>style.visibility</p:attrName>
                                        </p:attrNameLst>
                                      </p:cBhvr>
                                      <p:to>
                                        <p:strVal val="visible"/>
                                      </p:to>
                                    </p:set>
                                    <p:animEffect transition="in" filter="randombar(horizontal)">
                                      <p:cBhvr>
                                        <p:cTn id="21" dur="500"/>
                                        <p:tgtEl>
                                          <p:spTgt spid="10445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04450">
                                            <p:txEl>
                                              <p:pRg st="4" end="4"/>
                                            </p:txEl>
                                          </p:spTgt>
                                        </p:tgtEl>
                                        <p:attrNameLst>
                                          <p:attrName>style.visibility</p:attrName>
                                        </p:attrNameLst>
                                      </p:cBhvr>
                                      <p:to>
                                        <p:strVal val="visible"/>
                                      </p:to>
                                    </p:set>
                                    <p:animEffect transition="in" filter="randombar(horizontal)">
                                      <p:cBhvr>
                                        <p:cTn id="26" dur="500"/>
                                        <p:tgtEl>
                                          <p:spTgt spid="104450">
                                            <p:txEl>
                                              <p:pRg st="4" end="4"/>
                                            </p:txEl>
                                          </p:spTgt>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04450">
                                            <p:txEl>
                                              <p:pRg st="5" end="5"/>
                                            </p:txEl>
                                          </p:spTgt>
                                        </p:tgtEl>
                                        <p:attrNameLst>
                                          <p:attrName>style.visibility</p:attrName>
                                        </p:attrNameLst>
                                      </p:cBhvr>
                                      <p:to>
                                        <p:strVal val="visible"/>
                                      </p:to>
                                    </p:set>
                                    <p:animEffect transition="in" filter="randombar(horizontal)">
                                      <p:cBhvr>
                                        <p:cTn id="30" dur="500"/>
                                        <p:tgtEl>
                                          <p:spTgt spid="104450">
                                            <p:txEl>
                                              <p:pRg st="5" end="5"/>
                                            </p:txEl>
                                          </p:spTgt>
                                        </p:tgtEl>
                                      </p:cBhvr>
                                    </p:animEffect>
                                  </p:childTnLst>
                                </p:cTn>
                              </p:par>
                            </p:childTnLst>
                          </p:cTn>
                        </p:par>
                        <p:par>
                          <p:cTn id="31" fill="hold">
                            <p:stCondLst>
                              <p:cond delay="1000"/>
                            </p:stCondLst>
                            <p:childTnLst>
                              <p:par>
                                <p:cTn id="32" presetID="14" presetClass="entr" presetSubtype="10" fill="hold" nodeType="afterEffect">
                                  <p:stCondLst>
                                    <p:cond delay="0"/>
                                  </p:stCondLst>
                                  <p:childTnLst>
                                    <p:set>
                                      <p:cBhvr>
                                        <p:cTn id="33" dur="1" fill="hold">
                                          <p:stCondLst>
                                            <p:cond delay="0"/>
                                          </p:stCondLst>
                                        </p:cTn>
                                        <p:tgtEl>
                                          <p:spTgt spid="104450">
                                            <p:txEl>
                                              <p:pRg st="6" end="6"/>
                                            </p:txEl>
                                          </p:spTgt>
                                        </p:tgtEl>
                                        <p:attrNameLst>
                                          <p:attrName>style.visibility</p:attrName>
                                        </p:attrNameLst>
                                      </p:cBhvr>
                                      <p:to>
                                        <p:strVal val="visible"/>
                                      </p:to>
                                    </p:set>
                                    <p:animEffect transition="in" filter="randombar(horizontal)">
                                      <p:cBhvr>
                                        <p:cTn id="34" dur="500"/>
                                        <p:tgtEl>
                                          <p:spTgt spid="1044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idx="4294967295"/>
          </p:nvPr>
        </p:nvSpPr>
        <p:spPr>
          <a:xfrm>
            <a:off x="457200" y="609600"/>
            <a:ext cx="8229600" cy="1066800"/>
          </a:xfrm>
        </p:spPr>
        <p:txBody>
          <a:bodyPr/>
          <a:lstStyle/>
          <a:p>
            <a:r>
              <a:rPr lang="en-US" smtClean="0">
                <a:latin typeface="Bookman Old Style" pitchFamily="18" charset="0"/>
              </a:rPr>
              <a:t>A Series of Conferences - 1945</a:t>
            </a:r>
          </a:p>
        </p:txBody>
      </p:sp>
      <p:sp>
        <p:nvSpPr>
          <p:cNvPr id="106498" name="Content Placeholder 2"/>
          <p:cNvSpPr>
            <a:spLocks noGrp="1"/>
          </p:cNvSpPr>
          <p:nvPr>
            <p:ph sz="quarter" idx="4294967295"/>
          </p:nvPr>
        </p:nvSpPr>
        <p:spPr>
          <a:xfrm>
            <a:off x="76200" y="1600200"/>
            <a:ext cx="4419600" cy="5175250"/>
          </a:xfrm>
        </p:spPr>
        <p:txBody>
          <a:bodyPr/>
          <a:lstStyle/>
          <a:p>
            <a:r>
              <a:rPr lang="en-US" sz="2800" dirty="0" smtClean="0">
                <a:latin typeface="Gill Sans MT" pitchFamily="34" charset="0"/>
              </a:rPr>
              <a:t>Yalta Conference</a:t>
            </a:r>
          </a:p>
          <a:p>
            <a:pPr lvl="1"/>
            <a:r>
              <a:rPr lang="en-US" sz="2400" dirty="0" smtClean="0">
                <a:latin typeface="Gill Sans MT" pitchFamily="34" charset="0"/>
              </a:rPr>
              <a:t>The Big Three meet in Yalta, USSR</a:t>
            </a:r>
          </a:p>
          <a:p>
            <a:pPr lvl="1"/>
            <a:r>
              <a:rPr lang="en-US" sz="2400" dirty="0" smtClean="0">
                <a:latin typeface="Gill Sans MT" pitchFamily="34" charset="0"/>
              </a:rPr>
              <a:t>Decisions: Germany is to be divided into four zones and occupied by Allied powers</a:t>
            </a:r>
          </a:p>
          <a:p>
            <a:pPr lvl="1"/>
            <a:r>
              <a:rPr lang="en-US" sz="2400" dirty="0" smtClean="0">
                <a:latin typeface="Gill Sans MT" pitchFamily="34" charset="0"/>
              </a:rPr>
              <a:t>Discussion of organization of United Nations</a:t>
            </a:r>
          </a:p>
          <a:p>
            <a:pPr lvl="1"/>
            <a:r>
              <a:rPr lang="en-US" sz="2400" dirty="0" smtClean="0">
                <a:latin typeface="Gill Sans MT" pitchFamily="34" charset="0"/>
              </a:rPr>
              <a:t>USSR to hold free elections on Eastern Europe</a:t>
            </a:r>
          </a:p>
          <a:p>
            <a:pPr lvl="1"/>
            <a:r>
              <a:rPr lang="en-US" sz="2400" dirty="0" smtClean="0">
                <a:latin typeface="Gill Sans MT" pitchFamily="34" charset="0"/>
              </a:rPr>
              <a:t>War crimes to be tried after the war</a:t>
            </a:r>
          </a:p>
          <a:p>
            <a:endParaRPr lang="en-US" dirty="0" smtClean="0">
              <a:latin typeface="Gill Sans MT" pitchFamily="34" charset="0"/>
            </a:endParaRPr>
          </a:p>
          <a:p>
            <a:endParaRPr lang="en-US" dirty="0" smtClean="0">
              <a:latin typeface="Gill Sans MT" pitchFamily="34" charset="0"/>
            </a:endParaRPr>
          </a:p>
        </p:txBody>
      </p:sp>
      <p:pic>
        <p:nvPicPr>
          <p:cNvPr id="280578" name="Picture 2" descr="http://www.perekop.net/wp-content/uploads/crimean-conference.jpg"/>
          <p:cNvPicPr>
            <a:picLocks noGrp="1" noChangeAspect="1" noChangeArrowheads="1"/>
          </p:cNvPicPr>
          <p:nvPr>
            <p:ph sz="quarter" idx="4294967295"/>
          </p:nvPr>
        </p:nvPicPr>
        <p:blipFill>
          <a:blip r:embed="rId3" cstate="print"/>
          <a:stretch>
            <a:fillRect/>
          </a:stretch>
        </p:blipFill>
        <p:spPr>
          <a:xfrm>
            <a:off x="4724400" y="2133600"/>
            <a:ext cx="4041775" cy="323342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18969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randombar(horizontal)">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randombar(horizontal)">
                                      <p:cBhvr>
                                        <p:cTn id="12" dur="500"/>
                                        <p:tgtEl>
                                          <p:spTgt spid="106498">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6498">
                                            <p:txEl>
                                              <p:pRg st="2" end="2"/>
                                            </p:txEl>
                                          </p:spTgt>
                                        </p:tgtEl>
                                        <p:attrNameLst>
                                          <p:attrName>style.visibility</p:attrName>
                                        </p:attrNameLst>
                                      </p:cBhvr>
                                      <p:to>
                                        <p:strVal val="visible"/>
                                      </p:to>
                                    </p:set>
                                    <p:animEffect transition="in" filter="randombar(horizontal)">
                                      <p:cBhvr>
                                        <p:cTn id="16" dur="500"/>
                                        <p:tgtEl>
                                          <p:spTgt spid="106498">
                                            <p:txEl>
                                              <p:pRg st="2" end="2"/>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06498">
                                            <p:txEl>
                                              <p:pRg st="3" end="3"/>
                                            </p:txEl>
                                          </p:spTgt>
                                        </p:tgtEl>
                                        <p:attrNameLst>
                                          <p:attrName>style.visibility</p:attrName>
                                        </p:attrNameLst>
                                      </p:cBhvr>
                                      <p:to>
                                        <p:strVal val="visible"/>
                                      </p:to>
                                    </p:set>
                                    <p:animEffect transition="in" filter="randombar(horizontal)">
                                      <p:cBhvr>
                                        <p:cTn id="20" dur="500"/>
                                        <p:tgtEl>
                                          <p:spTgt spid="106498">
                                            <p:txEl>
                                              <p:pRg st="3" end="3"/>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106498">
                                            <p:txEl>
                                              <p:pRg st="4" end="4"/>
                                            </p:txEl>
                                          </p:spTgt>
                                        </p:tgtEl>
                                        <p:attrNameLst>
                                          <p:attrName>style.visibility</p:attrName>
                                        </p:attrNameLst>
                                      </p:cBhvr>
                                      <p:to>
                                        <p:strVal val="visible"/>
                                      </p:to>
                                    </p:set>
                                    <p:animEffect transition="in" filter="randombar(horizontal)">
                                      <p:cBhvr>
                                        <p:cTn id="24" dur="500"/>
                                        <p:tgtEl>
                                          <p:spTgt spid="106498">
                                            <p:txEl>
                                              <p:pRg st="4" end="4"/>
                                            </p:txEl>
                                          </p:spTgt>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06498">
                                            <p:txEl>
                                              <p:pRg st="5" end="5"/>
                                            </p:txEl>
                                          </p:spTgt>
                                        </p:tgtEl>
                                        <p:attrNameLst>
                                          <p:attrName>style.visibility</p:attrName>
                                        </p:attrNameLst>
                                      </p:cBhvr>
                                      <p:to>
                                        <p:strVal val="visible"/>
                                      </p:to>
                                    </p:set>
                                    <p:animEffect transition="in" filter="randombar(horizontal)">
                                      <p:cBhvr>
                                        <p:cTn id="28" dur="500"/>
                                        <p:tgtEl>
                                          <p:spTgt spid="1064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228600" y="228601"/>
            <a:ext cx="8637588" cy="1066800"/>
          </a:xfrm>
        </p:spPr>
        <p:txBody>
          <a:bodyPr anchor="b"/>
          <a:lstStyle/>
          <a:p>
            <a:pPr eaLnBrk="1" hangingPunct="1"/>
            <a:r>
              <a:rPr lang="en-US" dirty="0" smtClean="0"/>
              <a:t>The Battle of the Bulge</a:t>
            </a:r>
          </a:p>
        </p:txBody>
      </p:sp>
      <p:sp>
        <p:nvSpPr>
          <p:cNvPr id="169987" name="Rectangle 3"/>
          <p:cNvSpPr>
            <a:spLocks noGrp="1" noChangeArrowheads="1"/>
          </p:cNvSpPr>
          <p:nvPr>
            <p:ph type="body" sz="half" idx="4294967295"/>
          </p:nvPr>
        </p:nvSpPr>
        <p:spPr>
          <a:xfrm>
            <a:off x="228600" y="1447800"/>
            <a:ext cx="4724400" cy="5257800"/>
          </a:xfrm>
        </p:spPr>
        <p:txBody>
          <a:bodyPr>
            <a:noAutofit/>
          </a:bodyPr>
          <a:lstStyle/>
          <a:p>
            <a:pPr eaLnBrk="1" hangingPunct="1">
              <a:spcBef>
                <a:spcPts val="0"/>
              </a:spcBef>
            </a:pPr>
            <a:r>
              <a:rPr lang="en-US" sz="2800" dirty="0" smtClean="0"/>
              <a:t>Hitler’s last offensive</a:t>
            </a:r>
          </a:p>
          <a:p>
            <a:pPr lvl="1">
              <a:spcBef>
                <a:spcPts val="0"/>
              </a:spcBef>
            </a:pPr>
            <a:r>
              <a:rPr lang="en-US" sz="2400" dirty="0" smtClean="0"/>
              <a:t>Attempt to cut off Allied supply lines in Belgium</a:t>
            </a:r>
          </a:p>
          <a:p>
            <a:pPr eaLnBrk="1" hangingPunct="1">
              <a:spcBef>
                <a:spcPts val="0"/>
              </a:spcBef>
            </a:pPr>
            <a:r>
              <a:rPr lang="en-US" sz="2800" dirty="0" smtClean="0"/>
              <a:t>Winter of 1944-45</a:t>
            </a:r>
          </a:p>
          <a:p>
            <a:pPr eaLnBrk="1" hangingPunct="1">
              <a:spcBef>
                <a:spcPts val="0"/>
              </a:spcBef>
            </a:pPr>
            <a:r>
              <a:rPr lang="en-US" sz="2800" dirty="0" smtClean="0"/>
              <a:t>Caught American troops off-guard, forcing their lines to “bulge” outward</a:t>
            </a:r>
          </a:p>
          <a:p>
            <a:pPr>
              <a:spcBef>
                <a:spcPts val="0"/>
              </a:spcBef>
            </a:pPr>
            <a:r>
              <a:rPr lang="en-US" sz="2800" dirty="0" smtClean="0"/>
              <a:t>Severely </a:t>
            </a:r>
            <a:r>
              <a:rPr lang="en-US" sz="2800" dirty="0"/>
              <a:t>depleted Germany's armored forces </a:t>
            </a:r>
            <a:endParaRPr lang="en-US" sz="2800" dirty="0" smtClean="0"/>
          </a:p>
          <a:p>
            <a:pPr>
              <a:spcBef>
                <a:spcPts val="0"/>
              </a:spcBef>
            </a:pPr>
            <a:r>
              <a:rPr lang="en-US" sz="2800" dirty="0" smtClean="0"/>
              <a:t>Largest </a:t>
            </a:r>
            <a:r>
              <a:rPr lang="en-US" sz="2800" dirty="0"/>
              <a:t>and bloodiest battle fought by the United States in World War </a:t>
            </a:r>
            <a:r>
              <a:rPr lang="en-US" sz="2800" dirty="0" smtClean="0"/>
              <a:t>II</a:t>
            </a:r>
            <a:endParaRPr lang="en-US" sz="2800" dirty="0"/>
          </a:p>
        </p:txBody>
      </p:sp>
      <p:pic>
        <p:nvPicPr>
          <p:cNvPr id="169989" name="Picture 5" descr="J:\battle of the bul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855615"/>
            <a:ext cx="3273984" cy="3828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upload.wikimedia.org/wikipedia/commons/7/70/117th_Infantry_North_Carolina_NG_at_St._Vith_194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3253">
            <a:off x="5699521" y="723414"/>
            <a:ext cx="3207860" cy="2294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23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randombar(horizontal)">
                                      <p:cBhvr>
                                        <p:cTn id="7" dur="500"/>
                                        <p:tgtEl>
                                          <p:spTgt spid="169987">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9987">
                                            <p:txEl>
                                              <p:pRg st="1" end="1"/>
                                            </p:txEl>
                                          </p:spTgt>
                                        </p:tgtEl>
                                        <p:attrNameLst>
                                          <p:attrName>style.visibility</p:attrName>
                                        </p:attrNameLst>
                                      </p:cBhvr>
                                      <p:to>
                                        <p:strVal val="visible"/>
                                      </p:to>
                                    </p:set>
                                    <p:animEffect transition="in" filter="randombar(horizontal)">
                                      <p:cBhvr>
                                        <p:cTn id="11" dur="500"/>
                                        <p:tgtEl>
                                          <p:spTgt spid="16998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69987">
                                            <p:txEl>
                                              <p:pRg st="2" end="2"/>
                                            </p:txEl>
                                          </p:spTgt>
                                        </p:tgtEl>
                                        <p:attrNameLst>
                                          <p:attrName>style.visibility</p:attrName>
                                        </p:attrNameLst>
                                      </p:cBhvr>
                                      <p:to>
                                        <p:strVal val="visible"/>
                                      </p:to>
                                    </p:set>
                                    <p:animEffect transition="in" filter="randombar(horizontal)">
                                      <p:cBhvr>
                                        <p:cTn id="16" dur="500"/>
                                        <p:tgtEl>
                                          <p:spTgt spid="1699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69987">
                                            <p:txEl>
                                              <p:pRg st="3" end="3"/>
                                            </p:txEl>
                                          </p:spTgt>
                                        </p:tgtEl>
                                        <p:attrNameLst>
                                          <p:attrName>style.visibility</p:attrName>
                                        </p:attrNameLst>
                                      </p:cBhvr>
                                      <p:to>
                                        <p:strVal val="visible"/>
                                      </p:to>
                                    </p:set>
                                    <p:animEffect transition="in" filter="randombar(horizontal)">
                                      <p:cBhvr>
                                        <p:cTn id="21" dur="500"/>
                                        <p:tgtEl>
                                          <p:spTgt spid="16998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69987">
                                            <p:txEl>
                                              <p:pRg st="4" end="4"/>
                                            </p:txEl>
                                          </p:spTgt>
                                        </p:tgtEl>
                                        <p:attrNameLst>
                                          <p:attrName>style.visibility</p:attrName>
                                        </p:attrNameLst>
                                      </p:cBhvr>
                                      <p:to>
                                        <p:strVal val="visible"/>
                                      </p:to>
                                    </p:set>
                                    <p:animEffect transition="in" filter="randombar(horizontal)">
                                      <p:cBhvr>
                                        <p:cTn id="26" dur="500"/>
                                        <p:tgtEl>
                                          <p:spTgt spid="16998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69987">
                                            <p:txEl>
                                              <p:pRg st="5" end="5"/>
                                            </p:txEl>
                                          </p:spTgt>
                                        </p:tgtEl>
                                        <p:attrNameLst>
                                          <p:attrName>style.visibility</p:attrName>
                                        </p:attrNameLst>
                                      </p:cBhvr>
                                      <p:to>
                                        <p:strVal val="visible"/>
                                      </p:to>
                                    </p:set>
                                    <p:animEffect transition="in" filter="randombar(horizontal)">
                                      <p:cBhvr>
                                        <p:cTn id="31" dur="500"/>
                                        <p:tgtEl>
                                          <p:spTgt spid="169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5" descr="http://28.media.tumblr.com/tumblr_l4mnglGWAy1qbc5q0o1_500.jpg"/>
          <p:cNvPicPr>
            <a:picLocks noChangeAspect="1" noChangeArrowheads="1"/>
          </p:cNvPicPr>
          <p:nvPr/>
        </p:nvPicPr>
        <p:blipFill>
          <a:blip r:embed="rId3" cstate="print"/>
          <a:stretch>
            <a:fillRect/>
          </a:stretch>
        </p:blipFill>
        <p:spPr bwMode="auto">
          <a:xfrm>
            <a:off x="0" y="0"/>
            <a:ext cx="9144000" cy="6858000"/>
          </a:xfrm>
          <a:prstGeom prst="rect">
            <a:avLst/>
          </a:prstGeom>
          <a:noFill/>
          <a:ln>
            <a:noFill/>
          </a:ln>
        </p:spPr>
      </p:pic>
      <p:sp>
        <p:nvSpPr>
          <p:cNvPr id="5" name="Rectangle 4"/>
          <p:cNvSpPr/>
          <p:nvPr/>
        </p:nvSpPr>
        <p:spPr>
          <a:xfrm>
            <a:off x="152400" y="152400"/>
            <a:ext cx="528388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Felix Titling" panose="04060505060202020A04" pitchFamily="82" charset="0"/>
              </a:rPr>
              <a:t>Death of FDR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Felix Titling" panose="04060505060202020A04" pitchFamily="8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3"/>
          <p:cNvSpPr>
            <a:spLocks noGrp="1"/>
          </p:cNvSpPr>
          <p:nvPr>
            <p:ph type="title" idx="4294967295"/>
          </p:nvPr>
        </p:nvSpPr>
        <p:spPr>
          <a:xfrm>
            <a:off x="152400" y="457200"/>
            <a:ext cx="8229600" cy="1066800"/>
          </a:xfrm>
        </p:spPr>
        <p:txBody>
          <a:bodyPr/>
          <a:lstStyle/>
          <a:p>
            <a:r>
              <a:rPr lang="en-US" smtClean="0">
                <a:latin typeface="Bookman Old Style" pitchFamily="18" charset="0"/>
              </a:rPr>
              <a:t>Liberation</a:t>
            </a:r>
          </a:p>
        </p:txBody>
      </p:sp>
      <p:sp>
        <p:nvSpPr>
          <p:cNvPr id="142339" name="Content Placeholder 4"/>
          <p:cNvSpPr>
            <a:spLocks noGrp="1"/>
          </p:cNvSpPr>
          <p:nvPr>
            <p:ph sz="quarter" idx="4294967295"/>
          </p:nvPr>
        </p:nvSpPr>
        <p:spPr>
          <a:xfrm>
            <a:off x="76200" y="1447800"/>
            <a:ext cx="4114800" cy="5126038"/>
          </a:xfrm>
        </p:spPr>
        <p:txBody>
          <a:bodyPr>
            <a:noAutofit/>
          </a:bodyPr>
          <a:lstStyle/>
          <a:p>
            <a:r>
              <a:rPr lang="en-US" sz="2700" dirty="0" smtClean="0">
                <a:latin typeface="Gill Sans MT" pitchFamily="34" charset="0"/>
              </a:rPr>
              <a:t>American forces liberate the concentration camps at Buchenwald, </a:t>
            </a:r>
            <a:r>
              <a:rPr lang="en-US" sz="2700" dirty="0" err="1" smtClean="0">
                <a:latin typeface="Gill Sans MT" pitchFamily="34" charset="0"/>
              </a:rPr>
              <a:t>Mauthausen</a:t>
            </a:r>
            <a:r>
              <a:rPr lang="en-US" sz="2700" dirty="0" smtClean="0">
                <a:latin typeface="Gill Sans MT" pitchFamily="34" charset="0"/>
              </a:rPr>
              <a:t>, and Dachau</a:t>
            </a:r>
          </a:p>
          <a:p>
            <a:r>
              <a:rPr lang="en-US" sz="2700" dirty="0" smtClean="0">
                <a:latin typeface="Gill Sans MT" pitchFamily="34" charset="0"/>
              </a:rPr>
              <a:t>Liberators confronted unspeakable conditions in the Nazi camps</a:t>
            </a:r>
          </a:p>
          <a:p>
            <a:r>
              <a:rPr lang="en-US" sz="2700" dirty="0" smtClean="0">
                <a:latin typeface="Gill Sans MT" pitchFamily="34" charset="0"/>
              </a:rPr>
              <a:t>Gen. Eisenhower forced local German citizens to tour, and later clean up the camps as punishment for their indifference</a:t>
            </a:r>
          </a:p>
        </p:txBody>
      </p:sp>
      <p:pic>
        <p:nvPicPr>
          <p:cNvPr id="142340" name="Picture 2" descr="http://www.scrapbookpages.com/mauthausen/MauthausenPhotos/OldPhotos/Mauthausen01.jpg"/>
          <p:cNvPicPr>
            <a:picLocks noChangeAspect="1" noChangeArrowheads="1"/>
          </p:cNvPicPr>
          <p:nvPr/>
        </p:nvPicPr>
        <p:blipFill>
          <a:blip r:embed="rId3" cstate="print"/>
          <a:srcRect/>
          <a:stretch>
            <a:fillRect/>
          </a:stretch>
        </p:blipFill>
        <p:spPr bwMode="auto">
          <a:xfrm>
            <a:off x="4267200" y="3124200"/>
            <a:ext cx="4352925" cy="3524250"/>
          </a:xfrm>
          <a:prstGeom prst="rect">
            <a:avLst/>
          </a:prstGeom>
          <a:noFill/>
          <a:ln w="9525">
            <a:noFill/>
            <a:miter lim="800000"/>
            <a:headEnd/>
            <a:tailEnd/>
          </a:ln>
        </p:spPr>
      </p:pic>
      <p:pic>
        <p:nvPicPr>
          <p:cNvPr id="142341" name="Picture 4" descr="http://4.bp.blogspot.com/_ys4yaY-ijmk/Sg7-zuFJ6mI/AAAAAAAAACU/QJx4u0ap-zk/s400/ebensee_concentration_camp_prisoners_1945.jpg"/>
          <p:cNvPicPr>
            <a:picLocks noChangeAspect="1" noChangeArrowheads="1"/>
          </p:cNvPicPr>
          <p:nvPr/>
        </p:nvPicPr>
        <p:blipFill>
          <a:blip r:embed="rId4" cstate="print"/>
          <a:srcRect/>
          <a:stretch>
            <a:fillRect/>
          </a:stretch>
        </p:blipFill>
        <p:spPr bwMode="auto">
          <a:xfrm>
            <a:off x="5181600" y="685800"/>
            <a:ext cx="3810000" cy="2800350"/>
          </a:xfrm>
          <a:prstGeom prst="rect">
            <a:avLst/>
          </a:prstGeom>
          <a:noFill/>
          <a:ln w="9525">
            <a:noFill/>
            <a:miter lim="800000"/>
            <a:headEnd/>
            <a:tailEnd/>
          </a:ln>
        </p:spPr>
      </p:pic>
      <p:pic>
        <p:nvPicPr>
          <p:cNvPr id="142342" name="Picture 8" descr="http://furtherglory.files.wordpress.com/2011/11/buchenwald012.jpg"/>
          <p:cNvPicPr>
            <a:picLocks noChangeAspect="1" noChangeArrowheads="1"/>
          </p:cNvPicPr>
          <p:nvPr/>
        </p:nvPicPr>
        <p:blipFill>
          <a:blip r:embed="rId5" cstate="print"/>
          <a:srcRect/>
          <a:stretch>
            <a:fillRect/>
          </a:stretch>
        </p:blipFill>
        <p:spPr bwMode="auto">
          <a:xfrm>
            <a:off x="5778500" y="3276600"/>
            <a:ext cx="3213100" cy="3390900"/>
          </a:xfrm>
          <a:prstGeom prst="rect">
            <a:avLst/>
          </a:prstGeom>
          <a:noFill/>
          <a:ln w="9525">
            <a:noFill/>
            <a:miter lim="800000"/>
            <a:headEnd/>
            <a:tailEnd/>
          </a:ln>
        </p:spPr>
      </p:pic>
      <p:pic>
        <p:nvPicPr>
          <p:cNvPr id="142343" name="Picture 6" descr="http://www.nurembergfilm.org/images/eisenhower_at_ohrdruf.jpg"/>
          <p:cNvPicPr>
            <a:picLocks noChangeAspect="1" noChangeArrowheads="1"/>
          </p:cNvPicPr>
          <p:nvPr/>
        </p:nvPicPr>
        <p:blipFill>
          <a:blip r:embed="rId6" cstate="print"/>
          <a:srcRect/>
          <a:stretch>
            <a:fillRect/>
          </a:stretch>
        </p:blipFill>
        <p:spPr bwMode="auto">
          <a:xfrm>
            <a:off x="4267200" y="685800"/>
            <a:ext cx="2646363" cy="3352800"/>
          </a:xfrm>
          <a:prstGeom prst="rect">
            <a:avLst/>
          </a:prstGeom>
          <a:noFill/>
          <a:ln w="9525">
            <a:noFill/>
            <a:miter lim="800000"/>
            <a:headEnd/>
            <a:tailEnd/>
          </a:ln>
        </p:spPr>
      </p:pic>
    </p:spTree>
    <p:extLst>
      <p:ext uri="{BB962C8B-B14F-4D97-AF65-F5344CB8AC3E}">
        <p14:creationId xmlns:p14="http://schemas.microsoft.com/office/powerpoint/2010/main" val="29085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fade">
                                      <p:cBhvr>
                                        <p:cTn id="7" dur="1000"/>
                                        <p:tgtEl>
                                          <p:spTgt spid="142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2340"/>
                                        </p:tgtEl>
                                        <p:attrNameLst>
                                          <p:attrName>style.visibility</p:attrName>
                                        </p:attrNameLst>
                                      </p:cBhvr>
                                      <p:to>
                                        <p:strVal val="visible"/>
                                      </p:to>
                                    </p:set>
                                    <p:animEffect transition="in" filter="fade">
                                      <p:cBhvr>
                                        <p:cTn id="10" dur="1000"/>
                                        <p:tgtEl>
                                          <p:spTgt spid="142340"/>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142341"/>
                                        </p:tgtEl>
                                        <p:attrNameLst>
                                          <p:attrName>style.visibility</p:attrName>
                                        </p:attrNameLst>
                                      </p:cBhvr>
                                      <p:to>
                                        <p:strVal val="visible"/>
                                      </p:to>
                                    </p:set>
                                    <p:animEffect transition="in" filter="fade">
                                      <p:cBhvr>
                                        <p:cTn id="14" dur="1000"/>
                                        <p:tgtEl>
                                          <p:spTgt spid="14234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2339">
                                            <p:txEl>
                                              <p:pRg st="1" end="1"/>
                                            </p:txEl>
                                          </p:spTgt>
                                        </p:tgtEl>
                                        <p:attrNameLst>
                                          <p:attrName>style.visibility</p:attrName>
                                        </p:attrNameLst>
                                      </p:cBhvr>
                                      <p:to>
                                        <p:strVal val="visible"/>
                                      </p:to>
                                    </p:set>
                                    <p:animEffect transition="in" filter="fade">
                                      <p:cBhvr>
                                        <p:cTn id="19" dur="1000"/>
                                        <p:tgtEl>
                                          <p:spTgt spid="14233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2339">
                                            <p:txEl>
                                              <p:pRg st="2" end="2"/>
                                            </p:txEl>
                                          </p:spTgt>
                                        </p:tgtEl>
                                        <p:attrNameLst>
                                          <p:attrName>style.visibility</p:attrName>
                                        </p:attrNameLst>
                                      </p:cBhvr>
                                      <p:to>
                                        <p:strVal val="visible"/>
                                      </p:to>
                                    </p:set>
                                    <p:animEffect transition="in" filter="fade">
                                      <p:cBhvr>
                                        <p:cTn id="24" dur="1000"/>
                                        <p:tgtEl>
                                          <p:spTgt spid="142339">
                                            <p:txEl>
                                              <p:pRg st="2" end="2"/>
                                            </p:txEl>
                                          </p:spTgt>
                                        </p:tgtEl>
                                      </p:cBhvr>
                                    </p:animEffect>
                                  </p:childTnLst>
                                </p:cTn>
                              </p:par>
                              <p:par>
                                <p:cTn id="25" presetID="10" presetClass="exit" presetSubtype="0" fill="hold" nodeType="withEffect">
                                  <p:stCondLst>
                                    <p:cond delay="0"/>
                                  </p:stCondLst>
                                  <p:childTnLst>
                                    <p:animEffect transition="out" filter="fade">
                                      <p:cBhvr>
                                        <p:cTn id="26" dur="1000"/>
                                        <p:tgtEl>
                                          <p:spTgt spid="142340"/>
                                        </p:tgtEl>
                                      </p:cBhvr>
                                    </p:animEffect>
                                    <p:set>
                                      <p:cBhvr>
                                        <p:cTn id="27" dur="1" fill="hold">
                                          <p:stCondLst>
                                            <p:cond delay="999"/>
                                          </p:stCondLst>
                                        </p:cTn>
                                        <p:tgtEl>
                                          <p:spTgt spid="14234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142341"/>
                                        </p:tgtEl>
                                      </p:cBhvr>
                                    </p:animEffect>
                                    <p:set>
                                      <p:cBhvr>
                                        <p:cTn id="30" dur="1" fill="hold">
                                          <p:stCondLst>
                                            <p:cond delay="999"/>
                                          </p:stCondLst>
                                        </p:cTn>
                                        <p:tgtEl>
                                          <p:spTgt spid="142341"/>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42343"/>
                                        </p:tgtEl>
                                        <p:attrNameLst>
                                          <p:attrName>style.visibility</p:attrName>
                                        </p:attrNameLst>
                                      </p:cBhvr>
                                      <p:to>
                                        <p:strVal val="visible"/>
                                      </p:to>
                                    </p:set>
                                    <p:animEffect transition="in" filter="fade">
                                      <p:cBhvr>
                                        <p:cTn id="33" dur="1000"/>
                                        <p:tgtEl>
                                          <p:spTgt spid="142343"/>
                                        </p:tgtEl>
                                      </p:cBhvr>
                                    </p:animEffect>
                                  </p:childTnLst>
                                </p:cTn>
                              </p:par>
                            </p:childTnLst>
                          </p:cTn>
                        </p:par>
                        <p:par>
                          <p:cTn id="34" fill="hold" nodeType="afterGroup">
                            <p:stCondLst>
                              <p:cond delay="1000"/>
                            </p:stCondLst>
                            <p:childTnLst>
                              <p:par>
                                <p:cTn id="35" presetID="10" presetClass="entr" presetSubtype="0" fill="hold" nodeType="afterEffect">
                                  <p:stCondLst>
                                    <p:cond delay="0"/>
                                  </p:stCondLst>
                                  <p:childTnLst>
                                    <p:set>
                                      <p:cBhvr>
                                        <p:cTn id="36" dur="1" fill="hold">
                                          <p:stCondLst>
                                            <p:cond delay="0"/>
                                          </p:stCondLst>
                                        </p:cTn>
                                        <p:tgtEl>
                                          <p:spTgt spid="142342"/>
                                        </p:tgtEl>
                                        <p:attrNameLst>
                                          <p:attrName>style.visibility</p:attrName>
                                        </p:attrNameLst>
                                      </p:cBhvr>
                                      <p:to>
                                        <p:strVal val="visible"/>
                                      </p:to>
                                    </p:set>
                                    <p:animEffect transition="in" filter="fade">
                                      <p:cBhvr>
                                        <p:cTn id="37" dur="10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377952"/>
            <a:ext cx="8229600" cy="990600"/>
          </a:xfrm>
        </p:spPr>
        <p:txBody>
          <a:bodyPr anchor="b">
            <a:normAutofit/>
          </a:bodyPr>
          <a:lstStyle/>
          <a:p>
            <a:pPr eaLnBrk="1" hangingPunct="1"/>
            <a:r>
              <a:rPr lang="en-US" dirty="0" smtClean="0"/>
              <a:t>The Death of Hitler</a:t>
            </a:r>
          </a:p>
        </p:txBody>
      </p:sp>
      <p:pic>
        <p:nvPicPr>
          <p:cNvPr id="6" name="Picture 4" descr="J:\hitler and bra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584" y="457200"/>
            <a:ext cx="3886199" cy="28767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25.media.tumblr.com/tumblr_lda5h0DuKs1qf4amyo1_5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19" r="24800"/>
          <a:stretch/>
        </p:blipFill>
        <p:spPr bwMode="auto">
          <a:xfrm rot="416877">
            <a:off x="7113798" y="3046156"/>
            <a:ext cx="1643669" cy="2036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56606">
            <a:off x="333735" y="1688922"/>
            <a:ext cx="1954544" cy="2945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hitlerschildren.com/media/upload/images/howdidhitlerd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56196">
            <a:off x="2170175" y="1676400"/>
            <a:ext cx="2895601" cy="2031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1007" y="4693757"/>
            <a:ext cx="2498993" cy="2032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i.ytimg.com/vi/p3Dgy_7aTgo/hqdefault.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7704" y="3879852"/>
            <a:ext cx="2463073" cy="1847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www.secretsofthefed.com/wp-content/uploads/2014/05/HITLER-ESCAPE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2283" y="5183314"/>
            <a:ext cx="2857500" cy="1500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6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1266</TotalTime>
  <Words>1258</Words>
  <Application>Microsoft Office PowerPoint</Application>
  <PresentationFormat>On-screen Show (4:3)</PresentationFormat>
  <Paragraphs>141</Paragraphs>
  <Slides>31</Slides>
  <Notes>18</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Clarity</vt:lpstr>
      <vt:lpstr>Pre-Write</vt:lpstr>
      <vt:lpstr>“I am death, destroyer of worlds”</vt:lpstr>
      <vt:lpstr>Defiance, Destruction, and Deliverance</vt:lpstr>
      <vt:lpstr>A Series of Conferences – 1944</vt:lpstr>
      <vt:lpstr>A Series of Conferences - 1945</vt:lpstr>
      <vt:lpstr>The Battle of the Bulge</vt:lpstr>
      <vt:lpstr>PowerPoint Presentation</vt:lpstr>
      <vt:lpstr>Liberation</vt:lpstr>
      <vt:lpstr>The Death of Hitler</vt:lpstr>
      <vt:lpstr>PowerPoint Presentation</vt:lpstr>
      <vt:lpstr>A Difficult Decision</vt:lpstr>
      <vt:lpstr>Iwo Jima</vt:lpstr>
      <vt:lpstr>Okinawa</vt:lpstr>
      <vt:lpstr>The Manhattan Project</vt:lpstr>
      <vt:lpstr>Four Options</vt:lpstr>
      <vt:lpstr>The Potsdam Ultimatum</vt:lpstr>
      <vt:lpstr>The Atomic Bomb</vt:lpstr>
      <vt:lpstr>U.S.S. Indianapolis</vt:lpstr>
      <vt:lpstr>PowerPoint Presentation</vt:lpstr>
      <vt:lpstr>PowerPoint Presentation</vt:lpstr>
      <vt:lpstr>Truman’s Second Ultimatum</vt:lpstr>
      <vt:lpstr>PowerPoint Presentation</vt:lpstr>
      <vt:lpstr>PowerPoint Presentation</vt:lpstr>
      <vt:lpstr>Atomic Shadows</vt:lpstr>
      <vt:lpstr>PowerPoint Presentation</vt:lpstr>
      <vt:lpstr>PowerPoint Presentation</vt:lpstr>
      <vt:lpstr>PowerPoint Presentation</vt:lpstr>
      <vt:lpstr>Building a New World</vt:lpstr>
      <vt:lpstr>Nuremberg Trials</vt:lpstr>
      <vt:lpstr>What About Japan?</vt:lpstr>
      <vt:lpstr>Was the Atomic Bomb Necessary to End World War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death, destroyer of worlds”</dc:title>
  <dc:creator>Macie</dc:creator>
  <cp:lastModifiedBy>David</cp:lastModifiedBy>
  <cp:revision>54</cp:revision>
  <dcterms:created xsi:type="dcterms:W3CDTF">2013-01-12T21:49:40Z</dcterms:created>
  <dcterms:modified xsi:type="dcterms:W3CDTF">2019-03-18T04:07:25Z</dcterms:modified>
</cp:coreProperties>
</file>