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47"/>
  </p:notesMasterIdLst>
  <p:sldIdLst>
    <p:sldId id="256" r:id="rId2"/>
    <p:sldId id="418" r:id="rId3"/>
    <p:sldId id="419" r:id="rId4"/>
    <p:sldId id="420" r:id="rId5"/>
    <p:sldId id="421" r:id="rId6"/>
    <p:sldId id="422" r:id="rId7"/>
    <p:sldId id="423" r:id="rId8"/>
    <p:sldId id="424" r:id="rId9"/>
    <p:sldId id="425" r:id="rId10"/>
    <p:sldId id="426" r:id="rId11"/>
    <p:sldId id="427" r:id="rId12"/>
    <p:sldId id="428" r:id="rId13"/>
    <p:sldId id="429" r:id="rId14"/>
    <p:sldId id="430" r:id="rId15"/>
    <p:sldId id="431" r:id="rId16"/>
    <p:sldId id="432" r:id="rId17"/>
    <p:sldId id="433" r:id="rId18"/>
    <p:sldId id="434" r:id="rId19"/>
    <p:sldId id="435" r:id="rId20"/>
    <p:sldId id="436" r:id="rId21"/>
    <p:sldId id="437" r:id="rId22"/>
    <p:sldId id="438" r:id="rId23"/>
    <p:sldId id="439" r:id="rId24"/>
    <p:sldId id="440" r:id="rId25"/>
    <p:sldId id="441" r:id="rId26"/>
    <p:sldId id="442" r:id="rId27"/>
    <p:sldId id="443" r:id="rId28"/>
    <p:sldId id="444" r:id="rId29"/>
    <p:sldId id="445" r:id="rId30"/>
    <p:sldId id="446" r:id="rId31"/>
    <p:sldId id="338" r:id="rId32"/>
    <p:sldId id="321" r:id="rId33"/>
    <p:sldId id="323" r:id="rId34"/>
    <p:sldId id="324" r:id="rId35"/>
    <p:sldId id="337" r:id="rId36"/>
    <p:sldId id="336" r:id="rId37"/>
    <p:sldId id="391" r:id="rId38"/>
    <p:sldId id="326" r:id="rId39"/>
    <p:sldId id="328" r:id="rId40"/>
    <p:sldId id="393" r:id="rId41"/>
    <p:sldId id="268" r:id="rId42"/>
    <p:sldId id="269" r:id="rId43"/>
    <p:sldId id="270" r:id="rId44"/>
    <p:sldId id="392" r:id="rId45"/>
    <p:sldId id="416" r:id="rId4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850" autoAdjust="0"/>
  </p:normalViewPr>
  <p:slideViewPr>
    <p:cSldViewPr>
      <p:cViewPr varScale="1">
        <p:scale>
          <a:sx n="82" d="100"/>
          <a:sy n="82" d="100"/>
        </p:scale>
        <p:origin x="2454"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EA05F655-257C-4F35-BBDD-2D8E3E846B9F}" type="datetimeFigureOut">
              <a:rPr lang="en-US" altLang="en-US"/>
              <a:pPr/>
              <a:t>2/6/2017</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906536C4-ACF5-4988-A172-7724489E3453}" type="slidenum">
              <a:rPr lang="en-US" altLang="en-US"/>
              <a:pPr/>
              <a:t>‹#›</a:t>
            </a:fld>
            <a:endParaRPr lang="en-US" altLang="en-US"/>
          </a:p>
        </p:txBody>
      </p:sp>
    </p:spTree>
    <p:extLst>
      <p:ext uri="{BB962C8B-B14F-4D97-AF65-F5344CB8AC3E}">
        <p14:creationId xmlns:p14="http://schemas.microsoft.com/office/powerpoint/2010/main" val="29619094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7411"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E2F4D92-9A9E-42A0-8B16-6B243A3EEA34}" type="slidenum">
              <a:rPr lang="en-US" altLang="en-US" sz="1200">
                <a:latin typeface="Calibri" pitchFamily="34" charset="0"/>
              </a:rPr>
              <a:pPr eaLnBrk="1" hangingPunct="1"/>
              <a:t>1</a:t>
            </a:fld>
            <a:endParaRPr lang="en-US" altLang="en-US" sz="1200">
              <a:latin typeface="Calibri" pitchFamily="34" charset="0"/>
            </a:endParaRPr>
          </a:p>
        </p:txBody>
      </p:sp>
    </p:spTree>
    <p:extLst>
      <p:ext uri="{BB962C8B-B14F-4D97-AF65-F5344CB8AC3E}">
        <p14:creationId xmlns:p14="http://schemas.microsoft.com/office/powerpoint/2010/main" val="1802462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p:cNvSpPr>
            <a:spLocks noGrp="1"/>
          </p:cNvSpPr>
          <p:nvPr>
            <p:ph type="body" idx="1"/>
          </p:nvPr>
        </p:nvSpPr>
        <p:spPr bwMode="auto"/>
        <p:txBody>
          <a:bodyPr wrap="square" numCol="1" anchor="t" anchorCtr="0" compatLnSpc="1">
            <a:prstTxWarp prst="textNoShape">
              <a:avLst/>
            </a:prstTxWarp>
          </a:bodyPr>
          <a:lstStyle/>
          <a:p>
            <a:pPr marL="273050" indent="-273050" eaLnBrk="1" hangingPunct="1">
              <a:buClr>
                <a:srgbClr val="9BBB59"/>
              </a:buClr>
              <a:buFont typeface="Georgia" pitchFamily="18" charset="0"/>
              <a:buChar char="•"/>
            </a:pPr>
            <a:r>
              <a:rPr lang="en-US" altLang="en-US" smtClean="0">
                <a:ea typeface="ＭＳ Ｐゴシック" pitchFamily="34" charset="-128"/>
              </a:rPr>
              <a:t>Over 1.5 million American soldiers, 12,000 airplanes, more than 5 million tons of equipment was prepared for the invasion.</a:t>
            </a:r>
          </a:p>
          <a:p>
            <a:pPr marL="273050" indent="-273050" eaLnBrk="1" hangingPunct="1">
              <a:buClr>
                <a:srgbClr val="9BBB59"/>
              </a:buClr>
              <a:buFont typeface="Georgia" pitchFamily="18" charset="0"/>
              <a:buChar char="•"/>
            </a:pPr>
            <a:r>
              <a:rPr lang="en-US" altLang="en-US" smtClean="0">
                <a:ea typeface="ＭＳ Ｐゴシック" pitchFamily="34" charset="-128"/>
              </a:rPr>
              <a:t>The invasion had to begin at night to hide the ships crossing the English Channel, and had to arrive at low tide (dawn) so gunners bombarding the coast could see their targets.</a:t>
            </a:r>
          </a:p>
          <a:p>
            <a:pPr marL="273050" indent="-273050" eaLnBrk="1" hangingPunct="1">
              <a:buClr>
                <a:srgbClr val="9BBB59"/>
              </a:buClr>
              <a:buFont typeface="Georgia" pitchFamily="18" charset="0"/>
              <a:buChar char="•"/>
            </a:pPr>
            <a:r>
              <a:rPr lang="en-US" altLang="en-US" smtClean="0">
                <a:ea typeface="ＭＳ Ｐゴシック" pitchFamily="34" charset="-128"/>
              </a:rPr>
              <a:t>Over 7,000 ships carrying more than 100,000 soldiers set sail for Normandy on June 6, 1944.  23,000 paratroopers were dropped in behind enemy lines.  Allied fighter-bombers raced up and down the coast, hitting bridges, bunkers, and radar sites.  As dawn broke, the Allied forces were ready to attack the beaches, code-named </a:t>
            </a:r>
            <a:r>
              <a:rPr lang="en-US" altLang="en-US" i="1" smtClean="0">
                <a:ea typeface="ＭＳ Ｐゴシック" pitchFamily="34" charset="-128"/>
              </a:rPr>
              <a:t>Utah, Omaha, Gold, Sword,</a:t>
            </a:r>
            <a:r>
              <a:rPr lang="en-US" altLang="en-US" smtClean="0">
                <a:ea typeface="ＭＳ Ｐゴシック" pitchFamily="34" charset="-128"/>
              </a:rPr>
              <a:t> and </a:t>
            </a:r>
            <a:r>
              <a:rPr lang="en-US" altLang="en-US" i="1" smtClean="0">
                <a:ea typeface="ＭＳ Ｐゴシック" pitchFamily="34" charset="-128"/>
              </a:rPr>
              <a:t>Juno</a:t>
            </a:r>
            <a:r>
              <a:rPr lang="en-US" altLang="en-US" smtClean="0">
                <a:ea typeface="ＭＳ Ｐゴシック" pitchFamily="34" charset="-128"/>
              </a:rPr>
              <a:t>.</a:t>
            </a:r>
          </a:p>
          <a:p>
            <a:pPr marL="273050" indent="-273050" eaLnBrk="1" hangingPunct="1">
              <a:buClr>
                <a:srgbClr val="9BBB59"/>
              </a:buClr>
              <a:buFont typeface="Georgia" pitchFamily="18" charset="0"/>
              <a:buChar char="•"/>
            </a:pPr>
            <a:r>
              <a:rPr lang="en-US" altLang="en-US" smtClean="0">
                <a:ea typeface="ＭＳ Ｐゴシック" pitchFamily="34" charset="-128"/>
              </a:rPr>
              <a:t>The Allied forces had little trouble capturing the Utah Beach and moving inland. </a:t>
            </a:r>
          </a:p>
          <a:p>
            <a:pPr marL="273050" indent="-273050" eaLnBrk="1" hangingPunct="1">
              <a:buClr>
                <a:srgbClr val="9BBB59"/>
              </a:buClr>
              <a:buFont typeface="Georgia" pitchFamily="18" charset="0"/>
              <a:buChar char="•"/>
            </a:pPr>
            <a:r>
              <a:rPr lang="en-US" altLang="en-US" smtClean="0">
                <a:ea typeface="ＭＳ Ｐゴシック" pitchFamily="34" charset="-128"/>
              </a:rPr>
              <a:t>The American forces at Omaha Beach met intense German fire, causing General Omar Bradley to plan an evacuation of Omaha Beach</a:t>
            </a:r>
          </a:p>
          <a:p>
            <a:pPr marL="273050" indent="-273050" eaLnBrk="1" hangingPunct="1">
              <a:buClr>
                <a:srgbClr val="9BBB59"/>
              </a:buClr>
              <a:buFont typeface="Georgia" pitchFamily="18" charset="0"/>
              <a:buChar char="•"/>
            </a:pPr>
            <a:r>
              <a:rPr lang="en-US" altLang="en-US" smtClean="0">
                <a:ea typeface="ＭＳ Ｐゴシック" pitchFamily="34" charset="-128"/>
              </a:rPr>
              <a:t>American troops moved forward against the Germans. The invasion succeeded.</a:t>
            </a:r>
          </a:p>
          <a:p>
            <a:pPr marL="273050" indent="-273050" eaLnBrk="1" hangingPunct="1">
              <a:buClr>
                <a:srgbClr val="9BBB59"/>
              </a:buClr>
              <a:buFont typeface="Georgia" pitchFamily="18" charset="0"/>
              <a:buChar char="•"/>
            </a:pPr>
            <a:r>
              <a:rPr lang="en-US" altLang="en-US" smtClean="0">
                <a:ea typeface="ＭＳ Ｐゴシック" pitchFamily="34" charset="-128"/>
              </a:rPr>
              <a:t>2,500 Americans were wounded or killed on Omaha Beach.</a:t>
            </a:r>
          </a:p>
          <a:p>
            <a:pPr marL="273050" indent="-273050" eaLnBrk="1" hangingPunct="1">
              <a:spcBef>
                <a:spcPct val="0"/>
              </a:spcBef>
              <a:buFontTx/>
              <a:buChar char="•"/>
            </a:pPr>
            <a:endParaRPr lang="en-US" altLang="en-US" smtClean="0">
              <a:ea typeface="ＭＳ Ｐゴシック" pitchFamily="34" charset="-128"/>
            </a:endParaRPr>
          </a:p>
        </p:txBody>
      </p:sp>
      <p:sp>
        <p:nvSpPr>
          <p:cNvPr id="80899"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449B47A-B8BB-461E-BD17-C53BCA256372}" type="slidenum">
              <a:rPr lang="en-US" altLang="en-US" sz="1200">
                <a:latin typeface="Calibri" pitchFamily="34" charset="0"/>
              </a:rPr>
              <a:pPr eaLnBrk="1" hangingPunct="1"/>
              <a:t>11</a:t>
            </a:fld>
            <a:endParaRPr lang="en-US" altLang="en-US" sz="1200">
              <a:latin typeface="Calibri" pitchFamily="34" charset="0"/>
            </a:endParaRPr>
          </a:p>
        </p:txBody>
      </p:sp>
    </p:spTree>
    <p:extLst>
      <p:ext uri="{BB962C8B-B14F-4D97-AF65-F5344CB8AC3E}">
        <p14:creationId xmlns:p14="http://schemas.microsoft.com/office/powerpoint/2010/main" val="3852525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effectLst/>
                <a:latin typeface="+mn-lt"/>
                <a:ea typeface="ＭＳ Ｐゴシック" charset="0"/>
                <a:cs typeface="ＭＳ Ｐゴシック" charset="0"/>
              </a:rPr>
              <a:t>Louvre only has 70,000 pieces of art; Nazis stole an estimated 5,000,000 pieces.</a:t>
            </a:r>
          </a:p>
          <a:p>
            <a:endParaRPr lang="en-US"/>
          </a:p>
        </p:txBody>
      </p:sp>
      <p:sp>
        <p:nvSpPr>
          <p:cNvPr id="4" name="Slide Number Placeholder 3"/>
          <p:cNvSpPr>
            <a:spLocks noGrp="1"/>
          </p:cNvSpPr>
          <p:nvPr>
            <p:ph type="sldNum" sz="quarter" idx="10"/>
          </p:nvPr>
        </p:nvSpPr>
        <p:spPr/>
        <p:txBody>
          <a:bodyPr/>
          <a:lstStyle/>
          <a:p>
            <a:fld id="{906536C4-ACF5-4988-A172-7724489E3453}" type="slidenum">
              <a:rPr lang="en-US" altLang="en-US" smtClean="0"/>
              <a:pPr/>
              <a:t>16</a:t>
            </a:fld>
            <a:endParaRPr lang="en-US" altLang="en-US"/>
          </a:p>
        </p:txBody>
      </p:sp>
    </p:spTree>
    <p:extLst>
      <p:ext uri="{BB962C8B-B14F-4D97-AF65-F5344CB8AC3E}">
        <p14:creationId xmlns:p14="http://schemas.microsoft.com/office/powerpoint/2010/main" val="820028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89091"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22B21B3-FB77-440C-B698-915FBCE63A0F}" type="slidenum">
              <a:rPr lang="en-US" altLang="en-US" sz="1200">
                <a:latin typeface="Calibri" pitchFamily="34" charset="0"/>
              </a:rPr>
              <a:pPr eaLnBrk="1" hangingPunct="1"/>
              <a:t>19</a:t>
            </a:fld>
            <a:endParaRPr lang="en-US" altLang="en-US" sz="1200">
              <a:latin typeface="Calibri" pitchFamily="34" charset="0"/>
            </a:endParaRPr>
          </a:p>
        </p:txBody>
      </p:sp>
    </p:spTree>
    <p:extLst>
      <p:ext uri="{BB962C8B-B14F-4D97-AF65-F5344CB8AC3E}">
        <p14:creationId xmlns:p14="http://schemas.microsoft.com/office/powerpoint/2010/main" val="140078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91139"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45CB67E-4BEB-4796-A720-4BB1D90C791D}" type="slidenum">
              <a:rPr lang="en-US" altLang="en-US" sz="1200">
                <a:latin typeface="Calibri" pitchFamily="34" charset="0"/>
              </a:rPr>
              <a:pPr eaLnBrk="1" hangingPunct="1"/>
              <a:t>20</a:t>
            </a:fld>
            <a:endParaRPr lang="en-US" altLang="en-US" sz="1200">
              <a:latin typeface="Calibri" pitchFamily="34" charset="0"/>
            </a:endParaRPr>
          </a:p>
        </p:txBody>
      </p:sp>
    </p:spTree>
    <p:extLst>
      <p:ext uri="{BB962C8B-B14F-4D97-AF65-F5344CB8AC3E}">
        <p14:creationId xmlns:p14="http://schemas.microsoft.com/office/powerpoint/2010/main" val="498845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lnSpc>
                <a:spcPct val="80000"/>
              </a:lnSpc>
              <a:buFontTx/>
              <a:buChar char="•"/>
            </a:pPr>
            <a:r>
              <a:rPr lang="en-US" altLang="en-US" smtClean="0">
                <a:ea typeface="ＭＳ Ｐゴシック" pitchFamily="34" charset="-128"/>
              </a:rPr>
              <a:t>Selective Service Act (October, 1940) - It was the first peacetime conscription in United States history. When the U.S. entered World War II, all men aged 18 to 45 were made subject to military service.</a:t>
            </a:r>
          </a:p>
          <a:p>
            <a:pPr marL="171450" indent="-171450" eaLnBrk="1" hangingPunct="1">
              <a:lnSpc>
                <a:spcPct val="80000"/>
              </a:lnSpc>
              <a:buFontTx/>
              <a:buChar char="•"/>
            </a:pPr>
            <a:r>
              <a:rPr lang="en-US" altLang="en-US" smtClean="0">
                <a:ea typeface="ＭＳ Ｐゴシック" pitchFamily="34" charset="-128"/>
              </a:rPr>
              <a:t>Service was limited to 12 months. By the early summer of 1941, FDR asked Congress to extend the term of duty. Many soldiers drafted in October 1940 threatened to desert once the original twelve months of their service was up, painting “OHIO” ("Over the hill in October“) on the walls of their barracks in protest.</a:t>
            </a:r>
          </a:p>
          <a:p>
            <a:pPr marL="171450" indent="-171450" eaLnBrk="1" hangingPunct="1">
              <a:lnSpc>
                <a:spcPct val="80000"/>
              </a:lnSpc>
              <a:buFontTx/>
              <a:buChar char="•"/>
            </a:pPr>
            <a:r>
              <a:rPr lang="en-US" altLang="en-US" smtClean="0">
                <a:ea typeface="ＭＳ Ｐゴシック" pitchFamily="34" charset="-128"/>
              </a:rPr>
              <a:t>Following the Japanese Attack on Pearl Harbor, thousands of American men and women volunteered for service, and thousands more by conscription.</a:t>
            </a:r>
          </a:p>
          <a:p>
            <a:pPr marL="171450" indent="-171450" eaLnBrk="1" hangingPunct="1">
              <a:buFontTx/>
              <a:buChar char="•"/>
            </a:pPr>
            <a:endParaRPr lang="en-US" altLang="en-US" smtClean="0">
              <a:ea typeface="ＭＳ Ｐゴシック" pitchFamily="34" charset="-128"/>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3471DFC-AB6E-4E83-BE9D-2D968132DDD7}" type="slidenum">
              <a:rPr lang="en-US" altLang="en-US" sz="1200">
                <a:latin typeface="Calibri" pitchFamily="34" charset="0"/>
              </a:rPr>
              <a:pPr eaLnBrk="1" hangingPunct="1"/>
              <a:t>21</a:t>
            </a:fld>
            <a:endParaRPr lang="en-US" altLang="en-US" sz="1200">
              <a:latin typeface="Calibri" pitchFamily="34" charset="0"/>
            </a:endParaRPr>
          </a:p>
        </p:txBody>
      </p:sp>
    </p:spTree>
    <p:extLst>
      <p:ext uri="{BB962C8B-B14F-4D97-AF65-F5344CB8AC3E}">
        <p14:creationId xmlns:p14="http://schemas.microsoft.com/office/powerpoint/2010/main" val="1175360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Tx/>
              <a:buChar char="•"/>
            </a:pPr>
            <a:r>
              <a:rPr lang="en-US" altLang="en-US" smtClean="0">
                <a:ea typeface="ＭＳ Ｐゴシック" pitchFamily="34" charset="-128"/>
              </a:rPr>
              <a:t>The decoding of the German Enigma Machine made the transmission of messages harder than ever.</a:t>
            </a:r>
          </a:p>
          <a:p>
            <a:pPr marL="171450" indent="-171450" eaLnBrk="1" hangingPunct="1">
              <a:buFontTx/>
              <a:buChar char="•"/>
            </a:pPr>
            <a:r>
              <a:rPr lang="en-US" altLang="en-US" smtClean="0">
                <a:ea typeface="ＭＳ Ｐゴシック" pitchFamily="34" charset="-128"/>
              </a:rPr>
              <a:t>Navajo were enlisted to transmit codes (mainly in the Pacific)</a:t>
            </a:r>
          </a:p>
          <a:p>
            <a:pPr marL="171450" indent="-171450" eaLnBrk="1" hangingPunct="1">
              <a:buFontTx/>
              <a:buChar char="•"/>
            </a:pPr>
            <a:r>
              <a:rPr lang="en-US" altLang="en-US" smtClean="0">
                <a:ea typeface="ＭＳ Ｐゴシック" pitchFamily="34" charset="-128"/>
              </a:rPr>
              <a:t>The Navajo language is a “hidden language” – there is no written form of the language and is unique to the United States</a:t>
            </a:r>
          </a:p>
          <a:p>
            <a:pPr marL="171450" indent="-171450" eaLnBrk="1" hangingPunct="1">
              <a:buFontTx/>
              <a:buChar char="•"/>
            </a:pPr>
            <a:r>
              <a:rPr lang="en-US" altLang="en-US" smtClean="0">
                <a:solidFill>
                  <a:schemeClr val="bg1"/>
                </a:solidFill>
                <a:ea typeface="ＭＳ Ｐゴシック" pitchFamily="34" charset="-128"/>
              </a:rPr>
              <a:t>When a Navajo code talker received a message, what he heard was a string of seemingly unrelated Navajo words. The code talker first had to translate each Navajo word into its English equivalent. Then he used only the first letter of the English equivalent in spelling an English word. </a:t>
            </a:r>
          </a:p>
          <a:p>
            <a:pPr marL="628650" lvl="1" indent="-171450" eaLnBrk="1" hangingPunct="1">
              <a:buFontTx/>
              <a:buChar char="•"/>
            </a:pPr>
            <a:r>
              <a:rPr lang="en-US" altLang="en-US" smtClean="0">
                <a:solidFill>
                  <a:schemeClr val="bg1"/>
                </a:solidFill>
                <a:ea typeface="ＭＳ Ｐゴシック" pitchFamily="34" charset="-128"/>
              </a:rPr>
              <a:t>The Navajo words "wol-la-chee" (ant), "be-la-sana" (apple) and "tse-nill" (axe) all stood for the letter "a." </a:t>
            </a:r>
          </a:p>
          <a:p>
            <a:pPr marL="628650" lvl="1" indent="-171450" eaLnBrk="1" hangingPunct="1">
              <a:buFontTx/>
              <a:buChar char="•"/>
            </a:pPr>
            <a:r>
              <a:rPr lang="en-US" altLang="en-US" smtClean="0">
                <a:solidFill>
                  <a:schemeClr val="bg1"/>
                </a:solidFill>
                <a:ea typeface="ＭＳ Ｐゴシック" pitchFamily="34" charset="-128"/>
              </a:rPr>
              <a:t>One way to say the word "Navy" in Navajo code would be "tsah (needle) wol-la-chee (ant) ah-keh-di- glini (victor) tsah-ah-dzoh (yucca)."</a:t>
            </a:r>
          </a:p>
          <a:p>
            <a:pPr marL="171450" indent="-171450" eaLnBrk="1" hangingPunct="1">
              <a:buFontTx/>
              <a:buChar char="•"/>
            </a:pPr>
            <a:r>
              <a:rPr lang="en-US" altLang="en-US" smtClean="0">
                <a:solidFill>
                  <a:schemeClr val="bg1"/>
                </a:solidFill>
                <a:ea typeface="ＭＳ Ｐゴシック" pitchFamily="34" charset="-128"/>
              </a:rPr>
              <a:t>Not all words had to be spelled out letter by letter. The developers of the original code assigned Navajo words to represent about 450 frequently used military terms that did not exist in the Navajo language. </a:t>
            </a:r>
          </a:p>
          <a:p>
            <a:pPr marL="628650" lvl="1" indent="-171450" eaLnBrk="1" hangingPunct="1">
              <a:buFontTx/>
              <a:buChar char="•"/>
            </a:pPr>
            <a:r>
              <a:rPr lang="en-US" altLang="en-US" smtClean="0">
                <a:solidFill>
                  <a:schemeClr val="bg1"/>
                </a:solidFill>
                <a:ea typeface="ＭＳ Ｐゴシック" pitchFamily="34" charset="-128"/>
              </a:rPr>
              <a:t>Several examples: "besh- lo" (iron fish) meant "submarine," "dah-he- tih-hi" (hummingbird) meant "fighter plane" and "debeh-li-zine" (black street) meant "squad.“</a:t>
            </a:r>
          </a:p>
          <a:p>
            <a:pPr marL="171450" indent="-171450" eaLnBrk="1" hangingPunct="1">
              <a:buFontTx/>
              <a:buChar char="•"/>
            </a:pPr>
            <a:r>
              <a:rPr lang="en-US" altLang="en-US" smtClean="0">
                <a:ea typeface="ＭＳ Ｐゴシック" pitchFamily="34" charset="-128"/>
              </a:rPr>
              <a:t>Classified until the 1970s, the Navajo were only recently awarded medals for their contribution to the war effort</a:t>
            </a:r>
          </a:p>
          <a:p>
            <a:pPr marL="171450" indent="-171450" eaLnBrk="1" hangingPunct="1">
              <a:buFontTx/>
              <a:buChar char="•"/>
            </a:pPr>
            <a:endParaRPr lang="en-US" altLang="en-US" smtClean="0">
              <a:solidFill>
                <a:schemeClr val="bg1"/>
              </a:solidFill>
              <a:ea typeface="ＭＳ Ｐゴシック" pitchFamily="34" charset="-128"/>
            </a:endParaRPr>
          </a:p>
          <a:p>
            <a:pPr marL="171450" indent="-171450" eaLnBrk="1" hangingPunct="1">
              <a:buFontTx/>
              <a:buChar char="•"/>
            </a:pPr>
            <a:endParaRPr lang="en-US" altLang="en-US" smtClean="0">
              <a:ea typeface="ＭＳ Ｐゴシック" pitchFamily="34" charset="-128"/>
            </a:endParaRPr>
          </a:p>
          <a:p>
            <a:pPr marL="171450" indent="-171450" eaLnBrk="1" hangingPunct="1">
              <a:spcBef>
                <a:spcPct val="0"/>
              </a:spcBef>
              <a:buFontTx/>
              <a:buChar char="•"/>
            </a:pPr>
            <a:endParaRPr lang="en-US" altLang="en-US" smtClean="0">
              <a:ea typeface="ＭＳ Ｐゴシック" pitchFamily="34" charset="-128"/>
            </a:endParaRPr>
          </a:p>
        </p:txBody>
      </p:sp>
      <p:sp>
        <p:nvSpPr>
          <p:cNvPr id="95235"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26A4EED-43E4-4356-8811-86D3874C6700}" type="slidenum">
              <a:rPr lang="en-US" altLang="en-US" sz="1200">
                <a:latin typeface="Calibri" pitchFamily="34" charset="0"/>
              </a:rPr>
              <a:pPr eaLnBrk="1" hangingPunct="1"/>
              <a:t>22</a:t>
            </a:fld>
            <a:endParaRPr lang="en-US" altLang="en-US" sz="1200">
              <a:latin typeface="Calibri" pitchFamily="34" charset="0"/>
            </a:endParaRPr>
          </a:p>
        </p:txBody>
      </p:sp>
    </p:spTree>
    <p:extLst>
      <p:ext uri="{BB962C8B-B14F-4D97-AF65-F5344CB8AC3E}">
        <p14:creationId xmlns:p14="http://schemas.microsoft.com/office/powerpoint/2010/main" val="2384040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Notes Placeholder 2"/>
          <p:cNvSpPr>
            <a:spLocks noGrp="1"/>
          </p:cNvSpPr>
          <p:nvPr>
            <p:ph type="body" idx="1"/>
          </p:nvPr>
        </p:nvSpPr>
        <p:spPr bwMode="auto"/>
        <p:txBody>
          <a:bodyPr wrap="square" numCol="1" anchor="t" anchorCtr="0" compatLnSpc="1">
            <a:prstTxWarp prst="textNoShape">
              <a:avLst/>
            </a:prstTxWarp>
          </a:bodyPr>
          <a:lstStyle/>
          <a:p>
            <a:pPr marL="171450" indent="-171450" eaLnBrk="1" hangingPunct="1">
              <a:buFontTx/>
              <a:buChar char="•"/>
            </a:pPr>
            <a:r>
              <a:rPr lang="en-US" altLang="en-US" smtClean="0">
                <a:solidFill>
                  <a:schemeClr val="bg1"/>
                </a:solidFill>
                <a:effectLst>
                  <a:outerShdw blurRad="38100" dist="38100" dir="2700000" algn="tl">
                    <a:srgbClr val="C0C0C0"/>
                  </a:outerShdw>
                </a:effectLst>
                <a:ea typeface="ＭＳ Ｐゴシック" pitchFamily="34" charset="-128"/>
              </a:rPr>
              <a:t>The Tuskegee Airmen were the first African-American military aviators in the United States armed forces</a:t>
            </a:r>
          </a:p>
          <a:p>
            <a:pPr marL="171450" indent="-171450" eaLnBrk="1" hangingPunct="1">
              <a:buFontTx/>
              <a:buChar char="•"/>
            </a:pPr>
            <a:r>
              <a:rPr lang="en-US" altLang="en-US" smtClean="0">
                <a:solidFill>
                  <a:schemeClr val="bg1"/>
                </a:solidFill>
                <a:effectLst>
                  <a:outerShdw blurRad="38100" dist="38100" dir="2700000" algn="tl">
                    <a:srgbClr val="C0C0C0"/>
                  </a:outerShdw>
                </a:effectLst>
                <a:ea typeface="ＭＳ Ｐゴシック" pitchFamily="34" charset="-128"/>
              </a:rPr>
              <a:t>The American military was racially segregated, as was much of the federal government. The Tuskegee Airmen were subjected to racial discrimination, both within and outside the army.</a:t>
            </a:r>
          </a:p>
          <a:p>
            <a:pPr marL="171450" indent="-171450" eaLnBrk="1" hangingPunct="1">
              <a:buFontTx/>
              <a:buChar char="•"/>
            </a:pPr>
            <a:r>
              <a:rPr lang="en-US" altLang="en-US" smtClean="0">
                <a:solidFill>
                  <a:schemeClr val="bg1"/>
                </a:solidFill>
                <a:effectLst>
                  <a:outerShdw blurRad="38100" dist="38100" dir="2700000" algn="tl">
                    <a:srgbClr val="C0C0C0"/>
                  </a:outerShdw>
                </a:effectLst>
                <a:ea typeface="ＭＳ Ｐゴシック" pitchFamily="34" charset="-128"/>
              </a:rPr>
              <a:t>Despite these adversities, they trained and flew with distinction, with numerous air combat victories and only 25 lives lost in hundreds of escort missions.</a:t>
            </a:r>
          </a:p>
          <a:p>
            <a:pPr marL="171450" indent="-171450" eaLnBrk="1" hangingPunct="1">
              <a:buFontTx/>
              <a:buChar char="•"/>
            </a:pPr>
            <a:r>
              <a:rPr lang="en-US" altLang="en-US" smtClean="0">
                <a:ea typeface="ＭＳ Ｐゴシック" pitchFamily="34" charset="-128"/>
              </a:rPr>
              <a:t>In 1941, First Lady Eleanor Roosevelt visited Tuskegee Army Air Field and asked to take a flight with one of the Tuskegee pilots. Although the Secret Service was anxious about the ride, flight instructor Charles A. Anderson piloted Mrs. Roosevelt over the skies of Alabama for over an hour. That flight proved for Mrs. Roosevelt that blacks could fly airplanes and she did everything in her power to help them in that endeavor. Mrs. Roosevelt marked the occasion with a photograph of herself and Mr. Anderson which she promptly brought back to her husband, the President of the United States, and successfully urged FDR to utilize the 99th Squadron in combat missions.</a:t>
            </a:r>
          </a:p>
          <a:p>
            <a:pPr marL="171450" indent="-171450" eaLnBrk="1" hangingPunct="1">
              <a:buFontTx/>
              <a:buChar char="•"/>
            </a:pPr>
            <a:endParaRPr lang="en-US" altLang="en-US" smtClean="0">
              <a:ea typeface="ＭＳ Ｐゴシック" pitchFamily="34" charset="-128"/>
            </a:endParaRPr>
          </a:p>
          <a:p>
            <a:pPr marL="171450" indent="-171450" eaLnBrk="1" hangingPunct="1">
              <a:buFontTx/>
              <a:buChar char="•"/>
            </a:pPr>
            <a:endParaRPr lang="en-US" altLang="en-US" smtClean="0">
              <a:solidFill>
                <a:schemeClr val="bg1"/>
              </a:solidFill>
              <a:effectLst>
                <a:outerShdw blurRad="38100" dist="38100" dir="2700000" algn="tl">
                  <a:srgbClr val="C0C0C0"/>
                </a:outerShdw>
              </a:effectLst>
              <a:ea typeface="ＭＳ Ｐゴシック" pitchFamily="34" charset="-128"/>
            </a:endParaRPr>
          </a:p>
          <a:p>
            <a:pPr marL="171450" indent="-171450" eaLnBrk="1" hangingPunct="1">
              <a:spcBef>
                <a:spcPct val="0"/>
              </a:spcBef>
              <a:buFontTx/>
              <a:buChar char="•"/>
            </a:pPr>
            <a:endParaRPr lang="en-US" altLang="en-US" smtClean="0">
              <a:ea typeface="ＭＳ Ｐゴシック" pitchFamily="34" charset="-128"/>
            </a:endParaRPr>
          </a:p>
        </p:txBody>
      </p:sp>
      <p:sp>
        <p:nvSpPr>
          <p:cNvPr id="97283"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D3D5521-F15B-44E8-92DB-37AD85E801C6}" type="slidenum">
              <a:rPr lang="en-US" altLang="en-US" sz="1200">
                <a:latin typeface="Calibri" pitchFamily="34" charset="0"/>
              </a:rPr>
              <a:pPr eaLnBrk="1" hangingPunct="1"/>
              <a:t>24</a:t>
            </a:fld>
            <a:endParaRPr lang="en-US" altLang="en-US" sz="1200">
              <a:latin typeface="Calibri" pitchFamily="34" charset="0"/>
            </a:endParaRPr>
          </a:p>
        </p:txBody>
      </p:sp>
    </p:spTree>
    <p:extLst>
      <p:ext uri="{BB962C8B-B14F-4D97-AF65-F5344CB8AC3E}">
        <p14:creationId xmlns:p14="http://schemas.microsoft.com/office/powerpoint/2010/main" val="2310143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0" name="Notes Placeholder 2"/>
          <p:cNvSpPr>
            <a:spLocks noGrp="1"/>
          </p:cNvSpPr>
          <p:nvPr>
            <p:ph type="body" idx="1"/>
          </p:nvPr>
        </p:nvSpPr>
        <p:spPr bwMode="auto"/>
        <p:txBody>
          <a:bodyPr wrap="square" numCol="1" anchor="t" anchorCtr="0" compatLnSpc="1">
            <a:prstTxWarp prst="textNoShape">
              <a:avLst/>
            </a:prstTxWarp>
          </a:bodyPr>
          <a:lstStyle/>
          <a:p>
            <a:pPr marL="273050" indent="-273050" eaLnBrk="1" hangingPunct="1">
              <a:buFont typeface="Wingdings 3" pitchFamily="18" charset="2"/>
              <a:buChar char=""/>
            </a:pPr>
            <a:r>
              <a:rPr lang="en-US" altLang="en-US" smtClean="0">
                <a:solidFill>
                  <a:schemeClr val="bg1"/>
                </a:solidFill>
                <a:effectLst>
                  <a:outerShdw blurRad="38100" dist="38100" dir="2700000" algn="tl">
                    <a:srgbClr val="C0C0C0"/>
                  </a:outerShdw>
                </a:effectLst>
                <a:ea typeface="ＭＳ Ｐゴシック" pitchFamily="34" charset="-128"/>
              </a:rPr>
              <a:t>The 442</a:t>
            </a:r>
            <a:r>
              <a:rPr lang="en-US" altLang="en-US" baseline="30000" smtClean="0">
                <a:solidFill>
                  <a:schemeClr val="bg1"/>
                </a:solidFill>
                <a:effectLst>
                  <a:outerShdw blurRad="38100" dist="38100" dir="2700000" algn="tl">
                    <a:srgbClr val="C0C0C0"/>
                  </a:outerShdw>
                </a:effectLst>
                <a:ea typeface="ＭＳ Ｐゴシック" pitchFamily="34" charset="-128"/>
              </a:rPr>
              <a:t>nd</a:t>
            </a:r>
            <a:r>
              <a:rPr lang="en-US" altLang="en-US" smtClean="0">
                <a:solidFill>
                  <a:schemeClr val="bg1"/>
                </a:solidFill>
                <a:effectLst>
                  <a:outerShdw blurRad="38100" dist="38100" dir="2700000" algn="tl">
                    <a:srgbClr val="C0C0C0"/>
                  </a:outerShdw>
                </a:effectLst>
                <a:ea typeface="ＭＳ Ｐゴシック" pitchFamily="34" charset="-128"/>
              </a:rPr>
              <a:t> was composed of Japanese-American enlisted men and mostly white officers, fighting  primarily in Europe.</a:t>
            </a:r>
          </a:p>
          <a:p>
            <a:pPr marL="273050" indent="-273050" eaLnBrk="1" hangingPunct="1">
              <a:buFont typeface="Wingdings 3" pitchFamily="18" charset="2"/>
              <a:buChar char=""/>
            </a:pPr>
            <a:r>
              <a:rPr lang="en-US" altLang="en-US" smtClean="0">
                <a:solidFill>
                  <a:schemeClr val="bg1"/>
                </a:solidFill>
                <a:effectLst>
                  <a:outerShdw blurRad="38100" dist="38100" dir="2700000" algn="tl">
                    <a:srgbClr val="C0C0C0"/>
                  </a:outerShdw>
                </a:effectLst>
                <a:ea typeface="ＭＳ Ｐゴシック" pitchFamily="34" charset="-128"/>
              </a:rPr>
              <a:t>The families of many of its soldiers were subject to internment.</a:t>
            </a:r>
          </a:p>
          <a:p>
            <a:pPr marL="273050" indent="-273050" eaLnBrk="1" hangingPunct="1">
              <a:buFont typeface="Wingdings 3" pitchFamily="18" charset="2"/>
              <a:buChar char=""/>
            </a:pPr>
            <a:r>
              <a:rPr lang="en-US" altLang="en-US" smtClean="0">
                <a:solidFill>
                  <a:schemeClr val="bg1"/>
                </a:solidFill>
                <a:effectLst>
                  <a:outerShdw blurRad="38100" dist="38100" dir="2700000" algn="tl">
                    <a:srgbClr val="C0C0C0"/>
                  </a:outerShdw>
                </a:effectLst>
                <a:ea typeface="ＭＳ Ｐゴシック" pitchFamily="34" charset="-128"/>
              </a:rPr>
              <a:t>The unit became the most highly–decorated regiment in the history of the United States Armed Forces, including 21 Medal of Honor recipients, and became known as the “Purple Heart Battalion”</a:t>
            </a:r>
          </a:p>
          <a:p>
            <a:pPr marL="273050" indent="-273050" eaLnBrk="1" hangingPunct="1">
              <a:spcBef>
                <a:spcPct val="0"/>
              </a:spcBef>
            </a:pPr>
            <a:endParaRPr lang="en-US" altLang="en-US" smtClean="0">
              <a:ea typeface="ＭＳ Ｐゴシック" pitchFamily="34" charset="-128"/>
            </a:endParaRPr>
          </a:p>
        </p:txBody>
      </p:sp>
      <p:sp>
        <p:nvSpPr>
          <p:cNvPr id="99331"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4B96749-CE55-4EF7-A250-8B14B6C56F5C}" type="slidenum">
              <a:rPr lang="en-US" altLang="en-US" sz="1200">
                <a:latin typeface="Calibri" pitchFamily="34" charset="0"/>
              </a:rPr>
              <a:pPr eaLnBrk="1" hangingPunct="1"/>
              <a:t>25</a:t>
            </a:fld>
            <a:endParaRPr lang="en-US" altLang="en-US" sz="1200">
              <a:latin typeface="Calibri" pitchFamily="34" charset="0"/>
            </a:endParaRPr>
          </a:p>
        </p:txBody>
      </p:sp>
    </p:spTree>
    <p:extLst>
      <p:ext uri="{BB962C8B-B14F-4D97-AF65-F5344CB8AC3E}">
        <p14:creationId xmlns:p14="http://schemas.microsoft.com/office/powerpoint/2010/main" val="1749620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01379"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8E2915E-1E10-4500-81B3-C9F63F825560}" type="slidenum">
              <a:rPr lang="en-US" altLang="en-US" sz="1200">
                <a:latin typeface="Calibri" pitchFamily="34" charset="0"/>
              </a:rPr>
              <a:pPr eaLnBrk="1" hangingPunct="1"/>
              <a:t>26</a:t>
            </a:fld>
            <a:endParaRPr lang="en-US" altLang="en-US" sz="1200">
              <a:latin typeface="Calibri" pitchFamily="34" charset="0"/>
            </a:endParaRPr>
          </a:p>
        </p:txBody>
      </p:sp>
    </p:spTree>
    <p:extLst>
      <p:ext uri="{BB962C8B-B14F-4D97-AF65-F5344CB8AC3E}">
        <p14:creationId xmlns:p14="http://schemas.microsoft.com/office/powerpoint/2010/main" val="459287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lnSpc>
                <a:spcPct val="80000"/>
              </a:lnSpc>
              <a:buFontTx/>
              <a:buChar char="•"/>
            </a:pPr>
            <a:r>
              <a:rPr lang="en-US" altLang="en-US" smtClean="0">
                <a:ea typeface="ＭＳ Ｐゴシック" pitchFamily="34" charset="-128"/>
              </a:rPr>
              <a:t>Between 1940-1945 the percentage of women in the workforce rose from 27% to 37%, and 1 in 4 married women worked outside the home.</a:t>
            </a:r>
          </a:p>
          <a:p>
            <a:pPr marL="171450" indent="-171450" eaLnBrk="1" hangingPunct="1">
              <a:lnSpc>
                <a:spcPct val="80000"/>
              </a:lnSpc>
              <a:buFontTx/>
              <a:buChar char="•"/>
            </a:pPr>
            <a:r>
              <a:rPr lang="en-US" altLang="en-US" smtClean="0">
                <a:ea typeface="ＭＳ Ｐゴシック" pitchFamily="34" charset="-128"/>
              </a:rPr>
              <a:t>Some 350,000 women joined the armed forces in official military units</a:t>
            </a:r>
          </a:p>
          <a:p>
            <a:pPr marL="171450" indent="-171450" eaLnBrk="1" hangingPunct="1">
              <a:buFontTx/>
              <a:buChar char="•"/>
            </a:pPr>
            <a:r>
              <a:rPr lang="en-US" altLang="en-US" smtClean="0">
                <a:ea typeface="ＭＳ Ｐゴシック" pitchFamily="34" charset="-128"/>
              </a:rPr>
              <a:t>Women’s Auxiliary Army Corps (WAACs, later on, WACs): the women's branch of the United States Army, where women worked in more than 200 non-combat support jobs.</a:t>
            </a:r>
          </a:p>
          <a:p>
            <a:pPr marL="628650" lvl="1" indent="-171450" eaLnBrk="1" hangingPunct="1">
              <a:buFontTx/>
              <a:buChar char="•"/>
            </a:pPr>
            <a:r>
              <a:rPr lang="en-US" altLang="en-US" smtClean="0">
                <a:ea typeface="ＭＳ Ｐゴシック" pitchFamily="34" charset="-128"/>
              </a:rPr>
              <a:t>They were the first women other than nurses to serve with the Army</a:t>
            </a:r>
          </a:p>
          <a:p>
            <a:pPr marL="171450" indent="-171450" eaLnBrk="1" hangingPunct="1">
              <a:buFontTx/>
              <a:buChar char="•"/>
            </a:pPr>
            <a:r>
              <a:rPr lang="en-US" altLang="en-US" smtClean="0">
                <a:ea typeface="ＭＳ Ｐゴシック" pitchFamily="34" charset="-128"/>
              </a:rPr>
              <a:t>Purpose: “To release a man for combat”</a:t>
            </a:r>
          </a:p>
          <a:p>
            <a:pPr marL="628650" lvl="1" indent="-171450" eaLnBrk="1" hangingPunct="1">
              <a:buFontTx/>
              <a:buChar char="•"/>
            </a:pPr>
            <a:r>
              <a:rPr lang="en-US" altLang="en-US" smtClean="0">
                <a:ea typeface="ＭＳ Ｐゴシック" pitchFamily="34" charset="-128"/>
              </a:rPr>
              <a:t>The 150,000 women who served released the equivalent of 7 divisions of men for combat.</a:t>
            </a:r>
          </a:p>
          <a:p>
            <a:pPr marL="628650" lvl="1" indent="-171450" eaLnBrk="1" hangingPunct="1">
              <a:buFontTx/>
              <a:buChar char="•"/>
            </a:pPr>
            <a:r>
              <a:rPr lang="en-US" altLang="en-US" smtClean="0">
                <a:ea typeface="ＭＳ Ｐゴシック" pitchFamily="34" charset="-128"/>
              </a:rPr>
              <a:t>General Douglas MacArthur called the WACs "my best soldiers", adding that they worked harder, complained less, and were better disciplined than men.</a:t>
            </a:r>
          </a:p>
          <a:p>
            <a:pPr marL="171450" indent="-171450" eaLnBrk="1" hangingPunct="1">
              <a:buFontTx/>
              <a:buChar char="•"/>
            </a:pPr>
            <a:endParaRPr lang="en-US" altLang="en-US" smtClean="0">
              <a:ea typeface="ＭＳ Ｐゴシック" pitchFamily="34" charset="-128"/>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82E8271-778A-44C9-AC86-1B1F7120BA54}" type="slidenum">
              <a:rPr lang="en-US" altLang="en-US" sz="1200">
                <a:latin typeface="Calibri" pitchFamily="34" charset="0"/>
              </a:rPr>
              <a:pPr eaLnBrk="1" hangingPunct="1"/>
              <a:t>27</a:t>
            </a:fld>
            <a:endParaRPr lang="en-US" altLang="en-US" sz="1200">
              <a:latin typeface="Calibri" pitchFamily="34" charset="0"/>
            </a:endParaRPr>
          </a:p>
        </p:txBody>
      </p:sp>
    </p:spTree>
    <p:extLst>
      <p:ext uri="{BB962C8B-B14F-4D97-AF65-F5344CB8AC3E}">
        <p14:creationId xmlns:p14="http://schemas.microsoft.com/office/powerpoint/2010/main" val="3895966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54275"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6DC9C90-09DC-42DC-B2D7-879679EA3805}" type="slidenum">
              <a:rPr lang="en-US" altLang="en-US" sz="1200">
                <a:latin typeface="Calibri" pitchFamily="34" charset="0"/>
              </a:rPr>
              <a:pPr eaLnBrk="1" hangingPunct="1"/>
              <a:t>2</a:t>
            </a:fld>
            <a:endParaRPr lang="en-US" altLang="en-US" sz="1200">
              <a:latin typeface="Calibri" pitchFamily="34" charset="0"/>
            </a:endParaRPr>
          </a:p>
        </p:txBody>
      </p:sp>
    </p:spTree>
    <p:extLst>
      <p:ext uri="{BB962C8B-B14F-4D97-AF65-F5344CB8AC3E}">
        <p14:creationId xmlns:p14="http://schemas.microsoft.com/office/powerpoint/2010/main" val="3352552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Tx/>
              <a:buChar char="•"/>
            </a:pPr>
            <a:r>
              <a:rPr lang="en-US" altLang="en-US" smtClean="0">
                <a:ea typeface="ＭＳ Ｐゴシック" pitchFamily="34" charset="-128"/>
              </a:rPr>
              <a:t>Women Accepted for Volunteer Emergency Service (WAVES):  A female division of the Navy, this group supported the servicemen stateside and served as reservists.</a:t>
            </a:r>
          </a:p>
          <a:p>
            <a:pPr marL="171450" indent="-171450" eaLnBrk="1" hangingPunct="1">
              <a:buFontTx/>
              <a:buChar char="•"/>
            </a:pPr>
            <a:r>
              <a:rPr lang="en-US" altLang="en-US" smtClean="0">
                <a:ea typeface="ＭＳ Ｐゴシック" pitchFamily="34" charset="-128"/>
              </a:rPr>
              <a:t>As full-fledged members of the US Navy, WAVES members held the same rank and ratings as male personnel, received the same pay, and were subject to military discipline.</a:t>
            </a:r>
          </a:p>
          <a:p>
            <a:pPr marL="171450" indent="-171450" eaLnBrk="1" hangingPunct="1">
              <a:buFontTx/>
              <a:buChar char="•"/>
            </a:pPr>
            <a:endParaRPr lang="en-US" altLang="en-US" smtClean="0">
              <a:ea typeface="ＭＳ Ｐゴシック" pitchFamily="34" charset="-128"/>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3897013-7EAC-44BD-AEC9-46CA4EE96222}" type="slidenum">
              <a:rPr lang="en-US" altLang="en-US" sz="1200">
                <a:latin typeface="Calibri" pitchFamily="34" charset="0"/>
              </a:rPr>
              <a:pPr eaLnBrk="1" hangingPunct="1"/>
              <a:t>29</a:t>
            </a:fld>
            <a:endParaRPr lang="en-US" altLang="en-US" sz="1200">
              <a:latin typeface="Calibri" pitchFamily="34" charset="0"/>
            </a:endParaRPr>
          </a:p>
        </p:txBody>
      </p:sp>
    </p:spTree>
    <p:extLst>
      <p:ext uri="{BB962C8B-B14F-4D97-AF65-F5344CB8AC3E}">
        <p14:creationId xmlns:p14="http://schemas.microsoft.com/office/powerpoint/2010/main" val="3427264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Tx/>
              <a:buChar char="•"/>
            </a:pPr>
            <a:r>
              <a:rPr lang="en-US" altLang="en-US" smtClean="0">
                <a:ea typeface="ＭＳ Ｐゴシック" pitchFamily="34" charset="-128"/>
              </a:rPr>
              <a:t>Women’s Airforce Service Pilots (WASPs): The first women to fly military aircraft, served by ferrying planes from factories to bases, transporting cargo, and participating in training sessions for air force combat missions</a:t>
            </a:r>
          </a:p>
          <a:p>
            <a:pPr marL="628650" lvl="1" indent="-171450" eaLnBrk="1" hangingPunct="1">
              <a:buFontTx/>
              <a:buChar char="•"/>
            </a:pPr>
            <a:r>
              <a:rPr lang="en-US" altLang="en-US" smtClean="0">
                <a:solidFill>
                  <a:schemeClr val="bg1"/>
                </a:solidFill>
                <a:ea typeface="ＭＳ Ｐゴシック" pitchFamily="34" charset="-128"/>
              </a:rPr>
              <a:t>1,074, each freeing a male pilot for combat service and duties</a:t>
            </a:r>
          </a:p>
          <a:p>
            <a:pPr marL="628650" lvl="1" indent="-171450" eaLnBrk="1" hangingPunct="1">
              <a:buFontTx/>
              <a:buChar char="•"/>
            </a:pPr>
            <a:r>
              <a:rPr lang="en-US" altLang="en-US" smtClean="0">
                <a:solidFill>
                  <a:schemeClr val="bg1"/>
                </a:solidFill>
                <a:ea typeface="ＭＳ Ｐゴシック" pitchFamily="34" charset="-128"/>
              </a:rPr>
              <a:t>Lobbied for by Eleanor Roosevelt</a:t>
            </a:r>
          </a:p>
          <a:p>
            <a:pPr marL="171450" indent="-171450" eaLnBrk="1" hangingPunct="1">
              <a:buFontTx/>
              <a:buChar char="•"/>
            </a:pPr>
            <a:r>
              <a:rPr lang="en-US" altLang="en-US" smtClean="0">
                <a:ea typeface="ＭＳ Ｐゴシック" pitchFamily="34" charset="-128"/>
              </a:rPr>
              <a:t>They were required to complete the same primary, basic, and advanced training courses as male Army Air Corps pilots and many of them went on to specialized flight training</a:t>
            </a:r>
          </a:p>
          <a:p>
            <a:pPr marL="171450" indent="-171450" eaLnBrk="1" hangingPunct="1">
              <a:buFontTx/>
              <a:buChar char="•"/>
            </a:pPr>
            <a:r>
              <a:rPr lang="en-US" altLang="en-US" smtClean="0">
                <a:ea typeface="ＭＳ Ｐゴシック" pitchFamily="34" charset="-128"/>
              </a:rPr>
              <a:t> no African-Americans were allowed to join the WASP</a:t>
            </a:r>
          </a:p>
          <a:p>
            <a:pPr marL="171450" indent="-171450" eaLnBrk="1" hangingPunct="1">
              <a:buFontTx/>
              <a:buChar char="•"/>
            </a:pPr>
            <a:r>
              <a:rPr lang="en-US" altLang="en-US" i="1" smtClean="0">
                <a:ea typeface="ＭＳ Ｐゴシック" pitchFamily="34" charset="-128"/>
              </a:rPr>
              <a:t>Fifinella</a:t>
            </a:r>
            <a:r>
              <a:rPr lang="en-US" altLang="en-US" smtClean="0">
                <a:ea typeface="ＭＳ Ｐゴシック" pitchFamily="34" charset="-128"/>
              </a:rPr>
              <a:t>: The official WASP mascot, conceived by Roald Dahl and drawn by Walt Disney, appeared on their shoulder patches</a:t>
            </a:r>
          </a:p>
          <a:p>
            <a:pPr marL="171450" indent="-171450" eaLnBrk="1" hangingPunct="1">
              <a:buFontTx/>
              <a:buChar char="•"/>
            </a:pPr>
            <a:endParaRPr lang="en-US" altLang="en-US" smtClean="0">
              <a:ea typeface="ＭＳ Ｐゴシック" pitchFamily="34" charset="-128"/>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F665845-5643-43D2-A5AB-EC3CC3FEA0B8}" type="slidenum">
              <a:rPr lang="en-US" altLang="en-US" sz="1200">
                <a:latin typeface="Calibri" pitchFamily="34" charset="0"/>
              </a:rPr>
              <a:pPr eaLnBrk="1" hangingPunct="1"/>
              <a:t>30</a:t>
            </a:fld>
            <a:endParaRPr lang="en-US" altLang="en-US" sz="1200">
              <a:latin typeface="Calibri" pitchFamily="34" charset="0"/>
            </a:endParaRPr>
          </a:p>
        </p:txBody>
      </p:sp>
    </p:spTree>
    <p:extLst>
      <p:ext uri="{BB962C8B-B14F-4D97-AF65-F5344CB8AC3E}">
        <p14:creationId xmlns:p14="http://schemas.microsoft.com/office/powerpoint/2010/main" val="1385786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5363"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5B36B03-F75D-49F8-8E90-D76B7716CE59}" type="slidenum">
              <a:rPr lang="en-US" altLang="en-US" sz="1200">
                <a:latin typeface="Calibri" pitchFamily="34" charset="0"/>
              </a:rPr>
              <a:pPr eaLnBrk="1" hangingPunct="1"/>
              <a:t>31</a:t>
            </a:fld>
            <a:endParaRPr lang="en-US" altLang="en-US" sz="1200">
              <a:latin typeface="Calibri" pitchFamily="34" charset="0"/>
            </a:endParaRPr>
          </a:p>
        </p:txBody>
      </p:sp>
    </p:spTree>
    <p:extLst>
      <p:ext uri="{BB962C8B-B14F-4D97-AF65-F5344CB8AC3E}">
        <p14:creationId xmlns:p14="http://schemas.microsoft.com/office/powerpoint/2010/main" val="2817734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ea typeface="ＭＳ Ｐゴシック" pitchFamily="34" charset="-128"/>
            </a:endParaRPr>
          </a:p>
        </p:txBody>
      </p:sp>
      <p:sp>
        <p:nvSpPr>
          <p:cNvPr id="19459"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1FEF00D-408B-4B6E-859C-ED51FB5A3845}" type="slidenum">
              <a:rPr lang="en-US" altLang="en-US" sz="1200">
                <a:latin typeface="Calibri" pitchFamily="34" charset="0"/>
              </a:rPr>
              <a:pPr eaLnBrk="1" hangingPunct="1"/>
              <a:t>32</a:t>
            </a:fld>
            <a:endParaRPr lang="en-US" altLang="en-US" sz="1200">
              <a:latin typeface="Calibri" pitchFamily="34" charset="0"/>
            </a:endParaRPr>
          </a:p>
        </p:txBody>
      </p:sp>
    </p:spTree>
    <p:extLst>
      <p:ext uri="{BB962C8B-B14F-4D97-AF65-F5344CB8AC3E}">
        <p14:creationId xmlns:p14="http://schemas.microsoft.com/office/powerpoint/2010/main" val="24771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23555"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D85ACBB-DD9A-4FCA-AF9E-2922910B3478}" type="slidenum">
              <a:rPr lang="en-US" altLang="en-US" sz="1200">
                <a:latin typeface="Calibri" pitchFamily="34" charset="0"/>
              </a:rPr>
              <a:pPr eaLnBrk="1" hangingPunct="1"/>
              <a:t>33</a:t>
            </a:fld>
            <a:endParaRPr lang="en-US" altLang="en-US" sz="1200">
              <a:latin typeface="Calibri" pitchFamily="34" charset="0"/>
            </a:endParaRPr>
          </a:p>
        </p:txBody>
      </p:sp>
    </p:spTree>
    <p:extLst>
      <p:ext uri="{BB962C8B-B14F-4D97-AF65-F5344CB8AC3E}">
        <p14:creationId xmlns:p14="http://schemas.microsoft.com/office/powerpoint/2010/main" val="854693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25603"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E2209CE-51CB-4E07-9E8C-C3B948AE564B}" type="slidenum">
              <a:rPr lang="en-US" altLang="en-US" sz="1200">
                <a:latin typeface="Calibri" pitchFamily="34" charset="0"/>
              </a:rPr>
              <a:pPr eaLnBrk="1" hangingPunct="1"/>
              <a:t>34</a:t>
            </a:fld>
            <a:endParaRPr lang="en-US" altLang="en-US" sz="1200">
              <a:latin typeface="Calibri" pitchFamily="34" charset="0"/>
            </a:endParaRPr>
          </a:p>
        </p:txBody>
      </p:sp>
    </p:spTree>
    <p:extLst>
      <p:ext uri="{BB962C8B-B14F-4D97-AF65-F5344CB8AC3E}">
        <p14:creationId xmlns:p14="http://schemas.microsoft.com/office/powerpoint/2010/main" val="388149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35843"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6A92744-BC3E-4FDC-A53C-F0963B69C93A}" type="slidenum">
              <a:rPr lang="en-US" altLang="en-US" sz="1200">
                <a:latin typeface="Calibri" pitchFamily="34" charset="0"/>
              </a:rPr>
              <a:pPr eaLnBrk="1" hangingPunct="1"/>
              <a:t>35</a:t>
            </a:fld>
            <a:endParaRPr lang="en-US" altLang="en-US" sz="1200">
              <a:latin typeface="Calibri" pitchFamily="34" charset="0"/>
            </a:endParaRPr>
          </a:p>
        </p:txBody>
      </p:sp>
    </p:spTree>
    <p:extLst>
      <p:ext uri="{BB962C8B-B14F-4D97-AF65-F5344CB8AC3E}">
        <p14:creationId xmlns:p14="http://schemas.microsoft.com/office/powerpoint/2010/main" val="3745200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27651"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B271867-B8E4-4D90-8B57-0B1BAD591329}" type="slidenum">
              <a:rPr lang="en-US" altLang="en-US" sz="1200">
                <a:latin typeface="Calibri" pitchFamily="34" charset="0"/>
              </a:rPr>
              <a:pPr eaLnBrk="1" hangingPunct="1"/>
              <a:t>36</a:t>
            </a:fld>
            <a:endParaRPr lang="en-US" altLang="en-US" sz="1200">
              <a:latin typeface="Calibri" pitchFamily="34" charset="0"/>
            </a:endParaRPr>
          </a:p>
        </p:txBody>
      </p:sp>
    </p:spTree>
    <p:extLst>
      <p:ext uri="{BB962C8B-B14F-4D97-AF65-F5344CB8AC3E}">
        <p14:creationId xmlns:p14="http://schemas.microsoft.com/office/powerpoint/2010/main" val="4009424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29699"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E5D36B4-97DF-47E4-818B-2C7CB2F52329}" type="slidenum">
              <a:rPr lang="en-US" altLang="en-US" sz="1200">
                <a:latin typeface="Calibri" pitchFamily="34" charset="0"/>
              </a:rPr>
              <a:pPr eaLnBrk="1" hangingPunct="1"/>
              <a:t>37</a:t>
            </a:fld>
            <a:endParaRPr lang="en-US" altLang="en-US" sz="1200">
              <a:latin typeface="Calibri" pitchFamily="34" charset="0"/>
            </a:endParaRPr>
          </a:p>
        </p:txBody>
      </p:sp>
    </p:spTree>
    <p:extLst>
      <p:ext uri="{BB962C8B-B14F-4D97-AF65-F5344CB8AC3E}">
        <p14:creationId xmlns:p14="http://schemas.microsoft.com/office/powerpoint/2010/main" val="3542378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31747"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4671F70-B1DF-4FF8-8849-1EB5241338B6}" type="slidenum">
              <a:rPr lang="en-US" altLang="en-US" sz="1200">
                <a:latin typeface="Calibri" pitchFamily="34" charset="0"/>
              </a:rPr>
              <a:pPr eaLnBrk="1" hangingPunct="1"/>
              <a:t>38</a:t>
            </a:fld>
            <a:endParaRPr lang="en-US" altLang="en-US" sz="1200">
              <a:latin typeface="Calibri" pitchFamily="34" charset="0"/>
            </a:endParaRPr>
          </a:p>
        </p:txBody>
      </p:sp>
    </p:spTree>
    <p:extLst>
      <p:ext uri="{BB962C8B-B14F-4D97-AF65-F5344CB8AC3E}">
        <p14:creationId xmlns:p14="http://schemas.microsoft.com/office/powerpoint/2010/main" val="1920166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62467"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A3F8E8A-EC5C-4A05-9B98-2F65BE9D8F76}" type="slidenum">
              <a:rPr lang="en-US" altLang="en-US" sz="1200">
                <a:latin typeface="Calibri" pitchFamily="34" charset="0"/>
              </a:rPr>
              <a:pPr eaLnBrk="1" hangingPunct="1"/>
              <a:t>3</a:t>
            </a:fld>
            <a:endParaRPr lang="en-US" altLang="en-US" sz="1200">
              <a:latin typeface="Calibri" pitchFamily="34" charset="0"/>
            </a:endParaRPr>
          </a:p>
        </p:txBody>
      </p:sp>
    </p:spTree>
    <p:extLst>
      <p:ext uri="{BB962C8B-B14F-4D97-AF65-F5344CB8AC3E}">
        <p14:creationId xmlns:p14="http://schemas.microsoft.com/office/powerpoint/2010/main" val="13997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33795"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086D428-6BC4-4A92-8681-758DC7B41392}" type="slidenum">
              <a:rPr lang="en-US" altLang="en-US" sz="1200">
                <a:latin typeface="Calibri" pitchFamily="34" charset="0"/>
              </a:rPr>
              <a:pPr eaLnBrk="1" hangingPunct="1"/>
              <a:t>39</a:t>
            </a:fld>
            <a:endParaRPr lang="en-US" altLang="en-US" sz="1200">
              <a:latin typeface="Calibri" pitchFamily="34" charset="0"/>
            </a:endParaRPr>
          </a:p>
        </p:txBody>
      </p:sp>
    </p:spTree>
    <p:extLst>
      <p:ext uri="{BB962C8B-B14F-4D97-AF65-F5344CB8AC3E}">
        <p14:creationId xmlns:p14="http://schemas.microsoft.com/office/powerpoint/2010/main" val="504746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46083"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0102A22-2085-4871-9925-7A27A1E80A83}" type="slidenum">
              <a:rPr lang="en-US" altLang="en-US" sz="1200">
                <a:latin typeface="Calibri" pitchFamily="34" charset="0"/>
              </a:rPr>
              <a:pPr eaLnBrk="1" hangingPunct="1"/>
              <a:t>41</a:t>
            </a:fld>
            <a:endParaRPr lang="en-US" altLang="en-US" sz="1200">
              <a:latin typeface="Calibri" pitchFamily="34" charset="0"/>
            </a:endParaRPr>
          </a:p>
        </p:txBody>
      </p:sp>
    </p:spTree>
    <p:extLst>
      <p:ext uri="{BB962C8B-B14F-4D97-AF65-F5344CB8AC3E}">
        <p14:creationId xmlns:p14="http://schemas.microsoft.com/office/powerpoint/2010/main" val="815035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48131"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D27A3C4-B4A3-422D-8101-6CD06C19DC2E}" type="slidenum">
              <a:rPr lang="en-US" altLang="en-US" sz="1200">
                <a:latin typeface="Calibri" pitchFamily="34" charset="0"/>
              </a:rPr>
              <a:pPr eaLnBrk="1" hangingPunct="1"/>
              <a:t>42</a:t>
            </a:fld>
            <a:endParaRPr lang="en-US" altLang="en-US" sz="1200">
              <a:latin typeface="Calibri" pitchFamily="34" charset="0"/>
            </a:endParaRPr>
          </a:p>
        </p:txBody>
      </p:sp>
    </p:spTree>
    <p:extLst>
      <p:ext uri="{BB962C8B-B14F-4D97-AF65-F5344CB8AC3E}">
        <p14:creationId xmlns:p14="http://schemas.microsoft.com/office/powerpoint/2010/main" val="6237328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50179"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9D104EB-07B2-4567-9789-22F5E396BABD}" type="slidenum">
              <a:rPr lang="en-US" altLang="en-US" sz="1200">
                <a:latin typeface="Calibri" pitchFamily="34" charset="0"/>
              </a:rPr>
              <a:pPr eaLnBrk="1" hangingPunct="1"/>
              <a:t>43</a:t>
            </a:fld>
            <a:endParaRPr lang="en-US" altLang="en-US" sz="1200">
              <a:latin typeface="Calibri" pitchFamily="34" charset="0"/>
            </a:endParaRPr>
          </a:p>
        </p:txBody>
      </p:sp>
    </p:spTree>
    <p:extLst>
      <p:ext uri="{BB962C8B-B14F-4D97-AF65-F5344CB8AC3E}">
        <p14:creationId xmlns:p14="http://schemas.microsoft.com/office/powerpoint/2010/main" val="989203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52227"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34E9322-9C98-4FC7-A7F2-38FE0BFE7B94}" type="slidenum">
              <a:rPr lang="en-US" altLang="en-US" sz="1200">
                <a:latin typeface="Calibri" pitchFamily="34" charset="0"/>
              </a:rPr>
              <a:pPr eaLnBrk="1" hangingPunct="1"/>
              <a:t>44</a:t>
            </a:fld>
            <a:endParaRPr lang="en-US" altLang="en-US" sz="1200">
              <a:latin typeface="Calibri" pitchFamily="34" charset="0"/>
            </a:endParaRPr>
          </a:p>
        </p:txBody>
      </p:sp>
    </p:spTree>
    <p:extLst>
      <p:ext uri="{BB962C8B-B14F-4D97-AF65-F5344CB8AC3E}">
        <p14:creationId xmlns:p14="http://schemas.microsoft.com/office/powerpoint/2010/main" val="3989526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p:cNvSpPr>
            <a:spLocks noGrp="1"/>
          </p:cNvSpPr>
          <p:nvPr>
            <p:ph type="body" idx="1"/>
          </p:nvPr>
        </p:nvSpPr>
        <p:spPr bwMode="auto"/>
        <p:txBody>
          <a:bodyPr wrap="square" numCol="1" anchor="t" anchorCtr="0" compatLnSpc="1">
            <a:prstTxWarp prst="textNoShape">
              <a:avLst/>
            </a:prstTxWarp>
          </a:bodyPr>
          <a:lstStyle/>
          <a:p>
            <a:pPr marL="280988" indent="-171450" eaLnBrk="1" hangingPunct="1">
              <a:lnSpc>
                <a:spcPct val="90000"/>
              </a:lnSpc>
              <a:buClr>
                <a:srgbClr val="9BBB59"/>
              </a:buClr>
              <a:buFontTx/>
              <a:buChar char="•"/>
            </a:pPr>
            <a:r>
              <a:rPr lang="en-US" altLang="en-US" smtClean="0">
                <a:ea typeface="ＭＳ Ｐゴシック" pitchFamily="34" charset="-128"/>
              </a:rPr>
              <a:t>September 1943 - The Allied forces decided to attack the Axis on the island of Sicily, and caused irreparable damage to Axis supplies and weaponry.</a:t>
            </a:r>
          </a:p>
          <a:p>
            <a:pPr marL="280988" indent="-171450" eaLnBrk="1" hangingPunct="1">
              <a:lnSpc>
                <a:spcPct val="90000"/>
              </a:lnSpc>
              <a:buClr>
                <a:srgbClr val="9BBB59"/>
              </a:buClr>
              <a:buFontTx/>
              <a:buChar char="•"/>
            </a:pPr>
            <a:r>
              <a:rPr lang="en-US" altLang="en-US" smtClean="0">
                <a:ea typeface="ＭＳ Ｐゴシック" pitchFamily="34" charset="-128"/>
              </a:rPr>
              <a:t>By August 18, Germans had evacuated the island. Mussolini was placed under arrest by the king of Italy, and the Italian government announced Italy’s surrender.</a:t>
            </a:r>
          </a:p>
          <a:p>
            <a:pPr marL="280988" indent="-171450" eaLnBrk="1" hangingPunct="1">
              <a:lnSpc>
                <a:spcPct val="90000"/>
              </a:lnSpc>
              <a:buClr>
                <a:srgbClr val="9BBB59"/>
              </a:buClr>
              <a:buFontTx/>
              <a:buChar char="•"/>
            </a:pPr>
            <a:endParaRPr lang="en-US" altLang="en-US" smtClean="0">
              <a:ea typeface="ＭＳ Ｐゴシック" pitchFamily="34" charset="-128"/>
            </a:endParaRPr>
          </a:p>
          <a:p>
            <a:pPr marL="280988" indent="-171450" algn="ctr" eaLnBrk="1" hangingPunct="1">
              <a:lnSpc>
                <a:spcPct val="90000"/>
              </a:lnSpc>
              <a:buClr>
                <a:srgbClr val="9BBB59"/>
              </a:buClr>
              <a:buFontTx/>
              <a:buChar char="•"/>
            </a:pPr>
            <a:r>
              <a:rPr lang="en-US" altLang="en-US" b="1" smtClean="0">
                <a:ea typeface="ＭＳ Ｐゴシック" pitchFamily="34" charset="-128"/>
              </a:rPr>
              <a:t>Is Hitler going to let that go?</a:t>
            </a:r>
          </a:p>
          <a:p>
            <a:pPr marL="280988" indent="-171450" eaLnBrk="1" hangingPunct="1">
              <a:buFontTx/>
              <a:buChar char="•"/>
            </a:pPr>
            <a:r>
              <a:rPr lang="en-US" altLang="en-US" smtClean="0">
                <a:ea typeface="ＭＳ Ｐゴシック" pitchFamily="34" charset="-128"/>
              </a:rPr>
              <a:t>Hitler sent German troops to seize control of Italy and put Mussolini back in power</a:t>
            </a:r>
          </a:p>
          <a:p>
            <a:pPr marL="280988" indent="-171450" eaLnBrk="1" hangingPunct="1">
              <a:buFontTx/>
              <a:buChar char="•"/>
            </a:pPr>
            <a:r>
              <a:rPr lang="en-US" altLang="en-US" smtClean="0">
                <a:ea typeface="ＭＳ Ｐゴシック" pitchFamily="34" charset="-128"/>
              </a:rPr>
              <a:t>The Allies chose to attack from behind Axis lines, which led to five months of bloody battle.</a:t>
            </a:r>
          </a:p>
          <a:p>
            <a:pPr marL="280988" indent="-171450" eaLnBrk="1" hangingPunct="1">
              <a:buFontTx/>
              <a:buChar char="•"/>
            </a:pPr>
            <a:r>
              <a:rPr lang="en-US" altLang="en-US" smtClean="0">
                <a:ea typeface="ＭＳ Ｐゴシック" pitchFamily="34" charset="-128"/>
              </a:rPr>
              <a:t>In May 1944, the Germans retreated at the cost of 300,000 Allied lives.</a:t>
            </a:r>
          </a:p>
          <a:p>
            <a:pPr marL="280988" indent="-171450" algn="ctr" eaLnBrk="1" hangingPunct="1">
              <a:lnSpc>
                <a:spcPct val="90000"/>
              </a:lnSpc>
              <a:buClr>
                <a:srgbClr val="9BBB59"/>
              </a:buClr>
              <a:buFontTx/>
              <a:buChar char="•"/>
            </a:pPr>
            <a:endParaRPr lang="en-US" altLang="en-US" b="1" smtClean="0">
              <a:ea typeface="ＭＳ Ｐゴシック" pitchFamily="34" charset="-128"/>
            </a:endParaRPr>
          </a:p>
          <a:p>
            <a:pPr marL="280988" indent="-171450" eaLnBrk="1" hangingPunct="1">
              <a:spcBef>
                <a:spcPct val="0"/>
              </a:spcBef>
              <a:buFontTx/>
              <a:buChar char="•"/>
            </a:pPr>
            <a:endParaRPr lang="en-US" altLang="en-US" smtClean="0">
              <a:ea typeface="ＭＳ Ｐゴシック" pitchFamily="34" charset="-128"/>
            </a:endParaRPr>
          </a:p>
        </p:txBody>
      </p:sp>
      <p:sp>
        <p:nvSpPr>
          <p:cNvPr id="66563"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54D338C-67D7-451D-82C4-6B0896A5A551}" type="slidenum">
              <a:rPr lang="en-US" altLang="en-US" sz="1200">
                <a:latin typeface="Calibri" pitchFamily="34" charset="0"/>
              </a:rPr>
              <a:pPr eaLnBrk="1" hangingPunct="1"/>
              <a:t>4</a:t>
            </a:fld>
            <a:endParaRPr lang="en-US" altLang="en-US" sz="1200">
              <a:latin typeface="Calibri" pitchFamily="34" charset="0"/>
            </a:endParaRPr>
          </a:p>
        </p:txBody>
      </p:sp>
    </p:spTree>
    <p:extLst>
      <p:ext uri="{BB962C8B-B14F-4D97-AF65-F5344CB8AC3E}">
        <p14:creationId xmlns:p14="http://schemas.microsoft.com/office/powerpoint/2010/main" val="28545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72707"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71CC9AF-0416-4807-A5B9-A023F01A042B}" type="slidenum">
              <a:rPr lang="en-US" altLang="en-US" sz="1200">
                <a:latin typeface="Calibri" pitchFamily="34" charset="0"/>
              </a:rPr>
              <a:pPr eaLnBrk="1" hangingPunct="1"/>
              <a:t>5</a:t>
            </a:fld>
            <a:endParaRPr lang="en-US" altLang="en-US" sz="1200">
              <a:latin typeface="Calibri" pitchFamily="34" charset="0"/>
            </a:endParaRPr>
          </a:p>
        </p:txBody>
      </p:sp>
    </p:spTree>
    <p:extLst>
      <p:ext uri="{BB962C8B-B14F-4D97-AF65-F5344CB8AC3E}">
        <p14:creationId xmlns:p14="http://schemas.microsoft.com/office/powerpoint/2010/main" val="2807828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Tx/>
              <a:buChar char="•"/>
            </a:pPr>
            <a:r>
              <a:rPr lang="en-US" altLang="en-US" smtClean="0">
                <a:ea typeface="ＭＳ Ｐゴシック" pitchFamily="34" charset="-128"/>
              </a:rPr>
              <a:t>Massive casualties, but liberate Rome June 4, 1944</a:t>
            </a:r>
          </a:p>
          <a:p>
            <a:pPr marL="171450" indent="-171450" eaLnBrk="1" hangingPunct="1">
              <a:buFontTx/>
              <a:buChar char="•"/>
            </a:pPr>
            <a:r>
              <a:rPr lang="en-US" altLang="en-US" smtClean="0">
                <a:ea typeface="ＭＳ Ｐゴシック" pitchFamily="34" charset="-128"/>
              </a:rPr>
              <a:t>Mussolini and his mistress are hanged in Milan</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D4AF445-82BD-4DFA-83FA-B85486116A2F}" type="slidenum">
              <a:rPr lang="en-US" altLang="en-US" sz="1200">
                <a:latin typeface="Calibri" pitchFamily="34" charset="0"/>
              </a:rPr>
              <a:pPr eaLnBrk="1" hangingPunct="1"/>
              <a:t>6</a:t>
            </a:fld>
            <a:endParaRPr lang="en-US" altLang="en-US" sz="1200">
              <a:latin typeface="Calibri" pitchFamily="34" charset="0"/>
            </a:endParaRPr>
          </a:p>
        </p:txBody>
      </p:sp>
    </p:spTree>
    <p:extLst>
      <p:ext uri="{BB962C8B-B14F-4D97-AF65-F5344CB8AC3E}">
        <p14:creationId xmlns:p14="http://schemas.microsoft.com/office/powerpoint/2010/main" val="3380858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74755"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BA9ECC6-62E2-4D76-B984-DFB8DBEDDFE6}" type="slidenum">
              <a:rPr lang="en-US" altLang="en-US" sz="1200">
                <a:latin typeface="Calibri" pitchFamily="34" charset="0"/>
              </a:rPr>
              <a:pPr eaLnBrk="1" hangingPunct="1"/>
              <a:t>7</a:t>
            </a:fld>
            <a:endParaRPr lang="en-US" altLang="en-US" sz="1200">
              <a:latin typeface="Calibri" pitchFamily="34" charset="0"/>
            </a:endParaRPr>
          </a:p>
        </p:txBody>
      </p:sp>
    </p:spTree>
    <p:extLst>
      <p:ext uri="{BB962C8B-B14F-4D97-AF65-F5344CB8AC3E}">
        <p14:creationId xmlns:p14="http://schemas.microsoft.com/office/powerpoint/2010/main" val="3078637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p:cNvSpPr>
            <a:spLocks noGrp="1"/>
          </p:cNvSpPr>
          <p:nvPr>
            <p:ph type="body" idx="1"/>
          </p:nvPr>
        </p:nvSpPr>
        <p:spPr bwMode="auto"/>
        <p:txBody>
          <a:bodyPr wrap="square" numCol="1" anchor="t" anchorCtr="0" compatLnSpc="1">
            <a:prstTxWarp prst="textNoShape">
              <a:avLst/>
            </a:prstTxWarp>
          </a:bodyPr>
          <a:lstStyle/>
          <a:p>
            <a:pPr marL="273050" indent="-273050" eaLnBrk="1" hangingPunct="1">
              <a:buClr>
                <a:srgbClr val="9BBB59"/>
              </a:buClr>
              <a:buFont typeface="Georgia" pitchFamily="18" charset="0"/>
              <a:buChar char="•"/>
            </a:pPr>
            <a:r>
              <a:rPr lang="en-US" altLang="en-US" smtClean="0">
                <a:solidFill>
                  <a:schemeClr val="bg1"/>
                </a:solidFill>
                <a:effectLst>
                  <a:outerShdw blurRad="38100" dist="38100" dir="2700000" algn="tl">
                    <a:srgbClr val="C0C0C0"/>
                  </a:outerShdw>
                </a:effectLst>
                <a:ea typeface="ＭＳ Ｐゴシック" pitchFamily="34" charset="-128"/>
              </a:rPr>
              <a:t>Operation Overlord: the code name for the planned invasion of Normandy, France by the Allies, commonly known as D-Day.</a:t>
            </a:r>
          </a:p>
          <a:p>
            <a:pPr marL="273050" indent="-273050" eaLnBrk="1" hangingPunct="1">
              <a:buClr>
                <a:srgbClr val="9BBB59"/>
              </a:buClr>
              <a:buFont typeface="Georgia" pitchFamily="18" charset="0"/>
              <a:buChar char="•"/>
            </a:pPr>
            <a:r>
              <a:rPr lang="en-US" altLang="en-US" smtClean="0">
                <a:solidFill>
                  <a:schemeClr val="bg1"/>
                </a:solidFill>
                <a:effectLst>
                  <a:outerShdw blurRad="38100" dist="38100" dir="2700000" algn="tl">
                    <a:srgbClr val="C0C0C0"/>
                  </a:outerShdw>
                </a:effectLst>
                <a:ea typeface="ＭＳ Ｐゴシック" pitchFamily="34" charset="-128"/>
              </a:rPr>
              <a:t>General Eisenhower was selected to command the invasion.</a:t>
            </a:r>
          </a:p>
          <a:p>
            <a:pPr marL="273050" indent="-273050" eaLnBrk="1" hangingPunct="1">
              <a:buClr>
                <a:srgbClr val="9BBB59"/>
              </a:buClr>
              <a:buFont typeface="Georgia" pitchFamily="18" charset="0"/>
              <a:buChar char="•"/>
            </a:pPr>
            <a:r>
              <a:rPr lang="en-US" altLang="en-US" smtClean="0">
                <a:solidFill>
                  <a:schemeClr val="bg1"/>
                </a:solidFill>
                <a:effectLst>
                  <a:outerShdw blurRad="38100" dist="38100" dir="2700000" algn="tl">
                    <a:srgbClr val="C0C0C0"/>
                  </a:outerShdw>
                </a:effectLst>
                <a:ea typeface="ＭＳ Ｐゴシック" pitchFamily="34" charset="-128"/>
              </a:rPr>
              <a:t>The Allies had the advantage of surprise—the Germans did not know when or where they would strike.</a:t>
            </a:r>
          </a:p>
          <a:p>
            <a:pPr marL="273050" indent="-273050" eaLnBrk="1" hangingPunct="1">
              <a:buFontTx/>
              <a:buChar char="•"/>
            </a:pPr>
            <a:r>
              <a:rPr lang="en-US" altLang="en-US" smtClean="0">
                <a:ea typeface="ＭＳ Ｐゴシック" pitchFamily="34" charset="-128"/>
              </a:rPr>
              <a:t>The Germans believed the Allies would land at Pas-de-Calais</a:t>
            </a:r>
          </a:p>
          <a:p>
            <a:pPr marL="273050" indent="-273050" eaLnBrk="1" hangingPunct="1">
              <a:buFontTx/>
              <a:buChar char="•"/>
            </a:pPr>
            <a:r>
              <a:rPr lang="en-US" altLang="en-US" smtClean="0">
                <a:ea typeface="ＭＳ Ｐゴシック" pitchFamily="34" charset="-128"/>
              </a:rPr>
              <a:t>To convince them they were right, the Allies placed inflated rubber tanks, empty tents, a d dummy landing craft along the coast from Calais.</a:t>
            </a:r>
          </a:p>
          <a:p>
            <a:pPr marL="273050" indent="-273050" eaLnBrk="1" hangingPunct="1">
              <a:buClr>
                <a:srgbClr val="9BBB59"/>
              </a:buClr>
              <a:buFont typeface="Georgia" pitchFamily="18" charset="0"/>
              <a:buChar char="•"/>
            </a:pPr>
            <a:endParaRPr lang="en-US" altLang="en-US" smtClean="0">
              <a:solidFill>
                <a:schemeClr val="bg1"/>
              </a:solidFill>
              <a:effectLst>
                <a:outerShdw blurRad="38100" dist="38100" dir="2700000" algn="tl">
                  <a:srgbClr val="C0C0C0"/>
                </a:outerShdw>
              </a:effectLst>
              <a:ea typeface="ＭＳ Ｐゴシック" pitchFamily="34" charset="-128"/>
            </a:endParaRPr>
          </a:p>
          <a:p>
            <a:pPr marL="273050" indent="-273050" eaLnBrk="1" hangingPunct="1">
              <a:spcBef>
                <a:spcPct val="0"/>
              </a:spcBef>
              <a:buFontTx/>
              <a:buChar char="•"/>
            </a:pPr>
            <a:endParaRPr lang="en-US" altLang="en-US" smtClean="0">
              <a:ea typeface="ＭＳ Ｐゴシック" pitchFamily="34" charset="-128"/>
            </a:endParaRPr>
          </a:p>
        </p:txBody>
      </p:sp>
      <p:sp>
        <p:nvSpPr>
          <p:cNvPr id="76803"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9B04149-183B-4788-ABDB-74DE72E2215E}" type="slidenum">
              <a:rPr lang="en-US" altLang="en-US" sz="1200">
                <a:latin typeface="Calibri" pitchFamily="34" charset="0"/>
              </a:rPr>
              <a:pPr eaLnBrk="1" hangingPunct="1"/>
              <a:t>8</a:t>
            </a:fld>
            <a:endParaRPr lang="en-US" altLang="en-US" sz="1200">
              <a:latin typeface="Calibri" pitchFamily="34" charset="0"/>
            </a:endParaRPr>
          </a:p>
        </p:txBody>
      </p:sp>
    </p:spTree>
    <p:extLst>
      <p:ext uri="{BB962C8B-B14F-4D97-AF65-F5344CB8AC3E}">
        <p14:creationId xmlns:p14="http://schemas.microsoft.com/office/powerpoint/2010/main" val="769665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34" charset="-128"/>
              </a:rPr>
              <a:t>May 1?</a:t>
            </a:r>
          </a:p>
          <a:p>
            <a:r>
              <a:rPr lang="en-US" altLang="en-US" smtClean="0">
                <a:ea typeface="ＭＳ Ｐゴシック" pitchFamily="34" charset="-128"/>
              </a:rPr>
              <a:t>June 4?</a:t>
            </a:r>
          </a:p>
          <a:p>
            <a:r>
              <a:rPr lang="en-US" altLang="en-US" smtClean="0">
                <a:ea typeface="ＭＳ Ｐゴシック" pitchFamily="34" charset="-128"/>
              </a:rPr>
              <a:t>June 5?</a:t>
            </a:r>
          </a:p>
          <a:p>
            <a:r>
              <a:rPr lang="en-US" altLang="en-US" smtClean="0">
                <a:ea typeface="ＭＳ Ｐゴシック" pitchFamily="34" charset="-128"/>
              </a:rPr>
              <a:t>June 6, 1944</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87CC1CE-CB82-43D7-8D7C-36690F1BBDBD}" type="slidenum">
              <a:rPr lang="en-US" altLang="en-US" sz="1200">
                <a:latin typeface="Calibri" pitchFamily="34" charset="0"/>
              </a:rPr>
              <a:pPr eaLnBrk="1" hangingPunct="1"/>
              <a:t>10</a:t>
            </a:fld>
            <a:endParaRPr lang="en-US" altLang="en-US" sz="1200">
              <a:latin typeface="Calibri" pitchFamily="34" charset="0"/>
            </a:endParaRPr>
          </a:p>
        </p:txBody>
      </p:sp>
    </p:spTree>
    <p:extLst>
      <p:ext uri="{BB962C8B-B14F-4D97-AF65-F5344CB8AC3E}">
        <p14:creationId xmlns:p14="http://schemas.microsoft.com/office/powerpoint/2010/main" val="2770571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904875" y="3648075"/>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5" name="Rectangle 4"/>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6" name="Rectangle 5"/>
          <p:cNvSpPr/>
          <p:nvPr/>
        </p:nvSpPr>
        <p:spPr>
          <a:xfrm>
            <a:off x="904875" y="3648075"/>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7" name="Rectangle 6"/>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8" name="Title 7"/>
          <p:cNvSpPr>
            <a:spLocks noGrp="1"/>
          </p:cNvSpPr>
          <p:nvPr>
            <p:ph type="ctrTitle"/>
          </p:nvPr>
        </p:nvSpPr>
        <p:spPr>
          <a:xfrm>
            <a:off x="1219200" y="3886200"/>
            <a:ext cx="6858000" cy="990600"/>
          </a:xfrm>
        </p:spPr>
        <p:txBody>
          <a:bodyPr anchor="t"/>
          <a:lstStyle>
            <a:lvl1pPr algn="r">
              <a:defRPr sz="3200">
                <a:solidFill>
                  <a:schemeClr val="tx1"/>
                </a:solidFill>
              </a:defRPr>
            </a:lvl1pPr>
          </a:lstStyle>
          <a:p>
            <a:r>
              <a:rPr lang="en-US" smtClean="0"/>
              <a:t>Click to edit Master title style</a:t>
            </a:r>
            <a:endParaRPr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0" name="Date Placeholder 27"/>
          <p:cNvSpPr>
            <a:spLocks noGrp="1"/>
          </p:cNvSpPr>
          <p:nvPr>
            <p:ph type="dt" sz="half" idx="10"/>
          </p:nvPr>
        </p:nvSpPr>
        <p:spPr>
          <a:xfrm>
            <a:off x="6400800" y="6354763"/>
            <a:ext cx="2286000" cy="366712"/>
          </a:xfrm>
        </p:spPr>
        <p:txBody>
          <a:bodyPr/>
          <a:lstStyle>
            <a:lvl1pPr>
              <a:defRPr/>
            </a:lvl1pPr>
          </a:lstStyle>
          <a:p>
            <a:fld id="{FFE6C52D-E645-4DA6-B567-0FFF5FFCE410}" type="datetimeFigureOut">
              <a:rPr lang="en-US" altLang="en-US"/>
              <a:pPr/>
              <a:t>2/6/2017</a:t>
            </a:fld>
            <a:endParaRPr lang="en-US" altLang="en-US"/>
          </a:p>
        </p:txBody>
      </p:sp>
      <p:sp>
        <p:nvSpPr>
          <p:cNvPr id="11" name="Footer Placeholder 16"/>
          <p:cNvSpPr>
            <a:spLocks noGrp="1"/>
          </p:cNvSpPr>
          <p:nvPr>
            <p:ph type="ftr" sz="quarter" idx="11"/>
          </p:nvPr>
        </p:nvSpPr>
        <p:spPr>
          <a:xfrm>
            <a:off x="2898775" y="6354763"/>
            <a:ext cx="3475038" cy="366712"/>
          </a:xfrm>
        </p:spPr>
        <p:txBody>
          <a:bodyPr/>
          <a:lstStyle>
            <a:lvl1pPr>
              <a:defRPr/>
            </a:lvl1pPr>
          </a:lstStyle>
          <a:p>
            <a:pPr>
              <a:defRPr/>
            </a:pPr>
            <a:endParaRPr lang="en-US"/>
          </a:p>
        </p:txBody>
      </p:sp>
      <p:sp>
        <p:nvSpPr>
          <p:cNvPr id="12" name="Slide Number Placeholder 28"/>
          <p:cNvSpPr>
            <a:spLocks noGrp="1"/>
          </p:cNvSpPr>
          <p:nvPr>
            <p:ph type="sldNum" sz="quarter" idx="12"/>
          </p:nvPr>
        </p:nvSpPr>
        <p:spPr>
          <a:xfrm>
            <a:off x="1216025" y="6354763"/>
            <a:ext cx="1219200" cy="366712"/>
          </a:xfrm>
        </p:spPr>
        <p:txBody>
          <a:bodyPr/>
          <a:lstStyle>
            <a:lvl1pPr>
              <a:defRPr/>
            </a:lvl1pPr>
          </a:lstStyle>
          <a:p>
            <a:fld id="{FA2A55E3-B959-4AE5-8A00-542667182687}" type="slidenum">
              <a:rPr lang="en-US" altLang="en-US"/>
              <a:pPr/>
              <a:t>‹#›</a:t>
            </a:fld>
            <a:endParaRPr lang="en-US" altLang="en-US"/>
          </a:p>
        </p:txBody>
      </p:sp>
    </p:spTree>
    <p:extLst>
      <p:ext uri="{BB962C8B-B14F-4D97-AF65-F5344CB8AC3E}">
        <p14:creationId xmlns:p14="http://schemas.microsoft.com/office/powerpoint/2010/main" val="207029397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65F12B8C-260F-45E0-85A8-2DE70A0A4560}" type="datetimeFigureOut">
              <a:rPr lang="en-US" altLang="en-US"/>
              <a:pPr/>
              <a:t>2/6/2017</a:t>
            </a:fld>
            <a:endParaRPr lang="en-US" alt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BAB69260-CA75-4185-B115-4C5F9B7B56DE}" type="slidenum">
              <a:rPr lang="en-US" altLang="en-US"/>
              <a:pPr/>
              <a:t>‹#›</a:t>
            </a:fld>
            <a:endParaRPr lang="en-US" altLang="en-US"/>
          </a:p>
        </p:txBody>
      </p:sp>
    </p:spTree>
    <p:extLst>
      <p:ext uri="{BB962C8B-B14F-4D97-AF65-F5344CB8AC3E}">
        <p14:creationId xmlns:p14="http://schemas.microsoft.com/office/powerpoint/2010/main" val="167210127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10"/>
          <p:cNvSpPr>
            <a:spLocks noChangeShapeType="1"/>
          </p:cNvSpPr>
          <p:nvPr/>
        </p:nvSpPr>
        <p:spPr bwMode="auto">
          <a:xfrm>
            <a:off x="457200" y="6353175"/>
            <a:ext cx="8229600" cy="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 name="Isosceles Triangle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6" name="Straight Connector 14"/>
          <p:cNvSpPr>
            <a:spLocks noChangeShapeType="1"/>
          </p:cNvSpPr>
          <p:nvPr/>
        </p:nvSpPr>
        <p:spPr bwMode="auto">
          <a:xfrm rot="5400000">
            <a:off x="3630612" y="3201988"/>
            <a:ext cx="5851525" cy="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634030B8-92E9-4264-B4E0-948576922AA3}" type="datetimeFigureOut">
              <a:rPr lang="en-US" altLang="en-US"/>
              <a:pPr/>
              <a:t>2/6/2017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D90277CE-1299-43F7-AB33-8F99FCCD2C40}" type="slidenum">
              <a:rPr lang="en-US" altLang="en-US"/>
              <a:pPr/>
              <a:t>‹#›</a:t>
            </a:fld>
            <a:endParaRPr lang="en-US" altLang="en-US"/>
          </a:p>
        </p:txBody>
      </p:sp>
    </p:spTree>
    <p:extLst>
      <p:ext uri="{BB962C8B-B14F-4D97-AF65-F5344CB8AC3E}">
        <p14:creationId xmlns:p14="http://schemas.microsoft.com/office/powerpoint/2010/main" val="303309530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457200" y="1219200"/>
            <a:ext cx="822960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124B7252-59E4-4744-BDEB-C7A194B71E45}" type="datetimeFigureOut">
              <a:rPr lang="en-US" altLang="en-US"/>
              <a:pPr/>
              <a:t>2/6/2017</a:t>
            </a:fld>
            <a:endParaRPr lang="en-US" alt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B97FD48F-CC77-495D-BBD8-15F0D47E6F84}" type="slidenum">
              <a:rPr lang="en-US" altLang="en-US"/>
              <a:pPr/>
              <a:t>‹#›</a:t>
            </a:fld>
            <a:endParaRPr lang="en-US" altLang="en-US"/>
          </a:p>
        </p:txBody>
      </p:sp>
    </p:spTree>
    <p:extLst>
      <p:ext uri="{BB962C8B-B14F-4D97-AF65-F5344CB8AC3E}">
        <p14:creationId xmlns:p14="http://schemas.microsoft.com/office/powerpoint/2010/main" val="52060341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5" name="Rectangle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2" name="Title 1"/>
          <p:cNvSpPr>
            <a:spLocks noGrp="1"/>
          </p:cNvSpPr>
          <p:nvPr>
            <p:ph type="title"/>
          </p:nvPr>
        </p:nvSpPr>
        <p:spPr>
          <a:xfrm>
            <a:off x="1219200" y="2971800"/>
            <a:ext cx="6858000" cy="1066800"/>
          </a:xfrm>
        </p:spPr>
        <p:txBody>
          <a:bodyPr anchor="t"/>
          <a:lstStyle>
            <a:lvl1pPr algn="r">
              <a:buNone/>
              <a:defRPr sz="3200" b="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a:xfrm>
            <a:off x="6400800" y="6354763"/>
            <a:ext cx="2286000" cy="366712"/>
          </a:xfrm>
        </p:spPr>
        <p:txBody>
          <a:bodyPr/>
          <a:lstStyle>
            <a:lvl1pPr>
              <a:defRPr/>
            </a:lvl1pPr>
          </a:lstStyle>
          <a:p>
            <a:fld id="{885FB4D7-CB11-424F-A2C5-D72763074C75}" type="datetimeFigureOut">
              <a:rPr lang="en-US" altLang="en-US"/>
              <a:pPr/>
              <a:t>2/6/2017</a:t>
            </a:fld>
            <a:endParaRPr lang="en-US" altLang="en-US"/>
          </a:p>
        </p:txBody>
      </p:sp>
      <p:sp>
        <p:nvSpPr>
          <p:cNvPr id="7" name="Footer Placeholder 4"/>
          <p:cNvSpPr>
            <a:spLocks noGrp="1"/>
          </p:cNvSpPr>
          <p:nvPr>
            <p:ph type="ftr" sz="quarter" idx="11"/>
          </p:nvPr>
        </p:nvSpPr>
        <p:spPr>
          <a:xfrm>
            <a:off x="2898775" y="6354763"/>
            <a:ext cx="3475038" cy="366712"/>
          </a:xfrm>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1069975" y="6354763"/>
            <a:ext cx="1520825" cy="366712"/>
          </a:xfrm>
        </p:spPr>
        <p:txBody>
          <a:bodyPr/>
          <a:lstStyle>
            <a:lvl1pPr>
              <a:defRPr/>
            </a:lvl1pPr>
          </a:lstStyle>
          <a:p>
            <a:fld id="{97DFB0C7-2FF4-49DA-8D93-268E4159C1B7}" type="slidenum">
              <a:rPr lang="en-US" altLang="en-US"/>
              <a:pPr/>
              <a:t>‹#›</a:t>
            </a:fld>
            <a:endParaRPr lang="en-US" altLang="en-US"/>
          </a:p>
        </p:txBody>
      </p:sp>
    </p:spTree>
    <p:extLst>
      <p:ext uri="{BB962C8B-B14F-4D97-AF65-F5344CB8AC3E}">
        <p14:creationId xmlns:p14="http://schemas.microsoft.com/office/powerpoint/2010/main" val="384174619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smtClean="0"/>
              <a:t>Click to edit Master title style</a:t>
            </a:r>
            <a:endParaRPr lang="en-US"/>
          </a:p>
        </p:txBody>
      </p:sp>
      <p:sp>
        <p:nvSpPr>
          <p:cNvPr id="9" name="Content Placeholder 8"/>
          <p:cNvSpPr>
            <a:spLocks noGrp="1"/>
          </p:cNvSpPr>
          <p:nvPr>
            <p:ph sz="quarter" idx="1"/>
          </p:nvPr>
        </p:nvSpPr>
        <p:spPr>
          <a:xfrm>
            <a:off x="457200" y="1219200"/>
            <a:ext cx="4041648"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632198" y="1216152"/>
            <a:ext cx="4041648"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fld id="{2E9DAB9F-6948-4C70-9C0B-BEE289055E14}" type="datetimeFigureOut">
              <a:rPr lang="en-US" altLang="en-US"/>
              <a:pPr/>
              <a:t>2/6/2017</a:t>
            </a:fld>
            <a:endParaRPr lang="en-US" alt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fld id="{17BFE73F-A0AE-4021-B96B-D4A916FF1C34}" type="slidenum">
              <a:rPr lang="en-US" altLang="en-US"/>
              <a:pPr/>
              <a:t>‹#›</a:t>
            </a:fld>
            <a:endParaRPr lang="en-US" altLang="en-US"/>
          </a:p>
        </p:txBody>
      </p:sp>
    </p:spTree>
    <p:extLst>
      <p:ext uri="{BB962C8B-B14F-4D97-AF65-F5344CB8AC3E}">
        <p14:creationId xmlns:p14="http://schemas.microsoft.com/office/powerpoint/2010/main" val="200302166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quarter" idx="2"/>
          </p:nvPr>
        </p:nvSpPr>
        <p:spPr>
          <a:xfrm>
            <a:off x="457200" y="2133600"/>
            <a:ext cx="40386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648200" y="2133600"/>
            <a:ext cx="40386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fld id="{66A21A5F-8E0B-422C-A3AC-F8EC6BCCA036}" type="datetimeFigureOut">
              <a:rPr lang="en-US" altLang="en-US"/>
              <a:pPr/>
              <a:t>2/6/2017</a:t>
            </a:fld>
            <a:endParaRPr lang="en-US" alt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fld id="{A768E374-8790-4B19-9C6E-DCE0B7683EC5}" type="slidenum">
              <a:rPr lang="en-US" altLang="en-US"/>
              <a:pPr/>
              <a:t>‹#›</a:t>
            </a:fld>
            <a:endParaRPr lang="en-US" altLang="en-US"/>
          </a:p>
        </p:txBody>
      </p:sp>
    </p:spTree>
    <p:extLst>
      <p:ext uri="{BB962C8B-B14F-4D97-AF65-F5344CB8AC3E}">
        <p14:creationId xmlns:p14="http://schemas.microsoft.com/office/powerpoint/2010/main" val="260251602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2" name="Title 1"/>
          <p:cNvSpPr>
            <a:spLocks noGrp="1"/>
          </p:cNvSpPr>
          <p:nvPr>
            <p:ph type="title"/>
          </p:nvPr>
        </p:nvSpPr>
        <p:spPr>
          <a:xfrm>
            <a:off x="457200" y="228600"/>
            <a:ext cx="8229600" cy="914400"/>
          </a:xfrm>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fld id="{B05ABFCF-FA19-4D49-9ACD-E70FB8760BC0}" type="datetimeFigureOut">
              <a:rPr lang="en-US" altLang="en-US"/>
              <a:pPr/>
              <a:t>2/6/2017</a:t>
            </a:fld>
            <a:endParaRPr lang="en-US" alt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fld id="{E07D3AB1-1A83-4F59-9E09-99D28EA79272}" type="slidenum">
              <a:rPr lang="en-US" altLang="en-US"/>
              <a:pPr/>
              <a:t>‹#›</a:t>
            </a:fld>
            <a:endParaRPr lang="en-US" altLang="en-US"/>
          </a:p>
        </p:txBody>
      </p:sp>
    </p:spTree>
    <p:extLst>
      <p:ext uri="{BB962C8B-B14F-4D97-AF65-F5344CB8AC3E}">
        <p14:creationId xmlns:p14="http://schemas.microsoft.com/office/powerpoint/2010/main" val="111986669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traight Connector 10"/>
          <p:cNvSpPr>
            <a:spLocks noChangeShapeType="1"/>
          </p:cNvSpPr>
          <p:nvPr/>
        </p:nvSpPr>
        <p:spPr bwMode="auto">
          <a:xfrm>
            <a:off x="457200" y="6353175"/>
            <a:ext cx="8229600" cy="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4" name="Date Placeholder 1"/>
          <p:cNvSpPr>
            <a:spLocks noGrp="1"/>
          </p:cNvSpPr>
          <p:nvPr>
            <p:ph type="dt" sz="half" idx="10"/>
          </p:nvPr>
        </p:nvSpPr>
        <p:spPr/>
        <p:txBody>
          <a:bodyPr/>
          <a:lstStyle>
            <a:lvl1pPr>
              <a:defRPr/>
            </a:lvl1pPr>
          </a:lstStyle>
          <a:p>
            <a:fld id="{5706F484-AEC2-40E3-A67B-FD1DFCA24FB7}" type="datetimeFigureOut">
              <a:rPr lang="en-US" altLang="en-US"/>
              <a:pPr/>
              <a:t>2/6/2017</a:t>
            </a:fld>
            <a:endParaRPr lang="en-US" alt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3"/>
          <p:cNvSpPr>
            <a:spLocks noGrp="1"/>
          </p:cNvSpPr>
          <p:nvPr>
            <p:ph type="sldNum" sz="quarter" idx="12"/>
          </p:nvPr>
        </p:nvSpPr>
        <p:spPr/>
        <p:txBody>
          <a:bodyPr/>
          <a:lstStyle>
            <a:lvl1pPr>
              <a:defRPr/>
            </a:lvl1pPr>
          </a:lstStyle>
          <a:p>
            <a:fld id="{D444B03F-9416-4177-81BE-540AD710EA10}" type="slidenum">
              <a:rPr lang="en-US" altLang="en-US"/>
              <a:pPr/>
              <a:t>‹#›</a:t>
            </a:fld>
            <a:endParaRPr lang="en-US" altLang="en-US"/>
          </a:p>
        </p:txBody>
      </p:sp>
    </p:spTree>
    <p:extLst>
      <p:ext uri="{BB962C8B-B14F-4D97-AF65-F5344CB8AC3E}">
        <p14:creationId xmlns:p14="http://schemas.microsoft.com/office/powerpoint/2010/main" val="270712411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10"/>
          <p:cNvSpPr>
            <a:spLocks noChangeShapeType="1"/>
          </p:cNvSpPr>
          <p:nvPr/>
        </p:nvSpPr>
        <p:spPr bwMode="auto">
          <a:xfrm>
            <a:off x="457200" y="6353175"/>
            <a:ext cx="8229600" cy="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 name="Straight Connector 11"/>
          <p:cNvSpPr>
            <a:spLocks noChangeShapeType="1"/>
          </p:cNvSpPr>
          <p:nvPr/>
        </p:nvSpPr>
        <p:spPr bwMode="auto">
          <a:xfrm rot="5400000">
            <a:off x="3160712" y="3324226"/>
            <a:ext cx="6035675" cy="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 name="Isosceles Triangle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2" name="Title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en-US" smtClean="0"/>
              <a:t>Click to edit Master title style</a:t>
            </a:r>
            <a:endParaRPr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4"/>
          <p:cNvSpPr>
            <a:spLocks noGrp="1"/>
          </p:cNvSpPr>
          <p:nvPr>
            <p:ph type="dt" sz="half" idx="10"/>
          </p:nvPr>
        </p:nvSpPr>
        <p:spPr/>
        <p:txBody>
          <a:bodyPr/>
          <a:lstStyle>
            <a:lvl1pPr>
              <a:defRPr/>
            </a:lvl1pPr>
          </a:lstStyle>
          <a:p>
            <a:fld id="{B2AD3C4D-4CC4-4E5A-9E5F-340179C25CD0}" type="datetimeFigureOut">
              <a:rPr lang="en-US" altLang="en-US"/>
              <a:pPr/>
              <a:t>2/6/2017</a:t>
            </a:fld>
            <a:endParaRPr lang="en-US" alt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fld id="{895E7CC2-A00E-4041-972E-0D47C15C9530}" type="slidenum">
              <a:rPr lang="en-US" altLang="en-US"/>
              <a:pPr/>
              <a:t>‹#›</a:t>
            </a:fld>
            <a:endParaRPr lang="en-US" altLang="en-US"/>
          </a:p>
        </p:txBody>
      </p:sp>
    </p:spTree>
    <p:extLst>
      <p:ext uri="{BB962C8B-B14F-4D97-AF65-F5344CB8AC3E}">
        <p14:creationId xmlns:p14="http://schemas.microsoft.com/office/powerpoint/2010/main" val="428364176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Straight Connector 10"/>
          <p:cNvSpPr>
            <a:spLocks noChangeShapeType="1"/>
          </p:cNvSpPr>
          <p:nvPr/>
        </p:nvSpPr>
        <p:spPr bwMode="auto">
          <a:xfrm>
            <a:off x="457200" y="6353175"/>
            <a:ext cx="8229600" cy="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 name="Isosceles Triangle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7" name="Rectangle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lstStyle>
          <a:p>
            <a:fld id="{4CFEF436-A9DA-423A-9147-A4EAFDF883B2}" type="datetimeFigureOut">
              <a:rPr lang="en-US" altLang="en-US"/>
              <a:pPr/>
              <a:t>2/6/2017</a:t>
            </a:fld>
            <a:endParaRPr lang="en-US" alt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fld id="{F4783DFE-0F30-4159-AEF0-232145417D97}" type="slidenum">
              <a:rPr lang="en-US" altLang="en-US"/>
              <a:pPr/>
              <a:t>‹#›</a:t>
            </a:fld>
            <a:endParaRPr lang="en-US" altLang="en-US"/>
          </a:p>
        </p:txBody>
      </p:sp>
    </p:spTree>
    <p:extLst>
      <p:ext uri="{BB962C8B-B14F-4D97-AF65-F5344CB8AC3E}">
        <p14:creationId xmlns:p14="http://schemas.microsoft.com/office/powerpoint/2010/main" val="3770084634"/>
      </p:ext>
    </p:extLst>
  </p:cSld>
  <p:clrMapOvr>
    <a:overrideClrMapping bg1="dk1" tx1="lt1" bg2="dk2" tx2="lt2" accent1="accent1" accent2="accent2" accent3="accent3" accent4="accent4" accent5="accent5" accent6="accent6" hlink="hlink" folHlink="folHlink"/>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457200" y="1524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Text Placeholder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400800" y="6356350"/>
            <a:ext cx="2289175" cy="365125"/>
          </a:xfrm>
          <a:prstGeom prst="rect">
            <a:avLst/>
          </a:prstGeom>
        </p:spPr>
        <p:txBody>
          <a:bodyPr vert="horz" wrap="square" lIns="91440" tIns="45720" rIns="91440" bIns="45720" numCol="1" anchor="t" anchorCtr="0" compatLnSpc="1">
            <a:prstTxWarp prst="textNoShape">
              <a:avLst/>
            </a:prstTxWarp>
          </a:bodyPr>
          <a:lstStyle>
            <a:lvl1pPr>
              <a:defRPr sz="1400">
                <a:solidFill>
                  <a:schemeClr val="tx2"/>
                </a:solidFill>
              </a:defRPr>
            </a:lvl1pPr>
          </a:lstStyle>
          <a:p>
            <a:fld id="{3DE8DA6B-DCD6-4098-8703-7639C2D3D3ED}" type="datetimeFigureOut">
              <a:rPr lang="en-US" altLang="en-US"/>
              <a:pPr/>
              <a:t>2/6/2017</a:t>
            </a:fld>
            <a:endParaRPr lang="en-US" altLang="en-US"/>
          </a:p>
        </p:txBody>
      </p:sp>
      <p:sp>
        <p:nvSpPr>
          <p:cNvPr id="3" name="Footer Placeholder 2"/>
          <p:cNvSpPr>
            <a:spLocks noGrp="1"/>
          </p:cNvSpPr>
          <p:nvPr>
            <p:ph type="ftr" sz="quarter" idx="3"/>
          </p:nvPr>
        </p:nvSpPr>
        <p:spPr>
          <a:xfrm>
            <a:off x="2898775" y="6356350"/>
            <a:ext cx="3505200" cy="365125"/>
          </a:xfrm>
          <a:prstGeom prst="rect">
            <a:avLst/>
          </a:prstGeom>
        </p:spPr>
        <p:txBody>
          <a:bodyPr vert="horz"/>
          <a:lstStyle>
            <a:lvl1pPr algn="r" eaLnBrk="1" latinLnBrk="0" hangingPunct="1">
              <a:defRPr kumimoji="0" sz="1400">
                <a:solidFill>
                  <a:schemeClr val="tx2"/>
                </a:solidFill>
                <a:latin typeface="Arial" charset="0"/>
                <a:ea typeface="+mn-ea"/>
                <a:cs typeface="+mn-cs"/>
              </a:defRPr>
            </a:lvl1pPr>
          </a:lstStyle>
          <a:p>
            <a:pPr>
              <a:defRPr/>
            </a:pPr>
            <a:endParaRPr lang="en-US"/>
          </a:p>
        </p:txBody>
      </p:sp>
      <p:sp>
        <p:nvSpPr>
          <p:cNvPr id="23" name="Slide Number Placeholder 22"/>
          <p:cNvSpPr>
            <a:spLocks noGrp="1"/>
          </p:cNvSpPr>
          <p:nvPr>
            <p:ph type="sldNum" sz="quarter" idx="4"/>
          </p:nvPr>
        </p:nvSpPr>
        <p:spPr>
          <a:xfrm>
            <a:off x="612775" y="6356350"/>
            <a:ext cx="1981200" cy="365125"/>
          </a:xfrm>
          <a:prstGeom prst="rect">
            <a:avLst/>
          </a:prstGeom>
        </p:spPr>
        <p:txBody>
          <a:bodyPr vert="horz" wrap="square" lIns="91440" tIns="45720" rIns="91440" bIns="45720" numCol="1" anchor="t" anchorCtr="0" compatLnSpc="1">
            <a:prstTxWarp prst="textNoShape">
              <a:avLst/>
            </a:prstTxWarp>
          </a:bodyPr>
          <a:lstStyle>
            <a:lvl1pPr>
              <a:defRPr sz="1400">
                <a:solidFill>
                  <a:schemeClr val="tx2"/>
                </a:solidFill>
              </a:defRPr>
            </a:lvl1pPr>
          </a:lstStyle>
          <a:p>
            <a:fld id="{DB5A44EB-657E-4B9A-BC25-7DE12171BE98}" type="slidenum">
              <a:rPr lang="en-US" altLang="en-US"/>
              <a:pPr/>
              <a:t>‹#›</a:t>
            </a:fld>
            <a:endParaRPr lang="en-US" altLang="en-US"/>
          </a:p>
        </p:txBody>
      </p:sp>
      <p:sp>
        <p:nvSpPr>
          <p:cNvPr id="1031" name="Straight Connector 27"/>
          <p:cNvSpPr>
            <a:spLocks noChangeShapeType="1"/>
          </p:cNvSpPr>
          <p:nvPr/>
        </p:nvSpPr>
        <p:spPr bwMode="auto">
          <a:xfrm>
            <a:off x="457200" y="6353175"/>
            <a:ext cx="8229600" cy="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32" name="Straight Connector 28"/>
          <p:cNvSpPr>
            <a:spLocks noChangeShapeType="1"/>
          </p:cNvSpPr>
          <p:nvPr/>
        </p:nvSpPr>
        <p:spPr bwMode="auto">
          <a:xfrm>
            <a:off x="457200" y="1143000"/>
            <a:ext cx="8229600" cy="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Isosceles Triangle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Tree>
  </p:cSld>
  <p:clrMap bg1="lt1" tx1="dk1" bg2="lt2" tx2="dk2" accent1="accent1" accent2="accent2" accent3="accent3" accent4="accent4" accent5="accent5" accent6="accent6" hlink="hlink" folHlink="folHlink"/>
  <p:sldLayoutIdLst>
    <p:sldLayoutId id="2147483777" r:id="rId1"/>
    <p:sldLayoutId id="2147483773" r:id="rId2"/>
    <p:sldLayoutId id="2147483778" r:id="rId3"/>
    <p:sldLayoutId id="2147483774" r:id="rId4"/>
    <p:sldLayoutId id="2147483775" r:id="rId5"/>
    <p:sldLayoutId id="2147483779" r:id="rId6"/>
    <p:sldLayoutId id="2147483780" r:id="rId7"/>
    <p:sldLayoutId id="2147483781" r:id="rId8"/>
    <p:sldLayoutId id="2147483782" r:id="rId9"/>
    <p:sldLayoutId id="2147483776" r:id="rId10"/>
    <p:sldLayoutId id="2147483783" r:id="rId11"/>
  </p:sldLayoutIdLst>
  <p:transition spd="med">
    <p:fade/>
  </p:transition>
  <p:txStyles>
    <p:titleStyle>
      <a:lvl1pPr algn="l" rtl="0" eaLnBrk="0" fontAlgn="base" hangingPunct="0">
        <a:spcBef>
          <a:spcPct val="0"/>
        </a:spcBef>
        <a:spcAft>
          <a:spcPct val="0"/>
        </a:spcAft>
        <a:defRPr sz="32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tx2"/>
          </a:solidFill>
          <a:latin typeface="Bookman Old Style"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Bookman Old Style"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Bookman Old Style"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Bookman Old Style" charset="0"/>
          <a:ea typeface="ＭＳ Ｐゴシック" charset="0"/>
          <a:cs typeface="ＭＳ Ｐゴシック" charset="0"/>
        </a:defRPr>
      </a:lvl5pPr>
      <a:lvl6pPr marL="457200" algn="l" rtl="0" fontAlgn="base">
        <a:spcBef>
          <a:spcPct val="0"/>
        </a:spcBef>
        <a:spcAft>
          <a:spcPct val="0"/>
        </a:spcAft>
        <a:defRPr sz="3200">
          <a:solidFill>
            <a:schemeClr val="tx2"/>
          </a:solidFill>
          <a:latin typeface="Bookman Old Style" charset="0"/>
          <a:ea typeface="ＭＳ Ｐゴシック" charset="0"/>
          <a:cs typeface="ＭＳ Ｐゴシック" charset="0"/>
        </a:defRPr>
      </a:lvl6pPr>
      <a:lvl7pPr marL="914400" algn="l" rtl="0" fontAlgn="base">
        <a:spcBef>
          <a:spcPct val="0"/>
        </a:spcBef>
        <a:spcAft>
          <a:spcPct val="0"/>
        </a:spcAft>
        <a:defRPr sz="3200">
          <a:solidFill>
            <a:schemeClr val="tx2"/>
          </a:solidFill>
          <a:latin typeface="Bookman Old Style" charset="0"/>
          <a:ea typeface="ＭＳ Ｐゴシック" charset="0"/>
          <a:cs typeface="ＭＳ Ｐゴシック" charset="0"/>
        </a:defRPr>
      </a:lvl7pPr>
      <a:lvl8pPr marL="1371600" algn="l" rtl="0" fontAlgn="base">
        <a:spcBef>
          <a:spcPct val="0"/>
        </a:spcBef>
        <a:spcAft>
          <a:spcPct val="0"/>
        </a:spcAft>
        <a:defRPr sz="3200">
          <a:solidFill>
            <a:schemeClr val="tx2"/>
          </a:solidFill>
          <a:latin typeface="Bookman Old Style" charset="0"/>
          <a:ea typeface="ＭＳ Ｐゴシック" charset="0"/>
          <a:cs typeface="ＭＳ Ｐゴシック" charset="0"/>
        </a:defRPr>
      </a:lvl8pPr>
      <a:lvl9pPr marL="1828800" algn="l" rtl="0" fontAlgn="base">
        <a:spcBef>
          <a:spcPct val="0"/>
        </a:spcBef>
        <a:spcAft>
          <a:spcPct val="0"/>
        </a:spcAft>
        <a:defRPr sz="3200">
          <a:solidFill>
            <a:schemeClr val="tx2"/>
          </a:solidFill>
          <a:latin typeface="Bookman Old Style" charset="0"/>
          <a:ea typeface="ＭＳ Ｐゴシック" charset="0"/>
          <a:cs typeface="ＭＳ Ｐゴシック" charset="0"/>
        </a:defRPr>
      </a:lvl9pPr>
    </p:titleStyle>
    <p:bodyStyle>
      <a:lvl1pPr marL="273050" indent="-273050" algn="l" rtl="0" eaLnBrk="0" fontAlgn="base" hangingPunct="0">
        <a:spcBef>
          <a:spcPts val="600"/>
        </a:spcBef>
        <a:spcAft>
          <a:spcPct val="0"/>
        </a:spcAft>
        <a:buClr>
          <a:schemeClr val="accent1"/>
        </a:buClr>
        <a:buSzPct val="76000"/>
        <a:buFont typeface="Wingdings 3" pitchFamily="18" charset="2"/>
        <a:buChar char=""/>
        <a:defRPr sz="2600" kern="1200">
          <a:solidFill>
            <a:schemeClr val="tx1"/>
          </a:solidFill>
          <a:latin typeface="+mn-lt"/>
          <a:ea typeface="ＭＳ Ｐゴシック" charset="0"/>
          <a:cs typeface="ＭＳ Ｐゴシック" charset="0"/>
        </a:defRPr>
      </a:lvl1pPr>
      <a:lvl2pPr marL="547688" indent="-273050" algn="l" rtl="0" eaLnBrk="0" fontAlgn="base" hangingPunct="0">
        <a:spcBef>
          <a:spcPts val="500"/>
        </a:spcBef>
        <a:spcAft>
          <a:spcPct val="0"/>
        </a:spcAft>
        <a:buClr>
          <a:schemeClr val="accent2"/>
        </a:buClr>
        <a:buSzPct val="76000"/>
        <a:buFont typeface="Wingdings 3" pitchFamily="18" charset="2"/>
        <a:buChar char=""/>
        <a:defRPr sz="2300" kern="1200">
          <a:solidFill>
            <a:schemeClr val="tx2"/>
          </a:solidFill>
          <a:latin typeface="+mn-lt"/>
          <a:ea typeface="ＭＳ Ｐゴシック" charset="0"/>
          <a:cs typeface="+mn-cs"/>
        </a:defRPr>
      </a:lvl2pPr>
      <a:lvl3pPr marL="822325" indent="-228600" algn="l" rtl="0" eaLnBrk="0" fontAlgn="base" hangingPunct="0">
        <a:spcBef>
          <a:spcPts val="500"/>
        </a:spcBef>
        <a:spcAft>
          <a:spcPct val="0"/>
        </a:spcAft>
        <a:buClr>
          <a:srgbClr val="BCBCBC"/>
        </a:buClr>
        <a:buSzPct val="76000"/>
        <a:buFont typeface="Wingdings 3" pitchFamily="18" charset="2"/>
        <a:buChar char=""/>
        <a:defRPr sz="2000" kern="1200">
          <a:solidFill>
            <a:schemeClr val="tx1"/>
          </a:solidFill>
          <a:latin typeface="+mn-lt"/>
          <a:ea typeface="ＭＳ Ｐゴシック" charset="0"/>
          <a:cs typeface="+mn-cs"/>
        </a:defRPr>
      </a:lvl3pPr>
      <a:lvl4pPr marL="1096963" indent="-228600" algn="l" rtl="0" eaLnBrk="0" fontAlgn="base" hangingPunct="0">
        <a:spcBef>
          <a:spcPts val="400"/>
        </a:spcBef>
        <a:spcAft>
          <a:spcPct val="0"/>
        </a:spcAft>
        <a:buClr>
          <a:srgbClr val="C01A22"/>
        </a:buClr>
        <a:buSzPct val="70000"/>
        <a:buFont typeface="Wingdings" pitchFamily="2" charset="2"/>
        <a:buChar char=""/>
        <a:defRPr kern="1200">
          <a:solidFill>
            <a:schemeClr val="tx1"/>
          </a:solidFill>
          <a:latin typeface="+mn-lt"/>
          <a:ea typeface="ＭＳ Ｐゴシック" charset="0"/>
          <a:cs typeface="+mn-cs"/>
        </a:defRPr>
      </a:lvl4pPr>
      <a:lvl5pPr marL="1371600" indent="-228600" algn="l" rtl="0" eaLnBrk="0" fontAlgn="base" hangingPunct="0">
        <a:spcBef>
          <a:spcPts val="300"/>
        </a:spcBef>
        <a:spcAft>
          <a:spcPct val="0"/>
        </a:spcAft>
        <a:buClr>
          <a:schemeClr val="accent2"/>
        </a:buClr>
        <a:buSzPct val="70000"/>
        <a:buFont typeface="Wingdings" pitchFamily="2" charset="2"/>
        <a:buChar char=""/>
        <a:defRPr sz="1600" kern="1200">
          <a:solidFill>
            <a:schemeClr val="tx1"/>
          </a:solidFill>
          <a:latin typeface="+mn-lt"/>
          <a:ea typeface="ＭＳ Ｐゴシック" charset="0"/>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lyQtc309Y9M"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WJn_aB4FjpI"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aDDvpTMABOQ"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upload.wikimedia.org/wikipedia/en/5/59/BataanWWII.jpg"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V2i5RZLQ3xg"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ctrTitle"/>
          </p:nvPr>
        </p:nvSpPr>
        <p:spPr/>
        <p:txBody>
          <a:bodyPr/>
          <a:lstStyle/>
          <a:p>
            <a:pPr eaLnBrk="1" hangingPunct="1"/>
            <a:r>
              <a:rPr lang="en-US" altLang="en-US" smtClean="0">
                <a:ea typeface="ＭＳ Ｐゴシック" pitchFamily="34" charset="-128"/>
              </a:rPr>
              <a:t>World War II</a:t>
            </a:r>
          </a:p>
        </p:txBody>
      </p:sp>
      <p:sp>
        <p:nvSpPr>
          <p:cNvPr id="3" name="Subtitle 2"/>
          <p:cNvSpPr>
            <a:spLocks noGrp="1"/>
          </p:cNvSpPr>
          <p:nvPr>
            <p:ph type="subTitle" idx="1"/>
          </p:nvPr>
        </p:nvSpPr>
        <p:spPr/>
        <p:txBody>
          <a:bodyPr>
            <a:normAutofit/>
          </a:bodyPr>
          <a:lstStyle/>
          <a:p>
            <a:pPr eaLnBrk="1" fontAlgn="auto" hangingPunct="1">
              <a:spcAft>
                <a:spcPts val="0"/>
              </a:spcAft>
              <a:buFont typeface="Wingdings 3"/>
              <a:buNone/>
              <a:defRPr/>
            </a:pPr>
            <a:r>
              <a:rPr lang="en-US" dirty="0" smtClean="0"/>
              <a:t>1941-1945</a:t>
            </a:r>
            <a:endParaRPr lang="en-US" dirty="0"/>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p:cNvPicPr>
            <a:picLocks noChangeAspect="1"/>
          </p:cNvPicPr>
          <p:nvPr/>
        </p:nvPicPr>
        <p:blipFill>
          <a:blip r:embed="rId3">
            <a:extLst>
              <a:ext uri="{28A0092B-C50C-407E-A947-70E740481C1C}">
                <a14:useLocalDpi xmlns:a14="http://schemas.microsoft.com/office/drawing/2010/main" val="0"/>
              </a:ext>
            </a:extLst>
          </a:blip>
          <a:srcRect t="2890" b="289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0"/>
            <a:ext cx="9144001" cy="1754327"/>
          </a:xfrm>
          <a:prstGeom prst="rect">
            <a:avLst/>
          </a:prstGeom>
          <a:noFill/>
        </p:spPr>
        <p:txBody>
          <a:bodyPr>
            <a:spAutoFit/>
          </a:bodyPr>
          <a:lstStyle/>
          <a:p>
            <a:pPr>
              <a:defRPr/>
            </a:pPr>
            <a:r>
              <a:rPr lang="en-US" sz="54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Stencil"/>
                <a:ea typeface="ＭＳ Ｐゴシック" charset="0"/>
                <a:cs typeface="Stencil"/>
              </a:rPr>
              <a:t>D-Day: The “Date” of the Attack</a:t>
            </a:r>
          </a:p>
        </p:txBody>
      </p:sp>
    </p:spTree>
    <p:extLst>
      <p:ext uri="{BB962C8B-B14F-4D97-AF65-F5344CB8AC3E}">
        <p14:creationId xmlns:p14="http://schemas.microsoft.com/office/powerpoint/2010/main" val="2908748521"/>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5" descr="1258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2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eaLnBrk="1" hangingPunct="1"/>
            <a:r>
              <a:rPr lang="en-US" altLang="en-US" smtClean="0">
                <a:solidFill>
                  <a:srgbClr val="CC0000"/>
                </a:solidFill>
                <a:effectLst>
                  <a:outerShdw blurRad="38100" dist="38100" dir="2700000" algn="tl">
                    <a:srgbClr val="C0C0C0"/>
                  </a:outerShdw>
                </a:effectLst>
                <a:ea typeface="ＭＳ Ｐゴシック" pitchFamily="34" charset="-128"/>
              </a:rPr>
              <a:t>Operation Overlord</a:t>
            </a:r>
          </a:p>
        </p:txBody>
      </p:sp>
      <p:sp>
        <p:nvSpPr>
          <p:cNvPr id="3" name="Content Placeholder 2"/>
          <p:cNvSpPr>
            <a:spLocks noGrp="1"/>
          </p:cNvSpPr>
          <p:nvPr>
            <p:ph sz="quarter" idx="1"/>
          </p:nvPr>
        </p:nvSpPr>
        <p:spPr>
          <a:xfrm>
            <a:off x="457200" y="1219200"/>
            <a:ext cx="8229600" cy="4937125"/>
          </a:xfrm>
          <a:solidFill>
            <a:schemeClr val="bg1">
              <a:lumMod val="75000"/>
              <a:alpha val="65000"/>
            </a:schemeClr>
          </a:solidFill>
        </p:spPr>
        <p:txBody>
          <a:bodyPr>
            <a:normAutofit/>
          </a:bodyPr>
          <a:lstStyle/>
          <a:p>
            <a:pPr eaLnBrk="1" hangingPunct="1"/>
            <a:r>
              <a:rPr lang="en-US" altLang="en-US" sz="3600" dirty="0" smtClean="0">
                <a:ea typeface="ＭＳ Ｐゴシック" pitchFamily="34" charset="-128"/>
              </a:rPr>
              <a:t>Massive mobilization of troops and weaponry</a:t>
            </a:r>
          </a:p>
          <a:p>
            <a:pPr eaLnBrk="1" hangingPunct="1"/>
            <a:r>
              <a:rPr lang="en-US" altLang="en-US" sz="3600" dirty="0" smtClean="0">
                <a:ea typeface="ＭＳ Ｐゴシック" pitchFamily="34" charset="-128"/>
              </a:rPr>
              <a:t>Very specific requirements for day of attack</a:t>
            </a:r>
          </a:p>
          <a:p>
            <a:pPr eaLnBrk="1" hangingPunct="1"/>
            <a:r>
              <a:rPr lang="en-US" altLang="en-US" sz="3600" dirty="0" smtClean="0">
                <a:ea typeface="ＭＳ Ｐゴシック" pitchFamily="34" charset="-128"/>
              </a:rPr>
              <a:t>June 6, 1944 – D-Day invasion</a:t>
            </a:r>
          </a:p>
          <a:p>
            <a:pPr lvl="1" eaLnBrk="1" hangingPunct="1"/>
            <a:r>
              <a:rPr lang="en-US" altLang="en-US" sz="3200" dirty="0" smtClean="0">
                <a:solidFill>
                  <a:schemeClr val="tx1"/>
                </a:solidFill>
                <a:ea typeface="ＭＳ Ｐゴシック" pitchFamily="34" charset="-128"/>
              </a:rPr>
              <a:t>Utah, Omaha, Gold, Sword, Juno</a:t>
            </a:r>
          </a:p>
          <a:p>
            <a:pPr lvl="1" eaLnBrk="1" hangingPunct="1"/>
            <a:r>
              <a:rPr lang="en-US" altLang="en-US" sz="3200" dirty="0" smtClean="0">
                <a:solidFill>
                  <a:schemeClr val="tx1"/>
                </a:solidFill>
                <a:ea typeface="ＭＳ Ｐゴシック" pitchFamily="34" charset="-128"/>
              </a:rPr>
              <a:t>Omaha beach the deadliest</a:t>
            </a:r>
          </a:p>
          <a:p>
            <a:pPr eaLnBrk="1" hangingPunct="1"/>
            <a:r>
              <a:rPr lang="en-US" altLang="en-US" sz="3600" dirty="0" smtClean="0">
                <a:ea typeface="ＭＳ Ｐゴシック" pitchFamily="34" charset="-128"/>
              </a:rPr>
              <a:t>Liberation of Paris two months later</a:t>
            </a:r>
          </a:p>
        </p:txBody>
      </p:sp>
    </p:spTree>
    <p:extLst>
      <p:ext uri="{BB962C8B-B14F-4D97-AF65-F5344CB8AC3E}">
        <p14:creationId xmlns:p14="http://schemas.microsoft.com/office/powerpoint/2010/main" val="3558226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par>
                          <p:cTn id="23" fill="hold" nodeType="afterGroup">
                            <p:stCondLst>
                              <p:cond delay="500"/>
                            </p:stCondLst>
                            <p:childTnLst>
                              <p:par>
                                <p:cTn id="24" presetID="16" presetClass="entr" presetSubtype="21"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barn(inVertical)">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3"/>
          <p:cNvPicPr>
            <a:picLocks noChangeAspect="1"/>
          </p:cNvPicPr>
          <p:nvPr/>
        </p:nvPicPr>
        <p:blipFill>
          <a:blip r:embed="rId2">
            <a:extLst>
              <a:ext uri="{28A0092B-C50C-407E-A947-70E740481C1C}">
                <a14:useLocalDpi xmlns:a14="http://schemas.microsoft.com/office/drawing/2010/main" val="0"/>
              </a:ext>
            </a:extLst>
          </a:blip>
          <a:srcRect l="5882" r="5882"/>
          <a:stretch>
            <a:fillRect/>
          </a:stretch>
        </p:blipFill>
        <p:spPr bwMode="auto">
          <a:xfrm>
            <a:off x="0" y="-254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l="40" t="-523" r="11725" b="523"/>
          <a:stretch>
            <a:fillRect/>
          </a:stretch>
        </p:blipFill>
        <p:spPr bwMode="auto">
          <a:xfrm>
            <a:off x="0" y="-36513"/>
            <a:ext cx="91440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l="12408"/>
          <a:stretch>
            <a:fillRect/>
          </a:stretch>
        </p:blipFill>
        <p:spPr bwMode="auto">
          <a:xfrm>
            <a:off x="0" y="-76200"/>
            <a:ext cx="914400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8391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p:cNvPicPr>
            <a:picLocks noChangeAspect="1"/>
          </p:cNvPicPr>
          <p:nvPr/>
        </p:nvPicPr>
        <p:blipFill>
          <a:blip r:embed="rId2">
            <a:extLst>
              <a:ext uri="{28A0092B-C50C-407E-A947-70E740481C1C}">
                <a14:useLocalDpi xmlns:a14="http://schemas.microsoft.com/office/drawing/2010/main" val="0"/>
              </a:ext>
            </a:extLst>
          </a:blip>
          <a:srcRect l="22624" r="4228"/>
          <a:stretch>
            <a:fillRect/>
          </a:stretch>
        </p:blipFill>
        <p:spPr bwMode="auto">
          <a:xfrm>
            <a:off x="5472113" y="14288"/>
            <a:ext cx="3671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0" name="Picture 2"/>
          <p:cNvPicPr>
            <a:picLocks noChangeAspect="1"/>
          </p:cNvPicPr>
          <p:nvPr/>
        </p:nvPicPr>
        <p:blipFill>
          <a:blip r:embed="rId3">
            <a:extLst>
              <a:ext uri="{28A0092B-C50C-407E-A947-70E740481C1C}">
                <a14:useLocalDpi xmlns:a14="http://schemas.microsoft.com/office/drawing/2010/main" val="0"/>
              </a:ext>
            </a:extLst>
          </a:blip>
          <a:srcRect l="2682" r="14182"/>
          <a:stretch>
            <a:fillRect/>
          </a:stretch>
        </p:blipFill>
        <p:spPr bwMode="auto">
          <a:xfrm>
            <a:off x="0" y="0"/>
            <a:ext cx="5700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6200" y="17372"/>
            <a:ext cx="5638800" cy="1754327"/>
          </a:xfrm>
          <a:prstGeom prst="rect">
            <a:avLst/>
          </a:prstGeom>
          <a:noFill/>
        </p:spPr>
        <p:txBody>
          <a:bodyPr>
            <a:spAutoFit/>
          </a:bodyPr>
          <a:lstStyle/>
          <a:p>
            <a:pPr>
              <a:defRPr/>
            </a:pPr>
            <a:r>
              <a:rPr lang="en-US" sz="54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n-lt"/>
                <a:ea typeface="ＭＳ Ｐゴシック" charset="0"/>
                <a:cs typeface="ＭＳ Ｐゴシック" charset="0"/>
              </a:rPr>
              <a:t>The French Resistance</a:t>
            </a:r>
          </a:p>
        </p:txBody>
      </p:sp>
    </p:spTree>
    <p:extLst>
      <p:ext uri="{BB962C8B-B14F-4D97-AF65-F5344CB8AC3E}">
        <p14:creationId xmlns:p14="http://schemas.microsoft.com/office/powerpoint/2010/main" val="3473399486"/>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6200" y="17372"/>
            <a:ext cx="8991600" cy="1754327"/>
          </a:xfrm>
          <a:prstGeom prst="rect">
            <a:avLst/>
          </a:prstGeom>
          <a:noFill/>
        </p:spPr>
        <p:txBody>
          <a:bodyPr>
            <a:spAutoFit/>
          </a:bodyPr>
          <a:lstStyle/>
          <a:p>
            <a:pPr>
              <a:defRPr/>
            </a:pPr>
            <a:r>
              <a:rPr lang="en-US" sz="54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n-lt"/>
                <a:ea typeface="ＭＳ Ｐゴシック" charset="0"/>
                <a:cs typeface="ＭＳ Ｐゴシック" charset="0"/>
              </a:rPr>
              <a:t>Liberation of Paris:  August 25, 1944</a:t>
            </a:r>
          </a:p>
        </p:txBody>
      </p:sp>
    </p:spTree>
    <p:extLst>
      <p:ext uri="{BB962C8B-B14F-4D97-AF65-F5344CB8AC3E}">
        <p14:creationId xmlns:p14="http://schemas.microsoft.com/office/powerpoint/2010/main" val="571154558"/>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idx="4294967295"/>
          </p:nvPr>
        </p:nvSpPr>
        <p:spPr/>
        <p:txBody>
          <a:bodyPr anchor="b"/>
          <a:lstStyle/>
          <a:p>
            <a:endParaRPr lang="en-US" smtClean="0"/>
          </a:p>
        </p:txBody>
      </p:sp>
      <p:sp>
        <p:nvSpPr>
          <p:cNvPr id="168963" name="Content Placeholder 2"/>
          <p:cNvSpPr>
            <a:spLocks noGrp="1"/>
          </p:cNvSpPr>
          <p:nvPr>
            <p:ph idx="4294967295"/>
          </p:nvPr>
        </p:nvSpPr>
        <p:spPr/>
        <p:txBody>
          <a:bodyPr/>
          <a:lstStyle/>
          <a:p>
            <a:endParaRPr lang="en-US" smtClean="0"/>
          </a:p>
        </p:txBody>
      </p:sp>
      <p:pic>
        <p:nvPicPr>
          <p:cNvPr id="16896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717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7996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a:hlinkClick r:id="rId3"/>
          </p:cNvPr>
          <p:cNvPicPr>
            <a:picLocks noChangeAspect="1"/>
          </p:cNvPicPr>
          <p:nvPr/>
        </p:nvPicPr>
        <p:blipFill>
          <a:blip r:embed="rId4">
            <a:extLst>
              <a:ext uri="{28A0092B-C50C-407E-A947-70E740481C1C}">
                <a14:useLocalDpi xmlns:a14="http://schemas.microsoft.com/office/drawing/2010/main" val="0"/>
              </a:ext>
            </a:extLst>
          </a:blip>
          <a:srcRect l="4591" r="45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5750004"/>
            <a:ext cx="9144000" cy="1107996"/>
          </a:xfrm>
          <a:prstGeom prst="rect">
            <a:avLst/>
          </a:prstGeom>
          <a:noFill/>
        </p:spPr>
        <p:txBody>
          <a:bodyPr>
            <a:spAutoFit/>
          </a:bodyPr>
          <a:lstStyle/>
          <a:p>
            <a:pPr algn="ctr">
              <a:defRPr/>
            </a:pPr>
            <a:r>
              <a:rPr lang="en-US" sz="6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n-lt"/>
                <a:ea typeface="ＭＳ Ｐゴシック" charset="0"/>
                <a:cs typeface="ＭＳ Ｐゴシック" charset="0"/>
              </a:rPr>
              <a:t>The Monuments Men</a:t>
            </a:r>
          </a:p>
        </p:txBody>
      </p:sp>
    </p:spTree>
    <p:extLst>
      <p:ext uri="{BB962C8B-B14F-4D97-AF65-F5344CB8AC3E}">
        <p14:creationId xmlns:p14="http://schemas.microsoft.com/office/powerpoint/2010/main" val="2425805958"/>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3"/>
          <p:cNvPicPr>
            <a:picLocks noChangeAspect="1"/>
          </p:cNvPicPr>
          <p:nvPr/>
        </p:nvPicPr>
        <p:blipFill>
          <a:blip r:embed="rId2">
            <a:extLst>
              <a:ext uri="{28A0092B-C50C-407E-A947-70E740481C1C}">
                <a14:useLocalDpi xmlns:a14="http://schemas.microsoft.com/office/drawing/2010/main" val="0"/>
              </a:ext>
            </a:extLst>
          </a:blip>
          <a:srcRect t="3279" b="3278"/>
          <a:stretch>
            <a:fillRect/>
          </a:stretch>
        </p:blipFill>
        <p:spPr bwMode="auto">
          <a:xfrm>
            <a:off x="-11113"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118760"/>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305009"/>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pPr eaLnBrk="1" hangingPunct="1"/>
            <a:r>
              <a:rPr lang="en-US" altLang="en-US" smtClean="0">
                <a:ea typeface="ＭＳ Ｐゴシック" pitchFamily="34" charset="-128"/>
              </a:rPr>
              <a:t>You’re In The Army Now!</a:t>
            </a:r>
          </a:p>
        </p:txBody>
      </p:sp>
      <p:sp>
        <p:nvSpPr>
          <p:cNvPr id="3" name="Text Placeholder 2"/>
          <p:cNvSpPr>
            <a:spLocks noGrp="1"/>
          </p:cNvSpPr>
          <p:nvPr>
            <p:ph type="body" idx="1"/>
          </p:nvPr>
        </p:nvSpPr>
        <p:spPr/>
        <p:txBody>
          <a:bodyPr>
            <a:normAutofit/>
          </a:bodyPr>
          <a:lstStyle/>
          <a:p>
            <a:pPr eaLnBrk="1" fontAlgn="auto" hangingPunct="1">
              <a:spcAft>
                <a:spcPts val="0"/>
              </a:spcAft>
              <a:buFont typeface="Wingdings 3"/>
              <a:buNone/>
              <a:defRPr/>
            </a:pPr>
            <a:r>
              <a:rPr lang="en-US" dirty="0" smtClean="0">
                <a:ea typeface="+mn-ea"/>
                <a:cs typeface="+mn-cs"/>
              </a:rPr>
              <a:t>Life Of A Soldier</a:t>
            </a:r>
            <a:endParaRPr lang="en-US" dirty="0">
              <a:ea typeface="+mn-ea"/>
              <a:cs typeface="+mn-cs"/>
            </a:endParaRPr>
          </a:p>
        </p:txBody>
      </p:sp>
    </p:spTree>
    <p:extLst>
      <p:ext uri="{BB962C8B-B14F-4D97-AF65-F5344CB8AC3E}">
        <p14:creationId xmlns:p14="http://schemas.microsoft.com/office/powerpoint/2010/main" val="4287889971"/>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4"/>
          <p:cNvSpPr>
            <a:spLocks noGrp="1"/>
          </p:cNvSpPr>
          <p:nvPr>
            <p:ph type="ctrTitle"/>
          </p:nvPr>
        </p:nvSpPr>
        <p:spPr/>
        <p:txBody>
          <a:bodyPr/>
          <a:lstStyle/>
          <a:p>
            <a:pPr eaLnBrk="1" hangingPunct="1"/>
            <a:r>
              <a:rPr lang="en-US" altLang="en-US" sz="4100" dirty="0" smtClean="0">
                <a:ea typeface="ＭＳ Ｐゴシック" pitchFamily="34" charset="-128"/>
              </a:rPr>
              <a:t>The European Theatre</a:t>
            </a:r>
          </a:p>
        </p:txBody>
      </p:sp>
      <p:sp>
        <p:nvSpPr>
          <p:cNvPr id="24579" name="Rectangle 5"/>
          <p:cNvSpPr>
            <a:spLocks noGrp="1"/>
          </p:cNvSpPr>
          <p:nvPr>
            <p:ph type="subTitle" idx="1"/>
          </p:nvPr>
        </p:nvSpPr>
        <p:spPr>
          <a:xfrm>
            <a:off x="1828800" y="5029200"/>
            <a:ext cx="6400800" cy="838200"/>
          </a:xfrm>
        </p:spPr>
        <p:txBody>
          <a:bodyPr>
            <a:normAutofit/>
          </a:bodyPr>
          <a:lstStyle/>
          <a:p>
            <a:pPr marL="136525" eaLnBrk="1" fontAlgn="auto" hangingPunct="1">
              <a:spcAft>
                <a:spcPts val="0"/>
              </a:spcAft>
              <a:buFont typeface="Wingdings 3"/>
              <a:buNone/>
              <a:defRPr/>
            </a:pPr>
            <a:r>
              <a:rPr lang="en-US" smtClean="0"/>
              <a:t>Defeating Hitler: Job #1</a:t>
            </a:r>
          </a:p>
        </p:txBody>
      </p:sp>
    </p:spTree>
    <p:extLst>
      <p:ext uri="{BB962C8B-B14F-4D97-AF65-F5344CB8AC3E}">
        <p14:creationId xmlns:p14="http://schemas.microsoft.com/office/powerpoint/2010/main" val="325564032"/>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p:cNvSpPr>
          <p:nvPr>
            <p:ph type="title"/>
          </p:nvPr>
        </p:nvSpPr>
        <p:spPr/>
        <p:txBody>
          <a:bodyPr/>
          <a:lstStyle/>
          <a:p>
            <a:pPr eaLnBrk="1" hangingPunct="1"/>
            <a:r>
              <a:rPr lang="en-US" altLang="en-US" smtClean="0">
                <a:ea typeface="ＭＳ Ｐゴシック" pitchFamily="34" charset="-128"/>
              </a:rPr>
              <a:t>Private SNAFU</a:t>
            </a:r>
          </a:p>
        </p:txBody>
      </p:sp>
      <p:sp>
        <p:nvSpPr>
          <p:cNvPr id="244739" name="Rectangle 3"/>
          <p:cNvSpPr>
            <a:spLocks noGrp="1"/>
          </p:cNvSpPr>
          <p:nvPr>
            <p:ph sz="quarter" idx="1"/>
          </p:nvPr>
        </p:nvSpPr>
        <p:spPr>
          <a:xfrm>
            <a:off x="457200" y="1219200"/>
            <a:ext cx="8229600" cy="4937125"/>
          </a:xfrm>
        </p:spPr>
        <p:txBody>
          <a:bodyPr>
            <a:noAutofit/>
          </a:bodyPr>
          <a:lstStyle/>
          <a:p>
            <a:pPr marL="365125" indent="-255588" eaLnBrk="1" hangingPunct="1">
              <a:lnSpc>
                <a:spcPct val="80000"/>
              </a:lnSpc>
              <a:buClr>
                <a:srgbClr val="EB641B"/>
              </a:buClr>
              <a:buFont typeface="Georgia" pitchFamily="18" charset="0"/>
              <a:buChar char="•"/>
            </a:pPr>
            <a:r>
              <a:rPr lang="en-US" altLang="en-US" sz="3200" smtClean="0">
                <a:ea typeface="ＭＳ Ｐゴシック" pitchFamily="34" charset="-128"/>
              </a:rPr>
              <a:t>Private SNAFU was a character created to help enlisted men with poor reading skills learn military protocol through fun, instructional cartoons.</a:t>
            </a:r>
          </a:p>
          <a:p>
            <a:pPr marL="639763" lvl="1" indent="-255588" eaLnBrk="1" hangingPunct="1">
              <a:lnSpc>
                <a:spcPct val="80000"/>
              </a:lnSpc>
              <a:buClr>
                <a:srgbClr val="EB641B"/>
              </a:buClr>
              <a:buFont typeface="Georgia" pitchFamily="18" charset="0"/>
              <a:buChar char="•"/>
            </a:pPr>
            <a:r>
              <a:rPr lang="en-US" altLang="en-US" sz="3200" smtClean="0">
                <a:ea typeface="ＭＳ Ｐゴシック" pitchFamily="34" charset="-128"/>
              </a:rPr>
              <a:t>Private SNAFU did everything wrong (hence the name), so men learned through his negative </a:t>
            </a:r>
          </a:p>
          <a:p>
            <a:pPr marL="639763" lvl="1" indent="-255588" eaLnBrk="1" hangingPunct="1">
              <a:lnSpc>
                <a:spcPct val="80000"/>
              </a:lnSpc>
              <a:buClr>
                <a:srgbClr val="EB641B"/>
              </a:buClr>
              <a:buFont typeface="Georgia" pitchFamily="18" charset="0"/>
              <a:buChar char="•"/>
            </a:pPr>
            <a:r>
              <a:rPr lang="en-US" altLang="en-US" sz="3200" smtClean="0">
                <a:ea typeface="ＭＳ Ｐゴシック" pitchFamily="34" charset="-128"/>
              </a:rPr>
              <a:t>Somewhat racy – kept men entertained while they learned.</a:t>
            </a:r>
          </a:p>
          <a:p>
            <a:pPr marL="365125" indent="-255588" eaLnBrk="1" hangingPunct="1">
              <a:lnSpc>
                <a:spcPct val="80000"/>
              </a:lnSpc>
              <a:buClr>
                <a:srgbClr val="EB641B"/>
              </a:buClr>
              <a:buFont typeface="Georgia" pitchFamily="18" charset="0"/>
              <a:buChar char="•"/>
            </a:pPr>
            <a:r>
              <a:rPr lang="en-US" altLang="en-US" sz="3200" smtClean="0">
                <a:ea typeface="ＭＳ Ｐゴシック" pitchFamily="34" charset="-128"/>
              </a:rPr>
              <a:t>Created by Frank Capra (It’s a Wonderful Life), written by Theodore Geisel (Dr. Seuss), and voiced by Mel Blanc (Bugs Bunny)</a:t>
            </a:r>
          </a:p>
        </p:txBody>
      </p:sp>
      <p:pic>
        <p:nvPicPr>
          <p:cNvPr id="244741" name="Picture 5" descr="File:Private SNAFU.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3181" r="3333"/>
          <a:stretch>
            <a:fillRect/>
          </a:stretch>
        </p:blipFill>
        <p:spPr bwMode="auto">
          <a:xfrm>
            <a:off x="-14288" y="0"/>
            <a:ext cx="9158288"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2581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44739">
                                            <p:txEl>
                                              <p:pRg st="0" end="0"/>
                                            </p:txEl>
                                          </p:spTgt>
                                        </p:tgtEl>
                                        <p:attrNameLst>
                                          <p:attrName>style.visibility</p:attrName>
                                        </p:attrNameLst>
                                      </p:cBhvr>
                                      <p:to>
                                        <p:strVal val="visible"/>
                                      </p:to>
                                    </p:set>
                                    <p:animEffect transition="in" filter="checkerboard(across)">
                                      <p:cBhvr>
                                        <p:cTn id="7" dur="500"/>
                                        <p:tgtEl>
                                          <p:spTgt spid="2447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44739">
                                            <p:txEl>
                                              <p:pRg st="1" end="1"/>
                                            </p:txEl>
                                          </p:spTgt>
                                        </p:tgtEl>
                                        <p:attrNameLst>
                                          <p:attrName>style.visibility</p:attrName>
                                        </p:attrNameLst>
                                      </p:cBhvr>
                                      <p:to>
                                        <p:strVal val="visible"/>
                                      </p:to>
                                    </p:set>
                                    <p:animEffect transition="in" filter="checkerboard(across)">
                                      <p:cBhvr>
                                        <p:cTn id="12" dur="500"/>
                                        <p:tgtEl>
                                          <p:spTgt spid="2447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44739">
                                            <p:txEl>
                                              <p:pRg st="2" end="2"/>
                                            </p:txEl>
                                          </p:spTgt>
                                        </p:tgtEl>
                                        <p:attrNameLst>
                                          <p:attrName>style.visibility</p:attrName>
                                        </p:attrNameLst>
                                      </p:cBhvr>
                                      <p:to>
                                        <p:strVal val="visible"/>
                                      </p:to>
                                    </p:set>
                                    <p:animEffect transition="in" filter="checkerboard(across)">
                                      <p:cBhvr>
                                        <p:cTn id="17" dur="500"/>
                                        <p:tgtEl>
                                          <p:spTgt spid="2447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244739">
                                            <p:txEl>
                                              <p:pRg st="3" end="3"/>
                                            </p:txEl>
                                          </p:spTgt>
                                        </p:tgtEl>
                                        <p:attrNameLst>
                                          <p:attrName>style.visibility</p:attrName>
                                        </p:attrNameLst>
                                      </p:cBhvr>
                                      <p:to>
                                        <p:strVal val="visible"/>
                                      </p:to>
                                    </p:set>
                                    <p:animEffect transition="in" filter="checkerboard(across)">
                                      <p:cBhvr>
                                        <p:cTn id="22" dur="500"/>
                                        <p:tgtEl>
                                          <p:spTgt spid="24473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44741"/>
                                        </p:tgtEl>
                                        <p:attrNameLst>
                                          <p:attrName>style.visibility</p:attrName>
                                        </p:attrNameLst>
                                      </p:cBhvr>
                                      <p:to>
                                        <p:strVal val="visible"/>
                                      </p:to>
                                    </p:set>
                                    <p:animEffect transition="in" filter="fade">
                                      <p:cBhvr>
                                        <p:cTn id="27" dur="500"/>
                                        <p:tgtEl>
                                          <p:spTgt spid="244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7" descr="1-2-E92-25-ExplorePAHistory-a0k0j2-a_34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862"/>
            <a:ext cx="9144000"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Rectangle 3"/>
          <p:cNvSpPr>
            <a:spLocks noGrp="1"/>
          </p:cNvSpPr>
          <p:nvPr>
            <p:ph sz="quarter" idx="1"/>
          </p:nvPr>
        </p:nvSpPr>
        <p:spPr>
          <a:xfrm>
            <a:off x="5943600" y="228600"/>
            <a:ext cx="3200400" cy="6400800"/>
          </a:xfrm>
          <a:solidFill>
            <a:srgbClr val="C0C0C0">
              <a:alpha val="74901"/>
            </a:srgbClr>
          </a:solidFill>
        </p:spPr>
        <p:txBody>
          <a:bodyPr/>
          <a:lstStyle/>
          <a:p>
            <a:pPr marL="0" indent="0" eaLnBrk="1" hangingPunct="1">
              <a:lnSpc>
                <a:spcPct val="80000"/>
              </a:lnSpc>
              <a:buFont typeface="Wingdings 3" pitchFamily="18" charset="2"/>
              <a:buNone/>
            </a:pPr>
            <a:r>
              <a:rPr lang="en-US" altLang="en-US" sz="3600" dirty="0" smtClean="0">
                <a:ea typeface="ＭＳ Ｐゴシック" pitchFamily="34" charset="-128"/>
              </a:rPr>
              <a:t>Selective Service Act (1940)</a:t>
            </a:r>
          </a:p>
          <a:p>
            <a:pPr lvl="1" eaLnBrk="1" hangingPunct="1">
              <a:lnSpc>
                <a:spcPct val="80000"/>
              </a:lnSpc>
            </a:pPr>
            <a:r>
              <a:rPr lang="en-US" altLang="en-US" sz="3600" dirty="0" smtClean="0">
                <a:ea typeface="ＭＳ Ｐゴシック" pitchFamily="34" charset="-128"/>
              </a:rPr>
              <a:t>First peacetime draft</a:t>
            </a:r>
          </a:p>
          <a:p>
            <a:pPr lvl="1" eaLnBrk="1" hangingPunct="1">
              <a:lnSpc>
                <a:spcPct val="80000"/>
              </a:lnSpc>
            </a:pPr>
            <a:r>
              <a:rPr lang="en-US" altLang="en-US" sz="3600" dirty="0" smtClean="0">
                <a:ea typeface="ＭＳ Ｐゴシック" pitchFamily="34" charset="-128"/>
              </a:rPr>
              <a:t>All men, 18-45; 1 year term</a:t>
            </a:r>
          </a:p>
          <a:p>
            <a:pPr lvl="2" eaLnBrk="1" hangingPunct="1">
              <a:lnSpc>
                <a:spcPct val="80000"/>
              </a:lnSpc>
            </a:pPr>
            <a:r>
              <a:rPr lang="en-US" altLang="en-US" sz="3200" dirty="0" smtClean="0">
                <a:ea typeface="ＭＳ Ｐゴシック" pitchFamily="34" charset="-128"/>
              </a:rPr>
              <a:t>OHIO</a:t>
            </a:r>
          </a:p>
          <a:p>
            <a:pPr lvl="2" eaLnBrk="1" hangingPunct="1">
              <a:lnSpc>
                <a:spcPct val="80000"/>
              </a:lnSpc>
            </a:pPr>
            <a:r>
              <a:rPr lang="en-US" altLang="en-US" sz="3200" dirty="0" smtClean="0">
                <a:ea typeface="ＭＳ Ｐゴシック" pitchFamily="34" charset="-128"/>
              </a:rPr>
              <a:t>Pearl Harbor draws thousands of volunteers</a:t>
            </a:r>
          </a:p>
        </p:txBody>
      </p:sp>
    </p:spTree>
    <p:extLst>
      <p:ext uri="{BB962C8B-B14F-4D97-AF65-F5344CB8AC3E}">
        <p14:creationId xmlns:p14="http://schemas.microsoft.com/office/powerpoint/2010/main" val="21360872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animEffect transition="in" filter="wheel(1)">
                                      <p:cBhvr>
                                        <p:cTn id="7" dur="1000"/>
                                        <p:tgtEl>
                                          <p:spTgt spid="162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162819">
                                            <p:txEl>
                                              <p:pRg st="1" end="1"/>
                                            </p:txEl>
                                          </p:spTgt>
                                        </p:tgtEl>
                                        <p:attrNameLst>
                                          <p:attrName>style.visibility</p:attrName>
                                        </p:attrNameLst>
                                      </p:cBhvr>
                                      <p:to>
                                        <p:strVal val="visible"/>
                                      </p:to>
                                    </p:set>
                                    <p:animEffect transition="in" filter="wheel(1)">
                                      <p:cBhvr>
                                        <p:cTn id="12" dur="1000"/>
                                        <p:tgtEl>
                                          <p:spTgt spid="162819">
                                            <p:txEl>
                                              <p:pRg st="1" end="1"/>
                                            </p:txEl>
                                          </p:spTgt>
                                        </p:tgtEl>
                                      </p:cBhvr>
                                    </p:animEffect>
                                  </p:childTnLst>
                                </p:cTn>
                              </p:par>
                            </p:childTnLst>
                          </p:cTn>
                        </p:par>
                        <p:par>
                          <p:cTn id="13" fill="hold" nodeType="afterGroup">
                            <p:stCondLst>
                              <p:cond delay="1000"/>
                            </p:stCondLst>
                            <p:childTnLst>
                              <p:par>
                                <p:cTn id="14" presetID="21" presetClass="entr" presetSubtype="1" fill="hold" nodeType="afterEffect">
                                  <p:stCondLst>
                                    <p:cond delay="0"/>
                                  </p:stCondLst>
                                  <p:childTnLst>
                                    <p:set>
                                      <p:cBhvr>
                                        <p:cTn id="15" dur="1" fill="hold">
                                          <p:stCondLst>
                                            <p:cond delay="0"/>
                                          </p:stCondLst>
                                        </p:cTn>
                                        <p:tgtEl>
                                          <p:spTgt spid="162819">
                                            <p:txEl>
                                              <p:pRg st="2" end="2"/>
                                            </p:txEl>
                                          </p:spTgt>
                                        </p:tgtEl>
                                        <p:attrNameLst>
                                          <p:attrName>style.visibility</p:attrName>
                                        </p:attrNameLst>
                                      </p:cBhvr>
                                      <p:to>
                                        <p:strVal val="visible"/>
                                      </p:to>
                                    </p:set>
                                    <p:animEffect transition="in" filter="wheel(1)">
                                      <p:cBhvr>
                                        <p:cTn id="16" dur="1000"/>
                                        <p:tgtEl>
                                          <p:spTgt spid="162819">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1" fill="hold" nodeType="clickEffect">
                                  <p:stCondLst>
                                    <p:cond delay="0"/>
                                  </p:stCondLst>
                                  <p:childTnLst>
                                    <p:set>
                                      <p:cBhvr>
                                        <p:cTn id="20" dur="1" fill="hold">
                                          <p:stCondLst>
                                            <p:cond delay="0"/>
                                          </p:stCondLst>
                                        </p:cTn>
                                        <p:tgtEl>
                                          <p:spTgt spid="162819">
                                            <p:txEl>
                                              <p:pRg st="3" end="3"/>
                                            </p:txEl>
                                          </p:spTgt>
                                        </p:tgtEl>
                                        <p:attrNameLst>
                                          <p:attrName>style.visibility</p:attrName>
                                        </p:attrNameLst>
                                      </p:cBhvr>
                                      <p:to>
                                        <p:strVal val="visible"/>
                                      </p:to>
                                    </p:set>
                                    <p:animEffect transition="in" filter="wheel(1)">
                                      <p:cBhvr>
                                        <p:cTn id="21" dur="1000"/>
                                        <p:tgtEl>
                                          <p:spTgt spid="162819">
                                            <p:txEl>
                                              <p:pRg st="3" end="3"/>
                                            </p:txEl>
                                          </p:spTgt>
                                        </p:tgtEl>
                                      </p:cBhvr>
                                    </p:animEffect>
                                  </p:childTnLst>
                                </p:cTn>
                              </p:par>
                            </p:childTnLst>
                          </p:cTn>
                        </p:par>
                        <p:par>
                          <p:cTn id="22" fill="hold" nodeType="afterGroup">
                            <p:stCondLst>
                              <p:cond delay="1000"/>
                            </p:stCondLst>
                            <p:childTnLst>
                              <p:par>
                                <p:cTn id="23" presetID="21" presetClass="entr" presetSubtype="1" fill="hold" nodeType="afterEffect">
                                  <p:stCondLst>
                                    <p:cond delay="0"/>
                                  </p:stCondLst>
                                  <p:childTnLst>
                                    <p:set>
                                      <p:cBhvr>
                                        <p:cTn id="24" dur="1" fill="hold">
                                          <p:stCondLst>
                                            <p:cond delay="0"/>
                                          </p:stCondLst>
                                        </p:cTn>
                                        <p:tgtEl>
                                          <p:spTgt spid="162819">
                                            <p:txEl>
                                              <p:pRg st="4" end="4"/>
                                            </p:txEl>
                                          </p:spTgt>
                                        </p:tgtEl>
                                        <p:attrNameLst>
                                          <p:attrName>style.visibility</p:attrName>
                                        </p:attrNameLst>
                                      </p:cBhvr>
                                      <p:to>
                                        <p:strVal val="visible"/>
                                      </p:to>
                                    </p:set>
                                    <p:animEffect transition="in" filter="wheel(1)">
                                      <p:cBhvr>
                                        <p:cTn id="25" dur="1000"/>
                                        <p:tgtEl>
                                          <p:spTgt spid="1628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p:cNvSpPr>
          <p:nvPr>
            <p:ph type="title"/>
          </p:nvPr>
        </p:nvSpPr>
        <p:spPr/>
        <p:txBody>
          <a:bodyPr/>
          <a:lstStyle/>
          <a:p>
            <a:pPr eaLnBrk="1" hangingPunct="1"/>
            <a:r>
              <a:rPr lang="en-US" altLang="en-US" smtClean="0">
                <a:ea typeface="ＭＳ Ｐゴシック" pitchFamily="34" charset="-128"/>
              </a:rPr>
              <a:t>Navajo Code Talkers (AKA: Windtalkers)</a:t>
            </a:r>
          </a:p>
        </p:txBody>
      </p:sp>
      <p:sp>
        <p:nvSpPr>
          <p:cNvPr id="2" name="Content Placeholder 1"/>
          <p:cNvSpPr>
            <a:spLocks noGrp="1"/>
          </p:cNvSpPr>
          <p:nvPr>
            <p:ph sz="quarter" idx="1"/>
          </p:nvPr>
        </p:nvSpPr>
        <p:spPr>
          <a:xfrm>
            <a:off x="228600" y="1219200"/>
            <a:ext cx="4114800" cy="5105400"/>
          </a:xfrm>
        </p:spPr>
        <p:txBody>
          <a:bodyPr/>
          <a:lstStyle/>
          <a:p>
            <a:pPr eaLnBrk="1" hangingPunct="1"/>
            <a:r>
              <a:rPr lang="en-US" altLang="en-US" sz="2700" dirty="0" smtClean="0">
                <a:ea typeface="ＭＳ Ｐゴシック" pitchFamily="34" charset="-128"/>
              </a:rPr>
              <a:t>Decoding of Enigma Machine proved that all codes could be broken</a:t>
            </a:r>
          </a:p>
          <a:p>
            <a:pPr eaLnBrk="1" hangingPunct="1"/>
            <a:r>
              <a:rPr lang="en-US" altLang="en-US" sz="2700" dirty="0" smtClean="0">
                <a:ea typeface="ＭＳ Ｐゴシック" pitchFamily="34" charset="-128"/>
              </a:rPr>
              <a:t>Navajo Code Talkers: Used Navajo “hidden language” to transmit messages for the U.S. in the Pacific</a:t>
            </a:r>
          </a:p>
          <a:p>
            <a:pPr lvl="1" eaLnBrk="1" hangingPunct="1"/>
            <a:r>
              <a:rPr lang="en-US" altLang="en-US" sz="2400" dirty="0" smtClean="0">
                <a:ea typeface="ＭＳ Ｐゴシック" pitchFamily="34" charset="-128"/>
              </a:rPr>
              <a:t>Used Navajo words to spell or describe military movements or weapons</a:t>
            </a:r>
          </a:p>
          <a:p>
            <a:pPr eaLnBrk="1" hangingPunct="1"/>
            <a:r>
              <a:rPr lang="en-US" altLang="en-US" sz="2700" dirty="0" smtClean="0">
                <a:ea typeface="ＭＳ Ｐゴシック" pitchFamily="34" charset="-128"/>
              </a:rPr>
              <a:t>Classified until 1970s</a:t>
            </a:r>
          </a:p>
        </p:txBody>
      </p:sp>
      <p:pic>
        <p:nvPicPr>
          <p:cNvPr id="94211" name="Picture 5" descr="http://www.azcentral.com/i/5/2/4/PHP4D6D6B1822425.jpg"/>
          <p:cNvPicPr>
            <a:picLocks noChangeAspect="1" noChangeArrowheads="1"/>
          </p:cNvPicPr>
          <p:nvPr/>
        </p:nvPicPr>
        <p:blipFill rotWithShape="1">
          <a:blip r:embed="rId3" cstate="print"/>
          <a:srcRect t="3024" r="17097" b="2351"/>
          <a:stretch/>
        </p:blipFill>
        <p:spPr bwMode="auto">
          <a:xfrm>
            <a:off x="4419600" y="1863775"/>
            <a:ext cx="4572000" cy="3479046"/>
          </a:xfrm>
          <a:prstGeom prst="rect">
            <a:avLst/>
          </a:prstGeom>
          <a:ln>
            <a:noFill/>
          </a:ln>
          <a:effectLst>
            <a:softEdge rad="112500"/>
          </a:effectLst>
        </p:spPr>
      </p:pic>
      <p:pic>
        <p:nvPicPr>
          <p:cNvPr id="3" name="Picture 2"/>
          <p:cNvPicPr>
            <a:picLocks noChangeAspect="1"/>
          </p:cNvPicPr>
          <p:nvPr/>
        </p:nvPicPr>
        <p:blipFill>
          <a:blip r:embed="rId4"/>
          <a:stretch>
            <a:fillRect/>
          </a:stretch>
        </p:blipFill>
        <p:spPr>
          <a:xfrm>
            <a:off x="4343400" y="1828800"/>
            <a:ext cx="4723989" cy="3505200"/>
          </a:xfrm>
          <a:prstGeom prst="rect">
            <a:avLst/>
          </a:prstGeom>
          <a:ln>
            <a:noFill/>
          </a:ln>
          <a:effectLst>
            <a:softEdge rad="112500"/>
          </a:effectLst>
        </p:spPr>
      </p:pic>
    </p:spTree>
    <p:extLst>
      <p:ext uri="{BB962C8B-B14F-4D97-AF65-F5344CB8AC3E}">
        <p14:creationId xmlns:p14="http://schemas.microsoft.com/office/powerpoint/2010/main" val="10864768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par>
                          <p:cTn id="23" fill="hold" nodeType="afterGroup">
                            <p:stCondLst>
                              <p:cond delay="500"/>
                            </p:stCondLst>
                            <p:childTnLst>
                              <p:par>
                                <p:cTn id="24" presetID="3" presetClass="entr" presetSubtype="1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linds(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4" descr="https://media.azpm.org/master/img/bdy_img/navajo_code_talkers_617_4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0" y="5715000"/>
            <a:ext cx="8229600" cy="990600"/>
          </a:xfrm>
        </p:spPr>
        <p:txBody>
          <a:bodyPr>
            <a:normAutofit/>
          </a:bodyPr>
          <a:lstStyle/>
          <a:p>
            <a:pPr eaLnBrk="1" hangingPunct="1"/>
            <a:r>
              <a:rPr lang="en-US" altLang="en-US" sz="4000" b="1" smtClean="0">
                <a:solidFill>
                  <a:schemeClr val="bg1"/>
                </a:solidFill>
                <a:effectLst>
                  <a:outerShdw blurRad="38100" dist="38100" dir="2700000" algn="tl">
                    <a:srgbClr val="C0C0C0"/>
                  </a:outerShdw>
                </a:effectLst>
                <a:ea typeface="ＭＳ Ｐゴシック" pitchFamily="34" charset="-128"/>
              </a:rPr>
              <a:t>Navajo Code Talkers</a:t>
            </a:r>
          </a:p>
        </p:txBody>
      </p:sp>
      <p:sp>
        <p:nvSpPr>
          <p:cNvPr id="3" name="Content Placeholder 2"/>
          <p:cNvSpPr>
            <a:spLocks noGrp="1"/>
          </p:cNvSpPr>
          <p:nvPr>
            <p:ph sz="quarter" idx="1"/>
          </p:nvPr>
        </p:nvSpPr>
        <p:spPr>
          <a:xfrm>
            <a:off x="457200" y="533400"/>
            <a:ext cx="8229600" cy="5334000"/>
          </a:xfrm>
          <a:solidFill>
            <a:schemeClr val="tx1">
              <a:lumMod val="75000"/>
              <a:lumOff val="25000"/>
              <a:alpha val="70000"/>
            </a:schemeClr>
          </a:solidFill>
        </p:spPr>
        <p:txBody>
          <a:bodyPr>
            <a:noAutofit/>
          </a:bodyPr>
          <a:lstStyle/>
          <a:p>
            <a:pPr marL="274320" indent="-274320" eaLnBrk="1" fontAlgn="auto" hangingPunct="1">
              <a:spcAft>
                <a:spcPts val="0"/>
              </a:spcAft>
              <a:buFont typeface="Wingdings 3"/>
              <a:buChar char=""/>
              <a:defRPr/>
            </a:pPr>
            <a:r>
              <a:rPr lang="en-US" sz="3000" dirty="0" smtClean="0">
                <a:solidFill>
                  <a:schemeClr val="bg1"/>
                </a:solidFill>
                <a:ea typeface="+mn-ea"/>
                <a:cs typeface="+mn-cs"/>
              </a:rPr>
              <a:t>Spelling a message:</a:t>
            </a:r>
          </a:p>
          <a:p>
            <a:pPr marL="548640" lvl="1" indent="-274320" eaLnBrk="1" fontAlgn="auto" hangingPunct="1">
              <a:spcAft>
                <a:spcPts val="0"/>
              </a:spcAft>
              <a:buFont typeface="Wingdings 3"/>
              <a:buChar char=""/>
              <a:defRPr/>
            </a:pPr>
            <a:r>
              <a:rPr lang="en-US" sz="2700" dirty="0" smtClean="0">
                <a:solidFill>
                  <a:schemeClr val="bg1"/>
                </a:solidFill>
                <a:ea typeface="+mn-ea"/>
              </a:rPr>
              <a:t>The Navajo </a:t>
            </a:r>
            <a:r>
              <a:rPr lang="en-US" sz="2700" dirty="0">
                <a:solidFill>
                  <a:schemeClr val="bg1"/>
                </a:solidFill>
                <a:ea typeface="+mn-ea"/>
              </a:rPr>
              <a:t>words "</a:t>
            </a:r>
            <a:r>
              <a:rPr lang="en-US" sz="2700" dirty="0" err="1">
                <a:solidFill>
                  <a:schemeClr val="bg1"/>
                </a:solidFill>
                <a:ea typeface="+mn-ea"/>
              </a:rPr>
              <a:t>wol</a:t>
            </a:r>
            <a:r>
              <a:rPr lang="en-US" sz="2700" dirty="0">
                <a:solidFill>
                  <a:schemeClr val="bg1"/>
                </a:solidFill>
                <a:ea typeface="+mn-ea"/>
              </a:rPr>
              <a:t>-la-</a:t>
            </a:r>
            <a:r>
              <a:rPr lang="en-US" sz="2700" dirty="0" err="1">
                <a:solidFill>
                  <a:schemeClr val="bg1"/>
                </a:solidFill>
                <a:ea typeface="+mn-ea"/>
              </a:rPr>
              <a:t>chee</a:t>
            </a:r>
            <a:r>
              <a:rPr lang="en-US" sz="2700" dirty="0">
                <a:solidFill>
                  <a:schemeClr val="bg1"/>
                </a:solidFill>
                <a:ea typeface="+mn-ea"/>
              </a:rPr>
              <a:t>" (ant), "be-la-</a:t>
            </a:r>
            <a:r>
              <a:rPr lang="en-US" sz="2700" dirty="0" err="1">
                <a:solidFill>
                  <a:schemeClr val="bg1"/>
                </a:solidFill>
                <a:ea typeface="+mn-ea"/>
              </a:rPr>
              <a:t>sana</a:t>
            </a:r>
            <a:r>
              <a:rPr lang="en-US" sz="2700" dirty="0">
                <a:solidFill>
                  <a:schemeClr val="bg1"/>
                </a:solidFill>
                <a:ea typeface="+mn-ea"/>
              </a:rPr>
              <a:t>" (apple) and "</a:t>
            </a:r>
            <a:r>
              <a:rPr lang="en-US" sz="2700" dirty="0" err="1">
                <a:solidFill>
                  <a:schemeClr val="bg1"/>
                </a:solidFill>
                <a:ea typeface="+mn-ea"/>
              </a:rPr>
              <a:t>tse-nill</a:t>
            </a:r>
            <a:r>
              <a:rPr lang="en-US" sz="2700" dirty="0">
                <a:solidFill>
                  <a:schemeClr val="bg1"/>
                </a:solidFill>
                <a:ea typeface="+mn-ea"/>
              </a:rPr>
              <a:t>" (axe) all stood for the letter "a." </a:t>
            </a:r>
            <a:endParaRPr lang="en-US" sz="2700" dirty="0" smtClean="0">
              <a:solidFill>
                <a:schemeClr val="bg1"/>
              </a:solidFill>
              <a:ea typeface="+mn-ea"/>
            </a:endParaRPr>
          </a:p>
          <a:p>
            <a:pPr marL="548640" lvl="1" indent="-274320" eaLnBrk="1" fontAlgn="auto" hangingPunct="1">
              <a:spcAft>
                <a:spcPts val="0"/>
              </a:spcAft>
              <a:buFont typeface="Wingdings 3"/>
              <a:buChar char=""/>
              <a:defRPr/>
            </a:pPr>
            <a:r>
              <a:rPr lang="en-US" sz="2700" dirty="0" smtClean="0">
                <a:solidFill>
                  <a:schemeClr val="bg1"/>
                </a:solidFill>
                <a:ea typeface="+mn-ea"/>
              </a:rPr>
              <a:t>One </a:t>
            </a:r>
            <a:r>
              <a:rPr lang="en-US" sz="2700" dirty="0">
                <a:solidFill>
                  <a:schemeClr val="bg1"/>
                </a:solidFill>
                <a:ea typeface="+mn-ea"/>
              </a:rPr>
              <a:t>way to say the word "Navy" in Navajo code would be "</a:t>
            </a:r>
            <a:r>
              <a:rPr lang="en-US" sz="2700" dirty="0" err="1">
                <a:solidFill>
                  <a:schemeClr val="bg1"/>
                </a:solidFill>
                <a:ea typeface="+mn-ea"/>
              </a:rPr>
              <a:t>tsah</a:t>
            </a:r>
            <a:r>
              <a:rPr lang="en-US" sz="2700" dirty="0">
                <a:solidFill>
                  <a:schemeClr val="bg1"/>
                </a:solidFill>
                <a:ea typeface="+mn-ea"/>
              </a:rPr>
              <a:t> (needle) </a:t>
            </a:r>
            <a:r>
              <a:rPr lang="en-US" sz="2700" dirty="0" err="1">
                <a:solidFill>
                  <a:schemeClr val="bg1"/>
                </a:solidFill>
                <a:ea typeface="+mn-ea"/>
              </a:rPr>
              <a:t>wol</a:t>
            </a:r>
            <a:r>
              <a:rPr lang="en-US" sz="2700" dirty="0">
                <a:solidFill>
                  <a:schemeClr val="bg1"/>
                </a:solidFill>
                <a:ea typeface="+mn-ea"/>
              </a:rPr>
              <a:t>-la-</a:t>
            </a:r>
            <a:r>
              <a:rPr lang="en-US" sz="2700" dirty="0" err="1">
                <a:solidFill>
                  <a:schemeClr val="bg1"/>
                </a:solidFill>
                <a:ea typeface="+mn-ea"/>
              </a:rPr>
              <a:t>chee</a:t>
            </a:r>
            <a:r>
              <a:rPr lang="en-US" sz="2700" dirty="0">
                <a:solidFill>
                  <a:schemeClr val="bg1"/>
                </a:solidFill>
                <a:ea typeface="+mn-ea"/>
              </a:rPr>
              <a:t> (ant) ah-</a:t>
            </a:r>
            <a:r>
              <a:rPr lang="en-US" sz="2700" dirty="0" err="1">
                <a:solidFill>
                  <a:schemeClr val="bg1"/>
                </a:solidFill>
                <a:ea typeface="+mn-ea"/>
              </a:rPr>
              <a:t>keh</a:t>
            </a:r>
            <a:r>
              <a:rPr lang="en-US" sz="2700" dirty="0">
                <a:solidFill>
                  <a:schemeClr val="bg1"/>
                </a:solidFill>
                <a:ea typeface="+mn-ea"/>
              </a:rPr>
              <a:t>-di- </a:t>
            </a:r>
            <a:r>
              <a:rPr lang="en-US" sz="2700" dirty="0" err="1">
                <a:solidFill>
                  <a:schemeClr val="bg1"/>
                </a:solidFill>
                <a:ea typeface="+mn-ea"/>
              </a:rPr>
              <a:t>glini</a:t>
            </a:r>
            <a:r>
              <a:rPr lang="en-US" sz="2700" dirty="0">
                <a:solidFill>
                  <a:schemeClr val="bg1"/>
                </a:solidFill>
                <a:ea typeface="+mn-ea"/>
              </a:rPr>
              <a:t> (victor) </a:t>
            </a:r>
            <a:r>
              <a:rPr lang="en-US" sz="2700" dirty="0" err="1">
                <a:solidFill>
                  <a:schemeClr val="bg1"/>
                </a:solidFill>
                <a:ea typeface="+mn-ea"/>
              </a:rPr>
              <a:t>tsah</a:t>
            </a:r>
            <a:r>
              <a:rPr lang="en-US" sz="2700" dirty="0">
                <a:solidFill>
                  <a:schemeClr val="bg1"/>
                </a:solidFill>
                <a:ea typeface="+mn-ea"/>
              </a:rPr>
              <a:t>-ah-</a:t>
            </a:r>
            <a:r>
              <a:rPr lang="en-US" sz="2700" dirty="0" err="1">
                <a:solidFill>
                  <a:schemeClr val="bg1"/>
                </a:solidFill>
                <a:ea typeface="+mn-ea"/>
              </a:rPr>
              <a:t>dzoh</a:t>
            </a:r>
            <a:r>
              <a:rPr lang="en-US" sz="2700" dirty="0">
                <a:solidFill>
                  <a:schemeClr val="bg1"/>
                </a:solidFill>
                <a:ea typeface="+mn-ea"/>
              </a:rPr>
              <a:t> (yucca)."</a:t>
            </a:r>
          </a:p>
          <a:p>
            <a:pPr marL="274320" indent="-274320" eaLnBrk="1" fontAlgn="auto" hangingPunct="1">
              <a:spcAft>
                <a:spcPts val="0"/>
              </a:spcAft>
              <a:buFont typeface="Wingdings 3"/>
              <a:buChar char=""/>
              <a:defRPr/>
            </a:pPr>
            <a:r>
              <a:rPr lang="en-US" sz="3000" dirty="0" smtClean="0">
                <a:solidFill>
                  <a:schemeClr val="bg1"/>
                </a:solidFill>
                <a:ea typeface="+mn-ea"/>
                <a:cs typeface="+mn-cs"/>
              </a:rPr>
              <a:t>Short-hand codes:</a:t>
            </a:r>
          </a:p>
          <a:p>
            <a:pPr marL="548640" lvl="1" indent="-274320" eaLnBrk="1" fontAlgn="auto" hangingPunct="1">
              <a:spcAft>
                <a:spcPts val="0"/>
              </a:spcAft>
              <a:buFont typeface="Wingdings 3"/>
              <a:buChar char=""/>
              <a:defRPr/>
            </a:pPr>
            <a:r>
              <a:rPr lang="en-US" sz="2700" dirty="0" smtClean="0">
                <a:solidFill>
                  <a:schemeClr val="bg1"/>
                </a:solidFill>
                <a:ea typeface="+mn-ea"/>
              </a:rPr>
              <a:t>Several </a:t>
            </a:r>
            <a:r>
              <a:rPr lang="en-US" sz="2700" dirty="0">
                <a:solidFill>
                  <a:schemeClr val="bg1"/>
                </a:solidFill>
                <a:ea typeface="+mn-ea"/>
              </a:rPr>
              <a:t>examples: "</a:t>
            </a:r>
            <a:r>
              <a:rPr lang="en-US" sz="2700" dirty="0" err="1">
                <a:solidFill>
                  <a:schemeClr val="bg1"/>
                </a:solidFill>
                <a:ea typeface="+mn-ea"/>
              </a:rPr>
              <a:t>besh</a:t>
            </a:r>
            <a:r>
              <a:rPr lang="en-US" sz="2700" dirty="0">
                <a:solidFill>
                  <a:schemeClr val="bg1"/>
                </a:solidFill>
                <a:ea typeface="+mn-ea"/>
              </a:rPr>
              <a:t>- lo" (iron fish) meant "submarine," "dah-he- </a:t>
            </a:r>
            <a:r>
              <a:rPr lang="en-US" sz="2700" dirty="0" err="1">
                <a:solidFill>
                  <a:schemeClr val="bg1"/>
                </a:solidFill>
                <a:ea typeface="+mn-ea"/>
              </a:rPr>
              <a:t>tih</a:t>
            </a:r>
            <a:r>
              <a:rPr lang="en-US" sz="2700" dirty="0">
                <a:solidFill>
                  <a:schemeClr val="bg1"/>
                </a:solidFill>
                <a:ea typeface="+mn-ea"/>
              </a:rPr>
              <a:t>-hi" (hummingbird) meant "fighter plane" and "</a:t>
            </a:r>
            <a:r>
              <a:rPr lang="en-US" sz="2700" dirty="0" err="1">
                <a:solidFill>
                  <a:schemeClr val="bg1"/>
                </a:solidFill>
                <a:ea typeface="+mn-ea"/>
              </a:rPr>
              <a:t>debeh</a:t>
            </a:r>
            <a:r>
              <a:rPr lang="en-US" sz="2700" dirty="0">
                <a:solidFill>
                  <a:schemeClr val="bg1"/>
                </a:solidFill>
                <a:ea typeface="+mn-ea"/>
              </a:rPr>
              <a:t>-li-</a:t>
            </a:r>
            <a:r>
              <a:rPr lang="en-US" sz="2700" dirty="0" err="1">
                <a:solidFill>
                  <a:schemeClr val="bg1"/>
                </a:solidFill>
                <a:ea typeface="+mn-ea"/>
              </a:rPr>
              <a:t>zine</a:t>
            </a:r>
            <a:r>
              <a:rPr lang="en-US" sz="2700" dirty="0">
                <a:solidFill>
                  <a:schemeClr val="bg1"/>
                </a:solidFill>
                <a:ea typeface="+mn-ea"/>
              </a:rPr>
              <a:t>" (black street) meant "squad."</a:t>
            </a:r>
          </a:p>
        </p:txBody>
      </p:sp>
    </p:spTree>
    <p:extLst>
      <p:ext uri="{BB962C8B-B14F-4D97-AF65-F5344CB8AC3E}">
        <p14:creationId xmlns:p14="http://schemas.microsoft.com/office/powerpoint/2010/main" val="39567643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500"/>
                                        <p:tgtEl>
                                          <p:spTgt spid="3">
                                            <p:bg/>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ssolve">
                                      <p:cBhvr>
                                        <p:cTn id="16" dur="500"/>
                                        <p:tgtEl>
                                          <p:spTgt spid="3">
                                            <p:txEl>
                                              <p:pRg st="1" end="1"/>
                                            </p:txEl>
                                          </p:spTgt>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dissolve">
                                      <p:cBhvr>
                                        <p:cTn id="25" dur="500"/>
                                        <p:tgtEl>
                                          <p:spTgt spid="3">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dissolv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5" descr="http://www.history.com/news/news/wp-content/uploads/2012/01/tuskegee-airm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Rectangle 2"/>
          <p:cNvSpPr>
            <a:spLocks noGrp="1"/>
          </p:cNvSpPr>
          <p:nvPr>
            <p:ph type="title"/>
          </p:nvPr>
        </p:nvSpPr>
        <p:spPr/>
        <p:txBody>
          <a:bodyPr>
            <a:normAutofit/>
          </a:bodyPr>
          <a:lstStyle/>
          <a:p>
            <a:pPr eaLnBrk="1" hangingPunct="1"/>
            <a:r>
              <a:rPr lang="en-US" altLang="en-US" sz="4000" smtClean="0">
                <a:solidFill>
                  <a:schemeClr val="bg1"/>
                </a:solidFill>
                <a:effectLst>
                  <a:outerShdw blurRad="38100" dist="38100" dir="2700000" algn="tl">
                    <a:srgbClr val="C0C0C0"/>
                  </a:outerShdw>
                </a:effectLst>
                <a:ea typeface="ＭＳ Ｐゴシック" pitchFamily="34" charset="-128"/>
              </a:rPr>
              <a:t>Tuskegee Airmen</a:t>
            </a:r>
          </a:p>
        </p:txBody>
      </p:sp>
      <p:sp>
        <p:nvSpPr>
          <p:cNvPr id="2" name="Rectangle 3"/>
          <p:cNvSpPr>
            <a:spLocks noGrp="1"/>
          </p:cNvSpPr>
          <p:nvPr>
            <p:ph sz="quarter" idx="1"/>
          </p:nvPr>
        </p:nvSpPr>
        <p:spPr>
          <a:xfrm>
            <a:off x="4572000" y="1104900"/>
            <a:ext cx="4419600" cy="5334000"/>
          </a:xfrm>
          <a:solidFill>
            <a:schemeClr val="bg1">
              <a:lumMod val="50000"/>
              <a:alpha val="70000"/>
            </a:schemeClr>
          </a:solidFill>
        </p:spPr>
        <p:txBody>
          <a:bodyPr>
            <a:normAutofit/>
          </a:bodyPr>
          <a:lstStyle/>
          <a:p>
            <a:pPr eaLnBrk="1" hangingPunct="1"/>
            <a:r>
              <a:rPr lang="en-US" altLang="en-US" sz="2800" dirty="0" smtClean="0">
                <a:solidFill>
                  <a:schemeClr val="bg1"/>
                </a:solidFill>
                <a:effectLst>
                  <a:outerShdw blurRad="38100" dist="38100" dir="2700000" algn="tl">
                    <a:srgbClr val="000000"/>
                  </a:outerShdw>
                </a:effectLst>
                <a:ea typeface="ＭＳ Ｐゴシック" pitchFamily="34" charset="-128"/>
              </a:rPr>
              <a:t>First African-American military aviators</a:t>
            </a:r>
          </a:p>
          <a:p>
            <a:pPr lvl="1" eaLnBrk="1" hangingPunct="1"/>
            <a:r>
              <a:rPr lang="en-US" altLang="en-US" sz="2400" dirty="0" smtClean="0">
                <a:solidFill>
                  <a:schemeClr val="bg1"/>
                </a:solidFill>
                <a:effectLst>
                  <a:outerShdw blurRad="38100" dist="38100" dir="2700000" algn="tl">
                    <a:srgbClr val="000000"/>
                  </a:outerShdw>
                </a:effectLst>
                <a:ea typeface="ＭＳ Ｐゴシック" pitchFamily="34" charset="-128"/>
              </a:rPr>
              <a:t>Trained at the Tuskegee Institute</a:t>
            </a:r>
          </a:p>
          <a:p>
            <a:pPr eaLnBrk="1" hangingPunct="1"/>
            <a:r>
              <a:rPr lang="en-US" altLang="en-US" sz="2800" dirty="0" smtClean="0">
                <a:solidFill>
                  <a:schemeClr val="bg1"/>
                </a:solidFill>
                <a:effectLst>
                  <a:outerShdw blurRad="38100" dist="38100" dir="2700000" algn="tl">
                    <a:srgbClr val="000000"/>
                  </a:outerShdw>
                </a:effectLst>
                <a:ea typeface="ＭＳ Ｐゴシック" pitchFamily="34" charset="-128"/>
              </a:rPr>
              <a:t>Military was racially segregated; seen as inferior and incapable of military greatness</a:t>
            </a:r>
          </a:p>
          <a:p>
            <a:pPr lvl="1" eaLnBrk="1" hangingPunct="1"/>
            <a:r>
              <a:rPr lang="en-US" altLang="en-US" sz="2400" dirty="0" smtClean="0">
                <a:solidFill>
                  <a:schemeClr val="bg1"/>
                </a:solidFill>
                <a:effectLst>
                  <a:outerShdw blurRad="38100" dist="38100" dir="2700000" algn="tl">
                    <a:srgbClr val="000000"/>
                  </a:outerShdw>
                </a:effectLst>
                <a:ea typeface="ＭＳ Ｐゴシック" pitchFamily="34" charset="-128"/>
              </a:rPr>
              <a:t>Held one of the greatest military records in the war</a:t>
            </a:r>
          </a:p>
          <a:p>
            <a:pPr lvl="1" eaLnBrk="1" hangingPunct="1"/>
            <a:r>
              <a:rPr lang="en-US" altLang="en-US" sz="2400" dirty="0" smtClean="0">
                <a:solidFill>
                  <a:schemeClr val="bg1"/>
                </a:solidFill>
                <a:effectLst>
                  <a:outerShdw blurRad="38100" dist="38100" dir="2700000" algn="tl">
                    <a:srgbClr val="000000"/>
                  </a:outerShdw>
                </a:effectLst>
                <a:ea typeface="ＭＳ Ｐゴシック" pitchFamily="34" charset="-128"/>
              </a:rPr>
              <a:t>Flew First Lady Eleanor Roosevelt </a:t>
            </a:r>
          </a:p>
        </p:txBody>
      </p:sp>
      <p:pic>
        <p:nvPicPr>
          <p:cNvPr id="5" name="Picture 2" descr="http://www.nps.gov/museum/exhibits/tuskegee/lgimage/airanders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71600"/>
            <a:ext cx="37766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5113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dissolve">
                                      <p:cBhvr>
                                        <p:cTn id="7" dur="500"/>
                                        <p:tgtEl>
                                          <p:spTgt spid="2">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dissolve">
                                      <p:cBhvr>
                                        <p:cTn id="10" dur="500"/>
                                        <p:tgtEl>
                                          <p:spTgt spid="2">
                                            <p:txEl>
                                              <p:pRg st="0" end="0"/>
                                            </p:txEl>
                                          </p:spTgt>
                                        </p:tgtEl>
                                      </p:cBhvr>
                                    </p:animEffect>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dissolve">
                                      <p:cBhvr>
                                        <p:cTn id="14" dur="500"/>
                                        <p:tgtEl>
                                          <p:spTgt spid="2">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dissolve">
                                      <p:cBhvr>
                                        <p:cTn id="19" dur="500"/>
                                        <p:tgtEl>
                                          <p:spTgt spid="2">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dissolve">
                                      <p:cBhvr>
                                        <p:cTn id="24" dur="500"/>
                                        <p:tgtEl>
                                          <p:spTgt spid="2">
                                            <p:txEl>
                                              <p:pRg st="3" end="3"/>
                                            </p:txEl>
                                          </p:spTgt>
                                        </p:tgtEl>
                                      </p:cBhvr>
                                    </p:animEffect>
                                  </p:childTnLst>
                                </p:cTn>
                              </p:par>
                            </p:childTnLst>
                          </p:cTn>
                        </p:par>
                        <p:par>
                          <p:cTn id="25" fill="hold" nodeType="afterGroup">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dissolve">
                                      <p:cBhvr>
                                        <p:cTn id="28" dur="500"/>
                                        <p:tgtEl>
                                          <p:spTgt spid="2">
                                            <p:txEl>
                                              <p:pRg st="4" end="4"/>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7" descr="http://mrshillwikiah3.wikispaces.com/file/view/442_2nd.jpg/217011652/442_2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p:cNvSpPr>
          <p:nvPr>
            <p:ph type="title"/>
          </p:nvPr>
        </p:nvSpPr>
        <p:spPr/>
        <p:txBody>
          <a:bodyPr>
            <a:normAutofit/>
          </a:bodyPr>
          <a:lstStyle/>
          <a:p>
            <a:pPr eaLnBrk="1" hangingPunct="1"/>
            <a:r>
              <a:rPr lang="en-US" altLang="en-US" sz="3600" b="1" smtClean="0">
                <a:solidFill>
                  <a:schemeClr val="bg1"/>
                </a:solidFill>
                <a:effectLst>
                  <a:outerShdw blurRad="38100" dist="38100" dir="2700000" algn="tl">
                    <a:srgbClr val="C0C0C0"/>
                  </a:outerShdw>
                </a:effectLst>
                <a:ea typeface="ＭＳ Ｐゴシック" pitchFamily="34" charset="-128"/>
              </a:rPr>
              <a:t>442</a:t>
            </a:r>
            <a:r>
              <a:rPr lang="en-US" altLang="en-US" sz="3600" b="1" baseline="30000" smtClean="0">
                <a:solidFill>
                  <a:schemeClr val="bg1"/>
                </a:solidFill>
                <a:effectLst>
                  <a:outerShdw blurRad="38100" dist="38100" dir="2700000" algn="tl">
                    <a:srgbClr val="C0C0C0"/>
                  </a:outerShdw>
                </a:effectLst>
                <a:ea typeface="ＭＳ Ｐゴシック" pitchFamily="34" charset="-128"/>
              </a:rPr>
              <a:t>nd</a:t>
            </a:r>
            <a:r>
              <a:rPr lang="en-US" altLang="en-US" sz="3600" b="1" smtClean="0">
                <a:solidFill>
                  <a:schemeClr val="bg1"/>
                </a:solidFill>
                <a:effectLst>
                  <a:outerShdw blurRad="38100" dist="38100" dir="2700000" algn="tl">
                    <a:srgbClr val="C0C0C0"/>
                  </a:outerShdw>
                </a:effectLst>
                <a:ea typeface="ＭＳ Ｐゴシック" pitchFamily="34" charset="-128"/>
              </a:rPr>
              <a:t> Regimental Combat Team</a:t>
            </a:r>
          </a:p>
        </p:txBody>
      </p:sp>
      <p:sp>
        <p:nvSpPr>
          <p:cNvPr id="131076" name="Rectangle 3"/>
          <p:cNvSpPr>
            <a:spLocks noGrp="1"/>
          </p:cNvSpPr>
          <p:nvPr>
            <p:ph sz="quarter" idx="1"/>
          </p:nvPr>
        </p:nvSpPr>
        <p:spPr>
          <a:xfrm>
            <a:off x="457200" y="1524000"/>
            <a:ext cx="8229600" cy="4648200"/>
          </a:xfrm>
          <a:solidFill>
            <a:schemeClr val="bg1">
              <a:lumMod val="75000"/>
              <a:alpha val="70000"/>
            </a:schemeClr>
          </a:solidFill>
        </p:spPr>
        <p:txBody>
          <a:bodyPr>
            <a:noAutofit/>
          </a:bodyPr>
          <a:lstStyle/>
          <a:p>
            <a:pPr eaLnBrk="1" hangingPunct="1"/>
            <a:r>
              <a:rPr lang="en-US" altLang="en-US" sz="4000" dirty="0" smtClean="0">
                <a:solidFill>
                  <a:schemeClr val="bg1"/>
                </a:solidFill>
                <a:effectLst>
                  <a:outerShdw blurRad="38100" dist="38100" dir="2700000" algn="tl">
                    <a:srgbClr val="000000"/>
                  </a:outerShdw>
                </a:effectLst>
                <a:ea typeface="ＭＳ Ｐゴシック" pitchFamily="34" charset="-128"/>
              </a:rPr>
              <a:t>Japanese-American army regiment</a:t>
            </a:r>
          </a:p>
          <a:p>
            <a:pPr eaLnBrk="1" hangingPunct="1"/>
            <a:r>
              <a:rPr lang="en-US" altLang="en-US" sz="4000" dirty="0" smtClean="0">
                <a:solidFill>
                  <a:schemeClr val="bg1"/>
                </a:solidFill>
                <a:effectLst>
                  <a:outerShdw blurRad="38100" dist="38100" dir="2700000" algn="tl">
                    <a:srgbClr val="000000"/>
                  </a:outerShdw>
                </a:effectLst>
                <a:ea typeface="ＭＳ Ｐゴシック" pitchFamily="34" charset="-128"/>
              </a:rPr>
              <a:t>Many family members were interned</a:t>
            </a:r>
          </a:p>
          <a:p>
            <a:pPr eaLnBrk="1" hangingPunct="1"/>
            <a:r>
              <a:rPr lang="en-US" altLang="en-US" sz="4000" dirty="0" smtClean="0">
                <a:solidFill>
                  <a:schemeClr val="bg1"/>
                </a:solidFill>
                <a:effectLst>
                  <a:outerShdw blurRad="38100" dist="38100" dir="2700000" algn="tl">
                    <a:srgbClr val="000000"/>
                  </a:outerShdw>
                </a:effectLst>
                <a:ea typeface="ＭＳ Ｐゴシック" pitchFamily="34" charset="-128"/>
              </a:rPr>
              <a:t>Most highly decorated regiment in history</a:t>
            </a:r>
          </a:p>
          <a:p>
            <a:pPr lvl="1" eaLnBrk="1" hangingPunct="1"/>
            <a:r>
              <a:rPr lang="en-US" altLang="en-US" sz="3600" dirty="0" smtClean="0">
                <a:solidFill>
                  <a:schemeClr val="bg1"/>
                </a:solidFill>
                <a:effectLst>
                  <a:outerShdw blurRad="38100" dist="38100" dir="2700000" algn="tl">
                    <a:srgbClr val="000000"/>
                  </a:outerShdw>
                </a:effectLst>
                <a:ea typeface="ＭＳ Ｐゴシック" pitchFamily="34" charset="-128"/>
              </a:rPr>
              <a:t>“Purple Heart Battalion”</a:t>
            </a:r>
          </a:p>
          <a:p>
            <a:pPr lvl="1" eaLnBrk="1" hangingPunct="1"/>
            <a:r>
              <a:rPr lang="en-US" altLang="en-US" sz="3600" dirty="0" smtClean="0">
                <a:solidFill>
                  <a:schemeClr val="bg1"/>
                </a:solidFill>
                <a:effectLst>
                  <a:outerShdw blurRad="38100" dist="38100" dir="2700000" algn="tl">
                    <a:srgbClr val="000000"/>
                  </a:outerShdw>
                </a:effectLst>
                <a:ea typeface="ＭＳ Ｐゴシック" pitchFamily="34" charset="-128"/>
              </a:rPr>
              <a:t>Saved the “Lost Battalion”</a:t>
            </a:r>
          </a:p>
          <a:p>
            <a:pPr lvl="1" eaLnBrk="1" hangingPunct="1"/>
            <a:r>
              <a:rPr lang="en-US" altLang="en-US" sz="3600" i="1" dirty="0" smtClean="0">
                <a:solidFill>
                  <a:schemeClr val="bg1"/>
                </a:solidFill>
                <a:effectLst>
                  <a:outerShdw blurRad="38100" dist="38100" dir="2700000" algn="tl">
                    <a:srgbClr val="000000"/>
                  </a:outerShdw>
                </a:effectLst>
                <a:ea typeface="ＭＳ Ｐゴシック" pitchFamily="34" charset="-128"/>
              </a:rPr>
              <a:t>“Go for broke!”</a:t>
            </a:r>
          </a:p>
        </p:txBody>
      </p:sp>
      <p:pic>
        <p:nvPicPr>
          <p:cNvPr id="110596" name="Picture 7" descr="http://upload.wikimedia.org/wikipedia/commons/thumb/8/82/Purpleheart.jpg/150px-Purpleheart.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4350" y="0"/>
            <a:ext cx="10096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4874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076">
                                            <p:bg/>
                                          </p:spTgt>
                                        </p:tgtEl>
                                        <p:attrNameLst>
                                          <p:attrName>style.visibility</p:attrName>
                                        </p:attrNameLst>
                                      </p:cBhvr>
                                      <p:to>
                                        <p:strVal val="visible"/>
                                      </p:to>
                                    </p:set>
                                    <p:animEffect transition="in" filter="dissolve">
                                      <p:cBhvr>
                                        <p:cTn id="7" dur="500"/>
                                        <p:tgtEl>
                                          <p:spTgt spid="131076">
                                            <p:bg/>
                                          </p:spTgt>
                                        </p:tgtEl>
                                      </p:cBhvr>
                                    </p:animEffect>
                                  </p:childTnLst>
                                </p:cTn>
                              </p:par>
                            </p:childTnLst>
                          </p:cTn>
                        </p:par>
                        <p:par>
                          <p:cTn id="8" fill="hold" nodeType="afterGroup">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31076">
                                            <p:txEl>
                                              <p:pRg st="0" end="0"/>
                                            </p:txEl>
                                          </p:spTgt>
                                        </p:tgtEl>
                                        <p:attrNameLst>
                                          <p:attrName>style.visibility</p:attrName>
                                        </p:attrNameLst>
                                      </p:cBhvr>
                                      <p:to>
                                        <p:strVal val="visible"/>
                                      </p:to>
                                    </p:set>
                                    <p:anim calcmode="lin" valueType="num">
                                      <p:cBhvr>
                                        <p:cTn id="11" dur="500" fill="hold"/>
                                        <p:tgtEl>
                                          <p:spTgt spid="13107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31076">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131076">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1076">
                                            <p:txEl>
                                              <p:pRg st="1" end="1"/>
                                            </p:txEl>
                                          </p:spTgt>
                                        </p:tgtEl>
                                        <p:attrNameLst>
                                          <p:attrName>style.visibility</p:attrName>
                                        </p:attrNameLst>
                                      </p:cBhvr>
                                      <p:to>
                                        <p:strVal val="visible"/>
                                      </p:to>
                                    </p:set>
                                    <p:anim calcmode="lin" valueType="num">
                                      <p:cBhvr>
                                        <p:cTn id="18" dur="500" fill="hold"/>
                                        <p:tgtEl>
                                          <p:spTgt spid="131076">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131076">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131076">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1076">
                                            <p:txEl>
                                              <p:pRg st="2" end="2"/>
                                            </p:txEl>
                                          </p:spTgt>
                                        </p:tgtEl>
                                        <p:attrNameLst>
                                          <p:attrName>style.visibility</p:attrName>
                                        </p:attrNameLst>
                                      </p:cBhvr>
                                      <p:to>
                                        <p:strVal val="visible"/>
                                      </p:to>
                                    </p:set>
                                    <p:anim calcmode="lin" valueType="num">
                                      <p:cBhvr>
                                        <p:cTn id="25" dur="500" fill="hold"/>
                                        <p:tgtEl>
                                          <p:spTgt spid="13107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31076">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131076">
                                            <p:txEl>
                                              <p:pRg st="2" end="2"/>
                                            </p:txEl>
                                          </p:spTgt>
                                        </p:tgtEl>
                                      </p:cBhvr>
                                    </p:animEffect>
                                  </p:childTnLst>
                                </p:cTn>
                              </p:par>
                            </p:childTnLst>
                          </p:cTn>
                        </p:par>
                        <p:par>
                          <p:cTn id="28" fill="hold" nodeType="afterGroup">
                            <p:stCondLst>
                              <p:cond delay="500"/>
                            </p:stCondLst>
                            <p:childTnLst>
                              <p:par>
                                <p:cTn id="29" presetID="53" presetClass="entr" presetSubtype="16" fill="hold" grpId="0" nodeType="afterEffect">
                                  <p:stCondLst>
                                    <p:cond delay="0"/>
                                  </p:stCondLst>
                                  <p:childTnLst>
                                    <p:set>
                                      <p:cBhvr>
                                        <p:cTn id="30" dur="1" fill="hold">
                                          <p:stCondLst>
                                            <p:cond delay="0"/>
                                          </p:stCondLst>
                                        </p:cTn>
                                        <p:tgtEl>
                                          <p:spTgt spid="131076">
                                            <p:txEl>
                                              <p:pRg st="3" end="3"/>
                                            </p:txEl>
                                          </p:spTgt>
                                        </p:tgtEl>
                                        <p:attrNameLst>
                                          <p:attrName>style.visibility</p:attrName>
                                        </p:attrNameLst>
                                      </p:cBhvr>
                                      <p:to>
                                        <p:strVal val="visible"/>
                                      </p:to>
                                    </p:set>
                                    <p:anim calcmode="lin" valueType="num">
                                      <p:cBhvr>
                                        <p:cTn id="31" dur="500" fill="hold"/>
                                        <p:tgtEl>
                                          <p:spTgt spid="131076">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31076">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131076">
                                            <p:txEl>
                                              <p:pRg st="3" end="3"/>
                                            </p:txEl>
                                          </p:spTgt>
                                        </p:tgtEl>
                                      </p:cBhvr>
                                    </p:animEffect>
                                  </p:childTnLst>
                                </p:cTn>
                              </p:par>
                            </p:childTnLst>
                          </p:cTn>
                        </p:par>
                        <p:par>
                          <p:cTn id="34" fill="hold" nodeType="afterGroup">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131076">
                                            <p:txEl>
                                              <p:pRg st="4" end="4"/>
                                            </p:txEl>
                                          </p:spTgt>
                                        </p:tgtEl>
                                        <p:attrNameLst>
                                          <p:attrName>style.visibility</p:attrName>
                                        </p:attrNameLst>
                                      </p:cBhvr>
                                      <p:to>
                                        <p:strVal val="visible"/>
                                      </p:to>
                                    </p:set>
                                    <p:anim calcmode="lin" valueType="num">
                                      <p:cBhvr>
                                        <p:cTn id="37" dur="500" fill="hold"/>
                                        <p:tgtEl>
                                          <p:spTgt spid="131076">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131076">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131076">
                                            <p:txEl>
                                              <p:pRg st="4" end="4"/>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1076">
                                            <p:txEl>
                                              <p:pRg st="5" end="5"/>
                                            </p:txEl>
                                          </p:spTgt>
                                        </p:tgtEl>
                                        <p:attrNameLst>
                                          <p:attrName>style.visibility</p:attrName>
                                        </p:attrNameLst>
                                      </p:cBhvr>
                                      <p:to>
                                        <p:strVal val="visible"/>
                                      </p:to>
                                    </p:set>
                                    <p:anim calcmode="lin" valueType="num">
                                      <p:cBhvr>
                                        <p:cTn id="42" dur="500" fill="hold"/>
                                        <p:tgtEl>
                                          <p:spTgt spid="131076">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131076">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13107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228600" y="152400"/>
            <a:ext cx="4343400" cy="1065213"/>
          </a:xfrm>
        </p:spPr>
        <p:txBody>
          <a:bodyPr>
            <a:normAutofit fontScale="90000"/>
          </a:bodyPr>
          <a:lstStyle/>
          <a:p>
            <a:pPr algn="r" eaLnBrk="1" fontAlgn="auto" hangingPunct="1">
              <a:spcAft>
                <a:spcPts val="0"/>
              </a:spcAft>
              <a:defRPr/>
            </a:pPr>
            <a:r>
              <a:rPr lang="en-US" smtClean="0">
                <a:ea typeface="+mj-ea"/>
                <a:cs typeface="+mj-cs"/>
              </a:rPr>
              <a:t>Women in the Military</a:t>
            </a:r>
          </a:p>
        </p:txBody>
      </p:sp>
      <p:sp>
        <p:nvSpPr>
          <p:cNvPr id="112642" name="Rectangle 3"/>
          <p:cNvSpPr>
            <a:spLocks noGrp="1"/>
          </p:cNvSpPr>
          <p:nvPr>
            <p:ph idx="4294967295"/>
          </p:nvPr>
        </p:nvSpPr>
        <p:spPr>
          <a:xfrm>
            <a:off x="304800" y="1371600"/>
            <a:ext cx="4495800" cy="4953000"/>
          </a:xfrm>
        </p:spPr>
        <p:txBody>
          <a:bodyPr/>
          <a:lstStyle/>
          <a:p>
            <a:pPr eaLnBrk="1" hangingPunct="1">
              <a:lnSpc>
                <a:spcPct val="80000"/>
              </a:lnSpc>
            </a:pPr>
            <a:r>
              <a:rPr lang="en-US" altLang="en-US" sz="3200" dirty="0" smtClean="0">
                <a:ea typeface="ＭＳ Ｐゴシック" pitchFamily="34" charset="-128"/>
              </a:rPr>
              <a:t>Between 1940-1945 the percentage of women in the workforce rose from 27% to 37%, and 1 in 4 married women worked outside the home.</a:t>
            </a:r>
          </a:p>
          <a:p>
            <a:pPr eaLnBrk="1" hangingPunct="1">
              <a:lnSpc>
                <a:spcPct val="80000"/>
              </a:lnSpc>
            </a:pPr>
            <a:r>
              <a:rPr lang="en-US" altLang="en-US" sz="3200" dirty="0" smtClean="0">
                <a:ea typeface="ＭＳ Ｐゴシック" pitchFamily="34" charset="-128"/>
              </a:rPr>
              <a:t>Some 350,000 women joined the armed forces in official military units</a:t>
            </a:r>
          </a:p>
        </p:txBody>
      </p:sp>
      <p:pic>
        <p:nvPicPr>
          <p:cNvPr id="4098" name="Picture 2" descr="http://www.awm.lee.army.mil/research_pages/images/Uniform(TropicalWorstedWool)WWI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288472"/>
            <a:ext cx="3535054" cy="48113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4060936823"/>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2"/>
          <p:cNvSpPr>
            <a:spLocks noGrp="1"/>
          </p:cNvSpPr>
          <p:nvPr>
            <p:ph type="title"/>
          </p:nvPr>
        </p:nvSpPr>
        <p:spPr/>
        <p:txBody>
          <a:bodyPr/>
          <a:lstStyle/>
          <a:p>
            <a:pPr eaLnBrk="1" hangingPunct="1"/>
            <a:r>
              <a:rPr lang="en-US" altLang="en-US" smtClean="0">
                <a:ea typeface="ＭＳ Ｐゴシック" pitchFamily="34" charset="-128"/>
              </a:rPr>
              <a:t>Women in the Military</a:t>
            </a:r>
          </a:p>
        </p:txBody>
      </p:sp>
      <p:sp>
        <p:nvSpPr>
          <p:cNvPr id="4" name="Content Placeholder 3"/>
          <p:cNvSpPr>
            <a:spLocks noGrp="1"/>
          </p:cNvSpPr>
          <p:nvPr>
            <p:ph sz="quarter" idx="1"/>
          </p:nvPr>
        </p:nvSpPr>
        <p:spPr>
          <a:xfrm>
            <a:off x="3657600" y="1257300"/>
            <a:ext cx="4953000" cy="5029200"/>
          </a:xfrm>
        </p:spPr>
        <p:txBody>
          <a:bodyPr/>
          <a:lstStyle/>
          <a:p>
            <a:pPr eaLnBrk="1" hangingPunct="1"/>
            <a:r>
              <a:rPr lang="en-US" altLang="en-US" sz="3200" dirty="0" smtClean="0">
                <a:ea typeface="ＭＳ Ｐゴシック" pitchFamily="34" charset="-128"/>
              </a:rPr>
              <a:t>First official women’s military units</a:t>
            </a:r>
          </a:p>
          <a:p>
            <a:pPr eaLnBrk="1" hangingPunct="1"/>
            <a:r>
              <a:rPr lang="en-US" altLang="en-US" sz="3200" dirty="0" smtClean="0">
                <a:ea typeface="ＭＳ Ｐゴシック" pitchFamily="34" charset="-128"/>
              </a:rPr>
              <a:t>Purpose:  “</a:t>
            </a:r>
            <a:r>
              <a:rPr lang="en-US" altLang="ja-JP" sz="3200" dirty="0" smtClean="0">
                <a:ea typeface="ＭＳ Ｐゴシック" pitchFamily="34" charset="-128"/>
              </a:rPr>
              <a:t>To Release a Man for Combat</a:t>
            </a:r>
            <a:r>
              <a:rPr lang="en-US" altLang="en-US" sz="3200" dirty="0" smtClean="0">
                <a:ea typeface="ＭＳ Ｐゴシック" pitchFamily="34" charset="-128"/>
              </a:rPr>
              <a:t>”</a:t>
            </a:r>
            <a:endParaRPr lang="en-US" altLang="ja-JP" sz="3200" dirty="0" smtClean="0">
              <a:ea typeface="ＭＳ Ｐゴシック" pitchFamily="34" charset="-128"/>
            </a:endParaRPr>
          </a:p>
          <a:p>
            <a:pPr lvl="1" eaLnBrk="1" hangingPunct="1"/>
            <a:r>
              <a:rPr lang="en-US" altLang="en-US" sz="3200" dirty="0" smtClean="0">
                <a:ea typeface="ＭＳ Ｐゴシック" pitchFamily="34" charset="-128"/>
              </a:rPr>
              <a:t>Non-combat support jobs</a:t>
            </a:r>
          </a:p>
          <a:p>
            <a:pPr eaLnBrk="1" hangingPunct="1"/>
            <a:r>
              <a:rPr lang="en-US" altLang="en-US" sz="3200" dirty="0" smtClean="0">
                <a:ea typeface="ＭＳ Ｐゴシック" pitchFamily="34" charset="-128"/>
              </a:rPr>
              <a:t>Women’s Auxiliary Army Corps (WAACs) becomes…</a:t>
            </a:r>
          </a:p>
        </p:txBody>
      </p:sp>
      <p:pic>
        <p:nvPicPr>
          <p:cNvPr id="114691" name="Picture 2" descr="http://forum.armyairforces.com/download.axd?file=0;223609&amp;where=msg"/>
          <p:cNvPicPr>
            <a:picLocks noChangeAspect="1" noChangeArrowheads="1"/>
          </p:cNvPicPr>
          <p:nvPr/>
        </p:nvPicPr>
        <p:blipFill>
          <a:blip r:embed="rId3">
            <a:clrChange>
              <a:clrFrom>
                <a:srgbClr val="EFE5D9"/>
              </a:clrFrom>
              <a:clrTo>
                <a:srgbClr val="EFE5D9">
                  <a:alpha val="0"/>
                </a:srgbClr>
              </a:clrTo>
            </a:clrChange>
            <a:extLst>
              <a:ext uri="{28A0092B-C50C-407E-A947-70E740481C1C}">
                <a14:useLocalDpi xmlns:a14="http://schemas.microsoft.com/office/drawing/2010/main" val="0"/>
              </a:ext>
            </a:extLst>
          </a:blip>
          <a:srcRect l="28912" t="10863" r="32208" b="20328"/>
          <a:stretch>
            <a:fillRect/>
          </a:stretch>
        </p:blipFill>
        <p:spPr bwMode="auto">
          <a:xfrm>
            <a:off x="7924800" y="0"/>
            <a:ext cx="1219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library.uncg.edu/dp/wv/biggie/2/WV0002.2.036-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0"/>
            <a:ext cx="3313113" cy="44958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9817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2" presetClass="entr" presetSubtype="4" fill="hold"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additive="base">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additive="base">
                                        <p:cTn id="2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2"/>
          <p:cNvSpPr>
            <a:spLocks noGrp="1"/>
          </p:cNvSpPr>
          <p:nvPr>
            <p:ph type="title"/>
          </p:nvPr>
        </p:nvSpPr>
        <p:spPr/>
        <p:txBody>
          <a:bodyPr/>
          <a:lstStyle/>
          <a:p>
            <a:pPr eaLnBrk="1" hangingPunct="1"/>
            <a:r>
              <a:rPr lang="en-US" altLang="en-US" smtClean="0">
                <a:ea typeface="ＭＳ Ｐゴシック" pitchFamily="34" charset="-128"/>
              </a:rPr>
              <a:t>Women in the Military</a:t>
            </a:r>
          </a:p>
        </p:txBody>
      </p:sp>
      <p:sp>
        <p:nvSpPr>
          <p:cNvPr id="4" name="Content Placeholder 3"/>
          <p:cNvSpPr>
            <a:spLocks noGrp="1"/>
          </p:cNvSpPr>
          <p:nvPr>
            <p:ph sz="quarter" idx="1"/>
          </p:nvPr>
        </p:nvSpPr>
        <p:spPr>
          <a:xfrm>
            <a:off x="3657600" y="1257300"/>
            <a:ext cx="4953000" cy="5029200"/>
          </a:xfrm>
        </p:spPr>
        <p:txBody>
          <a:bodyPr>
            <a:normAutofit/>
          </a:bodyPr>
          <a:lstStyle/>
          <a:p>
            <a:pPr marL="0" indent="0" eaLnBrk="1" hangingPunct="1">
              <a:buFont typeface="Wingdings 3" pitchFamily="18" charset="2"/>
              <a:buNone/>
            </a:pPr>
            <a:r>
              <a:rPr lang="en-US" altLang="en-US" dirty="0" smtClean="0">
                <a:ea typeface="ＭＳ Ｐゴシック" pitchFamily="34" charset="-128"/>
              </a:rPr>
              <a:t>Women’s Army Corps (WACs): </a:t>
            </a:r>
          </a:p>
          <a:p>
            <a:pPr marL="0" indent="0" eaLnBrk="1" hangingPunct="1"/>
            <a:r>
              <a:rPr lang="en-US" altLang="en-US" dirty="0" smtClean="0">
                <a:ea typeface="ＭＳ Ｐゴシック" pitchFamily="34" charset="-128"/>
              </a:rPr>
              <a:t>200 non-combat support jobs.</a:t>
            </a:r>
          </a:p>
          <a:p>
            <a:pPr marL="0" indent="0" eaLnBrk="1" hangingPunct="1"/>
            <a:r>
              <a:rPr lang="en-US" altLang="en-US" dirty="0" smtClean="0">
                <a:ea typeface="ＭＳ Ｐゴシック" pitchFamily="34" charset="-128"/>
              </a:rPr>
              <a:t>The 150,000 women who served released the equivalent of 7 divisions of men for combat.</a:t>
            </a:r>
          </a:p>
          <a:p>
            <a:pPr marL="0" indent="0" eaLnBrk="1" hangingPunct="1"/>
            <a:r>
              <a:rPr lang="en-US" altLang="en-US" dirty="0" smtClean="0">
                <a:ea typeface="ＭＳ Ｐゴシック" pitchFamily="34" charset="-128"/>
              </a:rPr>
              <a:t>General Douglas MacArthur called the WACs </a:t>
            </a:r>
            <a:r>
              <a:rPr lang="en-US" altLang="en-US" i="1" dirty="0" smtClean="0">
                <a:ea typeface="ＭＳ Ｐゴシック" pitchFamily="34" charset="-128"/>
              </a:rPr>
              <a:t>"my best soldiers"</a:t>
            </a:r>
            <a:r>
              <a:rPr lang="en-US" altLang="en-US" dirty="0" smtClean="0">
                <a:ea typeface="ＭＳ Ｐゴシック" pitchFamily="34" charset="-128"/>
              </a:rPr>
              <a:t>, adding that they worked harder, complained less, and were better disciplined than men.</a:t>
            </a:r>
          </a:p>
        </p:txBody>
      </p:sp>
      <p:pic>
        <p:nvPicPr>
          <p:cNvPr id="116739" name="Picture 2" descr="http://forum.armyairforces.com/download.axd?file=0;223609&amp;where=msg"/>
          <p:cNvPicPr>
            <a:picLocks noChangeAspect="1" noChangeArrowheads="1"/>
          </p:cNvPicPr>
          <p:nvPr/>
        </p:nvPicPr>
        <p:blipFill>
          <a:blip r:embed="rId2">
            <a:clrChange>
              <a:clrFrom>
                <a:srgbClr val="EFE5D9"/>
              </a:clrFrom>
              <a:clrTo>
                <a:srgbClr val="EFE5D9">
                  <a:alpha val="0"/>
                </a:srgbClr>
              </a:clrTo>
            </a:clrChange>
            <a:extLst>
              <a:ext uri="{28A0092B-C50C-407E-A947-70E740481C1C}">
                <a14:useLocalDpi xmlns:a14="http://schemas.microsoft.com/office/drawing/2010/main" val="0"/>
              </a:ext>
            </a:extLst>
          </a:blip>
          <a:srcRect l="28912" t="10863" r="32208" b="20328"/>
          <a:stretch>
            <a:fillRect/>
          </a:stretch>
        </p:blipFill>
        <p:spPr bwMode="auto">
          <a:xfrm>
            <a:off x="7924800" y="0"/>
            <a:ext cx="1219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library.uncg.edu/dp/wv/biggie/2/WV0002.2.036-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3313113" cy="44958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64840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heckerboard(across)">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heckerboard(across)">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File:2WAVES, 19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1588"/>
            <a:ext cx="9170988"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lgn="r" eaLnBrk="1" hangingPunct="1"/>
            <a:r>
              <a:rPr lang="en-US" altLang="en-US" sz="4000" b="1" smtClean="0">
                <a:solidFill>
                  <a:schemeClr val="bg1"/>
                </a:solidFill>
                <a:effectLst>
                  <a:outerShdw blurRad="38100" dist="38100" dir="2700000" algn="tl">
                    <a:srgbClr val="C0C0C0"/>
                  </a:outerShdw>
                </a:effectLst>
                <a:ea typeface="ＭＳ Ｐゴシック" pitchFamily="34" charset="-128"/>
              </a:rPr>
              <a:t>Women in the Military</a:t>
            </a:r>
          </a:p>
        </p:txBody>
      </p:sp>
      <p:sp>
        <p:nvSpPr>
          <p:cNvPr id="3" name="Content Placeholder 2"/>
          <p:cNvSpPr>
            <a:spLocks noGrp="1"/>
          </p:cNvSpPr>
          <p:nvPr>
            <p:ph sz="quarter" idx="1"/>
          </p:nvPr>
        </p:nvSpPr>
        <p:spPr>
          <a:xfrm>
            <a:off x="-26988" y="3657600"/>
            <a:ext cx="4751388" cy="3200400"/>
          </a:xfrm>
          <a:solidFill>
            <a:schemeClr val="bg1">
              <a:lumMod val="50000"/>
              <a:alpha val="75000"/>
            </a:schemeClr>
          </a:solidFill>
        </p:spPr>
        <p:txBody>
          <a:bodyPr>
            <a:normAutofit/>
          </a:bodyPr>
          <a:lstStyle/>
          <a:p>
            <a:pPr marL="274320" indent="-274320" eaLnBrk="1" fontAlgn="auto" hangingPunct="1">
              <a:spcAft>
                <a:spcPts val="0"/>
              </a:spcAft>
              <a:buFont typeface="Wingdings 3"/>
              <a:buChar char=""/>
              <a:defRPr/>
            </a:pPr>
            <a:r>
              <a:rPr lang="en-US" sz="3200" dirty="0" smtClean="0">
                <a:ea typeface="+mn-ea"/>
                <a:cs typeface="+mn-cs"/>
              </a:rPr>
              <a:t>Women Accepted for Volunteer Emergency Service (WAVES)</a:t>
            </a:r>
          </a:p>
          <a:p>
            <a:pPr marL="548640" lvl="1" indent="-274320" eaLnBrk="1" fontAlgn="auto" hangingPunct="1">
              <a:spcAft>
                <a:spcPts val="0"/>
              </a:spcAft>
              <a:buFont typeface="Wingdings 3"/>
              <a:buChar char=""/>
              <a:defRPr/>
            </a:pPr>
            <a:r>
              <a:rPr lang="en-US" sz="2800" dirty="0" smtClean="0">
                <a:solidFill>
                  <a:schemeClr val="tx1"/>
                </a:solidFill>
                <a:ea typeface="+mn-ea"/>
              </a:rPr>
              <a:t>Same rank, responsibilities, and pay as males</a:t>
            </a:r>
          </a:p>
          <a:p>
            <a:pPr marL="548640" lvl="1" indent="-274320" eaLnBrk="1" fontAlgn="auto" hangingPunct="1">
              <a:spcAft>
                <a:spcPts val="0"/>
              </a:spcAft>
              <a:buFont typeface="Wingdings 3"/>
              <a:buChar char=""/>
              <a:defRPr/>
            </a:pPr>
            <a:r>
              <a:rPr lang="en-US" sz="2800" dirty="0" smtClean="0">
                <a:solidFill>
                  <a:schemeClr val="tx1"/>
                </a:solidFill>
                <a:ea typeface="+mn-ea"/>
              </a:rPr>
              <a:t>Served stateside</a:t>
            </a:r>
          </a:p>
        </p:txBody>
      </p:sp>
    </p:spTree>
    <p:extLst>
      <p:ext uri="{BB962C8B-B14F-4D97-AF65-F5344CB8AC3E}">
        <p14:creationId xmlns:p14="http://schemas.microsoft.com/office/powerpoint/2010/main" val="992502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p:cNvSpPr>
          <p:nvPr>
            <p:ph type="title"/>
          </p:nvPr>
        </p:nvSpPr>
        <p:spPr/>
        <p:txBody>
          <a:bodyPr/>
          <a:lstStyle/>
          <a:p>
            <a:pPr eaLnBrk="1" hangingPunct="1"/>
            <a:r>
              <a:rPr lang="en-US" altLang="en-US" smtClean="0">
                <a:ea typeface="ＭＳ Ｐゴシック" pitchFamily="34" charset="-128"/>
              </a:rPr>
              <a:t>Struggle for North Africa</a:t>
            </a:r>
          </a:p>
        </p:txBody>
      </p:sp>
      <p:sp>
        <p:nvSpPr>
          <p:cNvPr id="61442" name="Rectangle 3"/>
          <p:cNvSpPr>
            <a:spLocks noGrp="1"/>
          </p:cNvSpPr>
          <p:nvPr>
            <p:ph sz="quarter" idx="1"/>
          </p:nvPr>
        </p:nvSpPr>
        <p:spPr>
          <a:xfrm>
            <a:off x="304800" y="1219200"/>
            <a:ext cx="5181600" cy="5029200"/>
          </a:xfrm>
        </p:spPr>
        <p:txBody>
          <a:bodyPr/>
          <a:lstStyle/>
          <a:p>
            <a:pPr eaLnBrk="1" hangingPunct="1"/>
            <a:r>
              <a:rPr lang="en-US" altLang="en-US" sz="2800" dirty="0" smtClean="0">
                <a:ea typeface="ＭＳ Ｐゴシック" pitchFamily="34" charset="-128"/>
              </a:rPr>
              <a:t>Axis invades N. Africa</a:t>
            </a:r>
          </a:p>
          <a:p>
            <a:pPr lvl="1" eaLnBrk="1" hangingPunct="1"/>
            <a:r>
              <a:rPr lang="en-US" altLang="en-US" sz="2600" dirty="0" smtClean="0">
                <a:ea typeface="ＭＳ Ｐゴシック" pitchFamily="34" charset="-128"/>
              </a:rPr>
              <a:t>Sought control of the Suez Canal</a:t>
            </a:r>
          </a:p>
          <a:p>
            <a:pPr lvl="1" eaLnBrk="1" hangingPunct="1"/>
            <a:r>
              <a:rPr lang="en-US" altLang="en-US" sz="2600" dirty="0" smtClean="0">
                <a:ea typeface="ＭＳ Ｐゴシック" pitchFamily="34" charset="-128"/>
              </a:rPr>
              <a:t>Led by General Erwin Rommel (AKA: Desert Fox)</a:t>
            </a:r>
          </a:p>
          <a:p>
            <a:pPr eaLnBrk="1" hangingPunct="1"/>
            <a:r>
              <a:rPr lang="en-US" altLang="en-US" sz="2800" dirty="0" smtClean="0">
                <a:ea typeface="ＭＳ Ｐゴシック" pitchFamily="34" charset="-128"/>
              </a:rPr>
              <a:t>First US foray into European Theatre</a:t>
            </a:r>
          </a:p>
          <a:p>
            <a:pPr lvl="1" eaLnBrk="1" hangingPunct="1"/>
            <a:r>
              <a:rPr lang="en-US" altLang="en-US" sz="2600" dirty="0" smtClean="0">
                <a:ea typeface="ＭＳ Ｐゴシック" pitchFamily="34" charset="-128"/>
              </a:rPr>
              <a:t>US forces led by General George Patton and Dwight D. Eisenhower</a:t>
            </a:r>
          </a:p>
          <a:p>
            <a:pPr lvl="1" eaLnBrk="1" hangingPunct="1"/>
            <a:r>
              <a:rPr lang="en-US" altLang="en-US" sz="2600" dirty="0" smtClean="0">
                <a:ea typeface="ＭＳ Ｐゴシック" pitchFamily="34" charset="-128"/>
              </a:rPr>
              <a:t>Suffer great casualties before pushing the Axis back</a:t>
            </a:r>
          </a:p>
        </p:txBody>
      </p:sp>
      <p:pic>
        <p:nvPicPr>
          <p:cNvPr id="61443" name="Picture 5" descr="sas-north-af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8432">
            <a:off x="5603875" y="3173413"/>
            <a:ext cx="3333750" cy="3152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_41910888_strategic_import_map416"/>
          <p:cNvPicPr>
            <a:picLocks noChangeAspect="1" noChangeArrowheads="1"/>
          </p:cNvPicPr>
          <p:nvPr/>
        </p:nvPicPr>
        <p:blipFill>
          <a:blip r:embed="rId4">
            <a:extLst>
              <a:ext uri="{28A0092B-C50C-407E-A947-70E740481C1C}">
                <a14:useLocalDpi xmlns:a14="http://schemas.microsoft.com/office/drawing/2010/main" val="0"/>
              </a:ext>
            </a:extLst>
          </a:blip>
          <a:srcRect r="12163"/>
          <a:stretch>
            <a:fillRect/>
          </a:stretch>
        </p:blipFill>
        <p:spPr bwMode="auto">
          <a:xfrm rot="213436">
            <a:off x="5943600" y="849313"/>
            <a:ext cx="2895600" cy="2528887"/>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9790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1442">
                                            <p:txEl>
                                              <p:pRg st="0" end="0"/>
                                            </p:txEl>
                                          </p:spTgt>
                                        </p:tgtEl>
                                        <p:attrNameLst>
                                          <p:attrName>style.visibility</p:attrName>
                                        </p:attrNameLst>
                                      </p:cBhvr>
                                      <p:to>
                                        <p:strVal val="visible"/>
                                      </p:to>
                                    </p:set>
                                    <p:anim calcmode="lin" valueType="num">
                                      <p:cBhvr additive="base">
                                        <p:cTn id="7" dur="500" fill="hold"/>
                                        <p:tgtEl>
                                          <p:spTgt spid="614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1442">
                                            <p:txEl>
                                              <p:pRg st="1" end="1"/>
                                            </p:txEl>
                                          </p:spTgt>
                                        </p:tgtEl>
                                        <p:attrNameLst>
                                          <p:attrName>style.visibility</p:attrName>
                                        </p:attrNameLst>
                                      </p:cBhvr>
                                      <p:to>
                                        <p:strVal val="visible"/>
                                      </p:to>
                                    </p:set>
                                    <p:anim calcmode="lin" valueType="num">
                                      <p:cBhvr additive="base">
                                        <p:cTn id="13" dur="500" fill="hold"/>
                                        <p:tgtEl>
                                          <p:spTgt spid="614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42">
                                            <p:txEl>
                                              <p:pRg st="1" end="1"/>
                                            </p:txEl>
                                          </p:spTgt>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2" presetClass="entr" presetSubtype="4" fill="hold" nodeType="afterEffect">
                                  <p:stCondLst>
                                    <p:cond delay="0"/>
                                  </p:stCondLst>
                                  <p:childTnLst>
                                    <p:set>
                                      <p:cBhvr>
                                        <p:cTn id="17" dur="1" fill="hold">
                                          <p:stCondLst>
                                            <p:cond delay="0"/>
                                          </p:stCondLst>
                                        </p:cTn>
                                        <p:tgtEl>
                                          <p:spTgt spid="61442">
                                            <p:txEl>
                                              <p:pRg st="2" end="2"/>
                                            </p:txEl>
                                          </p:spTgt>
                                        </p:tgtEl>
                                        <p:attrNameLst>
                                          <p:attrName>style.visibility</p:attrName>
                                        </p:attrNameLst>
                                      </p:cBhvr>
                                      <p:to>
                                        <p:strVal val="visible"/>
                                      </p:to>
                                    </p:set>
                                    <p:anim calcmode="lin" valueType="num">
                                      <p:cBhvr additive="base">
                                        <p:cTn id="18" dur="500" fill="hold"/>
                                        <p:tgtEl>
                                          <p:spTgt spid="61442">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14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61442">
                                            <p:txEl>
                                              <p:pRg st="3" end="3"/>
                                            </p:txEl>
                                          </p:spTgt>
                                        </p:tgtEl>
                                        <p:attrNameLst>
                                          <p:attrName>style.visibility</p:attrName>
                                        </p:attrNameLst>
                                      </p:cBhvr>
                                      <p:to>
                                        <p:strVal val="visible"/>
                                      </p:to>
                                    </p:set>
                                    <p:anim calcmode="lin" valueType="num">
                                      <p:cBhvr additive="base">
                                        <p:cTn id="24" dur="500" fill="hold"/>
                                        <p:tgtEl>
                                          <p:spTgt spid="61442">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14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61442">
                                            <p:txEl>
                                              <p:pRg st="4" end="4"/>
                                            </p:txEl>
                                          </p:spTgt>
                                        </p:tgtEl>
                                        <p:attrNameLst>
                                          <p:attrName>style.visibility</p:attrName>
                                        </p:attrNameLst>
                                      </p:cBhvr>
                                      <p:to>
                                        <p:strVal val="visible"/>
                                      </p:to>
                                    </p:set>
                                    <p:anim calcmode="lin" valueType="num">
                                      <p:cBhvr additive="base">
                                        <p:cTn id="30" dur="500" fill="hold"/>
                                        <p:tgtEl>
                                          <p:spTgt spid="6144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1442">
                                            <p:txEl>
                                              <p:pRg st="4" end="4"/>
                                            </p:txEl>
                                          </p:spTgt>
                                        </p:tgtEl>
                                        <p:attrNameLst>
                                          <p:attrName>ppt_y</p:attrName>
                                        </p:attrNameLst>
                                      </p:cBhvr>
                                      <p:tavLst>
                                        <p:tav tm="0">
                                          <p:val>
                                            <p:strVal val="1+#ppt_h/2"/>
                                          </p:val>
                                        </p:tav>
                                        <p:tav tm="100000">
                                          <p:val>
                                            <p:strVal val="#ppt_y"/>
                                          </p:val>
                                        </p:tav>
                                      </p:tavLst>
                                    </p:anim>
                                  </p:childTnLst>
                                </p:cTn>
                              </p:par>
                            </p:childTnLst>
                          </p:cTn>
                        </p:par>
                        <p:par>
                          <p:cTn id="32" fill="hold" nodeType="afterGroup">
                            <p:stCondLst>
                              <p:cond delay="500"/>
                            </p:stCondLst>
                            <p:childTnLst>
                              <p:par>
                                <p:cTn id="33" presetID="2" presetClass="entr" presetSubtype="4" fill="hold" nodeType="afterEffect">
                                  <p:stCondLst>
                                    <p:cond delay="0"/>
                                  </p:stCondLst>
                                  <p:childTnLst>
                                    <p:set>
                                      <p:cBhvr>
                                        <p:cTn id="34" dur="1" fill="hold">
                                          <p:stCondLst>
                                            <p:cond delay="0"/>
                                          </p:stCondLst>
                                        </p:cTn>
                                        <p:tgtEl>
                                          <p:spTgt spid="61442">
                                            <p:txEl>
                                              <p:pRg st="5" end="5"/>
                                            </p:txEl>
                                          </p:spTgt>
                                        </p:tgtEl>
                                        <p:attrNameLst>
                                          <p:attrName>style.visibility</p:attrName>
                                        </p:attrNameLst>
                                      </p:cBhvr>
                                      <p:to>
                                        <p:strVal val="visible"/>
                                      </p:to>
                                    </p:set>
                                    <p:anim calcmode="lin" valueType="num">
                                      <p:cBhvr additive="base">
                                        <p:cTn id="35" dur="500" fill="hold"/>
                                        <p:tgtEl>
                                          <p:spTgt spid="61442">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144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4" descr="http://blog.aopa.org/flighttraining/wp-content/uploads/2012/08/WASP-B-17.jpg"/>
          <p:cNvPicPr>
            <a:picLocks noChangeAspect="1" noChangeArrowheads="1"/>
          </p:cNvPicPr>
          <p:nvPr/>
        </p:nvPicPr>
        <p:blipFill>
          <a:blip r:embed="rId3" cstate="print">
            <a:extLst>
              <a:ext uri="{28A0092B-C50C-407E-A947-70E740481C1C}">
                <a14:useLocalDpi xmlns:a14="http://schemas.microsoft.com/office/drawing/2010/main" val="0"/>
              </a:ext>
            </a:extLst>
          </a:blip>
          <a:srcRect t="296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lgn="r" eaLnBrk="1" hangingPunct="1"/>
            <a:r>
              <a:rPr lang="en-US" altLang="en-US" sz="3600" b="1" smtClean="0">
                <a:solidFill>
                  <a:schemeClr val="bg1"/>
                </a:solidFill>
                <a:effectLst>
                  <a:outerShdw blurRad="38100" dist="38100" dir="2700000" algn="tl">
                    <a:srgbClr val="C0C0C0"/>
                  </a:outerShdw>
                </a:effectLst>
                <a:ea typeface="ＭＳ Ｐゴシック" pitchFamily="34" charset="-128"/>
              </a:rPr>
              <a:t>Women in the Military</a:t>
            </a:r>
          </a:p>
        </p:txBody>
      </p:sp>
      <p:sp>
        <p:nvSpPr>
          <p:cNvPr id="3" name="Content Placeholder 2"/>
          <p:cNvSpPr>
            <a:spLocks noGrp="1"/>
          </p:cNvSpPr>
          <p:nvPr>
            <p:ph sz="quarter" idx="1"/>
          </p:nvPr>
        </p:nvSpPr>
        <p:spPr>
          <a:xfrm>
            <a:off x="307975" y="2438400"/>
            <a:ext cx="8531225" cy="4267200"/>
          </a:xfrm>
          <a:solidFill>
            <a:schemeClr val="bg1">
              <a:lumMod val="65000"/>
              <a:alpha val="70000"/>
            </a:schemeClr>
          </a:solidFill>
        </p:spPr>
        <p:txBody>
          <a:bodyPr>
            <a:noAutofit/>
          </a:bodyPr>
          <a:lstStyle/>
          <a:p>
            <a:pPr eaLnBrk="1" hangingPunct="1"/>
            <a:r>
              <a:rPr lang="en-US" altLang="en-US" sz="3400" dirty="0" smtClean="0">
                <a:solidFill>
                  <a:schemeClr val="bg1"/>
                </a:solidFill>
                <a:ea typeface="ＭＳ Ｐゴシック" pitchFamily="34" charset="-128"/>
              </a:rPr>
              <a:t>Women’s Air Force Service Pilots (WASPs)</a:t>
            </a:r>
          </a:p>
          <a:p>
            <a:pPr lvl="1" eaLnBrk="1" hangingPunct="1"/>
            <a:r>
              <a:rPr lang="en-US" altLang="en-US" sz="3100" dirty="0" smtClean="0">
                <a:solidFill>
                  <a:schemeClr val="bg1"/>
                </a:solidFill>
                <a:ea typeface="ＭＳ Ｐゴシック" pitchFamily="34" charset="-128"/>
              </a:rPr>
              <a:t>Over 1,000 women </a:t>
            </a:r>
          </a:p>
          <a:p>
            <a:pPr lvl="1" eaLnBrk="1" hangingPunct="1"/>
            <a:r>
              <a:rPr lang="en-US" altLang="en-US" sz="3100" dirty="0" smtClean="0">
                <a:solidFill>
                  <a:schemeClr val="bg1"/>
                </a:solidFill>
                <a:ea typeface="ＭＳ Ｐゴシック" pitchFamily="34" charset="-128"/>
              </a:rPr>
              <a:t>Ferried planes, transported cargo, participated in combat training</a:t>
            </a:r>
          </a:p>
          <a:p>
            <a:pPr lvl="1" eaLnBrk="1" hangingPunct="1"/>
            <a:r>
              <a:rPr lang="en-US" altLang="en-US" sz="3100" dirty="0" smtClean="0">
                <a:solidFill>
                  <a:schemeClr val="bg1"/>
                </a:solidFill>
                <a:ea typeface="ＭＳ Ｐゴシック" pitchFamily="34" charset="-128"/>
              </a:rPr>
              <a:t>Lobbied for by Eleanor Roosevelt</a:t>
            </a:r>
          </a:p>
          <a:p>
            <a:pPr lvl="1" eaLnBrk="1" hangingPunct="1"/>
            <a:r>
              <a:rPr lang="en-US" altLang="en-US" sz="3100" dirty="0" smtClean="0">
                <a:solidFill>
                  <a:schemeClr val="bg1"/>
                </a:solidFill>
                <a:ea typeface="ＭＳ Ｐゴシック" pitchFamily="34" charset="-128"/>
              </a:rPr>
              <a:t>No African-Americans</a:t>
            </a:r>
          </a:p>
          <a:p>
            <a:pPr eaLnBrk="1" hangingPunct="1"/>
            <a:r>
              <a:rPr lang="en-US" altLang="en-US" sz="3400" i="1" dirty="0" err="1" smtClean="0">
                <a:solidFill>
                  <a:schemeClr val="bg1"/>
                </a:solidFill>
                <a:ea typeface="ＭＳ Ｐゴシック" pitchFamily="34" charset="-128"/>
              </a:rPr>
              <a:t>Fifinella</a:t>
            </a:r>
            <a:r>
              <a:rPr lang="en-US" altLang="en-US" sz="3400" dirty="0" smtClean="0">
                <a:solidFill>
                  <a:schemeClr val="bg1"/>
                </a:solidFill>
                <a:ea typeface="ＭＳ Ｐゴシック" pitchFamily="34" charset="-128"/>
              </a:rPr>
              <a:t>: Roald Dahl and Disney-created mascot</a:t>
            </a:r>
          </a:p>
        </p:txBody>
      </p:sp>
      <p:sp>
        <p:nvSpPr>
          <p:cNvPr id="119812" name="AutoShape 2" descr="http://womensairandspacemuseum.com/eshop/images/fifif.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p>
        </p:txBody>
      </p:sp>
      <p:pic>
        <p:nvPicPr>
          <p:cNvPr id="119813" name="Picture 7"/>
          <p:cNvPicPr>
            <a:picLocks noChangeAspect="1" noChangeArrowheads="1"/>
          </p:cNvPicPr>
          <p:nvPr/>
        </p:nvPicPr>
        <p:blipFill>
          <a:blip r:embed="rId4">
            <a:clrChange>
              <a:clrFrom>
                <a:srgbClr val="FFAEC9"/>
              </a:clrFrom>
              <a:clrTo>
                <a:srgbClr val="FFAEC9">
                  <a:alpha val="0"/>
                </a:srgbClr>
              </a:clrTo>
            </a:clrChange>
            <a:extLst>
              <a:ext uri="{28A0092B-C50C-407E-A947-70E740481C1C}">
                <a14:useLocalDpi xmlns:a14="http://schemas.microsoft.com/office/drawing/2010/main" val="0"/>
              </a:ext>
            </a:extLst>
          </a:blip>
          <a:srcRect/>
          <a:stretch>
            <a:fillRect/>
          </a:stretch>
        </p:blipFill>
        <p:spPr bwMode="auto">
          <a:xfrm>
            <a:off x="14288" y="-14288"/>
            <a:ext cx="1204912" cy="1403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98565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childTnLst>
                          </p:cTn>
                        </p:par>
                        <p:par>
                          <p:cTn id="8" fill="hold" nodeType="afterGroup">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6" dur="500"/>
                                        <p:tgtEl>
                                          <p:spTgt spid="3">
                                            <p:txEl>
                                              <p:pRg st="1" end="1"/>
                                            </p:txEl>
                                          </p:spTgt>
                                        </p:tgtEl>
                                      </p:cBhvr>
                                    </p:animEffect>
                                  </p:childTnLst>
                                </p:cTn>
                              </p:par>
                            </p:childTnLst>
                          </p:cTn>
                        </p:par>
                        <p:par>
                          <p:cTn id="17" fill="hold" nodeType="afterGroup">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par>
                          <p:cTn id="21" fill="hold" nodeType="afterGroup">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4" dur="500"/>
                                        <p:tgtEl>
                                          <p:spTgt spid="3">
                                            <p:txEl>
                                              <p:pRg st="3" end="3"/>
                                            </p:txEl>
                                          </p:spTgt>
                                        </p:tgtEl>
                                      </p:cBhvr>
                                    </p:animEffect>
                                  </p:childTnLst>
                                </p:cTn>
                              </p:par>
                            </p:childTnLst>
                          </p:cTn>
                        </p:par>
                        <p:par>
                          <p:cTn id="25" fill="hold" nodeType="afterGroup">
                            <p:stCondLst>
                              <p:cond delay="1500"/>
                            </p:stCondLst>
                            <p:childTnLst>
                              <p:par>
                                <p:cTn id="26" presetID="14" presetClass="entr" presetSubtype="10"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8" dur="500"/>
                                        <p:tgtEl>
                                          <p:spTgt spid="3">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eaLnBrk="1" hangingPunct="1"/>
            <a:r>
              <a:rPr lang="en-US" altLang="en-US" sz="4000" smtClean="0">
                <a:ea typeface="ＭＳ Ｐゴシック" pitchFamily="34" charset="-128"/>
              </a:rPr>
              <a:t>Bell Ringer</a:t>
            </a:r>
          </a:p>
        </p:txBody>
      </p:sp>
      <p:sp>
        <p:nvSpPr>
          <p:cNvPr id="14338" name="Content Placeholder 2"/>
          <p:cNvSpPr>
            <a:spLocks noGrp="1"/>
          </p:cNvSpPr>
          <p:nvPr>
            <p:ph sz="quarter" idx="1"/>
          </p:nvPr>
        </p:nvSpPr>
        <p:spPr>
          <a:xfrm>
            <a:off x="457200" y="2133600"/>
            <a:ext cx="8229600" cy="4022725"/>
          </a:xfrm>
        </p:spPr>
        <p:txBody>
          <a:bodyPr/>
          <a:lstStyle/>
          <a:p>
            <a:pPr eaLnBrk="1" hangingPunct="1"/>
            <a:r>
              <a:rPr lang="en-US" altLang="en-US" sz="4400" dirty="0" smtClean="0">
                <a:ea typeface="ＭＳ Ｐゴシック" pitchFamily="34" charset="-128"/>
              </a:rPr>
              <a:t>In what ways was America not really “neutral” at the beginning of World War II?</a:t>
            </a: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7" descr="http://learninglanguageswaikato.wikispaces.com/file/view/japanese-flag.jpg/139537549/494x366/japanese-fla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extLst>
            <a:ext uri="{FAA26D3D-D897-4be2-8F04-BA451C77F1D7}">
              <ma14:placeholderFlag xmlns:ma14="http://schemas.microsoft.com/office/mac/drawingml/2011/main" xmlns="" val="1"/>
            </a:ext>
          </a:extLst>
        </p:spPr>
        <p:txBody>
          <a:bodyPr>
            <a:normAutofit fontScale="90000"/>
          </a:bodyPr>
          <a:lstStyle/>
          <a:p>
            <a:pPr eaLnBrk="1" fontAlgn="auto" hangingPunct="1">
              <a:spcAft>
                <a:spcPts val="0"/>
              </a:spcAft>
              <a:defRPr/>
            </a:pPr>
            <a:r>
              <a:rPr lang="en-US" sz="6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a typeface="+mj-ea"/>
                <a:cs typeface="+mj-cs"/>
              </a:rPr>
              <a:t>The Pacific Theatre</a:t>
            </a:r>
            <a:endParaRPr lang="en-US" sz="6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a typeface="+mj-ea"/>
              <a:cs typeface="+mj-cs"/>
            </a:endParaRPr>
          </a:p>
        </p:txBody>
      </p:sp>
      <p:sp>
        <p:nvSpPr>
          <p:cNvPr id="57348" name="Text Placeholder 2"/>
          <p:cNvSpPr>
            <a:spLocks noGrp="1"/>
          </p:cNvSpPr>
          <p:nvPr>
            <p:ph type="body" idx="1"/>
          </p:nvPr>
        </p:nvSpPr>
        <p:spPr>
          <a:xfrm>
            <a:off x="1295400" y="4495800"/>
            <a:ext cx="6781800" cy="1143000"/>
          </a:xfrm>
        </p:spPr>
        <p:txBody>
          <a:bodyPr>
            <a:normAutofit/>
          </a:bodyPr>
          <a:lstStyle/>
          <a:p>
            <a:pPr marL="73025" eaLnBrk="1" hangingPunct="1"/>
            <a:r>
              <a:rPr lang="en-US" altLang="en-US" dirty="0" smtClean="0">
                <a:solidFill>
                  <a:srgbClr val="FFFFFF"/>
                </a:solidFill>
                <a:effectLst>
                  <a:outerShdw blurRad="38100" dist="38100" dir="2700000" algn="tl">
                    <a:srgbClr val="000000"/>
                  </a:outerShdw>
                </a:effectLst>
                <a:ea typeface="ＭＳ Ｐゴシック" pitchFamily="34" charset="-128"/>
              </a:rPr>
              <a:t>Early Battles Against Japan</a:t>
            </a: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p:cNvSpPr>
          <p:nvPr>
            <p:ph type="title"/>
          </p:nvPr>
        </p:nvSpPr>
        <p:spPr/>
        <p:txBody>
          <a:bodyPr/>
          <a:lstStyle/>
          <a:p>
            <a:pPr eaLnBrk="1" hangingPunct="1"/>
            <a:r>
              <a:rPr lang="en-US" altLang="en-US" smtClean="0">
                <a:ea typeface="ＭＳ Ｐゴシック" pitchFamily="34" charset="-128"/>
              </a:rPr>
              <a:t>Japan looks to the Philippines</a:t>
            </a:r>
          </a:p>
        </p:txBody>
      </p:sp>
      <p:sp>
        <p:nvSpPr>
          <p:cNvPr id="50178" name="Rectangle 3"/>
          <p:cNvSpPr>
            <a:spLocks noGrp="1"/>
          </p:cNvSpPr>
          <p:nvPr>
            <p:ph sz="quarter" idx="1"/>
          </p:nvPr>
        </p:nvSpPr>
        <p:spPr>
          <a:xfrm>
            <a:off x="4648200" y="3505200"/>
            <a:ext cx="4041775" cy="2819400"/>
          </a:xfrm>
        </p:spPr>
        <p:txBody>
          <a:bodyPr/>
          <a:lstStyle/>
          <a:p>
            <a:pPr eaLnBrk="1" hangingPunct="1">
              <a:lnSpc>
                <a:spcPct val="90000"/>
              </a:lnSpc>
            </a:pPr>
            <a:r>
              <a:rPr lang="en-US" altLang="en-US" sz="2800" dirty="0" smtClean="0">
                <a:ea typeface="ＭＳ Ｐゴシック" pitchFamily="34" charset="-128"/>
              </a:rPr>
              <a:t>Japan takes over the Philippines after three months of fighting</a:t>
            </a:r>
          </a:p>
          <a:p>
            <a:pPr eaLnBrk="1" hangingPunct="1">
              <a:lnSpc>
                <a:spcPct val="90000"/>
              </a:lnSpc>
            </a:pPr>
            <a:r>
              <a:rPr lang="en-US" altLang="en-US" sz="2800" dirty="0" smtClean="0">
                <a:ea typeface="ＭＳ Ｐゴシック" pitchFamily="34" charset="-128"/>
              </a:rPr>
              <a:t>Japan treated POW’s with extreme cruelty</a:t>
            </a:r>
          </a:p>
          <a:p>
            <a:pPr eaLnBrk="1" hangingPunct="1">
              <a:lnSpc>
                <a:spcPct val="90000"/>
              </a:lnSpc>
            </a:pPr>
            <a:endParaRPr lang="en-US" altLang="en-US" sz="2800" dirty="0" smtClean="0">
              <a:ea typeface="ＭＳ Ｐゴシック" pitchFamily="34" charset="-128"/>
            </a:endParaRPr>
          </a:p>
        </p:txBody>
      </p:sp>
      <p:sp>
        <p:nvSpPr>
          <p:cNvPr id="50179" name="Content Placeholder 1"/>
          <p:cNvSpPr>
            <a:spLocks noGrp="1"/>
          </p:cNvSpPr>
          <p:nvPr>
            <p:ph sz="quarter" idx="2"/>
          </p:nvPr>
        </p:nvSpPr>
        <p:spPr>
          <a:xfrm>
            <a:off x="3736975" y="1216025"/>
            <a:ext cx="4937125" cy="2746375"/>
          </a:xfrm>
        </p:spPr>
        <p:txBody>
          <a:bodyPr/>
          <a:lstStyle/>
          <a:p>
            <a:pPr eaLnBrk="1" hangingPunct="1">
              <a:lnSpc>
                <a:spcPct val="90000"/>
              </a:lnSpc>
            </a:pPr>
            <a:r>
              <a:rPr lang="en-US" altLang="en-US" sz="2800" dirty="0" smtClean="0">
                <a:ea typeface="ＭＳ Ｐゴシック" pitchFamily="34" charset="-128"/>
              </a:rPr>
              <a:t>Japan attacks American-owned Philippines</a:t>
            </a:r>
          </a:p>
          <a:p>
            <a:pPr eaLnBrk="1" hangingPunct="1">
              <a:lnSpc>
                <a:spcPct val="90000"/>
              </a:lnSpc>
            </a:pPr>
            <a:r>
              <a:rPr lang="en-US" altLang="en-US" sz="2800" dirty="0" smtClean="0">
                <a:ea typeface="ＭＳ Ｐゴシック" pitchFamily="34" charset="-128"/>
              </a:rPr>
              <a:t>US and Filipino forces take up a defensive position on the Bataan Peninsula</a:t>
            </a:r>
          </a:p>
          <a:p>
            <a:pPr eaLnBrk="1" hangingPunct="1"/>
            <a:endParaRPr lang="en-US" altLang="en-US" dirty="0" smtClean="0">
              <a:ea typeface="ＭＳ Ｐゴシック" pitchFamily="34" charset="-128"/>
            </a:endParaRPr>
          </a:p>
        </p:txBody>
      </p:sp>
      <p:pic>
        <p:nvPicPr>
          <p:cNvPr id="8196" name="Picture 5" descr="Image:BataanWWII.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5183">
            <a:off x="333375" y="1512888"/>
            <a:ext cx="3298825" cy="2519362"/>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pic>
        <p:nvPicPr>
          <p:cNvPr id="27650" name="Picture 2" descr="http://images1.wikia.nocookie.net/__cb20080512005202/military/images/3/37/WWI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59216">
            <a:off x="850900" y="3933825"/>
            <a:ext cx="3357563" cy="2713038"/>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pPr eaLnBrk="1" hangingPunct="1"/>
            <a:r>
              <a:rPr lang="en-US" altLang="en-US" smtClean="0">
                <a:ea typeface="ＭＳ Ｐゴシック" pitchFamily="34" charset="-128"/>
              </a:rPr>
              <a:t>The Bataan Death March</a:t>
            </a:r>
          </a:p>
        </p:txBody>
      </p:sp>
      <p:sp>
        <p:nvSpPr>
          <p:cNvPr id="52226" name="Content Placeholder 2"/>
          <p:cNvSpPr>
            <a:spLocks noGrp="1"/>
          </p:cNvSpPr>
          <p:nvPr>
            <p:ph idx="4294967295"/>
          </p:nvPr>
        </p:nvSpPr>
        <p:spPr>
          <a:xfrm>
            <a:off x="152400" y="1295400"/>
            <a:ext cx="5251450" cy="4937125"/>
          </a:xfrm>
        </p:spPr>
        <p:txBody>
          <a:bodyPr/>
          <a:lstStyle/>
          <a:p>
            <a:pPr eaLnBrk="1" hangingPunct="1">
              <a:lnSpc>
                <a:spcPct val="90000"/>
              </a:lnSpc>
            </a:pPr>
            <a:r>
              <a:rPr lang="en-US" altLang="en-US" sz="3100" dirty="0" smtClean="0">
                <a:ea typeface="ＭＳ Ｐゴシック" pitchFamily="34" charset="-128"/>
              </a:rPr>
              <a:t>Bataan Death March:  Forced march of 76,000 Filipino and American POWs by the Japanese </a:t>
            </a:r>
          </a:p>
          <a:p>
            <a:pPr eaLnBrk="1" hangingPunct="1">
              <a:lnSpc>
                <a:spcPct val="90000"/>
              </a:lnSpc>
            </a:pPr>
            <a:r>
              <a:rPr lang="en-US" altLang="en-US" sz="3100" dirty="0" smtClean="0">
                <a:ea typeface="ＭＳ Ｐゴシック" pitchFamily="34" charset="-128"/>
              </a:rPr>
              <a:t>Approximately 2,500–10,000 Filipino and 100–650 American prisoners of war died on the 80 mile march</a:t>
            </a:r>
          </a:p>
          <a:p>
            <a:pPr eaLnBrk="1" hangingPunct="1">
              <a:lnSpc>
                <a:spcPct val="90000"/>
              </a:lnSpc>
            </a:pPr>
            <a:r>
              <a:rPr lang="en-US" altLang="en-US" sz="3100" dirty="0" smtClean="0">
                <a:ea typeface="ＭＳ Ｐゴシック" pitchFamily="34" charset="-128"/>
              </a:rPr>
              <a:t>Endured physical abuse and murder at the hands of the Japanese Army</a:t>
            </a:r>
          </a:p>
        </p:txBody>
      </p:sp>
      <p:pic>
        <p:nvPicPr>
          <p:cNvPr id="12290" name="Picture 2" descr="http://www.cnac.org/emilscott/pic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4274">
            <a:off x="5548313" y="2052638"/>
            <a:ext cx="3278187" cy="31273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descr="http://static.environmentalgraffiti.com/sites/default/files/images/Bataan8.img_assist_custom-600x3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49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http://photosofwar.net/history-war-photos/2012/09/bataan-death-march-c-19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img.dailymail.co.uk/i/pix/2007/09_03/039japanbeheading_468x6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1818">
            <a:off x="5421313" y="2333625"/>
            <a:ext cx="3327400" cy="440848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p:cNvSpPr>
          <p:nvPr>
            <p:ph type="title" idx="4294967295"/>
          </p:nvPr>
        </p:nvSpPr>
        <p:spPr>
          <a:xfrm>
            <a:off x="52388" y="0"/>
            <a:ext cx="3224212" cy="2546350"/>
          </a:xfrm>
        </p:spPr>
        <p:txBody>
          <a:bodyPr/>
          <a:lstStyle/>
          <a:p>
            <a:pPr algn="ctr" eaLnBrk="1" hangingPunct="1"/>
            <a:r>
              <a:rPr lang="en-US" altLang="en-US" sz="3800" smtClean="0">
                <a:ea typeface="ＭＳ Ｐゴシック" pitchFamily="34" charset="-128"/>
              </a:rPr>
              <a:t>Cultural Differences Cause Conflict</a:t>
            </a:r>
          </a:p>
        </p:txBody>
      </p:sp>
      <p:pic>
        <p:nvPicPr>
          <p:cNvPr id="2050" name="Picture 2" descr="http://images-onepick-opensocial.googleusercontent.com/gadgets/proxy?container=onepick&amp;gadget=a&amp;rewriteMime=image%2F*&amp;url=https%3A%2F%2Fsphotos-a.xx.fbcdn.net%2Fhphotos-prn1%2F537819_491023250951845_1997712075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7729">
            <a:off x="249238" y="2741613"/>
            <a:ext cx="3762375" cy="3802062"/>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http://www.cnac.org/emilscott/pic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58465">
            <a:off x="3235325" y="219075"/>
            <a:ext cx="2828925" cy="300196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00800" y="220663"/>
            <a:ext cx="2590800" cy="1631950"/>
          </a:xfrm>
          <a:prstGeom prst="rect">
            <a:avLst/>
          </a:prstGeom>
          <a:noFill/>
        </p:spPr>
        <p:txBody>
          <a:bodyPr>
            <a:spAutoFit/>
          </a:bodyPr>
          <a:lstStyle/>
          <a:p>
            <a:pPr>
              <a:defRPr/>
            </a:pPr>
            <a:r>
              <a:rPr lang="en-US" sz="2000" dirty="0">
                <a:latin typeface="+mn-lt"/>
                <a:ea typeface="+mn-ea"/>
              </a:rPr>
              <a:t>Japanese justified cruelty due to extreme view of honor.  Surrender = dishonor = worthless</a:t>
            </a:r>
          </a:p>
        </p:txBody>
      </p: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p:cNvSpPr>
          <p:nvPr>
            <p:ph type="title"/>
          </p:nvPr>
        </p:nvSpPr>
        <p:spPr/>
        <p:txBody>
          <a:bodyPr/>
          <a:lstStyle/>
          <a:p>
            <a:pPr eaLnBrk="1" hangingPunct="1"/>
            <a:r>
              <a:rPr lang="en-US" altLang="en-US" smtClean="0">
                <a:ea typeface="ＭＳ Ｐゴシック" pitchFamily="34" charset="-128"/>
              </a:rPr>
              <a:t>Primary Source</a:t>
            </a:r>
          </a:p>
        </p:txBody>
      </p:sp>
      <p:sp>
        <p:nvSpPr>
          <p:cNvPr id="60418" name="Rectangle 3"/>
          <p:cNvSpPr>
            <a:spLocks noGrp="1"/>
          </p:cNvSpPr>
          <p:nvPr>
            <p:ph idx="4294967295"/>
          </p:nvPr>
        </p:nvSpPr>
        <p:spPr>
          <a:xfrm>
            <a:off x="0" y="1219200"/>
            <a:ext cx="8229600" cy="4937125"/>
          </a:xfrm>
        </p:spPr>
        <p:txBody>
          <a:bodyPr/>
          <a:lstStyle/>
          <a:p>
            <a:pPr marL="365125" indent="-255588" eaLnBrk="1" hangingPunct="1">
              <a:lnSpc>
                <a:spcPct val="90000"/>
              </a:lnSpc>
              <a:buClr>
                <a:srgbClr val="EB641B"/>
              </a:buClr>
              <a:buFont typeface="Wingdings 2" pitchFamily="18" charset="2"/>
              <a:buNone/>
            </a:pPr>
            <a:r>
              <a:rPr lang="en-US" altLang="en-US" sz="3200" smtClean="0">
                <a:ea typeface="ＭＳ Ｐゴシック" pitchFamily="34" charset="-128"/>
              </a:rPr>
              <a:t>“I was questioned by a Japanese officer, who found out that I had been in a Philippine Scout Battalion.  The [Japanese] hated the Scouts… Anyway, they took me outside and I was forced to watch as they buried six of my Scouts alive.  They made the men dig their own graves, and then had them kneel down in a pit.  The guards hit them over the head with shovels to stun them and piled earth on top.”</a:t>
            </a:r>
          </a:p>
          <a:p>
            <a:pPr marL="365125" indent="-255588" algn="r" eaLnBrk="1" hangingPunct="1">
              <a:lnSpc>
                <a:spcPct val="90000"/>
              </a:lnSpc>
              <a:buClr>
                <a:srgbClr val="EB641B"/>
              </a:buClr>
              <a:buFont typeface="Georgia" pitchFamily="18" charset="0"/>
              <a:buChar char="•"/>
            </a:pPr>
            <a:r>
              <a:rPr lang="en-US" altLang="en-US" smtClean="0">
                <a:ea typeface="ＭＳ Ｐゴシック" pitchFamily="34" charset="-128"/>
              </a:rPr>
              <a:t>Lt. John Spainhower</a:t>
            </a:r>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p:cNvSpPr>
          <p:nvPr>
            <p:ph type="title" idx="4294967295"/>
          </p:nvPr>
        </p:nvSpPr>
        <p:spPr>
          <a:xfrm>
            <a:off x="0" y="609600"/>
            <a:ext cx="8229600" cy="1066800"/>
          </a:xfrm>
        </p:spPr>
        <p:txBody>
          <a:bodyPr/>
          <a:lstStyle/>
          <a:p>
            <a:pPr eaLnBrk="1" hangingPunct="1"/>
            <a:r>
              <a:rPr lang="en-US" altLang="en-US" smtClean="0">
                <a:ea typeface="ＭＳ Ｐゴシック" pitchFamily="34" charset="-128"/>
              </a:rPr>
              <a:t>The Doolittle Raid</a:t>
            </a:r>
          </a:p>
        </p:txBody>
      </p:sp>
      <p:sp>
        <p:nvSpPr>
          <p:cNvPr id="12291" name="Rectangle 3"/>
          <p:cNvSpPr>
            <a:spLocks noGrp="1"/>
          </p:cNvSpPr>
          <p:nvPr>
            <p:ph type="body" idx="4294967295"/>
          </p:nvPr>
        </p:nvSpPr>
        <p:spPr>
          <a:xfrm>
            <a:off x="5105400" y="228600"/>
            <a:ext cx="4038600" cy="6172200"/>
          </a:xfrm>
        </p:spPr>
        <p:txBody>
          <a:bodyPr>
            <a:normAutofit/>
          </a:bodyPr>
          <a:lstStyle/>
          <a:p>
            <a:pPr eaLnBrk="1" hangingPunct="1"/>
            <a:r>
              <a:rPr lang="en-US" altLang="en-US" sz="3300" dirty="0" smtClean="0">
                <a:ea typeface="ＭＳ Ｐゴシック" pitchFamily="34" charset="-128"/>
              </a:rPr>
              <a:t>U.S. bombs Tokyo, lands in nearby China</a:t>
            </a:r>
          </a:p>
          <a:p>
            <a:pPr eaLnBrk="1" hangingPunct="1"/>
            <a:r>
              <a:rPr lang="en-US" altLang="en-US" sz="3300" dirty="0" smtClean="0">
                <a:ea typeface="ＭＳ Ｐゴシック" pitchFamily="34" charset="-128"/>
              </a:rPr>
              <a:t>America's first strike back at the Japanese during the war. </a:t>
            </a:r>
          </a:p>
          <a:p>
            <a:pPr eaLnBrk="1" hangingPunct="1"/>
            <a:r>
              <a:rPr lang="en-US" altLang="en-US" sz="3300" dirty="0" smtClean="0">
                <a:ea typeface="ＭＳ Ｐゴシック" pitchFamily="34" charset="-128"/>
              </a:rPr>
              <a:t>A surprise due to the damage done at Pearl Harbor</a:t>
            </a:r>
          </a:p>
          <a:p>
            <a:pPr eaLnBrk="1" hangingPunct="1"/>
            <a:r>
              <a:rPr lang="en-US" altLang="en-US" sz="3300" dirty="0" smtClean="0">
                <a:ea typeface="ＭＳ Ｐゴシック" pitchFamily="34" charset="-128"/>
              </a:rPr>
              <a:t>Lifted America’s morale</a:t>
            </a:r>
          </a:p>
          <a:p>
            <a:pPr eaLnBrk="1" hangingPunct="1"/>
            <a:endParaRPr lang="en-US" altLang="en-US" sz="2400" dirty="0" smtClean="0">
              <a:ea typeface="ＭＳ Ｐゴシック" pitchFamily="34" charset="-128"/>
            </a:endParaRPr>
          </a:p>
        </p:txBody>
      </p:sp>
      <p:pic>
        <p:nvPicPr>
          <p:cNvPr id="62467" name="Picture 5" descr="B-25_on_the_deck_of_USS_Hornet_during_Doolittle_Rai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81200"/>
            <a:ext cx="4800600" cy="379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9" descr="MCj04062840000[1]"/>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flipH="1">
            <a:off x="0" y="0"/>
            <a:ext cx="3890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Rectangle 2"/>
          <p:cNvSpPr>
            <a:spLocks noGrp="1"/>
          </p:cNvSpPr>
          <p:nvPr>
            <p:ph type="title"/>
          </p:nvPr>
        </p:nvSpPr>
        <p:spPr/>
        <p:txBody>
          <a:bodyPr/>
          <a:lstStyle/>
          <a:p>
            <a:pPr algn="r" eaLnBrk="1" hangingPunct="1"/>
            <a:r>
              <a:rPr lang="en-US" altLang="en-US" smtClean="0">
                <a:ea typeface="ＭＳ Ｐゴシック" pitchFamily="34" charset="-128"/>
              </a:rPr>
              <a:t>The Italian Campaign</a:t>
            </a:r>
          </a:p>
        </p:txBody>
      </p:sp>
      <p:sp>
        <p:nvSpPr>
          <p:cNvPr id="2" name="Content Placeholder 1"/>
          <p:cNvSpPr>
            <a:spLocks noGrp="1"/>
          </p:cNvSpPr>
          <p:nvPr>
            <p:ph sz="quarter" idx="1"/>
          </p:nvPr>
        </p:nvSpPr>
        <p:spPr>
          <a:xfrm>
            <a:off x="3429000" y="1219200"/>
            <a:ext cx="5486400" cy="4937125"/>
          </a:xfrm>
        </p:spPr>
        <p:txBody>
          <a:bodyPr/>
          <a:lstStyle/>
          <a:p>
            <a:pPr eaLnBrk="1" hangingPunct="1"/>
            <a:r>
              <a:rPr lang="en-US" altLang="en-US" sz="3400" dirty="0" smtClean="0">
                <a:ea typeface="ＭＳ Ｐゴシック" pitchFamily="34" charset="-128"/>
              </a:rPr>
              <a:t>Allies conquer Sicily</a:t>
            </a:r>
          </a:p>
          <a:p>
            <a:pPr lvl="1" eaLnBrk="1" hangingPunct="1"/>
            <a:r>
              <a:rPr lang="en-US" altLang="en-US" sz="3400" dirty="0" smtClean="0">
                <a:ea typeface="ＭＳ Ｐゴシック" pitchFamily="34" charset="-128"/>
              </a:rPr>
              <a:t>Damages Axis supply lines</a:t>
            </a:r>
          </a:p>
          <a:p>
            <a:pPr eaLnBrk="1" hangingPunct="1"/>
            <a:r>
              <a:rPr lang="en-US" altLang="en-US" sz="3400" dirty="0" smtClean="0">
                <a:ea typeface="ＭＳ Ｐゴシック" pitchFamily="34" charset="-128"/>
              </a:rPr>
              <a:t>Mussolini arrested</a:t>
            </a:r>
          </a:p>
          <a:p>
            <a:pPr eaLnBrk="1" hangingPunct="1"/>
            <a:r>
              <a:rPr lang="en-US" altLang="en-US" sz="3400" dirty="0" smtClean="0">
                <a:ea typeface="ＭＳ Ｐゴシック" pitchFamily="34" charset="-128"/>
              </a:rPr>
              <a:t>Hitler comes to the rescue</a:t>
            </a:r>
          </a:p>
          <a:p>
            <a:pPr eaLnBrk="1" hangingPunct="1"/>
            <a:r>
              <a:rPr lang="en-US" altLang="en-US" sz="3400" dirty="0" smtClean="0">
                <a:ea typeface="ＭＳ Ｐゴシック" pitchFamily="34" charset="-128"/>
              </a:rPr>
              <a:t>Allied attack behind Axis lines</a:t>
            </a:r>
          </a:p>
          <a:p>
            <a:pPr lvl="1" eaLnBrk="1" hangingPunct="1"/>
            <a:r>
              <a:rPr lang="en-US" altLang="en-US" sz="3400" dirty="0" smtClean="0">
                <a:ea typeface="ＭＳ Ｐゴシック" pitchFamily="34" charset="-128"/>
              </a:rPr>
              <a:t>Five months of bloody battle; cost 300,000 Allied lives</a:t>
            </a:r>
          </a:p>
        </p:txBody>
      </p:sp>
    </p:spTree>
    <p:extLst>
      <p:ext uri="{BB962C8B-B14F-4D97-AF65-F5344CB8AC3E}">
        <p14:creationId xmlns:p14="http://schemas.microsoft.com/office/powerpoint/2010/main" val="27848627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anim calcmode="lin" valueType="num">
                                      <p:cBhvr>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anim calcmode="lin" valueType="num">
                                      <p:cBhvr>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anim calcmode="lin" valueType="num">
                                      <p:cBhvr>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anim calcmode="lin" valueType="num">
                                      <p:cBhvr>
                                        <p:cTn id="3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500"/>
                                        <p:tgtEl>
                                          <p:spTgt spid="2">
                                            <p:txEl>
                                              <p:pRg st="5" end="5"/>
                                            </p:txEl>
                                          </p:spTgt>
                                        </p:tgtEl>
                                      </p:cBhvr>
                                    </p:animEffect>
                                    <p:anim calcmode="lin" valueType="num">
                                      <p:cBhvr>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5" descr="B23902"/>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t="745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itle 1"/>
          <p:cNvSpPr>
            <a:spLocks noGrp="1"/>
          </p:cNvSpPr>
          <p:nvPr>
            <p:ph type="title"/>
          </p:nvPr>
        </p:nvSpPr>
        <p:spPr/>
        <p:txBody>
          <a:bodyPr/>
          <a:lstStyle/>
          <a:p>
            <a:pPr eaLnBrk="1" hangingPunct="1"/>
            <a:r>
              <a:rPr lang="en-US" altLang="en-US" smtClean="0">
                <a:ea typeface="ＭＳ Ｐゴシック" pitchFamily="34" charset="-128"/>
              </a:rPr>
              <a:t>Battle of Midway</a:t>
            </a:r>
          </a:p>
        </p:txBody>
      </p:sp>
      <p:sp>
        <p:nvSpPr>
          <p:cNvPr id="3" name="Content Placeholder 2"/>
          <p:cNvSpPr>
            <a:spLocks noGrp="1"/>
          </p:cNvSpPr>
          <p:nvPr>
            <p:ph sz="quarter" idx="1"/>
          </p:nvPr>
        </p:nvSpPr>
        <p:spPr>
          <a:xfrm>
            <a:off x="457200" y="1219200"/>
            <a:ext cx="8229600" cy="4876800"/>
          </a:xfrm>
          <a:solidFill>
            <a:schemeClr val="bg1">
              <a:lumMod val="85000"/>
              <a:alpha val="50000"/>
            </a:schemeClr>
          </a:solidFill>
        </p:spPr>
        <p:txBody>
          <a:bodyPr>
            <a:noAutofit/>
          </a:bodyPr>
          <a:lstStyle/>
          <a:p>
            <a:pPr marL="274320" indent="-274320" eaLnBrk="1" fontAlgn="auto" hangingPunct="1">
              <a:spcAft>
                <a:spcPts val="0"/>
              </a:spcAft>
              <a:buFont typeface="Wingdings 3"/>
              <a:buChar char=""/>
              <a:defRPr/>
            </a:pPr>
            <a:r>
              <a:rPr lang="en-US" sz="3200" dirty="0" smtClean="0">
                <a:ea typeface="+mn-ea"/>
                <a:cs typeface="+mn-cs"/>
              </a:rPr>
              <a:t>Japanese planned to launch an attack at Midway Island</a:t>
            </a:r>
          </a:p>
          <a:p>
            <a:pPr marL="548640" lvl="1" indent="-274320" eaLnBrk="1" fontAlgn="auto" hangingPunct="1">
              <a:spcAft>
                <a:spcPts val="0"/>
              </a:spcAft>
              <a:buFont typeface="Wingdings 3"/>
              <a:buChar char=""/>
              <a:defRPr/>
            </a:pPr>
            <a:r>
              <a:rPr lang="en-US" sz="2800" dirty="0" smtClean="0">
                <a:solidFill>
                  <a:schemeClr val="tx1"/>
                </a:solidFill>
                <a:ea typeface="+mn-ea"/>
              </a:rPr>
              <a:t>Was essential to American supply lines to Australia </a:t>
            </a:r>
          </a:p>
          <a:p>
            <a:pPr marL="274320" indent="-274320" eaLnBrk="1" fontAlgn="auto" hangingPunct="1">
              <a:spcAft>
                <a:spcPts val="0"/>
              </a:spcAft>
              <a:buFont typeface="Wingdings 3"/>
              <a:buChar char=""/>
              <a:defRPr/>
            </a:pPr>
            <a:r>
              <a:rPr lang="en-US" sz="3200" dirty="0" smtClean="0">
                <a:ea typeface="+mn-ea"/>
                <a:cs typeface="+mn-cs"/>
              </a:rPr>
              <a:t>Code breakers discovered the plan, which Admiral Nimitz used to launch a surprise attack on Japan</a:t>
            </a:r>
          </a:p>
          <a:p>
            <a:pPr marL="274320" indent="-274320" eaLnBrk="1" fontAlgn="auto" hangingPunct="1">
              <a:spcAft>
                <a:spcPts val="0"/>
              </a:spcAft>
              <a:buFont typeface="Wingdings 3"/>
              <a:buChar char=""/>
              <a:defRPr/>
            </a:pPr>
            <a:r>
              <a:rPr lang="en-US" sz="3200" dirty="0" smtClean="0">
                <a:ea typeface="+mn-ea"/>
                <a:cs typeface="+mn-cs"/>
              </a:rPr>
              <a:t>Destroyed 38 Japanese aircraft, and four of their aircraft carriers</a:t>
            </a:r>
          </a:p>
          <a:p>
            <a:pPr marL="274320" indent="-274320" eaLnBrk="1" fontAlgn="auto" hangingPunct="1">
              <a:spcAft>
                <a:spcPts val="0"/>
              </a:spcAft>
              <a:buFont typeface="Wingdings 3"/>
              <a:buChar char=""/>
              <a:defRPr/>
            </a:pPr>
            <a:r>
              <a:rPr lang="en-US" sz="3200" dirty="0" smtClean="0">
                <a:ea typeface="+mn-ea"/>
                <a:cs typeface="+mn-cs"/>
              </a:rPr>
              <a:t>Turning point in the war in the Pacific</a:t>
            </a:r>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7" descr="island-hopping"/>
          <p:cNvPicPr>
            <a:picLocks noChangeAspect="1" noChangeArrowheads="1"/>
          </p:cNvPicPr>
          <p:nvPr/>
        </p:nvPicPr>
        <p:blipFill>
          <a:blip r:embed="rId3">
            <a:extLst>
              <a:ext uri="{28A0092B-C50C-407E-A947-70E740481C1C}">
                <a14:useLocalDpi xmlns:a14="http://schemas.microsoft.com/office/drawing/2010/main" val="0"/>
              </a:ext>
            </a:extLst>
          </a:blip>
          <a:srcRect l="981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p:cNvSpPr>
            <a:spLocks noGrp="1"/>
          </p:cNvSpPr>
          <p:nvPr>
            <p:ph type="ctrTitle" idx="4294967295"/>
          </p:nvPr>
        </p:nvSpPr>
        <p:spPr>
          <a:xfrm>
            <a:off x="0" y="2130425"/>
            <a:ext cx="7772400" cy="1470025"/>
          </a:xfrm>
        </p:spPr>
        <p:txBody>
          <a:bodyPr>
            <a:normAutofit/>
          </a:bodyPr>
          <a:lstStyle/>
          <a:p>
            <a:pPr algn="r" eaLnBrk="1" hangingPunct="1"/>
            <a:r>
              <a:rPr lang="en-US" altLang="en-US" sz="5500" smtClean="0">
                <a:solidFill>
                  <a:schemeClr val="bg1"/>
                </a:solidFill>
                <a:effectLst>
                  <a:outerShdw blurRad="38100" dist="38100" dir="2700000" algn="tl">
                    <a:srgbClr val="C0C0C0"/>
                  </a:outerShdw>
                </a:effectLst>
                <a:ea typeface="ＭＳ Ｐゴシック" pitchFamily="34" charset="-128"/>
              </a:rPr>
              <a:t>Island Hopping</a:t>
            </a:r>
          </a:p>
        </p:txBody>
      </p:sp>
      <p:sp>
        <p:nvSpPr>
          <p:cNvPr id="90115" name="Rectangle 5"/>
          <p:cNvSpPr>
            <a:spLocks noGrp="1"/>
          </p:cNvSpPr>
          <p:nvPr>
            <p:ph type="subTitle" idx="4294967295"/>
          </p:nvPr>
        </p:nvSpPr>
        <p:spPr>
          <a:xfrm>
            <a:off x="2743200" y="3505200"/>
            <a:ext cx="6400800" cy="1204913"/>
          </a:xfrm>
        </p:spPr>
        <p:txBody>
          <a:bodyPr>
            <a:normAutofit/>
          </a:bodyPr>
          <a:lstStyle/>
          <a:p>
            <a:pPr marL="109538" indent="0" algn="r" eaLnBrk="1" hangingPunct="1">
              <a:buClr>
                <a:srgbClr val="EB641B"/>
              </a:buClr>
              <a:buFont typeface="Wingdings 2" pitchFamily="18" charset="2"/>
              <a:buNone/>
            </a:pPr>
            <a:r>
              <a:rPr lang="en-US" altLang="en-US" smtClean="0">
                <a:solidFill>
                  <a:schemeClr val="bg1"/>
                </a:solidFill>
                <a:effectLst>
                  <a:outerShdw blurRad="38100" dist="38100" dir="2700000" algn="tl">
                    <a:srgbClr val="C0C0C0"/>
                  </a:outerShdw>
                </a:effectLst>
                <a:ea typeface="ＭＳ Ｐゴシック" pitchFamily="34" charset="-128"/>
              </a:rPr>
              <a:t>Driving the Japanese back</a:t>
            </a:r>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7" name="Picture 7" descr="P6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158727"/>
                                        </p:tgtEl>
                                        <p:attrNameLst>
                                          <p:attrName>style.visibility</p:attrName>
                                        </p:attrNameLst>
                                      </p:cBhvr>
                                      <p:to>
                                        <p:strVal val="visible"/>
                                      </p:to>
                                    </p:set>
                                    <p:animEffect transition="in" filter="box(out)">
                                      <p:cBhvr>
                                        <p:cTn id="7" dur="500"/>
                                        <p:tgtEl>
                                          <p:spTgt spid="158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p:cNvSpPr>
          <p:nvPr>
            <p:ph type="title" idx="4294967295"/>
          </p:nvPr>
        </p:nvSpPr>
        <p:spPr>
          <a:xfrm>
            <a:off x="5029200" y="33338"/>
            <a:ext cx="3810000" cy="957262"/>
          </a:xfrm>
        </p:spPr>
        <p:txBody>
          <a:bodyPr/>
          <a:lstStyle/>
          <a:p>
            <a:pPr eaLnBrk="1" hangingPunct="1"/>
            <a:r>
              <a:rPr lang="en-US" altLang="en-US" smtClean="0">
                <a:ea typeface="ＭＳ Ｐゴシック" pitchFamily="34" charset="-128"/>
              </a:rPr>
              <a:t>Island Hopping</a:t>
            </a:r>
          </a:p>
        </p:txBody>
      </p:sp>
      <p:sp>
        <p:nvSpPr>
          <p:cNvPr id="69634" name="Rectangle 3"/>
          <p:cNvSpPr>
            <a:spLocks noGrp="1"/>
          </p:cNvSpPr>
          <p:nvPr>
            <p:ph type="body" idx="4294967295"/>
          </p:nvPr>
        </p:nvSpPr>
        <p:spPr>
          <a:xfrm>
            <a:off x="4876800" y="1066800"/>
            <a:ext cx="4114800" cy="5430838"/>
          </a:xfrm>
        </p:spPr>
        <p:txBody>
          <a:bodyPr/>
          <a:lstStyle/>
          <a:p>
            <a:pPr eaLnBrk="1" hangingPunct="1">
              <a:lnSpc>
                <a:spcPct val="90000"/>
              </a:lnSpc>
            </a:pPr>
            <a:r>
              <a:rPr lang="en-US" altLang="en-US" dirty="0" smtClean="0">
                <a:ea typeface="ＭＳ Ｐゴシック" pitchFamily="34" charset="-128"/>
              </a:rPr>
              <a:t>Purpose:  Prevent destructive all-out war with Japanese (who don’t give up)</a:t>
            </a:r>
          </a:p>
          <a:p>
            <a:pPr eaLnBrk="1" hangingPunct="1">
              <a:lnSpc>
                <a:spcPct val="90000"/>
              </a:lnSpc>
            </a:pPr>
            <a:r>
              <a:rPr lang="en-US" altLang="en-US" dirty="0" smtClean="0">
                <a:ea typeface="ＭＳ Ｐゴシック" pitchFamily="34" charset="-128"/>
              </a:rPr>
              <a:t>Plan:  Get closer and closer to Japan by taking over less fortified islands on the way</a:t>
            </a:r>
          </a:p>
          <a:p>
            <a:pPr lvl="1" eaLnBrk="1" hangingPunct="1">
              <a:lnSpc>
                <a:spcPct val="90000"/>
              </a:lnSpc>
            </a:pPr>
            <a:r>
              <a:rPr lang="en-US" altLang="en-US" sz="2200" dirty="0" smtClean="0">
                <a:ea typeface="ＭＳ Ｐゴシック" pitchFamily="34" charset="-128"/>
              </a:rPr>
              <a:t>Fight </a:t>
            </a:r>
            <a:r>
              <a:rPr lang="en-US" altLang="en-US" sz="2200" dirty="0" smtClean="0">
                <a:ea typeface="ＭＳ Ｐゴシック" pitchFamily="34" charset="-128"/>
                <a:sym typeface="Wingdings" pitchFamily="2" charset="2"/>
              </a:rPr>
              <a:t></a:t>
            </a:r>
            <a:r>
              <a:rPr lang="en-US" altLang="en-US" sz="2200" dirty="0" smtClean="0">
                <a:ea typeface="ＭＳ Ｐゴシック" pitchFamily="34" charset="-128"/>
              </a:rPr>
              <a:t> defeat </a:t>
            </a:r>
            <a:r>
              <a:rPr lang="en-US" altLang="en-US" sz="2200" dirty="0" smtClean="0">
                <a:ea typeface="ＭＳ Ｐゴシック" pitchFamily="34" charset="-128"/>
                <a:sym typeface="Wingdings" pitchFamily="2" charset="2"/>
              </a:rPr>
              <a:t> </a:t>
            </a:r>
            <a:r>
              <a:rPr lang="en-US" altLang="en-US" sz="2200" dirty="0" smtClean="0">
                <a:ea typeface="ＭＳ Ｐゴシック" pitchFamily="34" charset="-128"/>
              </a:rPr>
              <a:t>move supplies </a:t>
            </a:r>
            <a:r>
              <a:rPr lang="en-US" altLang="en-US" sz="2200" dirty="0" smtClean="0">
                <a:ea typeface="ＭＳ Ｐゴシック" pitchFamily="34" charset="-128"/>
                <a:sym typeface="Wingdings" pitchFamily="2" charset="2"/>
              </a:rPr>
              <a:t></a:t>
            </a:r>
            <a:r>
              <a:rPr lang="en-US" altLang="en-US" sz="2200" dirty="0" smtClean="0">
                <a:ea typeface="ＭＳ Ｐゴシック" pitchFamily="34" charset="-128"/>
              </a:rPr>
              <a:t> rebuild </a:t>
            </a:r>
            <a:r>
              <a:rPr lang="en-US" altLang="en-US" sz="2200" dirty="0" smtClean="0">
                <a:ea typeface="ＭＳ Ｐゴシック" pitchFamily="34" charset="-128"/>
                <a:sym typeface="Wingdings" pitchFamily="2" charset="2"/>
              </a:rPr>
              <a:t></a:t>
            </a:r>
            <a:r>
              <a:rPr lang="en-US" altLang="en-US" sz="2200" dirty="0" smtClean="0">
                <a:ea typeface="ＭＳ Ｐゴシック" pitchFamily="34" charset="-128"/>
              </a:rPr>
              <a:t> plan next attack</a:t>
            </a:r>
          </a:p>
          <a:p>
            <a:pPr lvl="1" eaLnBrk="1" hangingPunct="1">
              <a:lnSpc>
                <a:spcPct val="90000"/>
              </a:lnSpc>
            </a:pPr>
            <a:r>
              <a:rPr lang="en-US" altLang="en-US" sz="2200" dirty="0" smtClean="0">
                <a:ea typeface="ＭＳ Ｐゴシック" pitchFamily="34" charset="-128"/>
              </a:rPr>
              <a:t>Helped avoid Pacific islands surrounded by dangerous coral reef that made supply movement difficult</a:t>
            </a:r>
          </a:p>
        </p:txBody>
      </p:sp>
      <p:pic>
        <p:nvPicPr>
          <p:cNvPr id="69635" name="Picture 4" descr="MPj0439446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3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title"/>
          </p:nvPr>
        </p:nvSpPr>
        <p:spPr>
          <a:xfrm>
            <a:off x="4648200" y="0"/>
            <a:ext cx="4343400" cy="1143000"/>
          </a:xfrm>
        </p:spPr>
        <p:txBody>
          <a:bodyPr>
            <a:normAutofit fontScale="90000"/>
          </a:bodyPr>
          <a:lstStyle/>
          <a:p>
            <a:pPr eaLnBrk="1" fontAlgn="auto" hangingPunct="1">
              <a:spcAft>
                <a:spcPts val="0"/>
              </a:spcAft>
              <a:defRPr/>
            </a:pPr>
            <a:r>
              <a:rPr lang="en-US" sz="3600" dirty="0" smtClean="0">
                <a:ea typeface="+mj-ea"/>
                <a:cs typeface="+mj-cs"/>
              </a:rPr>
              <a:t>General Douglas MacArthur</a:t>
            </a:r>
          </a:p>
        </p:txBody>
      </p:sp>
      <p:sp>
        <p:nvSpPr>
          <p:cNvPr id="71682" name="Rectangle 3"/>
          <p:cNvSpPr>
            <a:spLocks noGrp="1"/>
          </p:cNvSpPr>
          <p:nvPr>
            <p:ph sz="quarter" idx="4294967295"/>
          </p:nvPr>
        </p:nvSpPr>
        <p:spPr>
          <a:xfrm>
            <a:off x="4648200" y="1295400"/>
            <a:ext cx="4495800" cy="5013325"/>
          </a:xfrm>
        </p:spPr>
        <p:txBody>
          <a:bodyPr/>
          <a:lstStyle/>
          <a:p>
            <a:pPr eaLnBrk="1" hangingPunct="1"/>
            <a:r>
              <a:rPr lang="en-US" altLang="en-US" sz="3600" dirty="0" smtClean="0">
                <a:ea typeface="ＭＳ Ｐゴシック" pitchFamily="34" charset="-128"/>
              </a:rPr>
              <a:t>Leader of the Allied forces in the Pacific</a:t>
            </a:r>
          </a:p>
          <a:p>
            <a:pPr eaLnBrk="1" hangingPunct="1"/>
            <a:r>
              <a:rPr lang="en-US" altLang="en-US" sz="3600" dirty="0" smtClean="0">
                <a:ea typeface="ＭＳ Ｐゴシック" pitchFamily="34" charset="-128"/>
              </a:rPr>
              <a:t>Brilliant military leader, dedicated to his troops, but stubborn</a:t>
            </a:r>
          </a:p>
          <a:p>
            <a:pPr eaLnBrk="1" hangingPunct="1"/>
            <a:endParaRPr lang="en-US" altLang="en-US" sz="3600" dirty="0" smtClean="0">
              <a:ea typeface="ＭＳ Ｐゴシック" pitchFamily="34" charset="-128"/>
            </a:endParaRPr>
          </a:p>
          <a:p>
            <a:pPr eaLnBrk="1" hangingPunct="1">
              <a:buFont typeface="Wingdings 2" pitchFamily="18" charset="2"/>
              <a:buNone/>
            </a:pPr>
            <a:r>
              <a:rPr lang="en-US" altLang="en-US" sz="3600" i="1" dirty="0" smtClean="0">
                <a:ea typeface="ＭＳ Ｐゴシック" pitchFamily="34" charset="-128"/>
              </a:rPr>
              <a:t>“Americans never quit.” </a:t>
            </a:r>
          </a:p>
        </p:txBody>
      </p:sp>
      <p:pic>
        <p:nvPicPr>
          <p:cNvPr id="71683" name="Picture 5" descr="Douglas_MacArthur_smoking_his_corncob_p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4368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Bell Ringer</a:t>
            </a:r>
            <a:endParaRPr lang="en-US" sz="4800" dirty="0"/>
          </a:p>
        </p:txBody>
      </p:sp>
      <p:sp>
        <p:nvSpPr>
          <p:cNvPr id="3" name="Content Placeholder 2"/>
          <p:cNvSpPr>
            <a:spLocks noGrp="1"/>
          </p:cNvSpPr>
          <p:nvPr>
            <p:ph sz="quarter" idx="1"/>
          </p:nvPr>
        </p:nvSpPr>
        <p:spPr>
          <a:xfrm>
            <a:off x="457200" y="2362200"/>
            <a:ext cx="8229600" cy="3794760"/>
          </a:xfrm>
        </p:spPr>
        <p:txBody>
          <a:bodyPr/>
          <a:lstStyle/>
          <a:p>
            <a:r>
              <a:rPr lang="en-US" sz="4000" dirty="0" smtClean="0"/>
              <a:t>What are some of the reasons the war in the Pacific would be a longer, bloodier war than that in Europe?</a:t>
            </a:r>
            <a:endParaRPr lang="en-US" sz="4000" dirty="0"/>
          </a:p>
        </p:txBody>
      </p:sp>
    </p:spTree>
    <p:extLst>
      <p:ext uri="{BB962C8B-B14F-4D97-AF65-F5344CB8AC3E}">
        <p14:creationId xmlns:p14="http://schemas.microsoft.com/office/powerpoint/2010/main" val="3052876479"/>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267200" y="457200"/>
            <a:ext cx="4724400" cy="5693866"/>
          </a:xfrm>
          <a:prstGeom prst="rect">
            <a:avLst/>
          </a:prstGeom>
          <a:noFill/>
          <a:ln>
            <a:noFill/>
          </a:ln>
          <a:effectLst>
            <a:outerShdw dist="35921" dir="2700000" algn="ctr" rotWithShape="0">
              <a:schemeClr val="tx2"/>
            </a:outerShdw>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ct val="50000"/>
              </a:spcBef>
              <a:spcAft>
                <a:spcPts val="0"/>
              </a:spcAft>
              <a:defRPr/>
            </a:pPr>
            <a:r>
              <a:rPr lang="en-US" sz="5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ea typeface="+mn-ea"/>
              </a:rPr>
              <a:t>Mussolini &amp; </a:t>
            </a:r>
            <a:br>
              <a:rPr lang="en-US" sz="5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ea typeface="+mn-ea"/>
              </a:rPr>
            </a:br>
            <a:r>
              <a:rPr lang="en-US" sz="5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ea typeface="+mn-ea"/>
              </a:rPr>
              <a:t>His Mistress,</a:t>
            </a:r>
            <a:br>
              <a:rPr lang="en-US" sz="5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ea typeface="+mn-ea"/>
              </a:rPr>
            </a:br>
            <a:r>
              <a:rPr lang="en-US" sz="52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ea typeface="+mn-ea"/>
              </a:rPr>
              <a:t>Claretta</a:t>
            </a:r>
            <a:r>
              <a:rPr lang="en-US" sz="5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ea typeface="+mn-ea"/>
              </a:rPr>
              <a:t> </a:t>
            </a:r>
            <a:r>
              <a:rPr lang="en-US" sz="52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ea typeface="+mn-ea"/>
              </a:rPr>
              <a:t>Petacci</a:t>
            </a:r>
            <a:r>
              <a:rPr lang="en-US" sz="5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ea typeface="+mn-ea"/>
              </a:rPr>
              <a:t> </a:t>
            </a:r>
            <a:br>
              <a:rPr lang="en-US" sz="5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ea typeface="+mn-ea"/>
              </a:rPr>
            </a:br>
            <a:r>
              <a:rPr lang="en-US" sz="5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ea typeface="+mn-ea"/>
              </a:rPr>
              <a:t>Are </a:t>
            </a:r>
            <a:r>
              <a:rPr lang="en-US" sz="52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ea typeface="+mn-ea"/>
              </a:rPr>
              <a:t>Hanged </a:t>
            </a:r>
            <a:r>
              <a:rPr lang="en-US" sz="5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ea typeface="+mn-ea"/>
              </a:rPr>
              <a:t>in Milan, 1945</a:t>
            </a:r>
          </a:p>
        </p:txBody>
      </p:sp>
      <p:pic>
        <p:nvPicPr>
          <p:cNvPr id="79874" name="Picture 6" descr="other1"/>
          <p:cNvPicPr>
            <a:picLocks noChangeAspect="1" noChangeArrowheads="1"/>
          </p:cNvPicPr>
          <p:nvPr/>
        </p:nvPicPr>
        <p:blipFill>
          <a:blip r:embed="rId3">
            <a:lum contrast="6000"/>
            <a:extLst>
              <a:ext uri="{28A0092B-C50C-407E-A947-70E740481C1C}">
                <a14:useLocalDpi xmlns:a14="http://schemas.microsoft.com/office/drawing/2010/main" val="0"/>
              </a:ext>
            </a:extLst>
          </a:blip>
          <a:srcRect l="6667" t="4099" r="8333" b="4099"/>
          <a:stretch>
            <a:fillRect/>
          </a:stretch>
        </p:blipFill>
        <p:spPr bwMode="auto">
          <a:xfrm>
            <a:off x="457200" y="304800"/>
            <a:ext cx="3422650" cy="563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379449"/>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itle 1"/>
          <p:cNvSpPr>
            <a:spLocks noGrp="1"/>
          </p:cNvSpPr>
          <p:nvPr>
            <p:ph type="title"/>
          </p:nvPr>
        </p:nvSpPr>
        <p:spPr>
          <a:xfrm>
            <a:off x="457200" y="228600"/>
            <a:ext cx="8229600" cy="1219200"/>
          </a:xfrm>
        </p:spPr>
        <p:txBody>
          <a:bodyPr/>
          <a:lstStyle/>
          <a:p>
            <a:pPr eaLnBrk="1" hangingPunct="1"/>
            <a:r>
              <a:rPr lang="en-US" altLang="en-US" sz="3600" dirty="0" smtClean="0">
                <a:ea typeface="ＭＳ Ｐゴシック" pitchFamily="34" charset="-128"/>
              </a:rPr>
              <a:t>Liberation of Rome</a:t>
            </a:r>
            <a:br>
              <a:rPr lang="en-US" altLang="en-US" sz="3600" dirty="0" smtClean="0">
                <a:ea typeface="ＭＳ Ｐゴシック" pitchFamily="34" charset="-128"/>
              </a:rPr>
            </a:br>
            <a:r>
              <a:rPr lang="en-US" altLang="en-US" sz="3600" dirty="0" smtClean="0">
                <a:ea typeface="ＭＳ Ｐゴシック" pitchFamily="34" charset="-128"/>
              </a:rPr>
              <a:t>June 4, 1944</a:t>
            </a:r>
          </a:p>
        </p:txBody>
      </p:sp>
    </p:spTree>
    <p:extLst>
      <p:ext uri="{BB962C8B-B14F-4D97-AF65-F5344CB8AC3E}">
        <p14:creationId xmlns:p14="http://schemas.microsoft.com/office/powerpoint/2010/main" val="2630461035"/>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5" descr="blog-d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WordArt 6"/>
          <p:cNvSpPr>
            <a:spLocks noChangeArrowheads="1" noChangeShapeType="1" noTextEdit="1"/>
          </p:cNvSpPr>
          <p:nvPr/>
        </p:nvSpPr>
        <p:spPr bwMode="auto">
          <a:xfrm rot="-510588">
            <a:off x="1905000" y="2438400"/>
            <a:ext cx="5257800" cy="1481138"/>
          </a:xfrm>
          <a:prstGeom prst="rect">
            <a:avLst/>
          </a:prstGeom>
        </p:spPr>
        <p:txBody>
          <a:bodyPr wrap="none" fromWordArt="1">
            <a:prstTxWarp prst="textPlain">
              <a:avLst>
                <a:gd name="adj" fmla="val 50000"/>
              </a:avLst>
            </a:prstTxWarp>
          </a:bodyPr>
          <a:lstStyle/>
          <a:p>
            <a:pPr algn="ctr"/>
            <a:r>
              <a:rPr lang="en-US" sz="3600" b="1" kern="10">
                <a:ln w="9525">
                  <a:solidFill>
                    <a:srgbClr val="CC0000"/>
                  </a:solidFill>
                  <a:round/>
                  <a:headEnd/>
                  <a:tailEnd/>
                </a:ln>
                <a:gradFill rotWithShape="1">
                  <a:gsLst>
                    <a:gs pos="0">
                      <a:srgbClr val="FF3300"/>
                    </a:gs>
                    <a:gs pos="100000">
                      <a:srgbClr val="CC0000"/>
                    </a:gs>
                  </a:gsLst>
                  <a:lin ang="16680000" scaled="1"/>
                </a:gradFill>
                <a:effectLst>
                  <a:outerShdw dist="53882" dir="2700000" algn="ctr" rotWithShape="0">
                    <a:srgbClr val="9999FF">
                      <a:alpha val="79999"/>
                    </a:srgbClr>
                  </a:outerShdw>
                </a:effectLst>
                <a:latin typeface="Stencil"/>
              </a:rPr>
              <a:t>D-Day</a:t>
            </a:r>
          </a:p>
        </p:txBody>
      </p:sp>
    </p:spTree>
    <p:extLst>
      <p:ext uri="{BB962C8B-B14F-4D97-AF65-F5344CB8AC3E}">
        <p14:creationId xmlns:p14="http://schemas.microsoft.com/office/powerpoint/2010/main" val="1176323633"/>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5" descr="dday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eaLnBrk="1" hangingPunct="1"/>
            <a:r>
              <a:rPr lang="en-US" altLang="en-US" sz="4800" smtClean="0">
                <a:solidFill>
                  <a:srgbClr val="C00000"/>
                </a:solidFill>
                <a:effectLst>
                  <a:outerShdw blurRad="38100" dist="38100" dir="2700000" algn="tl">
                    <a:srgbClr val="C0C0C0"/>
                  </a:outerShdw>
                </a:effectLst>
                <a:ea typeface="ＭＳ Ｐゴシック" pitchFamily="34" charset="-128"/>
              </a:rPr>
              <a:t>Invasion of France</a:t>
            </a:r>
          </a:p>
        </p:txBody>
      </p:sp>
      <p:sp>
        <p:nvSpPr>
          <p:cNvPr id="3" name="Content Placeholder 2"/>
          <p:cNvSpPr>
            <a:spLocks noGrp="1"/>
          </p:cNvSpPr>
          <p:nvPr>
            <p:ph sz="quarter" idx="1"/>
          </p:nvPr>
        </p:nvSpPr>
        <p:spPr>
          <a:xfrm>
            <a:off x="457200" y="1219200"/>
            <a:ext cx="8229600" cy="4343400"/>
          </a:xfrm>
          <a:solidFill>
            <a:schemeClr val="bg1">
              <a:lumMod val="85000"/>
              <a:alpha val="65000"/>
            </a:schemeClr>
          </a:solidFill>
        </p:spPr>
        <p:txBody>
          <a:bodyPr>
            <a:normAutofit/>
          </a:bodyPr>
          <a:lstStyle/>
          <a:p>
            <a:pPr marL="274320" indent="-274320" eaLnBrk="1" fontAlgn="auto" hangingPunct="1">
              <a:spcAft>
                <a:spcPts val="0"/>
              </a:spcAft>
              <a:buFont typeface="Wingdings 3"/>
              <a:buChar char=""/>
              <a:defRPr/>
            </a:pPr>
            <a:r>
              <a:rPr lang="en-US" sz="4000" dirty="0" smtClean="0">
                <a:ea typeface="+mn-ea"/>
                <a:cs typeface="+mn-cs"/>
              </a:rPr>
              <a:t>Operation Overlord: Code name for the invasion of Normandy, France by the Allies</a:t>
            </a:r>
          </a:p>
          <a:p>
            <a:pPr marL="274320" indent="-274320" eaLnBrk="1" fontAlgn="auto" hangingPunct="1">
              <a:spcAft>
                <a:spcPts val="0"/>
              </a:spcAft>
              <a:buFont typeface="Wingdings 3"/>
              <a:buChar char=""/>
              <a:defRPr/>
            </a:pPr>
            <a:r>
              <a:rPr lang="en-US" sz="4000" dirty="0" smtClean="0">
                <a:ea typeface="+mn-ea"/>
                <a:cs typeface="+mn-cs"/>
              </a:rPr>
              <a:t>Gen. Dwight D. Eisenhower, commander</a:t>
            </a:r>
          </a:p>
          <a:p>
            <a:pPr marL="274320" indent="-274320" eaLnBrk="1" fontAlgn="auto" hangingPunct="1">
              <a:spcAft>
                <a:spcPts val="0"/>
              </a:spcAft>
              <a:buFont typeface="Wingdings 3"/>
              <a:buChar char=""/>
              <a:defRPr/>
            </a:pPr>
            <a:r>
              <a:rPr lang="en-US" sz="4000" dirty="0" smtClean="0">
                <a:ea typeface="+mn-ea"/>
                <a:cs typeface="+mn-cs"/>
              </a:rPr>
              <a:t>Element of surprise</a:t>
            </a:r>
          </a:p>
        </p:txBody>
      </p:sp>
    </p:spTree>
    <p:extLst>
      <p:ext uri="{BB962C8B-B14F-4D97-AF65-F5344CB8AC3E}">
        <p14:creationId xmlns:p14="http://schemas.microsoft.com/office/powerpoint/2010/main" val="30599780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p:cNvPicPr>
            <a:picLocks noChangeAspect="1"/>
          </p:cNvPicPr>
          <p:nvPr/>
        </p:nvPicPr>
        <p:blipFill>
          <a:blip r:embed="rId2">
            <a:extLst>
              <a:ext uri="{28A0092B-C50C-407E-A947-70E740481C1C}">
                <a14:useLocalDpi xmlns:a14="http://schemas.microsoft.com/office/drawing/2010/main" val="0"/>
              </a:ext>
            </a:extLst>
          </a:blip>
          <a:srcRect l="5556" r="555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9144000" cy="1754327"/>
          </a:xfrm>
          <a:prstGeom prst="rect">
            <a:avLst/>
          </a:prstGeom>
          <a:noFill/>
        </p:spPr>
        <p:txBody>
          <a:bodyPr>
            <a:spAutoFit/>
          </a:bodyPr>
          <a:lstStyle/>
          <a:p>
            <a:pPr algn="ctr">
              <a:defRPr/>
            </a:pPr>
            <a:r>
              <a:rPr lang="en-US" sz="54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n-lt"/>
                <a:ea typeface="ＭＳ Ｐゴシック" charset="0"/>
                <a:cs typeface="ＭＳ Ｐゴシック" charset="0"/>
              </a:rPr>
              <a:t>The Most Amazing Hoax in History</a:t>
            </a:r>
          </a:p>
        </p:txBody>
      </p:sp>
      <p:sp>
        <p:nvSpPr>
          <p:cNvPr id="4" name="Rectangle 3"/>
          <p:cNvSpPr/>
          <p:nvPr/>
        </p:nvSpPr>
        <p:spPr>
          <a:xfrm>
            <a:off x="152400" y="5103673"/>
            <a:ext cx="8839200" cy="1754327"/>
          </a:xfrm>
          <a:prstGeom prst="rect">
            <a:avLst/>
          </a:prstGeom>
          <a:noFill/>
        </p:spPr>
        <p:txBody>
          <a:bodyPr>
            <a:spAutoFit/>
          </a:bodyPr>
          <a:lstStyle/>
          <a:p>
            <a:pPr algn="ctr">
              <a:defRPr/>
            </a:pPr>
            <a:r>
              <a:rPr lang="en-US" sz="54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n-lt"/>
                <a:ea typeface="ＭＳ Ｐゴシック" charset="0"/>
                <a:cs typeface="ＭＳ Ｐゴシック" charset="0"/>
              </a:rPr>
              <a:t>Juan </a:t>
            </a:r>
            <a:r>
              <a:rPr lang="en-US" sz="5400"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n-lt"/>
                <a:ea typeface="ＭＳ Ｐゴシック" charset="0"/>
                <a:cs typeface="ＭＳ Ｐゴシック" charset="0"/>
              </a:rPr>
              <a:t>Pujol</a:t>
            </a:r>
            <a:r>
              <a:rPr lang="en-US" sz="540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n-lt"/>
                <a:ea typeface="ＭＳ Ｐゴシック" charset="0"/>
                <a:cs typeface="ＭＳ Ｐゴシック" charset="0"/>
              </a:rPr>
              <a:t> Garcia and the Ghost Army </a:t>
            </a:r>
          </a:p>
        </p:txBody>
      </p:sp>
    </p:spTree>
    <p:extLst>
      <p:ext uri="{BB962C8B-B14F-4D97-AF65-F5344CB8AC3E}">
        <p14:creationId xmlns:p14="http://schemas.microsoft.com/office/powerpoint/2010/main" val="226349733"/>
      </p:ext>
    </p:extLst>
  </p:cSld>
  <p:clrMapOvr>
    <a:masterClrMapping/>
  </p:clrMapOvr>
  <p:transition spd="med">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Origin</Template>
  <TotalTime>1276</TotalTime>
  <Words>2620</Words>
  <Application>Microsoft Office PowerPoint</Application>
  <PresentationFormat>On-screen Show (4:3)</PresentationFormat>
  <Paragraphs>237</Paragraphs>
  <Slides>45</Slides>
  <Notes>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ＭＳ Ｐゴシック</vt:lpstr>
      <vt:lpstr>Arial</vt:lpstr>
      <vt:lpstr>Bookman Old Style</vt:lpstr>
      <vt:lpstr>Calibri</vt:lpstr>
      <vt:lpstr>Georgia</vt:lpstr>
      <vt:lpstr>Gill Sans MT</vt:lpstr>
      <vt:lpstr>Stencil</vt:lpstr>
      <vt:lpstr>Wingdings</vt:lpstr>
      <vt:lpstr>Wingdings 2</vt:lpstr>
      <vt:lpstr>Wingdings 3</vt:lpstr>
      <vt:lpstr>Origin</vt:lpstr>
      <vt:lpstr>World War II</vt:lpstr>
      <vt:lpstr>The European Theatre</vt:lpstr>
      <vt:lpstr>Struggle for North Africa</vt:lpstr>
      <vt:lpstr>The Italian Campaign</vt:lpstr>
      <vt:lpstr>PowerPoint Presentation</vt:lpstr>
      <vt:lpstr>Liberation of Rome June 4, 1944</vt:lpstr>
      <vt:lpstr>PowerPoint Presentation</vt:lpstr>
      <vt:lpstr>Invasion of France</vt:lpstr>
      <vt:lpstr>PowerPoint Presentation</vt:lpstr>
      <vt:lpstr>PowerPoint Presentation</vt:lpstr>
      <vt:lpstr>Operation Overlord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You’re In The Army Now!</vt:lpstr>
      <vt:lpstr>Private SNAFU</vt:lpstr>
      <vt:lpstr>PowerPoint Presentation</vt:lpstr>
      <vt:lpstr>Navajo Code Talkers (AKA: Windtalkers)</vt:lpstr>
      <vt:lpstr>Navajo Code Talkers</vt:lpstr>
      <vt:lpstr>Tuskegee Airmen</vt:lpstr>
      <vt:lpstr>442nd Regimental Combat Team</vt:lpstr>
      <vt:lpstr>Women in the Military</vt:lpstr>
      <vt:lpstr>Women in the Military</vt:lpstr>
      <vt:lpstr>Women in the Military</vt:lpstr>
      <vt:lpstr>Women in the Military</vt:lpstr>
      <vt:lpstr>Women in the Military</vt:lpstr>
      <vt:lpstr>Bell Ringer</vt:lpstr>
      <vt:lpstr>The Pacific Theatre</vt:lpstr>
      <vt:lpstr>Japan looks to the Philippines</vt:lpstr>
      <vt:lpstr>The Bataan Death March</vt:lpstr>
      <vt:lpstr>PowerPoint Presentation</vt:lpstr>
      <vt:lpstr>PowerPoint Presentation</vt:lpstr>
      <vt:lpstr>Cultural Differences Cause Conflict</vt:lpstr>
      <vt:lpstr>Primary Source</vt:lpstr>
      <vt:lpstr>The Doolittle Raid</vt:lpstr>
      <vt:lpstr>Battle of Midway</vt:lpstr>
      <vt:lpstr>Island Hopping</vt:lpstr>
      <vt:lpstr>PowerPoint Presentation</vt:lpstr>
      <vt:lpstr>Island Hopping</vt:lpstr>
      <vt:lpstr>General Douglas MacArthur</vt:lpstr>
      <vt:lpstr>Bell Ringer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Macie</dc:creator>
  <cp:lastModifiedBy>David Cummings</cp:lastModifiedBy>
  <cp:revision>58</cp:revision>
  <dcterms:created xsi:type="dcterms:W3CDTF">2013-01-05T23:22:39Z</dcterms:created>
  <dcterms:modified xsi:type="dcterms:W3CDTF">2017-02-06T17:23:39Z</dcterms:modified>
</cp:coreProperties>
</file>