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sldIdLst>
    <p:sldId id="347" r:id="rId2"/>
    <p:sldId id="348" r:id="rId3"/>
    <p:sldId id="257" r:id="rId4"/>
    <p:sldId id="320" r:id="rId5"/>
    <p:sldId id="321" r:id="rId6"/>
    <p:sldId id="325" r:id="rId7"/>
    <p:sldId id="330" r:id="rId8"/>
    <p:sldId id="333" r:id="rId9"/>
    <p:sldId id="327" r:id="rId10"/>
    <p:sldId id="332" r:id="rId11"/>
    <p:sldId id="328" r:id="rId12"/>
    <p:sldId id="329" r:id="rId13"/>
    <p:sldId id="334" r:id="rId14"/>
    <p:sldId id="260" r:id="rId15"/>
    <p:sldId id="262" r:id="rId16"/>
    <p:sldId id="264" r:id="rId17"/>
    <p:sldId id="263" r:id="rId18"/>
    <p:sldId id="335" r:id="rId19"/>
    <p:sldId id="276" r:id="rId20"/>
    <p:sldId id="336" r:id="rId21"/>
    <p:sldId id="279" r:id="rId22"/>
    <p:sldId id="280" r:id="rId23"/>
    <p:sldId id="271" r:id="rId24"/>
    <p:sldId id="272" r:id="rId25"/>
    <p:sldId id="281" r:id="rId26"/>
    <p:sldId id="339" r:id="rId27"/>
    <p:sldId id="340" r:id="rId28"/>
    <p:sldId id="341" r:id="rId29"/>
    <p:sldId id="288" r:id="rId30"/>
    <p:sldId id="290" r:id="rId31"/>
    <p:sldId id="291" r:id="rId32"/>
    <p:sldId id="292" r:id="rId33"/>
    <p:sldId id="296" r:id="rId34"/>
    <p:sldId id="342" r:id="rId35"/>
    <p:sldId id="297" r:id="rId36"/>
    <p:sldId id="306" r:id="rId37"/>
    <p:sldId id="344" r:id="rId38"/>
    <p:sldId id="345" r:id="rId39"/>
    <p:sldId id="346" r:id="rId40"/>
    <p:sldId id="351" r:id="rId41"/>
    <p:sldId id="316" r:id="rId42"/>
    <p:sldId id="352" r:id="rId43"/>
    <p:sldId id="317" r:id="rId44"/>
    <p:sldId id="355" r:id="rId45"/>
    <p:sldId id="313" r:id="rId46"/>
    <p:sldId id="353" r:id="rId47"/>
    <p:sldId id="349" r:id="rId48"/>
    <p:sldId id="354" r:id="rId49"/>
    <p:sldId id="373" r:id="rId50"/>
    <p:sldId id="315" r:id="rId51"/>
    <p:sldId id="357" r:id="rId52"/>
    <p:sldId id="358" r:id="rId53"/>
    <p:sldId id="350" r:id="rId54"/>
    <p:sldId id="338" r:id="rId55"/>
    <p:sldId id="356" r:id="rId56"/>
    <p:sldId id="372" r:id="rId57"/>
    <p:sldId id="370" r:id="rId58"/>
    <p:sldId id="37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1887" autoAdjust="0"/>
  </p:normalViewPr>
  <p:slideViewPr>
    <p:cSldViewPr>
      <p:cViewPr varScale="1">
        <p:scale>
          <a:sx n="85" d="100"/>
          <a:sy n="85"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2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1DEC0-B126-43EB-BDC7-2EC8A9867569}" type="datetimeFigureOut">
              <a:rPr lang="en-US" smtClean="0"/>
              <a:pPr/>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531E6-37A9-4194-884B-B3051C0F04ED}" type="slidenum">
              <a:rPr lang="en-US" smtClean="0"/>
              <a:pPr/>
              <a:t>‹#›</a:t>
            </a:fld>
            <a:endParaRPr lang="en-US"/>
          </a:p>
        </p:txBody>
      </p:sp>
    </p:spTree>
    <p:extLst>
      <p:ext uri="{BB962C8B-B14F-4D97-AF65-F5344CB8AC3E}">
        <p14:creationId xmlns:p14="http://schemas.microsoft.com/office/powerpoint/2010/main" val="11633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6</a:t>
            </a:fld>
            <a:endParaRPr lang="en-US"/>
          </a:p>
        </p:txBody>
      </p:sp>
    </p:spTree>
    <p:extLst>
      <p:ext uri="{BB962C8B-B14F-4D97-AF65-F5344CB8AC3E}">
        <p14:creationId xmlns:p14="http://schemas.microsoft.com/office/powerpoint/2010/main" val="78688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19150" eaLnBrk="1" hangingPunct="1">
              <a:spcBef>
                <a:spcPct val="0"/>
              </a:spcBef>
            </a:pPr>
            <a:endParaRPr lang="en-US" smtClean="0"/>
          </a:p>
        </p:txBody>
      </p:sp>
    </p:spTree>
    <p:extLst>
      <p:ext uri="{BB962C8B-B14F-4D97-AF65-F5344CB8AC3E}">
        <p14:creationId xmlns:p14="http://schemas.microsoft.com/office/powerpoint/2010/main" val="205644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93BB-9C9C-4582-B1B2-6A8DE1E5C388}"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2893782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43D71-571A-4756-A128-56DA6CAEF7BE}"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326617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E25AA9-FCB2-4E9B-B3EB-C060F6F1D958}" type="slidenum">
              <a:rPr lang="en-US"/>
              <a:pPr fontAlgn="base">
                <a:spcBef>
                  <a:spcPct val="0"/>
                </a:spcBef>
                <a:spcAft>
                  <a:spcPct val="0"/>
                </a:spcAft>
                <a:defRPr/>
              </a:pPr>
              <a:t>29</a:t>
            </a:fld>
            <a:endParaRPr lang="en-US"/>
          </a:p>
        </p:txBody>
      </p:sp>
    </p:spTree>
    <p:extLst>
      <p:ext uri="{BB962C8B-B14F-4D97-AF65-F5344CB8AC3E}">
        <p14:creationId xmlns:p14="http://schemas.microsoft.com/office/powerpoint/2010/main" val="400134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E7523-462E-4B03-9F06-507DBB49103A}"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334887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BF32-FD06-439F-95A7-BA767263C3A9}"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183533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619D6-7E1A-4216-B689-140E05358396}"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32936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9D037D5-9174-4193-B4D9-AC9BA827947A}" type="slidenum">
              <a:rPr lang="en-US" smtClean="0"/>
              <a:pPr>
                <a:defRPr/>
              </a:pPr>
              <a:t>36</a:t>
            </a:fld>
            <a:endParaRPr lang="en-US"/>
          </a:p>
        </p:txBody>
      </p:sp>
    </p:spTree>
    <p:extLst>
      <p:ext uri="{BB962C8B-B14F-4D97-AF65-F5344CB8AC3E}">
        <p14:creationId xmlns:p14="http://schemas.microsoft.com/office/powerpoint/2010/main" val="3513541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623C808-CD0B-4676-9533-97A16D0439AA}" type="slidenum">
              <a:rPr lang="en-US" smtClean="0"/>
              <a:pPr>
                <a:defRPr/>
              </a:pPr>
              <a:t>41</a:t>
            </a:fld>
            <a:endParaRPr lang="en-US"/>
          </a:p>
        </p:txBody>
      </p:sp>
    </p:spTree>
    <p:extLst>
      <p:ext uri="{BB962C8B-B14F-4D97-AF65-F5344CB8AC3E}">
        <p14:creationId xmlns:p14="http://schemas.microsoft.com/office/powerpoint/2010/main" val="101561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502715-4384-41B7-B44B-A6D6C7B7500E}" type="slidenum">
              <a:rPr lang="en-US" smtClean="0"/>
              <a:pPr>
                <a:defRPr/>
              </a:pPr>
              <a:t>43</a:t>
            </a:fld>
            <a:endParaRPr lang="en-US"/>
          </a:p>
        </p:txBody>
      </p:sp>
    </p:spTree>
    <p:extLst>
      <p:ext uri="{BB962C8B-B14F-4D97-AF65-F5344CB8AC3E}">
        <p14:creationId xmlns:p14="http://schemas.microsoft.com/office/powerpoint/2010/main" val="116665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7</a:t>
            </a:fld>
            <a:endParaRPr lang="en-US"/>
          </a:p>
        </p:txBody>
      </p:sp>
    </p:spTree>
    <p:extLst>
      <p:ext uri="{BB962C8B-B14F-4D97-AF65-F5344CB8AC3E}">
        <p14:creationId xmlns:p14="http://schemas.microsoft.com/office/powerpoint/2010/main" val="331499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3935D-357E-45F3-801D-A11802EBB6FF}" type="slidenum">
              <a:rPr lang="en-US"/>
              <a:pPr fontAlgn="base">
                <a:spcBef>
                  <a:spcPct val="0"/>
                </a:spcBef>
                <a:spcAft>
                  <a:spcPct val="0"/>
                </a:spcAft>
                <a:defRPr/>
              </a:pPr>
              <a:t>45</a:t>
            </a:fld>
            <a:endParaRPr lang="en-US"/>
          </a:p>
        </p:txBody>
      </p:sp>
    </p:spTree>
    <p:extLst>
      <p:ext uri="{BB962C8B-B14F-4D97-AF65-F5344CB8AC3E}">
        <p14:creationId xmlns:p14="http://schemas.microsoft.com/office/powerpoint/2010/main" val="3551494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C2947-DDAD-4BCE-9D14-95A0E78D01AC}" type="slidenum">
              <a:rPr lang="en-US"/>
              <a:pPr fontAlgn="base">
                <a:spcBef>
                  <a:spcPct val="0"/>
                </a:spcBef>
                <a:spcAft>
                  <a:spcPct val="0"/>
                </a:spcAft>
                <a:defRPr/>
              </a:pPr>
              <a:t>50</a:t>
            </a:fld>
            <a:endParaRPr lang="en-US"/>
          </a:p>
        </p:txBody>
      </p:sp>
    </p:spTree>
    <p:extLst>
      <p:ext uri="{BB962C8B-B14F-4D97-AF65-F5344CB8AC3E}">
        <p14:creationId xmlns:p14="http://schemas.microsoft.com/office/powerpoint/2010/main" val="148051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to “American Neutrality” section!</a:t>
            </a:r>
            <a:endParaRPr lang="en-US" dirty="0"/>
          </a:p>
        </p:txBody>
      </p:sp>
      <p:sp>
        <p:nvSpPr>
          <p:cNvPr id="4" name="Slide Number Placeholder 3"/>
          <p:cNvSpPr>
            <a:spLocks noGrp="1"/>
          </p:cNvSpPr>
          <p:nvPr>
            <p:ph type="sldNum" sz="quarter" idx="10"/>
          </p:nvPr>
        </p:nvSpPr>
        <p:spPr/>
        <p:txBody>
          <a:bodyPr/>
          <a:lstStyle/>
          <a:p>
            <a:fld id="{3D3531E6-37A9-4194-884B-B3051C0F04ED}" type="slidenum">
              <a:rPr lang="en-US" smtClean="0"/>
              <a:pPr/>
              <a:t>57</a:t>
            </a:fld>
            <a:endParaRPr lang="en-US"/>
          </a:p>
        </p:txBody>
      </p:sp>
    </p:spTree>
    <p:extLst>
      <p:ext uri="{BB962C8B-B14F-4D97-AF65-F5344CB8AC3E}">
        <p14:creationId xmlns:p14="http://schemas.microsoft.com/office/powerpoint/2010/main" val="4644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8</a:t>
            </a:fld>
            <a:endParaRPr lang="en-US"/>
          </a:p>
        </p:txBody>
      </p:sp>
    </p:spTree>
    <p:extLst>
      <p:ext uri="{BB962C8B-B14F-4D97-AF65-F5344CB8AC3E}">
        <p14:creationId xmlns:p14="http://schemas.microsoft.com/office/powerpoint/2010/main" val="324624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9</a:t>
            </a:fld>
            <a:endParaRPr lang="en-US"/>
          </a:p>
        </p:txBody>
      </p:sp>
    </p:spTree>
    <p:extLst>
      <p:ext uri="{BB962C8B-B14F-4D97-AF65-F5344CB8AC3E}">
        <p14:creationId xmlns:p14="http://schemas.microsoft.com/office/powerpoint/2010/main" val="284719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10</a:t>
            </a:fld>
            <a:endParaRPr lang="en-US"/>
          </a:p>
        </p:txBody>
      </p:sp>
    </p:spTree>
    <p:extLst>
      <p:ext uri="{BB962C8B-B14F-4D97-AF65-F5344CB8AC3E}">
        <p14:creationId xmlns:p14="http://schemas.microsoft.com/office/powerpoint/2010/main" val="307950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11</a:t>
            </a:fld>
            <a:endParaRPr lang="en-US"/>
          </a:p>
        </p:txBody>
      </p:sp>
    </p:spTree>
    <p:extLst>
      <p:ext uri="{BB962C8B-B14F-4D97-AF65-F5344CB8AC3E}">
        <p14:creationId xmlns:p14="http://schemas.microsoft.com/office/powerpoint/2010/main" val="49079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12</a:t>
            </a:fld>
            <a:endParaRPr lang="en-US"/>
          </a:p>
        </p:txBody>
      </p:sp>
    </p:spTree>
    <p:extLst>
      <p:ext uri="{BB962C8B-B14F-4D97-AF65-F5344CB8AC3E}">
        <p14:creationId xmlns:p14="http://schemas.microsoft.com/office/powerpoint/2010/main" val="171052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13</a:t>
            </a:fld>
            <a:endParaRPr lang="en-US"/>
          </a:p>
        </p:txBody>
      </p:sp>
    </p:spTree>
    <p:extLst>
      <p:ext uri="{BB962C8B-B14F-4D97-AF65-F5344CB8AC3E}">
        <p14:creationId xmlns:p14="http://schemas.microsoft.com/office/powerpoint/2010/main" val="171738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65073-D522-4CA8-BC86-F0D5089AAC2A}"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399202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751700-7AC4-462B-B8F8-F9FF24FFD8E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51700-7AC4-462B-B8F8-F9FF24FFD8E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51700-7AC4-462B-B8F8-F9FF24FFD8E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2/6/2017</a:t>
            </a:fld>
            <a:endParaRPr lang="en-US"/>
          </a:p>
        </p:txBody>
      </p:sp>
      <p:sp>
        <p:nvSpPr>
          <p:cNvPr id="11"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extLst>
      <p:ext uri="{BB962C8B-B14F-4D97-AF65-F5344CB8AC3E}">
        <p14:creationId xmlns:p14="http://schemas.microsoft.com/office/powerpoint/2010/main" val="3409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2/6/2017</a:t>
            </a:fld>
            <a:endParaRPr lang="en-US"/>
          </a:p>
        </p:txBody>
      </p:sp>
      <p:sp>
        <p:nvSpPr>
          <p:cNvPr id="2" name="Rectangle 4"/>
          <p:cNvSpPr>
            <a:spLocks noGrp="1"/>
          </p:cNvSpPr>
          <p:nvPr>
            <p:ph type="ftr" sz="quarter" idx="11"/>
          </p:nvPr>
        </p:nvSpPr>
        <p:spPr/>
        <p:txBody>
          <a:bodyPr vert="horz"/>
          <a:lstStyle>
            <a:extLst/>
          </a:lstStyle>
          <a:p>
            <a:endParaRPr lang="en-US"/>
          </a:p>
        </p:txBody>
      </p:sp>
      <p:sp>
        <p:nvSpPr>
          <p:cNvPr id="28"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lang="en-US" sz="7200" dirty="0" smtClean="0">
                <a:solidFill>
                  <a:prstClr val="white">
                    <a:alpha val="40000"/>
                  </a:prstClr>
                </a:solidFill>
                <a:ea typeface="+mn-ea"/>
                <a:cs typeface="+mn-cs"/>
              </a:rPr>
              <a:t>TRUE or </a:t>
            </a: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smtClean="0">
                <a:solidFill>
                  <a:prstClr val="white">
                    <a:alpha val="40000"/>
                  </a:prstClr>
                </a:solidFill>
                <a:ea typeface="+mn-ea"/>
                <a:cs typeface="+mn-cs"/>
              </a:rPr>
              <a:t>?</a:t>
            </a:r>
            <a:endParaRPr lang="en-US" dirty="0"/>
          </a:p>
        </p:txBody>
      </p:sp>
    </p:spTree>
    <p:extLst>
      <p:ext uri="{BB962C8B-B14F-4D97-AF65-F5344CB8AC3E}">
        <p14:creationId xmlns:p14="http://schemas.microsoft.com/office/powerpoint/2010/main" val="232130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51700-7AC4-462B-B8F8-F9FF24FFD8E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51700-7AC4-462B-B8F8-F9FF24FFD8E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751700-7AC4-462B-B8F8-F9FF24FFD8E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751700-7AC4-462B-B8F8-F9FF24FFD8E6}" type="datetimeFigureOut">
              <a:rPr lang="en-US" smtClean="0"/>
              <a:pPr/>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D6D83-FA95-410F-AA98-2FC563E62E25}"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751700-7AC4-462B-B8F8-F9FF24FFD8E6}" type="datetimeFigureOut">
              <a:rPr lang="en-US" smtClean="0"/>
              <a:pPr/>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51700-7AC4-462B-B8F8-F9FF24FFD8E6}" type="datetimeFigureOut">
              <a:rPr lang="en-US" smtClean="0"/>
              <a:pPr/>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51700-7AC4-462B-B8F8-F9FF24FFD8E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6D83-FA95-410F-AA98-2FC563E62E25}"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51700-7AC4-462B-B8F8-F9FF24FFD8E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2751700-7AC4-462B-B8F8-F9FF24FFD8E6}" type="datetimeFigureOut">
              <a:rPr lang="en-US" smtClean="0"/>
              <a:pPr/>
              <a:t>2/6/2017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FD6D83-FA95-410F-AA98-2FC563E62E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hRHhPNzQXHI"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youtube.com/watch?v=KsBG34TSJJ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7MuQM0rt_w"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hyperlink" Target="http://www.youtube.com/watch?v=jCWsFaWih20" TargetMode="Externa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upload.wikimedia.org/wikipedia/en/3/35/AHitlerinParis1940.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4.gif"/></Relationships>
</file>

<file path=ppt/slides/_rels/slide3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file:///\\localhost\upload.wikimedia.org\wikipedia\commons\2\2a\Chinese_head,_Nanking_massacre.JPG" TargetMode="External"/><Relationship Id="rId7" Type="http://schemas.openxmlformats.org/officeDocument/2006/relationships/hyperlink" Target="file:///\\localhost\upload.wikimedia.org\wikipedia\en\8\89\Republic_of_China_Armed_Forces_Museum_Nanking.jpg" TargetMode="Externa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file:///\\localhost\upload.wikimedia.org\wikipedia\commons\6\67\Chinese_civilians_to_be_buried_alive.jpg" TargetMode="Externa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1/1f/USS_California_sinking-Pearl_Harbor.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historymatters.gmu.edu/d/516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file:///\\localhost\upload.wikimedia.org\wikipedia\commons\d\d8\Tehran_Conference,_1943.jpg"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 Semester Overview</a:t>
            </a:r>
            <a:endParaRPr lang="en-US" dirty="0"/>
          </a:p>
        </p:txBody>
      </p:sp>
      <p:sp>
        <p:nvSpPr>
          <p:cNvPr id="3" name="Subtitle 2"/>
          <p:cNvSpPr>
            <a:spLocks noGrp="1"/>
          </p:cNvSpPr>
          <p:nvPr>
            <p:ph type="subTitle" idx="1"/>
          </p:nvPr>
        </p:nvSpPr>
        <p:spPr/>
        <p:txBody>
          <a:bodyPr/>
          <a:lstStyle/>
          <a:p>
            <a:r>
              <a:rPr lang="en-US" dirty="0" smtClean="0"/>
              <a:t>1935-2017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76600"/>
            <a:ext cx="8229600" cy="1143000"/>
          </a:xfrm>
        </p:spPr>
        <p:txBody>
          <a:bodyPr>
            <a:normAutofit fontScale="90000"/>
          </a:bodyPr>
          <a:lstStyle>
            <a:extLst/>
          </a:lstStyle>
          <a:p>
            <a:pPr algn="ctr"/>
            <a:r>
              <a:rPr lang="en-US" dirty="0"/>
              <a:t>5. Central Powers stripped of their territories</a:t>
            </a:r>
          </a:p>
        </p:txBody>
      </p:sp>
    </p:spTree>
    <p:extLst>
      <p:ext uri="{BB962C8B-B14F-4D97-AF65-F5344CB8AC3E}">
        <p14:creationId xmlns:p14="http://schemas.microsoft.com/office/powerpoint/2010/main" val="4259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971800"/>
            <a:ext cx="8229600" cy="1143000"/>
          </a:xfrm>
        </p:spPr>
        <p:txBody>
          <a:bodyPr>
            <a:normAutofit fontScale="90000"/>
          </a:bodyPr>
          <a:lstStyle>
            <a:extLst/>
          </a:lstStyle>
          <a:p>
            <a:pPr algn="ctr"/>
            <a:r>
              <a:rPr lang="en-US" dirty="0"/>
              <a:t>6. Germany required to pay </a:t>
            </a:r>
            <a:r>
              <a:rPr lang="en-US" dirty="0" smtClean="0"/>
              <a:t>reparations</a:t>
            </a:r>
            <a:endParaRPr lang="en-US" dirty="0"/>
          </a:p>
        </p:txBody>
      </p:sp>
    </p:spTree>
    <p:extLst>
      <p:ext uri="{BB962C8B-B14F-4D97-AF65-F5344CB8AC3E}">
        <p14:creationId xmlns:p14="http://schemas.microsoft.com/office/powerpoint/2010/main" val="25953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00400"/>
            <a:ext cx="8229600" cy="1485900"/>
          </a:xfrm>
        </p:spPr>
        <p:txBody>
          <a:bodyPr>
            <a:normAutofit fontScale="90000"/>
          </a:bodyPr>
          <a:lstStyle>
            <a:extLst/>
          </a:lstStyle>
          <a:p>
            <a:pPr algn="ctr"/>
            <a:r>
              <a:rPr lang="en-US" dirty="0"/>
              <a:t>7. Created a “general association of nations” that would protect “great and small states alike</a:t>
            </a:r>
            <a:r>
              <a:rPr lang="en-US" dirty="0" smtClean="0"/>
              <a:t>”</a:t>
            </a:r>
            <a:endParaRPr lang="en-US" dirty="0"/>
          </a:p>
        </p:txBody>
      </p:sp>
    </p:spTree>
    <p:extLst>
      <p:ext uri="{BB962C8B-B14F-4D97-AF65-F5344CB8AC3E}">
        <p14:creationId xmlns:p14="http://schemas.microsoft.com/office/powerpoint/2010/main" val="25953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00400"/>
            <a:ext cx="8229600" cy="1485900"/>
          </a:xfrm>
        </p:spPr>
        <p:txBody>
          <a:bodyPr>
            <a:normAutofit/>
          </a:bodyPr>
          <a:lstStyle>
            <a:extLst/>
          </a:lstStyle>
          <a:p>
            <a:pPr algn="ctr"/>
            <a:r>
              <a:rPr lang="en-US" dirty="0" smtClean="0"/>
              <a:t>8. </a:t>
            </a:r>
            <a:r>
              <a:rPr lang="en-US" dirty="0"/>
              <a:t>Was a cause of German hyperinflation after the </a:t>
            </a:r>
            <a:r>
              <a:rPr lang="en-US" dirty="0" smtClean="0"/>
              <a:t>war</a:t>
            </a:r>
            <a:endParaRPr lang="en-US" dirty="0"/>
          </a:p>
        </p:txBody>
      </p:sp>
    </p:spTree>
    <p:extLst>
      <p:ext uri="{BB962C8B-B14F-4D97-AF65-F5344CB8AC3E}">
        <p14:creationId xmlns:p14="http://schemas.microsoft.com/office/powerpoint/2010/main" val="225177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33400"/>
            <a:ext cx="8686800" cy="990600"/>
          </a:xfrm>
        </p:spPr>
        <p:txBody>
          <a:bodyPr>
            <a:noAutofit/>
          </a:bodyPr>
          <a:lstStyle/>
          <a:p>
            <a:pPr algn="ctr" eaLnBrk="1" hangingPunct="1"/>
            <a:r>
              <a:rPr lang="en-US" sz="4200"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Hitler Defies the Versailles Treaty</a:t>
            </a:r>
          </a:p>
        </p:txBody>
      </p:sp>
      <p:sp>
        <p:nvSpPr>
          <p:cNvPr id="10243" name="Rectangle 3"/>
          <p:cNvSpPr>
            <a:spLocks noGrp="1" noChangeArrowheads="1"/>
          </p:cNvSpPr>
          <p:nvPr>
            <p:ph sz="half" idx="1"/>
          </p:nvPr>
        </p:nvSpPr>
        <p:spPr>
          <a:xfrm>
            <a:off x="381000" y="1524000"/>
            <a:ext cx="8153400" cy="1905000"/>
          </a:xfrm>
        </p:spPr>
        <p:txBody>
          <a:bodyPr>
            <a:normAutofit fontScale="92500" lnSpcReduction="10000"/>
          </a:bodyPr>
          <a:lstStyle/>
          <a:p>
            <a:pPr marL="365760" indent="-256032" eaLnBrk="1" fontAlgn="auto" hangingPunct="1">
              <a:lnSpc>
                <a:spcPct val="90000"/>
              </a:lnSpc>
              <a:spcAft>
                <a:spcPts val="0"/>
              </a:spcAft>
              <a:buClr>
                <a:schemeClr val="accent3"/>
              </a:buClr>
              <a:buFont typeface="Georgia"/>
              <a:buChar char="•"/>
              <a:defRPr/>
            </a:pPr>
            <a:r>
              <a:rPr lang="en-US" sz="2400" dirty="0" smtClean="0"/>
              <a:t>Adolf Hitler announced that he would not obey the Treaty’s limitation of the German army.</a:t>
            </a:r>
          </a:p>
          <a:p>
            <a:pPr marL="109728" indent="0" eaLnBrk="1" fontAlgn="auto" hangingPunct="1">
              <a:lnSpc>
                <a:spcPct val="90000"/>
              </a:lnSpc>
              <a:spcAft>
                <a:spcPts val="0"/>
              </a:spcAft>
              <a:buClr>
                <a:schemeClr val="accent3"/>
              </a:buClr>
              <a:buNone/>
              <a:defRPr/>
            </a:pPr>
            <a:r>
              <a:rPr lang="en-US" sz="2400" i="1" dirty="0" smtClean="0">
                <a:solidFill>
                  <a:srgbClr val="FF2F12"/>
                </a:solidFill>
              </a:rPr>
              <a:t>The League of Nations issued a mild condemnation.</a:t>
            </a:r>
          </a:p>
          <a:p>
            <a:pPr marL="365760" indent="-256032" eaLnBrk="1" fontAlgn="auto" hangingPunct="1">
              <a:lnSpc>
                <a:spcPct val="90000"/>
              </a:lnSpc>
              <a:spcAft>
                <a:spcPts val="0"/>
              </a:spcAft>
              <a:buClr>
                <a:schemeClr val="accent3"/>
              </a:buClr>
              <a:buFont typeface="Georgia"/>
              <a:buChar char="•"/>
              <a:defRPr/>
            </a:pPr>
            <a:r>
              <a:rPr lang="en-US" sz="2400" dirty="0" smtClean="0">
                <a:latin typeface="Albertus" pitchFamily="34" charset="0"/>
              </a:rPr>
              <a:t>Adolf </a:t>
            </a:r>
            <a:r>
              <a:rPr lang="en-US" sz="2400" dirty="0">
                <a:latin typeface="Albertus" pitchFamily="34" charset="0"/>
              </a:rPr>
              <a:t>Hitler threatened to invade Austria unless Austrian Nazis were given important government posts</a:t>
            </a:r>
            <a:r>
              <a:rPr lang="en-US" sz="2400" dirty="0" smtClean="0">
                <a:latin typeface="Albertus" pitchFamily="34" charset="0"/>
              </a:rPr>
              <a:t>.</a:t>
            </a:r>
          </a:p>
          <a:p>
            <a:pPr marL="109728" indent="0">
              <a:lnSpc>
                <a:spcPct val="90000"/>
              </a:lnSpc>
              <a:buClr>
                <a:schemeClr val="accent3"/>
              </a:buClr>
              <a:buNone/>
              <a:defRPr/>
            </a:pPr>
            <a:r>
              <a:rPr lang="en-US" sz="2400" i="1" dirty="0">
                <a:solidFill>
                  <a:schemeClr val="accent6">
                    <a:lumMod val="60000"/>
                    <a:lumOff val="40000"/>
                  </a:schemeClr>
                </a:solidFill>
                <a:latin typeface="Albertus" pitchFamily="34" charset="0"/>
              </a:rPr>
              <a:t>The League of Nations issued a mild condemnation</a:t>
            </a:r>
            <a:r>
              <a:rPr lang="en-US" sz="2400" i="1" dirty="0" smtClean="0">
                <a:solidFill>
                  <a:schemeClr val="accent6">
                    <a:lumMod val="60000"/>
                    <a:lumOff val="40000"/>
                  </a:schemeClr>
                </a:solidFill>
                <a:latin typeface="Albertus" pitchFamily="34" charset="0"/>
              </a:rPr>
              <a:t>.</a:t>
            </a:r>
            <a:endParaRPr lang="en-US" sz="2400" i="1" dirty="0">
              <a:solidFill>
                <a:schemeClr val="accent6">
                  <a:lumMod val="60000"/>
                  <a:lumOff val="40000"/>
                </a:schemeClr>
              </a:solidFill>
              <a:latin typeface="Albertus" pitchFamily="34" charset="0"/>
            </a:endParaRPr>
          </a:p>
        </p:txBody>
      </p:sp>
      <p:sp>
        <p:nvSpPr>
          <p:cNvPr id="2" name="Content Placeholder 1"/>
          <p:cNvSpPr>
            <a:spLocks noGrp="1"/>
          </p:cNvSpPr>
          <p:nvPr>
            <p:ph sz="half" idx="2"/>
          </p:nvPr>
        </p:nvSpPr>
        <p:spPr>
          <a:xfrm>
            <a:off x="381000" y="3429000"/>
            <a:ext cx="4114800" cy="3197947"/>
          </a:xfrm>
        </p:spPr>
        <p:txBody>
          <a:bodyPr>
            <a:normAutofit fontScale="92500" lnSpcReduction="10000"/>
          </a:bodyPr>
          <a:lstStyle/>
          <a:p>
            <a:pPr marL="365760" indent="-256032">
              <a:lnSpc>
                <a:spcPct val="90000"/>
              </a:lnSpc>
              <a:buClr>
                <a:schemeClr val="accent3"/>
              </a:buClr>
              <a:buFont typeface="Georgia"/>
              <a:buChar char="•"/>
              <a:defRPr/>
            </a:pPr>
            <a:r>
              <a:rPr lang="en-US" sz="2400" dirty="0" smtClean="0">
                <a:latin typeface="Albertus" pitchFamily="34" charset="0"/>
              </a:rPr>
              <a:t>In </a:t>
            </a:r>
            <a:r>
              <a:rPr lang="en-US" sz="2400" dirty="0">
                <a:latin typeface="Albertus" pitchFamily="34" charset="0"/>
              </a:rPr>
              <a:t>March 1938, Hitler announced the unification of Austria and </a:t>
            </a:r>
            <a:r>
              <a:rPr lang="en-US" sz="2400" dirty="0" smtClean="0">
                <a:latin typeface="Albertus" pitchFamily="34" charset="0"/>
              </a:rPr>
              <a:t>Germany</a:t>
            </a:r>
          </a:p>
          <a:p>
            <a:pPr marL="109728" indent="0">
              <a:lnSpc>
                <a:spcPct val="90000"/>
              </a:lnSpc>
              <a:buClr>
                <a:schemeClr val="accent3"/>
              </a:buClr>
              <a:buNone/>
              <a:defRPr/>
            </a:pPr>
            <a:r>
              <a:rPr lang="en-US" sz="2400" i="1" dirty="0">
                <a:solidFill>
                  <a:srgbClr val="FF2F12"/>
                </a:solidFill>
                <a:latin typeface="Albertus" pitchFamily="34" charset="0"/>
              </a:rPr>
              <a:t>The </a:t>
            </a:r>
            <a:r>
              <a:rPr lang="en-US" sz="2400" i="1" dirty="0">
                <a:solidFill>
                  <a:srgbClr val="FF2F12"/>
                </a:solidFill>
              </a:rPr>
              <a:t>League of Nations issued a mild condemnation</a:t>
            </a:r>
            <a:r>
              <a:rPr lang="en-US" sz="2400" i="1" dirty="0" smtClean="0">
                <a:solidFill>
                  <a:srgbClr val="FF2F12"/>
                </a:solidFill>
              </a:rPr>
              <a:t>.</a:t>
            </a:r>
          </a:p>
          <a:p>
            <a:pPr marL="365760" indent="-256032">
              <a:lnSpc>
                <a:spcPct val="90000"/>
              </a:lnSpc>
              <a:buClr>
                <a:schemeClr val="accent3"/>
              </a:buClr>
              <a:buFont typeface="Georgia"/>
              <a:buChar char="•"/>
              <a:defRPr/>
            </a:pPr>
            <a:r>
              <a:rPr lang="en-US" sz="2400" dirty="0"/>
              <a:t>Hitler claimed the Sudetenland (an area of Czechoslovakia with a large German-speaking population</a:t>
            </a:r>
            <a:r>
              <a:rPr lang="en-US" sz="2400" dirty="0" smtClean="0"/>
              <a:t>). </a:t>
            </a:r>
            <a:endParaRPr lang="en-US" sz="2400" dirty="0"/>
          </a:p>
        </p:txBody>
      </p:sp>
      <p:pic>
        <p:nvPicPr>
          <p:cNvPr id="4" name="Picture 2" descr="471379774_343d0c18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435" y="3581400"/>
            <a:ext cx="4414253" cy="312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4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linds(horizont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linds(horizont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linds(horizontal)">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normAutofit fontScale="90000"/>
          </a:bodyPr>
          <a:lstStyle/>
          <a:p>
            <a:pPr eaLnBrk="1" fontAlgn="auto" hangingPunct="1">
              <a:spcAft>
                <a:spcPts val="0"/>
              </a:spcAft>
              <a:defRPr/>
            </a:pPr>
            <a:r>
              <a:rPr lang="en-US" smtClean="0"/>
              <a:t/>
            </a:r>
            <a:br>
              <a:rPr lang="en-US" smtClean="0"/>
            </a:br>
            <a:endParaRPr lang="en-US" smtClean="0"/>
          </a:p>
        </p:txBody>
      </p:sp>
      <p:pic>
        <p:nvPicPr>
          <p:cNvPr id="13315" name="Picture 3" descr="1938_0315_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2" y="1128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88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11" descr="http://cdn4.fotosearch.com/bthumb/UNN/UNN002/u12877429.jpg"/>
          <p:cNvPicPr>
            <a:picLocks noChangeAspect="1" noChangeArrowheads="1"/>
          </p:cNvPicPr>
          <p:nvPr/>
        </p:nvPicPr>
        <p:blipFill>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52400" y="5535936"/>
            <a:ext cx="1600200" cy="130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4"/>
          <p:cNvSpPr>
            <a:spLocks noChangeArrowheads="1"/>
          </p:cNvSpPr>
          <p:nvPr/>
        </p:nvSpPr>
        <p:spPr bwMode="auto">
          <a:xfrm>
            <a:off x="4842164" y="5462052"/>
            <a:ext cx="4149196" cy="1200318"/>
          </a:xfrm>
          <a:prstGeom prst="rect">
            <a:avLst/>
          </a:prstGeom>
          <a:noFill/>
          <a:ln w="12700">
            <a:noFill/>
            <a:miter lim="800000"/>
            <a:headEnd type="none" w="sm" len="sm"/>
            <a:tailEnd type="none" w="sm" len="sm"/>
          </a:ln>
          <a:effectLst>
            <a:outerShdw dist="17961" dir="2700000" algn="ctr" rotWithShape="0">
              <a:schemeClr val="tx2"/>
            </a:outerShdw>
          </a:effectLst>
        </p:spPr>
        <p:txBody>
          <a:bodyPr wrap="square" lIns="91430" tIns="45715" rIns="91430" bIns="45715">
            <a:spAutoFit/>
          </a:bodyPr>
          <a:lstStyle/>
          <a:p>
            <a:pPr algn="ctr" defTabSz="914414" fontAlgn="auto">
              <a:spcBef>
                <a:spcPts val="0"/>
              </a:spcBef>
              <a:spcAft>
                <a:spcPts val="0"/>
              </a:spcAft>
              <a:defRPr/>
            </a:pPr>
            <a:r>
              <a:rPr lang="en-US" sz="2400" i="1" dirty="0">
                <a:latin typeface="Calibri" pitchFamily="34" charset="0"/>
                <a:cs typeface="+mn-cs"/>
              </a:rPr>
              <a:t>Now we have </a:t>
            </a:r>
            <a:r>
              <a:rPr lang="en-US" sz="2400" i="1" u="sng" dirty="0">
                <a:latin typeface="Calibri" pitchFamily="34" charset="0"/>
                <a:cs typeface="+mn-cs"/>
              </a:rPr>
              <a:t>“peace in our time!”</a:t>
            </a:r>
            <a:r>
              <a:rPr lang="en-US" sz="2400" i="1" dirty="0">
                <a:latin typeface="Calibri" pitchFamily="34" charset="0"/>
                <a:cs typeface="+mn-cs"/>
              </a:rPr>
              <a:t> Herr Hitler is a man we can do business with.</a:t>
            </a:r>
          </a:p>
        </p:txBody>
      </p:sp>
      <p:sp>
        <p:nvSpPr>
          <p:cNvPr id="15363" name="Text Box 6"/>
          <p:cNvSpPr txBox="1">
            <a:spLocks noChangeArrowheads="1"/>
          </p:cNvSpPr>
          <p:nvPr/>
        </p:nvSpPr>
        <p:spPr bwMode="auto">
          <a:xfrm>
            <a:off x="342152" y="457200"/>
            <a:ext cx="8501063" cy="760864"/>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dirty="0" smtClean="0">
                <a:latin typeface="Calibri" pitchFamily="34" charset="0"/>
              </a:rPr>
              <a:t>Europe’s Response to Hitler</a:t>
            </a:r>
            <a:endParaRPr lang="en-US" sz="4400" dirty="0">
              <a:latin typeface="Calibri" pitchFamily="34" charset="0"/>
            </a:endParaRPr>
          </a:p>
        </p:txBody>
      </p:sp>
      <p:grpSp>
        <p:nvGrpSpPr>
          <p:cNvPr id="2" name="Group 8"/>
          <p:cNvGrpSpPr>
            <a:grpSpLocks/>
          </p:cNvGrpSpPr>
          <p:nvPr/>
        </p:nvGrpSpPr>
        <p:grpSpPr bwMode="auto">
          <a:xfrm>
            <a:off x="4953600" y="1218064"/>
            <a:ext cx="4190400" cy="4267200"/>
            <a:chOff x="3440" y="1037"/>
            <a:chExt cx="2910" cy="2963"/>
          </a:xfrm>
        </p:grpSpPr>
        <p:pic>
          <p:nvPicPr>
            <p:cNvPr id="15368" name="Picture 3" descr="Chamberlain-Munich-Hitler letter"/>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a:stretch>
              <a:fillRect/>
            </a:stretch>
          </p:blipFill>
          <p:spPr bwMode="auto">
            <a:xfrm>
              <a:off x="3546" y="1037"/>
              <a:ext cx="2698" cy="24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7765" name="Rectangle 5"/>
            <p:cNvSpPr>
              <a:spLocks noChangeArrowheads="1"/>
            </p:cNvSpPr>
            <p:nvPr/>
          </p:nvSpPr>
          <p:spPr bwMode="auto">
            <a:xfrm>
              <a:off x="3440" y="3545"/>
              <a:ext cx="2910" cy="455"/>
            </a:xfrm>
            <a:prstGeom prst="rect">
              <a:avLst/>
            </a:prstGeom>
            <a:noFill/>
            <a:ln w="12700">
              <a:noFill/>
              <a:miter lim="800000"/>
              <a:headEnd type="none" w="sm" len="sm"/>
              <a:tailEnd type="none" w="sm" len="sm"/>
            </a:ln>
          </p:spPr>
          <p:txBody>
            <a:bodyPr lIns="100794" tIns="50397" rIns="100794" bIns="50397">
              <a:spAutoFit/>
            </a:bodyPr>
            <a:lstStyle/>
            <a:p>
              <a:pPr algn="ctr" defTabSz="914414" fontAlgn="auto">
                <a:spcBef>
                  <a:spcPts val="0"/>
                </a:spcBef>
                <a:spcAft>
                  <a:spcPts val="0"/>
                </a:spcAft>
                <a:defRPr/>
              </a:pPr>
              <a:r>
                <a:rPr lang="en-US" b="1" dirty="0">
                  <a:effectLst>
                    <a:outerShdw blurRad="38100" dist="38100" dir="2700000" algn="tl">
                      <a:srgbClr val="C0C0C0"/>
                    </a:outerShdw>
                  </a:effectLst>
                  <a:latin typeface="Calibri" pitchFamily="34" charset="0"/>
                  <a:cs typeface="+mn-cs"/>
                </a:rPr>
                <a:t>British Prime Minister Neville Chamberlain</a:t>
              </a:r>
            </a:p>
          </p:txBody>
        </p:sp>
      </p:grpSp>
      <p:sp>
        <p:nvSpPr>
          <p:cNvPr id="3" name="TextBox 2"/>
          <p:cNvSpPr txBox="1"/>
          <p:nvPr/>
        </p:nvSpPr>
        <p:spPr>
          <a:xfrm>
            <a:off x="187037" y="1380952"/>
            <a:ext cx="4780418" cy="3785652"/>
          </a:xfrm>
          <a:prstGeom prst="rect">
            <a:avLst/>
          </a:prstGeom>
          <a:noFill/>
        </p:spPr>
        <p:txBody>
          <a:bodyPr wrap="square" rtlCol="0">
            <a:spAutoFit/>
          </a:bodyPr>
          <a:lstStyle/>
          <a:p>
            <a:pPr marL="285750" indent="-285750">
              <a:buFont typeface="Arial" pitchFamily="34" charset="0"/>
              <a:buChar char="•"/>
            </a:pPr>
            <a:r>
              <a:rPr lang="en-US" sz="2400" dirty="0"/>
              <a:t>Britain, France, Germany, and Italy met in Munich, Germany to solve the Czechoslovakia crisis</a:t>
            </a:r>
          </a:p>
          <a:p>
            <a:pPr marL="285750" indent="-285750">
              <a:buFont typeface="Arial" pitchFamily="34" charset="0"/>
              <a:buChar char="•"/>
            </a:pPr>
            <a:r>
              <a:rPr lang="en-US" sz="2400" dirty="0" smtClean="0"/>
              <a:t>The Munich Pact: Permitted Hitler’s annexation of </a:t>
            </a:r>
            <a:r>
              <a:rPr lang="en-US" sz="2400" dirty="0"/>
              <a:t>the Sudetenland, and </a:t>
            </a:r>
            <a:r>
              <a:rPr lang="en-US" sz="2400" dirty="0" smtClean="0"/>
              <a:t>essentially control </a:t>
            </a:r>
            <a:r>
              <a:rPr lang="en-US" sz="2400" dirty="0"/>
              <a:t>over the rest of Czechoslovakia as long as Hitler promised to go no further</a:t>
            </a:r>
            <a:endParaRPr lang="en-US" sz="2400" dirty="0" smtClean="0"/>
          </a:p>
          <a:p>
            <a:pPr marL="742950" lvl="1" indent="-285750">
              <a:buFont typeface="Arial" pitchFamily="34" charset="0"/>
              <a:buChar char="•"/>
            </a:pPr>
            <a:r>
              <a:rPr lang="en-US" sz="2400" i="1" dirty="0" smtClean="0"/>
              <a:t>Appeasement</a:t>
            </a:r>
            <a:endParaRPr lang="en-US" sz="2400" i="1" dirty="0"/>
          </a:p>
        </p:txBody>
      </p:sp>
    </p:spTree>
    <p:extLst>
      <p:ext uri="{BB962C8B-B14F-4D97-AF65-F5344CB8AC3E}">
        <p14:creationId xmlns:p14="http://schemas.microsoft.com/office/powerpoint/2010/main" val="27250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52400" y="457200"/>
            <a:ext cx="4343400" cy="4724400"/>
          </a:xfrm>
        </p:spPr>
        <p:txBody>
          <a:bodyPr/>
          <a:lstStyle/>
          <a:p>
            <a:pPr marL="457200" indent="-457200" eaLnBrk="1" hangingPunct="1"/>
            <a:r>
              <a:rPr lang="en-US" sz="2800" dirty="0" smtClean="0"/>
              <a:t>March 12, 1938 - Hitler annexes Austria</a:t>
            </a:r>
          </a:p>
          <a:p>
            <a:pPr marL="457200" indent="-457200"/>
            <a:r>
              <a:rPr lang="en-US" sz="2800" dirty="0"/>
              <a:t>September 30, 1938 </a:t>
            </a:r>
            <a:r>
              <a:rPr lang="en-US" sz="2800" dirty="0" smtClean="0"/>
              <a:t> - Hitler claims the Sudetenland</a:t>
            </a:r>
          </a:p>
          <a:p>
            <a:pPr marL="457200" indent="-457200" eaLnBrk="1" hangingPunct="1"/>
            <a:r>
              <a:rPr lang="en-US" sz="2800" dirty="0" smtClean="0"/>
              <a:t>March 15, 1939 - Hitler claims control over Czechoslovakia</a:t>
            </a:r>
          </a:p>
          <a:p>
            <a:pPr marL="457200" indent="-457200"/>
            <a:r>
              <a:rPr lang="en-US" sz="2800" dirty="0"/>
              <a:t>September 1, 1939 – </a:t>
            </a:r>
            <a:r>
              <a:rPr lang="en-US" sz="2800" dirty="0" smtClean="0"/>
              <a:t>Hitler </a:t>
            </a:r>
            <a:r>
              <a:rPr lang="en-US" sz="2800" dirty="0"/>
              <a:t>invades Poland</a:t>
            </a:r>
            <a:endParaRPr lang="en-US" sz="2800" dirty="0" smtClean="0"/>
          </a:p>
          <a:p>
            <a:pPr marL="457200" indent="-457200" eaLnBrk="1" hangingPunct="1"/>
            <a:endParaRPr lang="en-US" sz="2500" dirty="0" smtClean="0"/>
          </a:p>
          <a:p>
            <a:pPr marL="457200" indent="-457200" eaLnBrk="1" hangingPunct="1"/>
            <a:endParaRPr lang="en-US" sz="2500" dirty="0" smtClean="0"/>
          </a:p>
        </p:txBody>
      </p:sp>
      <p:sp>
        <p:nvSpPr>
          <p:cNvPr id="14340" name="WordArt 8" descr="swastika"/>
          <p:cNvSpPr>
            <a:spLocks noChangeArrowheads="1" noChangeShapeType="1" noTextEdit="1"/>
          </p:cNvSpPr>
          <p:nvPr/>
        </p:nvSpPr>
        <p:spPr bwMode="auto">
          <a:xfrm>
            <a:off x="2438400" y="5410200"/>
            <a:ext cx="6477000" cy="1295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blipFill dpi="0" rotWithShape="1">
                  <a:blip r:embed="rId2"/>
                  <a:srcRect/>
                  <a:stretch>
                    <a:fillRect/>
                  </a:stretch>
                </a:blipFill>
                <a:effectLst>
                  <a:outerShdw dist="35921" dir="2700000" algn="ctr" rotWithShape="0">
                    <a:srgbClr val="808080">
                      <a:alpha val="79999"/>
                    </a:srgbClr>
                  </a:outerShdw>
                </a:effectLst>
                <a:latin typeface="Arial Black"/>
              </a:rPr>
              <a:t>Hitler gets Greedy</a:t>
            </a:r>
          </a:p>
        </p:txBody>
      </p:sp>
      <p:pic>
        <p:nvPicPr>
          <p:cNvPr id="14341" name="Picture 10" descr="WH83bVmv">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6924">
            <a:off x="4800600" y="1370340"/>
            <a:ext cx="3952009" cy="294607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rot="21325346">
            <a:off x="4572000" y="1371599"/>
            <a:ext cx="4419600" cy="3036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73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down)">
                                      <p:cBhvr>
                                        <p:cTn id="7" dur="500"/>
                                        <p:tgtEl>
                                          <p:spTgt spid="9625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animEffect transition="in" filter="wipe(down)">
                                      <p:cBhvr>
                                        <p:cTn id="11" dur="500"/>
                                        <p:tgtEl>
                                          <p:spTgt spid="9625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Effect transition="in" filter="wipe(down)">
                                      <p:cBhvr>
                                        <p:cTn id="15" dur="500"/>
                                        <p:tgtEl>
                                          <p:spTgt spid="9625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animEffect transition="in" filter="wipe(down)">
                                      <p:cBhvr>
                                        <p:cTn id="19" dur="500"/>
                                        <p:tgtEl>
                                          <p:spTgt spid="9625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ipe(down)">
                                      <p:cBhvr>
                                        <p:cTn id="2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Hitler Makes Friends </a:t>
            </a:r>
            <a:r>
              <a:rPr lang="en-US" sz="3300" i="1" dirty="0" smtClean="0"/>
              <a:t>(Yes, </a:t>
            </a:r>
            <a:r>
              <a:rPr lang="en-US" sz="3300" i="1" dirty="0"/>
              <a:t>even </a:t>
            </a:r>
            <a:r>
              <a:rPr lang="en-US" sz="3300" i="1" dirty="0" smtClean="0"/>
              <a:t>genocidal </a:t>
            </a:r>
            <a:r>
              <a:rPr lang="en-US" sz="3300" i="1" dirty="0"/>
              <a:t>m</a:t>
            </a:r>
            <a:r>
              <a:rPr lang="en-US" sz="3300" i="1" dirty="0" smtClean="0"/>
              <a:t>egalomaniacs have friends… </a:t>
            </a:r>
            <a:r>
              <a:rPr lang="en-US" sz="3300" i="1" dirty="0" err="1" smtClean="0"/>
              <a:t>sorta</a:t>
            </a:r>
            <a:r>
              <a:rPr lang="en-US" sz="3300" i="1" dirty="0"/>
              <a:t>)</a:t>
            </a:r>
          </a:p>
        </p:txBody>
      </p:sp>
      <p:sp>
        <p:nvSpPr>
          <p:cNvPr id="4" name="Content Placeholder 3"/>
          <p:cNvSpPr>
            <a:spLocks noGrp="1"/>
          </p:cNvSpPr>
          <p:nvPr>
            <p:ph idx="1"/>
          </p:nvPr>
        </p:nvSpPr>
        <p:spPr>
          <a:xfrm>
            <a:off x="3309098" y="1676400"/>
            <a:ext cx="5682502" cy="4800600"/>
          </a:xfrm>
        </p:spPr>
        <p:txBody>
          <a:bodyPr>
            <a:normAutofit/>
          </a:bodyPr>
          <a:lstStyle/>
          <a:p>
            <a:r>
              <a:rPr lang="en-US" dirty="0" smtClean="0"/>
              <a:t>Nazi-Soviet Non-Aggression </a:t>
            </a:r>
            <a:r>
              <a:rPr lang="en-US" dirty="0"/>
              <a:t>Pact: Hitler and </a:t>
            </a:r>
            <a:r>
              <a:rPr lang="en-US" dirty="0" smtClean="0"/>
              <a:t>Stalin; neither </a:t>
            </a:r>
            <a:r>
              <a:rPr lang="en-US" dirty="0"/>
              <a:t>will attack the other in the event of </a:t>
            </a:r>
            <a:r>
              <a:rPr lang="en-US" dirty="0" smtClean="0"/>
              <a:t>war</a:t>
            </a:r>
          </a:p>
          <a:p>
            <a:pPr lvl="1"/>
            <a:r>
              <a:rPr lang="en-US" sz="2200" dirty="0" smtClean="0"/>
              <a:t>Hitler </a:t>
            </a:r>
            <a:r>
              <a:rPr lang="en-US" sz="2200" dirty="0"/>
              <a:t>wants to avoid a two-front war</a:t>
            </a:r>
          </a:p>
          <a:p>
            <a:pPr lvl="1"/>
            <a:r>
              <a:rPr lang="en-US" sz="2200" dirty="0"/>
              <a:t>Stalin knows his country is not ready to defend itself against the German </a:t>
            </a:r>
            <a:r>
              <a:rPr lang="en-US" sz="2200" dirty="0" smtClean="0"/>
              <a:t>military</a:t>
            </a:r>
          </a:p>
          <a:p>
            <a:r>
              <a:rPr lang="en-US" dirty="0" smtClean="0"/>
              <a:t>Tripartite Pact (1940): A military alliance between Germany (Hitler), Italy (Benito Mussolini), and Japan (Emperor Hirohito); known as the Axis </a:t>
            </a:r>
            <a:r>
              <a:rPr lang="en-US" dirty="0"/>
              <a:t>p</a:t>
            </a:r>
            <a:r>
              <a:rPr lang="en-US" dirty="0" smtClean="0"/>
              <a:t>owers</a:t>
            </a:r>
            <a:endParaRPr lang="en-US" dirty="0"/>
          </a:p>
        </p:txBody>
      </p:sp>
      <p:pic>
        <p:nvPicPr>
          <p:cNvPr id="1026" name="Picture 2" descr="http://orientalreview.org/wp-content/uploads/2011/06/stal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02" y="1676400"/>
            <a:ext cx="1488596"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tallarmeniantale.com/pics/hitl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857619"/>
            <a:ext cx="1540713" cy="1740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corymorgan.com/wp-content/uploads/2012/02/Mussoli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87" y="4038600"/>
            <a:ext cx="1531806" cy="1684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takaoclub.com/hirohito/hirohitoR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2235" y="5194189"/>
            <a:ext cx="1520311" cy="1641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commenthaven.com/graphics/friends/bff_168.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4786">
            <a:off x="184269" y="5616541"/>
            <a:ext cx="1176179" cy="10314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arm5.static.flickr.com/4038/4324814305_76a7d0ce99_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6767"/>
          <a:stretch/>
        </p:blipFill>
        <p:spPr bwMode="auto">
          <a:xfrm rot="20369504">
            <a:off x="187047" y="1978249"/>
            <a:ext cx="1709010" cy="577519"/>
          </a:xfrm>
          <a:prstGeom prst="rect">
            <a:avLst/>
          </a:prstGeom>
          <a:no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36"/>
                                        </p:tgtEl>
                                        <p:attrNameLst>
                                          <p:attrName>style.visibility</p:attrName>
                                        </p:attrNameLst>
                                      </p:cBhvr>
                                      <p:to>
                                        <p:strVal val="visible"/>
                                      </p:to>
                                    </p:set>
                                    <p:animEffect transition="in" filter="fade">
                                      <p:cBhvr>
                                        <p:cTn id="30" dur="500"/>
                                        <p:tgtEl>
                                          <p:spTgt spid="1036"/>
                                        </p:tgtEl>
                                      </p:cBhvr>
                                    </p:animEffect>
                                  </p:childTnLst>
                                </p:cTn>
                              </p:par>
                              <p:par>
                                <p:cTn id="31" presetID="10"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9" dur="500"/>
                                        <p:tgtEl>
                                          <p:spTgt spid="4">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fade">
                                      <p:cBhvr>
                                        <p:cTn id="46"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532" r="845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Topics We Will Cover the rest of the Semester</a:t>
            </a:r>
            <a:endParaRPr lang="en-US" sz="3000" dirty="0"/>
          </a:p>
        </p:txBody>
      </p:sp>
      <p:sp>
        <p:nvSpPr>
          <p:cNvPr id="3" name="Content Placeholder 2"/>
          <p:cNvSpPr>
            <a:spLocks noGrp="1"/>
          </p:cNvSpPr>
          <p:nvPr>
            <p:ph idx="1"/>
          </p:nvPr>
        </p:nvSpPr>
        <p:spPr>
          <a:xfrm>
            <a:off x="152400" y="1600200"/>
            <a:ext cx="8534400" cy="4876800"/>
          </a:xfrm>
        </p:spPr>
        <p:txBody>
          <a:bodyPr>
            <a:normAutofit fontScale="85000" lnSpcReduction="20000"/>
          </a:bodyPr>
          <a:lstStyle/>
          <a:p>
            <a:r>
              <a:rPr lang="en-US" dirty="0" smtClean="0"/>
              <a:t>World War II</a:t>
            </a:r>
          </a:p>
          <a:p>
            <a:r>
              <a:rPr lang="en-US" dirty="0" smtClean="0"/>
              <a:t>The atomic bomb</a:t>
            </a:r>
          </a:p>
          <a:p>
            <a:r>
              <a:rPr lang="en-US" dirty="0" smtClean="0"/>
              <a:t>The Cold War</a:t>
            </a:r>
          </a:p>
          <a:p>
            <a:r>
              <a:rPr lang="en-US" dirty="0" smtClean="0"/>
              <a:t>1950s Youth Culture</a:t>
            </a:r>
          </a:p>
          <a:p>
            <a:r>
              <a:rPr lang="en-US" dirty="0" smtClean="0"/>
              <a:t>Conformity in the 1950s</a:t>
            </a:r>
          </a:p>
          <a:p>
            <a:r>
              <a:rPr lang="en-US" dirty="0" smtClean="0"/>
              <a:t>Civil Rights Movement</a:t>
            </a:r>
          </a:p>
          <a:p>
            <a:r>
              <a:rPr lang="en-US" dirty="0" smtClean="0"/>
              <a:t>Space Race</a:t>
            </a:r>
          </a:p>
          <a:p>
            <a:r>
              <a:rPr lang="en-US" dirty="0" smtClean="0"/>
              <a:t>Non-conformity in the 1960s</a:t>
            </a:r>
          </a:p>
          <a:p>
            <a:r>
              <a:rPr lang="en-US" dirty="0" smtClean="0"/>
              <a:t>Equality movements</a:t>
            </a:r>
          </a:p>
          <a:p>
            <a:r>
              <a:rPr lang="en-US" dirty="0" smtClean="0"/>
              <a:t>Stagnation in the 1970s</a:t>
            </a:r>
          </a:p>
          <a:p>
            <a:r>
              <a:rPr lang="en-US" dirty="0" smtClean="0"/>
              <a:t>Environmentalism</a:t>
            </a:r>
          </a:p>
          <a:p>
            <a:r>
              <a:rPr lang="en-US" dirty="0" smtClean="0"/>
              <a:t>Ending the Cold War</a:t>
            </a:r>
          </a:p>
          <a:p>
            <a:r>
              <a:rPr lang="en-US" dirty="0" smtClean="0"/>
              <a:t>Modern </a:t>
            </a:r>
            <a:r>
              <a:rPr lang="en-US" dirty="0" smtClean="0"/>
              <a:t>History</a:t>
            </a:r>
          </a:p>
          <a:p>
            <a:r>
              <a:rPr lang="en-US" dirty="0" smtClean="0"/>
              <a:t>Internet</a:t>
            </a:r>
            <a:endParaRPr lang="en-US" dirty="0" smtClean="0"/>
          </a:p>
          <a:p>
            <a:r>
              <a:rPr lang="en-US" dirty="0" smtClean="0"/>
              <a:t>Globalization</a:t>
            </a:r>
            <a:endParaRPr lang="en-US" dirty="0" smtClean="0"/>
          </a:p>
          <a:p>
            <a:endParaRPr lang="en-US" dirty="0"/>
          </a:p>
        </p:txBody>
      </p:sp>
      <p:pic>
        <p:nvPicPr>
          <p:cNvPr id="1026" name="Picture 2" descr="http://upload.wikimedia.org/wikipedia/commons/thumb/a/a5/Into_the_Jaws_of_Death_23-0455M_edit.jpg/300px-Into_the_Jaws_of_Death_23-0455M_edit.jpg"/>
          <p:cNvPicPr>
            <a:picLocks noChangeAspect="1" noChangeArrowheads="1"/>
          </p:cNvPicPr>
          <p:nvPr/>
        </p:nvPicPr>
        <p:blipFill>
          <a:blip r:embed="rId2" cstate="print"/>
          <a:srcRect/>
          <a:stretch>
            <a:fillRect/>
          </a:stretch>
        </p:blipFill>
        <p:spPr bwMode="auto">
          <a:xfrm rot="590026">
            <a:off x="6929370" y="1461288"/>
            <a:ext cx="2086804" cy="1676400"/>
          </a:xfrm>
          <a:prstGeom prst="rect">
            <a:avLst/>
          </a:prstGeom>
          <a:ln>
            <a:noFill/>
          </a:ln>
          <a:effectLst>
            <a:outerShdw blurRad="292100" dist="139700" dir="2700000" algn="tl" rotWithShape="0">
              <a:srgbClr val="333333">
                <a:alpha val="65000"/>
              </a:srgbClr>
            </a:outerShdw>
          </a:effectLst>
        </p:spPr>
      </p:pic>
      <p:pic>
        <p:nvPicPr>
          <p:cNvPr id="1028" name="Picture 4" descr="http://voiceseducation.org/sites/default/files/images/berlin_wall2.jpg"/>
          <p:cNvPicPr>
            <a:picLocks noChangeAspect="1" noChangeArrowheads="1"/>
          </p:cNvPicPr>
          <p:nvPr/>
        </p:nvPicPr>
        <p:blipFill>
          <a:blip r:embed="rId3" cstate="print"/>
          <a:srcRect/>
          <a:stretch>
            <a:fillRect/>
          </a:stretch>
        </p:blipFill>
        <p:spPr bwMode="auto">
          <a:xfrm>
            <a:off x="5562600" y="3048000"/>
            <a:ext cx="2695575" cy="1782345"/>
          </a:xfrm>
          <a:prstGeom prst="rect">
            <a:avLst/>
          </a:prstGeom>
          <a:ln>
            <a:noFill/>
          </a:ln>
          <a:effectLst>
            <a:softEdge rad="112500"/>
          </a:effectLst>
        </p:spPr>
      </p:pic>
      <p:pic>
        <p:nvPicPr>
          <p:cNvPr id="1030" name="Picture 6" descr="http://topnews.in/light/files/Elvis-Presley_0.jpg"/>
          <p:cNvPicPr>
            <a:picLocks noChangeAspect="1" noChangeArrowheads="1"/>
          </p:cNvPicPr>
          <p:nvPr/>
        </p:nvPicPr>
        <p:blipFill>
          <a:blip r:embed="rId4" cstate="print"/>
          <a:srcRect/>
          <a:stretch>
            <a:fillRect/>
          </a:stretch>
        </p:blipFill>
        <p:spPr bwMode="auto">
          <a:xfrm rot="20835117">
            <a:off x="3279085" y="1450285"/>
            <a:ext cx="1580350" cy="1580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www.vibrationdata.com/Resources/aldrin.jpg"/>
          <p:cNvPicPr>
            <a:picLocks noChangeAspect="1" noChangeArrowheads="1"/>
          </p:cNvPicPr>
          <p:nvPr/>
        </p:nvPicPr>
        <p:blipFill>
          <a:blip r:embed="rId5" cstate="print"/>
          <a:srcRect/>
          <a:stretch>
            <a:fillRect/>
          </a:stretch>
        </p:blipFill>
        <p:spPr bwMode="auto">
          <a:xfrm rot="662887">
            <a:off x="6934200" y="4648200"/>
            <a:ext cx="2000250" cy="2086386"/>
          </a:xfrm>
          <a:prstGeom prst="rect">
            <a:avLst/>
          </a:prstGeom>
          <a:ln>
            <a:noFill/>
          </a:ln>
          <a:effectLst>
            <a:softEdge rad="112500"/>
          </a:effectLst>
        </p:spPr>
      </p:pic>
      <p:pic>
        <p:nvPicPr>
          <p:cNvPr id="1034" name="Picture 10" descr="http://students.cis.uab.edu/townley/jimi%20woodstock%20intro.jpg"/>
          <p:cNvPicPr>
            <a:picLocks noChangeAspect="1" noChangeArrowheads="1"/>
          </p:cNvPicPr>
          <p:nvPr/>
        </p:nvPicPr>
        <p:blipFill>
          <a:blip r:embed="rId6" cstate="print"/>
          <a:srcRect/>
          <a:stretch>
            <a:fillRect/>
          </a:stretch>
        </p:blipFill>
        <p:spPr bwMode="auto">
          <a:xfrm rot="21198379">
            <a:off x="3886200" y="5181600"/>
            <a:ext cx="2001781" cy="1447800"/>
          </a:xfrm>
          <a:prstGeom prst="rect">
            <a:avLst/>
          </a:prstGeom>
          <a:ln>
            <a:noFill/>
          </a:ln>
          <a:effectLst>
            <a:outerShdw blurRad="292100" dist="139700" dir="2700000" algn="tl" rotWithShape="0">
              <a:srgbClr val="333333">
                <a:alpha val="65000"/>
              </a:srgbClr>
            </a:outerShdw>
          </a:effectLst>
        </p:spPr>
      </p:pic>
      <p:pic>
        <p:nvPicPr>
          <p:cNvPr id="1036" name="Picture 12" descr="http://seattletimes.com/art/mlk/index.jpg"/>
          <p:cNvPicPr>
            <a:picLocks noChangeAspect="1" noChangeArrowheads="1"/>
          </p:cNvPicPr>
          <p:nvPr/>
        </p:nvPicPr>
        <p:blipFill>
          <a:blip r:embed="rId7" cstate="print"/>
          <a:srcRect/>
          <a:stretch>
            <a:fillRect/>
          </a:stretch>
        </p:blipFill>
        <p:spPr bwMode="auto">
          <a:xfrm>
            <a:off x="4800600" y="1447800"/>
            <a:ext cx="2133600"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8" name="Picture 14" descr="http://graphics8.nytimes.com/images/2012/10/28/business/28-CARSON/28-CARSON-articleInline.jpg"/>
          <p:cNvPicPr>
            <a:picLocks noChangeAspect="1" noChangeArrowheads="1"/>
          </p:cNvPicPr>
          <p:nvPr/>
        </p:nvPicPr>
        <p:blipFill>
          <a:blip r:embed="rId8" cstate="print"/>
          <a:srcRect/>
          <a:stretch>
            <a:fillRect/>
          </a:stretch>
        </p:blipFill>
        <p:spPr bwMode="auto">
          <a:xfrm rot="21157995">
            <a:off x="4191000" y="3200400"/>
            <a:ext cx="1428750" cy="191753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533400"/>
            <a:ext cx="2819400" cy="1524000"/>
          </a:xfrm>
        </p:spPr>
        <p:txBody>
          <a:bodyPr>
            <a:noAutofit/>
          </a:bodyPr>
          <a:lstStyle/>
          <a:p>
            <a:pPr algn="r"/>
            <a:r>
              <a:rPr lang="en-US" sz="4800" dirty="0" smtClean="0"/>
              <a:t>The War Begins!</a:t>
            </a:r>
            <a:endParaRPr lang="en-US" sz="4800" dirty="0"/>
          </a:p>
        </p:txBody>
      </p:sp>
      <p:pic>
        <p:nvPicPr>
          <p:cNvPr id="2050" name="Picture 2" descr="http://static.bbc.co.uk/history/img/ic/640/images/resources/people/adolf_hitl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128"/>
          <a:stretch/>
        </p:blipFill>
        <p:spPr bwMode="auto">
          <a:xfrm>
            <a:off x="0" y="3072245"/>
            <a:ext cx="9144000" cy="37996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457200"/>
            <a:ext cx="6172200" cy="4648200"/>
          </a:xfrm>
          <a:solidFill>
            <a:schemeClr val="bg1">
              <a:alpha val="50000"/>
            </a:schemeClr>
          </a:solidFill>
        </p:spPr>
        <p:txBody>
          <a:bodyPr>
            <a:normAutofit/>
          </a:bodyPr>
          <a:lstStyle/>
          <a:p>
            <a:r>
              <a:rPr lang="en-US" sz="2800" dirty="0" smtClean="0"/>
              <a:t>Britain </a:t>
            </a:r>
            <a:r>
              <a:rPr lang="en-US" sz="2800" dirty="0"/>
              <a:t>and France </a:t>
            </a:r>
            <a:r>
              <a:rPr lang="en-US" sz="2800" dirty="0" smtClean="0"/>
              <a:t>threaten war if Germany doesn’t withdraw </a:t>
            </a:r>
            <a:r>
              <a:rPr lang="en-US" sz="2800" dirty="0"/>
              <a:t>from Poland </a:t>
            </a:r>
            <a:r>
              <a:rPr lang="en-US" sz="2800" dirty="0" smtClean="0"/>
              <a:t>immediately</a:t>
            </a:r>
          </a:p>
          <a:p>
            <a:pPr lvl="1"/>
            <a:r>
              <a:rPr lang="en-US" sz="2400" dirty="0" smtClean="0"/>
              <a:t>Germany ignores them</a:t>
            </a:r>
          </a:p>
          <a:p>
            <a:pPr lvl="1"/>
            <a:r>
              <a:rPr lang="en-US" sz="2400" dirty="0" smtClean="0"/>
              <a:t>Britain </a:t>
            </a:r>
            <a:r>
              <a:rPr lang="en-US" sz="2400" dirty="0"/>
              <a:t>declares war on September 3rd, </a:t>
            </a:r>
            <a:r>
              <a:rPr lang="en-US" sz="2400" dirty="0" smtClean="0"/>
              <a:t>1939</a:t>
            </a:r>
          </a:p>
          <a:p>
            <a:r>
              <a:rPr lang="en-US" sz="2800" dirty="0" smtClean="0"/>
              <a:t>Phony War</a:t>
            </a:r>
            <a:r>
              <a:rPr lang="en-US" sz="2800" dirty="0"/>
              <a:t>: Not much happens between the invasion of Poland </a:t>
            </a:r>
            <a:r>
              <a:rPr lang="en-US" sz="2800" dirty="0" smtClean="0"/>
              <a:t>and April, 1940.  Both sides are prepping for war.</a:t>
            </a:r>
            <a:endParaRPr lang="en-US" sz="2800" dirty="0"/>
          </a:p>
        </p:txBody>
      </p:sp>
    </p:spTree>
    <p:extLst>
      <p:ext uri="{BB962C8B-B14F-4D97-AF65-F5344CB8AC3E}">
        <p14:creationId xmlns:p14="http://schemas.microsoft.com/office/powerpoint/2010/main" val="8375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riskrapper.files.wordpress.com/2009/01/maginot_line_19441.jpg"/>
          <p:cNvPicPr>
            <a:picLocks noChangeAspect="1" noChangeArrowheads="1"/>
          </p:cNvPicPr>
          <p:nvPr/>
        </p:nvPicPr>
        <p:blipFill>
          <a:blip r:embed="rId2" cstate="print"/>
          <a:srcRect/>
          <a:stretch>
            <a:fillRect/>
          </a:stretch>
        </p:blipFill>
        <p:spPr bwMode="auto">
          <a:xfrm>
            <a:off x="0" y="0"/>
            <a:ext cx="4391396" cy="54102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p:spPr>
      </p:pic>
      <p:sp>
        <p:nvSpPr>
          <p:cNvPr id="2" name="Rectangle 1"/>
          <p:cNvSpPr/>
          <p:nvPr/>
        </p:nvSpPr>
        <p:spPr>
          <a:xfrm>
            <a:off x="0" y="5638800"/>
            <a:ext cx="4381500" cy="907941"/>
          </a:xfrm>
          <a:prstGeom prst="rect">
            <a:avLst/>
          </a:prstGeom>
          <a:noFill/>
        </p:spPr>
        <p:txBody>
          <a:bodyPr wrap="square">
            <a:spAutoFit/>
          </a:bodyPr>
          <a:lstStyle/>
          <a:p>
            <a:pPr algn="ctr">
              <a:defRPr/>
            </a:pPr>
            <a:r>
              <a:rPr lang="en-US" sz="5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Maginot Line</a:t>
            </a:r>
            <a:endParaRPr lang="en-US" sz="5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4"/>
          <a:stretch>
            <a:fillRect/>
          </a:stretch>
        </p:blipFill>
        <p:spPr>
          <a:xfrm>
            <a:off x="4287253" y="0"/>
            <a:ext cx="4876800" cy="3657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6244" name="Picture 4" descr="http://www.oorlogsmusea.nl/upload/7797110324005557.jpg"/>
          <p:cNvPicPr>
            <a:picLocks noChangeAspect="1" noChangeArrowheads="1"/>
          </p:cNvPicPr>
          <p:nvPr/>
        </p:nvPicPr>
        <p:blipFill>
          <a:blip r:embed="rId5" cstate="print"/>
          <a:srcRect/>
          <a:stretch>
            <a:fillRect/>
          </a:stretch>
        </p:blipFill>
        <p:spPr bwMode="auto">
          <a:xfrm>
            <a:off x="4381500" y="3689350"/>
            <a:ext cx="4762500" cy="31623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877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ttp://upload.wikimedia.org/wikipedia/commons/f/f1/Maginot_Line_ln-en.jpg"/>
          <p:cNvPicPr>
            <a:picLocks noChangeAspect="1" noChangeArrowheads="1"/>
          </p:cNvPicPr>
          <p:nvPr/>
        </p:nvPicPr>
        <p:blipFill>
          <a:blip r:embed="rId2" cstate="print">
            <a:extLst>
              <a:ext uri="{28A0092B-C50C-407E-A947-70E740481C1C}">
                <a14:useLocalDpi xmlns:a14="http://schemas.microsoft.com/office/drawing/2010/main" val="0"/>
              </a:ext>
            </a:extLst>
          </a:blip>
          <a:srcRect l="2856"/>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3124200" y="5072063"/>
            <a:ext cx="2667000" cy="157003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If you were Hitler, what would be your strategy for invading France?</a:t>
            </a:r>
          </a:p>
        </p:txBody>
      </p:sp>
      <p:sp>
        <p:nvSpPr>
          <p:cNvPr id="31748" name="TextBox 4"/>
          <p:cNvSpPr txBox="1">
            <a:spLocks noChangeArrowheads="1"/>
          </p:cNvSpPr>
          <p:nvPr/>
        </p:nvSpPr>
        <p:spPr bwMode="auto">
          <a:xfrm rot="1377780">
            <a:off x="5483225" y="4264025"/>
            <a:ext cx="138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(Maginot Line)</a:t>
            </a:r>
          </a:p>
        </p:txBody>
      </p:sp>
    </p:spTree>
    <p:extLst>
      <p:ext uri="{BB962C8B-B14F-4D97-AF65-F5344CB8AC3E}">
        <p14:creationId xmlns:p14="http://schemas.microsoft.com/office/powerpoint/2010/main" val="14180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itz.jpg"/>
          <p:cNvPicPr>
            <a:picLocks noChangeAspect="1"/>
          </p:cNvPicPr>
          <p:nvPr/>
        </p:nvPicPr>
        <p:blipFill>
          <a:blip r:embed="rId3" cstate="print"/>
          <a:stretch>
            <a:fillRect/>
          </a:stretch>
        </p:blipFill>
        <p:spPr>
          <a:xfrm>
            <a:off x="1752600" y="2209800"/>
            <a:ext cx="5668911" cy="3971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6" descr="http://fantasyfootballgoat.com/wp-content/uploads/2007/10/istock_000002155899xsmal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11430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9490" y="304800"/>
            <a:ext cx="5099473" cy="144655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bertus" pitchFamily="34" charset="0"/>
              </a:rPr>
              <a:t>The Blitz!</a:t>
            </a:r>
          </a:p>
        </p:txBody>
      </p:sp>
      <p:pic>
        <p:nvPicPr>
          <p:cNvPr id="5" name="Picture 11" descr="1-4317029-8152-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07571">
            <a:off x="228600" y="4654368"/>
            <a:ext cx="1447800" cy="1934334"/>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75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MPj04365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title"/>
          </p:nvPr>
        </p:nvSpPr>
        <p:spPr/>
        <p:txBody>
          <a:bodyPr/>
          <a:lstStyle/>
          <a:p>
            <a:pPr eaLnBrk="1" hangingPunct="1"/>
            <a:r>
              <a:rPr lang="en-US" dirty="0" smtClean="0">
                <a:solidFill>
                  <a:srgbClr val="FFFFFF"/>
                </a:solidFill>
              </a:rPr>
              <a:t>“Blitzkrieg”</a:t>
            </a:r>
          </a:p>
        </p:txBody>
      </p:sp>
      <p:sp>
        <p:nvSpPr>
          <p:cNvPr id="92164" name="Rectangle 4"/>
          <p:cNvSpPr>
            <a:spLocks noGrp="1"/>
          </p:cNvSpPr>
          <p:nvPr>
            <p:ph idx="1"/>
          </p:nvPr>
        </p:nvSpPr>
        <p:spPr/>
        <p:txBody>
          <a:bodyPr>
            <a:normAutofit/>
          </a:bodyPr>
          <a:lstStyle/>
          <a:p>
            <a:pPr eaLnBrk="1" hangingPunct="1">
              <a:lnSpc>
                <a:spcPct val="80000"/>
              </a:lnSpc>
            </a:pPr>
            <a:r>
              <a:rPr lang="en-US" sz="3600" b="1" dirty="0">
                <a:solidFill>
                  <a:schemeClr val="bg1"/>
                </a:solidFill>
                <a:latin typeface="Century" pitchFamily="18" charset="0"/>
              </a:rPr>
              <a:t>M</a:t>
            </a:r>
            <a:r>
              <a:rPr lang="en-US" sz="3600" b="1" dirty="0" smtClean="0">
                <a:solidFill>
                  <a:schemeClr val="bg1"/>
                </a:solidFill>
                <a:latin typeface="Century" pitchFamily="18" charset="0"/>
              </a:rPr>
              <a:t>eans </a:t>
            </a:r>
            <a:r>
              <a:rPr lang="en-US" sz="3600" b="1" dirty="0" smtClean="0">
                <a:solidFill>
                  <a:schemeClr val="bg1"/>
                </a:solidFill>
              </a:rPr>
              <a:t>“</a:t>
            </a:r>
            <a:r>
              <a:rPr lang="en-US" sz="3600" b="1" dirty="0" smtClean="0">
                <a:solidFill>
                  <a:schemeClr val="bg1"/>
                </a:solidFill>
                <a:latin typeface="Century" pitchFamily="18" charset="0"/>
              </a:rPr>
              <a:t>lightning war</a:t>
            </a:r>
            <a:r>
              <a:rPr lang="en-US" sz="3600" b="1" dirty="0" smtClean="0">
                <a:solidFill>
                  <a:schemeClr val="bg1"/>
                </a:solidFill>
              </a:rPr>
              <a:t>”</a:t>
            </a:r>
            <a:endParaRPr lang="en-US" sz="3600" b="1" dirty="0" smtClean="0">
              <a:solidFill>
                <a:schemeClr val="bg1"/>
              </a:solidFill>
              <a:latin typeface="Century" pitchFamily="18" charset="0"/>
            </a:endParaRPr>
          </a:p>
          <a:p>
            <a:pPr lvl="1">
              <a:lnSpc>
                <a:spcPct val="80000"/>
              </a:lnSpc>
            </a:pPr>
            <a:r>
              <a:rPr lang="en-US" sz="3200" b="1" dirty="0" smtClean="0">
                <a:solidFill>
                  <a:schemeClr val="bg1"/>
                </a:solidFill>
                <a:latin typeface="Century" pitchFamily="18" charset="0"/>
              </a:rPr>
              <a:t>Used surprise attacks, rapid advances into enemy territory, and massive air attacks</a:t>
            </a:r>
          </a:p>
          <a:p>
            <a:pPr eaLnBrk="1" hangingPunct="1">
              <a:lnSpc>
                <a:spcPct val="80000"/>
              </a:lnSpc>
            </a:pPr>
            <a:r>
              <a:rPr lang="en-US" sz="3600" b="1" dirty="0" smtClean="0">
                <a:solidFill>
                  <a:schemeClr val="bg1"/>
                </a:solidFill>
                <a:latin typeface="Century" pitchFamily="18" charset="0"/>
              </a:rPr>
              <a:t>Germany achieved most of its victories in World War II with the Blitzkrieg tactic.</a:t>
            </a:r>
            <a:r>
              <a:rPr lang="en-US" sz="3600" b="1" dirty="0" smtClean="0">
                <a:solidFill>
                  <a:srgbClr val="000000"/>
                </a:solidFill>
                <a:latin typeface="Century" pitchFamily="18" charset="0"/>
              </a:rPr>
              <a:t> </a:t>
            </a:r>
          </a:p>
        </p:txBody>
      </p:sp>
      <p:pic>
        <p:nvPicPr>
          <p:cNvPr id="23557" name="Picture 5"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400"/>
            <a:ext cx="1162050" cy="13716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638800"/>
            <a:ext cx="1033463" cy="12192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371600" y="5791200"/>
            <a:ext cx="903288" cy="10668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886200" y="5867400"/>
            <a:ext cx="839788" cy="9906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715000"/>
            <a:ext cx="969963" cy="11430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75568">
            <a:off x="6705600" y="5715000"/>
            <a:ext cx="969963" cy="11430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97510">
            <a:off x="8047038" y="5562600"/>
            <a:ext cx="1096962" cy="12954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7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fade">
                                      <p:cBhvr>
                                        <p:cTn id="7" dur="1000"/>
                                        <p:tgtEl>
                                          <p:spTgt spid="92164">
                                            <p:txEl>
                                              <p:pRg st="0" end="0"/>
                                            </p:txEl>
                                          </p:spTgt>
                                        </p:tgtEl>
                                      </p:cBhvr>
                                    </p:animEffect>
                                    <p:anim calcmode="lin" valueType="num">
                                      <p:cBhvr>
                                        <p:cTn id="8" dur="10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64">
                                            <p:txEl>
                                              <p:pRg st="1" end="1"/>
                                            </p:txEl>
                                          </p:spTgt>
                                        </p:tgtEl>
                                        <p:attrNameLst>
                                          <p:attrName>style.visibility</p:attrName>
                                        </p:attrNameLst>
                                      </p:cBhvr>
                                      <p:to>
                                        <p:strVal val="visible"/>
                                      </p:to>
                                    </p:set>
                                    <p:animEffect transition="in" filter="fade">
                                      <p:cBhvr>
                                        <p:cTn id="14" dur="1000"/>
                                        <p:tgtEl>
                                          <p:spTgt spid="92164">
                                            <p:txEl>
                                              <p:pRg st="1" end="1"/>
                                            </p:txEl>
                                          </p:spTgt>
                                        </p:tgtEl>
                                      </p:cBhvr>
                                    </p:animEffect>
                                    <p:anim calcmode="lin" valueType="num">
                                      <p:cBhvr>
                                        <p:cTn id="15" dur="1000" fill="hold"/>
                                        <p:tgtEl>
                                          <p:spTgt spid="9216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64">
                                            <p:txEl>
                                              <p:pRg st="2" end="2"/>
                                            </p:txEl>
                                          </p:spTgt>
                                        </p:tgtEl>
                                        <p:attrNameLst>
                                          <p:attrName>style.visibility</p:attrName>
                                        </p:attrNameLst>
                                      </p:cBhvr>
                                      <p:to>
                                        <p:strVal val="visible"/>
                                      </p:to>
                                    </p:set>
                                    <p:animEffect transition="in" filter="fade">
                                      <p:cBhvr>
                                        <p:cTn id="21" dur="1000"/>
                                        <p:tgtEl>
                                          <p:spTgt spid="92164">
                                            <p:txEl>
                                              <p:pRg st="2" end="2"/>
                                            </p:txEl>
                                          </p:spTgt>
                                        </p:tgtEl>
                                      </p:cBhvr>
                                    </p:animEffect>
                                    <p:anim calcmode="lin" valueType="num">
                                      <p:cBhvr>
                                        <p:cTn id="22" dur="1000" fill="hold"/>
                                        <p:tgtEl>
                                          <p:spTgt spid="9216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6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 y="533400"/>
            <a:ext cx="5029200" cy="990600"/>
          </a:xfrm>
        </p:spPr>
        <p:txBody>
          <a:bodyPr>
            <a:normAutofit fontScale="90000"/>
          </a:bodyPr>
          <a:lstStyle/>
          <a:p>
            <a:pPr algn="ctr" eaLnBrk="1" hangingPunct="1"/>
            <a:r>
              <a:rPr lang="en-US" dirty="0" smtClean="0"/>
              <a:t>The Invasion of France</a:t>
            </a:r>
          </a:p>
        </p:txBody>
      </p:sp>
      <p:sp>
        <p:nvSpPr>
          <p:cNvPr id="32771" name="Content Placeholder 2"/>
          <p:cNvSpPr>
            <a:spLocks noGrp="1"/>
          </p:cNvSpPr>
          <p:nvPr>
            <p:ph idx="1"/>
          </p:nvPr>
        </p:nvSpPr>
        <p:spPr>
          <a:xfrm>
            <a:off x="304800" y="1695448"/>
            <a:ext cx="4648200" cy="4629151"/>
          </a:xfrm>
        </p:spPr>
        <p:txBody>
          <a:bodyPr>
            <a:normAutofit/>
          </a:bodyPr>
          <a:lstStyle/>
          <a:p>
            <a:r>
              <a:rPr lang="en-US" sz="2800" dirty="0" smtClean="0"/>
              <a:t>Germany invades France, who surrenders in only 39 days</a:t>
            </a:r>
          </a:p>
          <a:p>
            <a:pPr eaLnBrk="1" hangingPunct="1"/>
            <a:r>
              <a:rPr lang="en-US" sz="2800" dirty="0" smtClean="0"/>
              <a:t>Germany takes over the North and Western parts of France (Vichy France)</a:t>
            </a:r>
          </a:p>
          <a:p>
            <a:pPr eaLnBrk="1" hangingPunct="1"/>
            <a:r>
              <a:rPr lang="en-US" sz="2800" dirty="0" smtClean="0"/>
              <a:t>Free France’s leaders fled to GB</a:t>
            </a:r>
            <a:endParaRPr lang="en-US" sz="2800" dirty="0"/>
          </a:p>
          <a:p>
            <a:pPr lvl="1"/>
            <a:r>
              <a:rPr lang="en-US" sz="2400" dirty="0" smtClean="0"/>
              <a:t>The French Resistance was led by Charles </a:t>
            </a:r>
            <a:r>
              <a:rPr lang="en-US" sz="2400" dirty="0" err="1" smtClean="0"/>
              <a:t>DeGaulle</a:t>
            </a:r>
            <a:endParaRPr lang="en-US" sz="2400" dirty="0" smtClean="0"/>
          </a:p>
          <a:p>
            <a:pPr eaLnBrk="1" hangingPunct="1"/>
            <a:endParaRPr lang="en-US" sz="2300" dirty="0" smtClean="0"/>
          </a:p>
        </p:txBody>
      </p:sp>
      <p:pic>
        <p:nvPicPr>
          <p:cNvPr id="33796" name="Picture 6" descr="Image:AHitlerinParis1940.jpg">
            <a:hlinkClick r:id="rId3"/>
          </p:cNvPr>
          <p:cNvPicPr>
            <a:picLocks noChangeAspect="1" noChangeArrowheads="1"/>
          </p:cNvPicPr>
          <p:nvPr/>
        </p:nvPicPr>
        <p:blipFill>
          <a:blip r:embed="rId4" cstate="print"/>
          <a:srcRect/>
          <a:stretch>
            <a:fillRect/>
          </a:stretch>
        </p:blipFill>
        <p:spPr bwMode="auto">
          <a:xfrm>
            <a:off x="5105400" y="1219200"/>
            <a:ext cx="3621088" cy="5252224"/>
          </a:xfrm>
          <a:prstGeom prst="rect">
            <a:avLst/>
          </a:prstGeom>
          <a:ln>
            <a:noFill/>
          </a:ln>
          <a:effectLst>
            <a:outerShdw blurRad="292100" dist="139700" dir="2700000" algn="tl" rotWithShape="0">
              <a:srgbClr val="333333">
                <a:alpha val="65000"/>
              </a:srgbClr>
            </a:outerShdw>
          </a:effectLst>
          <a:extLst/>
        </p:spPr>
      </p:pic>
      <p:pic>
        <p:nvPicPr>
          <p:cNvPr id="3074" name="Picture 2" descr="File:France map Lambert-93 with regions and departments-occupatio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914400"/>
            <a:ext cx="3732277" cy="3543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858000" y="3657600"/>
            <a:ext cx="2133600" cy="3200400"/>
          </a:xfrm>
          <a:prstGeom prst="ellipse">
            <a:avLst/>
          </a:prstGeom>
          <a:ln>
            <a:noFill/>
          </a:ln>
          <a:effectLst>
            <a:softEdge rad="112500"/>
          </a:effectLst>
        </p:spPr>
      </p:pic>
    </p:spTree>
    <p:extLst>
      <p:ext uri="{BB962C8B-B14F-4D97-AF65-F5344CB8AC3E}">
        <p14:creationId xmlns:p14="http://schemas.microsoft.com/office/powerpoint/2010/main" val="3067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33796"/>
                                        </p:tgtEl>
                                      </p:cBhvr>
                                    </p:animEffect>
                                    <p:set>
                                      <p:cBhvr>
                                        <p:cTn id="15" dur="1" fill="hold">
                                          <p:stCondLst>
                                            <p:cond delay="499"/>
                                          </p:stCondLst>
                                        </p:cTn>
                                        <p:tgtEl>
                                          <p:spTgt spid="3379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wipe(left)">
                                      <p:cBhvr>
                                        <p:cTn id="23" dur="500"/>
                                        <p:tgtEl>
                                          <p:spTgt spid="32771">
                                            <p:txEl>
                                              <p:pRg st="2" end="2"/>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wipe(left)">
                                      <p:cBhvr>
                                        <p:cTn id="27" dur="500"/>
                                        <p:tgtEl>
                                          <p:spTgt spid="32771">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“Neutrality”</a:t>
            </a:r>
            <a:endParaRPr lang="en-US" dirty="0"/>
          </a:p>
        </p:txBody>
      </p:sp>
      <p:sp>
        <p:nvSpPr>
          <p:cNvPr id="3" name="Text Placeholder 2"/>
          <p:cNvSpPr>
            <a:spLocks noGrp="1"/>
          </p:cNvSpPr>
          <p:nvPr>
            <p:ph type="body" idx="1"/>
          </p:nvPr>
        </p:nvSpPr>
        <p:spPr/>
        <p:txBody>
          <a:bodyPr/>
          <a:lstStyle/>
          <a:p>
            <a:r>
              <a:rPr lang="en-US" dirty="0" smtClean="0"/>
              <a:t>Picking sides without actually picking sides</a:t>
            </a:r>
            <a:endParaRPr lang="en-US" dirty="0"/>
          </a:p>
        </p:txBody>
      </p:sp>
    </p:spTree>
    <p:extLst>
      <p:ext uri="{BB962C8B-B14F-4D97-AF65-F5344CB8AC3E}">
        <p14:creationId xmlns:p14="http://schemas.microsoft.com/office/powerpoint/2010/main" val="7596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549"/>
            <a:ext cx="8229600" cy="990600"/>
          </a:xfrm>
        </p:spPr>
        <p:txBody>
          <a:bodyPr/>
          <a:lstStyle/>
          <a:p>
            <a:r>
              <a:rPr lang="en-US" dirty="0" smtClean="0"/>
              <a:t>Post-war America</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sz="3200" dirty="0" smtClean="0"/>
              <a:t>Only nation with a stable economy post-WWI</a:t>
            </a:r>
          </a:p>
          <a:p>
            <a:r>
              <a:rPr lang="en-US" sz="3200" dirty="0" smtClean="0"/>
              <a:t>1920s solidified America’s place as the most powerful nation in the world</a:t>
            </a:r>
          </a:p>
          <a:p>
            <a:r>
              <a:rPr lang="en-US" sz="3200" dirty="0" smtClean="0"/>
              <a:t>The Great Depression tanked the U.S. economy, and the effects were felt worldwide</a:t>
            </a:r>
          </a:p>
          <a:p>
            <a:r>
              <a:rPr lang="en-US" sz="3200" dirty="0" smtClean="0"/>
              <a:t>America retreated </a:t>
            </a:r>
            <a:r>
              <a:rPr lang="en-US" sz="3200" dirty="0"/>
              <a:t>into </a:t>
            </a:r>
            <a:r>
              <a:rPr lang="en-US" sz="3200" dirty="0" smtClean="0"/>
              <a:t>isolationism</a:t>
            </a:r>
            <a:endParaRPr lang="en-US" sz="3200" dirty="0"/>
          </a:p>
        </p:txBody>
      </p:sp>
      <p:pic>
        <p:nvPicPr>
          <p:cNvPr id="4" name="Picture 6" descr="usa%20flag%20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1000"/>
            <a:ext cx="2819400" cy="17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4114800" cy="990600"/>
          </a:xfrm>
        </p:spPr>
        <p:txBody>
          <a:bodyPr>
            <a:normAutofit fontScale="90000"/>
          </a:bodyPr>
          <a:lstStyle/>
          <a:p>
            <a:pPr algn="ctr"/>
            <a:r>
              <a:rPr lang="en-US" dirty="0" smtClean="0"/>
              <a:t>American Neutrality</a:t>
            </a:r>
            <a:endParaRPr lang="en-US" dirty="0"/>
          </a:p>
        </p:txBody>
      </p:sp>
      <p:sp>
        <p:nvSpPr>
          <p:cNvPr id="3" name="Content Placeholder 2"/>
          <p:cNvSpPr>
            <a:spLocks noGrp="1"/>
          </p:cNvSpPr>
          <p:nvPr>
            <p:ph idx="1"/>
          </p:nvPr>
        </p:nvSpPr>
        <p:spPr>
          <a:xfrm>
            <a:off x="4572000" y="533400"/>
            <a:ext cx="4419600" cy="5943600"/>
          </a:xfrm>
        </p:spPr>
        <p:txBody>
          <a:bodyPr>
            <a:noAutofit/>
          </a:bodyPr>
          <a:lstStyle/>
          <a:p>
            <a:r>
              <a:rPr lang="en-US" sz="3000" dirty="0" smtClean="0"/>
              <a:t>Neutrality Acts (1930s): America officially declares its neutrality in the European conflict</a:t>
            </a:r>
          </a:p>
          <a:p>
            <a:pPr lvl="1"/>
            <a:r>
              <a:rPr lang="en-US" sz="2700" dirty="0" smtClean="0"/>
              <a:t>Do not want another WWI</a:t>
            </a:r>
          </a:p>
          <a:p>
            <a:pPr lvl="1"/>
            <a:r>
              <a:rPr lang="en-US" sz="2700" dirty="0" smtClean="0"/>
              <a:t>Made </a:t>
            </a:r>
            <a:r>
              <a:rPr lang="en-US" sz="2700" dirty="0"/>
              <a:t>no distinction between aggressor and victim, treating both equally as "</a:t>
            </a:r>
            <a:r>
              <a:rPr lang="en-US" sz="2700" dirty="0" smtClean="0"/>
              <a:t>belligerents” = U.S. cannot aid former allies against Nazi aggression</a:t>
            </a:r>
          </a:p>
        </p:txBody>
      </p:sp>
      <p:pic>
        <p:nvPicPr>
          <p:cNvPr id="4098" name="Picture 2" descr="http://www.charleslindbergh.com/images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2521">
            <a:off x="264822" y="1905000"/>
            <a:ext cx="4152900" cy="3933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bbc.co.uk/history/img/ic/640/images/resources/people/winston_churchi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17"/>
          <a:stretch/>
        </p:blipFill>
        <p:spPr bwMode="auto">
          <a:xfrm>
            <a:off x="0" y="1565412"/>
            <a:ext cx="9144000" cy="5292589"/>
          </a:xfrm>
          <a:prstGeom prst="rect">
            <a:avLst/>
          </a:prstGeom>
          <a:noFill/>
          <a:extLst>
            <a:ext uri="{909E8E84-426E-40DD-AFC4-6F175D3DCCD1}">
              <a14:hiddenFill xmlns:a14="http://schemas.microsoft.com/office/drawing/2010/main">
                <a:solidFill>
                  <a:srgbClr val="FFFFFF"/>
                </a:solidFill>
              </a14:hiddenFill>
            </a:ext>
          </a:extLst>
        </p:spPr>
      </p:pic>
      <p:sp>
        <p:nvSpPr>
          <p:cNvPr id="44034" name="Content Placeholder 2"/>
          <p:cNvSpPr>
            <a:spLocks noGrp="1"/>
          </p:cNvSpPr>
          <p:nvPr>
            <p:ph idx="1"/>
          </p:nvPr>
        </p:nvSpPr>
        <p:spPr>
          <a:xfrm>
            <a:off x="9659" y="1565412"/>
            <a:ext cx="4800600" cy="2625588"/>
          </a:xfrm>
          <a:solidFill>
            <a:schemeClr val="bg1">
              <a:lumMod val="50000"/>
              <a:alpha val="70000"/>
            </a:schemeClr>
          </a:solidFill>
          <a:effectLst>
            <a:softEdge rad="63500"/>
          </a:effectLst>
        </p:spPr>
        <p:txBody>
          <a:bodyPr>
            <a:normAutofit fontScale="92500"/>
          </a:bodyPr>
          <a:lstStyle/>
          <a:p>
            <a:pPr marL="365760" indent="-256032" eaLnBrk="1" fontAlgn="auto" hangingPunct="1">
              <a:spcAft>
                <a:spcPts val="0"/>
              </a:spcAft>
              <a:buClr>
                <a:schemeClr val="accent3"/>
              </a:buClr>
              <a:buFont typeface="Georgia"/>
              <a:buChar char="•"/>
              <a:defRPr/>
            </a:pPr>
            <a:r>
              <a:rPr lang="en-US" sz="3200" dirty="0" smtClean="0"/>
              <a:t>Great Britain stands alone against Germany </a:t>
            </a:r>
          </a:p>
          <a:p>
            <a:pPr marL="640080" lvl="1" indent="-256032">
              <a:buClr>
                <a:schemeClr val="accent3"/>
              </a:buClr>
              <a:buFont typeface="Georgia"/>
              <a:buChar char="•"/>
              <a:defRPr/>
            </a:pPr>
            <a:r>
              <a:rPr lang="en-US" sz="2800" dirty="0" smtClean="0"/>
              <a:t>Led by Winston Churchill</a:t>
            </a:r>
          </a:p>
          <a:p>
            <a:pPr marL="640080" lvl="1" indent="-256032">
              <a:buClr>
                <a:schemeClr val="accent3"/>
              </a:buClr>
              <a:buFont typeface="Georgia"/>
              <a:buChar char="•"/>
              <a:defRPr/>
            </a:pPr>
            <a:r>
              <a:rPr lang="en-US" sz="2800" dirty="0" smtClean="0"/>
              <a:t>Hitler expects GB to surrender quickly; wrong.</a:t>
            </a:r>
            <a:endParaRPr lang="en-US" sz="2400" dirty="0" smtClean="0"/>
          </a:p>
          <a:p>
            <a:pPr marL="365760" indent="-256032" eaLnBrk="1" fontAlgn="auto" hangingPunct="1">
              <a:spcAft>
                <a:spcPts val="0"/>
              </a:spcAft>
              <a:buClr>
                <a:schemeClr val="accent3"/>
              </a:buClr>
              <a:buFont typeface="Georgia"/>
              <a:buChar char="•"/>
              <a:defRPr/>
            </a:pPr>
            <a:endParaRPr lang="en-US" sz="2000" dirty="0" smtClean="0"/>
          </a:p>
        </p:txBody>
      </p:sp>
      <p:sp>
        <p:nvSpPr>
          <p:cNvPr id="38915" name="WordArt 6" descr="british-flag"/>
          <p:cNvSpPr>
            <a:spLocks noChangeArrowheads="1" noChangeShapeType="1" noTextEdit="1"/>
          </p:cNvSpPr>
          <p:nvPr/>
        </p:nvSpPr>
        <p:spPr bwMode="auto">
          <a:xfrm>
            <a:off x="533400" y="228600"/>
            <a:ext cx="8001000" cy="1143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blipFill dpi="0" rotWithShape="1">
                  <a:blip r:embed="rId4"/>
                  <a:srcRect/>
                  <a:stretch>
                    <a:fillRect/>
                  </a:stretch>
                </a:blipFill>
                <a:effectLst>
                  <a:outerShdw dist="35921" dir="2700000" algn="ctr" rotWithShape="0">
                    <a:srgbClr val="808080">
                      <a:alpha val="79999"/>
                    </a:srgbClr>
                  </a:outerShdw>
                </a:effectLst>
                <a:latin typeface="Arial Black"/>
              </a:rPr>
              <a:t>Britain Remains Defiant</a:t>
            </a:r>
          </a:p>
        </p:txBody>
      </p:sp>
    </p:spTree>
    <p:extLst>
      <p:ext uri="{BB962C8B-B14F-4D97-AF65-F5344CB8AC3E}">
        <p14:creationId xmlns:p14="http://schemas.microsoft.com/office/powerpoint/2010/main" val="28552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Nazi_Party_Flag_by_heshamfayez"/>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815"/>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Grp="1"/>
          </p:cNvSpPr>
          <p:nvPr>
            <p:ph type="title"/>
          </p:nvPr>
        </p:nvSpPr>
        <p:spPr>
          <a:xfrm>
            <a:off x="228600" y="609600"/>
            <a:ext cx="8686800" cy="1069975"/>
          </a:xfrm>
        </p:spPr>
        <p:txBody>
          <a:bodyPr>
            <a:normAutofit fontScale="90000"/>
          </a:bodyPr>
          <a:lstStyle/>
          <a:p>
            <a:pPr algn="ctr" eaLnBrk="1" hangingPunct="1"/>
            <a:r>
              <a:rPr lang="en-US" sz="7200" dirty="0" smtClean="0">
                <a:solidFill>
                  <a:schemeClr val="bg1"/>
                </a:solidFill>
                <a:effectLst>
                  <a:outerShdw blurRad="38100" dist="38100" dir="2700000" algn="tl">
                    <a:srgbClr val="000000">
                      <a:alpha val="43137"/>
                    </a:srgbClr>
                  </a:outerShdw>
                </a:effectLst>
                <a:latin typeface="Stencil" pitchFamily="82" charset="0"/>
              </a:rPr>
              <a:t>World War II Begins</a:t>
            </a:r>
          </a:p>
        </p:txBody>
      </p:sp>
    </p:spTree>
    <p:extLst>
      <p:ext uri="{BB962C8B-B14F-4D97-AF65-F5344CB8AC3E}">
        <p14:creationId xmlns:p14="http://schemas.microsoft.com/office/powerpoint/2010/main" val="183394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air spotter-London"/>
          <p:cNvPicPr>
            <a:picLocks noChangeAspect="1" noChangeArrowheads="1"/>
          </p:cNvPicPr>
          <p:nvPr/>
        </p:nvPicPr>
        <p:blipFill>
          <a:blip r:embed="rId3" cstate="print">
            <a:lum bright="18000" contrast="6000"/>
            <a:extLst>
              <a:ext uri="{28A0092B-C50C-407E-A947-70E740481C1C}">
                <a14:useLocalDpi xmlns:a14="http://schemas.microsoft.com/office/drawing/2010/main" val="0"/>
              </a:ext>
            </a:extLst>
          </a:blip>
          <a:srcRect/>
          <a:stretch>
            <a:fillRect/>
          </a:stretch>
        </p:blipFill>
        <p:spPr bwMode="auto">
          <a:xfrm>
            <a:off x="0" y="-38637"/>
            <a:ext cx="518160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63" name="Picture 5" descr="London Firemen"/>
          <p:cNvPicPr>
            <a:picLocks noChangeAspect="1" noChangeArrowheads="1"/>
          </p:cNvPicPr>
          <p:nvPr/>
        </p:nvPicPr>
        <p:blipFill>
          <a:blip r:embed="rId4" cstate="print">
            <a:lum bright="18000" contrast="6000"/>
            <a:extLst>
              <a:ext uri="{28A0092B-C50C-407E-A947-70E740481C1C}">
                <a14:useLocalDpi xmlns:a14="http://schemas.microsoft.com/office/drawing/2010/main" val="0"/>
              </a:ext>
            </a:extLst>
          </a:blip>
          <a:srcRect/>
          <a:stretch>
            <a:fillRect/>
          </a:stretch>
        </p:blipFill>
        <p:spPr bwMode="auto">
          <a:xfrm>
            <a:off x="4191000" y="3041650"/>
            <a:ext cx="4953000" cy="381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5638800" y="609600"/>
            <a:ext cx="3031599" cy="2123658"/>
          </a:xfrm>
          <a:prstGeom prst="rect">
            <a:avLst/>
          </a:prstGeom>
          <a:noFill/>
        </p:spPr>
        <p:txBody>
          <a:bodyPr wrap="none" lIns="91440" tIns="45720" rIns="91440" bIns="45720">
            <a:spAutoFit/>
          </a:bodyP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Battle of</a:t>
            </a:r>
          </a:p>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Britain</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endParaRPr>
          </a:p>
        </p:txBody>
      </p:sp>
    </p:spTree>
    <p:extLst>
      <p:ext uri="{BB962C8B-B14F-4D97-AF65-F5344CB8AC3E}">
        <p14:creationId xmlns:p14="http://schemas.microsoft.com/office/powerpoint/2010/main" val="394763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5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59"/>
            <a:ext cx="5018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battleofbritainbeacon.org/history/images/introduction/CH1500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7398" y="9659"/>
            <a:ext cx="4256601" cy="3266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5499898" y="4038600"/>
            <a:ext cx="3031599" cy="2123658"/>
          </a:xfrm>
          <a:prstGeom prst="rect">
            <a:avLst/>
          </a:prstGeom>
          <a:noFill/>
        </p:spPr>
        <p:txBody>
          <a:bodyPr wrap="none" lIns="91440" tIns="45720" rIns="91440" bIns="45720">
            <a:spAutoFit/>
          </a:bodyP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Battle of</a:t>
            </a:r>
          </a:p>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Britain</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endParaRPr>
          </a:p>
        </p:txBody>
      </p:sp>
    </p:spTree>
    <p:extLst>
      <p:ext uri="{BB962C8B-B14F-4D97-AF65-F5344CB8AC3E}">
        <p14:creationId xmlns:p14="http://schemas.microsoft.com/office/powerpoint/2010/main" val="38887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theatlantic.com/static/infocus/ww2_4/w15_01008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76" y="76200"/>
            <a:ext cx="9038823" cy="1631216"/>
          </a:xfrm>
          <a:prstGeom prst="rect">
            <a:avLst/>
          </a:prstGeom>
          <a:noFill/>
        </p:spPr>
        <p:txBody>
          <a:bodyPr wrap="square" lIns="91440" tIns="45720" rIns="91440" bIns="45720">
            <a:spAutoFit/>
          </a:bodyPr>
          <a:lstStyle/>
          <a:p>
            <a:pPr algn="ctr"/>
            <a:r>
              <a:rPr lang="en-US" sz="5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The London “Tube”:</a:t>
            </a:r>
          </a:p>
          <a:p>
            <a:pPr algn="ctr"/>
            <a:r>
              <a:rPr lang="en-US" sz="5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Air Raid Shelters During the Blitz</a:t>
            </a:r>
            <a:endParaRPr lang="en-US" sz="5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endParaRPr>
          </a:p>
        </p:txBody>
      </p:sp>
      <p:pic>
        <p:nvPicPr>
          <p:cNvPr id="6" name="Picture 7" descr="http://www.museumsyndicate.com/images/artists/667.jpg"/>
          <p:cNvPicPr>
            <a:picLocks noChangeAspect="1" noChangeArrowheads="1"/>
          </p:cNvPicPr>
          <p:nvPr/>
        </p:nvPicPr>
        <p:blipFill>
          <a:blip r:embed="rId4" cstate="print"/>
          <a:srcRect/>
          <a:stretch>
            <a:fillRect/>
          </a:stretch>
        </p:blipFill>
        <p:spPr bwMode="auto">
          <a:xfrm>
            <a:off x="381000" y="1719222"/>
            <a:ext cx="1813560" cy="1943100"/>
          </a:xfrm>
          <a:prstGeom prst="ellipse">
            <a:avLst/>
          </a:prstGeom>
          <a:ln w="1206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5340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it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3"/>
          <p:cNvSpPr>
            <a:spLocks noChangeArrowheads="1" noChangeShapeType="1" noTextEdit="1"/>
          </p:cNvSpPr>
          <p:nvPr/>
        </p:nvSpPr>
        <p:spPr bwMode="auto">
          <a:xfrm>
            <a:off x="3200400" y="228600"/>
            <a:ext cx="42291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Just remember...</a:t>
            </a:r>
          </a:p>
        </p:txBody>
      </p:sp>
    </p:spTree>
    <p:extLst>
      <p:ext uri="{BB962C8B-B14F-4D97-AF65-F5344CB8AC3E}">
        <p14:creationId xmlns:p14="http://schemas.microsoft.com/office/powerpoint/2010/main" val="30739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dipity.com/uploads/events/55168d1a014a46be733fb9b1a570c5ef_1M.pn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2727" b="7962"/>
          <a:stretch/>
        </p:blipFill>
        <p:spPr bwMode="auto">
          <a:xfrm>
            <a:off x="0" y="381000"/>
            <a:ext cx="9163318" cy="647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American Neutrality is Tested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After seeing its long-time ally attacked by Nazi forces, America’s neutrality quickly dissolved.</a:t>
            </a:r>
          </a:p>
          <a:p>
            <a:r>
              <a:rPr lang="en-US" sz="2800" u="sng" dirty="0" smtClean="0"/>
              <a:t>Cash-and-Carry</a:t>
            </a:r>
            <a:r>
              <a:rPr lang="en-US" sz="2800" dirty="0"/>
              <a:t>: </a:t>
            </a:r>
            <a:r>
              <a:rPr lang="en-US" sz="2800" dirty="0" smtClean="0"/>
              <a:t>Allowed </a:t>
            </a:r>
            <a:r>
              <a:rPr lang="en-US" sz="2800" dirty="0"/>
              <a:t>the sale of </a:t>
            </a:r>
            <a:r>
              <a:rPr lang="en-US" sz="2800" dirty="0" smtClean="0"/>
              <a:t>war materials </a:t>
            </a:r>
            <a:r>
              <a:rPr lang="en-US" sz="2800" dirty="0"/>
              <a:t>to </a:t>
            </a:r>
            <a:r>
              <a:rPr lang="en-US" sz="2800" dirty="0" smtClean="0"/>
              <a:t>“belligerents,” </a:t>
            </a:r>
            <a:r>
              <a:rPr lang="en-US" sz="2800" dirty="0"/>
              <a:t>as long as the recipients arranged for the transport using their own ships and paid </a:t>
            </a:r>
            <a:r>
              <a:rPr lang="en-US" sz="2800" u="sng" dirty="0"/>
              <a:t>immediately in cash</a:t>
            </a:r>
            <a:r>
              <a:rPr lang="en-US" sz="2800" dirty="0"/>
              <a:t>, </a:t>
            </a:r>
            <a:r>
              <a:rPr lang="en-US" sz="2800" dirty="0" smtClean="0"/>
              <a:t>(</a:t>
            </a:r>
            <a:r>
              <a:rPr lang="en-US" sz="2800" u="sng" dirty="0" smtClean="0"/>
              <a:t>why</a:t>
            </a:r>
            <a:r>
              <a:rPr lang="en-US" sz="2800" dirty="0" smtClean="0"/>
              <a:t>) assuming </a:t>
            </a:r>
            <a:r>
              <a:rPr lang="en-US" sz="2800" dirty="0"/>
              <a:t>all risk in transportation</a:t>
            </a:r>
            <a:endParaRPr lang="en-US" sz="2800" dirty="0" smtClean="0"/>
          </a:p>
          <a:p>
            <a:r>
              <a:rPr lang="en-US" sz="2800" u="sng" dirty="0" smtClean="0"/>
              <a:t>Destroyers-for-Bases</a:t>
            </a:r>
            <a:r>
              <a:rPr lang="en-US" sz="2800" dirty="0"/>
              <a:t>: T</a:t>
            </a:r>
            <a:r>
              <a:rPr lang="en-US" sz="2800" dirty="0" smtClean="0"/>
              <a:t>ransferred </a:t>
            </a:r>
            <a:r>
              <a:rPr lang="en-US" sz="2800" dirty="0"/>
              <a:t>fifty mothballed destroyers from the United States Navy in exchange for land rights on British </a:t>
            </a:r>
            <a:r>
              <a:rPr lang="en-US" sz="2800" dirty="0" smtClean="0"/>
              <a:t>possessions</a:t>
            </a:r>
          </a:p>
        </p:txBody>
      </p:sp>
    </p:spTree>
    <p:extLst>
      <p:ext uri="{BB962C8B-B14F-4D97-AF65-F5344CB8AC3E}">
        <p14:creationId xmlns:p14="http://schemas.microsoft.com/office/powerpoint/2010/main" val="55121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American Neutrality is Tested</a:t>
            </a:r>
            <a:endParaRPr lang="en-US" dirty="0" smtClean="0"/>
          </a:p>
        </p:txBody>
      </p:sp>
      <p:sp>
        <p:nvSpPr>
          <p:cNvPr id="48131" name="Content Placeholder 2"/>
          <p:cNvSpPr>
            <a:spLocks noGrp="1"/>
          </p:cNvSpPr>
          <p:nvPr>
            <p:ph idx="1"/>
          </p:nvPr>
        </p:nvSpPr>
        <p:spPr>
          <a:xfrm>
            <a:off x="3962400" y="1600200"/>
            <a:ext cx="4953000" cy="4800600"/>
          </a:xfrm>
        </p:spPr>
        <p:txBody>
          <a:bodyPr>
            <a:normAutofit/>
          </a:bodyPr>
          <a:lstStyle/>
          <a:p>
            <a:r>
              <a:rPr lang="en-US" u="sng" dirty="0"/>
              <a:t>Lend-Lease Act</a:t>
            </a:r>
            <a:r>
              <a:rPr lang="en-US" dirty="0" smtClean="0"/>
              <a:t>:    The U.S. supplied war materials to the Allies, provided </a:t>
            </a:r>
            <a:r>
              <a:rPr lang="en-US" dirty="0"/>
              <a:t>that the </a:t>
            </a:r>
            <a:r>
              <a:rPr lang="en-US" dirty="0" smtClean="0"/>
              <a:t>materials </a:t>
            </a:r>
            <a:r>
              <a:rPr lang="en-US" dirty="0"/>
              <a:t>were to be used until time for their return or destruction.</a:t>
            </a:r>
          </a:p>
          <a:p>
            <a:r>
              <a:rPr lang="en-US" u="sng" dirty="0" smtClean="0"/>
              <a:t>Atlantic Charter</a:t>
            </a:r>
            <a:r>
              <a:rPr lang="en-US" dirty="0" smtClean="0"/>
              <a:t>: A treaty of friendship signed by Roosevelt and Churchill in August 1941, </a:t>
            </a:r>
            <a:r>
              <a:rPr lang="en-US" dirty="0"/>
              <a:t>it stated the ideal goals of the </a:t>
            </a:r>
            <a:r>
              <a:rPr lang="en-US" dirty="0" smtClean="0"/>
              <a:t>war.</a:t>
            </a:r>
          </a:p>
          <a:p>
            <a:pPr lvl="1"/>
            <a:r>
              <a:rPr lang="en-US" dirty="0" smtClean="0"/>
              <a:t>Fashioned after Wilson’s 14 Points.</a:t>
            </a:r>
          </a:p>
          <a:p>
            <a:pPr lvl="1"/>
            <a:r>
              <a:rPr lang="en-US" dirty="0" smtClean="0"/>
              <a:t>The </a:t>
            </a:r>
            <a:r>
              <a:rPr lang="en-US" dirty="0"/>
              <a:t>agreement proved to be one of the first steps towards the formation of the United Nations</a:t>
            </a:r>
            <a:endParaRPr lang="en-US" dirty="0" smtClean="0"/>
          </a:p>
          <a:p>
            <a:pPr eaLnBrk="1" hangingPunct="1"/>
            <a:endParaRPr lang="en-US" dirty="0" smtClean="0"/>
          </a:p>
        </p:txBody>
      </p:sp>
      <p:pic>
        <p:nvPicPr>
          <p:cNvPr id="13314" name="Picture 2" descr="http://stories.mnhs.org/mgg/resources/artifacts/img_view/atlantic_char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3459479"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http://learninglanguageswaikato.wikispaces.com/file/view/japanese-flag.jpg/139537549/494x366/japanes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ln>
            <a:miter lim="800000"/>
            <a:headEnd/>
            <a:tailEnd/>
          </a:ln>
        </p:spPr>
        <p:txBody>
          <a:bodyPr>
            <a:normAutofit/>
          </a:bodyPr>
          <a:lstStyle/>
          <a:p>
            <a:pPr eaLnBrk="1" fontAlgn="auto" hangingPunct="1">
              <a:spcAft>
                <a:spcPts val="0"/>
              </a:spcAft>
              <a:defRPr/>
            </a:pPr>
            <a:r>
              <a:rPr lang="en-US" sz="6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Japan Seeks an Empire</a:t>
            </a:r>
            <a:endParaRPr lang="en-U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7348" name="Text Placeholder 2"/>
          <p:cNvSpPr>
            <a:spLocks noGrp="1"/>
          </p:cNvSpPr>
          <p:nvPr>
            <p:ph type="body" idx="1"/>
          </p:nvPr>
        </p:nvSpPr>
        <p:spPr/>
        <p:txBody>
          <a:bodyPr/>
          <a:lstStyle/>
          <a:p>
            <a:pPr marL="73025" eaLnBrk="1" hangingPunct="1"/>
            <a:r>
              <a:rPr lang="en-US" dirty="0" smtClean="0">
                <a:effectLst>
                  <a:outerShdw blurRad="38100" dist="38100" dir="2700000" algn="tl">
                    <a:srgbClr val="000000">
                      <a:alpha val="43137"/>
                    </a:srgbClr>
                  </a:outerShdw>
                </a:effectLst>
              </a:rPr>
              <a:t>The events that bring America into the war</a:t>
            </a:r>
          </a:p>
        </p:txBody>
      </p:sp>
    </p:spTree>
    <p:extLst>
      <p:ext uri="{BB962C8B-B14F-4D97-AF65-F5344CB8AC3E}">
        <p14:creationId xmlns:p14="http://schemas.microsoft.com/office/powerpoint/2010/main" val="1687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learninglanguageswaikato.wikispaces.com/file/view/japanese-flag.jpg/139537549/494x366/japanese-flag.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Imperial Japan</a:t>
            </a:r>
            <a:endParaRPr lang="en-US" dirty="0"/>
          </a:p>
        </p:txBody>
      </p:sp>
      <p:sp>
        <p:nvSpPr>
          <p:cNvPr id="3" name="Content Placeholder 2"/>
          <p:cNvSpPr>
            <a:spLocks noGrp="1"/>
          </p:cNvSpPr>
          <p:nvPr>
            <p:ph idx="1"/>
          </p:nvPr>
        </p:nvSpPr>
        <p:spPr>
          <a:xfrm>
            <a:off x="4114800" y="304800"/>
            <a:ext cx="4800600" cy="6389132"/>
          </a:xfrm>
        </p:spPr>
        <p:txBody>
          <a:bodyPr>
            <a:normAutofit/>
          </a:bodyPr>
          <a:lstStyle/>
          <a:p>
            <a:r>
              <a:rPr lang="en-US" sz="2800" dirty="0" smtClean="0"/>
              <a:t>Japanese Emperor seen as god-like, with ultimate authority</a:t>
            </a:r>
          </a:p>
          <a:p>
            <a:r>
              <a:rPr lang="en-US" sz="2800" dirty="0" smtClean="0"/>
              <a:t>Citizens </a:t>
            </a:r>
            <a:r>
              <a:rPr lang="en-US" sz="2800" dirty="0"/>
              <a:t>lost faith in the Japanese government during the </a:t>
            </a:r>
            <a:r>
              <a:rPr lang="en-US" sz="2800" dirty="0" smtClean="0"/>
              <a:t>Depression</a:t>
            </a:r>
          </a:p>
          <a:p>
            <a:r>
              <a:rPr lang="en-US" sz="2800" dirty="0" smtClean="0"/>
              <a:t>Military took </a:t>
            </a:r>
            <a:r>
              <a:rPr lang="en-US" sz="2800" dirty="0"/>
              <a:t>control of the country, but kept Hirohito as a symbol of power for </a:t>
            </a:r>
            <a:r>
              <a:rPr lang="en-US" sz="2800" dirty="0" smtClean="0"/>
              <a:t>citizens; now led by PM </a:t>
            </a:r>
          </a:p>
          <a:p>
            <a:r>
              <a:rPr lang="en-US" sz="2800" dirty="0" smtClean="0"/>
              <a:t>Sought </a:t>
            </a:r>
            <a:r>
              <a:rPr lang="en-US" sz="2800" dirty="0"/>
              <a:t>to increase Japan’s economy through foreign </a:t>
            </a:r>
            <a:r>
              <a:rPr lang="en-US" sz="2800" dirty="0" smtClean="0"/>
              <a:t>expansion</a:t>
            </a:r>
            <a:endParaRPr lang="en-US" sz="2800" dirty="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68300" y="1447800"/>
            <a:ext cx="2070100" cy="2851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600200" y="1447800"/>
            <a:ext cx="2590800" cy="369332"/>
          </a:xfrm>
          <a:prstGeom prst="rect">
            <a:avLst/>
          </a:prstGeom>
          <a:noFill/>
        </p:spPr>
        <p:txBody>
          <a:bodyPr wrap="square" rtlCol="0">
            <a:spAutoFit/>
          </a:bodyPr>
          <a:lstStyle/>
          <a:p>
            <a:pPr algn="ctr"/>
            <a:r>
              <a:rPr lang="en-US" dirty="0" smtClean="0"/>
              <a:t>Emperor Hirohito</a:t>
            </a:r>
            <a:endParaRPr lang="en-US" dirty="0"/>
          </a:p>
        </p:txBody>
      </p:sp>
      <p:pic>
        <p:nvPicPr>
          <p:cNvPr id="1026" name="Picture 2" descr="http://upload.wikimedia.org/wikipedia/commons/f/f0/Hideki_Toj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71833"/>
            <a:ext cx="2209800" cy="2822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6316133"/>
            <a:ext cx="2165350" cy="369332"/>
          </a:xfrm>
          <a:prstGeom prst="rect">
            <a:avLst/>
          </a:prstGeom>
          <a:noFill/>
        </p:spPr>
        <p:txBody>
          <a:bodyPr wrap="square" rtlCol="0">
            <a:spAutoFit/>
          </a:bodyPr>
          <a:lstStyle/>
          <a:p>
            <a:pPr algn="ctr"/>
            <a:r>
              <a:rPr lang="en-US" dirty="0" smtClean="0"/>
              <a:t>PM Hideki </a:t>
            </a:r>
            <a:r>
              <a:rPr lang="en-US" dirty="0" err="1" smtClean="0"/>
              <a:t>Tojo</a:t>
            </a:r>
            <a:endParaRPr lang="en-US" dirty="0"/>
          </a:p>
        </p:txBody>
      </p:sp>
    </p:spTree>
    <p:extLst>
      <p:ext uri="{BB962C8B-B14F-4D97-AF65-F5344CB8AC3E}">
        <p14:creationId xmlns:p14="http://schemas.microsoft.com/office/powerpoint/2010/main" val="5388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learninglanguageswaikato.wikispaces.com/file/view/japanese-flag.jpg/139537549/494x366/japanese-flag.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u="sng" dirty="0" smtClean="0"/>
              <a:t>Japan Seeks An Empire</a:t>
            </a:r>
            <a:endParaRPr lang="en-US" u="sng" dirty="0"/>
          </a:p>
        </p:txBody>
      </p:sp>
      <p:sp>
        <p:nvSpPr>
          <p:cNvPr id="5" name="Content Placeholder 4"/>
          <p:cNvSpPr>
            <a:spLocks noGrp="1"/>
          </p:cNvSpPr>
          <p:nvPr>
            <p:ph sz="half" idx="2"/>
          </p:nvPr>
        </p:nvSpPr>
        <p:spPr>
          <a:xfrm>
            <a:off x="228600" y="1527048"/>
            <a:ext cx="5486400" cy="2359152"/>
          </a:xfrm>
        </p:spPr>
        <p:txBody>
          <a:bodyPr>
            <a:noAutofit/>
          </a:bodyPr>
          <a:lstStyle/>
          <a:p>
            <a:r>
              <a:rPr lang="en-US" dirty="0" smtClean="0"/>
              <a:t>Japan attacks Manchuria (1931) for commodities like iron and coal</a:t>
            </a:r>
          </a:p>
          <a:p>
            <a:r>
              <a:rPr lang="en-US" dirty="0" smtClean="0"/>
              <a:t>Japan </a:t>
            </a:r>
            <a:r>
              <a:rPr lang="en-US" dirty="0"/>
              <a:t>invades </a:t>
            </a:r>
            <a:r>
              <a:rPr lang="en-US" dirty="0" smtClean="0"/>
              <a:t>mainland China (1935)</a:t>
            </a:r>
            <a:endParaRPr lang="en-US" dirty="0"/>
          </a:p>
          <a:p>
            <a:endParaRPr lang="en-US" sz="2300" dirty="0" smtClean="0"/>
          </a:p>
        </p:txBody>
      </p:sp>
      <p:pic>
        <p:nvPicPr>
          <p:cNvPr id="7" name="Picture 2" descr="http://cdn.dipity.com/uploads/events/27d63e86925c7cbc64a7abb61bfa0106_1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033" y="3886200"/>
            <a:ext cx="3937715" cy="2763561"/>
          </a:xfrm>
          <a:prstGeom prst="rect">
            <a:avLst/>
          </a:prstGeom>
          <a:ln>
            <a:noFill/>
          </a:ln>
          <a:effectLst>
            <a:outerShdw blurRad="50800" dist="1143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0" name="Picture 4" descr="http://go.hrw.com/venus_images/0531MC23.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676"/>
          <a:stretch/>
        </p:blipFill>
        <p:spPr bwMode="auto">
          <a:xfrm rot="396065">
            <a:off x="5615289" y="1549724"/>
            <a:ext cx="3260503" cy="280035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228600" y="3886200"/>
            <a:ext cx="4724400" cy="2505456"/>
          </a:xfrm>
        </p:spPr>
        <p:txBody>
          <a:bodyPr>
            <a:normAutofit/>
          </a:bodyPr>
          <a:lstStyle/>
          <a:p>
            <a:r>
              <a:rPr lang="en-US" dirty="0"/>
              <a:t>Despite being severely outnumbered (China had over 1 million troops), Japan wins due to better equipment and </a:t>
            </a:r>
            <a:r>
              <a:rPr lang="en-US" dirty="0" smtClean="0"/>
              <a:t>training</a:t>
            </a:r>
            <a:endParaRPr lang="en-US" dirty="0"/>
          </a:p>
        </p:txBody>
      </p:sp>
    </p:spTree>
    <p:extLst>
      <p:ext uri="{BB962C8B-B14F-4D97-AF65-F5344CB8AC3E}">
        <p14:creationId xmlns:p14="http://schemas.microsoft.com/office/powerpoint/2010/main" val="135129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learninglanguageswaikato.wikispaces.com/file/view/japanese-flag.jpg/139537549/494x366/japanese-flag.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77800"/>
            <a:ext cx="8229600" cy="990600"/>
          </a:xfrm>
        </p:spPr>
        <p:txBody>
          <a:bodyPr/>
          <a:lstStyle/>
          <a:p>
            <a:r>
              <a:rPr lang="en-US" dirty="0" smtClean="0"/>
              <a:t>Japan Seeks An Empire</a:t>
            </a:r>
            <a:endParaRPr lang="en-US" dirty="0"/>
          </a:p>
        </p:txBody>
      </p:sp>
      <p:sp>
        <p:nvSpPr>
          <p:cNvPr id="3" name="Content Placeholder 2"/>
          <p:cNvSpPr>
            <a:spLocks noGrp="1"/>
          </p:cNvSpPr>
          <p:nvPr>
            <p:ph idx="1"/>
          </p:nvPr>
        </p:nvSpPr>
        <p:spPr>
          <a:xfrm>
            <a:off x="304800" y="1219200"/>
            <a:ext cx="4038600" cy="5410200"/>
          </a:xfrm>
        </p:spPr>
        <p:txBody>
          <a:bodyPr>
            <a:noAutofit/>
          </a:bodyPr>
          <a:lstStyle/>
          <a:p>
            <a:r>
              <a:rPr lang="en-US" sz="2000" u="sng" dirty="0" smtClean="0"/>
              <a:t>Rape of Nanking</a:t>
            </a:r>
            <a:r>
              <a:rPr lang="en-US" sz="2000" dirty="0" smtClean="0"/>
              <a:t>: After the fall of the city, hundreds </a:t>
            </a:r>
            <a:r>
              <a:rPr lang="en-US" sz="2000" dirty="0"/>
              <a:t>of thousands of </a:t>
            </a:r>
            <a:r>
              <a:rPr lang="en-US" sz="2000" dirty="0" smtClean="0"/>
              <a:t>civilians in Nanking </a:t>
            </a:r>
            <a:r>
              <a:rPr lang="en-US" sz="2000" dirty="0"/>
              <a:t>were </a:t>
            </a:r>
            <a:r>
              <a:rPr lang="en-US" sz="2000" dirty="0" smtClean="0"/>
              <a:t>murdered, </a:t>
            </a:r>
            <a:r>
              <a:rPr lang="en-US" sz="2000" dirty="0"/>
              <a:t>and 20,000–80,000 women were raped by soldiers of the Imperial Japanese </a:t>
            </a:r>
            <a:r>
              <a:rPr lang="en-US" sz="2000" dirty="0" smtClean="0"/>
              <a:t>Army</a:t>
            </a:r>
            <a:endParaRPr lang="en-US" sz="2000" dirty="0"/>
          </a:p>
          <a:p>
            <a:r>
              <a:rPr lang="en-US" sz="2000" dirty="0" smtClean="0"/>
              <a:t>Swung </a:t>
            </a:r>
            <a:r>
              <a:rPr lang="en-US" sz="2000" u="sng" dirty="0"/>
              <a:t>public opinion </a:t>
            </a:r>
            <a:r>
              <a:rPr lang="en-US" sz="2000" dirty="0"/>
              <a:t>in the West sharply against </a:t>
            </a:r>
            <a:r>
              <a:rPr lang="en-US" sz="2000" dirty="0" smtClean="0"/>
              <a:t>Japan</a:t>
            </a:r>
            <a:endParaRPr lang="en-US" sz="2000" dirty="0"/>
          </a:p>
          <a:p>
            <a:pPr lvl="1"/>
            <a:r>
              <a:rPr lang="en-US" sz="1800" dirty="0" smtClean="0"/>
              <a:t>US provides $ to China for its defense</a:t>
            </a:r>
          </a:p>
          <a:p>
            <a:r>
              <a:rPr lang="en-US" sz="2000" dirty="0" smtClean="0"/>
              <a:t>Japan invades Vietnam</a:t>
            </a:r>
          </a:p>
          <a:p>
            <a:pPr lvl="1"/>
            <a:r>
              <a:rPr lang="en-US" sz="1800" dirty="0" smtClean="0"/>
              <a:t>US stops shipments of war materials to Japan</a:t>
            </a:r>
          </a:p>
          <a:p>
            <a:r>
              <a:rPr lang="en-US" sz="2000" dirty="0" smtClean="0"/>
              <a:t>Perceived by Japan as an unfriendly act</a:t>
            </a:r>
            <a:endParaRPr lang="en-US" sz="2000" dirty="0"/>
          </a:p>
        </p:txBody>
      </p:sp>
      <p:pic>
        <p:nvPicPr>
          <p:cNvPr id="5" name="Picture 11" descr="File:Chinese head, Nanking massac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981" y="4493455"/>
            <a:ext cx="3332069" cy="2258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ile:Chinese civilians to be buried aliv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203" y="152400"/>
            <a:ext cx="3332069"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File:Republic of China Armed Forces Museum Nanking.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t="4054"/>
          <a:stretch>
            <a:fillRect/>
          </a:stretch>
        </p:blipFill>
        <p:spPr bwMode="auto">
          <a:xfrm>
            <a:off x="4191000" y="2514599"/>
            <a:ext cx="2235573" cy="3360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36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The Great War Caused WWII</a:t>
            </a:r>
            <a:endParaRPr lang="en-US" dirty="0"/>
          </a:p>
        </p:txBody>
      </p:sp>
      <p:sp>
        <p:nvSpPr>
          <p:cNvPr id="5" name="Text Placeholder 4"/>
          <p:cNvSpPr>
            <a:spLocks noGrp="1"/>
          </p:cNvSpPr>
          <p:nvPr>
            <p:ph type="body" idx="1"/>
          </p:nvPr>
        </p:nvSpPr>
        <p:spPr/>
        <p:txBody>
          <a:bodyPr/>
          <a:lstStyle/>
          <a:p>
            <a:r>
              <a:rPr lang="en-US" dirty="0" smtClean="0"/>
              <a:t>1918-1939</a:t>
            </a:r>
            <a:endParaRPr lang="en-US" dirty="0"/>
          </a:p>
        </p:txBody>
      </p:sp>
    </p:spTree>
    <p:extLst>
      <p:ext uri="{BB962C8B-B14F-4D97-AF65-F5344CB8AC3E}">
        <p14:creationId xmlns:p14="http://schemas.microsoft.com/office/powerpoint/2010/main" val="107604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date which will live in infamy”</a:t>
            </a:r>
            <a:endParaRPr lang="en-US" i="1" dirty="0"/>
          </a:p>
        </p:txBody>
      </p:sp>
      <p:sp>
        <p:nvSpPr>
          <p:cNvPr id="3" name="Text Placeholder 2"/>
          <p:cNvSpPr>
            <a:spLocks noGrp="1"/>
          </p:cNvSpPr>
          <p:nvPr>
            <p:ph type="body" idx="1"/>
          </p:nvPr>
        </p:nvSpPr>
        <p:spPr/>
        <p:txBody>
          <a:bodyPr/>
          <a:lstStyle/>
          <a:p>
            <a:r>
              <a:rPr lang="en-US" dirty="0" smtClean="0"/>
              <a:t>America enters the war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title"/>
          </p:nvPr>
        </p:nvSpPr>
        <p:spPr/>
        <p:txBody>
          <a:bodyPr>
            <a:normAutofit/>
          </a:bodyPr>
          <a:lstStyle/>
          <a:p>
            <a:pPr eaLnBrk="1" hangingPunct="1"/>
            <a:r>
              <a:rPr lang="en-US" sz="3600" dirty="0" smtClean="0"/>
              <a:t>The “Surprise” attack on Pearl Harbor</a:t>
            </a:r>
          </a:p>
        </p:txBody>
      </p:sp>
      <p:sp>
        <p:nvSpPr>
          <p:cNvPr id="5" name="Content Placeholder 4"/>
          <p:cNvSpPr>
            <a:spLocks noGrp="1"/>
          </p:cNvSpPr>
          <p:nvPr>
            <p:ph idx="1"/>
          </p:nvPr>
        </p:nvSpPr>
        <p:spPr>
          <a:xfrm>
            <a:off x="457200" y="1600200"/>
            <a:ext cx="4267200" cy="4876800"/>
          </a:xfrm>
        </p:spPr>
        <p:txBody>
          <a:bodyPr>
            <a:normAutofit/>
          </a:bodyPr>
          <a:lstStyle/>
          <a:p>
            <a:r>
              <a:rPr lang="en-US" sz="2800" dirty="0" smtClean="0"/>
              <a:t>U.S. well aware of Japan’s plans for Southeast Asia</a:t>
            </a:r>
          </a:p>
          <a:p>
            <a:pPr lvl="1"/>
            <a:r>
              <a:rPr lang="en-US" sz="2400" dirty="0" smtClean="0"/>
              <a:t>Could threaten American –controlled Guam and the Philippines.</a:t>
            </a:r>
          </a:p>
          <a:p>
            <a:r>
              <a:rPr lang="en-US" sz="2800" dirty="0" smtClean="0"/>
              <a:t>The US cuts off oil supplies to Japan</a:t>
            </a:r>
          </a:p>
          <a:p>
            <a:r>
              <a:rPr lang="en-US" sz="2800" dirty="0" smtClean="0"/>
              <a:t>Admiral </a:t>
            </a:r>
            <a:r>
              <a:rPr lang="en-US" sz="2800" dirty="0" err="1" smtClean="0"/>
              <a:t>Isoroku</a:t>
            </a:r>
            <a:r>
              <a:rPr lang="en-US" sz="2800" dirty="0" smtClean="0"/>
              <a:t> Yamamoto calls for an attack on the US</a:t>
            </a:r>
          </a:p>
          <a:p>
            <a:endParaRPr lang="en-US" dirty="0"/>
          </a:p>
        </p:txBody>
      </p:sp>
      <p:pic>
        <p:nvPicPr>
          <p:cNvPr id="2050" name="Picture 2" descr="http://upload.wikimedia.org/wikipedia/commons/a/a4/Type_97_cypher_mach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8212">
            <a:off x="4777720" y="1905000"/>
            <a:ext cx="4133358"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1.ipernity.com/14/46/39/7554639.74390433.560.jpg"/>
          <p:cNvPicPr>
            <a:picLocks noChangeAspect="1" noChangeArrowheads="1"/>
          </p:cNvPicPr>
          <p:nvPr/>
        </p:nvPicPr>
        <p:blipFill>
          <a:blip r:embed="rId2" cstate="print"/>
          <a:srcRect l="3333" r="416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r"/>
            <a:r>
              <a:rPr lang="en-US" dirty="0" smtClean="0">
                <a:solidFill>
                  <a:schemeClr val="bg1"/>
                </a:solidFill>
                <a:effectLst>
                  <a:outerShdw blurRad="38100" dist="38100" dir="2700000" algn="tl">
                    <a:srgbClr val="000000">
                      <a:alpha val="43137"/>
                    </a:srgbClr>
                  </a:outerShdw>
                </a:effectLst>
              </a:rPr>
              <a:t>Oahu, 1940</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Attack on Pearl Harbor Japanese planes view.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Content Placeholder 2"/>
          <p:cNvSpPr>
            <a:spLocks noGrp="1"/>
          </p:cNvSpPr>
          <p:nvPr>
            <p:ph idx="1"/>
          </p:nvPr>
        </p:nvSpPr>
        <p:spPr>
          <a:xfrm>
            <a:off x="0" y="4343400"/>
            <a:ext cx="9144000" cy="2514600"/>
          </a:xfrm>
          <a:solidFill>
            <a:schemeClr val="bg1">
              <a:lumMod val="65000"/>
              <a:alpha val="70000"/>
            </a:schemeClr>
          </a:solidFill>
        </p:spPr>
        <p:txBody>
          <a:bodyPr>
            <a:normAutofit/>
          </a:bodyPr>
          <a:lstStyle/>
          <a:p>
            <a:pPr marL="365760" indent="-256032" eaLnBrk="1" fontAlgn="auto" hangingPunct="1">
              <a:spcAft>
                <a:spcPts val="0"/>
              </a:spcAft>
              <a:buClr>
                <a:schemeClr val="accent3"/>
              </a:buClr>
              <a:buFont typeface="Georgia"/>
              <a:buChar char="•"/>
              <a:defRPr/>
            </a:pPr>
            <a:r>
              <a:rPr lang="en-US" sz="2800" dirty="0" smtClean="0"/>
              <a:t>Intended by Japan as a preventive action to remove the US Pacific Fleet as a factor in the war</a:t>
            </a:r>
          </a:p>
          <a:p>
            <a:pPr marL="365760" indent="-256032" eaLnBrk="1" fontAlgn="auto" hangingPunct="1">
              <a:spcAft>
                <a:spcPts val="0"/>
              </a:spcAft>
              <a:buClr>
                <a:schemeClr val="accent3"/>
              </a:buClr>
              <a:buFont typeface="Georgia"/>
              <a:buChar char="•"/>
              <a:defRPr/>
            </a:pPr>
            <a:r>
              <a:rPr lang="en-US" sz="2800" dirty="0" smtClean="0"/>
              <a:t>No declaration of war was given</a:t>
            </a:r>
          </a:p>
          <a:p>
            <a:pPr marL="365760" indent="-256032" eaLnBrk="1" fontAlgn="auto" hangingPunct="1">
              <a:spcAft>
                <a:spcPts val="0"/>
              </a:spcAft>
              <a:buClr>
                <a:schemeClr val="accent3"/>
              </a:buClr>
              <a:buFont typeface="Georgia"/>
              <a:buChar char="•"/>
              <a:defRPr/>
            </a:pPr>
            <a:r>
              <a:rPr lang="en-US" sz="2800" dirty="0" smtClean="0"/>
              <a:t>Just before 8 am, December 7, 1941, The naval base at Pearl Harbor on the island of Oahu was attacked.</a:t>
            </a:r>
          </a:p>
        </p:txBody>
      </p:sp>
      <p:sp>
        <p:nvSpPr>
          <p:cNvPr id="2" name="Rectangle 1"/>
          <p:cNvSpPr/>
          <p:nvPr/>
        </p:nvSpPr>
        <p:spPr>
          <a:xfrm>
            <a:off x="152400" y="95956"/>
            <a:ext cx="6317756" cy="923330"/>
          </a:xfrm>
          <a:prstGeom prst="rect">
            <a:avLst/>
          </a:prstGeom>
          <a:noFill/>
        </p:spPr>
        <p:txBody>
          <a:bodyPr wrap="none" lIns="91440" tIns="45720" rIns="91440" bIns="45720">
            <a:spAutoFit/>
          </a:bodyPr>
          <a:lstStyle/>
          <a:p>
            <a:pPr algn="ctr"/>
            <a:r>
              <a:rPr lang="en-US" sz="5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tencil" panose="040409050D0802020404" pitchFamily="82" charset="0"/>
              </a:rPr>
              <a:t>December 7, 1941</a:t>
            </a:r>
            <a:endPar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tencil" panose="040409050D0802020404" pitchFamily="82" charset="0"/>
            </a:endParaRPr>
          </a:p>
        </p:txBody>
      </p:sp>
    </p:spTree>
    <p:extLst>
      <p:ext uri="{BB962C8B-B14F-4D97-AF65-F5344CB8AC3E}">
        <p14:creationId xmlns:p14="http://schemas.microsoft.com/office/powerpoint/2010/main" val="16377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rivervet.com/images/PearlHarbor/pearl13.jpg"/>
          <p:cNvPicPr>
            <a:picLocks noChangeAspect="1" noChangeArrowheads="1"/>
          </p:cNvPicPr>
          <p:nvPr/>
        </p:nvPicPr>
        <p:blipFill>
          <a:blip r:embed="rId2" cstate="print"/>
          <a:srcRect/>
          <a:stretch>
            <a:fillRect/>
          </a:stretch>
        </p:blipFill>
        <p:spPr bwMode="auto">
          <a:xfrm>
            <a:off x="0" y="0"/>
            <a:ext cx="9144001" cy="68628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5" descr="Image:USS California sinking-Pearl Harbo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1" cy="689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5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04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pic>
        <p:nvPicPr>
          <p:cNvPr id="94210" name="Picture 2" descr="http://www.history.navy.mil/photos/images/h86000/h86118.jpg"/>
          <p:cNvPicPr>
            <a:picLocks noChangeAspect="1" noChangeArrowheads="1"/>
          </p:cNvPicPr>
          <p:nvPr/>
        </p:nvPicPr>
        <p:blipFill>
          <a:blip r:embed="rId2" cstate="print"/>
          <a:srcRect/>
          <a:stretch>
            <a:fillRect/>
          </a:stretch>
        </p:blipFill>
        <p:spPr bwMode="auto">
          <a:xfrm>
            <a:off x="0" y="0"/>
            <a:ext cx="9144000" cy="68617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history.navy.mil/photos/images/h64000/h6448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desktopwallpapers4.me/wallpapers/photography/1920x1080/2/17480-pearl-harbor-1920x1080-photography-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333" r="10000"/>
          <a:stretch/>
        </p:blipFill>
        <p:spPr bwMode="auto">
          <a:xfrm>
            <a:off x="1" y="457200"/>
            <a:ext cx="9144000" cy="600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990600"/>
          </a:xfrm>
        </p:spPr>
        <p:txBody>
          <a:bodyPr>
            <a:normAutofit fontScale="90000"/>
          </a:bodyPr>
          <a:lstStyle/>
          <a:p>
            <a:r>
              <a:rPr lang="en-US" dirty="0" smtClean="0"/>
              <a:t>Treaty of Versailles Review: True or False?</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Largely designed by Great Britain, France, Italy, and the U.S.</a:t>
            </a:r>
          </a:p>
          <a:p>
            <a:pPr marL="457200" indent="-457200">
              <a:buFont typeface="+mj-lt"/>
              <a:buAutoNum type="arabicPeriod"/>
            </a:pPr>
            <a:r>
              <a:rPr lang="en-US" dirty="0" smtClean="0"/>
              <a:t>The Treaty was designed to create a </a:t>
            </a:r>
            <a:r>
              <a:rPr lang="en-US" dirty="0"/>
              <a:t>“just and lasting peace</a:t>
            </a:r>
            <a:r>
              <a:rPr lang="en-US" dirty="0" smtClean="0"/>
              <a:t>”</a:t>
            </a:r>
          </a:p>
          <a:p>
            <a:pPr marL="457200" indent="-457200">
              <a:buFont typeface="+mj-lt"/>
              <a:buAutoNum type="arabicPeriod"/>
            </a:pPr>
            <a:r>
              <a:rPr lang="en-US" dirty="0" smtClean="0"/>
              <a:t>Austria-Hungary officially </a:t>
            </a:r>
            <a:r>
              <a:rPr lang="en-US" dirty="0"/>
              <a:t>blamed for the war</a:t>
            </a:r>
          </a:p>
          <a:p>
            <a:pPr marL="457200" indent="-457200">
              <a:buFont typeface="+mj-lt"/>
              <a:buAutoNum type="arabicPeriod"/>
            </a:pPr>
            <a:r>
              <a:rPr lang="en-US" dirty="0" smtClean="0"/>
              <a:t>Germany stripped </a:t>
            </a:r>
            <a:r>
              <a:rPr lang="en-US" dirty="0"/>
              <a:t>of its military</a:t>
            </a:r>
          </a:p>
          <a:p>
            <a:pPr marL="457200" indent="-457200">
              <a:buFont typeface="+mj-lt"/>
              <a:buAutoNum type="arabicPeriod"/>
            </a:pPr>
            <a:r>
              <a:rPr lang="en-US" dirty="0" smtClean="0"/>
              <a:t>Central Powers stripped of their territories</a:t>
            </a:r>
            <a:endParaRPr lang="en-US" dirty="0"/>
          </a:p>
          <a:p>
            <a:pPr marL="457200" indent="-457200">
              <a:buFont typeface="+mj-lt"/>
              <a:buAutoNum type="arabicPeriod"/>
            </a:pPr>
            <a:r>
              <a:rPr lang="en-US" dirty="0" smtClean="0"/>
              <a:t>Germany required to pay reparations</a:t>
            </a:r>
            <a:endParaRPr lang="en-US" dirty="0"/>
          </a:p>
          <a:p>
            <a:pPr marL="457200" indent="-457200">
              <a:buFont typeface="+mj-lt"/>
              <a:buAutoNum type="arabicPeriod"/>
            </a:pPr>
            <a:r>
              <a:rPr lang="en-US" dirty="0" smtClean="0"/>
              <a:t>Created </a:t>
            </a:r>
            <a:r>
              <a:rPr lang="en-US" dirty="0"/>
              <a:t>a “general association of nations” that would protect “great and small states alike”</a:t>
            </a:r>
          </a:p>
          <a:p>
            <a:pPr marL="457200" indent="-457200">
              <a:buFont typeface="+mj-lt"/>
              <a:buAutoNum type="arabicPeriod"/>
            </a:pPr>
            <a:r>
              <a:rPr lang="en-US" dirty="0" smtClean="0"/>
              <a:t>Was a cause of German hyperinflation after the war</a:t>
            </a:r>
            <a:endParaRPr lang="en-US" dirty="0"/>
          </a:p>
        </p:txBody>
      </p:sp>
    </p:spTree>
    <p:extLst>
      <p:ext uri="{BB962C8B-B14F-4D97-AF65-F5344CB8AC3E}">
        <p14:creationId xmlns:p14="http://schemas.microsoft.com/office/powerpoint/2010/main" val="36293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descr="fdr_signing_declaration">
            <a:hlinkClick r:id="rId3"/>
          </p:cNvPr>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l="3854" t="3076" r="1726" b="1538"/>
          <a:stretch>
            <a:fillRect/>
          </a:stretch>
        </p:blipFill>
        <p:spPr bwMode="auto">
          <a:xfrm>
            <a:off x="2895600" y="1828800"/>
            <a:ext cx="37338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pPr algn="ctr"/>
            <a:r>
              <a:rPr lang="en-US" sz="4400" dirty="0" smtClean="0"/>
              <a:t>December 8, 1941 – The U.S. Goes to War</a:t>
            </a:r>
            <a:endParaRPr lang="en-US" sz="4400" dirty="0"/>
          </a:p>
        </p:txBody>
      </p:sp>
    </p:spTree>
    <p:extLst>
      <p:ext uri="{BB962C8B-B14F-4D97-AF65-F5344CB8AC3E}">
        <p14:creationId xmlns:p14="http://schemas.microsoft.com/office/powerpoint/2010/main" val="198381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arl Harbor Memorial"/>
          <p:cNvPicPr>
            <a:picLocks noChangeAspect="1" noChangeArrowheads="1"/>
          </p:cNvPicPr>
          <p:nvPr/>
        </p:nvPicPr>
        <p:blipFill>
          <a:blip r:embed="rId2" cstate="print"/>
          <a:srcRect/>
          <a:stretch>
            <a:fillRect/>
          </a:stretch>
        </p:blipFill>
        <p:spPr bwMode="auto">
          <a:xfrm>
            <a:off x="0" y="0"/>
            <a:ext cx="9144000" cy="68884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ebsites.wnc.edu/~bford/USS_Arizona_Memori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023995" y="4272677"/>
            <a:ext cx="7120005" cy="2585323"/>
          </a:xfrm>
          <a:prstGeom prst="rect">
            <a:avLst/>
          </a:prstGeom>
          <a:noFill/>
        </p:spPr>
        <p:txBody>
          <a:bodyPr wrap="square" lIns="91440" tIns="45720" rIns="91440" bIns="45720">
            <a:spAutoFit/>
          </a:bodyPr>
          <a:lstStyle/>
          <a:p>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USS Arizona</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Exploded; total loss.</a:t>
            </a:r>
          </a:p>
          <a:p>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1,177 dead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 Harbor Memorial</a:t>
            </a:r>
            <a:endParaRPr lang="en-US" dirty="0"/>
          </a:p>
        </p:txBody>
      </p:sp>
      <p:pic>
        <p:nvPicPr>
          <p:cNvPr id="95236" name="Picture 4" descr="http://www.history.navy.mil/photos/images/u060000/u067058.jpg"/>
          <p:cNvPicPr>
            <a:picLocks noChangeAspect="1" noChangeArrowheads="1"/>
          </p:cNvPicPr>
          <p:nvPr/>
        </p:nvPicPr>
        <p:blipFill>
          <a:blip r:embed="rId2" cstate="print"/>
          <a:srcRect/>
          <a:stretch>
            <a:fillRect/>
          </a:stretch>
        </p:blipFill>
        <p:spPr bwMode="auto">
          <a:xfrm>
            <a:off x="0" y="0"/>
            <a:ext cx="9144000" cy="6861735"/>
          </a:xfrm>
          <a:prstGeom prst="rect">
            <a:avLst/>
          </a:prstGeom>
          <a:noFill/>
        </p:spPr>
      </p:pic>
      <p:sp>
        <p:nvSpPr>
          <p:cNvPr id="8" name="Rectangle 7"/>
          <p:cNvSpPr/>
          <p:nvPr/>
        </p:nvSpPr>
        <p:spPr>
          <a:xfrm>
            <a:off x="1981200" y="228600"/>
            <a:ext cx="5147563" cy="1754326"/>
          </a:xfrm>
          <a:prstGeom prst="rect">
            <a:avLst/>
          </a:prstGeom>
          <a:noFill/>
        </p:spPr>
        <p:txBody>
          <a:bodyPr wrap="none" lIns="91440" tIns="45720" rIns="91440" bIns="45720">
            <a:spAutoFit/>
          </a:bodyPr>
          <a:lstStyle/>
          <a:p>
            <a:pPr>
              <a:buNone/>
            </a:pP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2,402 killed</a:t>
            </a:r>
            <a:b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1,247 wounded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le:Bundesarchiv Bild 183-L09218, Berlin, Japanische Botschaft.jpg"/>
          <p:cNvPicPr>
            <a:picLocks noChangeAspect="1" noChangeArrowheads="1"/>
          </p:cNvPicPr>
          <p:nvPr/>
        </p:nvPicPr>
        <p:blipFill>
          <a:blip r:embed="rId2" cstate="print">
            <a:extLst>
              <a:ext uri="{28A0092B-C50C-407E-A947-70E740481C1C}">
                <a14:useLocalDpi xmlns:a14="http://schemas.microsoft.com/office/drawing/2010/main" val="0"/>
              </a:ext>
            </a:extLst>
          </a:blip>
          <a:srcRect r="3931"/>
          <a:stretch>
            <a:fillRect/>
          </a:stretch>
        </p:blipFill>
        <p:spPr bwMode="auto">
          <a:xfrm>
            <a:off x="4267200" y="-6350"/>
            <a:ext cx="48768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52400" y="274638"/>
            <a:ext cx="4038600" cy="1143000"/>
          </a:xfrm>
        </p:spPr>
        <p:txBody>
          <a:bodyPr/>
          <a:lstStyle/>
          <a:p>
            <a:pPr eaLnBrk="1" hangingPunct="1"/>
            <a:r>
              <a:rPr lang="en-US" smtClean="0"/>
              <a:t>The Axis Powers</a:t>
            </a:r>
          </a:p>
        </p:txBody>
      </p:sp>
      <p:sp>
        <p:nvSpPr>
          <p:cNvPr id="43012" name="Content Placeholder 2"/>
          <p:cNvSpPr>
            <a:spLocks noGrp="1"/>
          </p:cNvSpPr>
          <p:nvPr>
            <p:ph idx="1"/>
          </p:nvPr>
        </p:nvSpPr>
        <p:spPr>
          <a:xfrm>
            <a:off x="152400" y="1371600"/>
            <a:ext cx="4038600" cy="2325688"/>
          </a:xfrm>
        </p:spPr>
        <p:txBody>
          <a:bodyPr>
            <a:noAutofit/>
          </a:bodyPr>
          <a:lstStyle/>
          <a:p>
            <a:pPr marL="365760" indent="-256032" eaLnBrk="1" fontAlgn="auto" hangingPunct="1">
              <a:spcAft>
                <a:spcPts val="0"/>
              </a:spcAft>
              <a:buClr>
                <a:schemeClr val="accent3"/>
              </a:buClr>
              <a:buFont typeface="Georgia"/>
              <a:buChar char="•"/>
              <a:defRPr/>
            </a:pPr>
            <a:r>
              <a:rPr lang="en-US" dirty="0" smtClean="0"/>
              <a:t>Germany – Adolf Hitler</a:t>
            </a:r>
          </a:p>
          <a:p>
            <a:pPr marL="365760" indent="-256032" eaLnBrk="1" fontAlgn="auto" hangingPunct="1">
              <a:spcAft>
                <a:spcPts val="0"/>
              </a:spcAft>
              <a:buClr>
                <a:schemeClr val="accent3"/>
              </a:buClr>
              <a:buFont typeface="Georgia"/>
              <a:buChar char="•"/>
              <a:defRPr/>
            </a:pPr>
            <a:r>
              <a:rPr lang="en-US" dirty="0" smtClean="0"/>
              <a:t>Italy – Benito Mussolini</a:t>
            </a:r>
          </a:p>
          <a:p>
            <a:pPr marL="365760" indent="-256032" eaLnBrk="1" fontAlgn="auto" hangingPunct="1">
              <a:spcAft>
                <a:spcPts val="0"/>
              </a:spcAft>
              <a:buClr>
                <a:schemeClr val="accent3"/>
              </a:buClr>
              <a:buFont typeface="Georgia"/>
              <a:buChar char="•"/>
              <a:defRPr/>
            </a:pPr>
            <a:r>
              <a:rPr lang="en-US" dirty="0" smtClean="0"/>
              <a:t>Japan – Emperor Hirohito &amp; Hideki </a:t>
            </a:r>
            <a:r>
              <a:rPr lang="en-US" dirty="0" err="1" smtClean="0"/>
              <a:t>Tojo</a:t>
            </a:r>
            <a:endParaRPr lang="en-US" dirty="0" smtClean="0"/>
          </a:p>
        </p:txBody>
      </p:sp>
      <p:pic>
        <p:nvPicPr>
          <p:cNvPr id="37893" name="Picture 4" descr="File:WWII.png"/>
          <p:cNvPicPr>
            <a:picLocks noChangeAspect="1" noChangeArrowheads="1"/>
          </p:cNvPicPr>
          <p:nvPr/>
        </p:nvPicPr>
        <p:blipFill>
          <a:blip r:embed="rId3" cstate="print">
            <a:extLst>
              <a:ext uri="{28A0092B-C50C-407E-A947-70E740481C1C}">
                <a14:useLocalDpi xmlns:a14="http://schemas.microsoft.com/office/drawing/2010/main" val="0"/>
              </a:ext>
            </a:extLst>
          </a:blip>
          <a:srcRect l="30727" r="6000"/>
          <a:stretch>
            <a:fillRect/>
          </a:stretch>
        </p:blipFill>
        <p:spPr bwMode="auto">
          <a:xfrm>
            <a:off x="0" y="3773488"/>
            <a:ext cx="42672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92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Allied Powers</a:t>
            </a:r>
            <a:endParaRPr lang="en-US" dirty="0"/>
          </a:p>
        </p:txBody>
      </p:sp>
      <p:sp>
        <p:nvSpPr>
          <p:cNvPr id="3" name="Content Placeholder 2"/>
          <p:cNvSpPr>
            <a:spLocks noGrp="1"/>
          </p:cNvSpPr>
          <p:nvPr>
            <p:ph idx="1"/>
          </p:nvPr>
        </p:nvSpPr>
        <p:spPr>
          <a:xfrm>
            <a:off x="5410200" y="1600200"/>
            <a:ext cx="3505200" cy="4876800"/>
          </a:xfrm>
        </p:spPr>
        <p:txBody>
          <a:bodyPr/>
          <a:lstStyle/>
          <a:p>
            <a:r>
              <a:rPr lang="en-US" dirty="0" smtClean="0"/>
              <a:t>United States</a:t>
            </a:r>
          </a:p>
          <a:p>
            <a:r>
              <a:rPr lang="en-US" dirty="0" smtClean="0"/>
              <a:t>Great Britain</a:t>
            </a:r>
          </a:p>
          <a:p>
            <a:r>
              <a:rPr lang="en-US" dirty="0"/>
              <a:t>Soviet Union</a:t>
            </a:r>
          </a:p>
          <a:p>
            <a:r>
              <a:rPr lang="en-US" dirty="0" smtClean="0"/>
              <a:t>French Resistance</a:t>
            </a:r>
          </a:p>
          <a:p>
            <a:r>
              <a:rPr lang="en-US" dirty="0" smtClean="0"/>
              <a:t>China</a:t>
            </a:r>
            <a:endParaRPr lang="en-US" dirty="0"/>
          </a:p>
        </p:txBody>
      </p:sp>
      <p:pic>
        <p:nvPicPr>
          <p:cNvPr id="98306" name="Picture 2" descr="File:Tehran Conference, 1943.jpg">
            <a:hlinkClick r:id="rId2"/>
          </p:cNvPr>
          <p:cNvPicPr>
            <a:picLocks noChangeAspect="1" noChangeArrowheads="1"/>
          </p:cNvPicPr>
          <p:nvPr/>
        </p:nvPicPr>
        <p:blipFill>
          <a:blip r:embed="rId3" cstate="print"/>
          <a:srcRect/>
          <a:stretch>
            <a:fillRect/>
          </a:stretch>
        </p:blipFill>
        <p:spPr bwMode="auto">
          <a:xfrm>
            <a:off x="228600" y="1447800"/>
            <a:ext cx="4991100" cy="4057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8308" name="Picture 4" descr="http://www.ilmoamal.org/bms/attachments/course_pics/WWI-re.png"/>
          <p:cNvPicPr>
            <a:picLocks noChangeAspect="1" noChangeArrowheads="1"/>
          </p:cNvPicPr>
          <p:nvPr/>
        </p:nvPicPr>
        <p:blipFill>
          <a:blip r:embed="rId4" cstate="print">
            <a:clrChange>
              <a:clrFrom>
                <a:srgbClr val="FFFFFF"/>
              </a:clrFrom>
              <a:clrTo>
                <a:srgbClr val="FFFFFF">
                  <a:alpha val="0"/>
                </a:srgbClr>
              </a:clrTo>
            </a:clrChange>
          </a:blip>
          <a:srcRect r="6154"/>
          <a:stretch>
            <a:fillRect/>
          </a:stretch>
        </p:blipFill>
        <p:spPr bwMode="auto">
          <a:xfrm>
            <a:off x="4030983" y="4343400"/>
            <a:ext cx="5113017"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Freedoms” Speech</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i="1" dirty="0" smtClean="0"/>
              <a:t>In the future days, which we seek to make secure, we look forward to a world founded upon four essential human freedoms. The first is freedom of speech and expression—everywhere in the world. The second is freedom of every person to worship God in his own way—everywhere in the world. The third is freedom from want—which, translated into world terms, means economic understandings which will secure to every nation a healthy peacetime life for its inhabitants—everywhere in the world. The fourth is freedom from fear—which, translated into world terms, means a world-wide reduction of armaments to such a point and in such a thorough fashion that no nation will be in a position to commit an act of physical aggression against any neighbor—anywhere in the world. That is no vision of a distant millennium. It is a definite basis for a kind of world attainable in our own time and generation. That kind of world is the very antithesis of the so-called new order of tyranny which the dictators seek to create with the crash of a bomb.</a:t>
            </a:r>
          </a:p>
          <a:p>
            <a:pPr marL="0" indent="0" algn="r">
              <a:buNone/>
            </a:pPr>
            <a:r>
              <a:rPr lang="en-US" dirty="0" smtClean="0"/>
              <a:t>		—Franklin D. Roosevelt, excerpted from the State of the Union Address to the Congress, January 6, 1941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609600"/>
            <a:ext cx="8229600" cy="1066800"/>
          </a:xfrm>
        </p:spPr>
        <p:txBody>
          <a:bodyPr/>
          <a:lstStyle/>
          <a:p>
            <a:pPr eaLnBrk="1" hangingPunct="1"/>
            <a:r>
              <a:rPr lang="en-US" dirty="0" smtClean="0"/>
              <a:t>“Four Freedoms”</a:t>
            </a:r>
          </a:p>
        </p:txBody>
      </p:sp>
      <p:sp>
        <p:nvSpPr>
          <p:cNvPr id="240643" name="Rectangle 3"/>
          <p:cNvSpPr>
            <a:spLocks noGrp="1"/>
          </p:cNvSpPr>
          <p:nvPr>
            <p:ph idx="1"/>
          </p:nvPr>
        </p:nvSpPr>
        <p:spPr>
          <a:xfrm>
            <a:off x="228600" y="1752600"/>
            <a:ext cx="8686800" cy="4821238"/>
          </a:xfrm>
        </p:spPr>
        <p:txBody>
          <a:bodyPr>
            <a:noAutofit/>
          </a:bodyPr>
          <a:lstStyle/>
          <a:p>
            <a:pPr marL="365760" indent="-256032" eaLnBrk="1" fontAlgn="auto" hangingPunct="1">
              <a:spcAft>
                <a:spcPts val="0"/>
              </a:spcAft>
              <a:buClr>
                <a:schemeClr val="accent3"/>
              </a:buClr>
              <a:buFont typeface="Georgia"/>
              <a:buChar char="•"/>
              <a:defRPr/>
            </a:pPr>
            <a:r>
              <a:rPr lang="en-US" sz="2800" dirty="0" smtClean="0"/>
              <a:t>At the 1941 State of the Union Address, FDR gave a speech in which he described four essential freedoms that the world should all enjoy:</a:t>
            </a:r>
          </a:p>
          <a:p>
            <a:pPr marL="640080" lvl="1" indent="-256032">
              <a:buClr>
                <a:schemeClr val="accent3"/>
              </a:buClr>
              <a:buFont typeface="Georgia"/>
              <a:buChar char="•"/>
              <a:defRPr/>
            </a:pPr>
            <a:r>
              <a:rPr lang="en-US" sz="2400" dirty="0" smtClean="0"/>
              <a:t>Freedom of Speech</a:t>
            </a:r>
          </a:p>
          <a:p>
            <a:pPr marL="640080" lvl="1" indent="-256032">
              <a:buClr>
                <a:schemeClr val="accent3"/>
              </a:buClr>
              <a:buFont typeface="Georgia"/>
              <a:buChar char="•"/>
              <a:defRPr/>
            </a:pPr>
            <a:r>
              <a:rPr lang="en-US" sz="2400" dirty="0" smtClean="0"/>
              <a:t>Freedom of Religion</a:t>
            </a:r>
          </a:p>
          <a:p>
            <a:pPr marL="640080" lvl="1" indent="-256032">
              <a:buClr>
                <a:schemeClr val="accent3"/>
              </a:buClr>
              <a:buFont typeface="Georgia"/>
              <a:buChar char="•"/>
              <a:defRPr/>
            </a:pPr>
            <a:r>
              <a:rPr lang="en-US" sz="2400" dirty="0" smtClean="0"/>
              <a:t>Freedom from Want</a:t>
            </a:r>
          </a:p>
          <a:p>
            <a:pPr marL="640080" lvl="1" indent="-256032">
              <a:buClr>
                <a:schemeClr val="accent3"/>
              </a:buClr>
              <a:buFont typeface="Georgia"/>
              <a:buChar char="•"/>
              <a:defRPr/>
            </a:pPr>
            <a:r>
              <a:rPr lang="en-US" sz="2400" dirty="0" smtClean="0"/>
              <a:t>Freedom from Fear</a:t>
            </a:r>
          </a:p>
          <a:p>
            <a:pPr marL="365760" indent="-256032" eaLnBrk="1" fontAlgn="auto" hangingPunct="1">
              <a:spcAft>
                <a:spcPts val="0"/>
              </a:spcAft>
              <a:buClr>
                <a:schemeClr val="accent3"/>
              </a:buClr>
              <a:buFont typeface="Georgia"/>
              <a:buChar char="•"/>
              <a:defRPr/>
            </a:pPr>
            <a:r>
              <a:rPr lang="en-US" sz="2800" dirty="0" smtClean="0"/>
              <a:t>They would later be included in the UN’s Universal Declaration of Human Rights and inspire Norman Rockwell to paint four illustrations of the ideals for the cover of the Saturday Evening Post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http://images.art.com/images/products/regular/13212000/13212965.jpg"/>
          <p:cNvPicPr>
            <a:picLocks noChangeAspect="1" noChangeArrowheads="1"/>
          </p:cNvPicPr>
          <p:nvPr/>
        </p:nvPicPr>
        <p:blipFill>
          <a:blip r:embed="rId2" cstate="print"/>
          <a:srcRect/>
          <a:stretch>
            <a:fillRect/>
          </a:stretch>
        </p:blipFill>
        <p:spPr bwMode="auto">
          <a:xfrm>
            <a:off x="0" y="0"/>
            <a:ext cx="2786063"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5" name="Picture 12" descr="http://letshavefunwithenglish.com/projects/country_film/images/rockwell_freedom_from_fear.jpg"/>
          <p:cNvPicPr>
            <a:picLocks noChangeAspect="1" noChangeArrowheads="1"/>
          </p:cNvPicPr>
          <p:nvPr/>
        </p:nvPicPr>
        <p:blipFill>
          <a:blip r:embed="rId3" cstate="print"/>
          <a:srcRect/>
          <a:stretch>
            <a:fillRect/>
          </a:stretch>
        </p:blipFill>
        <p:spPr bwMode="auto">
          <a:xfrm>
            <a:off x="4343400" y="0"/>
            <a:ext cx="27432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6" name="Picture 14" descr="http://artseverydayliving.com/blog/wp-content/uploads/2011/11/rockwell_want3.jpg"/>
          <p:cNvPicPr>
            <a:picLocks noChangeAspect="1" noChangeArrowheads="1"/>
          </p:cNvPicPr>
          <p:nvPr/>
        </p:nvPicPr>
        <p:blipFill>
          <a:blip r:embed="rId4" cstate="print"/>
          <a:srcRect/>
          <a:stretch>
            <a:fillRect/>
          </a:stretch>
        </p:blipFill>
        <p:spPr bwMode="auto">
          <a:xfrm>
            <a:off x="1752600" y="3255963"/>
            <a:ext cx="2779713" cy="360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7" name="Picture 16" descr="http://www.saturdayeveningpost.com/wp-content/uploads/satevepost/illustration_rockwell_freedom_of_religion.jpg"/>
          <p:cNvPicPr>
            <a:picLocks noChangeAspect="1" noChangeArrowheads="1"/>
          </p:cNvPicPr>
          <p:nvPr/>
        </p:nvPicPr>
        <p:blipFill>
          <a:blip r:embed="rId5" cstate="print"/>
          <a:srcRect/>
          <a:stretch>
            <a:fillRect/>
          </a:stretch>
        </p:blipFill>
        <p:spPr bwMode="auto">
          <a:xfrm>
            <a:off x="6003925" y="3290888"/>
            <a:ext cx="3138488" cy="360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2057400" y="381000"/>
            <a:ext cx="2206052" cy="954107"/>
          </a:xfrm>
          <a:prstGeom prst="rect">
            <a:avLst/>
          </a:prstGeom>
          <a:noFill/>
        </p:spPr>
        <p:txBody>
          <a:bodyPr wrap="non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 of</a:t>
            </a:r>
          </a:p>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Speech</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228600" y="3733800"/>
            <a:ext cx="2005164" cy="954107"/>
          </a:xfrm>
          <a:prstGeom prst="rect">
            <a:avLst/>
          </a:prstGeom>
          <a:noFill/>
        </p:spPr>
        <p:txBody>
          <a:bodyPr wrap="non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a:t>
            </a: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from Want</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Rectangle 7"/>
          <p:cNvSpPr/>
          <p:nvPr/>
        </p:nvSpPr>
        <p:spPr>
          <a:xfrm>
            <a:off x="4572000" y="5903893"/>
            <a:ext cx="2206052" cy="954107"/>
          </a:xfrm>
          <a:prstGeom prst="rect">
            <a:avLst/>
          </a:prstGeom>
          <a:noFill/>
        </p:spPr>
        <p:txBody>
          <a:bodyPr wrap="non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 of</a:t>
            </a:r>
          </a:p>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Worship</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Rectangle 8"/>
          <p:cNvSpPr/>
          <p:nvPr/>
        </p:nvSpPr>
        <p:spPr>
          <a:xfrm>
            <a:off x="6934200" y="381000"/>
            <a:ext cx="1899879" cy="954107"/>
          </a:xfrm>
          <a:prstGeom prst="rect">
            <a:avLst/>
          </a:prstGeom>
          <a:noFill/>
        </p:spPr>
        <p:txBody>
          <a:bodyPr wrap="non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a:t>
            </a: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from Fear</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124200"/>
            <a:ext cx="8229600" cy="1143000"/>
          </a:xfrm>
        </p:spPr>
        <p:txBody>
          <a:bodyPr>
            <a:normAutofit fontScale="90000"/>
          </a:bodyPr>
          <a:lstStyle>
            <a:extLst/>
          </a:lstStyle>
          <a:p>
            <a:pPr marL="457200" indent="-457200" algn="ctr"/>
            <a:r>
              <a:rPr lang="en-US" dirty="0" smtClean="0"/>
              <a:t>1. Largely </a:t>
            </a:r>
            <a:r>
              <a:rPr lang="en-US" dirty="0"/>
              <a:t>designed by Great Britain, France, Italy, and the U.S.</a:t>
            </a:r>
          </a:p>
        </p:txBody>
      </p:sp>
    </p:spTree>
    <p:extLst>
      <p:ext uri="{BB962C8B-B14F-4D97-AF65-F5344CB8AC3E}">
        <p14:creationId xmlns:p14="http://schemas.microsoft.com/office/powerpoint/2010/main" val="42526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895600"/>
            <a:ext cx="8229600" cy="1447800"/>
          </a:xfrm>
        </p:spPr>
        <p:txBody>
          <a:bodyPr>
            <a:normAutofit/>
          </a:bodyPr>
          <a:lstStyle>
            <a:extLst/>
          </a:lstStyle>
          <a:p>
            <a:pPr marL="457200" indent="-457200" algn="ctr"/>
            <a:r>
              <a:rPr lang="en-US" dirty="0" smtClean="0"/>
              <a:t>2. The </a:t>
            </a:r>
            <a:r>
              <a:rPr lang="en-US" dirty="0"/>
              <a:t>Treaty was designed to create a “just and lasting peace”</a:t>
            </a:r>
          </a:p>
        </p:txBody>
      </p:sp>
    </p:spTree>
    <p:extLst>
      <p:ext uri="{BB962C8B-B14F-4D97-AF65-F5344CB8AC3E}">
        <p14:creationId xmlns:p14="http://schemas.microsoft.com/office/powerpoint/2010/main" val="4259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38200" y="3200400"/>
            <a:ext cx="7391400" cy="1143000"/>
          </a:xfrm>
        </p:spPr>
        <p:txBody>
          <a:bodyPr>
            <a:normAutofit fontScale="90000"/>
          </a:bodyPr>
          <a:lstStyle>
            <a:extLst/>
          </a:lstStyle>
          <a:p>
            <a:pPr marL="457200" indent="-457200" algn="ctr"/>
            <a:r>
              <a:rPr lang="en-US" dirty="0" smtClean="0"/>
              <a:t>3. Austria-Hungary </a:t>
            </a:r>
            <a:r>
              <a:rPr lang="en-US" dirty="0"/>
              <a:t>officially blamed for the war</a:t>
            </a:r>
          </a:p>
        </p:txBody>
      </p:sp>
    </p:spTree>
    <p:extLst>
      <p:ext uri="{BB962C8B-B14F-4D97-AF65-F5344CB8AC3E}">
        <p14:creationId xmlns:p14="http://schemas.microsoft.com/office/powerpoint/2010/main" val="7448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124200"/>
            <a:ext cx="8229600" cy="1143000"/>
          </a:xfrm>
        </p:spPr>
        <p:txBody>
          <a:bodyPr/>
          <a:lstStyle>
            <a:extLst/>
          </a:lstStyle>
          <a:p>
            <a:pPr marL="457200" indent="-457200" algn="ctr"/>
            <a:r>
              <a:rPr lang="en-US" dirty="0" smtClean="0"/>
              <a:t>4. Germany </a:t>
            </a:r>
            <a:r>
              <a:rPr lang="en-US" dirty="0"/>
              <a:t>stripped of its military</a:t>
            </a:r>
          </a:p>
        </p:txBody>
      </p:sp>
    </p:spTree>
    <p:extLst>
      <p:ext uri="{BB962C8B-B14F-4D97-AF65-F5344CB8AC3E}">
        <p14:creationId xmlns:p14="http://schemas.microsoft.com/office/powerpoint/2010/main" val="25953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2856</TotalTime>
  <Words>1643</Words>
  <Application>Microsoft Office PowerPoint</Application>
  <PresentationFormat>On-screen Show (4:3)</PresentationFormat>
  <Paragraphs>199</Paragraphs>
  <Slides>58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Albertus</vt:lpstr>
      <vt:lpstr>Arial</vt:lpstr>
      <vt:lpstr>Arial Black</vt:lpstr>
      <vt:lpstr>Baskerville Old Face</vt:lpstr>
      <vt:lpstr>Calibri</vt:lpstr>
      <vt:lpstr>Century</vt:lpstr>
      <vt:lpstr>Georgia</vt:lpstr>
      <vt:lpstr>Stencil</vt:lpstr>
      <vt:lpstr>Clarity</vt:lpstr>
      <vt:lpstr>Second Semester Overview</vt:lpstr>
      <vt:lpstr>Topics We Will Cover the rest of the Semester</vt:lpstr>
      <vt:lpstr>World War II Begins</vt:lpstr>
      <vt:lpstr>How The Great War Caused WWII</vt:lpstr>
      <vt:lpstr>Treaty of Versailles Review: True or False?</vt:lpstr>
      <vt:lpstr>1. Largely designed by Great Britain, France, Italy, and the U.S.</vt:lpstr>
      <vt:lpstr>2. The Treaty was designed to create a “just and lasting peace”</vt:lpstr>
      <vt:lpstr>3. Austria-Hungary officially blamed for the war</vt:lpstr>
      <vt:lpstr>4. Germany stripped of its military</vt:lpstr>
      <vt:lpstr>5. Central Powers stripped of their territories</vt:lpstr>
      <vt:lpstr>6. Germany required to pay reparations</vt:lpstr>
      <vt:lpstr>7. Created a “general association of nations” that would protect “great and small states alike”</vt:lpstr>
      <vt:lpstr>8. Was a cause of German hyperinflation after the war</vt:lpstr>
      <vt:lpstr>Hitler Defies the Versailles Treaty</vt:lpstr>
      <vt:lpstr> </vt:lpstr>
      <vt:lpstr>PowerPoint Presentation</vt:lpstr>
      <vt:lpstr>PowerPoint Presentation</vt:lpstr>
      <vt:lpstr>Hitler Makes Friends (Yes, even genocidal megalomaniacs have friends… sorta)</vt:lpstr>
      <vt:lpstr>PowerPoint Presentation</vt:lpstr>
      <vt:lpstr>The War Begins!</vt:lpstr>
      <vt:lpstr>PowerPoint Presentation</vt:lpstr>
      <vt:lpstr>PowerPoint Presentation</vt:lpstr>
      <vt:lpstr>PowerPoint Presentation</vt:lpstr>
      <vt:lpstr>“Blitzkrieg”</vt:lpstr>
      <vt:lpstr>The Invasion of France</vt:lpstr>
      <vt:lpstr>American “Neutrality”</vt:lpstr>
      <vt:lpstr>Post-war America</vt:lpstr>
      <vt:lpstr>American Neutrality</vt:lpstr>
      <vt:lpstr>PowerPoint Presentation</vt:lpstr>
      <vt:lpstr>PowerPoint Presentation</vt:lpstr>
      <vt:lpstr>PowerPoint Presentation</vt:lpstr>
      <vt:lpstr>PowerPoint Presentation</vt:lpstr>
      <vt:lpstr>PowerPoint Presentation</vt:lpstr>
      <vt:lpstr>American Neutrality is Tested</vt:lpstr>
      <vt:lpstr>American Neutrality is Tested</vt:lpstr>
      <vt:lpstr>Japan Seeks an Empire</vt:lpstr>
      <vt:lpstr>Imperial Japan</vt:lpstr>
      <vt:lpstr>Japan Seeks An Empire</vt:lpstr>
      <vt:lpstr>Japan Seeks An Empire</vt:lpstr>
      <vt:lpstr>“A date which will live in infamy”</vt:lpstr>
      <vt:lpstr>The “Surprise” attack on Pearl Harbor</vt:lpstr>
      <vt:lpstr>Oahu, 1940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December 8, 1941 – The U.S. Goes to War</vt:lpstr>
      <vt:lpstr>PowerPoint Presentation</vt:lpstr>
      <vt:lpstr>PowerPoint Presentation</vt:lpstr>
      <vt:lpstr>Pearl Harbor Memorial</vt:lpstr>
      <vt:lpstr>The Axis Powers</vt:lpstr>
      <vt:lpstr>The Allied Powers</vt:lpstr>
      <vt:lpstr>“Four Freedoms” Speech</vt:lpstr>
      <vt:lpstr>“Four Freedoms”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dc:creator>
  <cp:lastModifiedBy>David Cummings</cp:lastModifiedBy>
  <cp:revision>53</cp:revision>
  <dcterms:created xsi:type="dcterms:W3CDTF">2013-01-05T23:10:54Z</dcterms:created>
  <dcterms:modified xsi:type="dcterms:W3CDTF">2017-02-06T17:11:00Z</dcterms:modified>
</cp:coreProperties>
</file>