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301" r:id="rId3"/>
    <p:sldId id="302" r:id="rId4"/>
    <p:sldId id="281" r:id="rId5"/>
    <p:sldId id="303" r:id="rId6"/>
    <p:sldId id="283" r:id="rId7"/>
    <p:sldId id="304" r:id="rId8"/>
    <p:sldId id="284" r:id="rId9"/>
    <p:sldId id="285" r:id="rId10"/>
    <p:sldId id="286" r:id="rId11"/>
    <p:sldId id="305" r:id="rId12"/>
    <p:sldId id="306" r:id="rId13"/>
    <p:sldId id="307" r:id="rId14"/>
    <p:sldId id="289" r:id="rId15"/>
    <p:sldId id="300" r:id="rId16"/>
    <p:sldId id="290" r:id="rId17"/>
    <p:sldId id="291" r:id="rId18"/>
    <p:sldId id="292" r:id="rId19"/>
    <p:sldId id="293" r:id="rId20"/>
    <p:sldId id="294" r:id="rId21"/>
    <p:sldId id="295" r:id="rId22"/>
    <p:sldId id="296" r:id="rId23"/>
    <p:sldId id="297"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C0E5BD-91B2-49D7-9D23-F695AF4D17EF}"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0E5BD-91B2-49D7-9D23-F695AF4D17EF}"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0E5BD-91B2-49D7-9D23-F695AF4D17EF}"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0E5BD-91B2-49D7-9D23-F695AF4D17EF}"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0E5BD-91B2-49D7-9D23-F695AF4D17EF}"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C0E5BD-91B2-49D7-9D23-F695AF4D17EF}"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0E5BD-91B2-49D7-9D23-F695AF4D17EF}"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0E5BD-91B2-49D7-9D23-F695AF4D17EF}"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0E5BD-91B2-49D7-9D23-F695AF4D17EF}"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F819C-E18E-4380-A10E-17521ABFD2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0E5BD-91B2-49D7-9D23-F695AF4D17EF}"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F819C-E18E-4380-A10E-17521ABFD24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DC0E5BD-91B2-49D7-9D23-F695AF4D17EF}" type="datetimeFigureOut">
              <a:rPr lang="en-US" smtClean="0"/>
              <a:t>2/2/2017</a:t>
            </a:fld>
            <a:endParaRPr lang="en-US"/>
          </a:p>
        </p:txBody>
      </p:sp>
      <p:sp>
        <p:nvSpPr>
          <p:cNvPr id="9" name="Slide Number Placeholder 8"/>
          <p:cNvSpPr>
            <a:spLocks noGrp="1"/>
          </p:cNvSpPr>
          <p:nvPr>
            <p:ph type="sldNum" sz="quarter" idx="11"/>
          </p:nvPr>
        </p:nvSpPr>
        <p:spPr/>
        <p:txBody>
          <a:bodyPr/>
          <a:lstStyle/>
          <a:p>
            <a:fld id="{C2BF819C-E18E-4380-A10E-17521ABFD24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2BF819C-E18E-4380-A10E-17521ABFD24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DC0E5BD-91B2-49D7-9D23-F695AF4D17EF}" type="datetimeFigureOut">
              <a:rPr lang="en-US" smtClean="0"/>
              <a:t>2/2/2017</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270towin.com/1936_Election/index.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socialwelfarehistory.com/new-deal/national-industrial-recovery-act-of-1933/"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amNpxQANk0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270towin.com/1932_Election/"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hyperlink" Target="https://www.youtube.com/watch?v=amNpxQANk0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dawn of a new era</a:t>
            </a:r>
            <a:endParaRPr lang="en-US" sz="4000" dirty="0"/>
          </a:p>
        </p:txBody>
      </p:sp>
      <p:sp>
        <p:nvSpPr>
          <p:cNvPr id="3" name="Text Placeholder 2"/>
          <p:cNvSpPr>
            <a:spLocks noGrp="1"/>
          </p:cNvSpPr>
          <p:nvPr>
            <p:ph type="body" idx="1"/>
          </p:nvPr>
        </p:nvSpPr>
        <p:spPr/>
        <p:txBody>
          <a:bodyPr>
            <a:normAutofit/>
          </a:bodyPr>
          <a:lstStyle/>
          <a:p>
            <a:r>
              <a:rPr lang="en-US" sz="2400" dirty="0" smtClean="0"/>
              <a:t>FDR’s Administration</a:t>
            </a:r>
            <a:endParaRPr lang="en-US" sz="2400" dirty="0"/>
          </a:p>
        </p:txBody>
      </p:sp>
      <p:pic>
        <p:nvPicPr>
          <p:cNvPr id="5122" name="Picture 2" descr="http://upload.wikimedia.org/wikipedia/commons/thumb/b/b8/FDR_in_1933.jpg/220px-FDR_in_1933.jpg"/>
          <p:cNvPicPr>
            <a:picLocks noChangeAspect="1" noChangeArrowheads="1"/>
          </p:cNvPicPr>
          <p:nvPr/>
        </p:nvPicPr>
        <p:blipFill>
          <a:blip r:embed="rId2" cstate="print"/>
          <a:srcRect/>
          <a:stretch>
            <a:fillRect/>
          </a:stretch>
        </p:blipFill>
        <p:spPr bwMode="auto">
          <a:xfrm>
            <a:off x="3810000" y="457200"/>
            <a:ext cx="3924300" cy="461997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8077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Roosevelt’s Critics</a:t>
            </a:r>
            <a:endParaRPr lang="en-US" dirty="0"/>
          </a:p>
        </p:txBody>
      </p:sp>
      <p:sp>
        <p:nvSpPr>
          <p:cNvPr id="5" name="Text Placeholder 4"/>
          <p:cNvSpPr>
            <a:spLocks noGrp="1"/>
          </p:cNvSpPr>
          <p:nvPr>
            <p:ph type="body" idx="1"/>
          </p:nvPr>
        </p:nvSpPr>
        <p:spPr>
          <a:xfrm>
            <a:off x="4800600" y="1295400"/>
            <a:ext cx="3733800" cy="574675"/>
          </a:xfrm>
        </p:spPr>
        <p:txBody>
          <a:bodyPr>
            <a:noAutofit/>
          </a:bodyPr>
          <a:lstStyle/>
          <a:p>
            <a:r>
              <a:rPr lang="en-US" sz="3200" dirty="0" smtClean="0"/>
              <a:t>Huey Long</a:t>
            </a:r>
          </a:p>
        </p:txBody>
      </p:sp>
      <p:sp>
        <p:nvSpPr>
          <p:cNvPr id="2" name="Content Placeholder 1"/>
          <p:cNvSpPr>
            <a:spLocks noGrp="1"/>
          </p:cNvSpPr>
          <p:nvPr>
            <p:ph sz="half" idx="2"/>
          </p:nvPr>
        </p:nvSpPr>
        <p:spPr>
          <a:xfrm>
            <a:off x="4724400" y="1981200"/>
            <a:ext cx="3733800" cy="4419600"/>
          </a:xfrm>
          <a:prstGeom prst="rect">
            <a:avLst/>
          </a:prstGeom>
        </p:spPr>
        <p:txBody>
          <a:bodyPr>
            <a:normAutofit fontScale="92500" lnSpcReduction="20000"/>
          </a:bodyPr>
          <a:lstStyle/>
          <a:p>
            <a:r>
              <a:rPr lang="en-US" sz="2400" dirty="0" smtClean="0"/>
              <a:t>A </a:t>
            </a:r>
            <a:r>
              <a:rPr lang="en-US" sz="2400" dirty="0" smtClean="0"/>
              <a:t>senator </a:t>
            </a:r>
            <a:r>
              <a:rPr lang="en-US" sz="2400" dirty="0" smtClean="0"/>
              <a:t>from Louisiana, he was the champion of the downtrodden, and claimed the New Deal didn’t do enough for the poor.</a:t>
            </a:r>
          </a:p>
          <a:p>
            <a:r>
              <a:rPr lang="en-US" sz="2400" dirty="0" smtClean="0"/>
              <a:t>“Share Our Wealth” campaign – would put a cap on personal wealth, make a minimum family income, as well as provide veterans benefits and universal access to education.</a:t>
            </a:r>
          </a:p>
          <a:p>
            <a:r>
              <a:rPr lang="en-US" sz="2400" dirty="0" smtClean="0"/>
              <a:t>Ended when Long was assassinated</a:t>
            </a:r>
            <a:endParaRPr lang="en-US" sz="2400" dirty="0"/>
          </a:p>
        </p:txBody>
      </p:sp>
      <p:pic>
        <p:nvPicPr>
          <p:cNvPr id="7" name="Picture 2" descr="http://1.bp.blogspot.com/-8kVPTYLq9I0/Tm2S6dysH9I/AAAAAAAAAAM/Ues6EqrPHzs/s1600/Huey-Long.jpg"/>
          <p:cNvPicPr>
            <a:picLocks noGrp="1" noChangeAspect="1" noChangeArrowheads="1"/>
          </p:cNvPicPr>
          <p:nvPr>
            <p:ph sz="quarter" idx="4"/>
          </p:nvPr>
        </p:nvPicPr>
        <p:blipFill>
          <a:blip r:embed="rId2" cstate="print"/>
          <a:srcRect r="4561"/>
          <a:stretch>
            <a:fillRect/>
          </a:stretch>
        </p:blipFill>
        <p:spPr bwMode="auto">
          <a:xfrm rot="21336121">
            <a:off x="511079" y="1895086"/>
            <a:ext cx="3852115" cy="3540532"/>
          </a:xfrm>
          <a:prstGeom prst="rect">
            <a:avLst/>
          </a:prstGeom>
          <a:solidFill>
            <a:srgbClr val="FFFFFF">
              <a:shade val="85000"/>
            </a:srgbClr>
          </a:solidFill>
          <a:ln w="1524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2175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1936</a:t>
            </a:r>
            <a:endParaRPr lang="en-US" dirty="0"/>
          </a:p>
        </p:txBody>
      </p:sp>
      <p:sp>
        <p:nvSpPr>
          <p:cNvPr id="5" name="Content Placeholder 4"/>
          <p:cNvSpPr>
            <a:spLocks noGrp="1"/>
          </p:cNvSpPr>
          <p:nvPr>
            <p:ph sz="quarter" idx="1"/>
          </p:nvPr>
        </p:nvSpPr>
        <p:spPr>
          <a:xfrm>
            <a:off x="4267200" y="1219200"/>
            <a:ext cx="4648200" cy="5029200"/>
          </a:xfrm>
        </p:spPr>
        <p:txBody>
          <a:bodyPr>
            <a:normAutofit/>
          </a:bodyPr>
          <a:lstStyle/>
          <a:p>
            <a:r>
              <a:rPr lang="en-US" dirty="0" smtClean="0"/>
              <a:t>FDR elected for a second term</a:t>
            </a:r>
          </a:p>
          <a:p>
            <a:r>
              <a:rPr lang="en-US" dirty="0" smtClean="0"/>
              <a:t>The Democratic party became </a:t>
            </a:r>
            <a:r>
              <a:rPr lang="en-US" dirty="0"/>
              <a:t>the party of the dispossessed, the new party of the African Americans, and the party of the immigrants and urban masses.</a:t>
            </a:r>
          </a:p>
        </p:txBody>
      </p:sp>
      <p:pic>
        <p:nvPicPr>
          <p:cNvPr id="3074" name="Picture 2" descr="http://blogs.federaltimes.com/federal-times-blog/files/2009/07/F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32332">
            <a:off x="378691" y="1438964"/>
            <a:ext cx="3819035"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4953000"/>
            <a:ext cx="3864482" cy="1015663"/>
          </a:xfrm>
          <a:prstGeom prst="rect">
            <a:avLst/>
          </a:prstGeom>
          <a:noFill/>
        </p:spPr>
        <p:txBody>
          <a:bodyPr wrap="square" rtlCol="0">
            <a:spAutoFit/>
          </a:bodyPr>
          <a:lstStyle/>
          <a:p>
            <a:pPr algn="ctr"/>
            <a:r>
              <a:rPr lang="en-US" sz="2000" i="1" dirty="0"/>
              <a:t>“You look happier than you did four years ago</a:t>
            </a:r>
            <a:r>
              <a:rPr lang="en-US" sz="2000" i="1" dirty="0" smtClean="0"/>
              <a:t>!”</a:t>
            </a:r>
          </a:p>
          <a:p>
            <a:pPr algn="ctr"/>
            <a:r>
              <a:rPr lang="en-US" sz="2000" i="1" dirty="0" smtClean="0"/>
              <a:t>“</a:t>
            </a:r>
            <a:r>
              <a:rPr lang="en-US" sz="2000" i="1" dirty="0"/>
              <a:t>Happy Days Are Here Again</a:t>
            </a:r>
            <a:r>
              <a:rPr lang="en-US" sz="2000" i="1" dirty="0" smtClean="0"/>
              <a:t>!”</a:t>
            </a:r>
            <a:endParaRPr lang="en-US" sz="2000" i="1" dirty="0"/>
          </a:p>
        </p:txBody>
      </p:sp>
      <p:pic>
        <p:nvPicPr>
          <p:cNvPr id="3" name="Picture 2" descr="http://upload.wikimedia.org/wikipedia/commons/9/93/ElectoralCollege1936-Large.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241631"/>
            <a:ext cx="4538879"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5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sz="4000" dirty="0" smtClean="0"/>
              <a:t>Judging the New Deal</a:t>
            </a:r>
            <a:endParaRPr lang="en-US" sz="4000" dirty="0"/>
          </a:p>
        </p:txBody>
      </p:sp>
      <p:sp>
        <p:nvSpPr>
          <p:cNvPr id="3" name="Content Placeholder 2"/>
          <p:cNvSpPr>
            <a:spLocks noGrp="1"/>
          </p:cNvSpPr>
          <p:nvPr>
            <p:ph sz="quarter" idx="1"/>
          </p:nvPr>
        </p:nvSpPr>
        <p:spPr>
          <a:xfrm>
            <a:off x="173772" y="1295400"/>
            <a:ext cx="4931628" cy="4953000"/>
          </a:xfrm>
          <a:prstGeom prst="rect">
            <a:avLst/>
          </a:prstGeom>
        </p:spPr>
        <p:txBody>
          <a:bodyPr>
            <a:noAutofit/>
          </a:bodyPr>
          <a:lstStyle/>
          <a:p>
            <a:r>
              <a:rPr lang="en-US" sz="2100" dirty="0" smtClean="0"/>
              <a:t>NIRA:  Companies voluntarily created minimum wages, maximum work hours, and other methods of “unfair competition”</a:t>
            </a:r>
          </a:p>
          <a:p>
            <a:pPr lvl="1"/>
            <a:r>
              <a:rPr lang="en-US" sz="1800" dirty="0" smtClean="0"/>
              <a:t>The Live Poultry Code</a:t>
            </a:r>
          </a:p>
          <a:p>
            <a:r>
              <a:rPr lang="en-US" sz="2100" i="1" dirty="0" smtClean="0"/>
              <a:t>Schechter </a:t>
            </a:r>
            <a:r>
              <a:rPr lang="en-US" sz="2100" i="1" dirty="0"/>
              <a:t>v. United States</a:t>
            </a:r>
            <a:r>
              <a:rPr lang="en-US" sz="2100" dirty="0"/>
              <a:t>: </a:t>
            </a:r>
            <a:r>
              <a:rPr lang="en-US" sz="2100" dirty="0" smtClean="0"/>
              <a:t> SCOTUS held </a:t>
            </a:r>
            <a:r>
              <a:rPr lang="en-US" sz="2100" dirty="0"/>
              <a:t>that the </a:t>
            </a:r>
            <a:r>
              <a:rPr lang="en-US" sz="2100" dirty="0" smtClean="0"/>
              <a:t>Live Poultry Code created under the NIRA </a:t>
            </a:r>
            <a:r>
              <a:rPr lang="en-US" sz="2100" dirty="0"/>
              <a:t>violated the Constitution's separation of powers because it was </a:t>
            </a:r>
            <a:r>
              <a:rPr lang="en-US" sz="2100" u="sng" dirty="0"/>
              <a:t>written by </a:t>
            </a:r>
            <a:r>
              <a:rPr lang="en-US" sz="2100" u="sng" dirty="0" smtClean="0"/>
              <a:t>the Executive </a:t>
            </a:r>
            <a:r>
              <a:rPr lang="en-US" sz="2100" dirty="0" smtClean="0"/>
              <a:t>branch, not Congress, essentially negating the New Deal program.</a:t>
            </a:r>
          </a:p>
          <a:p>
            <a:r>
              <a:rPr lang="en-US" sz="2100" u="sng" dirty="0" smtClean="0"/>
              <a:t>The Supreme Court found six of Roosevelt's eight major New Deal statutes unconstitutional.</a:t>
            </a:r>
          </a:p>
        </p:txBody>
      </p:sp>
      <p:pic>
        <p:nvPicPr>
          <p:cNvPr id="4098" name="Picture 2" descr="http://www.pbs.org/wnet/supremecourt/capitalism/images/shechter.jpg"/>
          <p:cNvPicPr>
            <a:picLocks noChangeAspect="1" noChangeArrowheads="1"/>
          </p:cNvPicPr>
          <p:nvPr/>
        </p:nvPicPr>
        <p:blipFill>
          <a:blip r:embed="rId2" cstate="print"/>
          <a:srcRect/>
          <a:stretch>
            <a:fillRect/>
          </a:stretch>
        </p:blipFill>
        <p:spPr bwMode="auto">
          <a:xfrm>
            <a:off x="5159166" y="1816858"/>
            <a:ext cx="3580505" cy="4279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AutoShape 2" descr="data:image/jpeg;base64,/9j/4AAQSkZJRgABAQAAAQABAAD/2wCEAAkGBxQTEhQUExQWFRQXFhUXFBcXGBQYGBQXGBQWGBoUGRcYHCggGBolHBcVITEhJSorLi4uFx8zODMsNygtLiwBCgoKDg0OGhAQGywmICAvLCwsLCwsLCwtLCwsLCwsLCwsLCwsLCwsLCwsLCwsLCwsLCwsLCwsLCwsLCwsLDcsLP/AABEIAMAAoAMBIgACEQEDEQH/xAAcAAABBQEBAQAAAAAAAAAAAAAFAgMEBgcBAAj/xAA+EAACAQIEAwUDCgcAAQUAAAABAgMAEQQSITEFBkETIlFhcTKBsRRCUnKRobLB0fAHIzNic4KSwhUkU2Ph/8QAGgEAAwEBAQEAAAAAAAAAAAAAAgMEAQUABv/EACsRAAICAQQCAgEDBAMAAAAAAAABAgMRBBIhMRNBBVEiFGGxNEJxgRUyM//aAAwDAQACEQMRAD8Atc2JkEzDMct9Bp4A+FE3kyKXYtYAsdddBXIgCzadfyFN8UF4Zf8AG/4TSOY5eR0cSaTJmAxqSrmjbMD18PI+BqQFJ6kVk2DxrxMGjYg9R0PqOvvq7cI5tSWyyjs301v3W9PClwvT4Zbf8fOH5R5RYmRrE52013oRBzbhgNZWP+rUWL7+hrJB4dKy25x6C0OjhflS9GtcO4imIUtG7EA2O41sD19afmARWYs9lBY69AL9Krv8Pj/Jf/J/4rR/i39Gb/G/4TRwm3DJPbTGFzh6yCm5uw5GkknvDGktzjhre2//ACRWdsf376egwEkgJRGYDcgXtUv6mb6OsvjKUsy/k0HD8z4Z9O2dfrFh+VGoO8AVdiD4NcH7Kxsi2n29NatHI3FWSUQnVHByj6LAX09aOvUtvDE6n41Rg5QZc8cJLjK7DyFviaXgg7IC7Pc+Y2qZauhao2tPOTlN5Qz2ZB9pz/sagcR42kDxozG7tbU+z5nyvpU7F4hUVnY2VRcny/YrJOL8QM8rSN10A8F6LS7btnBXo9H55PPSNakYn5zD30xIW+m320E5O4x20WR/bTQ+LLsG/Kjr02E1JZJbqnVNxkMT4hwNGa+vgaGNxCcMozncaaa94eXmaLE0h0GhtqCPiKySbMjgiQnf1NN8T/pS/wCNvwmlRnVvX7q5xM/yZPqN+E0Ugal+SMzNe6fu1darJw3lztsMro1pNRY6hrE6eRrmqO58H1c7oVpbyJwfmGSHut34yLWO6j+09KEW291P4vAvEckilW8CN/fTF6yTfTCqhWnuj7L9yCLQP/kNv+VqwcW/oy/43/Car3IH9F/8p/CtWHi5/kS/Uf8ACaur/wDM+e1H9S/8mRvp+/OrJytzDHho3V1YlnzDKBtlHUn1qtsadw+EdgSqMwG5AJA9ahi2nwfQXVQsr22M7j5+1leS2UMxIHrRjknBF8QG+agLE+Z0AoCKs/JXGRG3ZNbKx0Pg3gfI0UMOeWBq1KNDjA0L9K8WrwFDeYOKjDwl/nbIPFjt+vuroOWFk+YjFye1FX584vmIgU6Agv5ncL8KpZXWnppCxJJNzqSdyaXEUCsHViSO6QQMp8T4iubOe6eT6nT1qitJf7HeEY9oJFkHTceIO4rUYp1kRXWxVhcehrICCKtfJvGLMYWPdJul+h6im6eza8Mk+S03kj5I9r+C4PpTUk1rA7Ejp5inG+FMSEgk+nxFW5TPn8FA5vWXD4kYmJiA/dPhdQNGGxUjW3rRXhfNCYmKRG7k2R+70bunVT+VHMfgEnjeOTVSTfy8G9QdayDiuHWKV0V84RiocXFyND6EGr64Rui4exCm65KQXVwa0bk1v/ap6t+I1SeW+c8lkxK506SZQWH1hbvDzvWmYOVGUPGVKHYrtXP/AEkqZcnTv+QjqK1FLB7F4NJUyyKGB8dx6HpVN4xyq6XaG7puVI7w/Wr4tdFDOtS9CtPqp1Phlb5C0hk/yH3d1dKP8U/oy/43/CaTjsQmHjkltZRZnta5uQL+u1MtxuK8oHf7KFZmy2tlYMQB4mwNFGDS2g2XbrN5loI8fhV5/h8f5Uv1/wDxFE4+NRGCScoAkdiwvEx1APzGIB12OtSU4xEZTEhDHse2JW1sulh6kG9Lr00oyyyzUfI+WvZjBTOb+D9k/aLpG9/RG8PQ1W8wPUWPnvWmcH5mjxObIhusQlIJQ903sO6xyt5GucO5ijmhkmVLLHGJCueJmIKsdQrHKe7sbVk9JJvKDp+UcIbZRyR+UOPdsuSRh2iDcn218fUVWeauJHESm2bIhKoLHyu3v/IVeOC8ZTEFwqlWjyZrMjKc4JFnQkHY6USJF9q2VUsbWyerUxjY7FEyDDYJ5HVFU3Y2vY2HrVkfkeT/AOdf+T+tXwnWm2oI0JdjrPk7ZP8AHhGa8a5ckw6hiwcE2uFIy+F6DpG1xYNcbGxuD0NazjcUkal3YKo3JIA95NZ/x/8AiDuuFUnxka4H+i9fU0UdFK1/ib/yzhH81kPJzHGsCy4g5GHdK2N2YfRU9D40J4PzRJi8UESMLCAWa/eYgEak7Lr0++s/LS4mUXLSyubC5JJv08h6VrHKvLfyWAgm8r5TI3TQjKg8hc/bXSdMKoYlyzjO12SzHonr1I07xqi86crsC2IhF1JLSoBcqdywHh+tXsC9x/caFc28NfEYZo4yc1wwH07fM99Lqnsmemt0cGRWtRTgXH5cK14m0YjOpvlb3dD5jWhkqWvfSxsdLWPhbpXFrsNKa5JMuLNo5e5qhxQyg5Jesbbnxyn5wo+hr57R7bG1tRbofG9Xnlnn1kypiu8mlpR7S/WHzhXPv0bXMSiFyNF4pgFnjMbEhWKk2trlYNbXobWqBheVIIxIEzLnjaNrEey7FtNNxew8qI4XELIodGDKRdWU3BFV3n/jz4aKMREB5SwzEeyq2va/U5hUsFJy2oc3xkKRcvqsTQtK5RmjY3ESmyEEJdFFwba31869gOX8PC94u4SsoK3GomIJup10sANdqySPmXFrquJk97XB+29RZMaJGlfEB5JHHcYECz3GrDqLDarFpZpcsR54/Rs/CuWY4B7cj/yuxBbJ3U10GVRr5m50pWC5eSOGSESSMjp2Zv2YYCzDQqo17x1N6xzhHH58MwaOVgAQSpJKlb6ggnTTwreEsQCDcGxB8QRvU+oplU+WNrnGfRF4ZwxYc4QkKxzZNMqtbVlsLgtufOphNeoVx/j8GEW8rakXVBq7eg6DzNTpSmw3JRCLiqhzLz9DBdIrTSbaGyKR4sNz5CqJzPzlNi+7/Si17ik3Yf3t870FVu9dCnQ/3TEWanjCCXGuNTYo5pXzW2XZV9F299DM969ensFhi7Wuq+LMbKo8Segq9KMFwSZcnyFuUoppJwmHJUkjtGFu6gNzc9B8a2qSTQ+o+IoLy5wWLCwhY+8WALv9Mnr5L4Ci7eyfd8RXHuuVksovphtRBiOrfWp9BTCD2vrGnUNqS+wik/xFngUorQhpWUntL5CF2F7A5tjpWfkXraeM8HixSZZRqL5WX2lPiD4eVZvzHyu2F1zo6naxCt/wTr7r10tLdHG32S2wfZXLUv0pIroq9CEFOBcemwjZonsCe8hvkf6w/MffWlcM4xheJBA65Zo2DhCbFSCLsjbMuguOnWsgfWnsJiGjdWRirqbhhuKnu08ZrK7Gwsa4ZueN4BhJbtLBGdyWsAbDfVawliL3F7dL9BWtQczDEcOnl0DrG6yKPmvYgEeRrIj4UrRqa3KT6N1D6wKJrfeXAxw2HzDKeyS//I/K1YBW4cA4sgwEM7EZFhBY/VFrevdtWa+OUsG6b2ROe+bfkiiOKxmcGxOojXbMR1J6elY/isU0jF3Ys7aszG5J9ae4rxFp5Xlf2nJNvo+CjyA0qCKfRRGEV9irLHJnaSBXRXmqgV0eIo5ypy2+LktYrCpAd/iq+LaEeVB4F7w7uYkgBTfvHothrrW78JiKwxqUWMhRdEFlRuoFR6y5wWF7KaK93LJJXS1raWt4UyzfEfEVJvTcg+I+Irjcl+CADqfU/GnVpobn1Pxp1KJ9gIeRKqHO3KkmJkEsTAkKFyNodL6q1+vh5Vb0alrTK7NktwMo5RguJgaNijghgbEG2h91NGtJ47yCHLSQOFJJJjb2bnqGGo361n/EcGYnZGtmUkHKQwuPAiuzVcpr9yKcGiKK6TXK9TRZIgxjorqpIEihXH0gCCB7rUxXia9WrCPNnL1a+KceH/puFw6WBIYzAdArm3vJ191VUGuXoJwUms+jYzcRJrhpdepj55AQ2RUzAYHtDq6IoF2Z2ygeg1LHyAqOBetA5B5RhmXt5X7VVYqIwCFuLHvEnvemlJvs2Qyxlcd0iycocqwQIkqntndQwlIsLHUFVPs/GrM4vToXTa3wpMgrh2TcnlnSjFRXBGNImbT7PiKXJTLA2/fiKWEQ13b1Pxp0Cmhu31j8adU0T7AHFp1WptacUV40UKyvnaSD5VIvYMHBu7LLlDEgHNkKHxPXpWrChfFuXcPiSDLHdtsykq1vUb06ixQlli7E5LCMRkHhe3S9JtRTj+A7HESRhSgDEKG+cvRr9b0MNduLTWUyCSaOCvGvV6jBE2rteFdNeMPUk0oVYeRuER4nECOVZGW1zkNgtvpncA+VDOagss2McvCB/BOCS4qTs4hrpmY3yoD1J/Ktw4BwlMNAkKbLe5+kx3apGBwUcSBIkWNfoqLff1qRXG1GqdvHo6FVageJpD07ampKlY8jOKbZtPePiKcYU07abdR8RWHiB1PqfjTiU0Dv6n409HRvsBdDq06KbQ08Kw8dFLK7GkK1NY3FJEjSSMFRRqfyA6k0UVl4PMcxOGWQBXRXA2DKG+NZrz5yzklaWPslRgvczKhUjQ5VO4Om1ReP87zzNljJhj2AX2yPEt091VWRixzNcnqTqT6neulp6LIvLZJbZF8IS1IvSia4K6DJjlq9rSq6K82ZkN8DwmC0bE4hz/8AXEj6fWe33Ae+tW5Y4ngmXs8I0a23jAKv6lSLsaw0t76chmZWBUlWXVSD7JHWpbtPv9j6rdvaPoz0oJBzRC/yshXthSRIbA31Yd0X19k72qfwTG9tBFNoM6KxF9ASNbe+/wBlZxM2Iw54jGcHM4xDMFcBsqDM9joDfRwdDXKhWnlP0VykzQ8JxqOTD/KRmEeVn1FmCre+nuodwfm+HFv2cccwJUtmdLLYedz+/ShPCnliwq4SXDSkHCyMzLcanNaEd22cg+PuoJygMTBI7JFijEkLERShhme4IVQFtffYXo/DHDPb5ZRpTCo82g/fiKVw7FGSNHKGMsuqte6+RuAb1yfb3j4ipmOQM6n6xp1Gpld29adjNjRPsBdDskyopZmCgWuW0Aubb0A4hzAnyrsGnaBQPaAQhiQpTvEH+/p4UE5+5hjyvhjExYBCjnQBr3vY7771SuE4PtZEizqmcgXb2R4XqmmrKy+hUp4NOxXGJ8LODiiDhitlkjTQN0LgHukjXcg9KqPOPNLYrs0ClEW7Fb3zMT3WOl9F6eZq38s8HkhvC88OIgsQYlF2UnwFzYa7Hytas75g4f2GJli8H7vmp1H3G3uqimEHPH0KslLANDeNKp35I9kbK1pGKx6HvkWuF8dxtVu4b/DqV0BkkETEi6gFiq63La2zbWH31bK2MeWxKi5FLt5Hp9+1SH4dIERzG4WQkRmx75GpCjc1s2H4HhMNBkKKI1Id2kt3mXZ2J3IoTxTnYI0YiiORnVflEqMqAaXCA2Ld30HrUv6zd/1Qzwccsz+PlTGHLbDv3trgC2gOt9txvXuL8q4rDx55YyF2JUhgl9g1tr1pGM/iDhEIydpIl7FlUhAPEsd9LmwBoa3HHxUom+SdpgkU/wBbKgBNy0i37rMRYWP3Vi1NmeUe8Mfsy03qbwrhzYiVYVIDPoCdl0NybdKuvEOQRMyzYKSMYeRQ4D3AT0Opy+R2tQ/D8kBmyDG4Zm6orm5HUX//ACqHfFxA8byaXgeMYfKyiaP+QiCUhhlQZSBdttcraeVV3FfxAQyokKfyu0VJZpMyqBfUKB1tfeqviuDQ4XEFZIZpWAzRwKVKkW1keVR7JIOgUWsb0Y4dzLg5oVGLjjGSQ9hBEGYAZbXCj2idd657qS57Kt3plnj5sWZmXCQyYi27qAkQ9ZG/IGiOFSdu9MyDf+XGCVG27t3m9wAqHguITSqBDhOxjHstORGAP7YUBP3ijLbfpoNqmseOBsRFRptvePiKfO1Rp9vePiKV2GC13b61PxWphNz6mnFo/YtdGb/xBOJMimYDs87iAiwJHdve2u1qA8BkVZ4y7FUN1ci1wrrlO4I6i9XTnXl7N22JechVUFEILWbQZRroCbbVntr6DpvtXQre6GEIl2a1zIII8IT3FZVUQOuUNnA0KMuvTWqnwTjkUswGOjWS6qnatuo1tmF7N9bcXqnRRjfT7NaI4HBM1pBHI8SsokKA7E7ZuhIo6q1GLyDObcjW+V8PGueMSdsY2zRyMQxCSaZVbb5tjbTTpVjBtQ7gvCI4EtGGsQLBzcqLkhPKxJ95NEkWudY+ShR4FjXz+/7Kp/OHHIjdEhGLnizG1i8cAtcux2JIA7vlVsxOGzqVuygixKmx87EbVAxvyfC4eTMqxwBSGCj27i2UfSY0VTSZk1wUXhfMks8EeGjw4nmDFizheyiuTlIUaXAPWw9a9xDAWu3E8V2pQ9zCxm7MW9nb2QbWsBUXgfMcwklhwsAVpMscMd7CDKTmd9O82o1P6VbuXuTkgl7aWQzzaXLAWVurDqT4E7VVJ7HyKit3RE4bLHLHhcLLA6KA3axMDYuAcoYA3yXZm7wA2obxLkuVcXngw8ZgUqVjaSwew1ve+l+nlWkL4UrLep1e08oa6jMp+JYnAxOs+FVu3BQt25zMqqwCXsSAFY6m+po3wPjPDIAqwAGWwv2SSSve2ozZSTrfwqyY7guHnYPLEshUWXNqAL30G16l4bCJGto1CL9FQAPfbeidscAqGAanFpX9jDTW+lKUiB9zEt91EFOmuh6gEm3vIFPD1pphU88PodHgQdqZmItb0/EKW5qNMfiv4hQBAy2rfWNPR0wx77/WNPpRvsBdCpYVdSjgMrCxBFwaBcxcqDEdgI8kaRkhhaxKHLoCB5Nv40TTisZZ0LWaO5YEEWA6+dLPGYgsbZv6htHYE5jta3TUitja4dM86W/RXRyEgxSuoBw9u8jMxa+unmPZ6+NWbgHAUwhk7ItaRgcpIIS2wX7Tv5UhePwl+zBYvmy6KxGa9t6Kxrbf3nzonfKS7M8Ox8ofC9KUooHh+ZsOxAzEZtAWBAJ8L0/j+PxRNkYkt1CqTl8zbak749jvFLoLioMnCw8olk75T+ip0WPbvBfnPf5x26bmpGCxiyIHQ5lI0NQeKceihIQ5mci+VBmIHifCiU8LIKrk3gc4bwaKFpZI178rMzt11N8o8FFESPGg8nMsIjWQFmVnCd0ahiL2IJqTJxZFlMRDZghfpawvpe++lY7N3bCVcl0gjelCq9heaYnZVyyKG0DMvdv0Fwd6M4ibIpY6hVJt42F6xSR6VcotJj7vYaUnNpVfw/NMTlFMciBjZWIGUnw0NE4+KI0rxA95FUn3328xp9tYpxfRrpku0ThoKZZvGgk3NKK7oYpDkazsACAftr2L5kjVvZdgQCrACzAi4tc6msdiC8E/oLtUXEH8SfiFO4PECWMOAVB6NvvTU0f3Mn4hRqOUKeV2Cs3eb6xp1GqPKe8ws3tGxyNYjpraxp+NvI/Yf0rX2LXQD5m4YzlZIgSx7jgdQban99KXwngrpiQH70cVyh6Xa2w8b3o+j28fcDXPlWuzW+q/xtSnXFvLLFq5qO0A4GGRMQ11nAMxIyWyEFjq19fCrhGenrUeOYf3f8sPyp1W/djRRgo9MVZdvxn0UrD4Kd4PkwgYEvm7RtAq3JuAdzReKGbDSylYWnWQghgdQR0a42o8uKH91/JH/SujEA9Gt1ujj8qDxLI16tv0RuXcE0EIV7BixYgbLmPs0PxUUsGJkmSJpkkUDSwKkdNelGw1/G3of0pztbb3+w/pROC2pZFRue5t+ypTcFnaF2yASNN2vZg7AC1gbb61Lw+FlmneZozEOyKBWIJY2P61YFxS7d7/AIf9KcE4PQ+9WHxFB419jHqeCmYTg06iAusjoDd4rjuEHRh5eVXTFd5GA1JVgPPu0lreB+w/pSO2HXMP9X/SihBRMsv3tN+it8L4AViR5DIzpqsVwQG6fl1qNh+EYqNknyKXuS6A94hjYg30GlW4TL/cf9WH5U556+liPurHTEJayfOfZTMXwCZmnZcy5nuq3A7RSTcEeI0otxPBOyYYRoVyOpK/QAB+2jbzqOh/5Y/AU0uJB+l/w/6V5Ux+zz1Mnj9hw2F9T1qLI231k/EKfOo2P2H9KiTMe7YMe8vzW+kPKm9dEz57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xQTEhQUExQWFRQXFhUXFBcXGBQYGBQXGBQWGBoUGRcYHCggGBolHBcVITEhJSorLi4uFx8zODMsNygtLiwBCgoKDg0OGhAQGywmICAvLCwsLCwsLCwtLCwsLCwsLCwsLCwsLCwsLCwsLCwsLCwsLCwsLCwsLCwsLCwsLDcsLP/AABEIAMAAoAMBIgACEQEDEQH/xAAcAAABBQEBAQAAAAAAAAAAAAAFAgMEBgcBAAj/xAA+EAACAQIEAwUDCgcAAQUAAAABAgMAEQQSITEFBkETIlFhcTKBsRRCUnKRobLB0fAHIzNic4KSwhUkU2Ph/8QAGgEAAwEBAQEAAAAAAAAAAAAAAgMEAQUABv/EACsRAAICAQQCAgEDBAMAAAAAAAABAgMRBBIhMRNBBVEiFGGxNEJxgRUyM//aAAwDAQACEQMRAD8Atc2JkEzDMct9Bp4A+FE3kyKXYtYAsdddBXIgCzadfyFN8UF4Zf8AG/4TSOY5eR0cSaTJmAxqSrmjbMD18PI+BqQFJ6kVk2DxrxMGjYg9R0PqOvvq7cI5tSWyyjs301v3W9PClwvT4Zbf8fOH5R5RYmRrE52013oRBzbhgNZWP+rUWL7+hrJB4dKy25x6C0OjhflS9GtcO4imIUtG7EA2O41sD19afmARWYs9lBY69AL9Krv8Pj/Jf/J/4rR/i39Gb/G/4TRwm3DJPbTGFzh6yCm5uw5GkknvDGktzjhre2//ACRWdsf376egwEkgJRGYDcgXtUv6mb6OsvjKUsy/k0HD8z4Z9O2dfrFh+VGoO8AVdiD4NcH7Kxsi2n29NatHI3FWSUQnVHByj6LAX09aOvUtvDE6n41Rg5QZc8cJLjK7DyFviaXgg7IC7Pc+Y2qZauhao2tPOTlN5Qz2ZB9pz/sagcR42kDxozG7tbU+z5nyvpU7F4hUVnY2VRcny/YrJOL8QM8rSN10A8F6LS7btnBXo9H55PPSNakYn5zD30xIW+m320E5O4x20WR/bTQ+LLsG/Kjr02E1JZJbqnVNxkMT4hwNGa+vgaGNxCcMozncaaa94eXmaLE0h0GhtqCPiKySbMjgiQnf1NN8T/pS/wCNvwmlRnVvX7q5xM/yZPqN+E0Ugal+SMzNe6fu1darJw3lztsMro1pNRY6hrE6eRrmqO58H1c7oVpbyJwfmGSHut34yLWO6j+09KEW291P4vAvEckilW8CN/fTF6yTfTCqhWnuj7L9yCLQP/kNv+VqwcW/oy/43/Car3IH9F/8p/CtWHi5/kS/Uf8ACaur/wDM+e1H9S/8mRvp+/OrJytzDHho3V1YlnzDKBtlHUn1qtsadw+EdgSqMwG5AJA9ahi2nwfQXVQsr22M7j5+1leS2UMxIHrRjknBF8QG+agLE+Z0AoCKs/JXGRG3ZNbKx0Pg3gfI0UMOeWBq1KNDjA0L9K8WrwFDeYOKjDwl/nbIPFjt+vuroOWFk+YjFye1FX584vmIgU6Agv5ncL8KpZXWnppCxJJNzqSdyaXEUCsHViSO6QQMp8T4iubOe6eT6nT1qitJf7HeEY9oJFkHTceIO4rUYp1kRXWxVhcehrICCKtfJvGLMYWPdJul+h6im6eza8Mk+S03kj5I9r+C4PpTUk1rA7Ejp5inG+FMSEgk+nxFW5TPn8FA5vWXD4kYmJiA/dPhdQNGGxUjW3rRXhfNCYmKRG7k2R+70bunVT+VHMfgEnjeOTVSTfy8G9QdayDiuHWKV0V84RiocXFyND6EGr64Rui4exCm65KQXVwa0bk1v/ap6t+I1SeW+c8lkxK506SZQWH1hbvDzvWmYOVGUPGVKHYrtXP/AEkqZcnTv+QjqK1FLB7F4NJUyyKGB8dx6HpVN4xyq6XaG7puVI7w/Wr4tdFDOtS9CtPqp1Phlb5C0hk/yH3d1dKP8U/oy/43/CaTjsQmHjkltZRZnta5uQL+u1MtxuK8oHf7KFZmy2tlYMQB4mwNFGDS2g2XbrN5loI8fhV5/h8f5Uv1/wDxFE4+NRGCScoAkdiwvEx1APzGIB12OtSU4xEZTEhDHse2JW1sulh6kG9Lr00oyyyzUfI+WvZjBTOb+D9k/aLpG9/RG8PQ1W8wPUWPnvWmcH5mjxObIhusQlIJQ903sO6xyt5GucO5ijmhkmVLLHGJCueJmIKsdQrHKe7sbVk9JJvKDp+UcIbZRyR+UOPdsuSRh2iDcn218fUVWeauJHESm2bIhKoLHyu3v/IVeOC8ZTEFwqlWjyZrMjKc4JFnQkHY6USJF9q2VUsbWyerUxjY7FEyDDYJ5HVFU3Y2vY2HrVkfkeT/AOdf+T+tXwnWm2oI0JdjrPk7ZP8AHhGa8a5ckw6hiwcE2uFIy+F6DpG1xYNcbGxuD0NazjcUkal3YKo3JIA95NZ/x/8AiDuuFUnxka4H+i9fU0UdFK1/ib/yzhH81kPJzHGsCy4g5GHdK2N2YfRU9D40J4PzRJi8UESMLCAWa/eYgEak7Lr0++s/LS4mUXLSyubC5JJv08h6VrHKvLfyWAgm8r5TI3TQjKg8hc/bXSdMKoYlyzjO12SzHonr1I07xqi86crsC2IhF1JLSoBcqdywHh+tXsC9x/caFc28NfEYZo4yc1wwH07fM99Lqnsmemt0cGRWtRTgXH5cK14m0YjOpvlb3dD5jWhkqWvfSxsdLWPhbpXFrsNKa5JMuLNo5e5qhxQyg5Jesbbnxyn5wo+hr57R7bG1tRbofG9Xnlnn1kypiu8mlpR7S/WHzhXPv0bXMSiFyNF4pgFnjMbEhWKk2trlYNbXobWqBheVIIxIEzLnjaNrEey7FtNNxew8qI4XELIodGDKRdWU3BFV3n/jz4aKMREB5SwzEeyq2va/U5hUsFJy2oc3xkKRcvqsTQtK5RmjY3ESmyEEJdFFwba31869gOX8PC94u4SsoK3GomIJup10sANdqySPmXFrquJk97XB+29RZMaJGlfEB5JHHcYECz3GrDqLDarFpZpcsR54/Rs/CuWY4B7cj/yuxBbJ3U10GVRr5m50pWC5eSOGSESSMjp2Zv2YYCzDQqo17x1N6xzhHH58MwaOVgAQSpJKlb6ggnTTwreEsQCDcGxB8QRvU+oplU+WNrnGfRF4ZwxYc4QkKxzZNMqtbVlsLgtufOphNeoVx/j8GEW8rakXVBq7eg6DzNTpSmw3JRCLiqhzLz9DBdIrTSbaGyKR4sNz5CqJzPzlNi+7/Si17ik3Yf3t870FVu9dCnQ/3TEWanjCCXGuNTYo5pXzW2XZV9F299DM969ensFhi7Wuq+LMbKo8Segq9KMFwSZcnyFuUoppJwmHJUkjtGFu6gNzc9B8a2qSTQ+o+IoLy5wWLCwhY+8WALv9Mnr5L4Ci7eyfd8RXHuuVksovphtRBiOrfWp9BTCD2vrGnUNqS+wik/xFngUorQhpWUntL5CF2F7A5tjpWfkXraeM8HixSZZRqL5WX2lPiD4eVZvzHyu2F1zo6naxCt/wTr7r10tLdHG32S2wfZXLUv0pIroq9CEFOBcemwjZonsCe8hvkf6w/MffWlcM4xheJBA65Zo2DhCbFSCLsjbMuguOnWsgfWnsJiGjdWRirqbhhuKnu08ZrK7Gwsa4ZueN4BhJbtLBGdyWsAbDfVawliL3F7dL9BWtQczDEcOnl0DrG6yKPmvYgEeRrIj4UrRqa3KT6N1D6wKJrfeXAxw2HzDKeyS//I/K1YBW4cA4sgwEM7EZFhBY/VFrevdtWa+OUsG6b2ROe+bfkiiOKxmcGxOojXbMR1J6elY/isU0jF3Ys7aszG5J9ae4rxFp5Xlf2nJNvo+CjyA0qCKfRRGEV9irLHJnaSBXRXmqgV0eIo5ypy2+LktYrCpAd/iq+LaEeVB4F7w7uYkgBTfvHothrrW78JiKwxqUWMhRdEFlRuoFR6y5wWF7KaK93LJJXS1raWt4UyzfEfEVJvTcg+I+Irjcl+CADqfU/GnVpobn1Pxp1KJ9gIeRKqHO3KkmJkEsTAkKFyNodL6q1+vh5Vb0alrTK7NktwMo5RguJgaNijghgbEG2h91NGtJ47yCHLSQOFJJJjb2bnqGGo361n/EcGYnZGtmUkHKQwuPAiuzVcpr9yKcGiKK6TXK9TRZIgxjorqpIEihXH0gCCB7rUxXia9WrCPNnL1a+KceH/puFw6WBIYzAdArm3vJ191VUGuXoJwUms+jYzcRJrhpdepj55AQ2RUzAYHtDq6IoF2Z2ygeg1LHyAqOBetA5B5RhmXt5X7VVYqIwCFuLHvEnvemlJvs2Qyxlcd0iycocqwQIkqntndQwlIsLHUFVPs/GrM4vToXTa3wpMgrh2TcnlnSjFRXBGNImbT7PiKXJTLA2/fiKWEQ13b1Pxp0Cmhu31j8adU0T7AHFp1WptacUV40UKyvnaSD5VIvYMHBu7LLlDEgHNkKHxPXpWrChfFuXcPiSDLHdtsykq1vUb06ixQlli7E5LCMRkHhe3S9JtRTj+A7HESRhSgDEKG+cvRr9b0MNduLTWUyCSaOCvGvV6jBE2rteFdNeMPUk0oVYeRuER4nECOVZGW1zkNgtvpncA+VDOagss2McvCB/BOCS4qTs4hrpmY3yoD1J/Ktw4BwlMNAkKbLe5+kx3apGBwUcSBIkWNfoqLff1qRXG1GqdvHo6FVageJpD07ampKlY8jOKbZtPePiKcYU07abdR8RWHiB1PqfjTiU0Dv6n409HRvsBdDq06KbQ08Kw8dFLK7GkK1NY3FJEjSSMFRRqfyA6k0UVl4PMcxOGWQBXRXA2DKG+NZrz5yzklaWPslRgvczKhUjQ5VO4Om1ReP87zzNljJhj2AX2yPEt091VWRixzNcnqTqT6neulp6LIvLZJbZF8IS1IvSia4K6DJjlq9rSq6K82ZkN8DwmC0bE4hz/8AXEj6fWe33Ae+tW5Y4ngmXs8I0a23jAKv6lSLsaw0t76chmZWBUlWXVSD7JHWpbtPv9j6rdvaPoz0oJBzRC/yshXthSRIbA31Yd0X19k72qfwTG9tBFNoM6KxF9ASNbe+/wBlZxM2Iw54jGcHM4xDMFcBsqDM9joDfRwdDXKhWnlP0VykzQ8JxqOTD/KRmEeVn1FmCre+nuodwfm+HFv2cccwJUtmdLLYedz+/ShPCnliwq4SXDSkHCyMzLcanNaEd22cg+PuoJygMTBI7JFijEkLERShhme4IVQFtffYXo/DHDPb5ZRpTCo82g/fiKVw7FGSNHKGMsuqte6+RuAb1yfb3j4ipmOQM6n6xp1Gpld29adjNjRPsBdDskyopZmCgWuW0Aubb0A4hzAnyrsGnaBQPaAQhiQpTvEH+/p4UE5+5hjyvhjExYBCjnQBr3vY7771SuE4PtZEizqmcgXb2R4XqmmrKy+hUp4NOxXGJ8LODiiDhitlkjTQN0LgHukjXcg9KqPOPNLYrs0ClEW7Fb3zMT3WOl9F6eZq38s8HkhvC88OIgsQYlF2UnwFzYa7Hytas75g4f2GJli8H7vmp1H3G3uqimEHPH0KslLANDeNKp35I9kbK1pGKx6HvkWuF8dxtVu4b/DqV0BkkETEi6gFiq63La2zbWH31bK2MeWxKi5FLt5Hp9+1SH4dIERzG4WQkRmx75GpCjc1s2H4HhMNBkKKI1Id2kt3mXZ2J3IoTxTnYI0YiiORnVflEqMqAaXCA2Ld30HrUv6zd/1Qzwccsz+PlTGHLbDv3trgC2gOt9txvXuL8q4rDx55YyF2JUhgl9g1tr1pGM/iDhEIydpIl7FlUhAPEsd9LmwBoa3HHxUom+SdpgkU/wBbKgBNy0i37rMRYWP3Vi1NmeUe8Mfsy03qbwrhzYiVYVIDPoCdl0NybdKuvEOQRMyzYKSMYeRQ4D3AT0Opy+R2tQ/D8kBmyDG4Zm6orm5HUX//ACqHfFxA8byaXgeMYfKyiaP+QiCUhhlQZSBdttcraeVV3FfxAQyokKfyu0VJZpMyqBfUKB1tfeqviuDQ4XEFZIZpWAzRwKVKkW1keVR7JIOgUWsb0Y4dzLg5oVGLjjGSQ9hBEGYAZbXCj2idd657qS57Kt3plnj5sWZmXCQyYi27qAkQ9ZG/IGiOFSdu9MyDf+XGCVG27t3m9wAqHguITSqBDhOxjHstORGAP7YUBP3ijLbfpoNqmseOBsRFRptvePiKfO1Rp9vePiKV2GC13b61PxWphNz6mnFo/YtdGb/xBOJMimYDs87iAiwJHdve2u1qA8BkVZ4y7FUN1ci1wrrlO4I6i9XTnXl7N22JechVUFEILWbQZRroCbbVntr6DpvtXQre6GEIl2a1zIII8IT3FZVUQOuUNnA0KMuvTWqnwTjkUswGOjWS6qnatuo1tmF7N9bcXqnRRjfT7NaI4HBM1pBHI8SsokKA7E7ZuhIo6q1GLyDObcjW+V8PGueMSdsY2zRyMQxCSaZVbb5tjbTTpVjBtQ7gvCI4EtGGsQLBzcqLkhPKxJ95NEkWudY+ShR4FjXz+/7Kp/OHHIjdEhGLnizG1i8cAtcux2JIA7vlVsxOGzqVuygixKmx87EbVAxvyfC4eTMqxwBSGCj27i2UfSY0VTSZk1wUXhfMks8EeGjw4nmDFizheyiuTlIUaXAPWw9a9xDAWu3E8V2pQ9zCxm7MW9nb2QbWsBUXgfMcwklhwsAVpMscMd7CDKTmd9O82o1P6VbuXuTkgl7aWQzzaXLAWVurDqT4E7VVJ7HyKit3RE4bLHLHhcLLA6KA3axMDYuAcoYA3yXZm7wA2obxLkuVcXngw8ZgUqVjaSwew1ve+l+nlWkL4UrLep1e08oa6jMp+JYnAxOs+FVu3BQt25zMqqwCXsSAFY6m+po3wPjPDIAqwAGWwv2SSSve2ozZSTrfwqyY7guHnYPLEshUWXNqAL30G16l4bCJGto1CL9FQAPfbeidscAqGAanFpX9jDTW+lKUiB9zEt91EFOmuh6gEm3vIFPD1pphU88PodHgQdqZmItb0/EKW5qNMfiv4hQBAy2rfWNPR0wx77/WNPpRvsBdCpYVdSjgMrCxBFwaBcxcqDEdgI8kaRkhhaxKHLoCB5Nv40TTisZZ0LWaO5YEEWA6+dLPGYgsbZv6htHYE5jta3TUitja4dM86W/RXRyEgxSuoBw9u8jMxa+unmPZ6+NWbgHAUwhk7ItaRgcpIIS2wX7Tv5UhePwl+zBYvmy6KxGa9t6Kxrbf3nzonfKS7M8Ox8ofC9KUooHh+ZsOxAzEZtAWBAJ8L0/j+PxRNkYkt1CqTl8zbak749jvFLoLioMnCw8olk75T+ip0WPbvBfnPf5x26bmpGCxiyIHQ5lI0NQeKceihIQ5mci+VBmIHifCiU8LIKrk3gc4bwaKFpZI178rMzt11N8o8FFESPGg8nMsIjWQFmVnCd0ahiL2IJqTJxZFlMRDZghfpawvpe++lY7N3bCVcl0gjelCq9heaYnZVyyKG0DMvdv0Fwd6M4ibIpY6hVJt42F6xSR6VcotJj7vYaUnNpVfw/NMTlFMciBjZWIGUnw0NE4+KI0rxA95FUn3328xp9tYpxfRrpku0ThoKZZvGgk3NKK7oYpDkazsACAftr2L5kjVvZdgQCrACzAi4tc6msdiC8E/oLtUXEH8SfiFO4PECWMOAVB6NvvTU0f3Mn4hRqOUKeV2Cs3eb6xp1GqPKe8ws3tGxyNYjpraxp+NvI/Yf0rX2LXQD5m4YzlZIgSx7jgdQban99KXwngrpiQH70cVyh6Xa2w8b3o+j28fcDXPlWuzW+q/xtSnXFvLLFq5qO0A4GGRMQ11nAMxIyWyEFjq19fCrhGenrUeOYf3f8sPyp1W/djRRgo9MVZdvxn0UrD4Kd4PkwgYEvm7RtAq3JuAdzReKGbDSylYWnWQghgdQR0a42o8uKH91/JH/SujEA9Gt1ujj8qDxLI16tv0RuXcE0EIV7BixYgbLmPs0PxUUsGJkmSJpkkUDSwKkdNelGw1/G3of0pztbb3+w/pROC2pZFRue5t+ypTcFnaF2yASNN2vZg7AC1gbb61Lw+FlmneZozEOyKBWIJY2P61YFxS7d7/AIf9KcE4PQ+9WHxFB419jHqeCmYTg06iAusjoDd4rjuEHRh5eVXTFd5GA1JVgPPu0lreB+w/pSO2HXMP9X/SihBRMsv3tN+it8L4AViR5DIzpqsVwQG6fl1qNh+EYqNknyKXuS6A94hjYg30GlW4TL/cf9WH5U556+liPurHTEJayfOfZTMXwCZmnZcy5nuq3A7RSTcEeI0otxPBOyYYRoVyOpK/QAB+2jbzqOh/5Y/AU0uJB+l/w/6V5Ux+zz1Mnj9hw2F9T1qLI231k/EKfOo2P2H9KiTMe7YMe8vzW+kPKm9dEz57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socialwelfarehistory.com/wp/wp-content/uploads/2011/01/NewDealNR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3333">
            <a:off x="7318397" y="522204"/>
            <a:ext cx="1500632" cy="1800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Disorder in the court!</a:t>
            </a:r>
            <a:endParaRPr lang="en-US" sz="4000" dirty="0"/>
          </a:p>
        </p:txBody>
      </p:sp>
      <p:sp>
        <p:nvSpPr>
          <p:cNvPr id="3" name="Content Placeholder 2"/>
          <p:cNvSpPr>
            <a:spLocks noGrp="1"/>
          </p:cNvSpPr>
          <p:nvPr>
            <p:ph sz="quarter" idx="1"/>
          </p:nvPr>
        </p:nvSpPr>
        <p:spPr>
          <a:xfrm>
            <a:off x="457200" y="1295401"/>
            <a:ext cx="4495800" cy="4876798"/>
          </a:xfrm>
          <a:prstGeom prst="rect">
            <a:avLst/>
          </a:prstGeom>
        </p:spPr>
        <p:txBody>
          <a:bodyPr>
            <a:normAutofit lnSpcReduction="10000"/>
          </a:bodyPr>
          <a:lstStyle/>
          <a:p>
            <a:r>
              <a:rPr lang="en-US" sz="2400" dirty="0"/>
              <a:t>To counter the impact of the Court's decisions on the New Deal reforms, President Roosevelt proposed legislation that would allow him to appoint an additional </a:t>
            </a:r>
            <a:r>
              <a:rPr lang="en-US" sz="2400" dirty="0" smtClean="0"/>
              <a:t>six justices to the Supreme Court. </a:t>
            </a:r>
          </a:p>
          <a:p>
            <a:r>
              <a:rPr lang="en-US" sz="2400" dirty="0"/>
              <a:t>T</a:t>
            </a:r>
            <a:r>
              <a:rPr lang="en-US" sz="2400" dirty="0" smtClean="0"/>
              <a:t>he </a:t>
            </a:r>
            <a:r>
              <a:rPr lang="en-US" sz="2400" dirty="0"/>
              <a:t>legislation immediately came under </a:t>
            </a:r>
            <a:r>
              <a:rPr lang="en-US" sz="2400" u="sng" dirty="0"/>
              <a:t>sharp criticism </a:t>
            </a:r>
            <a:r>
              <a:rPr lang="en-US" sz="2400" dirty="0"/>
              <a:t>from legislators, bar associations, and the public</a:t>
            </a:r>
            <a:r>
              <a:rPr lang="en-US" sz="2400" dirty="0" smtClean="0"/>
              <a:t>.</a:t>
            </a:r>
          </a:p>
          <a:p>
            <a:r>
              <a:rPr lang="en-US" sz="2400" u="sng" dirty="0" smtClean="0"/>
              <a:t>The law didn’t pass, and the “court packing scheme” tarnished FDR’s image.</a:t>
            </a:r>
            <a:endParaRPr lang="en-US" sz="2400" u="sng" dirty="0"/>
          </a:p>
        </p:txBody>
      </p:sp>
      <p:pic>
        <p:nvPicPr>
          <p:cNvPr id="2052" name="Picture 4" descr="http://images.flatworldknowledge.com/trowbridge2_1.0/trowbridge2_1.0-fig07_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906" y="1295400"/>
            <a:ext cx="3730293"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1276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sz="4000" dirty="0" smtClean="0"/>
              <a:t>The Roosevelt Recession</a:t>
            </a:r>
            <a:endParaRPr lang="en-US" sz="4000" dirty="0"/>
          </a:p>
        </p:txBody>
      </p:sp>
      <p:sp>
        <p:nvSpPr>
          <p:cNvPr id="3" name="Content Placeholder 2"/>
          <p:cNvSpPr>
            <a:spLocks noGrp="1"/>
          </p:cNvSpPr>
          <p:nvPr>
            <p:ph idx="1"/>
          </p:nvPr>
        </p:nvSpPr>
        <p:spPr>
          <a:xfrm>
            <a:off x="609600" y="1600200"/>
            <a:ext cx="4648200" cy="4114800"/>
          </a:xfrm>
          <a:prstGeom prst="rect">
            <a:avLst/>
          </a:prstGeom>
        </p:spPr>
        <p:txBody>
          <a:bodyPr>
            <a:normAutofit/>
          </a:bodyPr>
          <a:lstStyle/>
          <a:p>
            <a:r>
              <a:rPr lang="en-US" sz="2400" dirty="0" smtClean="0"/>
              <a:t>In 1937, America faced yet another economic downturn, largely as the result of overspending by the federal government.</a:t>
            </a:r>
          </a:p>
          <a:p>
            <a:r>
              <a:rPr lang="en-US" sz="2400" dirty="0" smtClean="0"/>
              <a:t>Nicknamed the “Roosevelt Recession,” citizens were concerned that the slip was a sign that the New Deal programs hadn’t worked.</a:t>
            </a:r>
          </a:p>
        </p:txBody>
      </p:sp>
      <p:pic>
        <p:nvPicPr>
          <p:cNvPr id="2050" name="Picture 2" descr="http://www.nature.com/nature/journal/v457/n7232/images/457964a-i1.0.jpg"/>
          <p:cNvPicPr>
            <a:picLocks noChangeAspect="1" noChangeArrowheads="1"/>
          </p:cNvPicPr>
          <p:nvPr/>
        </p:nvPicPr>
        <p:blipFill>
          <a:blip r:embed="rId2" cstate="print"/>
          <a:srcRect/>
          <a:stretch>
            <a:fillRect/>
          </a:stretch>
        </p:blipFill>
        <p:spPr bwMode="auto">
          <a:xfrm>
            <a:off x="5486400" y="1219200"/>
            <a:ext cx="3352800" cy="4559809"/>
          </a:xfrm>
          <a:prstGeom prst="rect">
            <a:avLst/>
          </a:prstGeom>
          <a:noFill/>
        </p:spPr>
      </p:pic>
    </p:spTree>
    <p:extLst>
      <p:ext uri="{BB962C8B-B14F-4D97-AF65-F5344CB8AC3E}">
        <p14:creationId xmlns:p14="http://schemas.microsoft.com/office/powerpoint/2010/main" val="256161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7391400" cy="1143000"/>
          </a:xfrm>
        </p:spPr>
        <p:txBody>
          <a:bodyPr/>
          <a:lstStyle/>
          <a:p>
            <a:r>
              <a:rPr lang="en-US" sz="2000" b="1" dirty="0"/>
              <a:t>Year</a:t>
            </a:r>
            <a:r>
              <a:rPr lang="en-US" sz="1600" b="1" dirty="0"/>
              <a:t> | </a:t>
            </a:r>
            <a:r>
              <a:rPr lang="en-US" sz="2000" b="1" dirty="0"/>
              <a:t>Unemployment Rate</a:t>
            </a:r>
            <a:r>
              <a:rPr lang="en-US" sz="2000" dirty="0"/>
              <a:t/>
            </a:r>
            <a:br>
              <a:rPr lang="en-US" sz="2000" dirty="0"/>
            </a:br>
            <a:r>
              <a:rPr lang="en-US" sz="2000" dirty="0"/>
              <a:t>1929 | 3.2% </a:t>
            </a:r>
            <a:br>
              <a:rPr lang="en-US" sz="2000" dirty="0"/>
            </a:br>
            <a:r>
              <a:rPr lang="en-US" sz="2000" dirty="0"/>
              <a:t>1930 | 8.7% </a:t>
            </a:r>
            <a:br>
              <a:rPr lang="en-US" sz="2000" dirty="0"/>
            </a:br>
            <a:r>
              <a:rPr lang="en-US" sz="2000" dirty="0"/>
              <a:t>1931 | 15.9% </a:t>
            </a:r>
            <a:br>
              <a:rPr lang="en-US" sz="2000" dirty="0"/>
            </a:br>
            <a:r>
              <a:rPr lang="en-US" sz="2000" dirty="0"/>
              <a:t>1932 | 23.6% </a:t>
            </a:r>
            <a:br>
              <a:rPr lang="en-US" sz="2000" dirty="0"/>
            </a:br>
            <a:r>
              <a:rPr lang="en-US" sz="2000" dirty="0"/>
              <a:t>1933 | 24.9% </a:t>
            </a:r>
            <a:br>
              <a:rPr lang="en-US" sz="2000" dirty="0"/>
            </a:br>
            <a:r>
              <a:rPr lang="en-US" sz="2000" dirty="0"/>
              <a:t>1934 | 21.7% </a:t>
            </a:r>
            <a:br>
              <a:rPr lang="en-US" sz="2000" dirty="0"/>
            </a:br>
            <a:r>
              <a:rPr lang="en-US" sz="2000" dirty="0"/>
              <a:t>1935 | 20.1% </a:t>
            </a:r>
            <a:br>
              <a:rPr lang="en-US" sz="2000" dirty="0"/>
            </a:br>
            <a:r>
              <a:rPr lang="en-US" sz="2000" dirty="0"/>
              <a:t>1936 | 16.9% </a:t>
            </a:r>
            <a:br>
              <a:rPr lang="en-US" sz="2000" dirty="0"/>
            </a:br>
            <a:r>
              <a:rPr lang="en-US" sz="2000" dirty="0"/>
              <a:t>1937 | 14.3% </a:t>
            </a:r>
            <a:br>
              <a:rPr lang="en-US" sz="2000" dirty="0"/>
            </a:br>
            <a:r>
              <a:rPr lang="en-US" sz="2000" dirty="0"/>
              <a:t>1938 | 19.0% </a:t>
            </a:r>
            <a:br>
              <a:rPr lang="en-US" sz="2000" dirty="0"/>
            </a:br>
            <a:r>
              <a:rPr lang="en-US" sz="2000" dirty="0"/>
              <a:t>1939 | 17.2% </a:t>
            </a:r>
            <a:br>
              <a:rPr lang="en-US" sz="2000" dirty="0"/>
            </a:br>
            <a:r>
              <a:rPr lang="en-US" sz="2000" dirty="0"/>
              <a:t>1940 | 14.6% </a:t>
            </a:r>
            <a:br>
              <a:rPr lang="en-US" sz="2000" dirty="0"/>
            </a:br>
            <a:r>
              <a:rPr lang="en-US" sz="2000" dirty="0"/>
              <a:t>1941 | 9.9% </a:t>
            </a:r>
            <a:br>
              <a:rPr lang="en-US" sz="2000" dirty="0"/>
            </a:br>
            <a:r>
              <a:rPr lang="en-US" sz="2000" dirty="0"/>
              <a:t>1942 | 4.7% </a:t>
            </a:r>
            <a:br>
              <a:rPr lang="en-US" sz="2000" dirty="0"/>
            </a:br>
            <a:r>
              <a:rPr lang="en-US" sz="2000" dirty="0"/>
              <a:t>1943 | 1.9% </a:t>
            </a:r>
            <a:br>
              <a:rPr lang="en-US" sz="2000" dirty="0"/>
            </a:br>
            <a:r>
              <a:rPr lang="en-US" sz="2000" dirty="0"/>
              <a:t>(Darby 1976: 8).</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295400"/>
            <a:ext cx="5986537" cy="3962400"/>
          </a:xfrm>
        </p:spPr>
      </p:pic>
      <p:sp>
        <p:nvSpPr>
          <p:cNvPr id="5" name="Down Arrow 4"/>
          <p:cNvSpPr/>
          <p:nvPr/>
        </p:nvSpPr>
        <p:spPr>
          <a:xfrm>
            <a:off x="5638800" y="762000"/>
            <a:ext cx="45719"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5400" y="348734"/>
            <a:ext cx="2078454" cy="369332"/>
          </a:xfrm>
          <a:prstGeom prst="rect">
            <a:avLst/>
          </a:prstGeom>
          <a:noFill/>
        </p:spPr>
        <p:txBody>
          <a:bodyPr wrap="none" rtlCol="0">
            <a:spAutoFit/>
          </a:bodyPr>
          <a:lstStyle/>
          <a:p>
            <a:r>
              <a:rPr lang="en-US" dirty="0" smtClean="0"/>
              <a:t>Roosevelt Recession</a:t>
            </a:r>
            <a:endParaRPr lang="en-US" dirty="0"/>
          </a:p>
        </p:txBody>
      </p:sp>
    </p:spTree>
    <p:extLst>
      <p:ext uri="{BB962C8B-B14F-4D97-AF65-F5344CB8AC3E}">
        <p14:creationId xmlns:p14="http://schemas.microsoft.com/office/powerpoint/2010/main" val="9459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Positive Changes under Roosevelt</a:t>
            </a:r>
            <a:endParaRPr lang="en-US" sz="3600" dirty="0"/>
          </a:p>
        </p:txBody>
      </p:sp>
      <p:sp>
        <p:nvSpPr>
          <p:cNvPr id="3" name="Content Placeholder 2"/>
          <p:cNvSpPr>
            <a:spLocks noGrp="1"/>
          </p:cNvSpPr>
          <p:nvPr>
            <p:ph idx="1"/>
          </p:nvPr>
        </p:nvSpPr>
        <p:spPr>
          <a:prstGeom prst="rect">
            <a:avLst/>
          </a:prstGeom>
        </p:spPr>
        <p:txBody>
          <a:bodyPr>
            <a:normAutofit/>
          </a:bodyPr>
          <a:lstStyle/>
          <a:p>
            <a:r>
              <a:rPr lang="en-US" sz="2400" dirty="0" smtClean="0"/>
              <a:t>Wagner Act/National Labor Relations Board: Recognized for the first time the right of workers to organize and bargain collectively with their employers</a:t>
            </a:r>
          </a:p>
          <a:p>
            <a:r>
              <a:rPr lang="en-US" sz="2400" dirty="0" smtClean="0"/>
              <a:t>Keynesian Economics: Argues that the government should spend heavily during a recession, even if it had to run into deficit, in order to jump start the economy.</a:t>
            </a:r>
          </a:p>
          <a:p>
            <a:r>
              <a:rPr lang="en-US" sz="2400" dirty="0" smtClean="0"/>
              <a:t>The Repeal of Prohibition in the United States was accomplished with the passage of the Twenty-first Amendment to the United States Constitution on December 5, 1933.</a:t>
            </a:r>
          </a:p>
          <a:p>
            <a:endParaRPr lang="en-US" sz="2000" dirty="0"/>
          </a:p>
        </p:txBody>
      </p:sp>
    </p:spTree>
    <p:extLst>
      <p:ext uri="{BB962C8B-B14F-4D97-AF65-F5344CB8AC3E}">
        <p14:creationId xmlns:p14="http://schemas.microsoft.com/office/powerpoint/2010/main" val="58832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End of the Depression</a:t>
            </a:r>
            <a:endParaRPr lang="en-US" sz="4000" dirty="0"/>
          </a:p>
        </p:txBody>
      </p:sp>
      <p:sp>
        <p:nvSpPr>
          <p:cNvPr id="3" name="Content Placeholder 2"/>
          <p:cNvSpPr>
            <a:spLocks noGrp="1"/>
          </p:cNvSpPr>
          <p:nvPr>
            <p:ph idx="1"/>
          </p:nvPr>
        </p:nvSpPr>
        <p:spPr>
          <a:xfrm>
            <a:off x="4432644" y="1348785"/>
            <a:ext cx="3657600" cy="4800600"/>
          </a:xfrm>
          <a:prstGeom prst="rect">
            <a:avLst/>
          </a:prstGeom>
        </p:spPr>
        <p:txBody>
          <a:bodyPr>
            <a:normAutofit fontScale="77500" lnSpcReduction="20000"/>
          </a:bodyPr>
          <a:lstStyle/>
          <a:p>
            <a:r>
              <a:rPr lang="en-US" sz="2800" dirty="0" smtClean="0"/>
              <a:t>Although the New Deal provided the relief necessary to allow America to begin the road to recovery, it would be the outbreak of war in Europe that would truly pull America out of the Great Depression.</a:t>
            </a:r>
          </a:p>
          <a:p>
            <a:r>
              <a:rPr lang="en-US" sz="2800" dirty="0" smtClean="0"/>
              <a:t>Massive Federal Spending on war-time products, and the transformation of American factories into war-time producing factories, helped pull the economy out of the Great Depression.</a:t>
            </a:r>
            <a:endParaRPr lang="en-US" sz="28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244" y="1348785"/>
            <a:ext cx="3796956" cy="493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53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21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46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t>Election of 1932</a:t>
            </a:r>
            <a:endParaRPr lang="en-US" sz="4000" u="sng" dirty="0"/>
          </a:p>
        </p:txBody>
      </p:sp>
      <p:sp>
        <p:nvSpPr>
          <p:cNvPr id="3" name="Content Placeholder 2"/>
          <p:cNvSpPr>
            <a:spLocks noGrp="1"/>
          </p:cNvSpPr>
          <p:nvPr>
            <p:ph sz="quarter" idx="1"/>
          </p:nvPr>
        </p:nvSpPr>
        <p:spPr>
          <a:xfrm>
            <a:off x="4191000" y="1219200"/>
            <a:ext cx="4724400" cy="5105400"/>
          </a:xfrm>
          <a:prstGeom prst="rect">
            <a:avLst/>
          </a:prstGeom>
        </p:spPr>
        <p:txBody>
          <a:bodyPr>
            <a:noAutofit/>
          </a:bodyPr>
          <a:lstStyle/>
          <a:p>
            <a:r>
              <a:rPr lang="en-US" sz="2800" dirty="0" smtClean="0"/>
              <a:t>Franklin Delano Roosevelt ran on the Democratic ticket in the election of 1932.</a:t>
            </a:r>
          </a:p>
          <a:p>
            <a:pPr lvl="1"/>
            <a:r>
              <a:rPr lang="en-US" sz="2400" i="1" dirty="0" smtClean="0"/>
              <a:t>“Happy Days Are Here Again!”</a:t>
            </a:r>
          </a:p>
          <a:p>
            <a:r>
              <a:rPr lang="en-US" sz="2800" u="sng" dirty="0" smtClean="0"/>
              <a:t>Herbert Hoover</a:t>
            </a:r>
            <a:r>
              <a:rPr lang="en-US" sz="2800" dirty="0" smtClean="0"/>
              <a:t> was nominated by the Republican party; </a:t>
            </a:r>
            <a:r>
              <a:rPr lang="en-US" sz="2800" u="sng" dirty="0" smtClean="0"/>
              <a:t>unpopular due to the Depression and Bonus Army.</a:t>
            </a:r>
          </a:p>
          <a:p>
            <a:pPr lvl="1"/>
            <a:r>
              <a:rPr lang="en-US" sz="2400" i="1" dirty="0" smtClean="0"/>
              <a:t>“We </a:t>
            </a:r>
            <a:r>
              <a:rPr lang="en-US" sz="2400" i="1" dirty="0"/>
              <a:t>are turning the </a:t>
            </a:r>
            <a:r>
              <a:rPr lang="en-US" sz="2400" i="1" dirty="0" smtClean="0"/>
              <a:t>corner”; “It could have been worse”</a:t>
            </a:r>
          </a:p>
          <a:p>
            <a:r>
              <a:rPr lang="en-US" sz="2800" u="sng" dirty="0" smtClean="0"/>
              <a:t>FDR wins by a landslide</a:t>
            </a:r>
          </a:p>
        </p:txBody>
      </p:sp>
      <p:pic>
        <p:nvPicPr>
          <p:cNvPr id="4098" name="Picture 2" descr="http://1.bp.blogspot.com/_A2r9RSjqaUY/TIqiiCUHHWI/AAAAAAAAAjU/27X2ABCtYjA/s1600/fdr+inauguration2.jpg">
            <a:hlinkClick r:id="rId2"/>
          </p:cNvPr>
          <p:cNvPicPr>
            <a:picLocks noChangeAspect="1" noChangeArrowheads="1"/>
          </p:cNvPicPr>
          <p:nvPr/>
        </p:nvPicPr>
        <p:blipFill>
          <a:blip r:embed="rId3" cstate="print"/>
          <a:srcRect/>
          <a:stretch>
            <a:fillRect/>
          </a:stretch>
        </p:blipFill>
        <p:spPr bwMode="auto">
          <a:xfrm>
            <a:off x="304800" y="1295400"/>
            <a:ext cx="3838575" cy="4286250"/>
          </a:xfrm>
          <a:prstGeom prst="rect">
            <a:avLst/>
          </a:prstGeom>
          <a:ln>
            <a:noFill/>
          </a:ln>
          <a:effectLst>
            <a:softEdge rad="112500"/>
          </a:effectLst>
        </p:spPr>
      </p:pic>
      <p:sp>
        <p:nvSpPr>
          <p:cNvPr id="5" name="TextBox 4"/>
          <p:cNvSpPr txBox="1"/>
          <p:nvPr/>
        </p:nvSpPr>
        <p:spPr>
          <a:xfrm>
            <a:off x="457200" y="5486400"/>
            <a:ext cx="3352800" cy="646331"/>
          </a:xfrm>
          <a:prstGeom prst="rect">
            <a:avLst/>
          </a:prstGeom>
          <a:noFill/>
        </p:spPr>
        <p:txBody>
          <a:bodyPr wrap="square" rtlCol="0">
            <a:spAutoFit/>
          </a:bodyPr>
          <a:lstStyle/>
          <a:p>
            <a:pPr algn="ctr"/>
            <a:r>
              <a:rPr lang="en-US" i="1" dirty="0" smtClean="0"/>
              <a:t>“The only thing we have to fear is fear itself!”</a:t>
            </a:r>
          </a:p>
        </p:txBody>
      </p:sp>
    </p:spTree>
    <p:extLst>
      <p:ext uri="{BB962C8B-B14F-4D97-AF65-F5344CB8AC3E}">
        <p14:creationId xmlns:p14="http://schemas.microsoft.com/office/powerpoint/2010/main" val="19345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fa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349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bethan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51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147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tock Photo titled: WPA Mural Inside Coit Tower In San Francisco Showing Scenes Of Rail Line Construction, USE OF THIS IMAGE WITHOUT PERMISSION IS PROHIB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30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tock Photo titled: WPA Mural Inside Coit Tower In San Francisco Showing Scenes Of Dairy Farming And Cattle Breeding, USE OF THIS IMAGE WITHOUT PERMISSION IS PROHIB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509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nfodome.sdsu.edu/projects/wpa/images/NRA%20Pack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85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1932</a:t>
            </a:r>
            <a:endParaRPr lang="en-US" dirty="0"/>
          </a:p>
        </p:txBody>
      </p:sp>
      <p:pic>
        <p:nvPicPr>
          <p:cNvPr id="2050" name="Picture 2" descr="http://upload.wikimedia.org/wikipedia/commons/thumb/8/8a/Electoral_College_1932.svg/2000px-Electoral_College_1932.svg.png">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12763"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pload.wikimedia.org/wikipedia/commons/thumb/b/b8/FDR_in_1933.jpg/220px-FDR_in_1933.jpg">
            <a:hlinkClick r:id="rId4"/>
          </p:cNvPr>
          <p:cNvPicPr>
            <a:picLocks noChangeAspect="1" noChangeArrowheads="1"/>
          </p:cNvPicPr>
          <p:nvPr/>
        </p:nvPicPr>
        <p:blipFill>
          <a:blip r:embed="rId5" cstate="print"/>
          <a:srcRect/>
          <a:stretch>
            <a:fillRect/>
          </a:stretch>
        </p:blipFill>
        <p:spPr bwMode="auto">
          <a:xfrm>
            <a:off x="5486400" y="152400"/>
            <a:ext cx="1072601" cy="126274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052" name="Picture 4" descr="http://upload.wikimedia.org/wikipedia/commons/b/ba/HerbertHoov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51" r="7651" b="16191"/>
          <a:stretch/>
        </p:blipFill>
        <p:spPr bwMode="auto">
          <a:xfrm>
            <a:off x="7162800" y="141514"/>
            <a:ext cx="1037924" cy="127362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6408260" y="322106"/>
            <a:ext cx="1019831"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80687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581400" cy="1143000"/>
          </a:xfrm>
        </p:spPr>
        <p:txBody>
          <a:bodyPr>
            <a:normAutofit fontScale="90000"/>
          </a:bodyPr>
          <a:lstStyle/>
          <a:p>
            <a:r>
              <a:rPr lang="en-US" sz="3600" dirty="0" smtClean="0"/>
              <a:t>Getting Down to Business</a:t>
            </a:r>
            <a:endParaRPr lang="en-US" sz="3600" dirty="0"/>
          </a:p>
        </p:txBody>
      </p:sp>
      <p:sp>
        <p:nvSpPr>
          <p:cNvPr id="3" name="Content Placeholder 2"/>
          <p:cNvSpPr>
            <a:spLocks noGrp="1"/>
          </p:cNvSpPr>
          <p:nvPr>
            <p:ph idx="1"/>
          </p:nvPr>
        </p:nvSpPr>
        <p:spPr>
          <a:xfrm>
            <a:off x="3429000" y="609600"/>
            <a:ext cx="5181600" cy="5562600"/>
          </a:xfrm>
          <a:prstGeom prst="rect">
            <a:avLst/>
          </a:prstGeom>
        </p:spPr>
        <p:txBody>
          <a:bodyPr>
            <a:normAutofit fontScale="92500" lnSpcReduction="20000"/>
          </a:bodyPr>
          <a:lstStyle/>
          <a:p>
            <a:r>
              <a:rPr lang="en-US" sz="2400" dirty="0" smtClean="0"/>
              <a:t>First Hundred Days – FDR pushed tons of legislation through the Democratic-held Congress, kick-starting America’s road to recovery.</a:t>
            </a:r>
          </a:p>
          <a:p>
            <a:r>
              <a:rPr lang="en-US" sz="2400" dirty="0" smtClean="0"/>
              <a:t>On his first day in office, Roosevelt issued a Bank Holiday, closing the banks until they were financially sound enough to reopen.</a:t>
            </a:r>
          </a:p>
          <a:p>
            <a:r>
              <a:rPr lang="en-US" sz="2400" dirty="0" smtClean="0"/>
              <a:t>Fireside chats - a series of thirty evening radio addresses given by FDR urging listeners to have faith in the banks and to support his New Deal measures. </a:t>
            </a:r>
          </a:p>
          <a:p>
            <a:r>
              <a:rPr lang="en-US" sz="2400" dirty="0" smtClean="0"/>
              <a:t>The "fireside chats" were considered enormously successful and attracted more listeners than the most popular radio shows </a:t>
            </a:r>
          </a:p>
          <a:p>
            <a:r>
              <a:rPr lang="en-US" sz="2400" dirty="0" smtClean="0"/>
              <a:t>FDR would continue these broadcasts throughout WWII.</a:t>
            </a:r>
          </a:p>
        </p:txBody>
      </p:sp>
      <p:pic>
        <p:nvPicPr>
          <p:cNvPr id="3074" name="Picture 2" descr="http://www.archives.gov/publications/prologue/2006/winter/images/fdr-hat-m.jpg"/>
          <p:cNvPicPr>
            <a:picLocks noChangeAspect="1" noChangeArrowheads="1"/>
          </p:cNvPicPr>
          <p:nvPr/>
        </p:nvPicPr>
        <p:blipFill>
          <a:blip r:embed="rId2" cstate="print"/>
          <a:srcRect/>
          <a:stretch>
            <a:fillRect/>
          </a:stretch>
        </p:blipFill>
        <p:spPr bwMode="auto">
          <a:xfrm>
            <a:off x="221581" y="1551542"/>
            <a:ext cx="3353392" cy="4419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6445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a:t>
            </a:r>
            <a:endParaRPr lang="en-US" dirty="0"/>
          </a:p>
        </p:txBody>
      </p:sp>
      <p:sp>
        <p:nvSpPr>
          <p:cNvPr id="3" name="Content Placeholder 2"/>
          <p:cNvSpPr>
            <a:spLocks noGrp="1"/>
          </p:cNvSpPr>
          <p:nvPr>
            <p:ph sz="quarter" idx="1"/>
          </p:nvPr>
        </p:nvSpPr>
        <p:spPr>
          <a:xfrm>
            <a:off x="457200" y="1295400"/>
            <a:ext cx="8229600" cy="4953000"/>
          </a:xfrm>
          <a:prstGeom prst="rect">
            <a:avLst/>
          </a:prstGeom>
        </p:spPr>
        <p:txBody>
          <a:bodyPr>
            <a:noAutofit/>
          </a:bodyPr>
          <a:lstStyle/>
          <a:p>
            <a:r>
              <a:rPr lang="en-US" sz="2800" dirty="0"/>
              <a:t>Keynesian </a:t>
            </a:r>
            <a:r>
              <a:rPr lang="en-US" sz="2800" dirty="0" smtClean="0"/>
              <a:t>economics (</a:t>
            </a:r>
            <a:r>
              <a:rPr lang="en-US" sz="2800" dirty="0"/>
              <a:t>John Maynard </a:t>
            </a:r>
            <a:r>
              <a:rPr lang="en-US" sz="2800" dirty="0" smtClean="0"/>
              <a:t>Keynes): Belief </a:t>
            </a:r>
            <a:r>
              <a:rPr lang="en-US" sz="2800" dirty="0"/>
              <a:t>that </a:t>
            </a:r>
            <a:r>
              <a:rPr lang="en-US" sz="2800" u="sng" dirty="0"/>
              <a:t>deficit spending </a:t>
            </a:r>
            <a:r>
              <a:rPr lang="en-US" sz="2800" dirty="0"/>
              <a:t>during recessions and depressions could revive national economies </a:t>
            </a:r>
            <a:endParaRPr lang="en-US" sz="2800" dirty="0" smtClean="0"/>
          </a:p>
          <a:p>
            <a:r>
              <a:rPr lang="en-US" sz="2800" u="sng" dirty="0" smtClean="0"/>
              <a:t>The New Deal:  </a:t>
            </a:r>
            <a:r>
              <a:rPr lang="en-US" sz="2800" dirty="0" smtClean="0"/>
              <a:t>A series of programs designed to help America’s economy recover and give relief to its citizens during the Great Depression</a:t>
            </a:r>
          </a:p>
          <a:p>
            <a:pPr lvl="1"/>
            <a:r>
              <a:rPr lang="en-US" sz="2400" b="1" u="sng" dirty="0" smtClean="0"/>
              <a:t>Goals: relief, recovery, and reform</a:t>
            </a:r>
          </a:p>
          <a:p>
            <a:pPr lvl="1"/>
            <a:r>
              <a:rPr lang="en-US" sz="2400" dirty="0" smtClean="0"/>
              <a:t>The New Deal programs were nicknamed “alphabet soup” because of all the acronyms for the programs themselves.</a:t>
            </a:r>
          </a:p>
          <a:p>
            <a:pPr lvl="1"/>
            <a:r>
              <a:rPr lang="en-US" sz="2400" dirty="0" smtClean="0"/>
              <a:t>There were two New Deals, taking place in his first and second terms.</a:t>
            </a:r>
            <a:endParaRPr lang="en-US" sz="2400" dirty="0"/>
          </a:p>
        </p:txBody>
      </p:sp>
      <p:pic>
        <p:nvPicPr>
          <p:cNvPr id="2051" name="Picture 3"/>
          <p:cNvPicPr>
            <a:picLocks noChangeAspect="1" noChangeArrowheads="1"/>
          </p:cNvPicPr>
          <p:nvPr/>
        </p:nvPicPr>
        <p:blipFill>
          <a:blip r:embed="rId2" cstate="print">
            <a:clrChange>
              <a:clrFrom>
                <a:srgbClr val="00FFFF"/>
              </a:clrFrom>
              <a:clrTo>
                <a:srgbClr val="00FFFF">
                  <a:alpha val="0"/>
                </a:srgbClr>
              </a:clrTo>
            </a:clrChange>
          </a:blip>
          <a:srcRect/>
          <a:stretch>
            <a:fillRect/>
          </a:stretch>
        </p:blipFill>
        <p:spPr bwMode="auto">
          <a:xfrm>
            <a:off x="7696200" y="0"/>
            <a:ext cx="1295400" cy="1286970"/>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0177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FDR’s New Deal Programs</a:t>
            </a:r>
            <a:endParaRPr lang="en-US" sz="3600" dirty="0"/>
          </a:p>
        </p:txBody>
      </p:sp>
      <p:sp>
        <p:nvSpPr>
          <p:cNvPr id="4" name="Content Placeholder 3"/>
          <p:cNvSpPr>
            <a:spLocks noGrp="1"/>
          </p:cNvSpPr>
          <p:nvPr>
            <p:ph sz="half" idx="1"/>
          </p:nvPr>
        </p:nvSpPr>
        <p:spPr>
          <a:prstGeom prst="rect">
            <a:avLst/>
          </a:prstGeom>
        </p:spPr>
        <p:txBody>
          <a:bodyPr>
            <a:normAutofit lnSpcReduction="10000"/>
          </a:bodyPr>
          <a:lstStyle/>
          <a:p>
            <a:r>
              <a:rPr lang="en-US" sz="2400" dirty="0" smtClean="0"/>
              <a:t>Tennessee Valley Authority </a:t>
            </a:r>
            <a:r>
              <a:rPr lang="en-US" sz="2400" dirty="0">
                <a:solidFill>
                  <a:srgbClr val="FF0000"/>
                </a:solidFill>
              </a:rPr>
              <a:t>(TVA)</a:t>
            </a:r>
          </a:p>
          <a:p>
            <a:r>
              <a:rPr lang="en-US" sz="2400" dirty="0" smtClean="0"/>
              <a:t>Agricultural Adjustment Act </a:t>
            </a:r>
            <a:r>
              <a:rPr lang="en-US" sz="2400" dirty="0" smtClean="0">
                <a:solidFill>
                  <a:srgbClr val="FF0000"/>
                </a:solidFill>
              </a:rPr>
              <a:t>(AAA</a:t>
            </a:r>
            <a:r>
              <a:rPr lang="en-US" sz="2400" dirty="0">
                <a:solidFill>
                  <a:srgbClr val="FF0000"/>
                </a:solidFill>
              </a:rPr>
              <a:t>)</a:t>
            </a:r>
          </a:p>
          <a:p>
            <a:r>
              <a:rPr lang="en-US" sz="2400" dirty="0" smtClean="0"/>
              <a:t>Public Works Administration </a:t>
            </a:r>
            <a:r>
              <a:rPr lang="en-US" sz="2400" dirty="0" smtClean="0">
                <a:solidFill>
                  <a:srgbClr val="FF0000"/>
                </a:solidFill>
              </a:rPr>
              <a:t>(PWA)</a:t>
            </a:r>
            <a:endParaRPr lang="en-US" sz="2400" dirty="0" smtClean="0"/>
          </a:p>
          <a:p>
            <a:r>
              <a:rPr lang="en-US" sz="2400" dirty="0" smtClean="0"/>
              <a:t>Civil Works Administration </a:t>
            </a:r>
            <a:r>
              <a:rPr lang="en-US" sz="2400" dirty="0" smtClean="0">
                <a:solidFill>
                  <a:srgbClr val="FF0000"/>
                </a:solidFill>
              </a:rPr>
              <a:t>(CWA)</a:t>
            </a:r>
            <a:endParaRPr lang="en-US" sz="2400" dirty="0">
              <a:solidFill>
                <a:srgbClr val="FF0000"/>
              </a:solidFill>
            </a:endParaRPr>
          </a:p>
          <a:p>
            <a:r>
              <a:rPr lang="en-US" sz="2400" dirty="0" smtClean="0"/>
              <a:t>Securities Exchange Commission </a:t>
            </a:r>
            <a:r>
              <a:rPr lang="en-US" sz="2400" dirty="0" smtClean="0">
                <a:solidFill>
                  <a:srgbClr val="FF0000"/>
                </a:solidFill>
              </a:rPr>
              <a:t>(SEC)</a:t>
            </a:r>
            <a:endParaRPr lang="en-US" sz="2400" dirty="0">
              <a:solidFill>
                <a:srgbClr val="FF0000"/>
              </a:solidFill>
            </a:endParaRPr>
          </a:p>
          <a:p>
            <a:r>
              <a:rPr lang="en-US" sz="2400" dirty="0" smtClean="0"/>
              <a:t>Federal Emergency Relief Act </a:t>
            </a:r>
            <a:r>
              <a:rPr lang="en-US" sz="2400" dirty="0" smtClean="0">
                <a:solidFill>
                  <a:srgbClr val="FF0000"/>
                </a:solidFill>
              </a:rPr>
              <a:t>(FERA</a:t>
            </a:r>
            <a:r>
              <a:rPr lang="en-US" sz="2400" dirty="0">
                <a:solidFill>
                  <a:srgbClr val="FF0000"/>
                </a:solidFill>
              </a:rPr>
              <a:t>)</a:t>
            </a:r>
          </a:p>
        </p:txBody>
      </p:sp>
      <p:sp>
        <p:nvSpPr>
          <p:cNvPr id="5" name="Content Placeholder 4"/>
          <p:cNvSpPr>
            <a:spLocks noGrp="1"/>
          </p:cNvSpPr>
          <p:nvPr>
            <p:ph sz="half" idx="2"/>
          </p:nvPr>
        </p:nvSpPr>
        <p:spPr>
          <a:prstGeom prst="rect">
            <a:avLst/>
          </a:prstGeom>
        </p:spPr>
        <p:txBody>
          <a:bodyPr>
            <a:normAutofit lnSpcReduction="10000"/>
          </a:bodyPr>
          <a:lstStyle/>
          <a:p>
            <a:r>
              <a:rPr lang="en-US" sz="2400" dirty="0" smtClean="0"/>
              <a:t>Works Progress Administration </a:t>
            </a:r>
            <a:r>
              <a:rPr lang="en-US" sz="2400" dirty="0" smtClean="0">
                <a:solidFill>
                  <a:srgbClr val="FF0000"/>
                </a:solidFill>
              </a:rPr>
              <a:t>(WPA</a:t>
            </a:r>
            <a:r>
              <a:rPr lang="en-US" sz="2400" dirty="0">
                <a:solidFill>
                  <a:srgbClr val="FF0000"/>
                </a:solidFill>
              </a:rPr>
              <a:t>)</a:t>
            </a:r>
          </a:p>
          <a:p>
            <a:r>
              <a:rPr lang="en-US" sz="2400" dirty="0" smtClean="0"/>
              <a:t>Social Security Administration </a:t>
            </a:r>
            <a:r>
              <a:rPr lang="en-US" sz="2400" dirty="0" smtClean="0">
                <a:solidFill>
                  <a:srgbClr val="FF0000"/>
                </a:solidFill>
              </a:rPr>
              <a:t>(SSA</a:t>
            </a:r>
            <a:r>
              <a:rPr lang="en-US" sz="2400" dirty="0">
                <a:solidFill>
                  <a:srgbClr val="FF0000"/>
                </a:solidFill>
              </a:rPr>
              <a:t>)</a:t>
            </a:r>
          </a:p>
          <a:p>
            <a:r>
              <a:rPr lang="en-US" sz="2400" dirty="0" smtClean="0"/>
              <a:t>Federal Housing Administration </a:t>
            </a:r>
            <a:r>
              <a:rPr lang="en-US" sz="2400" dirty="0" smtClean="0">
                <a:solidFill>
                  <a:srgbClr val="FF0000"/>
                </a:solidFill>
              </a:rPr>
              <a:t>(FHA</a:t>
            </a:r>
            <a:r>
              <a:rPr lang="en-US" sz="2400" dirty="0">
                <a:solidFill>
                  <a:srgbClr val="FF0000"/>
                </a:solidFill>
              </a:rPr>
              <a:t>)</a:t>
            </a:r>
          </a:p>
          <a:p>
            <a:r>
              <a:rPr lang="en-US" sz="2400" dirty="0" smtClean="0"/>
              <a:t>Federal Deposit Insurance Corporation </a:t>
            </a:r>
            <a:r>
              <a:rPr lang="en-US" sz="2400" dirty="0" smtClean="0">
                <a:solidFill>
                  <a:srgbClr val="FF0000"/>
                </a:solidFill>
              </a:rPr>
              <a:t>(FDIC)</a:t>
            </a:r>
            <a:endParaRPr lang="en-US" sz="2400" dirty="0">
              <a:solidFill>
                <a:srgbClr val="FF0000"/>
              </a:solidFill>
            </a:endParaRPr>
          </a:p>
          <a:p>
            <a:r>
              <a:rPr lang="en-US" sz="2400" dirty="0" smtClean="0"/>
              <a:t>National Recovery Act </a:t>
            </a:r>
            <a:r>
              <a:rPr lang="en-US" sz="2400" dirty="0" smtClean="0">
                <a:solidFill>
                  <a:srgbClr val="FF0000"/>
                </a:solidFill>
              </a:rPr>
              <a:t>(NRA</a:t>
            </a:r>
            <a:r>
              <a:rPr lang="en-US" sz="2400" dirty="0">
                <a:solidFill>
                  <a:srgbClr val="FF0000"/>
                </a:solidFill>
              </a:rPr>
              <a:t>)</a:t>
            </a:r>
          </a:p>
          <a:p>
            <a:endParaRPr lang="en-US" sz="2400" dirty="0"/>
          </a:p>
        </p:txBody>
      </p:sp>
    </p:spTree>
    <p:extLst>
      <p:ext uri="{BB962C8B-B14F-4D97-AF65-F5344CB8AC3E}">
        <p14:creationId xmlns:p14="http://schemas.microsoft.com/office/powerpoint/2010/main" val="263350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cravedfw.files.wordpress.com/2011/12/prohibition.jpg"/>
          <p:cNvPicPr>
            <a:picLocks noChangeAspect="1" noChangeArrowheads="1"/>
          </p:cNvPicPr>
          <p:nvPr/>
        </p:nvPicPr>
        <p:blipFill>
          <a:blip r:embed="rId2" cstate="print"/>
          <a:srcRect/>
          <a:stretch>
            <a:fillRect/>
          </a:stretch>
        </p:blipFill>
        <p:spPr bwMode="auto">
          <a:xfrm rot="414901">
            <a:off x="694545" y="3560157"/>
            <a:ext cx="36195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sz="3600" dirty="0" smtClean="0"/>
              <a:t>FDR’s First Term</a:t>
            </a:r>
            <a:endParaRPr lang="en-US" sz="3600" dirty="0"/>
          </a:p>
        </p:txBody>
      </p:sp>
      <p:sp>
        <p:nvSpPr>
          <p:cNvPr id="3" name="Content Placeholder 2"/>
          <p:cNvSpPr>
            <a:spLocks noGrp="1"/>
          </p:cNvSpPr>
          <p:nvPr>
            <p:ph sz="quarter" idx="1"/>
          </p:nvPr>
        </p:nvSpPr>
        <p:spPr>
          <a:xfrm>
            <a:off x="4572000" y="1295400"/>
            <a:ext cx="4343400" cy="5029200"/>
          </a:xfrm>
          <a:prstGeom prst="rect">
            <a:avLst/>
          </a:prstGeom>
        </p:spPr>
        <p:txBody>
          <a:bodyPr>
            <a:normAutofit fontScale="92500" lnSpcReduction="10000"/>
          </a:bodyPr>
          <a:lstStyle/>
          <a:p>
            <a:r>
              <a:rPr lang="en-US" sz="3200" dirty="0" smtClean="0"/>
              <a:t>The First New Deal </a:t>
            </a:r>
          </a:p>
          <a:p>
            <a:r>
              <a:rPr lang="en-US" sz="3200" dirty="0" smtClean="0"/>
              <a:t>Good Neighbor Policy:  A plan to improve relations with Latin-America, by nullifying the Monroe Doctrine, Roosevelt Corollary, and Platt Amendment.</a:t>
            </a:r>
          </a:p>
          <a:p>
            <a:r>
              <a:rPr lang="en-US" sz="3200" dirty="0" smtClean="0"/>
              <a:t>The Twenty-First Amendment repealed Prohibition (1933)</a:t>
            </a:r>
          </a:p>
          <a:p>
            <a:endParaRPr lang="en-US" sz="2000" dirty="0"/>
          </a:p>
        </p:txBody>
      </p:sp>
      <p:pic>
        <p:nvPicPr>
          <p:cNvPr id="29698" name="Picture 2" descr="http://www.westsidebeer.com/files/spwxg51OlYDteUtt/dpwm4U3bA7LmPhOi/Prohibition-1.jpg"/>
          <p:cNvPicPr>
            <a:picLocks noChangeAspect="1" noChangeArrowheads="1"/>
          </p:cNvPicPr>
          <p:nvPr/>
        </p:nvPicPr>
        <p:blipFill>
          <a:blip r:embed="rId3" cstate="print"/>
          <a:srcRect l="16071" b="48554"/>
          <a:stretch>
            <a:fillRect/>
          </a:stretch>
        </p:blipFill>
        <p:spPr bwMode="auto">
          <a:xfrm rot="21304840">
            <a:off x="68550" y="1826730"/>
            <a:ext cx="3581400"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2" name="Picture 6" descr="http://cdn.funcheap.com/wp-content/uploads/2010/11/prohibition-ends1.jpg"/>
          <p:cNvPicPr>
            <a:picLocks noChangeAspect="1" noChangeArrowheads="1"/>
          </p:cNvPicPr>
          <p:nvPr/>
        </p:nvPicPr>
        <p:blipFill>
          <a:blip r:embed="rId4" cstate="print"/>
          <a:srcRect b="28571"/>
          <a:stretch>
            <a:fillRect/>
          </a:stretch>
        </p:blipFill>
        <p:spPr bwMode="auto">
          <a:xfrm rot="277510">
            <a:off x="2273613" y="1198465"/>
            <a:ext cx="2148840"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640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Roosevelt’s Critics</a:t>
            </a:r>
            <a:endParaRPr lang="en-US" sz="3600" dirty="0"/>
          </a:p>
        </p:txBody>
      </p:sp>
      <p:sp>
        <p:nvSpPr>
          <p:cNvPr id="2" name="Content Placeholder 1"/>
          <p:cNvSpPr>
            <a:spLocks noGrp="1"/>
          </p:cNvSpPr>
          <p:nvPr>
            <p:ph sz="half" idx="1"/>
          </p:nvPr>
        </p:nvSpPr>
        <p:spPr>
          <a:xfrm>
            <a:off x="457200" y="1600200"/>
            <a:ext cx="4114800" cy="4114800"/>
          </a:xfrm>
          <a:prstGeom prst="rect">
            <a:avLst/>
          </a:prstGeom>
        </p:spPr>
        <p:txBody>
          <a:bodyPr>
            <a:normAutofit/>
          </a:bodyPr>
          <a:lstStyle/>
          <a:p>
            <a:r>
              <a:rPr lang="en-US" sz="2400" dirty="0" smtClean="0"/>
              <a:t>FDR’s use of deficit spending (borrowing money to pay for programs) made him a lot of enemies.</a:t>
            </a:r>
          </a:p>
          <a:p>
            <a:r>
              <a:rPr lang="en-US" sz="2400" dirty="0" smtClean="0"/>
              <a:t>American Liberty League – formed in 1934 by conservative Democrats and wealthy businessmen to oppose the New Deal of Franklin D. Roosevelt.</a:t>
            </a:r>
            <a:endParaRPr lang="en-US" sz="2800" dirty="0"/>
          </a:p>
        </p:txBody>
      </p:sp>
      <p:sp>
        <p:nvSpPr>
          <p:cNvPr id="3" name="Content Placeholder 2"/>
          <p:cNvSpPr>
            <a:spLocks noGrp="1"/>
          </p:cNvSpPr>
          <p:nvPr>
            <p:ph sz="half" idx="2"/>
          </p:nvPr>
        </p:nvSpPr>
        <p:spPr>
          <a:prstGeom prst="rect">
            <a:avLst/>
          </a:prstGeom>
        </p:spPr>
        <p:txBody>
          <a:bodyPr>
            <a:normAutofit/>
          </a:bodyPr>
          <a:lstStyle/>
          <a:p>
            <a:endParaRPr lang="en-US" sz="2400" dirty="0"/>
          </a:p>
        </p:txBody>
      </p:sp>
      <p:pic>
        <p:nvPicPr>
          <p:cNvPr id="2050" name="Picture 2" descr="http://www.conservapedia.com/images/thumb/d/dd/Fdr-reorganize.jpg/290px-Fdr-reorganize.jpg"/>
          <p:cNvPicPr>
            <a:picLocks noChangeAspect="1" noChangeArrowheads="1"/>
          </p:cNvPicPr>
          <p:nvPr/>
        </p:nvPicPr>
        <p:blipFill>
          <a:blip r:embed="rId2" cstate="print"/>
          <a:srcRect/>
          <a:stretch>
            <a:fillRect/>
          </a:stretch>
        </p:blipFill>
        <p:spPr bwMode="auto">
          <a:xfrm>
            <a:off x="4800600" y="1447800"/>
            <a:ext cx="3810000" cy="4401208"/>
          </a:xfrm>
          <a:prstGeom prst="rect">
            <a:avLst/>
          </a:prstGeom>
          <a:noFill/>
        </p:spPr>
      </p:pic>
    </p:spTree>
    <p:extLst>
      <p:ext uri="{BB962C8B-B14F-4D97-AF65-F5344CB8AC3E}">
        <p14:creationId xmlns:p14="http://schemas.microsoft.com/office/powerpoint/2010/main" val="4161951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7924800" cy="1143000"/>
          </a:xfrm>
        </p:spPr>
        <p:txBody>
          <a:bodyPr/>
          <a:lstStyle/>
          <a:p>
            <a:r>
              <a:rPr lang="en-US" sz="3200" dirty="0" smtClean="0"/>
              <a:t>Roosevelt’s Critics</a:t>
            </a:r>
            <a:endParaRPr lang="en-US" sz="3200" dirty="0"/>
          </a:p>
        </p:txBody>
      </p:sp>
      <p:sp>
        <p:nvSpPr>
          <p:cNvPr id="5" name="Text Placeholder 4"/>
          <p:cNvSpPr>
            <a:spLocks noGrp="1"/>
          </p:cNvSpPr>
          <p:nvPr>
            <p:ph type="body" idx="1"/>
          </p:nvPr>
        </p:nvSpPr>
        <p:spPr>
          <a:xfrm>
            <a:off x="609600" y="1219200"/>
            <a:ext cx="3733800" cy="574675"/>
          </a:xfrm>
        </p:spPr>
        <p:txBody>
          <a:bodyPr>
            <a:noAutofit/>
          </a:bodyPr>
          <a:lstStyle/>
          <a:p>
            <a:r>
              <a:rPr lang="en-US" sz="2800" dirty="0" smtClean="0"/>
              <a:t>Dr. Francis Townsend</a:t>
            </a:r>
            <a:endParaRPr lang="en-US" sz="2800" dirty="0"/>
          </a:p>
        </p:txBody>
      </p:sp>
      <p:sp>
        <p:nvSpPr>
          <p:cNvPr id="2" name="Content Placeholder 1"/>
          <p:cNvSpPr>
            <a:spLocks noGrp="1"/>
          </p:cNvSpPr>
          <p:nvPr>
            <p:ph sz="half" idx="2"/>
          </p:nvPr>
        </p:nvSpPr>
        <p:spPr>
          <a:xfrm>
            <a:off x="4800600" y="1828800"/>
            <a:ext cx="4114800" cy="3505200"/>
          </a:xfrm>
          <a:prstGeom prst="rect">
            <a:avLst/>
          </a:prstGeom>
        </p:spPr>
        <p:txBody>
          <a:bodyPr>
            <a:normAutofit/>
          </a:bodyPr>
          <a:lstStyle/>
          <a:p>
            <a:r>
              <a:rPr lang="en-US" sz="2000" dirty="0" smtClean="0"/>
              <a:t>A Catholic priest from Detroit who had a popular radio show</a:t>
            </a:r>
          </a:p>
          <a:p>
            <a:r>
              <a:rPr lang="en-US" sz="2000" dirty="0" smtClean="0"/>
              <a:t>Originally supported the New Deal, but became impatient with moderate reforms, and began lambasting FDR.</a:t>
            </a:r>
          </a:p>
          <a:p>
            <a:r>
              <a:rPr lang="en-US" sz="2000" dirty="0" smtClean="0"/>
              <a:t>Was pulled by the diocese because of fascist and anti-Semitic comments.</a:t>
            </a:r>
            <a:endParaRPr lang="en-US" sz="2000" dirty="0"/>
          </a:p>
        </p:txBody>
      </p:sp>
      <p:sp>
        <p:nvSpPr>
          <p:cNvPr id="6" name="Text Placeholder 5"/>
          <p:cNvSpPr>
            <a:spLocks noGrp="1"/>
          </p:cNvSpPr>
          <p:nvPr>
            <p:ph type="body" sz="quarter" idx="3"/>
          </p:nvPr>
        </p:nvSpPr>
        <p:spPr>
          <a:xfrm>
            <a:off x="4800600" y="1219200"/>
            <a:ext cx="3733800" cy="574675"/>
          </a:xfrm>
        </p:spPr>
        <p:txBody>
          <a:bodyPr>
            <a:noAutofit/>
          </a:bodyPr>
          <a:lstStyle/>
          <a:p>
            <a:r>
              <a:rPr lang="en-US" sz="2800" dirty="0" smtClean="0"/>
              <a:t>Father Coughlin</a:t>
            </a:r>
          </a:p>
        </p:txBody>
      </p:sp>
      <p:sp>
        <p:nvSpPr>
          <p:cNvPr id="3" name="Content Placeholder 2"/>
          <p:cNvSpPr>
            <a:spLocks noGrp="1"/>
          </p:cNvSpPr>
          <p:nvPr>
            <p:ph sz="quarter" idx="4"/>
          </p:nvPr>
        </p:nvSpPr>
        <p:spPr>
          <a:xfrm>
            <a:off x="304800" y="1828800"/>
            <a:ext cx="4191000" cy="3505200"/>
          </a:xfrm>
          <a:prstGeom prst="rect">
            <a:avLst/>
          </a:prstGeom>
        </p:spPr>
        <p:txBody>
          <a:bodyPr>
            <a:noAutofit/>
          </a:bodyPr>
          <a:lstStyle/>
          <a:p>
            <a:r>
              <a:rPr lang="en-US" sz="2000" dirty="0" smtClean="0"/>
              <a:t>Proposed the federal government pay citizens over the age of 60 a pension of $200 a month, which they would be required to spend every month.  He believed it would increase spending and open up jobs for the unemployed.</a:t>
            </a:r>
          </a:p>
          <a:p>
            <a:r>
              <a:rPr lang="en-US" sz="2000" dirty="0" smtClean="0"/>
              <a:t>Would inspire the creation of the SSA.</a:t>
            </a:r>
            <a:endParaRPr lang="en-US" sz="1800" dirty="0"/>
          </a:p>
        </p:txBody>
      </p:sp>
      <p:pic>
        <p:nvPicPr>
          <p:cNvPr id="72708" name="Picture 4" descr="http://2.bp.blogspot.com/-hsX5nXMsxIM/TcLncMNCCeI/AAAAAAAAADM/Z55JXwlnYc8/s1600/Coughlin.jpg"/>
          <p:cNvPicPr>
            <a:picLocks noChangeAspect="1" noChangeArrowheads="1"/>
          </p:cNvPicPr>
          <p:nvPr/>
        </p:nvPicPr>
        <p:blipFill>
          <a:blip r:embed="rId2" cstate="print"/>
          <a:srcRect/>
          <a:stretch>
            <a:fillRect/>
          </a:stretch>
        </p:blipFill>
        <p:spPr bwMode="auto">
          <a:xfrm rot="379291">
            <a:off x="6271678" y="4572000"/>
            <a:ext cx="2738971" cy="2098034"/>
          </a:xfrm>
          <a:prstGeom prst="rect">
            <a:avLst/>
          </a:prstGeom>
          <a:ln>
            <a:noFill/>
          </a:ln>
          <a:effectLst>
            <a:softEdge rad="112500"/>
          </a:effectLst>
        </p:spPr>
      </p:pic>
      <p:pic>
        <p:nvPicPr>
          <p:cNvPr id="9" name="Picture 2" descr="http://www.oldpoliticals.com/ItemImages/000000/48a_lg.jpeg"/>
          <p:cNvPicPr>
            <a:picLocks noChangeAspect="1" noChangeArrowheads="1"/>
          </p:cNvPicPr>
          <p:nvPr/>
        </p:nvPicPr>
        <p:blipFill>
          <a:blip r:embed="rId3" cstate="print"/>
          <a:srcRect/>
          <a:stretch>
            <a:fillRect/>
          </a:stretch>
        </p:blipFill>
        <p:spPr bwMode="auto">
          <a:xfrm rot="21272516">
            <a:off x="1620367" y="4529199"/>
            <a:ext cx="1736569" cy="210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5291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81</TotalTime>
  <Words>1025</Words>
  <Application>Microsoft Office PowerPoint</Application>
  <PresentationFormat>On-screen Show (4:3)</PresentationFormat>
  <Paragraphs>81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vt:lpstr>
      <vt:lpstr>Adjacency</vt:lpstr>
      <vt:lpstr>The dawn of a new era</vt:lpstr>
      <vt:lpstr>Election of 1932</vt:lpstr>
      <vt:lpstr>Election of 1932</vt:lpstr>
      <vt:lpstr>Getting Down to Business</vt:lpstr>
      <vt:lpstr>The New Deal</vt:lpstr>
      <vt:lpstr>FDR’s New Deal Programs</vt:lpstr>
      <vt:lpstr>FDR’s First Term</vt:lpstr>
      <vt:lpstr>Roosevelt’s Critics</vt:lpstr>
      <vt:lpstr>Roosevelt’s Critics</vt:lpstr>
      <vt:lpstr>Roosevelt’s Critics</vt:lpstr>
      <vt:lpstr>Election of 1936</vt:lpstr>
      <vt:lpstr>Judging the New Deal</vt:lpstr>
      <vt:lpstr>Disorder in the court!</vt:lpstr>
      <vt:lpstr>The Roosevelt Recession</vt:lpstr>
      <vt:lpstr>Year | Unemployment Rate 1929 | 3.2%  1930 | 8.7%  1931 | 15.9%  1932 | 23.6%  1933 | 24.9%  1934 | 21.7%  1935 | 20.1%  1936 | 16.9%  1937 | 14.3%  1938 | 19.0%  1939 | 17.2%  1940 | 14.6%  1941 | 9.9%  1942 | 4.7%  1943 | 1.9%  (Darby 1976: 8).</vt:lpstr>
      <vt:lpstr>Positive Changes under Roosevelt</vt:lpstr>
      <vt:lpstr>The End of the Depression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Corona Norco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dc:title>
  <dc:creator>Mary Hanrahan</dc:creator>
  <cp:lastModifiedBy>David Cummings</cp:lastModifiedBy>
  <cp:revision>11</cp:revision>
  <dcterms:created xsi:type="dcterms:W3CDTF">2014-02-28T18:32:09Z</dcterms:created>
  <dcterms:modified xsi:type="dcterms:W3CDTF">2017-02-02T22:43:10Z</dcterms:modified>
</cp:coreProperties>
</file>