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8" r:id="rId2"/>
    <p:sldId id="256" r:id="rId3"/>
    <p:sldId id="259" r:id="rId4"/>
    <p:sldId id="260" r:id="rId5"/>
    <p:sldId id="262" r:id="rId6"/>
    <p:sldId id="299" r:id="rId7"/>
    <p:sldId id="263" r:id="rId8"/>
    <p:sldId id="266" r:id="rId9"/>
    <p:sldId id="267" r:id="rId10"/>
    <p:sldId id="268" r:id="rId11"/>
    <p:sldId id="269" r:id="rId12"/>
    <p:sldId id="286" r:id="rId13"/>
    <p:sldId id="271" r:id="rId14"/>
    <p:sldId id="272" r:id="rId15"/>
    <p:sldId id="270" r:id="rId16"/>
    <p:sldId id="287" r:id="rId17"/>
    <p:sldId id="288" r:id="rId18"/>
    <p:sldId id="300" r:id="rId19"/>
    <p:sldId id="289" r:id="rId20"/>
    <p:sldId id="290" r:id="rId21"/>
    <p:sldId id="291" r:id="rId22"/>
    <p:sldId id="292" r:id="rId23"/>
    <p:sldId id="293" r:id="rId24"/>
    <p:sldId id="294" r:id="rId25"/>
    <p:sldId id="302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0002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7354" autoAdjust="0"/>
  </p:normalViewPr>
  <p:slideViewPr>
    <p:cSldViewPr>
      <p:cViewPr varScale="1">
        <p:scale>
          <a:sx n="88" d="100"/>
          <a:sy n="88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B1223-C751-4DFC-98C1-9F2531A8625D}" type="doc">
      <dgm:prSet loTypeId="urn:microsoft.com/office/officeart/2005/8/layout/chevron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188EFB-AC00-40BB-B313-438DC48B92AD}">
      <dgm:prSet phldrT="[Text]"/>
      <dgm:spPr/>
      <dgm:t>
        <a:bodyPr/>
        <a:lstStyle/>
        <a:p>
          <a:r>
            <a:rPr lang="en-US" dirty="0"/>
            <a:t>Bull Market Saturates</a:t>
          </a:r>
        </a:p>
      </dgm:t>
    </dgm:pt>
    <dgm:pt modelId="{8FFA2FEE-F2E3-4678-807A-89E8A8DA8892}" type="parTrans" cxnId="{B6834AEB-BC22-4C88-9824-809752C9EC54}">
      <dgm:prSet/>
      <dgm:spPr/>
      <dgm:t>
        <a:bodyPr/>
        <a:lstStyle/>
        <a:p>
          <a:endParaRPr lang="en-US"/>
        </a:p>
      </dgm:t>
    </dgm:pt>
    <dgm:pt modelId="{9AA87164-3DDD-4FA9-93D3-348BA41B1981}" type="sibTrans" cxnId="{B6834AEB-BC22-4C88-9824-809752C9EC54}">
      <dgm:prSet/>
      <dgm:spPr/>
      <dgm:t>
        <a:bodyPr/>
        <a:lstStyle/>
        <a:p>
          <a:endParaRPr lang="en-US"/>
        </a:p>
      </dgm:t>
    </dgm:pt>
    <dgm:pt modelId="{FEBCD45A-4639-484B-9A8A-72148EE71296}">
      <dgm:prSet phldrT="[Text]"/>
      <dgm:spPr/>
      <dgm:t>
        <a:bodyPr/>
        <a:lstStyle/>
        <a:p>
          <a:r>
            <a:rPr lang="en-US" dirty="0"/>
            <a:t>Bull market begins running out of investors</a:t>
          </a:r>
        </a:p>
      </dgm:t>
    </dgm:pt>
    <dgm:pt modelId="{2E373336-54B4-4609-9F25-22169C2972BF}" type="parTrans" cxnId="{4D93CDC6-48D5-4761-8F83-F074D824A20B}">
      <dgm:prSet/>
      <dgm:spPr/>
      <dgm:t>
        <a:bodyPr/>
        <a:lstStyle/>
        <a:p>
          <a:endParaRPr lang="en-US"/>
        </a:p>
      </dgm:t>
    </dgm:pt>
    <dgm:pt modelId="{C912FB2E-9F84-4720-A1A7-6183E4140D03}" type="sibTrans" cxnId="{4D93CDC6-48D5-4761-8F83-F074D824A20B}">
      <dgm:prSet/>
      <dgm:spPr/>
      <dgm:t>
        <a:bodyPr/>
        <a:lstStyle/>
        <a:p>
          <a:endParaRPr lang="en-US"/>
        </a:p>
      </dgm:t>
    </dgm:pt>
    <dgm:pt modelId="{1D134C01-463F-4598-948C-0495479894FC}">
      <dgm:prSet phldrT="[Text]"/>
      <dgm:spPr/>
      <dgm:t>
        <a:bodyPr/>
        <a:lstStyle/>
        <a:p>
          <a:r>
            <a:rPr lang="en-US" dirty="0"/>
            <a:t>Professional investors begin dropping stock while prices remain high</a:t>
          </a:r>
        </a:p>
      </dgm:t>
    </dgm:pt>
    <dgm:pt modelId="{AF7766E0-F3F0-42E0-A2CF-F80DC5438A05}" type="parTrans" cxnId="{6C39C17B-3F56-4FEC-B4B7-9FDA7B5EB807}">
      <dgm:prSet/>
      <dgm:spPr/>
      <dgm:t>
        <a:bodyPr/>
        <a:lstStyle/>
        <a:p>
          <a:endParaRPr lang="en-US"/>
        </a:p>
      </dgm:t>
    </dgm:pt>
    <dgm:pt modelId="{E90C847C-C50F-4E9F-998F-8A453745892C}" type="sibTrans" cxnId="{6C39C17B-3F56-4FEC-B4B7-9FDA7B5EB807}">
      <dgm:prSet/>
      <dgm:spPr/>
      <dgm:t>
        <a:bodyPr/>
        <a:lstStyle/>
        <a:p>
          <a:endParaRPr lang="en-US"/>
        </a:p>
      </dgm:t>
    </dgm:pt>
    <dgm:pt modelId="{3600CB8F-6C00-4FF0-9A71-432CF474E9F0}">
      <dgm:prSet phldrT="[Text]"/>
      <dgm:spPr/>
      <dgm:t>
        <a:bodyPr/>
        <a:lstStyle/>
        <a:p>
          <a:r>
            <a:rPr lang="en-US" dirty="0"/>
            <a:t>Prices Slip</a:t>
          </a:r>
        </a:p>
      </dgm:t>
    </dgm:pt>
    <dgm:pt modelId="{6EE4CCA0-4DF5-484A-A470-C72D97131348}" type="parTrans" cxnId="{D299E2FE-1515-49CD-88D6-EC55E9D6FA65}">
      <dgm:prSet/>
      <dgm:spPr/>
      <dgm:t>
        <a:bodyPr/>
        <a:lstStyle/>
        <a:p>
          <a:endParaRPr lang="en-US"/>
        </a:p>
      </dgm:t>
    </dgm:pt>
    <dgm:pt modelId="{DDF2B453-0645-4CE3-8DE1-9E7D8C15F264}" type="sibTrans" cxnId="{D299E2FE-1515-49CD-88D6-EC55E9D6FA65}">
      <dgm:prSet/>
      <dgm:spPr/>
      <dgm:t>
        <a:bodyPr/>
        <a:lstStyle/>
        <a:p>
          <a:endParaRPr lang="en-US"/>
        </a:p>
      </dgm:t>
    </dgm:pt>
    <dgm:pt modelId="{29CC97C3-848C-42CE-9F07-B1FAA4E10D07}">
      <dgm:prSet phldrT="[Text]"/>
      <dgm:spPr/>
      <dgm:t>
        <a:bodyPr/>
        <a:lstStyle/>
        <a:p>
          <a:r>
            <a:rPr lang="en-US" dirty="0"/>
            <a:t>Brokers make a margin call</a:t>
          </a:r>
        </a:p>
      </dgm:t>
    </dgm:pt>
    <dgm:pt modelId="{382DC081-3B6E-4485-8339-D349673A520D}" type="parTrans" cxnId="{D7F4AC2F-2053-4801-89C7-B8717156E0DA}">
      <dgm:prSet/>
      <dgm:spPr/>
      <dgm:t>
        <a:bodyPr/>
        <a:lstStyle/>
        <a:p>
          <a:endParaRPr lang="en-US"/>
        </a:p>
      </dgm:t>
    </dgm:pt>
    <dgm:pt modelId="{6DDC67CB-1E63-4076-9612-BFC98F49D980}" type="sibTrans" cxnId="{D7F4AC2F-2053-4801-89C7-B8717156E0DA}">
      <dgm:prSet/>
      <dgm:spPr/>
      <dgm:t>
        <a:bodyPr/>
        <a:lstStyle/>
        <a:p>
          <a:endParaRPr lang="en-US"/>
        </a:p>
      </dgm:t>
    </dgm:pt>
    <dgm:pt modelId="{F92037F8-B4EE-418E-9AAB-BCEFA236E529}">
      <dgm:prSet phldrT="[Text]"/>
      <dgm:spPr/>
      <dgm:t>
        <a:bodyPr/>
        <a:lstStyle/>
        <a:p>
          <a:r>
            <a:rPr lang="en-US" dirty="0"/>
            <a:t>Investors begin selling shares to pay brokerage loans</a:t>
          </a:r>
        </a:p>
      </dgm:t>
    </dgm:pt>
    <dgm:pt modelId="{E4F7C5FA-DB01-47DA-AC6C-DD770A9E8FAF}" type="parTrans" cxnId="{DEEEF6C1-7CA4-4364-B463-13687141B9DA}">
      <dgm:prSet/>
      <dgm:spPr/>
      <dgm:t>
        <a:bodyPr/>
        <a:lstStyle/>
        <a:p>
          <a:endParaRPr lang="en-US"/>
        </a:p>
      </dgm:t>
    </dgm:pt>
    <dgm:pt modelId="{4927DE20-F73B-4913-8C63-E8040E63C7E2}" type="sibTrans" cxnId="{DEEEF6C1-7CA4-4364-B463-13687141B9DA}">
      <dgm:prSet/>
      <dgm:spPr/>
      <dgm:t>
        <a:bodyPr/>
        <a:lstStyle/>
        <a:p>
          <a:endParaRPr lang="en-US"/>
        </a:p>
      </dgm:t>
    </dgm:pt>
    <dgm:pt modelId="{AD4715F3-B9EA-47C8-99BE-CD460E6C5398}">
      <dgm:prSet phldrT="[Text]"/>
      <dgm:spPr/>
      <dgm:t>
        <a:bodyPr/>
        <a:lstStyle/>
        <a:p>
          <a:r>
            <a:rPr lang="en-US" dirty="0"/>
            <a:t>Prices Fall Further</a:t>
          </a:r>
        </a:p>
      </dgm:t>
    </dgm:pt>
    <dgm:pt modelId="{5002DEDA-2F55-4ABD-9551-8BF5C99999D6}" type="parTrans" cxnId="{DAA5AAB1-7488-4859-A8B0-73A223B99707}">
      <dgm:prSet/>
      <dgm:spPr/>
      <dgm:t>
        <a:bodyPr/>
        <a:lstStyle/>
        <a:p>
          <a:endParaRPr lang="en-US"/>
        </a:p>
      </dgm:t>
    </dgm:pt>
    <dgm:pt modelId="{DA2C2A39-FE3F-4386-8663-093D5132AEFD}" type="sibTrans" cxnId="{DAA5AAB1-7488-4859-A8B0-73A223B99707}">
      <dgm:prSet/>
      <dgm:spPr/>
      <dgm:t>
        <a:bodyPr/>
        <a:lstStyle/>
        <a:p>
          <a:endParaRPr lang="en-US"/>
        </a:p>
      </dgm:t>
    </dgm:pt>
    <dgm:pt modelId="{D331F49A-BB32-4846-8A48-74A73F1E5D45}">
      <dgm:prSet phldrT="[Text]"/>
      <dgm:spPr/>
      <dgm:t>
        <a:bodyPr/>
        <a:lstStyle/>
        <a:p>
          <a:r>
            <a:rPr lang="en-US" dirty="0"/>
            <a:t>Black Thursday – the market plummets</a:t>
          </a:r>
        </a:p>
      </dgm:t>
    </dgm:pt>
    <dgm:pt modelId="{6929A6A1-13FA-4254-B188-856A841148F6}" type="parTrans" cxnId="{8B51B7FB-D4E1-4262-879F-E5341B5023F5}">
      <dgm:prSet/>
      <dgm:spPr/>
      <dgm:t>
        <a:bodyPr/>
        <a:lstStyle/>
        <a:p>
          <a:endParaRPr lang="en-US"/>
        </a:p>
      </dgm:t>
    </dgm:pt>
    <dgm:pt modelId="{00A7D40B-657F-4DCB-8D19-C42E48AABF6B}" type="sibTrans" cxnId="{8B51B7FB-D4E1-4262-879F-E5341B5023F5}">
      <dgm:prSet/>
      <dgm:spPr/>
      <dgm:t>
        <a:bodyPr/>
        <a:lstStyle/>
        <a:p>
          <a:endParaRPr lang="en-US"/>
        </a:p>
      </dgm:t>
    </dgm:pt>
    <dgm:pt modelId="{642B9955-B167-4881-950E-E61777878558}">
      <dgm:prSet phldrT="[Text]"/>
      <dgm:spPr/>
      <dgm:t>
        <a:bodyPr/>
        <a:lstStyle/>
        <a:p>
          <a:r>
            <a:rPr lang="en-US" dirty="0"/>
            <a:t>The Stock Exchange is closed on Friday to stop the hemorrhage </a:t>
          </a:r>
        </a:p>
      </dgm:t>
    </dgm:pt>
    <dgm:pt modelId="{20A7AA11-7B7D-4CC1-9B26-05DD89D98998}" type="parTrans" cxnId="{7C9DBB4D-C291-438E-A00C-717EBB93310A}">
      <dgm:prSet/>
      <dgm:spPr/>
      <dgm:t>
        <a:bodyPr/>
        <a:lstStyle/>
        <a:p>
          <a:endParaRPr lang="en-US"/>
        </a:p>
      </dgm:t>
    </dgm:pt>
    <dgm:pt modelId="{9DEFC570-CDD6-4AAE-960A-D9D46C47A443}" type="sibTrans" cxnId="{7C9DBB4D-C291-438E-A00C-717EBB93310A}">
      <dgm:prSet/>
      <dgm:spPr/>
      <dgm:t>
        <a:bodyPr/>
        <a:lstStyle/>
        <a:p>
          <a:endParaRPr lang="en-US"/>
        </a:p>
      </dgm:t>
    </dgm:pt>
    <dgm:pt modelId="{25E8576C-2B35-4983-90C9-4E54352A3166}" type="pres">
      <dgm:prSet presAssocID="{595B1223-C751-4DFC-98C1-9F2531A862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817DD8-49BD-417B-92EE-22D399CB827D}" type="pres">
      <dgm:prSet presAssocID="{E5188EFB-AC00-40BB-B313-438DC48B92AD}" presName="composite" presStyleCnt="0"/>
      <dgm:spPr/>
    </dgm:pt>
    <dgm:pt modelId="{669D58CA-08EC-43E6-8874-8701F961BC6D}" type="pres">
      <dgm:prSet presAssocID="{E5188EFB-AC00-40BB-B313-438DC48B92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2BE21-F366-427D-9E9E-E90B03EE6E64}" type="pres">
      <dgm:prSet presAssocID="{E5188EFB-AC00-40BB-B313-438DC48B92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F4659-28D0-431F-AF67-185FE920C106}" type="pres">
      <dgm:prSet presAssocID="{9AA87164-3DDD-4FA9-93D3-348BA41B1981}" presName="sp" presStyleCnt="0"/>
      <dgm:spPr/>
    </dgm:pt>
    <dgm:pt modelId="{48C07266-0060-43B7-BC8C-37E5F1CD5B8F}" type="pres">
      <dgm:prSet presAssocID="{3600CB8F-6C00-4FF0-9A71-432CF474E9F0}" presName="composite" presStyleCnt="0"/>
      <dgm:spPr/>
    </dgm:pt>
    <dgm:pt modelId="{14EB73C5-0B76-40C9-B67F-59E438E96400}" type="pres">
      <dgm:prSet presAssocID="{3600CB8F-6C00-4FF0-9A71-432CF474E9F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99219-296A-429A-8503-0692CA5108BE}" type="pres">
      <dgm:prSet presAssocID="{3600CB8F-6C00-4FF0-9A71-432CF474E9F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61E17-19AC-4780-B640-F0E1E788789B}" type="pres">
      <dgm:prSet presAssocID="{DDF2B453-0645-4CE3-8DE1-9E7D8C15F264}" presName="sp" presStyleCnt="0"/>
      <dgm:spPr/>
    </dgm:pt>
    <dgm:pt modelId="{5B296B13-B262-4752-859B-A2C51703D77F}" type="pres">
      <dgm:prSet presAssocID="{AD4715F3-B9EA-47C8-99BE-CD460E6C5398}" presName="composite" presStyleCnt="0"/>
      <dgm:spPr/>
    </dgm:pt>
    <dgm:pt modelId="{EDDAA45C-DB8E-42BA-BBD1-4F984841C674}" type="pres">
      <dgm:prSet presAssocID="{AD4715F3-B9EA-47C8-99BE-CD460E6C539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9D9A7-66CD-49B9-9F6C-4999810826CD}" type="pres">
      <dgm:prSet presAssocID="{AD4715F3-B9EA-47C8-99BE-CD460E6C539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A5AAB1-7488-4859-A8B0-73A223B99707}" srcId="{595B1223-C751-4DFC-98C1-9F2531A8625D}" destId="{AD4715F3-B9EA-47C8-99BE-CD460E6C5398}" srcOrd="2" destOrd="0" parTransId="{5002DEDA-2F55-4ABD-9551-8BF5C99999D6}" sibTransId="{DA2C2A39-FE3F-4386-8663-093D5132AEFD}"/>
    <dgm:cxn modelId="{8B51B7FB-D4E1-4262-879F-E5341B5023F5}" srcId="{AD4715F3-B9EA-47C8-99BE-CD460E6C5398}" destId="{D331F49A-BB32-4846-8A48-74A73F1E5D45}" srcOrd="0" destOrd="0" parTransId="{6929A6A1-13FA-4254-B188-856A841148F6}" sibTransId="{00A7D40B-657F-4DCB-8D19-C42E48AABF6B}"/>
    <dgm:cxn modelId="{6C39C17B-3F56-4FEC-B4B7-9FDA7B5EB807}" srcId="{E5188EFB-AC00-40BB-B313-438DC48B92AD}" destId="{1D134C01-463F-4598-948C-0495479894FC}" srcOrd="1" destOrd="0" parTransId="{AF7766E0-F3F0-42E0-A2CF-F80DC5438A05}" sibTransId="{E90C847C-C50F-4E9F-998F-8A453745892C}"/>
    <dgm:cxn modelId="{50A36B27-FBC9-489D-AE2E-A146D36CDCFD}" type="presOf" srcId="{FEBCD45A-4639-484B-9A8A-72148EE71296}" destId="{4842BE21-F366-427D-9E9E-E90B03EE6E64}" srcOrd="0" destOrd="0" presId="urn:microsoft.com/office/officeart/2005/8/layout/chevron2"/>
    <dgm:cxn modelId="{19CDF386-0B4E-47FB-952A-CFC8073BAC8C}" type="presOf" srcId="{AD4715F3-B9EA-47C8-99BE-CD460E6C5398}" destId="{EDDAA45C-DB8E-42BA-BBD1-4F984841C674}" srcOrd="0" destOrd="0" presId="urn:microsoft.com/office/officeart/2005/8/layout/chevron2"/>
    <dgm:cxn modelId="{715A6AA8-28B7-4A66-9CCF-573EBED2A1C0}" type="presOf" srcId="{1D134C01-463F-4598-948C-0495479894FC}" destId="{4842BE21-F366-427D-9E9E-E90B03EE6E64}" srcOrd="0" destOrd="1" presId="urn:microsoft.com/office/officeart/2005/8/layout/chevron2"/>
    <dgm:cxn modelId="{268968C2-B567-496B-A24C-F21F34528A03}" type="presOf" srcId="{595B1223-C751-4DFC-98C1-9F2531A8625D}" destId="{25E8576C-2B35-4983-90C9-4E54352A3166}" srcOrd="0" destOrd="0" presId="urn:microsoft.com/office/officeart/2005/8/layout/chevron2"/>
    <dgm:cxn modelId="{B6834AEB-BC22-4C88-9824-809752C9EC54}" srcId="{595B1223-C751-4DFC-98C1-9F2531A8625D}" destId="{E5188EFB-AC00-40BB-B313-438DC48B92AD}" srcOrd="0" destOrd="0" parTransId="{8FFA2FEE-F2E3-4678-807A-89E8A8DA8892}" sibTransId="{9AA87164-3DDD-4FA9-93D3-348BA41B1981}"/>
    <dgm:cxn modelId="{4D93CDC6-48D5-4761-8F83-F074D824A20B}" srcId="{E5188EFB-AC00-40BB-B313-438DC48B92AD}" destId="{FEBCD45A-4639-484B-9A8A-72148EE71296}" srcOrd="0" destOrd="0" parTransId="{2E373336-54B4-4609-9F25-22169C2972BF}" sibTransId="{C912FB2E-9F84-4720-A1A7-6183E4140D03}"/>
    <dgm:cxn modelId="{0C44A705-2FD0-4D1C-9727-A57FC3C52B74}" type="presOf" srcId="{29CC97C3-848C-42CE-9F07-B1FAA4E10D07}" destId="{E1B99219-296A-429A-8503-0692CA5108BE}" srcOrd="0" destOrd="0" presId="urn:microsoft.com/office/officeart/2005/8/layout/chevron2"/>
    <dgm:cxn modelId="{D299E2FE-1515-49CD-88D6-EC55E9D6FA65}" srcId="{595B1223-C751-4DFC-98C1-9F2531A8625D}" destId="{3600CB8F-6C00-4FF0-9A71-432CF474E9F0}" srcOrd="1" destOrd="0" parTransId="{6EE4CCA0-4DF5-484A-A470-C72D97131348}" sibTransId="{DDF2B453-0645-4CE3-8DE1-9E7D8C15F264}"/>
    <dgm:cxn modelId="{7C9DBB4D-C291-438E-A00C-717EBB93310A}" srcId="{AD4715F3-B9EA-47C8-99BE-CD460E6C5398}" destId="{642B9955-B167-4881-950E-E61777878558}" srcOrd="1" destOrd="0" parTransId="{20A7AA11-7B7D-4CC1-9B26-05DD89D98998}" sibTransId="{9DEFC570-CDD6-4AAE-960A-D9D46C47A443}"/>
    <dgm:cxn modelId="{FB030F21-D1A9-4559-9FCF-FB497A475629}" type="presOf" srcId="{642B9955-B167-4881-950E-E61777878558}" destId="{4D59D9A7-66CD-49B9-9F6C-4999810826CD}" srcOrd="0" destOrd="1" presId="urn:microsoft.com/office/officeart/2005/8/layout/chevron2"/>
    <dgm:cxn modelId="{69ADBE54-50A3-4BF8-AC8A-76C76CAC4860}" type="presOf" srcId="{D331F49A-BB32-4846-8A48-74A73F1E5D45}" destId="{4D59D9A7-66CD-49B9-9F6C-4999810826CD}" srcOrd="0" destOrd="0" presId="urn:microsoft.com/office/officeart/2005/8/layout/chevron2"/>
    <dgm:cxn modelId="{7D9A9213-6D33-49EE-8F0C-CEB5CE6588AE}" type="presOf" srcId="{E5188EFB-AC00-40BB-B313-438DC48B92AD}" destId="{669D58CA-08EC-43E6-8874-8701F961BC6D}" srcOrd="0" destOrd="0" presId="urn:microsoft.com/office/officeart/2005/8/layout/chevron2"/>
    <dgm:cxn modelId="{D7F4AC2F-2053-4801-89C7-B8717156E0DA}" srcId="{3600CB8F-6C00-4FF0-9A71-432CF474E9F0}" destId="{29CC97C3-848C-42CE-9F07-B1FAA4E10D07}" srcOrd="0" destOrd="0" parTransId="{382DC081-3B6E-4485-8339-D349673A520D}" sibTransId="{6DDC67CB-1E63-4076-9612-BFC98F49D980}"/>
    <dgm:cxn modelId="{4CFEF97C-1590-4204-AB94-D00F9DBA9702}" type="presOf" srcId="{F92037F8-B4EE-418E-9AAB-BCEFA236E529}" destId="{E1B99219-296A-429A-8503-0692CA5108BE}" srcOrd="0" destOrd="1" presId="urn:microsoft.com/office/officeart/2005/8/layout/chevron2"/>
    <dgm:cxn modelId="{DEEEF6C1-7CA4-4364-B463-13687141B9DA}" srcId="{3600CB8F-6C00-4FF0-9A71-432CF474E9F0}" destId="{F92037F8-B4EE-418E-9AAB-BCEFA236E529}" srcOrd="1" destOrd="0" parTransId="{E4F7C5FA-DB01-47DA-AC6C-DD770A9E8FAF}" sibTransId="{4927DE20-F73B-4913-8C63-E8040E63C7E2}"/>
    <dgm:cxn modelId="{F286C51A-523D-4E4C-B6A7-D634B97E6217}" type="presOf" srcId="{3600CB8F-6C00-4FF0-9A71-432CF474E9F0}" destId="{14EB73C5-0B76-40C9-B67F-59E438E96400}" srcOrd="0" destOrd="0" presId="urn:microsoft.com/office/officeart/2005/8/layout/chevron2"/>
    <dgm:cxn modelId="{D520F43D-D8E6-4412-955D-AD65F0E518C6}" type="presParOf" srcId="{25E8576C-2B35-4983-90C9-4E54352A3166}" destId="{5C817DD8-49BD-417B-92EE-22D399CB827D}" srcOrd="0" destOrd="0" presId="urn:microsoft.com/office/officeart/2005/8/layout/chevron2"/>
    <dgm:cxn modelId="{1544C487-5C62-4467-82CA-0D0BFDF7F03D}" type="presParOf" srcId="{5C817DD8-49BD-417B-92EE-22D399CB827D}" destId="{669D58CA-08EC-43E6-8874-8701F961BC6D}" srcOrd="0" destOrd="0" presId="urn:microsoft.com/office/officeart/2005/8/layout/chevron2"/>
    <dgm:cxn modelId="{41FD76F2-23D9-4B43-A51C-839AE58E9AAD}" type="presParOf" srcId="{5C817DD8-49BD-417B-92EE-22D399CB827D}" destId="{4842BE21-F366-427D-9E9E-E90B03EE6E64}" srcOrd="1" destOrd="0" presId="urn:microsoft.com/office/officeart/2005/8/layout/chevron2"/>
    <dgm:cxn modelId="{E5A0A276-273B-49D9-A228-0097CB1796DD}" type="presParOf" srcId="{25E8576C-2B35-4983-90C9-4E54352A3166}" destId="{F94F4659-28D0-431F-AF67-185FE920C106}" srcOrd="1" destOrd="0" presId="urn:microsoft.com/office/officeart/2005/8/layout/chevron2"/>
    <dgm:cxn modelId="{92AB01ED-A94A-4DB5-B52A-375F3404D903}" type="presParOf" srcId="{25E8576C-2B35-4983-90C9-4E54352A3166}" destId="{48C07266-0060-43B7-BC8C-37E5F1CD5B8F}" srcOrd="2" destOrd="0" presId="urn:microsoft.com/office/officeart/2005/8/layout/chevron2"/>
    <dgm:cxn modelId="{8FFF5064-0A3E-4AAC-BDE5-C07823BE2FA2}" type="presParOf" srcId="{48C07266-0060-43B7-BC8C-37E5F1CD5B8F}" destId="{14EB73C5-0B76-40C9-B67F-59E438E96400}" srcOrd="0" destOrd="0" presId="urn:microsoft.com/office/officeart/2005/8/layout/chevron2"/>
    <dgm:cxn modelId="{630EF10E-0D9E-4A8E-B18D-4765E644A2AB}" type="presParOf" srcId="{48C07266-0060-43B7-BC8C-37E5F1CD5B8F}" destId="{E1B99219-296A-429A-8503-0692CA5108BE}" srcOrd="1" destOrd="0" presId="urn:microsoft.com/office/officeart/2005/8/layout/chevron2"/>
    <dgm:cxn modelId="{C34168E6-BF8D-4691-AF04-58EB86B4498F}" type="presParOf" srcId="{25E8576C-2B35-4983-90C9-4E54352A3166}" destId="{04761E17-19AC-4780-B640-F0E1E788789B}" srcOrd="3" destOrd="0" presId="urn:microsoft.com/office/officeart/2005/8/layout/chevron2"/>
    <dgm:cxn modelId="{E317A1D1-2487-44B4-8C5F-4F1971380681}" type="presParOf" srcId="{25E8576C-2B35-4983-90C9-4E54352A3166}" destId="{5B296B13-B262-4752-859B-A2C51703D77F}" srcOrd="4" destOrd="0" presId="urn:microsoft.com/office/officeart/2005/8/layout/chevron2"/>
    <dgm:cxn modelId="{FBD42AF5-3446-4124-9CF7-AF56C4F50F91}" type="presParOf" srcId="{5B296B13-B262-4752-859B-A2C51703D77F}" destId="{EDDAA45C-DB8E-42BA-BBD1-4F984841C674}" srcOrd="0" destOrd="0" presId="urn:microsoft.com/office/officeart/2005/8/layout/chevron2"/>
    <dgm:cxn modelId="{98BB4C55-5989-4CDF-8213-06223FCB46FC}" type="presParOf" srcId="{5B296B13-B262-4752-859B-A2C51703D77F}" destId="{4D59D9A7-66CD-49B9-9F6C-4999810826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0DBA6-C651-4BF5-A29D-C079AF76DDF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F2CD6-4577-40AB-993A-8CFF40866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F2CD6-4577-40AB-993A-8CFF408666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4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976AF18-29E9-4D65-B518-A8B6861D756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59C1A9E-A582-4F8F-9E95-AC0733C3A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dxPVyieptw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kenburns/dustbowl/watch-video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kenburns/dustbowl/watch-videos/#2284398428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bs.org/kenburns/dustbowl/watch-videos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kenburns/dustbowl/watch-videos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rr/print/list/128_migm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pbs.org/kenburns/dustbowl/watch-video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aI5IRuS2a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youtu.be/RJpLMvgUXe8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youtube.com/watch?v=lbwjS9iJ2S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409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4600" y="152400"/>
            <a:ext cx="7924800" cy="41148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Analyze this Photo: 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1) Where do you think the picture is located? 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2) What year do you think it is?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3) How do you think this family came to be in these circumstances?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4) Who is missing from this photo, where might this person be?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5) Do you recognize any of them?</a:t>
            </a:r>
          </a:p>
        </p:txBody>
      </p:sp>
    </p:spTree>
    <p:extLst>
      <p:ext uri="{BB962C8B-B14F-4D97-AF65-F5344CB8AC3E}">
        <p14:creationId xmlns:p14="http://schemas.microsoft.com/office/powerpoint/2010/main" val="29853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guim.co.uk/Guardian/business/gallery/2008/oct/28/1/GD9083872@New-York,-USA-----Ban-4105.jpg"/>
          <p:cNvPicPr>
            <a:picLocks noChangeAspect="1" noChangeArrowheads="1"/>
          </p:cNvPicPr>
          <p:nvPr/>
        </p:nvPicPr>
        <p:blipFill>
          <a:blip r:embed="rId2" cstate="print"/>
          <a:srcRect r="166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Uneven distribution of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267200"/>
            <a:ext cx="9144000" cy="2057400"/>
          </a:xfrm>
          <a:solidFill>
            <a:schemeClr val="tx1">
              <a:lumMod val="50000"/>
              <a:alpha val="75000"/>
            </a:schemeClr>
          </a:solidFill>
        </p:spPr>
        <p:txBody>
          <a:bodyPr>
            <a:noAutofit/>
          </a:bodyPr>
          <a:lstStyle/>
          <a:p>
            <a:r>
              <a:rPr lang="en-US" sz="2800" dirty="0"/>
              <a:t>In 1929, the top 5% made 30% of the income.</a:t>
            </a:r>
          </a:p>
          <a:p>
            <a:r>
              <a:rPr lang="en-US" sz="2800" dirty="0"/>
              <a:t>Two-thirds of families made less than $2500 a year, with little disposable income.  When credit was suspended and loans called in, these families faced a dire situation.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Hawley-Smoot Tariff</a:t>
            </a:r>
          </a:p>
        </p:txBody>
      </p:sp>
      <p:pic>
        <p:nvPicPr>
          <p:cNvPr id="27650" name="Picture 2" descr="http://3.bp.blogspot.com/_YFbXKOW1NoQ/SYkIKE_3WLI/AAAAAAAACX8/3H8lxVWbTok/s400/ben+stein+ferris+bueller's+day+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8333">
            <a:off x="5559289" y="233824"/>
            <a:ext cx="3486141" cy="187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7924800" cy="3810000"/>
          </a:xfrm>
        </p:spPr>
        <p:txBody>
          <a:bodyPr>
            <a:noAutofit/>
          </a:bodyPr>
          <a:lstStyle/>
          <a:p>
            <a:r>
              <a:rPr lang="en-US" sz="2600" dirty="0"/>
              <a:t>High tariffs in the 1920s to boost sales for American goods</a:t>
            </a:r>
          </a:p>
          <a:p>
            <a:pPr lvl="1"/>
            <a:r>
              <a:rPr lang="en-US" sz="2600" dirty="0"/>
              <a:t>Made it nearly impossible for foreign nations to repay war debts to the US</a:t>
            </a:r>
          </a:p>
          <a:p>
            <a:r>
              <a:rPr lang="en-US" sz="2600" dirty="0"/>
              <a:t>Hawley-Smoot Tariff: Raised the tariff rate to 59.1%, the highest in American history.</a:t>
            </a:r>
          </a:p>
          <a:p>
            <a:pPr lvl="1"/>
            <a:r>
              <a:rPr lang="en-US" sz="2600" dirty="0"/>
              <a:t>Foreign countries raise their tariffs in retaliation/protection</a:t>
            </a:r>
          </a:p>
          <a:p>
            <a:pPr lvl="1"/>
            <a:r>
              <a:rPr lang="en-US" sz="2600" dirty="0"/>
              <a:t>Sales of American goods overseas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Hoover Responds to the Crisis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“Rugged Individualism” Falters</a:t>
            </a:r>
          </a:p>
        </p:txBody>
      </p:sp>
      <p:pic>
        <p:nvPicPr>
          <p:cNvPr id="1026" name="Picture 2" descr="http://4.bp.blogspot.com/_iOZH_jgeKuA/TA4pvV5SxkI/AAAAAAAAASw/mtGtrzKhXSw/s1600/herbert_ho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648075" cy="43898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14" y="0"/>
            <a:ext cx="7924800" cy="1143000"/>
          </a:xfrm>
        </p:spPr>
        <p:txBody>
          <a:bodyPr/>
          <a:lstStyle/>
          <a:p>
            <a:r>
              <a:rPr lang="en-US" sz="4000" dirty="0"/>
              <a:t>Hoover Faces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8229600" cy="4419600"/>
          </a:xfrm>
        </p:spPr>
        <p:txBody>
          <a:bodyPr>
            <a:normAutofit/>
          </a:bodyPr>
          <a:lstStyle/>
          <a:p>
            <a:r>
              <a:rPr lang="en-US" sz="2600" dirty="0"/>
              <a:t>President Herbert Hoover opposed most government relief programs; believed private charity should help the poor</a:t>
            </a:r>
          </a:p>
          <a:p>
            <a:r>
              <a:rPr lang="en-US" sz="2600" dirty="0"/>
              <a:t>Hoover urged businesses to keep wages high to allow workers to help reenergize the economy.</a:t>
            </a:r>
          </a:p>
          <a:p>
            <a:pPr lvl="1"/>
            <a:r>
              <a:rPr lang="en-US" sz="2600" dirty="0"/>
              <a:t>By keeping wages high, businesses could afford fewer workers, and unemployment rose dramatically. </a:t>
            </a:r>
          </a:p>
          <a:p>
            <a:r>
              <a:rPr lang="en-US" sz="2600" dirty="0"/>
              <a:t>Height of unemployment (1933) hit 25%</a:t>
            </a:r>
          </a:p>
        </p:txBody>
      </p:sp>
      <p:pic>
        <p:nvPicPr>
          <p:cNvPr id="14338" name="Picture 2" descr="http://i.huffpost.com/gen/1220584/thumbs/r-OREGON-CHARITY-LAW-OVERHEAD-large570.jpg?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609" y="5120004"/>
            <a:ext cx="4162425" cy="173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3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sz="4400" dirty="0"/>
              <a:t>Hoover Tries to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29000" y="1219200"/>
            <a:ext cx="5410200" cy="4724400"/>
          </a:xfrm>
        </p:spPr>
        <p:txBody>
          <a:bodyPr>
            <a:noAutofit/>
          </a:bodyPr>
          <a:lstStyle/>
          <a:p>
            <a:r>
              <a:rPr lang="en-US" sz="2900" dirty="0"/>
              <a:t>Reconstruction Finance Corporation: Gave $2 billion in aid to state and local governments and made loans to banks, railroads, mortgage associations and other businesses to keep them going.</a:t>
            </a:r>
          </a:p>
          <a:p>
            <a:r>
              <a:rPr lang="en-US" sz="2900" dirty="0"/>
              <a:t>Hoover hoped it would keep workers on their jobs; too little too late</a:t>
            </a:r>
          </a:p>
        </p:txBody>
      </p:sp>
      <p:sp>
        <p:nvSpPr>
          <p:cNvPr id="13314" name="AutoShape 2" descr="data:image/jpeg;base64,/9j/4AAQSkZJRgABAQAAAQABAAD/2wCEAAkGBxQTEhUUEhQWFhQXFhgUFhUXFxUXFxgYGBoXGhcYFxYYHCggHhwmGxgaIjEiJSkrLi4uGB8zODMsNygtLisBCgoKDg0OGxAQGi8kICQsLC8sLCwsLSwsLCwsLCwsLCw0LCwsLDQtLCwsLCwsLCwsLCwsLCwsLCwsLCwsLCwsLf/AABEIAPsAyQMBIgACEQEDEQH/xAAcAAABBQEBAQAAAAAAAAAAAAAGAAMEBQcCAQj/xABHEAACAQIEAwUFBAYIBQQDAAABAhEAAwQSITEFQVEGEyJhcTKBkaGxByNCUhQzYnLB0RVzgpKi4fDxJENTstIXVGOTFjRk/8QAGgEAAgMBAQAAAAAAAAAAAAAAAQQAAwUCBv/EADYRAAICAQIDBQYFAwUBAAAAAAABAgMRBCEFEjFBUWFxgQYTIjKRwTOhsdHhFCPwJEJDUnIW/9oADAMBAAIRAxEAPwDa68pV5RwA9rylXM1CHU0q5qDxjjFnC2+8xFwIvKdST0VRqx8hUZEm9kWFcs4AkkAdToPjWR9oftYdpXB2+7G3eXIZ/VU1Ue+fSqTBcWuYhQ1649xpIJZidfIbD3VzGak8IZ/pJqPNLY2i9x3DqYN5J6A5j/hmo79p8OATmYgAkkI3L1FZ5gzVtZWVI6giu2jhVrO5b/8AqPg+QvH+wB9Wr1ftEwv5b39xf/KsjUQSOhI+H+1SErPepmelhwXTtdv1/g1u328wp53B6of4URLiAf8AY1hmEHiX1H1rbUWmKLHPOTL4poa9Ny8md89fQki4OtdTTS1XdpL5t4a6ynKwHhI0IJIAq+TwsmXVW5zUF2vBbTSJrNMF20xCaOVuD9oQf7y/xmifhXbGxdIV5tMYENqpJ6MP4xVUb4S7R6/hWpp3ccrw3/kJJpTXlKrjNPZpA1zSqEOppTXNKpsQ6rylXNTBDs1zSmlNQgqVeTSmoQru0HFhhrJuHU+yi/mY7D05nyFYT2yxty9cW7dYsSCPIeSryGvyrS/tRLAYY/gzXFP7xVSp+CtWccctZrRPMEH+BrixZizR0cVHEu8F2NXfZq77S9IaqU1N4Bci8B1BH8aVpliaNC1ZizQMEdqvMKaH8Adqv8HTzMmQA463lvXB0dvqaSVJ46kYm5+9PxANRkrGs2k0e100uauL8ETMH7a/vD61t6CsQwZ8S/vD6itwSm9H2mJ7Qda/X7Diih7t7djCkfmdR8Nf4URCg37SL3gtL1Zm+AA/jTFzxBmTw2HNqoLx/TcAmqx7P4fPiLS9XWfQGT9KrqKfs9w2bEF+SIT720H8azKlzTSPZ62z3WnnLuTNHIpvvBOWRMTHOOtOGgHtTxpreNRkP6oAHznVwfca1ZzUFlniNLpZambhHubD2lXCtIkevxr2a7FTqlXM0pqAOq8ryaU1CZFSrma8Jo4Bk7mvJrmaU1CZKHt1w838FdCiXQC8nmbfij3iR76yl0DoejL9RpW5zWN8VwP6Pfu2Y8KOSn7jeJPgDH9mhjcc0s9sd25nriN9xofdXWCvZbiHow/lUji6Zbr+s/HWq4trWfjEjYbyjSeH39qIcG1B3C7m3oKKcE1aL7zKsjhg72pH/Et5qp+VQEqf2r0xHqi/U1Atmsi752et0LzRDyRMwntL6j61uKVhmGOo9RW5WjoKZ0faZXtB/wAfr9h0UA/aPc++tr0tk/Fv8qPhWc/aEf8AiR/Vr9Wq3VfhiPBY51a8mC8VoX2cYaLNx+bOAPRR/Mms9rU+xNvLg7fnmb/Ef5UppV8eTb47PGmx3tfv9i7u3QoLHYAk+grIdcRiPO5c+p/l9K0Ptri8mEfq8Wx7zr8gaEuwuEz4guRoiz720HymmLvinGBm8LxTprdQ/Jf55s0RRAjyiva8mvJpw86dGlXM0pogOqVczSmoQU15NeE15NHBDqa8rmaU1CHRNAH2kYaL1m6B7aNbY/uEFfk7UeTQf9pQ+7sH/wCVh/gb+VRl2neLEZB2hH3v9kVR3KvO0J+9/sj+NUV01nT+dm5/sQa8Lbb0FFmAbQUH8MOg9KK8Bc2p/sEbluVHa0/fj+rH1aq20an9rT9+P6sfU1XWzWTf87PT8P8AwIeRMsHWtxw7aD0H0rC0NbfhG8C/ur9BV+j7TN9oOlb8/sTBWdfaF/8Asj+rX6mtDU0AfaOPv7Z62/oxq7VfhiPBH/ql5MEhWt9lBGDs/ufxNZGK1rsi04Oz+6R8CaW0nzM1vaD8CP8A6+zKf7R7n3VodXJ+C/5052Fw2XD5ubsT7hoPofjUX7SdrHq/0FXHZwRhbI/+MH460zBZub8DKunycMhFdsn+WS0mvZria8mmzDHJpTXFKahDomvJrmaU1CHpNKabzV4WonORwmlmpqaWaiE7mhD7SD91Z/rT/wBhoszVnn2xcbXD2sOIzOzuVXWICwST6sNPOg+hZTJKayZv2g/Wn0FD+JvKNyKh8S4tcvNmYgTyXQVApP3XxNs0J63bEUF9vtTbt+yrN8APnTw+0G4PYsp/aZj9IoNs28zBREsQBOg1Mamn8dgLllzbuqVccj05EHmD1FMR7haV05FxxHtdiLz5myAxHhXSPeT1qOvH7/5/8K/yqut4ZyrOFYosZnAJVZ0GZthy3pKKthRCTy0voWR1VyWFN48y2t8fv83PwX+VFmD+1bHoAC9tgAAM1obD92OVAaCjPhHYxsXgP0rDSblpmS/ZmS2XUPa/skeHy0phV1wxst/AFltli+OTfmE+A+2S+D95Ysv+6XQ/MsK87QdvbWMa2e7a2VUg6hwZM6ER9KCOE9msRiP1VliNszQi+9mgUwnCXJ0R/dP1ipZp6JrllhepbpJW1WKytZa8MhnZxiN7LD6VrXYe5ODt+Rcf4j/Ovn23w3ELqoPo0Gifs52nxmD8IVsk6oQWQnr1HuNJR0VdcswmvVo09dqL9VTySraaec4fiaV9pA+6tH9th/hn+FWXZy5OFs/uAfCRQnx7tPaxmFWAUurcBa2ehVgSp5iY86IOx9ycJb8sw+DGqoJq9p9wpqINcOhnqpP7l7NKabzUs1NYMQczUppvPSzVCDk15TZalmqYBkRavM1Nlq8zUTkdzUs1NFq8zVAjhasn+39vu8J+9d/7UrVJrLftssm62DtDn3zk9ABaBMe+hLodQTcsIye9wW4LwtASxykHlDAQfnULHYfu7jIGD5SVzLOUxvE8po145imFklAQwthQ/wCyuh2OhIP1oHt2ixhQT6CqBuyvleF1H+HYN7jRbEkeInkAOZPIVs/ZzBJi7a28TbtXCpPclgGYGZZQG3EawZG1ZbwvheKiELW1O+sfIa0X8Gwty1lbvWLrs0DT0maqlqIR6s0NLw662Py48WP/AGuG/b7nDCy1vDwGlQMt25Gwy6Qo2Gm5NBOB7PX3/BlHV9PlvWhXbjNGd2eNszM0ek7e6lVL4hJbQRq0cBit7ZeiBvB9kgP1jk+SiB8TRRwZmwqMlh3RWOZgrESYAkn0FcV7S1mptn80jVq0GmrXwwXrv+o5duFjLEk9SSfma5NeCkaobbGkkugpr0GuaU0AnVWnCuPXbACoQU1OUiRrvrv86qqQrqNkovKZVbTXbHlmk14h3w7tbaeBdBtnruvx3FX6XQwBBBB1BBkH31k1TuGcXu2D4G8M6qfZPu5HzFP0619J/UwNZ7Pwa5tO8PufT/PqabNezVZwniqX1ldCPaU7j+Y86nZq0otSWUeVtrnXNwmsNdg5NLNTealmroqOc1eZqazVnXavtriheazh1FkKSpuOua4xGhKIdAOhMzUnNQWZFlVU7ZcsFk0qaj38dbQEvcRQNyzqv1NYnfN66Zv3rtznDu2X+4PD8q8t4NBsB7gBSctal0RsU8Dtkszlg1PE9tsEn/Oz/wBWrP8AMCPnWdfaBjxxG5ZNtXRbQceOJbMVOykwPD86YVB0roGlp6ycjRp4JTB5k2yEnCyxLOxObdZhY6ZelT8PgUQQAB6CKQeuu9jelZTlLqzYqopr6IkKBTgNV9/HqntGOexP0FV1ztRakBAzE7aQD7zQVcn0R1PW0V/NNL1CIGugab7K2XxbsjqbMRDEgiTyP10q5v8AZe/buBbjKAdiAYPnPIdZ2kcoJtjpbGKT43pYdrfkiqBr2an8R7J4hUYi6EIBMsNB6iqTAYG+Z8ediNAFAg6az05aiuv6OfgU/wD0Gm/6y+i/cnClRJ2W7IvdtA3m1ksJGuUjwK8e9vTL1pviXCLCXRY79O9JyxlZdTyzDTcgbGOdR6OfeBe0FDfyv8v3B417TnaTg+Iwi5yUZdspIVz+5yf5VW4XGFkzlSBMHqp6GNp5daqnROPVD9HE9Nc8Rlv3MnUqaS6DtXecVRgfTydg0ppo3BXJuUcEJ/Dsc1m4rry0I6jmDWjYbFLcRXUyrCR/I1lavNF3YrFkq9s/hIYeh3+Y+daOhtalyPtPO+0GkjOr366x6+X8BWDSzUzmpZq1sHjcnJam7qKwhgGHQgH61znrzNXWDhSx0K3Fdm8M/wDy8p6oSvyGnyqlxfYgH9VeI8nUH5rH0NT+L8cuWbq2xbUhhKksRMbjY6gVFsdob7ERZXLsWBZiCDqIG3vI0pedVT6ofq1mqh8s367/AKg/jeyGNTVBbuD9loPwcD61W4bgPEbj5FwxXq9zwWwOpfn6LJ8q0/h1y88SEHnE/ADN9atcG4a46Zp7shSWBMkidBOgAjelnp6+xDa4nqcYcgKwv2ftlAa81x92KjIg8hMkCeZkmNhVZ2h7Km0Vt2n1KzcdgxnfRemvONq1jC4kXVYKAGUxA28iKAu0BdHuNdaAABLEeGBJ28zoK7jXFdEK2am2zaUm/Uzfhg8DjvGt37MJmKl1yZiBnQHWDpmAMBhpU/D2LQAfFWAJdAb+HIe2SSMpdDyJgagnbTWmiSbnequS88hQdGKnSXHQDxRvMTBp/iBINqwXA+8R8UygDMzQtqzA0JyxM+RNFxRXzPoH7YZpxK2ms2wl2FQWQFec0hgpAJgaEidKtOB3XvW2s3guZRmtMCzbciGAIj1MgnpVI+Im/ilEfrzJU+IZSwjr+Kee9TuB4q2mKFpnGdWKKFJ1I5ElQDpyBonL8S9wt4X7ZsOcmUAktBkA+zr0091Q7nDiniRe8tiSxUET0AEeKTEkaATrT3GeIWsPLi2bjlhlzaJLAmQ0QdAfjyoG7R8fv3r95GuN3aO6LbHhXQ5QTHtE+e08oqYIngOsPx9QAglW/GHEEsZJgRqIB000EUzfwmHdjinQGAXLBvDK66pJEwJ0JGlZhb45iO97tbkoB4kYh18wEeQIEbRzp7huEuYhX/R/unAIZPF3F2RqAjkm00HQhiPHsNaJEyBj+MHFX7j3R4ZUs5n7pAQfD/eE6aCTzqNxfENavqlt84ZD3eZswKH8Lg+0rbQdIHkDVVhsWcG1y3fBW8qmM0nOCdNfT3aVM7JcNbGYpXjTMHffKigyw9SRt50Dom/0DdZ27m81m4p8WGuh3YHn3ZXMWXoNT5nerPB4GR95dXNmykWrd1/F0gqsUQ8T4UveNbb7xSZRVJS7aJ1i08yROuUT6Cp2Ga5ACul2CJW8zWrug0+82Y+ZJ6QKqlRCW7Q5TxC+pYjL67/qC2IwWRDcYXVQZtWtgEldCAmfMT7q94XgDiDFvPtOZ7F62vpmZYmjXF2+7R7jZ0yqWl4KnWIDjxEkwBHWgy7xl2MnL19mfmxJpeyuqGzRraPUa7UJuMlhd6/gsh2Rv/mt/Fv5VZdlOHOk3SRDqIAmRqDryoc/p27oM0mYAiZMRAFGPBUuJaAunxb5QFAUclAA5VZpa4SnmKexVxS7U1UuF0otS2wupZ5qWams1LNWrg8rk4LV5mprPXmarMHGSt7U8O7+wwX218SHzHL3iR76pex19GttlEMGhwPKY0O3P30VlqqG4DbzOwLKXOYwE0J6ErO+tU2Vt9C6uxJYZZcMtMLucOYJzEc4/LvEe7Sra5hstzvlcLmgXEnUwIGXTc6D6VRPZFuxcZrl1woUAFgJLEDUqoO0neuLWNaAQqnQFVaZY76F82w+k0u4tPcuU4sI+C5lDEwWuGTroDqT9aHu1eCW2r3m+9xLQLa7qhLaNGxIEwSPQVc2eMNAXIFuHw68hE6ACPh0qBx4hMqnW57bnc5iNvhzOgmuTrIH8O4SUUnTvyCVJGbIT+IiddeU0L8P4biRjcNbd7bq2JQknu2LHOC7Qy5s0T8NNqNL+JunMmGAe6QDlOmh3bMRrABOY6cq84Z2fXB58djWL3rSM+aGCWy3hGReZlhrRSyDOCZwGLnfXGKqLmMvPmYroi5Qu+uutW2MxGB743bd0XbwOfIrgqG6lVIAPmZoZ7rDthVNi9EgAC0QzBmMAtbiW89aGsJ2VKcQWxibjm2QTbKstsu51RSSPCGaVkayRtRfgTGQk7W8YxF97FlFIBdYVVLMSIB2B2z6kaVcYfsg9xmLNlBdmJ0ZiSTqTOUaciZ12og7N3rPdjw6iUKidh1JJZyQD7RM5DUvtL2mt4Yohtd5OVtJAAJIBEKZ2J6RXJMGe8Y7PpbS4LFoi7acd5LlmuW2gZs0RIYg6AaN5TUrgd1EU2g8XdnB8MnclefOZXqOgok7Q4dmS1i8PIKKHZCP1lhhqreag6+U+VQsV2ftY0NdU5bhIe3cXSV5W3AOuQyN5iDMGjkmAT452ee9cYOVe0xDITGewYg5AVyvandZBG4g72/Z2+MIO4u2xa2KuigK08zI1PnHkQtQ8fxLE4WbN9VmZtXipZTEkglIJ0B8QEjSQaveG8ZtX17u4FDhc7W3IdSoibiPsygkeMQR5UDpFrd7PredbubTSeYME7E6iSdd/dRUcJbCjMqkKNCRrpr60C4ZURS1t2sppCmHVl6lW1UGDGaTGtXdrGMiE5lIIBXKWgkbSDoI3+HKik28I5eI7sH+3Jv33Fizai2urGVVS3Jd/wAIPxJ6VRYbslcP6y4qjossfjoKLM9LPVv9FW3mW5dDi99darrwl5bkThnB7VjVBLfnbVvdyHuirHNTGelmpiMIxWEsGfZdO2XNN5fiPZq8zU1npZq6wcZG81eZ6ZLV5mrvBVzD2elnpnNT4RVAa6SAfZQe258h086EmorLO4pyeEROIJedcth8hzBvYDzEiIPruOdM8N4RjXtm3ftCQ0q0gKRJPhJIZWB61b9/caApWyh2VT4jO0tuTtt8qtsDwRWElznGxMsQeRljP+1JWSTeUNwhhYZXcNw1xbym4sKisfazRlAYyep09wod4lhr11yM/wB2xLM34tSZEc/L/LU4x9ubb3Mv3qobTwdQJBJ8xz9DQ1ZTMYHvPQDcnyArqutSWWczm4PCI9uylm0EWSbpyCczMyrBcltfIawBr0ipD8HvM2WwWtoVDHMQyEk6goSQdI5RqNNNbHA4UXWJ3tLA155fZX4+I+cVMx+LuoyhEmZ1gtr0gbac/Sqm1nYsy0twH4h2T1HeYS0TIHe2LhsNmP4iLfh36qaqe0HDnm2lu3evsim6rXCSUKsQJu21AeQubUAjT3aL2jxK933bNluXAAIJBT89yRtADa89qFeNdqheVcHg1e6W8BZFY5VIicw0AgnXXaedRHY3wTtVnt2sSVhHfusSVJHd3QdHUTAVzLT+bMKLOO8Zwtu2C6LeOroGWAinqSNFkGBz92lfgOAKF7ru0FrJ3TW/aJTSc2WWzZhmmN9aqbnYi3YZrl25du5bUJbYraJVIAJILMSN9huTyoNYAnkmYftRisRpZKhh7FtbSkRt4maQunKZj4V52fxDYW63eMRbZiLlqAMh5XLeXlB1GmnLwiuOIcR7u3aazabOFJRVdspIuMlxWMiVMA69arcFhsRir7XbvgVQSVtliEQT4rgHtvlmBrJPlNEJf9osaxtPYe2Hf2kLAQy6QWOxBmA8iSNYOpHuE4Hu7hH3kNH/AA3iIDSWzsdMwEQBl3iSd6v+GmEbC3D4rI+6ubnumAhlndYIleYYj8NdcP489tjZu6ZTC8xqDlSfyndGJ1ggxEUMbZInuTeFcNKC698zcvZVyyJVFzZffLHaoGOD2CIym2QAeQYa+zA0YE6abaVXcS4nf/SIGbLIjwjLk0ksx666DURTnEb2e2ysCQVPs+0DG6+dRbbnKfNkn2r4YSu3noR5Edf9+ddZ6AuzWOuI+ZnZkdxbKRqDrDRvmnUxOjTyo2L09VLnQnbHkY+HrwvTIekWq3BVzD2elnpjNSzVME5hsvXmeo+en7+JtYYB75Gc6pZnxH9pxyUUbJRgss4rTseES0i2odxLN+rt7SfzN0UVX43H924zkXLtzXWMqBdRPoQDA286g4rjq6XQTcdzDNsqDWBHTXbymo9jAtiCxDAeKYIMeLcqR+0Nqz5ycnlmjGKgsIusLhLr3Q5IjRs0z0EDpR5wifEaD7FxbSqgloET6c26f69KuMMbhSbjC1b89Dz15b6b9Nq4Z2ti1xXELQuKQwYnwOBr4dYJjTQz7mNUnEMEbRZbYJBBuExP3a65R/rXw10mJsksbam6wiWY5ASxgbD+HI1ZYbHHIGdVA2UIS0jkJIA5H3RReY7MC5ZbopVxTXMMrYe/lbJnGQIUEgkKSylidyTv6bVA7O9qr5v3MLi1DOgaXtwCSIjQciCCDGk1cns/hbpzrbZCSwYKco85XVdZ5dahcWW3bcso2UW8zavcI9mW3I3meQH5qijzPCJKWFlgzghev4kXbrBrZuwLblmTu8wBhRpqoAEiIAPM1e8L4oba4jMFfubqKU0Ci2WKtCLCg6DUiqvvabuQMTjEUT39vvYkaEd3ckAax4vrVt9PJgqov942adgMYrWkuQFDIrRIAEjUTtvVdxex3xGUr4VcHzV1jT+1FADYi61uz3ZbKAyEK2UyGlYJ2GVhRRwouthVukl4cTMnfMgzDeBpPlS+C8h9j7Fq7aZLyl2ttmUSwMOIMw2vittofgKtuOcTsWl/RwqqrQGAEQrbN4djMGd/Khzgd3uOIuh8PeAg6aTpcST6B+fu3kvvdnbV9xcYkiANGMMBOUkAxsYqZIwJuvlexdbwmxcOGu6gK1t80B+sDOBXHH8JKtObNazKcsZmQHxKJ5gjMDuCDVl2q4bkXFhgwtk2binQTDawfVj86b4hci+370x6gafOmKY86lEovnyOMit7LXbuNt50txGjMSAJMkZdfESIJjQTuasMRwHGEgLayiSS3eWzoNtAZJPTT1qzxOEXDWbeFtEgktcYyJEn2c3ICfglOWGYEhLrEhAcwcsATO+pEQJ6gEVSXZKHD8CGGk92wdiS1xx4iT57AeQp3PVz/S99JkLcSOcCdCZkabDpVbxnH4bLIm3eJgWzpmjeBsfdTVV0Vs1gVsplLdPJHD17nqFbxIbY/wA677ynUs9BFzw8MlF68z1Fz0s9TlOecGcT2sYaYdcvLvH3H7oP1MULY7ihJJzd45Ms51JPw2+lGtvBI9mFUKw0I6OuhBPP/ahm7wPJcLFSDrpHhk89P9a1kSk5PLZtKCgsRWETewuGbEd6hMJuNZhjsI59aPrNkWgEtwVAgj9rkTHn79YFBHZa53N3LbAGYR015cjqdtq0cWXtDMlpr2II+7tgDw/tXG2A9/pJJqBwP8L4bk8T5c51VWIAHmd9fTaovGuHYiGu3WRlXXwtoPRYqNhMFkzPjnFy+WJyWSWKyAIZ9FQADblyqdi8HZu2rVxbeW2ZtugzEDxRJ8MsN9Y105V3Xa4PKKraveLDI3BQGtHbW8Ocaqsjp+b50UcOvo4NkqBlgQfEDoI1ga6g0M8P4ULbqllmVHfxJlBUxIMi4vQDxKB7Q3rnjOItWbxtlDoAS9tih1EwVbMNo2IrrErZPHUHPCiCy9gyxBS0pJhVAMD05R19KAOMXvHk/IIP7xgt89PRRU/CcTtmR38ggqEvBlAn9sZgffG9UPFL03rhBkZ2II2iTEeVMaWqSm+ZCWt1EXWuV5yLvK5uMFxmEvn8SDDsfLMyGf76UysmSATGp30HnUbjALYeR7Vu6rT0V4BPuZUNXayH9vPcUaC3+7h9oQcLx1vCWz+kEl87d3byy6hTlkT+E5QZ0GnOo2M+0IiSLOgEyzmfWApHzoJOEu4u+Ve5kBBOYFnZzJBnYA6egAqba7PWUuXbJDEwHUlfwaTDayfakab1l4Nw8xnbdb15LqWylwMmhYENlb8LRocvhgxvvyrYV7RW7dlIIHhETqTppCAz8cvrWAcfs2Baiyqgo+rzq0/gB8ozeXvou7P8RF3C2yQ73LYW2UUSzBpyE8gNGE11BRcvj6FdvOo/B1DLH9o7l0wg0GstBI8wPZX11PnUbsvft3sQzFs4tDO7gyob8IzczoT00oKb9KxTMuTu7YMZdQoI3zH8XPy051ofAuErh8ELNqGd/FdKsikmNBJPQAfGrZWpLEFhFUaH81jy/wAjnD3u/uvdgEQSCZ9kHwiJnoNOh60WJZRV2AEa6DX1oYuX/wBHCteV8gkZYWNtAMhg/wAgaDe0vbd7+ZLYYJGsbDlrVGS6KC3j3aeygZbVtHOxYgZfprWdY66bxLMdd4mVj9kHUe7zqHc4kLgyW2hz4QJggc2HXTWoZxZVirnQEgONB6xy3AkbmdKh0T8FxJkYBpI68x5ftD56iiPDcQVhuPdt/ryoXunNGbQ/mH8Y+optbbrqhgxJiDIHMrGvu1q6u6VfQpuohat+veGveUs9CSdoGt6XF/tIZB6aHan/AP8AJrfU/wB007HWV43Rmy0FmdmgrSxhlcs2OsJI+8tkOWBGgaB8D7qRxmBMqcax/qsO/p7T+H3xWb4e5ew/hu5XtMJUOS9toO6NOZTOhylTr6Uf9k8DZxIXLbFu77RtuAIXqpKljPX5VmGzudcO4ngluK2Gwty5czQLuIeYO2bIk9d+k0TXr16+crMXtFNRZJtgPPsnKw8Mfmbkaul4Nh7SAAIp5F2BA9EPhPwpWrAfSXuiDlyA20A/emR7qACn4P2et6IzqI9m2rZmAGsdFG20z1q4s4bujdsiSMq3knX9m4NSeag++rLBYNhE5UAHspMmNsz7nSuOKjK1q7yV8jfuXPD/AN2WoEH+AXJZ77mFQEA68hrueQHzoOxN17913AJZmLQOU7DygaUY8buWrKfo2pnUoslmEyJA1/2qvtWbrCFVbCdIDP8AAaD3n3UzTeqk2luJajSu/CbwkVeF4I2neMF8hq38qqry5WK9CR8DVnxLDdxiMNckkMzW3ZyCZbbUwANdhv0515i+HtcxQtrvcII8p9o+6Caa02plOb532CWt0Ua64+7W+cD9jiDYLCd+qK1y7cChWkDu19o6a9fiKfsDCY3Olk9xfe0ZsXPDmDCQyciAY1X4Cofay1nuhEkW7Sd1bK6xl9skbatA1/6bDnRD2c4bbfD21uqoYs/srlZypgPm9oGB1pOy1yk5d5pVaeMIRi10/UzHGLirD62blu9bBzALKPJEP4RB6ZhofI1XcTxb3CMrXmdlhxGUeY0GYjbStxuW7lsRcBxFnk4g3UHoPaHmIOnOqTjmEuDDtcwP350gbsNdSQYJIH4dDVLGDL+F9j7t6DeBRdJdtHjoq7j3/OpIZuG463cjJacC20GQF2Vj6EA+nrU7gfHrt9zZvgw4ZZy5HWATqB6eoMU5xrD94MtzxbAqdQHG3lFxY948q5yE1/AgPZBIDB5cTBAnl5nQ1Uca4dZBXIpzkSIICiYGuY7noOhob+zPtDI/RXOqgFPTprzA0g+XWji9gVc+0ymAJWNVmR7QPUiRrrROe0zrjuAdFD5TtnXoy7MJOxB9DVEMHbupDKGZTIbXNlOxzbgg71qnFeNYK0BbvXEhfDkALxpEHKDHvoD4pw1Fbv8ABOt2xJGUGSn5rZXQxGokaamu4tJ5ayczy4tJ4YG8T4OwzOB3gEmRpcBJJJbr6iCPOoz2c4EnWSVYaqdTHqAdeugkUXsBAZfZPxB5qehFVeN4YGkpAJMsCPC228ag6e0IPrTU9Ltz17oQp13xe7u2l+TB9Fe1py10J2A00YbHKCx6lhVzwqy12AqnNmAAiWzdFjQ+cVHwXDMTduLYtKTcJkAgHN18URlG8yDp6Vs3Z7s/a4fYBcqbkeJxtPNUzGY8zqedKGggVP2cPctBmuLbvEarEp6MRz9B7zVL/wCl2J//AJ//ALG/8KO8ZxC85DJ4QTFtQCS567gBI5t/IFz9Mvf9a18v5VCZMm43wo2yLpJFoZiMsMFdvxQQegB29a67O4+4GRxKXFgrM+IcmH7J2M9aurvZ4rYKrddwUNtsxHskEbeRqowfDm/R1uZgGss6kKczFVMEEcvZJqHZtvB8Yt+0lyB4hqDBgjce40J8U7buGbu2W1bBhSwViw2DGTABI0G+lTPs6vZrDjkLhj3qp+pqLxfsGzNKOjWw2dVuMVyeUqPEBr0OsVyAIuy3HDiA6uF7xApOXQENMSpOjaEEVa460LiNbJEspgc/Ix6xVN2ewNrCKUBD3GjNkG0QoUeQB+dLiPErWFm/eK2gdYJl2zCWUDyaDtUIN4k5lS7ADMsPsPEuhn3/AEqqHF7Bfu++t59smdc09ImaELvaVsU+IW0WCElrajwnK8Z4MwJadZ0mqTA9lLgYNIFtYcOpzRrsD1Gu01A5aC/tWj5lbe2RBGgCHcMPPbXf40UcLQCyuJIi66ZbfkDqzfH/AFrVXwqwGRjfMYdfaJO5U6BffUqxxQ4q5FtTAhUUclE6DkNgT6UUBpM8s8KLSEzagBgRoJGrbb76GZO3Wr1LGUtcKnN+rtnnqIJA+U+VP4LAOF8WhbT0An3TrsNJNPOQqlh7NtTA6kUCEjD2sqKNNABptp0qDjOEAt3lpjbu/mXZo5XE2YULcRLF8z3rkmDKuyhefhAEUQdleJXLttluEG4kQ/J1YSjEDY8iPKoAr8XhrRc/pNtbN9vD36gZLkbAvyPk3xof7QcLNoy6MwMAMikgwZXMdlIMESRRvcsuMqMoZWbxBpdYjYNuDudR5aUD8V42cFiStpu8wzLLYe5rlMss2m1Kqcs5TI8udTAMsG7PC7rYg4i1FsKVZtczCSQdEncmN9zWg8Z4qTYtp3tq0z5luF7ndEZZBVZEzOhjaaG+2bjC27WIw1sq99TNhgCAjKM0rrr4gI1E9IrO+I8RxLPaOIuHK5Ph1BGWBrz1EfDWu5KK+VnNbm18ax5Gm8MOEtaG4ouiDIh1Tnow8JBBO9XYu4fEYi0tmGaG73LMGyVYiWGmlwIRzmY51l3YPhtvF4h7TEqjZSYGsgNtPn1rYsDhcNgkyWwqzuxPiJ6k/wAKDOuhScS4Sttyr28ynXNIXMJAAnk6gwJnNHnQxbwq3bxt4Zu9GbKDt65vTmfKr/td2gR0Ni2Q4b2mUyR5Kd5+Yq47Edm0wVk3bkd6yyzH8KDUL68yfQcqtpvlV0FtRpa71mXXvJ/DeH2sDZJJlzAZvxMx2RB9B76l4PhxdhdxAGf8CbrbHIebefw0pvhds32GIf2R+pQxAU/jP7R+Q0q4c1VKTk8sYjFRSS6DGLVQDmAI5zGtUH9GYP8A9pb/ALi1L4pcJaOQqBmPU0MEZlOG4nfKFLTB31IDZh4dxJYcup8qhYjDvbjN4WbVkRg5c6EzsANPM1djAWQDF3ECd/Y19etUGNGEj9biAJK6JbE5dwTJ008prucJQ2ksErthYsweTR+zPE8Ph8MqviFR2OdoMkEkHL56QKmY7tvgkDEs90jko2gsY012J91ZQmOw6hQj3ANtEsAiZ9olZP8AkK4fE23nKhu5SB99eaOgOUeGqzsLOLfardZzZwlnIZgkDM40GwE8oE0Nvwy/iHFzEXIJmcxLNB6DlUvswbt7OqWoVWAGRMqgRzbb51d3Ldq2YvXhmmO7tA3Xno2XRdtyYq+quElmcsC19tkWo1wy39EVuJ4H+j/d21HeXLZFu57ZY802gdfSr/gt/ucOl3GzbYKBlaXvONiYM5FMDpEamurXGAQqWRAXQOSrMD0zHQHUjTamrfCg7l2K5zozMwzN0ksCefWByqpoYTbWWRsbxu7iCMqlUUFbdpZKREDMwGjeew5bzRVwXF4a1aCF2DmMz5deuUc4+vyqi/oFtQl1VP74P1/jQl2ltXbLgX4KsYzwpE8iCux2qYCbvhcdauLlS4OkTBjpB1qY1hShSPCQVI9awXs/xNjC23GZdcoYksBrOUiDWhdle1TOILBiN11By6arm157GhghY4vg1z2ChccnUrsNvCdQevpV3wnAm0GZ/aaNBrAXYedS8NildQymQf8AUHzry7clso5e1rt68xQIRMYSEZpgkETyUHVm00OVRoSJ0oTwnCUv3Fz2yGzd6ZWITwhFB6BERSNDJJjWr/HYoMcswMuYbeyCIMc8zQfRfOnHuCzazsQLlyFB8z/LU+6iAC+1Dd9iG18Cfdr009qPf9BUDBYC25OWGZddDrqdfOiDFcBJRlBgkaE676z9R76XZ7gBS4HYIFAIVUETmgEk9NNtahw5STSSB/srw1cNiQqWwPFcQmfGzrFxQ2g3SY15US9sMSgtK6t94wItkDMsHdiJiR13mm+PWHS4l22pBLAic2t2zqsZQZzpKyYACtVF2j4bba6GtXWw63FW5bPtWGVtTKH2GkmSNDzjeuowctkCyUYr4+h19nvZ8Nea45zhWDsdIZ/w6eup9KNO0eNJBtiQI8TDWBE7TvGw5kihXhXFLvD7fdi2t8E58qkW77SQPABKPAI2jnBNFWH4th70C4ps3T/y7wCXBPmCR8DQSb6HTkkvAY4b2iNpQly2GVFiUPiGUAMMraGCQs5hJ0C6UT4XFLcXMsxMaqVM89GFUOM4FOtsiRBAYaGCSJjlJJ9ddarsdir9ts2ttiyKZbNZyhcpO0b66gHp5gOS54rbh55EVAnyrt+K51IurBEEXFBKQdfEDquhWdwMwBIOlRP0tfzp/fWimBmfsKijsqL0kW5B1LSyj1zSBRd2dwiG2zlQWGxOoHuOlCfDsS+MvlMSzXEFwqEkqsZHMZVgchWhrLYuXLy7oyuHUWRr51LCfZj9yC3ZvAoxRr5d5jusP940nYEnQGafsYe1aIGHwdrOSADiGOJvDcZu4UwoBBB5g7irDs/ZW9cvJcAKJ4lQeFAcv5VgH30ZYJu7tp3YVZeDlVRO51geVZzNfGAWt8Mxt1h3ly5E+FXK2LcFedi0C0idmMadNKqeNWsQhuhsWURIWLdsKNuWpbWPzdfStYTVQeoBNA/aLDq2IuKygqyqWBEgmN4qIJlJxxRWS1cbKxBmCpEdIOx5jnVxwDgqXMr3ryLIBUam5JMCYMjl8aHuJiLjAaAMQPKDpUl7zKmdSQ4gZhoYjyrpANQXhoQKodpmIjMT5mNvfXV3hIdMjrKsPQx7tKF+y3Fb1xzbZzkClgFhdcs7qATqdqOMZea2tvIY8B6HYab+lEgC9puBmywvWbfdouj5AwIB/Fqdvh7684bx0W3t3BdF4zlcZSrFTIMSNTqPh60acGxb3LZZ2zEnyHIaQNIoS7WcNtJeGRAskzEjYSPnQCaL2c7QLKujZrVyAeXOA3UEHQ1d4/iiqBaQ5pJQSx8TCZXNuUUAlj5ZdzpkvY64RhXE6K7BfKVDH5kmpv6U966blx2L5yuaSsAMFAGWIGUkadT1NcgNF4NZN4lngIjEs3/UOniJ5D9nYAQNKr+KcRGKfPbLFLZZMvKDqtzL+0y5Z3HlUvtk3dYRUt+FSyoQOaxtO9CnZ1yMQg5NKsOoIJg+8A+6mq9OpVuT9BC7VuF0a0tn1C61xe2mHa/cIypsV1zAxlUTvrA9aqL3GsXcQm0mVtlQQAskgF3cbDeBvEU3i7Q/R0aNWvWgfdiEA066nWiRkC20K6ctOhpYdAy52juibN9mP3gSWSDbuKRBDgAEBuR1IOnWpbqb6NaKZHUvcsr4Zkfr7QAJMScykxM+VVeOshcWjCZOIVTLMdM2WIJiMunlRl2mthXLL4WFlrsgkeO2QEYxuQCR56TsK6jJwkpI5srVkHCXaBOE4ndtCLblRqNgYncrI8J8xFRHckySSTuTqfeTVt2rtBcVcCiBo0DqQCfmaqRW9BRa5kup5S1yUuRvOCx4Zxy/Y/Vucv5G8S/A7e6KL+FdsrVzw317snnuh9TuPf8AGs+Feg1Xbpq7OqLqNbbVsnldzNOxfAkcE2WCgw2X2rbcwQBtrBkHkKZ/Rbv/ALXD/F//ABob7F464L62gx7tgSV3E+U7e6tBzmse6r3csHotLb7+vnW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ata:image/jpeg;base64,/9j/4AAQSkZJRgABAQAAAQABAAD/2wCEAAkGBxQTEhUUEhQWFhQXFhgUFhUXFxUXFxgYGBoXGhcYFxYYHCggHhwmGxgaIjEiJSkrLi4uGB8zODMsNygtLisBCgoKDg0OGxAQGi8kICQsLC8sLCwsLSwsLCwsLCwsLCw0LCwsLDQtLCwsLCwsLCwsLCwsLCwsLCwsLCwsLCwsLf/AABEIAPsAyQMBIgACEQEDEQH/xAAcAAABBQEBAQAAAAAAAAAAAAAGAAMEBQcCAQj/xABHEAACAQIEAwUFBAYIBQQDAAABAhEAAwQSITEFQVEGEyJhcTKBkaGxByNCUhQzYnLB0RVzgpKi4fDxJENTstIXVGOTFjRk/8QAGgEAAgMBAQAAAAAAAAAAAAAAAQQAAwUCBv/EADYRAAICAQIDBQYFAwUBAAAAAAABAgMRBCEFEjFBUWFxgQYTIjKRwTOhsdHhFCPwJEJDUnIW/9oADAMBAAIRAxEAPwDa68pV5RwA9rylXM1CHU0q5qDxjjFnC2+8xFwIvKdST0VRqx8hUZEm9kWFcs4AkkAdToPjWR9oftYdpXB2+7G3eXIZ/VU1Ue+fSqTBcWuYhQ1649xpIJZidfIbD3VzGak8IZ/pJqPNLY2i9x3DqYN5J6A5j/hmo79p8OATmYgAkkI3L1FZ5gzVtZWVI6giu2jhVrO5b/8AqPg+QvH+wB9Wr1ftEwv5b39xf/KsjUQSOhI+H+1SErPepmelhwXTtdv1/g1u328wp53B6of4URLiAf8AY1hmEHiX1H1rbUWmKLHPOTL4poa9Ny8md89fQki4OtdTTS1XdpL5t4a6ynKwHhI0IJIAq+TwsmXVW5zUF2vBbTSJrNMF20xCaOVuD9oQf7y/xmifhXbGxdIV5tMYENqpJ6MP4xVUb4S7R6/hWpp3ccrw3/kJJpTXlKrjNPZpA1zSqEOppTXNKpsQ6rylXNTBDs1zSmlNQgqVeTSmoQru0HFhhrJuHU+yi/mY7D05nyFYT2yxty9cW7dYsSCPIeSryGvyrS/tRLAYY/gzXFP7xVSp+CtWccctZrRPMEH+BrixZizR0cVHEu8F2NXfZq77S9IaqU1N4Bci8B1BH8aVpliaNC1ZizQMEdqvMKaH8Adqv8HTzMmQA463lvXB0dvqaSVJ46kYm5+9PxANRkrGs2k0e100uauL8ETMH7a/vD61t6CsQwZ8S/vD6itwSm9H2mJ7Qda/X7Diih7t7djCkfmdR8Nf4URCg37SL3gtL1Zm+AA/jTFzxBmTw2HNqoLx/TcAmqx7P4fPiLS9XWfQGT9KrqKfs9w2bEF+SIT720H8azKlzTSPZ62z3WnnLuTNHIpvvBOWRMTHOOtOGgHtTxpreNRkP6oAHznVwfca1ZzUFlniNLpZambhHubD2lXCtIkevxr2a7FTqlXM0pqAOq8ryaU1CZFSrma8Jo4Bk7mvJrmaU1CZKHt1w838FdCiXQC8nmbfij3iR76yl0DoejL9RpW5zWN8VwP6Pfu2Y8KOSn7jeJPgDH9mhjcc0s9sd25nriN9xofdXWCvZbiHow/lUji6Zbr+s/HWq4trWfjEjYbyjSeH39qIcG1B3C7m3oKKcE1aL7zKsjhg72pH/Et5qp+VQEqf2r0xHqi/U1Atmsi752et0LzRDyRMwntL6j61uKVhmGOo9RW5WjoKZ0faZXtB/wAfr9h0UA/aPc++tr0tk/Fv8qPhWc/aEf8AiR/Vr9Wq3VfhiPBY51a8mC8VoX2cYaLNx+bOAPRR/Mms9rU+xNvLg7fnmb/Ef5UppV8eTb47PGmx3tfv9i7u3QoLHYAk+grIdcRiPO5c+p/l9K0Ptri8mEfq8Wx7zr8gaEuwuEz4guRoiz720HymmLvinGBm8LxTprdQ/Jf55s0RRAjyiva8mvJpw86dGlXM0pogOqVczSmoQU15NeE15NHBDqa8rmaU1CHRNAH2kYaL1m6B7aNbY/uEFfk7UeTQf9pQ+7sH/wCVh/gb+VRl2neLEZB2hH3v9kVR3KvO0J+9/sj+NUV01nT+dm5/sQa8Lbb0FFmAbQUH8MOg9KK8Bc2p/sEbluVHa0/fj+rH1aq20an9rT9+P6sfU1XWzWTf87PT8P8AwIeRMsHWtxw7aD0H0rC0NbfhG8C/ur9BV+j7TN9oOlb8/sTBWdfaF/8Asj+rX6mtDU0AfaOPv7Z62/oxq7VfhiPBH/ql5MEhWt9lBGDs/ufxNZGK1rsi04Oz+6R8CaW0nzM1vaD8CP8A6+zKf7R7n3VodXJ+C/5052Fw2XD5ubsT7hoPofjUX7SdrHq/0FXHZwRhbI/+MH460zBZub8DKunycMhFdsn+WS0mvZria8mmzDHJpTXFKahDomvJrmaU1CHpNKabzV4WonORwmlmpqaWaiE7mhD7SD91Z/rT/wBhoszVnn2xcbXD2sOIzOzuVXWICwST6sNPOg+hZTJKayZv2g/Wn0FD+JvKNyKh8S4tcvNmYgTyXQVApP3XxNs0J63bEUF9vtTbt+yrN8APnTw+0G4PYsp/aZj9IoNs28zBREsQBOg1Mamn8dgLllzbuqVccj05EHmD1FMR7haV05FxxHtdiLz5myAxHhXSPeT1qOvH7/5/8K/yqut4ZyrOFYosZnAJVZ0GZthy3pKKthRCTy0voWR1VyWFN48y2t8fv83PwX+VFmD+1bHoAC9tgAAM1obD92OVAaCjPhHYxsXgP0rDSblpmS/ZmS2XUPa/skeHy0phV1wxst/AFltli+OTfmE+A+2S+D95Ysv+6XQ/MsK87QdvbWMa2e7a2VUg6hwZM6ER9KCOE9msRiP1VliNszQi+9mgUwnCXJ0R/dP1ipZp6JrllhepbpJW1WKytZa8MhnZxiN7LD6VrXYe5ODt+Rcf4j/Ovn23w3ELqoPo0Gifs52nxmD8IVsk6oQWQnr1HuNJR0VdcswmvVo09dqL9VTySraaec4fiaV9pA+6tH9th/hn+FWXZy5OFs/uAfCRQnx7tPaxmFWAUurcBa2ehVgSp5iY86IOx9ycJb8sw+DGqoJq9p9wpqINcOhnqpP7l7NKabzUs1NYMQczUppvPSzVCDk15TZalmqYBkRavM1Nlq8zUTkdzUs1NFq8zVAjhasn+39vu8J+9d/7UrVJrLftssm62DtDn3zk9ABaBMe+hLodQTcsIye9wW4LwtASxykHlDAQfnULHYfu7jIGD5SVzLOUxvE8po145imFklAQwthQ/wCyuh2OhIP1oHt2ixhQT6CqBuyvleF1H+HYN7jRbEkeInkAOZPIVs/ZzBJi7a28TbtXCpPclgGYGZZQG3EawZG1ZbwvheKiELW1O+sfIa0X8Gwty1lbvWLrs0DT0maqlqIR6s0NLw662Py48WP/AGuG/b7nDCy1vDwGlQMt25Gwy6Qo2Gm5NBOB7PX3/BlHV9PlvWhXbjNGd2eNszM0ek7e6lVL4hJbQRq0cBit7ZeiBvB9kgP1jk+SiB8TRRwZmwqMlh3RWOZgrESYAkn0FcV7S1mptn80jVq0GmrXwwXrv+o5duFjLEk9SSfma5NeCkaobbGkkugpr0GuaU0AnVWnCuPXbACoQU1OUiRrvrv86qqQrqNkovKZVbTXbHlmk14h3w7tbaeBdBtnruvx3FX6XQwBBBB1BBkH31k1TuGcXu2D4G8M6qfZPu5HzFP0619J/UwNZ7Pwa5tO8PufT/PqabNezVZwniqX1ldCPaU7j+Y86nZq0otSWUeVtrnXNwmsNdg5NLNTealmroqOc1eZqazVnXavtriheazh1FkKSpuOua4xGhKIdAOhMzUnNQWZFlVU7ZcsFk0qaj38dbQEvcRQNyzqv1NYnfN66Zv3rtznDu2X+4PD8q8t4NBsB7gBSctal0RsU8Dtkszlg1PE9tsEn/Oz/wBWrP8AMCPnWdfaBjxxG5ZNtXRbQceOJbMVOykwPD86YVB0roGlp6ycjRp4JTB5k2yEnCyxLOxObdZhY6ZelT8PgUQQAB6CKQeuu9jelZTlLqzYqopr6IkKBTgNV9/HqntGOexP0FV1ztRakBAzE7aQD7zQVcn0R1PW0V/NNL1CIGugab7K2XxbsjqbMRDEgiTyP10q5v8AZe/buBbjKAdiAYPnPIdZ2kcoJtjpbGKT43pYdrfkiqBr2an8R7J4hUYi6EIBMsNB6iqTAYG+Z8ediNAFAg6az05aiuv6OfgU/wD0Gm/6y+i/cnClRJ2W7IvdtA3m1ksJGuUjwK8e9vTL1pviXCLCXRY79O9JyxlZdTyzDTcgbGOdR6OfeBe0FDfyv8v3B417TnaTg+Iwi5yUZdspIVz+5yf5VW4XGFkzlSBMHqp6GNp5daqnROPVD9HE9Nc8Rlv3MnUqaS6DtXecVRgfTydg0ppo3BXJuUcEJ/Dsc1m4rry0I6jmDWjYbFLcRXUyrCR/I1lavNF3YrFkq9s/hIYeh3+Y+daOhtalyPtPO+0GkjOr366x6+X8BWDSzUzmpZq1sHjcnJam7qKwhgGHQgH61znrzNXWDhSx0K3Fdm8M/wDy8p6oSvyGnyqlxfYgH9VeI8nUH5rH0NT+L8cuWbq2xbUhhKksRMbjY6gVFsdob7ERZXLsWBZiCDqIG3vI0pedVT6ofq1mqh8s367/AKg/jeyGNTVBbuD9loPwcD61W4bgPEbj5FwxXq9zwWwOpfn6LJ8q0/h1y88SEHnE/ADN9atcG4a46Zp7shSWBMkidBOgAjelnp6+xDa4nqcYcgKwv2ftlAa81x92KjIg8hMkCeZkmNhVZ2h7Km0Vt2n1KzcdgxnfRemvONq1jC4kXVYKAGUxA28iKAu0BdHuNdaAABLEeGBJ28zoK7jXFdEK2am2zaUm/Uzfhg8DjvGt37MJmKl1yZiBnQHWDpmAMBhpU/D2LQAfFWAJdAb+HIe2SSMpdDyJgagnbTWmiSbnequS88hQdGKnSXHQDxRvMTBp/iBINqwXA+8R8UygDMzQtqzA0JyxM+RNFxRXzPoH7YZpxK2ms2wl2FQWQFec0hgpAJgaEidKtOB3XvW2s3guZRmtMCzbciGAIj1MgnpVI+Im/ilEfrzJU+IZSwjr+Kee9TuB4q2mKFpnGdWKKFJ1I5ElQDpyBonL8S9wt4X7ZsOcmUAktBkA+zr0091Q7nDiniRe8tiSxUET0AEeKTEkaATrT3GeIWsPLi2bjlhlzaJLAmQ0QdAfjyoG7R8fv3r95GuN3aO6LbHhXQ5QTHtE+e08oqYIngOsPx9QAglW/GHEEsZJgRqIB000EUzfwmHdjinQGAXLBvDK66pJEwJ0JGlZhb45iO97tbkoB4kYh18wEeQIEbRzp7huEuYhX/R/unAIZPF3F2RqAjkm00HQhiPHsNaJEyBj+MHFX7j3R4ZUs5n7pAQfD/eE6aCTzqNxfENavqlt84ZD3eZswKH8Lg+0rbQdIHkDVVhsWcG1y3fBW8qmM0nOCdNfT3aVM7JcNbGYpXjTMHffKigyw9SRt50Dom/0DdZ27m81m4p8WGuh3YHn3ZXMWXoNT5nerPB4GR95dXNmykWrd1/F0gqsUQ8T4UveNbb7xSZRVJS7aJ1i08yROuUT6Cp2Ga5ACul2CJW8zWrug0+82Y+ZJ6QKqlRCW7Q5TxC+pYjL67/qC2IwWRDcYXVQZtWtgEldCAmfMT7q94XgDiDFvPtOZ7F62vpmZYmjXF2+7R7jZ0yqWl4KnWIDjxEkwBHWgy7xl2MnL19mfmxJpeyuqGzRraPUa7UJuMlhd6/gsh2Rv/mt/Fv5VZdlOHOk3SRDqIAmRqDryoc/p27oM0mYAiZMRAFGPBUuJaAunxb5QFAUclAA5VZpa4SnmKexVxS7U1UuF0otS2wupZ5qWams1LNWrg8rk4LV5mprPXmarMHGSt7U8O7+wwX218SHzHL3iR76pex19GttlEMGhwPKY0O3P30VlqqG4DbzOwLKXOYwE0J6ErO+tU2Vt9C6uxJYZZcMtMLucOYJzEc4/LvEe7Sra5hstzvlcLmgXEnUwIGXTc6D6VRPZFuxcZrl1woUAFgJLEDUqoO0neuLWNaAQqnQFVaZY76F82w+k0u4tPcuU4sI+C5lDEwWuGTroDqT9aHu1eCW2r3m+9xLQLa7qhLaNGxIEwSPQVc2eMNAXIFuHw68hE6ACPh0qBx4hMqnW57bnc5iNvhzOgmuTrIH8O4SUUnTvyCVJGbIT+IiddeU0L8P4biRjcNbd7bq2JQknu2LHOC7Qy5s0T8NNqNL+JunMmGAe6QDlOmh3bMRrABOY6cq84Z2fXB58djWL3rSM+aGCWy3hGReZlhrRSyDOCZwGLnfXGKqLmMvPmYroi5Qu+uutW2MxGB743bd0XbwOfIrgqG6lVIAPmZoZ7rDthVNi9EgAC0QzBmMAtbiW89aGsJ2VKcQWxibjm2QTbKstsu51RSSPCGaVkayRtRfgTGQk7W8YxF97FlFIBdYVVLMSIB2B2z6kaVcYfsg9xmLNlBdmJ0ZiSTqTOUaciZ12og7N3rPdjw6iUKidh1JJZyQD7RM5DUvtL2mt4Yohtd5OVtJAAJIBEKZ2J6RXJMGe8Y7PpbS4LFoi7acd5LlmuW2gZs0RIYg6AaN5TUrgd1EU2g8XdnB8MnclefOZXqOgok7Q4dmS1i8PIKKHZCP1lhhqreag6+U+VQsV2ftY0NdU5bhIe3cXSV5W3AOuQyN5iDMGjkmAT452ee9cYOVe0xDITGewYg5AVyvandZBG4g72/Z2+MIO4u2xa2KuigK08zI1PnHkQtQ8fxLE4WbN9VmZtXipZTEkglIJ0B8QEjSQaveG8ZtX17u4FDhc7W3IdSoibiPsygkeMQR5UDpFrd7PredbubTSeYME7E6iSdd/dRUcJbCjMqkKNCRrpr60C4ZURS1t2sppCmHVl6lW1UGDGaTGtXdrGMiE5lIIBXKWgkbSDoI3+HKik28I5eI7sH+3Jv33Fizai2urGVVS3Jd/wAIPxJ6VRYbslcP6y4qjossfjoKLM9LPVv9FW3mW5dDi99darrwl5bkThnB7VjVBLfnbVvdyHuirHNTGelmpiMIxWEsGfZdO2XNN5fiPZq8zU1npZq6wcZG81eZ6ZLV5mrvBVzD2elnpnNT4RVAa6SAfZQe258h086EmorLO4pyeEROIJedcth8hzBvYDzEiIPruOdM8N4RjXtm3ftCQ0q0gKRJPhJIZWB61b9/caApWyh2VT4jO0tuTtt8qtsDwRWElznGxMsQeRljP+1JWSTeUNwhhYZXcNw1xbym4sKisfazRlAYyep09wod4lhr11yM/wB2xLM34tSZEc/L/LU4x9ubb3Mv3qobTwdQJBJ8xz9DQ1ZTMYHvPQDcnyArqutSWWczm4PCI9uylm0EWSbpyCczMyrBcltfIawBr0ipD8HvM2WwWtoVDHMQyEk6goSQdI5RqNNNbHA4UXWJ3tLA155fZX4+I+cVMx+LuoyhEmZ1gtr0gbac/Sqm1nYsy0twH4h2T1HeYS0TIHe2LhsNmP4iLfh36qaqe0HDnm2lu3evsim6rXCSUKsQJu21AeQubUAjT3aL2jxK933bNluXAAIJBT89yRtADa89qFeNdqheVcHg1e6W8BZFY5VIicw0AgnXXaedRHY3wTtVnt2sSVhHfusSVJHd3QdHUTAVzLT+bMKLOO8Zwtu2C6LeOroGWAinqSNFkGBz92lfgOAKF7ru0FrJ3TW/aJTSc2WWzZhmmN9aqbnYi3YZrl25du5bUJbYraJVIAJILMSN9huTyoNYAnkmYftRisRpZKhh7FtbSkRt4maQunKZj4V52fxDYW63eMRbZiLlqAMh5XLeXlB1GmnLwiuOIcR7u3aazabOFJRVdspIuMlxWMiVMA69arcFhsRir7XbvgVQSVtliEQT4rgHtvlmBrJPlNEJf9osaxtPYe2Hf2kLAQy6QWOxBmA8iSNYOpHuE4Hu7hH3kNH/AA3iIDSWzsdMwEQBl3iSd6v+GmEbC3D4rI+6ubnumAhlndYIleYYj8NdcP489tjZu6ZTC8xqDlSfyndGJ1ggxEUMbZInuTeFcNKC698zcvZVyyJVFzZffLHaoGOD2CIym2QAeQYa+zA0YE6abaVXcS4nf/SIGbLIjwjLk0ksx666DURTnEb2e2ysCQVPs+0DG6+dRbbnKfNkn2r4YSu3noR5Edf9+ddZ6AuzWOuI+ZnZkdxbKRqDrDRvmnUxOjTyo2L09VLnQnbHkY+HrwvTIekWq3BVzD2elnpjNSzVME5hsvXmeo+en7+JtYYB75Gc6pZnxH9pxyUUbJRgss4rTseES0i2odxLN+rt7SfzN0UVX43H924zkXLtzXWMqBdRPoQDA286g4rjq6XQTcdzDNsqDWBHTXbymo9jAtiCxDAeKYIMeLcqR+0Nqz5ycnlmjGKgsIusLhLr3Q5IjRs0z0EDpR5wifEaD7FxbSqgloET6c26f69KuMMbhSbjC1b89Dz15b6b9Nq4Z2ti1xXELQuKQwYnwOBr4dYJjTQz7mNUnEMEbRZbYJBBuExP3a65R/rXw10mJsksbam6wiWY5ASxgbD+HI1ZYbHHIGdVA2UIS0jkJIA5H3RReY7MC5ZbopVxTXMMrYe/lbJnGQIUEgkKSylidyTv6bVA7O9qr5v3MLi1DOgaXtwCSIjQciCCDGk1cns/hbpzrbZCSwYKco85XVdZ5dahcWW3bcso2UW8zavcI9mW3I3meQH5qijzPCJKWFlgzghev4kXbrBrZuwLblmTu8wBhRpqoAEiIAPM1e8L4oba4jMFfubqKU0Ci2WKtCLCg6DUiqvvabuQMTjEUT39vvYkaEd3ckAax4vrVt9PJgqov942adgMYrWkuQFDIrRIAEjUTtvVdxex3xGUr4VcHzV1jT+1FADYi61uz3ZbKAyEK2UyGlYJ2GVhRRwouthVukl4cTMnfMgzDeBpPlS+C8h9j7Fq7aZLyl2ttmUSwMOIMw2vittofgKtuOcTsWl/RwqqrQGAEQrbN4djMGd/Khzgd3uOIuh8PeAg6aTpcST6B+fu3kvvdnbV9xcYkiANGMMBOUkAxsYqZIwJuvlexdbwmxcOGu6gK1t80B+sDOBXHH8JKtObNazKcsZmQHxKJ5gjMDuCDVl2q4bkXFhgwtk2binQTDawfVj86b4hci+370x6gafOmKY86lEovnyOMit7LXbuNt50txGjMSAJMkZdfESIJjQTuasMRwHGEgLayiSS3eWzoNtAZJPTT1qzxOEXDWbeFtEgktcYyJEn2c3ICfglOWGYEhLrEhAcwcsATO+pEQJ6gEVSXZKHD8CGGk92wdiS1xx4iT57AeQp3PVz/S99JkLcSOcCdCZkabDpVbxnH4bLIm3eJgWzpmjeBsfdTVV0Vs1gVsplLdPJHD17nqFbxIbY/wA677ynUs9BFzw8MlF68z1Fz0s9TlOecGcT2sYaYdcvLvH3H7oP1MULY7ihJJzd45Ms51JPw2+lGtvBI9mFUKw0I6OuhBPP/ahm7wPJcLFSDrpHhk89P9a1kSk5PLZtKCgsRWETewuGbEd6hMJuNZhjsI59aPrNkWgEtwVAgj9rkTHn79YFBHZa53N3LbAGYR015cjqdtq0cWXtDMlpr2II+7tgDw/tXG2A9/pJJqBwP8L4bk8T5c51VWIAHmd9fTaovGuHYiGu3WRlXXwtoPRYqNhMFkzPjnFy+WJyWSWKyAIZ9FQADblyqdi8HZu2rVxbeW2ZtugzEDxRJ8MsN9Y105V3Xa4PKKraveLDI3BQGtHbW8Ocaqsjp+b50UcOvo4NkqBlgQfEDoI1ga6g0M8P4ULbqllmVHfxJlBUxIMi4vQDxKB7Q3rnjOItWbxtlDoAS9tih1EwVbMNo2IrrErZPHUHPCiCy9gyxBS0pJhVAMD05R19KAOMXvHk/IIP7xgt89PRRU/CcTtmR38ggqEvBlAn9sZgffG9UPFL03rhBkZ2II2iTEeVMaWqSm+ZCWt1EXWuV5yLvK5uMFxmEvn8SDDsfLMyGf76UysmSATGp30HnUbjALYeR7Vu6rT0V4BPuZUNXayH9vPcUaC3+7h9oQcLx1vCWz+kEl87d3byy6hTlkT+E5QZ0GnOo2M+0IiSLOgEyzmfWApHzoJOEu4u+Ve5kBBOYFnZzJBnYA6egAqba7PWUuXbJDEwHUlfwaTDayfakab1l4Nw8xnbdb15LqWylwMmhYENlb8LRocvhgxvvyrYV7RW7dlIIHhETqTppCAz8cvrWAcfs2Baiyqgo+rzq0/gB8ozeXvou7P8RF3C2yQ73LYW2UUSzBpyE8gNGE11BRcvj6FdvOo/B1DLH9o7l0wg0GstBI8wPZX11PnUbsvft3sQzFs4tDO7gyob8IzczoT00oKb9KxTMuTu7YMZdQoI3zH8XPy051ofAuErh8ELNqGd/FdKsikmNBJPQAfGrZWpLEFhFUaH81jy/wAjnD3u/uvdgEQSCZ9kHwiJnoNOh60WJZRV2AEa6DX1oYuX/wBHCteV8gkZYWNtAMhg/wAgaDe0vbd7+ZLYYJGsbDlrVGS6KC3j3aeygZbVtHOxYgZfprWdY66bxLMdd4mVj9kHUe7zqHc4kLgyW2hz4QJggc2HXTWoZxZVirnQEgONB6xy3AkbmdKh0T8FxJkYBpI68x5ftD56iiPDcQVhuPdt/ryoXunNGbQ/mH8Y+optbbrqhgxJiDIHMrGvu1q6u6VfQpuohat+veGveUs9CSdoGt6XF/tIZB6aHan/AP8AJrfU/wB007HWV43Rmy0FmdmgrSxhlcs2OsJI+8tkOWBGgaB8D7qRxmBMqcax/qsO/p7T+H3xWb4e5ew/hu5XtMJUOS9toO6NOZTOhylTr6Uf9k8DZxIXLbFu77RtuAIXqpKljPX5VmGzudcO4ngluK2Gwty5czQLuIeYO2bIk9d+k0TXr16+crMXtFNRZJtgPPsnKw8Mfmbkaul4Nh7SAAIp5F2BA9EPhPwpWrAfSXuiDlyA20A/emR7qACn4P2et6IzqI9m2rZmAGsdFG20z1q4s4bujdsiSMq3knX9m4NSeag++rLBYNhE5UAHspMmNsz7nSuOKjK1q7yV8jfuXPD/AN2WoEH+AXJZ77mFQEA68hrueQHzoOxN17913AJZmLQOU7DygaUY8buWrKfo2pnUoslmEyJA1/2qvtWbrCFVbCdIDP8AAaD3n3UzTeqk2luJajSu/CbwkVeF4I2neMF8hq38qqry5WK9CR8DVnxLDdxiMNckkMzW3ZyCZbbUwANdhv0515i+HtcxQtrvcII8p9o+6Caa02plOb532CWt0Ua64+7W+cD9jiDYLCd+qK1y7cChWkDu19o6a9fiKfsDCY3Olk9xfe0ZsXPDmDCQyciAY1X4Cofay1nuhEkW7Sd1bK6xl9skbatA1/6bDnRD2c4bbfD21uqoYs/srlZypgPm9oGB1pOy1yk5d5pVaeMIRi10/UzHGLirD62blu9bBzALKPJEP4RB6ZhofI1XcTxb3CMrXmdlhxGUeY0GYjbStxuW7lsRcBxFnk4g3UHoPaHmIOnOqTjmEuDDtcwP350gbsNdSQYJIH4dDVLGDL+F9j7t6DeBRdJdtHjoq7j3/OpIZuG463cjJacC20GQF2Vj6EA+nrU7gfHrt9zZvgw4ZZy5HWATqB6eoMU5xrD94MtzxbAqdQHG3lFxY948q5yE1/AgPZBIDB5cTBAnl5nQ1Uca4dZBXIpzkSIICiYGuY7noOhob+zPtDI/RXOqgFPTprzA0g+XWji9gVc+0ymAJWNVmR7QPUiRrrROe0zrjuAdFD5TtnXoy7MJOxB9DVEMHbupDKGZTIbXNlOxzbgg71qnFeNYK0BbvXEhfDkALxpEHKDHvoD4pw1Fbv8ABOt2xJGUGSn5rZXQxGokaamu4tJ5ayczy4tJ4YG8T4OwzOB3gEmRpcBJJJbr6iCPOoz2c4EnWSVYaqdTHqAdeugkUXsBAZfZPxB5qehFVeN4YGkpAJMsCPC228ag6e0IPrTU9Ltz17oQp13xe7u2l+TB9Fe1py10J2A00YbHKCx6lhVzwqy12AqnNmAAiWzdFjQ+cVHwXDMTduLYtKTcJkAgHN18URlG8yDp6Vs3Z7s/a4fYBcqbkeJxtPNUzGY8zqedKGggVP2cPctBmuLbvEarEp6MRz9B7zVL/wCl2J//AJ//ALG/8KO8ZxC85DJ4QTFtQCS567gBI5t/IFz9Mvf9a18v5VCZMm43wo2yLpJFoZiMsMFdvxQQegB29a67O4+4GRxKXFgrM+IcmH7J2M9aurvZ4rYKrddwUNtsxHskEbeRqowfDm/R1uZgGss6kKczFVMEEcvZJqHZtvB8Yt+0lyB4hqDBgjce40J8U7buGbu2W1bBhSwViw2DGTABI0G+lTPs6vZrDjkLhj3qp+pqLxfsGzNKOjWw2dVuMVyeUqPEBr0OsVyAIuy3HDiA6uF7xApOXQENMSpOjaEEVa460LiNbJEspgc/Ix6xVN2ewNrCKUBD3GjNkG0QoUeQB+dLiPErWFm/eK2gdYJl2zCWUDyaDtUIN4k5lS7ADMsPsPEuhn3/AEqqHF7Bfu++t59smdc09ImaELvaVsU+IW0WCElrajwnK8Z4MwJadZ0mqTA9lLgYNIFtYcOpzRrsD1Gu01A5aC/tWj5lbe2RBGgCHcMPPbXf40UcLQCyuJIi66ZbfkDqzfH/AFrVXwqwGRjfMYdfaJO5U6BffUqxxQ4q5FtTAhUUclE6DkNgT6UUBpM8s8KLSEzagBgRoJGrbb76GZO3Wr1LGUtcKnN+rtnnqIJA+U+VP4LAOF8WhbT0An3TrsNJNPOQqlh7NtTA6kUCEjD2sqKNNABptp0qDjOEAt3lpjbu/mXZo5XE2YULcRLF8z3rkmDKuyhefhAEUQdleJXLttluEG4kQ/J1YSjEDY8iPKoAr8XhrRc/pNtbN9vD36gZLkbAvyPk3xof7QcLNoy6MwMAMikgwZXMdlIMESRRvcsuMqMoZWbxBpdYjYNuDudR5aUD8V42cFiStpu8wzLLYe5rlMss2m1Kqcs5TI8udTAMsG7PC7rYg4i1FsKVZtczCSQdEncmN9zWg8Z4qTYtp3tq0z5luF7ndEZZBVZEzOhjaaG+2bjC27WIw1sq99TNhgCAjKM0rrr4gI1E9IrO+I8RxLPaOIuHK5Ph1BGWBrz1EfDWu5KK+VnNbm18ax5Gm8MOEtaG4ouiDIh1Tnow8JBBO9XYu4fEYi0tmGaG73LMGyVYiWGmlwIRzmY51l3YPhtvF4h7TEqjZSYGsgNtPn1rYsDhcNgkyWwqzuxPiJ6k/wAKDOuhScS4Sttyr28ynXNIXMJAAnk6gwJnNHnQxbwq3bxt4Zu9GbKDt65vTmfKr/td2gR0Ni2Q4b2mUyR5Kd5+Yq47Edm0wVk3bkd6yyzH8KDUL68yfQcqtpvlV0FtRpa71mXXvJ/DeH2sDZJJlzAZvxMx2RB9B76l4PhxdhdxAGf8CbrbHIebefw0pvhds32GIf2R+pQxAU/jP7R+Q0q4c1VKTk8sYjFRSS6DGLVQDmAI5zGtUH9GYP8A9pb/ALi1L4pcJaOQqBmPU0MEZlOG4nfKFLTB31IDZh4dxJYcup8qhYjDvbjN4WbVkRg5c6EzsANPM1djAWQDF3ECd/Y19etUGNGEj9biAJK6JbE5dwTJ008prucJQ2ksErthYsweTR+zPE8Ph8MqviFR2OdoMkEkHL56QKmY7tvgkDEs90jko2gsY012J91ZQmOw6hQj3ANtEsAiZ9olZP8AkK4fE23nKhu5SB99eaOgOUeGqzsLOLfardZzZwlnIZgkDM40GwE8oE0Nvwy/iHFzEXIJmcxLNB6DlUvswbt7OqWoVWAGRMqgRzbb51d3Ldq2YvXhmmO7tA3Xno2XRdtyYq+quElmcsC19tkWo1wy39EVuJ4H+j/d21HeXLZFu57ZY802gdfSr/gt/ucOl3GzbYKBlaXvONiYM5FMDpEamurXGAQqWRAXQOSrMD0zHQHUjTamrfCg7l2K5zozMwzN0ksCefWByqpoYTbWWRsbxu7iCMqlUUFbdpZKREDMwGjeew5bzRVwXF4a1aCF2DmMz5deuUc4+vyqi/oFtQl1VP74P1/jQl2ltXbLgX4KsYzwpE8iCux2qYCbvhcdauLlS4OkTBjpB1qY1hShSPCQVI9awXs/xNjC23GZdcoYksBrOUiDWhdle1TOILBiN11By6arm157GhghY4vg1z2ChccnUrsNvCdQevpV3wnAm0GZ/aaNBrAXYedS8NildQymQf8AUHzry7clso5e1rt68xQIRMYSEZpgkETyUHVm00OVRoSJ0oTwnCUv3Fz2yGzd6ZWITwhFB6BERSNDJJjWr/HYoMcswMuYbeyCIMc8zQfRfOnHuCzazsQLlyFB8z/LU+6iAC+1Dd9iG18Cfdr009qPf9BUDBYC25OWGZddDrqdfOiDFcBJRlBgkaE676z9R76XZ7gBS4HYIFAIVUETmgEk9NNtahw5STSSB/srw1cNiQqWwPFcQmfGzrFxQ2g3SY15US9sMSgtK6t94wItkDMsHdiJiR13mm+PWHS4l22pBLAic2t2zqsZQZzpKyYACtVF2j4bba6GtXWw63FW5bPtWGVtTKH2GkmSNDzjeuowctkCyUYr4+h19nvZ8Nea45zhWDsdIZ/w6eup9KNO0eNJBtiQI8TDWBE7TvGw5kihXhXFLvD7fdi2t8E58qkW77SQPABKPAI2jnBNFWH4th70C4ps3T/y7wCXBPmCR8DQSb6HTkkvAY4b2iNpQly2GVFiUPiGUAMMraGCQs5hJ0C6UT4XFLcXMsxMaqVM89GFUOM4FOtsiRBAYaGCSJjlJJ9ddarsdir9ts2ttiyKZbNZyhcpO0b66gHp5gOS54rbh55EVAnyrt+K51IurBEEXFBKQdfEDquhWdwMwBIOlRP0tfzp/fWimBmfsKijsqL0kW5B1LSyj1zSBRd2dwiG2zlQWGxOoHuOlCfDsS+MvlMSzXEFwqEkqsZHMZVgchWhrLYuXLy7oyuHUWRr51LCfZj9yC3ZvAoxRr5d5jusP940nYEnQGafsYe1aIGHwdrOSADiGOJvDcZu4UwoBBB5g7irDs/ZW9cvJcAKJ4lQeFAcv5VgH30ZYJu7tp3YVZeDlVRO51geVZzNfGAWt8Mxt1h3ly5E+FXK2LcFedi0C0idmMadNKqeNWsQhuhsWURIWLdsKNuWpbWPzdfStYTVQeoBNA/aLDq2IuKygqyqWBEgmN4qIJlJxxRWS1cbKxBmCpEdIOx5jnVxwDgqXMr3ryLIBUam5JMCYMjl8aHuJiLjAaAMQPKDpUl7zKmdSQ4gZhoYjyrpANQXhoQKodpmIjMT5mNvfXV3hIdMjrKsPQx7tKF+y3Fb1xzbZzkClgFhdcs7qATqdqOMZea2tvIY8B6HYab+lEgC9puBmywvWbfdouj5AwIB/Fqdvh7684bx0W3t3BdF4zlcZSrFTIMSNTqPh60acGxb3LZZ2zEnyHIaQNIoS7WcNtJeGRAskzEjYSPnQCaL2c7QLKujZrVyAeXOA3UEHQ1d4/iiqBaQ5pJQSx8TCZXNuUUAlj5ZdzpkvY64RhXE6K7BfKVDH5kmpv6U966blx2L5yuaSsAMFAGWIGUkadT1NcgNF4NZN4lngIjEs3/UOniJ5D9nYAQNKr+KcRGKfPbLFLZZMvKDqtzL+0y5Z3HlUvtk3dYRUt+FSyoQOaxtO9CnZ1yMQg5NKsOoIJg+8A+6mq9OpVuT9BC7VuF0a0tn1C61xe2mHa/cIypsV1zAxlUTvrA9aqL3GsXcQm0mVtlQQAskgF3cbDeBvEU3i7Q/R0aNWvWgfdiEA066nWiRkC20K6ctOhpYdAy52juibN9mP3gSWSDbuKRBDgAEBuR1IOnWpbqb6NaKZHUvcsr4Zkfr7QAJMScykxM+VVeOshcWjCZOIVTLMdM2WIJiMunlRl2mthXLL4WFlrsgkeO2QEYxuQCR56TsK6jJwkpI5srVkHCXaBOE4ndtCLblRqNgYncrI8J8xFRHckySSTuTqfeTVt2rtBcVcCiBo0DqQCfmaqRW9BRa5kup5S1yUuRvOCx4Zxy/Y/Vucv5G8S/A7e6KL+FdsrVzw317snnuh9TuPf8AGs+Feg1Xbpq7OqLqNbbVsnldzNOxfAkcE2WCgw2X2rbcwQBtrBkHkKZ/Rbv/ALXD/F//ABob7F464L62gx7tgSV3E+U7e6tBzmse6r3csHotLb7+vnW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http://governmentcontractingtips.com/gct/wp-content/uploads/2012/11/Government-Mone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227166" cy="401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7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81"/>
            <a:ext cx="7924800" cy="1143000"/>
          </a:xfrm>
        </p:spPr>
        <p:txBody>
          <a:bodyPr/>
          <a:lstStyle/>
          <a:p>
            <a:r>
              <a:rPr lang="en-US" dirty="0"/>
              <a:t>The Bonus 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572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/>
              <a:t>WWI veterans promised a bonus – to be paid in 1945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Marched on Washington in 1932 to demand early payment for 20,000 unemployed vets, camping out on the lawn of the U.S. Capitol building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Hoover orders Gen. Douglas MacArthur to disperse the “Bonus Army”</a:t>
            </a:r>
          </a:p>
          <a:p>
            <a:pPr lvl="1">
              <a:spcAft>
                <a:spcPts val="0"/>
              </a:spcAft>
            </a:pPr>
            <a:r>
              <a:rPr lang="en-US" sz="2800" dirty="0"/>
              <a:t>Burns camps and disbands the Bonus Army by military force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Hoover’s reputation was destroyed as a result</a:t>
            </a:r>
          </a:p>
        </p:txBody>
      </p:sp>
      <p:pic>
        <p:nvPicPr>
          <p:cNvPr id="2050" name="Picture 2" descr="http://3.bp.blogspot.com/-sQE79CBYFJY/TY_cDSoLz8I/AAAAAAAAAAw/asL8Rl7gOt8/s1600/explorepahistory-a0k7c9-a_3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3010"/>
          <a:stretch/>
        </p:blipFill>
        <p:spPr bwMode="auto">
          <a:xfrm>
            <a:off x="0" y="245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www.csmonitor.com/var/ezflow_site/storage/images/media/content/2012/1119-dustbowl/14328601-1-eng-US/1119-dustbowl_full_600.jpg"/>
          <p:cNvPicPr>
            <a:picLocks noChangeAspect="1" noChangeArrowheads="1"/>
          </p:cNvPicPr>
          <p:nvPr/>
        </p:nvPicPr>
        <p:blipFill>
          <a:blip r:embed="rId2" cstate="print"/>
          <a:srcRect r="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4400" b="1" cap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Disaster of Dust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/>
                  </a:outerShdw>
                </a:effectLst>
              </a:rPr>
              <a:t>The Dust Bowl</a:t>
            </a:r>
          </a:p>
        </p:txBody>
      </p:sp>
      <p:pic>
        <p:nvPicPr>
          <p:cNvPr id="1026" name="Picture 2" descr="C:\Documents and Settings\mchanrahan\Local Settings\Temporary Internet Files\Content.IE5\YNUU9TV1\MC900431621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71410" flipH="1">
            <a:off x="7829256" y="5543256"/>
            <a:ext cx="1185083" cy="1185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4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1.bp.blogspot.com/-LwCVAla8tyc/TzKoAoq2aTI/AAAAAAAAAJg/4Upog8UZYdk/s1600/Bynum%252520wheat%252520field-773655.jpg"/>
          <p:cNvPicPr>
            <a:picLocks noChangeAspect="1" noChangeArrowheads="1"/>
          </p:cNvPicPr>
          <p:nvPr/>
        </p:nvPicPr>
        <p:blipFill>
          <a:blip r:embed="rId2" cstate="print"/>
          <a:srcRect t="5833"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Dealing with mistakes of the past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  <a:solidFill>
            <a:schemeClr val="tx2">
              <a:lumMod val="40000"/>
              <a:lumOff val="60000"/>
              <a:alpha val="6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2"/>
                </a:solidFill>
              </a:rPr>
              <a:t>Plains settled due to the Homestead Act of 1862</a:t>
            </a:r>
          </a:p>
          <a:p>
            <a:pPr lvl="1">
              <a:spcAft>
                <a:spcPts val="0"/>
              </a:spcAft>
            </a:pPr>
            <a:r>
              <a:rPr lang="en-US" sz="2800" dirty="0">
                <a:solidFill>
                  <a:schemeClr val="bg2"/>
                </a:solidFill>
              </a:rPr>
              <a:t>Fought against nature – poor soil, drought, infestations, wildfires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2"/>
                </a:solidFill>
              </a:rPr>
              <a:t>Dry farming: Planting crops in the top few inches of soil to ensure absorption of moisture</a:t>
            </a:r>
          </a:p>
          <a:p>
            <a:pPr lvl="1">
              <a:spcAft>
                <a:spcPts val="0"/>
              </a:spcAft>
            </a:pPr>
            <a:r>
              <a:rPr lang="en-US" sz="2800" dirty="0">
                <a:solidFill>
                  <a:schemeClr val="bg2"/>
                </a:solidFill>
              </a:rPr>
              <a:t>Allowed farmers to plant oceans of wheat</a:t>
            </a:r>
          </a:p>
          <a:p>
            <a:pPr lvl="1">
              <a:spcAft>
                <a:spcPts val="0"/>
              </a:spcAft>
            </a:pPr>
            <a:r>
              <a:rPr lang="en-US" sz="2800" dirty="0">
                <a:solidFill>
                  <a:schemeClr val="bg2"/>
                </a:solidFill>
              </a:rPr>
              <a:t>Actually sucked the top layer of soil dry, leaving a fine layer of dust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2"/>
                </a:solidFill>
              </a:rPr>
              <a:t>A severe drought begins in 1932 that makes conditions worse, allowing the dust to blow across the plains.</a:t>
            </a:r>
          </a:p>
        </p:txBody>
      </p:sp>
      <p:pic>
        <p:nvPicPr>
          <p:cNvPr id="5" name="Picture 2" descr="C:\Documents and Settings\mchanrahan\Local Settings\Temporary Internet Files\Content.IE5\YNUU9TV1\MC900431621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71410" flipH="1">
            <a:off x="7829256" y="5543256"/>
            <a:ext cx="1185083" cy="1185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2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0"/>
            <a:ext cx="9176657" cy="7224178"/>
          </a:xfrm>
        </p:spPr>
      </p:pic>
    </p:spTree>
    <p:extLst>
      <p:ext uri="{BB962C8B-B14F-4D97-AF65-F5344CB8AC3E}">
        <p14:creationId xmlns:p14="http://schemas.microsoft.com/office/powerpoint/2010/main" val="16274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3276600"/>
            <a:ext cx="8686800" cy="2667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>
                <a:ea typeface="+mn-ea"/>
              </a:rPr>
              <a:t>The Dust Bowl covered the states of Oklahoma, Texas, New Mexico, Colorado, and Kansas, with winds blowing the dust as far as Washington D.C.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>
                <a:ea typeface="+mn-ea"/>
              </a:rPr>
              <a:t>Massive dust storms choked the remaining vegetation and blocked out the sun.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>
                <a:ea typeface="+mn-ea"/>
              </a:rPr>
              <a:t>Storms could dump as much as four feet of dust in a matter of hours</a:t>
            </a:r>
          </a:p>
        </p:txBody>
      </p:sp>
      <p:pic>
        <p:nvPicPr>
          <p:cNvPr id="37890" name="Picture 2" descr="http://www.english.illinois.edu/maps/depression/images/dustbowlmap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22"/>
          <a:stretch>
            <a:fillRect/>
          </a:stretch>
        </p:blipFill>
        <p:spPr bwMode="auto">
          <a:xfrm>
            <a:off x="4038600" y="0"/>
            <a:ext cx="4968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9235" y="147935"/>
            <a:ext cx="4129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</a:rPr>
              <a:t>The Dust Bowl</a:t>
            </a:r>
          </a:p>
        </p:txBody>
      </p:sp>
    </p:spTree>
    <p:extLst>
      <p:ext uri="{BB962C8B-B14F-4D97-AF65-F5344CB8AC3E}">
        <p14:creationId xmlns:p14="http://schemas.microsoft.com/office/powerpoint/2010/main" val="4481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Aftermath of the Roaring Twenties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The 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21475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ww.weru.ksu.edu/new_weru/multimedia/dustbowl/big/theb1365.jpg"/>
          <p:cNvPicPr>
            <a:picLocks noChangeAspect="1" noChangeArrowheads="1"/>
          </p:cNvPicPr>
          <p:nvPr/>
        </p:nvPicPr>
        <p:blipFill>
          <a:blip r:embed="rId2" cstate="print"/>
          <a:srcRect l="11044" r="1666"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78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File:Farmer walking in dust storm Cimarron County Oklahoma2.jpg"/>
          <p:cNvPicPr>
            <a:picLocks noChangeAspect="1" noChangeArrowheads="1"/>
          </p:cNvPicPr>
          <p:nvPr/>
        </p:nvPicPr>
        <p:blipFill>
          <a:blip r:embed="rId2" cstate="print"/>
          <a:srcRect t="6467" b="125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2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File:Dust Bowl - Dallas, South Dakota 19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4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 descr="http://greenresistance.files.wordpress.com/2009/01/untitled.png"/>
          <p:cNvPicPr>
            <a:picLocks noChangeAspect="1" noChangeArrowheads="1"/>
          </p:cNvPicPr>
          <p:nvPr/>
        </p:nvPicPr>
        <p:blipFill>
          <a:blip r:embed="rId2" cstate="print"/>
          <a:srcRect l="19167" t="2306" r="2672" b="2011"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41148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6000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Black Sunday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28600" y="1600200"/>
            <a:ext cx="3733800" cy="4191000"/>
          </a:xfrm>
          <a:solidFill>
            <a:schemeClr val="tx1">
              <a:lumMod val="85000"/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bg1">
                  <a:lumMod val="50000"/>
                  <a:lumOff val="50000"/>
                </a:schemeClr>
              </a:buClr>
            </a:pPr>
            <a:r>
              <a:rPr lang="en-US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April 14,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1935 – A </a:t>
            </a:r>
            <a:r>
              <a:rPr lang="en-US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black blizzard</a:t>
            </a:r>
            <a:r>
              <a:rPr lang="en-US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hit Oklahoma and Texas displacing 300 million tons of topsoil from the surrounding prairie.</a:t>
            </a:r>
          </a:p>
          <a:p>
            <a:pPr>
              <a:lnSpc>
                <a:spcPct val="90000"/>
              </a:lnSpc>
              <a:buClr>
                <a:schemeClr val="bg1">
                  <a:lumMod val="65000"/>
                  <a:lumOff val="35000"/>
                </a:schemeClr>
              </a:buClr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storm blotted out the sun and left visibility to about a meter.</a:t>
            </a:r>
          </a:p>
        </p:txBody>
      </p:sp>
    </p:spTree>
    <p:extLst>
      <p:ext uri="{BB962C8B-B14F-4D97-AF65-F5344CB8AC3E}">
        <p14:creationId xmlns:p14="http://schemas.microsoft.com/office/powerpoint/2010/main" val="41425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876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400" dirty="0">
                <a:ea typeface="+mj-ea"/>
              </a:rPr>
              <a:t>Leaving the Dust Bowl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05400" y="304800"/>
            <a:ext cx="3886200" cy="54102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With their land barren and homes seized in foreclosure, many farm families were forced to leave</a:t>
            </a:r>
          </a:p>
          <a:p>
            <a:r>
              <a:rPr lang="en-US" sz="2600" dirty="0"/>
              <a:t>Thousands of people migrated to the rich farmlands of California</a:t>
            </a:r>
          </a:p>
          <a:p>
            <a:r>
              <a:rPr lang="en-US" sz="2600" dirty="0"/>
              <a:t>Although they came from various states, these migrants were disparagingly called </a:t>
            </a:r>
            <a:r>
              <a:rPr lang="en-US" altLang="en-US" sz="2600" dirty="0"/>
              <a:t>“</a:t>
            </a:r>
            <a:r>
              <a:rPr lang="en-US" altLang="ja-JP" sz="2600" dirty="0"/>
              <a:t>Okies</a:t>
            </a:r>
            <a:r>
              <a:rPr lang="en-US" altLang="en-US" sz="2600" dirty="0"/>
              <a:t>”</a:t>
            </a:r>
            <a:endParaRPr lang="en-US" sz="2600" dirty="0"/>
          </a:p>
        </p:txBody>
      </p:sp>
      <p:pic>
        <p:nvPicPr>
          <p:cNvPr id="9220" name="Picture 4" descr="http://lh6.ggpht.com/-dgYl6gf7zdc/ULU6GPhwU1I/AAAAAAAAC58/hqQU2ODycpM/Okies%252520headed%252520west%252520California%252520migrant%252520labor%252520dust%252520bowl%252520great%252520depression_thumb%25255B1%25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4856758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mchanrahan\Local Settings\Temporary Internet Files\Content.IE5\YNUU9TV1\MC900431621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71410" flipH="1">
            <a:off x="7829256" y="5543256"/>
            <a:ext cx="1185083" cy="1185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34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4648200" cy="57912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/>
              <a:t>Puritan theology included a belief that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/>
              <a:t>Every individual contained an “inner light” that could lead to salvation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/>
              <a:t>The Bishop would chose ministers for each church.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/>
              <a:t>Man was innately good, and free from sin.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/>
              <a:t>God chose who was saved before they were born.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1400" dirty="0"/>
              <a:t>Good works and faith would lead to salvation</a:t>
            </a:r>
            <a:r>
              <a:rPr lang="en-US" sz="1400" dirty="0" smtClean="0"/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/>
              <a:t>Which of the following had the greatest impact on the American victory in the War for Independence?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/>
              <a:t>Large population of Tories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/>
              <a:t>Popular support for the Sons of Liberty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/>
              <a:t>The victory at Bunker Hill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/>
              <a:t>Understanding of the region buy colonial militiamen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1400" dirty="0"/>
              <a:t>The financial and military support of </a:t>
            </a:r>
            <a:r>
              <a:rPr lang="en-US" sz="1400" dirty="0" smtClean="0"/>
              <a:t>France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/>
              <a:t>Which of the following is </a:t>
            </a:r>
            <a:r>
              <a:rPr lang="en-US" sz="1400" b="1" dirty="0"/>
              <a:t>not</a:t>
            </a:r>
            <a:r>
              <a:rPr lang="en-US" sz="1400" dirty="0"/>
              <a:t> associated with Andrew Jackson's presidency?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/>
              <a:t>a challenge to the states' rights forces in South Carolina during the tariff crisis of 1832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/>
              <a:t>veto of the Maysville Road bill which would have expanded internal improvements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 smtClean="0"/>
              <a:t>a reverence towards </a:t>
            </a:r>
            <a:r>
              <a:rPr lang="en-US" sz="1400" dirty="0"/>
              <a:t>John Marshall and the decisions of the Supreme </a:t>
            </a:r>
            <a:r>
              <a:rPr lang="en-US" sz="1400" dirty="0" smtClean="0"/>
              <a:t>Court</a:t>
            </a:r>
            <a:r>
              <a:rPr lang="en-US" sz="1400" dirty="0"/>
              <a:t>.</a:t>
            </a:r>
            <a:endParaRPr lang="en-US" sz="1400" dirty="0" smtClean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/>
              <a:t>a challenge to the power of the Bank of the U.S</a:t>
            </a:r>
            <a:r>
              <a:rPr lang="en-US" sz="1400" dirty="0" smtClean="0"/>
              <a:t>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 smtClean="0"/>
              <a:t>a </a:t>
            </a:r>
            <a:r>
              <a:rPr lang="en-US" sz="1400" dirty="0"/>
              <a:t>firm belief in the president receiving a direct mandate to rule from the </a:t>
            </a:r>
            <a:r>
              <a:rPr lang="en-US" sz="1400" dirty="0" smtClean="0"/>
              <a:t>voters</a:t>
            </a: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76800" y="228600"/>
            <a:ext cx="3962400" cy="56388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800" dirty="0"/>
              <a:t>In the 1803 </a:t>
            </a:r>
            <a:r>
              <a:rPr lang="en-US" sz="1800" i="1" dirty="0"/>
              <a:t>Marbury v. Madison </a:t>
            </a:r>
            <a:r>
              <a:rPr lang="en-US" sz="1800" dirty="0"/>
              <a:t>case</a:t>
            </a:r>
            <a:endParaRPr lang="en-US" sz="2400" dirty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/>
              <a:t>the Judiciary Act of 1789 was ruled </a:t>
            </a:r>
            <a:r>
              <a:rPr lang="en-US" sz="1800" dirty="0" smtClean="0"/>
              <a:t>unconstitutional</a:t>
            </a:r>
            <a:endParaRPr lang="en-US" sz="2400" dirty="0" smtClean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dirty="0"/>
              <a:t>midnight appointments of John Adams were allowed to assume their positions as federal judges</a:t>
            </a:r>
            <a:endParaRPr lang="en-US" sz="2400" dirty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/>
              <a:t>Jefferson and his limited-government supporters scored an unqualified victory</a:t>
            </a:r>
            <a:endParaRPr lang="en-US" sz="2400" dirty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/>
              <a:t>the provision in Article III of the Constitution giving the Supreme Court the right to rule an act of Congress unconstitutional was referred to by John Marshall in his decision</a:t>
            </a:r>
            <a:endParaRPr lang="en-US" sz="2400" dirty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dirty="0"/>
              <a:t>the checks and balance system of the federal government was weakened</a:t>
            </a:r>
            <a:endParaRPr lang="en-US" sz="2400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800" dirty="0"/>
              <a:t>A national Fugitive Slave Act was a provision of which of the following</a:t>
            </a:r>
            <a:r>
              <a:rPr lang="en-US" sz="1800" dirty="0" smtClean="0"/>
              <a:t>?</a:t>
            </a: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smtClean="0"/>
              <a:t>the Missouri Compromise</a:t>
            </a:r>
            <a:endParaRPr lang="en-US" sz="2400" dirty="0" smtClean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dirty="0"/>
              <a:t>Wilmot Proviso</a:t>
            </a:r>
            <a:endParaRPr lang="en-US" sz="2400" dirty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smtClean="0"/>
              <a:t>the Compromise of 1850</a:t>
            </a:r>
            <a:endParaRPr lang="en-US" sz="2400" dirty="0" smtClean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dirty="0"/>
              <a:t>Kansas-Nebraska Act</a:t>
            </a:r>
            <a:endParaRPr lang="en-US" sz="2400" dirty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/>
              <a:t>the Ostend Manifesto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7400"/>
            <a:ext cx="7924800" cy="838200"/>
          </a:xfrm>
        </p:spPr>
        <p:txBody>
          <a:bodyPr/>
          <a:lstStyle/>
          <a:p>
            <a:r>
              <a:rPr lang="en-US" sz="4000" dirty="0" smtClean="0"/>
              <a:t>APUSH Review Quiz #1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46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j-ea"/>
            </a:endParaRPr>
          </a:p>
        </p:txBody>
      </p:sp>
      <p:pic>
        <p:nvPicPr>
          <p:cNvPr id="44034" name="Picture 4" descr="http://jackiewhiting.net/Art/Lange/MigrantMoth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60525"/>
            <a:ext cx="41910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www.petapixel.com/assets/uploads/2011/08/m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4152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4443621"/>
            <a:ext cx="5006500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Faces of 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Okie Migration</a:t>
            </a:r>
          </a:p>
        </p:txBody>
      </p:sp>
    </p:spTree>
    <p:extLst>
      <p:ext uri="{BB962C8B-B14F-4D97-AF65-F5344CB8AC3E}">
        <p14:creationId xmlns:p14="http://schemas.microsoft.com/office/powerpoint/2010/main" val="6940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25.media.tumblr.com/tumblr_me7n0rzZ4q1rlynzho1_500.jpg"/>
          <p:cNvPicPr>
            <a:picLocks noChangeAspect="1" noChangeArrowheads="1"/>
          </p:cNvPicPr>
          <p:nvPr/>
        </p:nvPicPr>
        <p:blipFill>
          <a:blip r:embed="rId2" cstate="print"/>
          <a:srcRect l="1601" t="1282" r="2400" b="2563"/>
          <a:stretch>
            <a:fillRect/>
          </a:stretch>
        </p:blipFill>
        <p:spPr bwMode="auto">
          <a:xfrm>
            <a:off x="152400" y="990600"/>
            <a:ext cx="4572000" cy="5715000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4191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Faces of the Okie Migration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800600" y="304800"/>
            <a:ext cx="41910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hlinkClick r:id="rId3"/>
              </a:rPr>
              <a:t>Dorothea Lange </a:t>
            </a:r>
            <a:r>
              <a:rPr lang="en-US" sz="2400" dirty="0"/>
              <a:t>– an influential photographer who captured the desperation of the Great Depression and the plight of Dust Bowl migrants.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Migrant Mother (1936) - "Destitute pea pickers in California. Mother of seven children. Age thirty-two. Nipomo, California.</a:t>
            </a:r>
            <a:r>
              <a:rPr lang="en-US" altLang="en-US" sz="2400" i="1" dirty="0"/>
              <a:t>“</a:t>
            </a: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dirty="0"/>
              <a:t>These photographs put a face to the Dust Bowl encouraging the government to focus more relief efforts on those affected by the natural disaster</a:t>
            </a:r>
          </a:p>
        </p:txBody>
      </p:sp>
      <p:pic>
        <p:nvPicPr>
          <p:cNvPr id="6" name="Picture 2" descr="C:\Documents and Settings\mchanrahan\Local Settings\Temporary Internet Files\Content.IE5\YNUU9TV1\MC900431621[1]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1410" flipH="1">
            <a:off x="7829256" y="5543256"/>
            <a:ext cx="1185083" cy="1185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0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Effects of the Great Depression and the Okie migration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28600" y="1600200"/>
            <a:ext cx="5181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California</a:t>
            </a:r>
            <a:r>
              <a:rPr lang="en-US" altLang="en-US" sz="2400" dirty="0"/>
              <a:t>’</a:t>
            </a:r>
            <a:r>
              <a:rPr lang="en-US" sz="2400" dirty="0"/>
              <a:t>s Anti-Okie Law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John Steinbeck – His books were greatly influenced by the Depression, as well as the migration of the Plains farmers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Cannery Row, Of Mice and Men, The Grapes of Wrath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Folk singer Woody Guthrie gained fame with songs about the plight of Dust Bowl refugees – </a:t>
            </a:r>
            <a:r>
              <a:rPr lang="en-US" sz="2400" i="1" dirty="0" err="1"/>
              <a:t>Ain</a:t>
            </a:r>
            <a:r>
              <a:rPr lang="en-US" altLang="en-US" sz="2400" i="1" dirty="0" err="1"/>
              <a:t>’</a:t>
            </a:r>
            <a:r>
              <a:rPr lang="en-US" sz="2400" i="1" dirty="0" err="1"/>
              <a:t>t</a:t>
            </a:r>
            <a:r>
              <a:rPr lang="en-US" sz="2400" i="1" dirty="0"/>
              <a:t> Got No Home, Hobo</a:t>
            </a:r>
            <a:r>
              <a:rPr lang="en-US" altLang="en-US" sz="2400" i="1" dirty="0"/>
              <a:t>’</a:t>
            </a:r>
            <a:r>
              <a:rPr lang="en-US" sz="2400" i="1" dirty="0"/>
              <a:t>s Lullaby, This Land Is Your Land</a:t>
            </a:r>
          </a:p>
        </p:txBody>
      </p:sp>
      <p:pic>
        <p:nvPicPr>
          <p:cNvPr id="46083" name="Picture 2" descr="File:JohnSteinbeck TheGrapesOfWrath.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944563"/>
            <a:ext cx="2792413" cy="3998912"/>
          </a:xfrm>
          <a:prstGeom prst="rect">
            <a:avLst/>
          </a:prstGeom>
          <a:noFill/>
        </p:spPr>
      </p:pic>
      <p:pic>
        <p:nvPicPr>
          <p:cNvPr id="7172" name="Picture 4" descr="File:Woody Guthrie NYW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1075">
            <a:off x="5486400" y="3886200"/>
            <a:ext cx="2181225" cy="2739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518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Causes of The Great Depression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Unrestrained speculation on the stock market that led to the crash</a:t>
            </a:r>
          </a:p>
          <a:p>
            <a:r>
              <a:rPr lang="en-US" sz="2800" dirty="0"/>
              <a:t>Overproduction and low demand leads to employee layoffs</a:t>
            </a:r>
          </a:p>
          <a:p>
            <a:r>
              <a:rPr lang="en-US" sz="2800" dirty="0"/>
              <a:t>Uneven distribution of income.</a:t>
            </a:r>
          </a:p>
          <a:p>
            <a:r>
              <a:rPr lang="en-US" sz="2800" dirty="0"/>
              <a:t>High tariffs restrict foreign demand for American goods</a:t>
            </a:r>
          </a:p>
          <a:p>
            <a:r>
              <a:rPr lang="en-US" sz="2800" dirty="0"/>
              <a:t>The natural disaster of the Dust Bowl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32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Causes of the Stock Market Crash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Long bull market, due to unregulated speculation.</a:t>
            </a:r>
          </a:p>
          <a:p>
            <a:pPr lvl="1"/>
            <a:r>
              <a:rPr lang="en-US" sz="3000" dirty="0"/>
              <a:t>Speculation: investing on the hopes that a stock will go up in value.</a:t>
            </a:r>
          </a:p>
          <a:p>
            <a:r>
              <a:rPr lang="en-US" sz="3000" dirty="0"/>
              <a:t>Buying stock “on margin” – purchasing stock in installments, rather than all at once</a:t>
            </a:r>
          </a:p>
          <a:p>
            <a:pPr lvl="1"/>
            <a:r>
              <a:rPr lang="en-US" sz="3000" dirty="0"/>
              <a:t>Margin call: a broker could call in the full price of the stock if the value of the stock fell.</a:t>
            </a:r>
          </a:p>
        </p:txBody>
      </p:sp>
    </p:spTree>
    <p:extLst>
      <p:ext uri="{BB962C8B-B14F-4D97-AF65-F5344CB8AC3E}">
        <p14:creationId xmlns:p14="http://schemas.microsoft.com/office/powerpoint/2010/main" val="6472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sz="3600" dirty="0"/>
              <a:t>Causes of the </a:t>
            </a:r>
            <a:r>
              <a:rPr lang="en-US" sz="3600" dirty="0">
                <a:hlinkClick r:id="rId2"/>
              </a:rPr>
              <a:t>Stock Market Crash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54564837"/>
              </p:ext>
            </p:extLst>
          </p:nvPr>
        </p:nvGraphicFramePr>
        <p:xfrm>
          <a:off x="609600" y="12954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76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813"/>
            <a:ext cx="9829800" cy="7735973"/>
          </a:xfrm>
        </p:spPr>
      </p:pic>
    </p:spTree>
    <p:extLst>
      <p:ext uri="{BB962C8B-B14F-4D97-AF65-F5344CB8AC3E}">
        <p14:creationId xmlns:p14="http://schemas.microsoft.com/office/powerpoint/2010/main" val="6069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CmC87o6sooM/UHCoGXGmhgI/AAAAAAAAMAk/meUtffhKBrE/s1600/stock-market-cr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191"/>
            <a:ext cx="9144000" cy="693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/>
          <a:lstStyle/>
          <a:p>
            <a:pPr algn="ctr"/>
            <a:r>
              <a:rPr lang="en-US" sz="4800" b="1" dirty="0"/>
              <a:t>Black Tuesday,</a:t>
            </a:r>
            <a:br>
              <a:rPr lang="en-US" sz="4800" b="1" dirty="0"/>
            </a:br>
            <a:r>
              <a:rPr lang="en-US" sz="4800" b="1" dirty="0"/>
              <a:t>October 29, 1929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  <a:solidFill>
            <a:schemeClr val="tx1">
              <a:lumMod val="50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Stocks took the deepest dive in history on Tuesday, losing $15 billion in one day.</a:t>
            </a:r>
          </a:p>
          <a:p>
            <a:r>
              <a:rPr lang="en-US" sz="2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Prices continued to fall throughout November</a:t>
            </a:r>
          </a:p>
          <a:p>
            <a:r>
              <a:rPr lang="en-US" sz="2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Banks lost millions in the crash</a:t>
            </a:r>
          </a:p>
          <a:p>
            <a:pPr lvl="1"/>
            <a:r>
              <a:rPr lang="en-US" sz="2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Had lent money to stock speculators</a:t>
            </a:r>
          </a:p>
          <a:p>
            <a:pPr lvl="1"/>
            <a:r>
              <a:rPr lang="en-US" sz="2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Had invested the peoples money on the stock market</a:t>
            </a:r>
          </a:p>
          <a:p>
            <a:r>
              <a:rPr lang="en-US" sz="2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When the stock market crashed, the banks lost their investments and investors defaulted on their loans, causing banks to limit loans offered, or sometimes close.</a:t>
            </a:r>
          </a:p>
        </p:txBody>
      </p:sp>
    </p:spTree>
    <p:extLst>
      <p:ext uri="{BB962C8B-B14F-4D97-AF65-F5344CB8AC3E}">
        <p14:creationId xmlns:p14="http://schemas.microsoft.com/office/powerpoint/2010/main" val="34917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upload.wikimedia.org/wikipedia/commons/c/cc/American_union_bank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4724400"/>
            <a:ext cx="9144000" cy="2133600"/>
          </a:xfrm>
          <a:solidFill>
            <a:schemeClr val="tx1">
              <a:lumMod val="65000"/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 – when customers pull their money from a bank in large numbers due to financial panic, often causing the bank to collapse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first two years of the depression, 10% of the nation’s banks were forced to close.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sz="3600" dirty="0"/>
              <a:t>Problems with Overproduction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8534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New machinery + more efficient methods of production = more goods </a:t>
            </a:r>
            <a:r>
              <a:rPr lang="en-US" sz="33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300" dirty="0">
                <a:sym typeface="Wingdings"/>
              </a:rPr>
              <a:t> price drops </a:t>
            </a:r>
            <a:r>
              <a:rPr lang="en-US" sz="33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300" dirty="0">
                <a:sym typeface="Wingdings"/>
              </a:rPr>
              <a:t> m</a:t>
            </a:r>
            <a:r>
              <a:rPr lang="en-US" sz="3300" dirty="0"/>
              <a:t>arket saturates </a:t>
            </a:r>
            <a:r>
              <a:rPr lang="en-US" sz="33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300" dirty="0"/>
              <a:t> excess goods </a:t>
            </a:r>
            <a:r>
              <a:rPr lang="en-US" sz="33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300" dirty="0"/>
              <a:t> prices drop further </a:t>
            </a:r>
            <a:r>
              <a:rPr lang="en-US" sz="33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300" dirty="0"/>
              <a:t> businesses lose money </a:t>
            </a:r>
            <a:r>
              <a:rPr lang="en-US" sz="33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300" dirty="0"/>
              <a:t> lay off workers or close</a:t>
            </a:r>
          </a:p>
        </p:txBody>
      </p:sp>
      <p:pic>
        <p:nvPicPr>
          <p:cNvPr id="2050" name="Picture 2" descr="http://www.eastbayrealestate.com/wp-content/uploads/2009/02/1-great-depression-job-hunters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0"/>
            <a:ext cx="3048000" cy="3048000"/>
          </a:xfrm>
          <a:prstGeom prst="rect">
            <a:avLst/>
          </a:prstGeom>
          <a:noFill/>
          <a:effectLst>
            <a:softEdge rad="63500"/>
          </a:effectLst>
          <a:scene3d>
            <a:camera prst="perspectiveLeft"/>
            <a:lightRig rig="threePt" dir="t"/>
          </a:scene3d>
        </p:spPr>
      </p:pic>
      <p:pic>
        <p:nvPicPr>
          <p:cNvPr id="2052" name="Picture 4" descr="http://images.publicradio.org/content/2008/07/03/20080703_mitue_33.jpg"/>
          <p:cNvPicPr>
            <a:picLocks noChangeAspect="1" noChangeArrowheads="1"/>
          </p:cNvPicPr>
          <p:nvPr/>
        </p:nvPicPr>
        <p:blipFill>
          <a:blip r:embed="rId3" cstate="print"/>
          <a:srcRect l="33603"/>
          <a:stretch>
            <a:fillRect/>
          </a:stretch>
        </p:blipFill>
        <p:spPr bwMode="auto">
          <a:xfrm>
            <a:off x="1066800" y="3758487"/>
            <a:ext cx="3089355" cy="3099513"/>
          </a:xfrm>
          <a:prstGeom prst="rect">
            <a:avLst/>
          </a:prstGeom>
          <a:noFill/>
          <a:effectLst>
            <a:softEdge rad="63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2564</TotalTime>
  <Words>1157</Words>
  <Application>Microsoft Office PowerPoint</Application>
  <PresentationFormat>On-screen Show (4:3)</PresentationFormat>
  <Paragraphs>123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Calibri</vt:lpstr>
      <vt:lpstr>HGｺﾞｼｯｸM</vt:lpstr>
      <vt:lpstr>Wingdings</vt:lpstr>
      <vt:lpstr>Wingdings 2</vt:lpstr>
      <vt:lpstr>Horizon</vt:lpstr>
      <vt:lpstr>PowerPoint Presentation</vt:lpstr>
      <vt:lpstr>The Great Depression</vt:lpstr>
      <vt:lpstr>Causes of The Great Depression</vt:lpstr>
      <vt:lpstr>Causes of the Stock Market Crash</vt:lpstr>
      <vt:lpstr>Causes of the Stock Market Crash</vt:lpstr>
      <vt:lpstr>PowerPoint Presentation</vt:lpstr>
      <vt:lpstr>Black Tuesday, October 29, 1929</vt:lpstr>
      <vt:lpstr>PowerPoint Presentation</vt:lpstr>
      <vt:lpstr>Problems with Overproduction</vt:lpstr>
      <vt:lpstr>Uneven distribution of income</vt:lpstr>
      <vt:lpstr>Hawley-Smoot Tariff</vt:lpstr>
      <vt:lpstr>Hoover Responds to the Crisis</vt:lpstr>
      <vt:lpstr>Hoover Faces Unemployment</vt:lpstr>
      <vt:lpstr>Hoover Tries to Help</vt:lpstr>
      <vt:lpstr>The Bonus Army</vt:lpstr>
      <vt:lpstr>The Disaster of Dust</vt:lpstr>
      <vt:lpstr>Dealing with mistakes of the past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 Sunday</vt:lpstr>
      <vt:lpstr>Leaving the Dust Bowl</vt:lpstr>
      <vt:lpstr>APUSH Review Quiz #1</vt:lpstr>
      <vt:lpstr>PowerPoint Presentation</vt:lpstr>
      <vt:lpstr>Faces of the Okie Migration</vt:lpstr>
      <vt:lpstr>Effects of the Great Depression and the Okie migration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</dc:creator>
  <cp:lastModifiedBy>David Cummings</cp:lastModifiedBy>
  <cp:revision>75</cp:revision>
  <dcterms:created xsi:type="dcterms:W3CDTF">2012-11-26T22:33:58Z</dcterms:created>
  <dcterms:modified xsi:type="dcterms:W3CDTF">2017-02-02T21:32:53Z</dcterms:modified>
</cp:coreProperties>
</file>