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20"/>
  </p:notesMasterIdLst>
  <p:sldIdLst>
    <p:sldId id="256" r:id="rId2"/>
    <p:sldId id="257" r:id="rId3"/>
    <p:sldId id="259" r:id="rId4"/>
    <p:sldId id="262" r:id="rId5"/>
    <p:sldId id="263" r:id="rId6"/>
    <p:sldId id="276" r:id="rId7"/>
    <p:sldId id="264" r:id="rId8"/>
    <p:sldId id="274" r:id="rId9"/>
    <p:sldId id="265" r:id="rId10"/>
    <p:sldId id="275" r:id="rId11"/>
    <p:sldId id="266" r:id="rId12"/>
    <p:sldId id="268" r:id="rId13"/>
    <p:sldId id="270" r:id="rId14"/>
    <p:sldId id="277" r:id="rId15"/>
    <p:sldId id="279" r:id="rId16"/>
    <p:sldId id="284" r:id="rId17"/>
    <p:sldId id="281" r:id="rId18"/>
    <p:sldId id="28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061" autoAdjust="0"/>
  </p:normalViewPr>
  <p:slideViewPr>
    <p:cSldViewPr>
      <p:cViewPr varScale="1">
        <p:scale>
          <a:sx n="68" d="100"/>
          <a:sy n="68" d="100"/>
        </p:scale>
        <p:origin x="2034" y="6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039D33-1D90-45A8-B384-47168D8102FC}" type="datetimeFigureOut">
              <a:rPr lang="en-US" smtClean="0"/>
              <a:t>12/21/2016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834FD9-DFE4-4D20-996E-D25EE7C8A57F}" type="slidenum">
              <a:rPr lang="en-US" smtClean="0"/>
              <a:t>‹#›</a:t>
            </a:fld>
            <a:endParaRPr lang="en-US"/>
          </a:p>
        </p:txBody>
      </p:sp>
    </p:spTree>
    <p:extLst>
      <p:ext uri="{BB962C8B-B14F-4D97-AF65-F5344CB8AC3E}">
        <p14:creationId xmlns:p14="http://schemas.microsoft.com/office/powerpoint/2010/main" val="1278038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Char char="•"/>
            </a:pPr>
            <a:r>
              <a:rPr lang="en-US" sz="1200" dirty="0" smtClean="0"/>
              <a:t>1857 with 778 acres; 840 acres today</a:t>
            </a:r>
          </a:p>
          <a:p>
            <a:pPr marL="171450" indent="-171450">
              <a:buFont typeface="Arial"/>
              <a:buChar char="•"/>
            </a:pPr>
            <a:r>
              <a:rPr lang="en-US" sz="1200" dirty="0" smtClean="0"/>
              <a:t> Frederick Law Olmsted and Calvert Vaux won a design competition to improve and expand the park, completed in 1873</a:t>
            </a:r>
          </a:p>
          <a:p>
            <a:pPr marL="171450" indent="-171450">
              <a:buFont typeface="Arial"/>
              <a:buChar char="•"/>
            </a:pPr>
            <a:r>
              <a:rPr lang="en-US" sz="1200" dirty="0" smtClean="0"/>
              <a:t>As the city expanded, people were drawn to the few existing open spaces, mainly cemeteries, to get away from the noise and chaotic life in the city</a:t>
            </a:r>
          </a:p>
          <a:p>
            <a:endParaRPr lang="en-US" sz="1200" dirty="0"/>
          </a:p>
        </p:txBody>
      </p:sp>
      <p:sp>
        <p:nvSpPr>
          <p:cNvPr id="4" name="Slide Number Placeholder 3"/>
          <p:cNvSpPr>
            <a:spLocks noGrp="1"/>
          </p:cNvSpPr>
          <p:nvPr>
            <p:ph type="sldNum" sz="quarter" idx="10"/>
          </p:nvPr>
        </p:nvSpPr>
        <p:spPr/>
        <p:txBody>
          <a:bodyPr/>
          <a:lstStyle/>
          <a:p>
            <a:pPr>
              <a:defRPr/>
            </a:pPr>
            <a:fld id="{D01EEF35-F3AD-4F37-8350-D93D2CB308D5}" type="slidenum">
              <a:rPr lang="en-US" smtClean="0"/>
              <a:pPr>
                <a:defRPr/>
              </a:pPr>
              <a:t>2</a:t>
            </a:fld>
            <a:endParaRPr lang="en-US"/>
          </a:p>
        </p:txBody>
      </p:sp>
    </p:spTree>
    <p:extLst>
      <p:ext uri="{BB962C8B-B14F-4D97-AF65-F5344CB8AC3E}">
        <p14:creationId xmlns:p14="http://schemas.microsoft.com/office/powerpoint/2010/main" val="386845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1EEF35-F3AD-4F37-8350-D93D2CB308D5}" type="slidenum">
              <a:rPr lang="en-US" smtClean="0"/>
              <a:pPr>
                <a:defRPr/>
              </a:pPr>
              <a:t>13</a:t>
            </a:fld>
            <a:endParaRPr lang="en-US"/>
          </a:p>
        </p:txBody>
      </p:sp>
    </p:spTree>
    <p:extLst>
      <p:ext uri="{BB962C8B-B14F-4D97-AF65-F5344CB8AC3E}">
        <p14:creationId xmlns:p14="http://schemas.microsoft.com/office/powerpoint/2010/main" val="4223609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dirty="0" smtClean="0">
                <a:solidFill>
                  <a:schemeClr val="bg2">
                    <a:lumMod val="75000"/>
                  </a:schemeClr>
                </a:solidFill>
              </a:rPr>
              <a:t>The women who supported suffrage were seen as unfeminine and immoral.  Several were physically attacked.</a:t>
            </a:r>
          </a:p>
          <a:p>
            <a:pPr marL="171450" indent="-171450">
              <a:buFont typeface="Arial"/>
              <a:buChar char="•"/>
            </a:pPr>
            <a:r>
              <a:rPr lang="en-US" dirty="0" smtClean="0"/>
              <a:t>Helen Kendrick Johnson</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she argued that women didn't need the vote in order to establish more legal, economic and other equality and that women's role in the domestic sphere was essential for maintenance of the American republic.</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National</a:t>
            </a:r>
            <a:r>
              <a:rPr lang="en-US" baseline="0" dirty="0" smtClean="0"/>
              <a:t> Association Opposed to Woman Suffrage</a:t>
            </a: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D2834FD9-DFE4-4D20-996E-D25EE7C8A57F}" type="slidenum">
              <a:rPr lang="en-US" smtClean="0"/>
              <a:t>14</a:t>
            </a:fld>
            <a:endParaRPr lang="en-US"/>
          </a:p>
        </p:txBody>
      </p:sp>
    </p:spTree>
    <p:extLst>
      <p:ext uri="{BB962C8B-B14F-4D97-AF65-F5344CB8AC3E}">
        <p14:creationId xmlns:p14="http://schemas.microsoft.com/office/powerpoint/2010/main" val="1813143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Alice Paul created the National Women’s Party, using a more public method to gain suffrage</a:t>
            </a:r>
          </a:p>
          <a:p>
            <a:pPr marL="171450" indent="-171450">
              <a:buFont typeface="Arial" panose="020B0604020202020204" pitchFamily="34" charset="0"/>
              <a:buChar char="•"/>
            </a:pPr>
            <a:r>
              <a:rPr lang="en-US" sz="1200" dirty="0" smtClean="0"/>
              <a:t>After the US joined WWI, the NWP began picketing the White House</a:t>
            </a:r>
          </a:p>
          <a:p>
            <a:pPr marL="171450" indent="-171450" eaLnBrk="1" hangingPunct="1">
              <a:buFont typeface="Arial"/>
              <a:buChar char="•"/>
            </a:pPr>
            <a:r>
              <a:rPr lang="en-US" sz="1200" dirty="0" smtClean="0"/>
              <a:t>Was jailed three times for demonstrating for women’s suffrage.</a:t>
            </a:r>
          </a:p>
          <a:p>
            <a:pPr marL="171450" indent="-171450" eaLnBrk="1" hangingPunct="1">
              <a:buFont typeface="Arial"/>
              <a:buChar char="•"/>
            </a:pPr>
            <a:r>
              <a:rPr lang="en-US" sz="1200" dirty="0" smtClean="0"/>
              <a:t>She went on a hunger strike in protest of her arrest and was force-fed by the warden.</a:t>
            </a:r>
          </a:p>
          <a:p>
            <a:pPr marL="171450" indent="-171450" eaLnBrk="1" hangingPunct="1">
              <a:buFont typeface="Arial"/>
              <a:buChar char="•"/>
            </a:pPr>
            <a:r>
              <a:rPr lang="en-US" sz="1200" dirty="0" smtClean="0"/>
              <a:t>On the night of November 15, 1917, the superintendent of the Occoquan Workhouse, , ordered the nearly forty guards to brutalize the suffragists. They beat Lucy Burns, chained her hands to the cell bars above her head, then left her there for the night. They threw  into a dark cell and smashed her head against an iron bed, which knocked her out. Her cellmate, , who believed Lewis to be dead, suffered a heart attack. According to affidavits, guards grabbed, dragged, beat, choked, pinched, and kicked other women.</a:t>
            </a:r>
          </a:p>
          <a:p>
            <a:pPr marL="171450" indent="-171450">
              <a:buFont typeface="Arial"/>
              <a:buChar char="•"/>
            </a:pPr>
            <a:endParaRPr lang="en-US" sz="1200" dirty="0" smtClean="0"/>
          </a:p>
          <a:p>
            <a:pPr marL="171450" indent="-171450">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fld id="{D2834FD9-DFE4-4D20-996E-D25EE7C8A57F}" type="slidenum">
              <a:rPr lang="en-US" smtClean="0"/>
              <a:t>15</a:t>
            </a:fld>
            <a:endParaRPr lang="en-US"/>
          </a:p>
        </p:txBody>
      </p:sp>
    </p:spTree>
    <p:extLst>
      <p:ext uri="{BB962C8B-B14F-4D97-AF65-F5344CB8AC3E}">
        <p14:creationId xmlns:p14="http://schemas.microsoft.com/office/powerpoint/2010/main" val="3444164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r>
              <a:rPr lang="en-US" sz="1200" dirty="0" smtClean="0"/>
              <a:t>She went on a hunger strike in protest of her arrest and was force-fed by the warden.</a:t>
            </a:r>
          </a:p>
          <a:p>
            <a:pPr>
              <a:buFont typeface="Wingdings" pitchFamily="2" charset="2"/>
              <a:buNone/>
            </a:pPr>
            <a:r>
              <a:rPr lang="en-US" sz="1200" dirty="0" smtClean="0"/>
              <a:t>On the night of November 15, 1917, the superintendent of the Occoquan Workhouse, , ordered the nearly forty guards to brutalize the suffragists. They beat Lucy Burns, chained her hands to the cell bars above her head, then left her there for the night. They threw  into a dark cell and smashed her head against an iron bed, which knocked her out. Her cellmate, , who believed Lewis to be dead, suffered a heart attack. According to affidavits, guards grabbed, dragged, beat, choked, pinched, and kicked other women.</a:t>
            </a:r>
          </a:p>
        </p:txBody>
      </p:sp>
      <p:sp>
        <p:nvSpPr>
          <p:cNvPr id="4" name="Slide Number Placeholder 3"/>
          <p:cNvSpPr>
            <a:spLocks noGrp="1"/>
          </p:cNvSpPr>
          <p:nvPr>
            <p:ph type="sldNum" sz="quarter" idx="10"/>
          </p:nvPr>
        </p:nvSpPr>
        <p:spPr/>
        <p:txBody>
          <a:bodyPr/>
          <a:lstStyle/>
          <a:p>
            <a:pPr>
              <a:defRPr/>
            </a:pPr>
            <a:fld id="{376001A4-D422-4076-A763-BAF6E7325364}" type="slidenum">
              <a:rPr lang="en-US" smtClean="0"/>
              <a:pPr>
                <a:defRPr/>
              </a:pPr>
              <a:t>16</a:t>
            </a:fld>
            <a:endParaRPr lang="en-US"/>
          </a:p>
        </p:txBody>
      </p:sp>
    </p:spTree>
    <p:extLst>
      <p:ext uri="{BB962C8B-B14F-4D97-AF65-F5344CB8AC3E}">
        <p14:creationId xmlns:p14="http://schemas.microsoft.com/office/powerpoint/2010/main" val="291764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eaLnBrk="1" hangingPunct="1">
              <a:buFont typeface="Arial"/>
              <a:buChar char="•"/>
            </a:pPr>
            <a:r>
              <a:rPr lang="en-US" sz="1200" dirty="0" smtClean="0"/>
              <a:t>A movement that strove to improve conditions in cities according to the biblical ideals of charity and justice.</a:t>
            </a:r>
          </a:p>
          <a:p>
            <a:pPr marL="342900" indent="-342900" eaLnBrk="1" hangingPunct="1">
              <a:buFont typeface="Arial"/>
              <a:buChar char="•"/>
            </a:pPr>
            <a:r>
              <a:rPr lang="en-US" sz="1200" dirty="0" smtClean="0"/>
              <a:t>YMCA - Young Men’s Christian Association; Dwight L. Moody (American organizer)</a:t>
            </a:r>
          </a:p>
          <a:p>
            <a:pPr marL="571500" lvl="1" indent="-342900" eaLnBrk="1" hangingPunct="1">
              <a:buFont typeface="Arial"/>
              <a:buChar char="•"/>
            </a:pPr>
            <a:r>
              <a:rPr lang="en-US" sz="1200" dirty="0" smtClean="0"/>
              <a:t>Tried to help industrial workers and the urban poor by organizing Bible studies, prayer meetings, citizenship training, and fitness activities.</a:t>
            </a:r>
          </a:p>
          <a:p>
            <a:pPr marL="342900" indent="-342900" eaLnBrk="1" hangingPunct="1">
              <a:buFont typeface="Arial"/>
              <a:buChar char="•"/>
            </a:pPr>
            <a:r>
              <a:rPr lang="en-US" sz="1200" dirty="0" smtClean="0"/>
              <a:t>Salvation Army</a:t>
            </a:r>
          </a:p>
          <a:p>
            <a:pPr marL="800100" lvl="1" indent="-342900" eaLnBrk="1" hangingPunct="1">
              <a:buFont typeface="Arial"/>
              <a:buChar char="•"/>
            </a:pPr>
            <a:r>
              <a:rPr lang="en-US" sz="1200" dirty="0" smtClean="0"/>
              <a:t>Founded in 1865 in the UK by William and Catherine Booth as the East London Christian Mission and with a quasi-military structure.</a:t>
            </a:r>
          </a:p>
          <a:p>
            <a:pPr marL="800100" lvl="1" indent="-342900" eaLnBrk="1" hangingPunct="1">
              <a:buFont typeface="Arial"/>
              <a:buChar char="•"/>
            </a:pPr>
            <a:r>
              <a:rPr lang="en-US" sz="1200" dirty="0" smtClean="0"/>
              <a:t>The Salvation Army's main converts were at first alcoholics, morphine addicts, prostitutes and other "undesirables" unwelcome in polite Christian society, which helped prompt the Booths to start their own church</a:t>
            </a:r>
          </a:p>
          <a:p>
            <a:pPr marL="342900" indent="-342900">
              <a:buFont typeface="Arial"/>
              <a:buChar char="•"/>
              <a:defRPr/>
            </a:pPr>
            <a:r>
              <a:rPr lang="en-US" sz="1200" dirty="0" smtClean="0">
                <a:solidFill>
                  <a:schemeClr val="accent2">
                    <a:lumMod val="75000"/>
                  </a:schemeClr>
                </a:solidFill>
              </a:rPr>
              <a:t>Founded in 1865 in the United Kingdom</a:t>
            </a:r>
          </a:p>
          <a:p>
            <a:pPr marL="342900" indent="-342900">
              <a:buFont typeface="Arial"/>
              <a:buChar char="•"/>
              <a:defRPr/>
            </a:pPr>
            <a:r>
              <a:rPr lang="en-US" sz="1200" dirty="0" smtClean="0">
                <a:solidFill>
                  <a:schemeClr val="accent2">
                    <a:lumMod val="75000"/>
                  </a:schemeClr>
                </a:solidFill>
              </a:rPr>
              <a:t>Its goals are the advancement of the Christian religion, of education, the relief of poverty, and other charitable objects beneficial to society or the community of mankind as a whole.</a:t>
            </a:r>
          </a:p>
          <a:p>
            <a:pPr marL="342900" indent="-342900">
              <a:buFont typeface="Arial"/>
              <a:buChar char="•"/>
              <a:defRPr/>
            </a:pPr>
            <a:r>
              <a:rPr lang="en-US" sz="1200" dirty="0" smtClean="0">
                <a:solidFill>
                  <a:schemeClr val="accent2">
                    <a:lumMod val="75000"/>
                  </a:schemeClr>
                </a:solidFill>
              </a:rPr>
              <a:t>Was brought to the United States in 1880</a:t>
            </a:r>
          </a:p>
          <a:p>
            <a:pPr marL="342900" indent="-342900">
              <a:buFont typeface="Arial"/>
              <a:buChar char="•"/>
              <a:defRPr/>
            </a:pPr>
            <a:r>
              <a:rPr lang="en-US" sz="1200" dirty="0" smtClean="0">
                <a:solidFill>
                  <a:schemeClr val="accent2">
                    <a:lumMod val="75000"/>
                  </a:schemeClr>
                </a:solidFill>
              </a:rPr>
              <a:t>Its first converts were alcoholics, morphine addicts, prostitutes and other "undesirables" unwelcome in polite Christian society</a:t>
            </a:r>
          </a:p>
          <a:p>
            <a:pPr marL="342900" indent="-342900">
              <a:buFont typeface="Arial"/>
              <a:buChar char="•"/>
              <a:defRPr/>
            </a:pPr>
            <a:r>
              <a:rPr lang="en-US" sz="1200" dirty="0" smtClean="0">
                <a:solidFill>
                  <a:schemeClr val="accent2">
                    <a:lumMod val="75000"/>
                  </a:schemeClr>
                </a:solidFill>
              </a:rPr>
              <a:t>Gained respect for their disaster relief efforts following the Galveston Hurricane of 1900 and the 1906 San Francisco earthquake.</a:t>
            </a:r>
          </a:p>
          <a:p>
            <a:pPr lvl="1" eaLnBrk="1" hangingPunct="1"/>
            <a:endParaRPr lang="en-US" sz="1200" dirty="0" smtClean="0"/>
          </a:p>
          <a:p>
            <a:pPr marL="228600" lvl="1" eaLnBrk="1" hangingPunct="1"/>
            <a:endParaRPr lang="en-US" sz="1200" dirty="0" smtClean="0"/>
          </a:p>
          <a:p>
            <a:endParaRPr lang="en-US" sz="1200" dirty="0"/>
          </a:p>
        </p:txBody>
      </p:sp>
      <p:sp>
        <p:nvSpPr>
          <p:cNvPr id="4" name="Slide Number Placeholder 3"/>
          <p:cNvSpPr>
            <a:spLocks noGrp="1"/>
          </p:cNvSpPr>
          <p:nvPr>
            <p:ph type="sldNum" sz="quarter" idx="10"/>
          </p:nvPr>
        </p:nvSpPr>
        <p:spPr/>
        <p:txBody>
          <a:bodyPr/>
          <a:lstStyle/>
          <a:p>
            <a:pPr>
              <a:defRPr/>
            </a:pPr>
            <a:fld id="{D01EEF35-F3AD-4F37-8350-D93D2CB308D5}" type="slidenum">
              <a:rPr lang="en-US" smtClean="0"/>
              <a:pPr>
                <a:defRPr/>
              </a:pPr>
              <a:t>3</a:t>
            </a:fld>
            <a:endParaRPr lang="en-US"/>
          </a:p>
        </p:txBody>
      </p:sp>
    </p:spTree>
    <p:extLst>
      <p:ext uri="{BB962C8B-B14F-4D97-AF65-F5344CB8AC3E}">
        <p14:creationId xmlns:p14="http://schemas.microsoft.com/office/powerpoint/2010/main" val="1517766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eaLnBrk="1" hangingPunct="1">
              <a:lnSpc>
                <a:spcPct val="90000"/>
              </a:lnSpc>
              <a:buFont typeface="Arial"/>
              <a:buChar char="•"/>
            </a:pPr>
            <a:r>
              <a:rPr lang="en-US" sz="1200" dirty="0" smtClean="0"/>
              <a:t>Settlement houses were homes where middle class residents lived with and helped poor residents, by providing them with medical care, English classes, hot lunches, etc.</a:t>
            </a:r>
          </a:p>
          <a:p>
            <a:pPr marL="171450" indent="-171450" eaLnBrk="1" hangingPunct="1">
              <a:lnSpc>
                <a:spcPct val="90000"/>
              </a:lnSpc>
              <a:buFont typeface="Arial"/>
              <a:buChar char="•"/>
            </a:pPr>
            <a:r>
              <a:rPr lang="en-US" sz="1200" dirty="0" smtClean="0"/>
              <a:t>Jane Addams – opened the famous Hull House in Chicago in 1889</a:t>
            </a:r>
          </a:p>
          <a:p>
            <a:pPr marL="171450" indent="-171450" eaLnBrk="1" hangingPunct="1">
              <a:lnSpc>
                <a:spcPct val="90000"/>
              </a:lnSpc>
              <a:buFont typeface="Arial"/>
              <a:buChar char="•"/>
            </a:pPr>
            <a:r>
              <a:rPr lang="en-US" sz="1200" dirty="0" smtClean="0"/>
              <a:t>Hull House – one of the largest settlement houses in America.</a:t>
            </a:r>
          </a:p>
          <a:p>
            <a:endParaRPr lang="en-US" sz="1200" dirty="0"/>
          </a:p>
        </p:txBody>
      </p:sp>
      <p:sp>
        <p:nvSpPr>
          <p:cNvPr id="4" name="Slide Number Placeholder 3"/>
          <p:cNvSpPr>
            <a:spLocks noGrp="1"/>
          </p:cNvSpPr>
          <p:nvPr>
            <p:ph type="sldNum" sz="quarter" idx="10"/>
          </p:nvPr>
        </p:nvSpPr>
        <p:spPr/>
        <p:txBody>
          <a:bodyPr/>
          <a:lstStyle/>
          <a:p>
            <a:pPr>
              <a:defRPr/>
            </a:pPr>
            <a:fld id="{D01EEF35-F3AD-4F37-8350-D93D2CB308D5}" type="slidenum">
              <a:rPr lang="en-US" smtClean="0"/>
              <a:pPr>
                <a:defRPr/>
              </a:pPr>
              <a:t>4</a:t>
            </a:fld>
            <a:endParaRPr lang="en-US"/>
          </a:p>
        </p:txBody>
      </p:sp>
    </p:spTree>
    <p:extLst>
      <p:ext uri="{BB962C8B-B14F-4D97-AF65-F5344CB8AC3E}">
        <p14:creationId xmlns:p14="http://schemas.microsoft.com/office/powerpoint/2010/main" val="2471691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eaLnBrk="1" hangingPunct="1">
              <a:buFont typeface="Arial"/>
              <a:buChar char="•"/>
            </a:pPr>
            <a:r>
              <a:rPr lang="en-US" sz="1200" dirty="0" smtClean="0"/>
              <a:t>Comstock Laws</a:t>
            </a:r>
          </a:p>
          <a:p>
            <a:pPr marL="800100" lvl="1" indent="-342900" eaLnBrk="1" hangingPunct="1">
              <a:buFont typeface="Arial"/>
              <a:buChar char="•"/>
            </a:pPr>
            <a:r>
              <a:rPr lang="en-US" sz="1200" dirty="0" smtClean="0"/>
              <a:t>Made it illegal to send any "obscene, lewd, and/or lascivious" materials through the mail, including contraceptive devices and information, and also banned the distribution of information on abortion for educational purposes. </a:t>
            </a: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r>
              <a:rPr lang="en-US" sz="1200" dirty="0" smtClean="0"/>
              <a:t>The law was named after its chief proponent, the anti-obscenity crusader Anthony Comstock. The enforcement of the Act was, in its early days, often conducted by Comstock himself as postal inspector or through the New York Society for the Suppression of Vice which he led.</a:t>
            </a:r>
          </a:p>
          <a:p>
            <a:pPr marL="342900" indent="-342900">
              <a:buFont typeface="Arial"/>
              <a:buChar char="•"/>
            </a:pPr>
            <a:r>
              <a:rPr lang="en-US" sz="1200" dirty="0" smtClean="0"/>
              <a:t>Margaret Sanger</a:t>
            </a:r>
          </a:p>
          <a:p>
            <a:pPr marL="800100" lvl="1" indent="-342900">
              <a:buFont typeface="Arial"/>
              <a:buChar char="•"/>
            </a:pPr>
            <a:r>
              <a:rPr lang="en-US" sz="1200" dirty="0" smtClean="0"/>
              <a:t>Sex educator, nurse, and birth control activist; established the American Birth Control League (Planned Parenthood).</a:t>
            </a:r>
          </a:p>
          <a:p>
            <a:pPr marL="800100" lvl="1" indent="-342900">
              <a:buFont typeface="Arial"/>
              <a:buChar char="•"/>
            </a:pPr>
            <a:r>
              <a:rPr lang="en-US" sz="1200" dirty="0" smtClean="0"/>
              <a:t>Sanger’s mother had 18 pregnancies in 22 years, and died at age 50 of tuberculosis and cervical cancer, inspiring her future activism.</a:t>
            </a:r>
          </a:p>
          <a:p>
            <a:pPr marL="800100" lvl="1" indent="-342900">
              <a:buFont typeface="Arial"/>
              <a:buChar char="•"/>
            </a:pPr>
            <a:r>
              <a:rPr lang="en-US" sz="1200" dirty="0" smtClean="0"/>
              <a:t>Led to the success of a Supreme Court case that legalized contraception.</a:t>
            </a:r>
          </a:p>
          <a:p>
            <a:pPr marL="171450" indent="-171450">
              <a:buFont typeface="Arial"/>
              <a:buChar char="•"/>
            </a:pPr>
            <a:endParaRPr lang="en-US" sz="1200" dirty="0"/>
          </a:p>
        </p:txBody>
      </p:sp>
      <p:sp>
        <p:nvSpPr>
          <p:cNvPr id="4" name="Slide Number Placeholder 3"/>
          <p:cNvSpPr>
            <a:spLocks noGrp="1"/>
          </p:cNvSpPr>
          <p:nvPr>
            <p:ph type="sldNum" sz="quarter" idx="10"/>
          </p:nvPr>
        </p:nvSpPr>
        <p:spPr/>
        <p:txBody>
          <a:bodyPr/>
          <a:lstStyle/>
          <a:p>
            <a:pPr>
              <a:defRPr/>
            </a:pPr>
            <a:fld id="{D01EEF35-F3AD-4F37-8350-D93D2CB308D5}" type="slidenum">
              <a:rPr lang="en-US" smtClean="0"/>
              <a:pPr>
                <a:defRPr/>
              </a:pPr>
              <a:t>5</a:t>
            </a:fld>
            <a:endParaRPr lang="en-US"/>
          </a:p>
        </p:txBody>
      </p:sp>
    </p:spTree>
    <p:extLst>
      <p:ext uri="{BB962C8B-B14F-4D97-AF65-F5344CB8AC3E}">
        <p14:creationId xmlns:p14="http://schemas.microsoft.com/office/powerpoint/2010/main" val="1020671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Char char="•"/>
            </a:pPr>
            <a:r>
              <a:rPr lang="en-US" sz="1200" dirty="0" smtClean="0"/>
              <a:t>Carrie Nation</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dirty="0" smtClean="0"/>
              <a:t>A brief marriage to an alcoholic in the late 1800's fueled Nation's disdain for alcohol.</a:t>
            </a:r>
          </a:p>
          <a:p>
            <a:pPr marL="628650" lvl="1" indent="-171450">
              <a:buFont typeface="Arial"/>
              <a:buChar char="•"/>
            </a:pPr>
            <a:r>
              <a:rPr lang="en-US" sz="1200" dirty="0" smtClean="0"/>
              <a:t>a radical member of the temperance movement, noteworthy for promoting her viewpoint through vandalism. </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dirty="0" smtClean="0"/>
              <a:t>Alone or accompanied by hymn-singing women she would march into a bar, and sing and pray while smashing bar fixtures and stock with a hatchet.</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dirty="0" smtClean="0"/>
              <a:t>Between 1900 and 1910 she was arrested some 30 times after leading her followers in the destruction of one water hole after another with cries of "Smash, ladies, smash!”</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dirty="0" smtClean="0"/>
              <a:t>In April 1901 Nation came to Kansas City, Missouri, a city known for its wide opposition to the temperance movement, and smashed liquor in various bars on 12th Street in Downtown Kansas City.[11] She was arrested, hauled into court and fined $500 ($13,400 in 2011 dollars),[12] although the judge suspended the fine so long as Nation never returned to Kansas City</a:t>
            </a:r>
          </a:p>
          <a:p>
            <a:pPr marL="171450" indent="-171450">
              <a:buFont typeface="Arial"/>
              <a:buChar char="•"/>
            </a:pPr>
            <a:endParaRPr lang="en-US" sz="1200" dirty="0"/>
          </a:p>
        </p:txBody>
      </p:sp>
      <p:sp>
        <p:nvSpPr>
          <p:cNvPr id="4" name="Slide Number Placeholder 3"/>
          <p:cNvSpPr>
            <a:spLocks noGrp="1"/>
          </p:cNvSpPr>
          <p:nvPr>
            <p:ph type="sldNum" sz="quarter" idx="10"/>
          </p:nvPr>
        </p:nvSpPr>
        <p:spPr/>
        <p:txBody>
          <a:bodyPr/>
          <a:lstStyle/>
          <a:p>
            <a:pPr>
              <a:defRPr/>
            </a:pPr>
            <a:fld id="{D01EEF35-F3AD-4F37-8350-D93D2CB308D5}" type="slidenum">
              <a:rPr lang="en-US" smtClean="0"/>
              <a:pPr>
                <a:defRPr/>
              </a:pPr>
              <a:t>7</a:t>
            </a:fld>
            <a:endParaRPr lang="en-US"/>
          </a:p>
        </p:txBody>
      </p:sp>
    </p:spTree>
    <p:extLst>
      <p:ext uri="{BB962C8B-B14F-4D97-AF65-F5344CB8AC3E}">
        <p14:creationId xmlns:p14="http://schemas.microsoft.com/office/powerpoint/2010/main" val="1926467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dirty="0" smtClean="0"/>
              <a:t>Women’s Christian Temperance Union</a:t>
            </a:r>
          </a:p>
          <a:p>
            <a:pPr marL="628650" lvl="1" indent="-171450">
              <a:buFont typeface="Arial"/>
              <a:buChar char="•"/>
            </a:pPr>
            <a:r>
              <a:rPr lang="en-US" sz="1200" dirty="0" smtClean="0"/>
              <a:t>The first mass organization among women devoted to social reform;  to create a "sober and pure world“</a:t>
            </a:r>
            <a:r>
              <a:rPr lang="en-US" sz="1200" baseline="30000" dirty="0" smtClean="0"/>
              <a:t> </a:t>
            </a:r>
            <a:r>
              <a:rPr lang="en-US" sz="1200" dirty="0" smtClean="0"/>
              <a:t>by abstinence, purity and evangelical Christianity.</a:t>
            </a:r>
          </a:p>
          <a:p>
            <a:pPr marL="628650" lvl="1" indent="-171450">
              <a:buFont typeface="Arial"/>
              <a:buChar char="•"/>
            </a:pPr>
            <a:r>
              <a:rPr lang="en-US" sz="1200" dirty="0" smtClean="0"/>
              <a:t>The WCTU perceived alcoholism as a cause and consequence of larger social problems rather than as a personal weakness or failing.</a:t>
            </a:r>
          </a:p>
          <a:p>
            <a:pPr marL="171450" lvl="0" indent="-171450">
              <a:buFont typeface="Arial"/>
              <a:buChar char="•"/>
            </a:pPr>
            <a:r>
              <a:rPr lang="en-US" sz="1200" dirty="0" smtClean="0"/>
              <a:t>Led by Frances Willard</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200" dirty="0" smtClean="0"/>
              <a:t>interested in a number of social reform issues, including labor, prostitution, public health, sanitation, and international peace. </a:t>
            </a:r>
          </a:p>
          <a:p>
            <a:pPr marL="628650" lvl="1" indent="-171450">
              <a:buFont typeface="Arial"/>
              <a:buChar char="•"/>
            </a:pPr>
            <a:r>
              <a:rPr lang="en-US" sz="1200" dirty="0" smtClean="0"/>
              <a:t>Argued that women needed the vote to help bring morals back to the nation</a:t>
            </a:r>
          </a:p>
        </p:txBody>
      </p:sp>
      <p:sp>
        <p:nvSpPr>
          <p:cNvPr id="4" name="Slide Number Placeholder 3"/>
          <p:cNvSpPr>
            <a:spLocks noGrp="1"/>
          </p:cNvSpPr>
          <p:nvPr>
            <p:ph type="sldNum" sz="quarter" idx="10"/>
          </p:nvPr>
        </p:nvSpPr>
        <p:spPr/>
        <p:txBody>
          <a:bodyPr/>
          <a:lstStyle/>
          <a:p>
            <a:fld id="{D2834FD9-DFE4-4D20-996E-D25EE7C8A57F}" type="slidenum">
              <a:rPr lang="en-US" smtClean="0"/>
              <a:t>8</a:t>
            </a:fld>
            <a:endParaRPr lang="en-US"/>
          </a:p>
        </p:txBody>
      </p:sp>
    </p:spTree>
    <p:extLst>
      <p:ext uri="{BB962C8B-B14F-4D97-AF65-F5344CB8AC3E}">
        <p14:creationId xmlns:p14="http://schemas.microsoft.com/office/powerpoint/2010/main" val="422423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Char char="•"/>
            </a:pPr>
            <a:r>
              <a:rPr lang="en-US" sz="1200" dirty="0" smtClean="0"/>
              <a:t>Anti-Saloon League</a:t>
            </a:r>
          </a:p>
          <a:p>
            <a:pPr marL="628650" lvl="1" indent="-171450">
              <a:buFont typeface="Arial"/>
              <a:buChar char="•"/>
            </a:pPr>
            <a:r>
              <a:rPr lang="en-US" sz="1200" dirty="0" smtClean="0"/>
              <a:t>The leading organization lobbying for prohibition in the United States in the early 20th century.  It concentrated on legislation, and cared about how legislators voted, not whether they drank or not.</a:t>
            </a:r>
          </a:p>
          <a:p>
            <a:pPr marL="628650" lvl="1" indent="-171450">
              <a:buFont typeface="Arial"/>
              <a:buChar char="•"/>
            </a:pPr>
            <a:r>
              <a:rPr lang="en-US" sz="1200" dirty="0" smtClean="0"/>
              <a:t>Strongest in the South and rural North,</a:t>
            </a:r>
            <a:r>
              <a:rPr lang="en-US" sz="1200" baseline="0" dirty="0" smtClean="0"/>
              <a:t> Methodists, Baptists, and Congregationalists</a:t>
            </a:r>
          </a:p>
          <a:p>
            <a:pPr marL="628650" lvl="1" indent="-171450">
              <a:buFont typeface="Arial"/>
              <a:buChar char="•"/>
            </a:pPr>
            <a:r>
              <a:rPr lang="en-US" sz="1200" dirty="0" smtClean="0"/>
              <a:t>Replaced the WCTU as the main prohibition lobby in America</a:t>
            </a:r>
          </a:p>
          <a:p>
            <a:pPr marL="628650" lvl="1" indent="-171450">
              <a:buFont typeface="Arial"/>
              <a:buChar char="•"/>
            </a:pPr>
            <a:r>
              <a:rPr lang="en-US" sz="1200" dirty="0" smtClean="0"/>
              <a:t>Used emotion, patriotism, and anti-German sentiment in</a:t>
            </a:r>
            <a:r>
              <a:rPr lang="en-US" sz="1200" baseline="0" dirty="0" smtClean="0"/>
              <a:t> WWI</a:t>
            </a:r>
            <a:endParaRPr lang="en-US" sz="1200" dirty="0" smtClean="0"/>
          </a:p>
          <a:p>
            <a:pPr marL="628650" lvl="1" indent="-171450">
              <a:buFont typeface="Arial"/>
              <a:buChar char="•"/>
            </a:pPr>
            <a:r>
              <a:rPr lang="en-US" sz="1200" dirty="0" smtClean="0"/>
              <a:t>Achieved success in the 18</a:t>
            </a:r>
            <a:r>
              <a:rPr lang="en-US" sz="1200" baseline="30000" dirty="0" smtClean="0"/>
              <a:t>th</a:t>
            </a:r>
            <a:r>
              <a:rPr lang="en-US" sz="1200" dirty="0" smtClean="0"/>
              <a:t> Amendment (1919)</a:t>
            </a:r>
          </a:p>
          <a:p>
            <a:pPr marL="171450" indent="-171450">
              <a:buFont typeface="Arial"/>
              <a:buChar char="•"/>
            </a:pPr>
            <a:endParaRPr lang="en-US" sz="1200" dirty="0"/>
          </a:p>
        </p:txBody>
      </p:sp>
      <p:sp>
        <p:nvSpPr>
          <p:cNvPr id="4" name="Slide Number Placeholder 3"/>
          <p:cNvSpPr>
            <a:spLocks noGrp="1"/>
          </p:cNvSpPr>
          <p:nvPr>
            <p:ph type="sldNum" sz="quarter" idx="10"/>
          </p:nvPr>
        </p:nvSpPr>
        <p:spPr/>
        <p:txBody>
          <a:bodyPr/>
          <a:lstStyle/>
          <a:p>
            <a:pPr>
              <a:defRPr/>
            </a:pPr>
            <a:fld id="{D01EEF35-F3AD-4F37-8350-D93D2CB308D5}" type="slidenum">
              <a:rPr lang="en-US" smtClean="0"/>
              <a:pPr>
                <a:defRPr/>
              </a:pPr>
              <a:t>9</a:t>
            </a:fld>
            <a:endParaRPr lang="en-US"/>
          </a:p>
        </p:txBody>
      </p:sp>
    </p:spTree>
    <p:extLst>
      <p:ext uri="{BB962C8B-B14F-4D97-AF65-F5344CB8AC3E}">
        <p14:creationId xmlns:p14="http://schemas.microsoft.com/office/powerpoint/2010/main" val="523548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defRPr/>
            </a:pPr>
            <a:r>
              <a:rPr lang="en-US" sz="1200" dirty="0" smtClean="0">
                <a:solidFill>
                  <a:schemeClr val="tx1">
                    <a:lumMod val="50000"/>
                    <a:lumOff val="50000"/>
                  </a:schemeClr>
                </a:solidFill>
              </a:rPr>
              <a:t>Seneca Falls Convention</a:t>
            </a:r>
          </a:p>
          <a:p>
            <a:pPr lvl="1">
              <a:lnSpc>
                <a:spcPct val="80000"/>
              </a:lnSpc>
              <a:defRPr/>
            </a:pPr>
            <a:r>
              <a:rPr lang="en-US" sz="1200" i="1" dirty="0" smtClean="0">
                <a:solidFill>
                  <a:schemeClr val="tx1">
                    <a:lumMod val="50000"/>
                    <a:lumOff val="50000"/>
                  </a:schemeClr>
                </a:solidFill>
              </a:rPr>
              <a:t>Declaration of Sentiments</a:t>
            </a:r>
          </a:p>
          <a:p>
            <a:pPr lvl="1">
              <a:lnSpc>
                <a:spcPct val="80000"/>
              </a:lnSpc>
              <a:defRPr/>
            </a:pPr>
            <a:r>
              <a:rPr lang="en-US" sz="1200" dirty="0" smtClean="0">
                <a:solidFill>
                  <a:schemeClr val="tx1">
                    <a:lumMod val="50000"/>
                    <a:lumOff val="50000"/>
                  </a:schemeClr>
                </a:solidFill>
              </a:rPr>
              <a:t>Elizabeth Cady Stanton and </a:t>
            </a:r>
            <a:r>
              <a:rPr lang="en-US" sz="1200" dirty="0" err="1" smtClean="0">
                <a:solidFill>
                  <a:schemeClr val="tx1">
                    <a:lumMod val="50000"/>
                    <a:lumOff val="50000"/>
                  </a:schemeClr>
                </a:solidFill>
              </a:rPr>
              <a:t>Lucretia</a:t>
            </a:r>
            <a:r>
              <a:rPr lang="en-US" sz="1200" dirty="0" smtClean="0">
                <a:solidFill>
                  <a:schemeClr val="tx1">
                    <a:lumMod val="50000"/>
                    <a:lumOff val="50000"/>
                  </a:schemeClr>
                </a:solidFill>
              </a:rPr>
              <a:t> Mott</a:t>
            </a:r>
          </a:p>
          <a:p>
            <a:pPr marL="171450" indent="-171450" eaLnBrk="1" hangingPunct="1">
              <a:buFont typeface="Arial"/>
              <a:buChar char="•"/>
              <a:defRPr/>
            </a:pPr>
            <a:r>
              <a:rPr lang="en-US" sz="1200" dirty="0" smtClean="0">
                <a:solidFill>
                  <a:schemeClr val="tx1">
                    <a:lumMod val="50000"/>
                    <a:lumOff val="50000"/>
                  </a:schemeClr>
                </a:solidFill>
              </a:rPr>
              <a:t>Grew out of the abolitionist movement.</a:t>
            </a:r>
          </a:p>
          <a:p>
            <a:pPr marL="171450" indent="-171450" eaLnBrk="1" hangingPunct="1">
              <a:buFont typeface="Arial"/>
              <a:buChar char="•"/>
              <a:defRPr/>
            </a:pPr>
            <a:r>
              <a:rPr lang="en-US" sz="1200" dirty="0" smtClean="0">
                <a:solidFill>
                  <a:schemeClr val="tx1">
                    <a:lumMod val="50000"/>
                    <a:lumOff val="50000"/>
                  </a:schemeClr>
                </a:solidFill>
              </a:rPr>
              <a:t>Were bitterly disappointed when freedmen were given the right to vote, but not women.</a:t>
            </a:r>
          </a:p>
          <a:p>
            <a:endParaRPr lang="en-US" sz="1200" dirty="0"/>
          </a:p>
        </p:txBody>
      </p:sp>
      <p:sp>
        <p:nvSpPr>
          <p:cNvPr id="4" name="Slide Number Placeholder 3"/>
          <p:cNvSpPr>
            <a:spLocks noGrp="1"/>
          </p:cNvSpPr>
          <p:nvPr>
            <p:ph type="sldNum" sz="quarter" idx="10"/>
          </p:nvPr>
        </p:nvSpPr>
        <p:spPr/>
        <p:txBody>
          <a:bodyPr/>
          <a:lstStyle/>
          <a:p>
            <a:pPr>
              <a:defRPr/>
            </a:pPr>
            <a:fld id="{D01EEF35-F3AD-4F37-8350-D93D2CB308D5}" type="slidenum">
              <a:rPr lang="en-US" smtClean="0"/>
              <a:pPr>
                <a:defRPr/>
              </a:pPr>
              <a:t>11</a:t>
            </a:fld>
            <a:endParaRPr lang="en-US"/>
          </a:p>
        </p:txBody>
      </p:sp>
    </p:spTree>
    <p:extLst>
      <p:ext uri="{BB962C8B-B14F-4D97-AF65-F5344CB8AC3E}">
        <p14:creationId xmlns:p14="http://schemas.microsoft.com/office/powerpoint/2010/main" val="1006566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eaLnBrk="1" hangingPunct="1">
              <a:lnSpc>
                <a:spcPct val="80000"/>
              </a:lnSpc>
              <a:buFont typeface="Arial"/>
              <a:buChar char="•"/>
              <a:defRPr/>
            </a:pPr>
            <a:r>
              <a:rPr lang="en-US" sz="1200" dirty="0" smtClean="0">
                <a:solidFill>
                  <a:srgbClr val="7F7F7F"/>
                </a:solidFill>
              </a:rPr>
              <a:t>National American Woman’s Suffrage Association (NAWSA) </a:t>
            </a:r>
          </a:p>
          <a:p>
            <a:pPr marL="628650" marR="0" lvl="1" indent="-171450" algn="l" defTabSz="914400" rtl="0" eaLnBrk="1" fontAlgn="auto" latinLnBrk="0" hangingPunct="1">
              <a:lnSpc>
                <a:spcPct val="80000"/>
              </a:lnSpc>
              <a:spcBef>
                <a:spcPts val="0"/>
              </a:spcBef>
              <a:spcAft>
                <a:spcPts val="0"/>
              </a:spcAft>
              <a:buClrTx/>
              <a:buSzTx/>
              <a:buFont typeface="Arial"/>
              <a:buChar char="•"/>
              <a:tabLst/>
              <a:defRPr/>
            </a:pPr>
            <a:r>
              <a:rPr lang="en-US" dirty="0" smtClean="0"/>
              <a:t>primary promoter of women's right to vote</a:t>
            </a:r>
          </a:p>
          <a:p>
            <a:pPr marL="628650" lvl="1" indent="-171450" eaLnBrk="1" hangingPunct="1">
              <a:lnSpc>
                <a:spcPct val="80000"/>
              </a:lnSpc>
              <a:buFont typeface="Arial"/>
              <a:buChar char="•"/>
              <a:defRPr/>
            </a:pPr>
            <a:r>
              <a:rPr lang="en-US" sz="1200" dirty="0" smtClean="0">
                <a:solidFill>
                  <a:srgbClr val="7F7F7F"/>
                </a:solidFill>
              </a:rPr>
              <a:t>Moved from state-by-state</a:t>
            </a:r>
            <a:r>
              <a:rPr lang="en-US" sz="1200" baseline="0" dirty="0" smtClean="0">
                <a:solidFill>
                  <a:srgbClr val="7F7F7F"/>
                </a:solidFill>
              </a:rPr>
              <a:t> legislation to national legislation</a:t>
            </a:r>
          </a:p>
          <a:p>
            <a:pPr marL="628650" marR="0" lvl="1" indent="-171450" algn="l" defTabSz="914400" rtl="0" eaLnBrk="1" fontAlgn="auto" latinLnBrk="0" hangingPunct="1">
              <a:lnSpc>
                <a:spcPct val="80000"/>
              </a:lnSpc>
              <a:spcBef>
                <a:spcPts val="0"/>
              </a:spcBef>
              <a:spcAft>
                <a:spcPts val="0"/>
              </a:spcAft>
              <a:buClrTx/>
              <a:buSzTx/>
              <a:buFont typeface="Arial"/>
              <a:buChar char="•"/>
              <a:tabLst/>
              <a:defRPr/>
            </a:pPr>
            <a:r>
              <a:rPr lang="en-US" dirty="0" smtClean="0"/>
              <a:t>It recruited celebrities, both men and women, who could draw attention to the cause. It raised money from members and wealthy donors, using the funds to train and send paid and volunteer organizers into the field to canvass for votes and enlist new members. It specialized in parades and street rallies, with its white uniforms and banners designed to draw crowds as well as newspaper reporters. It built alliances with local women's clubs, as well as state and national groups, and even some labor unions.</a:t>
            </a:r>
            <a:endParaRPr lang="en-US" sz="1200" dirty="0" smtClean="0">
              <a:solidFill>
                <a:srgbClr val="7F7F7F"/>
              </a:solidFill>
            </a:endParaRPr>
          </a:p>
          <a:p>
            <a:pPr marL="171450" marR="0" indent="-171450" algn="l" defTabSz="914400" rtl="0" eaLnBrk="1" fontAlgn="auto" latinLnBrk="0" hangingPunct="1">
              <a:lnSpc>
                <a:spcPct val="80000"/>
              </a:lnSpc>
              <a:spcBef>
                <a:spcPts val="0"/>
              </a:spcBef>
              <a:spcAft>
                <a:spcPts val="0"/>
              </a:spcAft>
              <a:buClrTx/>
              <a:buSzTx/>
              <a:buFont typeface="Arial"/>
              <a:buChar char="•"/>
              <a:tabLst/>
              <a:defRPr/>
            </a:pPr>
            <a:r>
              <a:rPr lang="en-US" dirty="0" smtClean="0"/>
              <a:t>After success in 1920, the NAWSA was reformed as the League of Women Voters, which continues the legacy.</a:t>
            </a:r>
          </a:p>
          <a:p>
            <a:pPr marL="171450" marR="0" indent="-171450" algn="l" defTabSz="914400" rtl="0" eaLnBrk="1" fontAlgn="auto" latinLnBrk="0" hangingPunct="1">
              <a:lnSpc>
                <a:spcPct val="80000"/>
              </a:lnSpc>
              <a:spcBef>
                <a:spcPts val="0"/>
              </a:spcBef>
              <a:spcAft>
                <a:spcPts val="0"/>
              </a:spcAft>
              <a:buClrTx/>
              <a:buSzTx/>
              <a:buFont typeface="Arial"/>
              <a:buChar char="•"/>
              <a:tabLst/>
              <a:defRPr/>
            </a:pPr>
            <a:r>
              <a:rPr lang="en-US" sz="1200" dirty="0" smtClean="0">
                <a:solidFill>
                  <a:srgbClr val="7F7F7F"/>
                </a:solidFill>
              </a:rPr>
              <a:t>The downside?  Convincing </a:t>
            </a:r>
            <a:r>
              <a:rPr lang="en-US" sz="1400" b="1" i="1" u="sng" dirty="0" smtClean="0">
                <a:solidFill>
                  <a:srgbClr val="7F7F7F"/>
                </a:solidFill>
              </a:rPr>
              <a:t>men </a:t>
            </a:r>
            <a:r>
              <a:rPr lang="en-US" sz="1200" dirty="0" smtClean="0">
                <a:solidFill>
                  <a:srgbClr val="7F7F7F"/>
                </a:solidFill>
              </a:rPr>
              <a:t>it was a good idea.</a:t>
            </a:r>
          </a:p>
          <a:p>
            <a:pPr marL="171450" marR="0" indent="-171450" algn="l" defTabSz="914400" rtl="0" eaLnBrk="1" fontAlgn="auto" latinLnBrk="0" hangingPunct="1">
              <a:lnSpc>
                <a:spcPct val="80000"/>
              </a:lnSpc>
              <a:spcBef>
                <a:spcPts val="0"/>
              </a:spcBef>
              <a:spcAft>
                <a:spcPts val="0"/>
              </a:spcAft>
              <a:buClrTx/>
              <a:buSzTx/>
              <a:buFont typeface="Arial"/>
              <a:buChar char="•"/>
              <a:tabLst/>
              <a:defRPr/>
            </a:pPr>
            <a:endParaRPr lang="en-US" dirty="0" smtClean="0"/>
          </a:p>
          <a:p>
            <a:pPr marL="171450" indent="-171450" eaLnBrk="1" hangingPunct="1">
              <a:lnSpc>
                <a:spcPct val="80000"/>
              </a:lnSpc>
              <a:buFont typeface="Arial"/>
              <a:buChar char="•"/>
              <a:defRPr/>
            </a:pPr>
            <a:endParaRPr lang="en-US" sz="1200" dirty="0" smtClean="0">
              <a:solidFill>
                <a:srgbClr val="7F7F7F"/>
              </a:solidFill>
            </a:endParaRP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a:defRPr/>
            </a:pPr>
            <a:fld id="{D01EEF35-F3AD-4F37-8350-D93D2CB308D5}" type="slidenum">
              <a:rPr lang="en-US" smtClean="0"/>
              <a:pPr>
                <a:defRPr/>
              </a:pPr>
              <a:t>12</a:t>
            </a:fld>
            <a:endParaRPr lang="en-US"/>
          </a:p>
        </p:txBody>
      </p:sp>
    </p:spTree>
    <p:extLst>
      <p:ext uri="{BB962C8B-B14F-4D97-AF65-F5344CB8AC3E}">
        <p14:creationId xmlns:p14="http://schemas.microsoft.com/office/powerpoint/2010/main" val="3564490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FE2204A-918F-4A2A-9867-5B3A76C712CB}"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2204A-918F-4A2A-9867-5B3A76C712CB}"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04D43-B67A-443A-8D83-8259D9A2A4E8}"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FE2204A-918F-4A2A-9867-5B3A76C712CB}"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04D43-B67A-443A-8D83-8259D9A2A4E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FE2204A-918F-4A2A-9867-5B3A76C712CB}"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04D43-B67A-443A-8D83-8259D9A2A4E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FE2204A-918F-4A2A-9867-5B3A76C712CB}"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04D43-B67A-443A-8D83-8259D9A2A4E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FE2204A-918F-4A2A-9867-5B3A76C712CB}"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E2204A-918F-4A2A-9867-5B3A76C712CB}"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04D43-B67A-443A-8D83-8259D9A2A4E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FE2204A-918F-4A2A-9867-5B3A76C712CB}"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04D43-B67A-443A-8D83-8259D9A2A4E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FE2204A-918F-4A2A-9867-5B3A76C712CB}" type="datetimeFigureOut">
              <a:rPr lang="en-US" smtClean="0"/>
              <a:t>12/21/2016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C04D43-B67A-443A-8D83-8259D9A2A4E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FE2204A-918F-4A2A-9867-5B3A76C712CB}" type="datetimeFigureOut">
              <a:rPr lang="en-US" smtClean="0"/>
              <a:t>12/21/2016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C04D43-B67A-443A-8D83-8259D9A2A4E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2204A-918F-4A2A-9867-5B3A76C712CB}" type="datetimeFigureOut">
              <a:rPr lang="en-US" smtClean="0"/>
              <a:t>12/21/2016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C04D43-B67A-443A-8D83-8259D9A2A4E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2204A-918F-4A2A-9867-5B3A76C712CB}"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04D43-B67A-443A-8D83-8259D9A2A4E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FE2204A-918F-4A2A-9867-5B3A76C712CB}" type="datetimeFigureOut">
              <a:rPr lang="en-US" smtClean="0"/>
              <a:t>12/21/2016</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C04D43-B67A-443A-8D83-8259D9A2A4E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upload.wikimedia.org/wikipedia/commons/c/cd/Suffragists_Parade_Down_Fifth_Avenue,_1917.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hyperlink" Target="http://upload.wikimedia.org/wikipedia/commons/9/9b/National_Association_Against_Woman_Suffrage.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youtube.com/watch?v=1HAjqFJTz8w" TargetMode="External"/><Relationship Id="rId5" Type="http://schemas.openxmlformats.org/officeDocument/2006/relationships/image" Target="../media/image29.png"/><Relationship Id="rId4" Type="http://schemas.openxmlformats.org/officeDocument/2006/relationships/hyperlink" Target="https://www.youtube.com/watch?v=pO70ZjZ0wrw"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youtube.com/watch?v=IYQhRCs9IH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youtube.com/watch?v=IYQhRCs9IHM"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295400"/>
            <a:ext cx="6498158" cy="2258267"/>
          </a:xfrm>
        </p:spPr>
        <p:txBody>
          <a:bodyPr/>
          <a:lstStyle/>
          <a:p>
            <a:r>
              <a:rPr lang="en-US" dirty="0" smtClean="0"/>
              <a:t>Helping Those Who Cannot Help Themselves</a:t>
            </a:r>
            <a:endParaRPr lang="en-US" dirty="0"/>
          </a:p>
        </p:txBody>
      </p:sp>
      <p:sp>
        <p:nvSpPr>
          <p:cNvPr id="3" name="Subtitle 2"/>
          <p:cNvSpPr>
            <a:spLocks noGrp="1"/>
          </p:cNvSpPr>
          <p:nvPr>
            <p:ph type="subTitle" idx="1"/>
          </p:nvPr>
        </p:nvSpPr>
        <p:spPr>
          <a:xfrm>
            <a:off x="1295400" y="3657600"/>
            <a:ext cx="6498159" cy="764241"/>
          </a:xfrm>
        </p:spPr>
        <p:txBody>
          <a:bodyPr>
            <a:normAutofit/>
          </a:bodyPr>
          <a:lstStyle/>
          <a:p>
            <a:r>
              <a:rPr lang="en-US" sz="2400" i="1" dirty="0"/>
              <a:t>Social Progressivism</a:t>
            </a:r>
          </a:p>
        </p:txBody>
      </p:sp>
    </p:spTree>
    <p:extLst>
      <p:ext uri="{BB962C8B-B14F-4D97-AF65-F5344CB8AC3E}">
        <p14:creationId xmlns:p14="http://schemas.microsoft.com/office/powerpoint/2010/main" val="243528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9144000" cy="6858000"/>
          </a:xfrm>
          <a:prstGeom prst="rect">
            <a:avLst/>
          </a:prstGeom>
        </p:spPr>
      </p:pic>
      <p:sp>
        <p:nvSpPr>
          <p:cNvPr id="9" name="Rectangle 8"/>
          <p:cNvSpPr/>
          <p:nvPr/>
        </p:nvSpPr>
        <p:spPr>
          <a:xfrm>
            <a:off x="428112" y="5638800"/>
            <a:ext cx="8197978" cy="1200329"/>
          </a:xfrm>
          <a:prstGeom prst="rect">
            <a:avLst/>
          </a:prstGeom>
          <a:noFill/>
        </p:spPr>
        <p:txBody>
          <a:bodyPr wrap="none" lIns="91440" tIns="45720" rIns="91440" bIns="45720">
            <a:spAutoFit/>
          </a:bodyPr>
          <a:lstStyle/>
          <a:p>
            <a:pPr algn="ctr"/>
            <a:r>
              <a:rPr lang="en-US" sz="7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Women’s Suffrage</a:t>
            </a:r>
            <a:endParaRPr lang="en-US" sz="7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21266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 y="152400"/>
            <a:ext cx="4022725" cy="1645024"/>
          </a:xfrm>
        </p:spPr>
        <p:txBody>
          <a:bodyPr/>
          <a:lstStyle/>
          <a:p>
            <a:pPr eaLnBrk="1" hangingPunct="1">
              <a:defRPr/>
            </a:pPr>
            <a:r>
              <a:rPr lang="en-US" dirty="0" smtClean="0">
                <a:solidFill>
                  <a:schemeClr val="bg2">
                    <a:lumMod val="75000"/>
                  </a:schemeClr>
                </a:solidFill>
              </a:rPr>
              <a:t>Women’s Suffrage</a:t>
            </a:r>
          </a:p>
        </p:txBody>
      </p:sp>
      <p:sp>
        <p:nvSpPr>
          <p:cNvPr id="43011" name="Rectangle 3"/>
          <p:cNvSpPr>
            <a:spLocks noGrp="1" noChangeArrowheads="1"/>
          </p:cNvSpPr>
          <p:nvPr>
            <p:ph idx="1"/>
          </p:nvPr>
        </p:nvSpPr>
        <p:spPr>
          <a:xfrm>
            <a:off x="4876800" y="304800"/>
            <a:ext cx="4038601" cy="6324600"/>
          </a:xfrm>
        </p:spPr>
        <p:txBody>
          <a:bodyPr>
            <a:noAutofit/>
          </a:bodyPr>
          <a:lstStyle/>
          <a:p>
            <a:pPr>
              <a:lnSpc>
                <a:spcPct val="80000"/>
              </a:lnSpc>
              <a:defRPr/>
            </a:pPr>
            <a:r>
              <a:rPr lang="en-US" sz="3200" dirty="0">
                <a:solidFill>
                  <a:schemeClr val="tx1">
                    <a:lumMod val="50000"/>
                    <a:lumOff val="50000"/>
                  </a:schemeClr>
                </a:solidFill>
              </a:rPr>
              <a:t>Seneca Falls </a:t>
            </a:r>
            <a:r>
              <a:rPr lang="en-US" sz="3200" dirty="0" smtClean="0">
                <a:solidFill>
                  <a:schemeClr val="tx1">
                    <a:lumMod val="50000"/>
                    <a:lumOff val="50000"/>
                  </a:schemeClr>
                </a:solidFill>
              </a:rPr>
              <a:t>Convention (1848)</a:t>
            </a:r>
            <a:endParaRPr lang="en-US" sz="3200" dirty="0">
              <a:solidFill>
                <a:schemeClr val="tx1">
                  <a:lumMod val="50000"/>
                  <a:lumOff val="50000"/>
                </a:schemeClr>
              </a:solidFill>
            </a:endParaRPr>
          </a:p>
          <a:p>
            <a:pPr lvl="1">
              <a:lnSpc>
                <a:spcPct val="80000"/>
              </a:lnSpc>
              <a:defRPr/>
            </a:pPr>
            <a:r>
              <a:rPr lang="en-US" sz="2800" i="1" dirty="0">
                <a:solidFill>
                  <a:schemeClr val="tx1">
                    <a:lumMod val="50000"/>
                    <a:lumOff val="50000"/>
                  </a:schemeClr>
                </a:solidFill>
              </a:rPr>
              <a:t>Declaration of Sentiments</a:t>
            </a:r>
          </a:p>
          <a:p>
            <a:pPr lvl="1">
              <a:lnSpc>
                <a:spcPct val="80000"/>
              </a:lnSpc>
              <a:defRPr/>
            </a:pPr>
            <a:r>
              <a:rPr lang="en-US" sz="2800" dirty="0">
                <a:solidFill>
                  <a:schemeClr val="tx1">
                    <a:lumMod val="50000"/>
                    <a:lumOff val="50000"/>
                  </a:schemeClr>
                </a:solidFill>
              </a:rPr>
              <a:t>Elizabeth Cady Stanton and </a:t>
            </a:r>
            <a:r>
              <a:rPr lang="en-US" sz="2800" dirty="0" err="1" smtClean="0">
                <a:solidFill>
                  <a:schemeClr val="tx1">
                    <a:lumMod val="50000"/>
                    <a:lumOff val="50000"/>
                  </a:schemeClr>
                </a:solidFill>
              </a:rPr>
              <a:t>Lucretia</a:t>
            </a:r>
            <a:r>
              <a:rPr lang="en-US" sz="2800" dirty="0" smtClean="0">
                <a:solidFill>
                  <a:schemeClr val="tx1">
                    <a:lumMod val="50000"/>
                    <a:lumOff val="50000"/>
                  </a:schemeClr>
                </a:solidFill>
              </a:rPr>
              <a:t> Mott</a:t>
            </a:r>
          </a:p>
          <a:p>
            <a:pPr eaLnBrk="1" hangingPunct="1">
              <a:defRPr/>
            </a:pPr>
            <a:r>
              <a:rPr lang="en-US" sz="3200" dirty="0" smtClean="0">
                <a:solidFill>
                  <a:schemeClr val="tx1">
                    <a:lumMod val="50000"/>
                    <a:lumOff val="50000"/>
                  </a:schemeClr>
                </a:solidFill>
              </a:rPr>
              <a:t>Grew out of the abolitionist movement</a:t>
            </a:r>
          </a:p>
          <a:p>
            <a:pPr eaLnBrk="1" hangingPunct="1">
              <a:defRPr/>
            </a:pPr>
            <a:r>
              <a:rPr lang="en-US" sz="3200" dirty="0" smtClean="0">
                <a:solidFill>
                  <a:schemeClr val="tx1">
                    <a:lumMod val="50000"/>
                    <a:lumOff val="50000"/>
                  </a:schemeClr>
                </a:solidFill>
              </a:rPr>
              <a:t>Largely middle class, urban women</a:t>
            </a:r>
          </a:p>
        </p:txBody>
      </p:sp>
      <p:pic>
        <p:nvPicPr>
          <p:cNvPr id="64517" name="Picture 5" descr="531615838_ffb1f2ed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133600"/>
            <a:ext cx="4038600" cy="38770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48514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randombar(horizontal)">
                                      <p:cBhvr>
                                        <p:cTn id="7" dur="500"/>
                                        <p:tgtEl>
                                          <p:spTgt spid="43011">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animEffect transition="in" filter="randombar(horizontal)">
                                      <p:cBhvr>
                                        <p:cTn id="11" dur="500"/>
                                        <p:tgtEl>
                                          <p:spTgt spid="43011">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animEffect transition="in" filter="randombar(horizontal)">
                                      <p:cBhvr>
                                        <p:cTn id="15" dur="500"/>
                                        <p:tgtEl>
                                          <p:spTgt spid="430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3011">
                                            <p:txEl>
                                              <p:pRg st="3" end="3"/>
                                            </p:txEl>
                                          </p:spTgt>
                                        </p:tgtEl>
                                        <p:attrNameLst>
                                          <p:attrName>style.visibility</p:attrName>
                                        </p:attrNameLst>
                                      </p:cBhvr>
                                      <p:to>
                                        <p:strVal val="visible"/>
                                      </p:to>
                                    </p:set>
                                    <p:animEffect transition="in" filter="randombar(horizontal)">
                                      <p:cBhvr>
                                        <p:cTn id="20" dur="500"/>
                                        <p:tgtEl>
                                          <p:spTgt spid="430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3011">
                                            <p:txEl>
                                              <p:pRg st="4" end="4"/>
                                            </p:txEl>
                                          </p:spTgt>
                                        </p:tgtEl>
                                        <p:attrNameLst>
                                          <p:attrName>style.visibility</p:attrName>
                                        </p:attrNameLst>
                                      </p:cBhvr>
                                      <p:to>
                                        <p:strVal val="visible"/>
                                      </p:to>
                                    </p:set>
                                    <p:animEffect transition="in" filter="randombar(horizontal)">
                                      <p:cBhvr>
                                        <p:cTn id="25" dur="500"/>
                                        <p:tgtEl>
                                          <p:spTgt spid="43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File:Suffragists Parade Down Fifth Avenue, 1917.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7186"/>
          <a:stretch/>
        </p:blipFill>
        <p:spPr bwMode="auto">
          <a:xfrm>
            <a:off x="21165" y="0"/>
            <a:ext cx="912283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2"/>
          <p:cNvSpPr>
            <a:spLocks noGrp="1" noChangeArrowheads="1"/>
          </p:cNvSpPr>
          <p:nvPr>
            <p:ph type="title"/>
          </p:nvPr>
        </p:nvSpPr>
        <p:spPr>
          <a:xfrm>
            <a:off x="549275" y="107576"/>
            <a:ext cx="3565525" cy="1797424"/>
          </a:xfrm>
        </p:spPr>
        <p:txBody>
          <a:bodyPr/>
          <a:lstStyle/>
          <a:p>
            <a:pPr eaLnBrk="1" hangingPunct="1"/>
            <a:r>
              <a:rPr lang="en-US" sz="5400" dirty="0" smtClean="0">
                <a:solidFill>
                  <a:schemeClr val="bg1"/>
                </a:solidFill>
                <a:effectLst>
                  <a:outerShdw blurRad="50800" dist="38100" dir="2700000" algn="tl" rotWithShape="0">
                    <a:prstClr val="black">
                      <a:alpha val="40000"/>
                    </a:prstClr>
                  </a:outerShdw>
                </a:effectLst>
              </a:rPr>
              <a:t>Women’s Suffrage</a:t>
            </a:r>
          </a:p>
        </p:txBody>
      </p:sp>
      <p:sp>
        <p:nvSpPr>
          <p:cNvPr id="25604" name="Rectangle 3"/>
          <p:cNvSpPr>
            <a:spLocks noGrp="1" noChangeArrowheads="1"/>
          </p:cNvSpPr>
          <p:nvPr>
            <p:ph idx="1"/>
          </p:nvPr>
        </p:nvSpPr>
        <p:spPr>
          <a:xfrm>
            <a:off x="4038600" y="381000"/>
            <a:ext cx="4876800" cy="6172200"/>
          </a:xfrm>
          <a:solidFill>
            <a:schemeClr val="tx1">
              <a:lumMod val="50000"/>
              <a:lumOff val="50000"/>
              <a:alpha val="70000"/>
            </a:schemeClr>
          </a:solidFill>
        </p:spPr>
        <p:txBody>
          <a:bodyPr>
            <a:normAutofit/>
          </a:bodyPr>
          <a:lstStyle/>
          <a:p>
            <a:pPr>
              <a:lnSpc>
                <a:spcPct val="80000"/>
              </a:lnSpc>
              <a:defRPr/>
            </a:pPr>
            <a:r>
              <a:rPr lang="en-US" sz="3200" dirty="0" smtClean="0">
                <a:solidFill>
                  <a:srgbClr val="FFFFFF"/>
                </a:solidFill>
              </a:rPr>
              <a:t>National American Woman’s Suffrage Association (NAWSA)</a:t>
            </a:r>
          </a:p>
          <a:p>
            <a:pPr lvl="1">
              <a:lnSpc>
                <a:spcPct val="80000"/>
              </a:lnSpc>
              <a:defRPr/>
            </a:pPr>
            <a:r>
              <a:rPr lang="en-US" sz="2800" dirty="0" smtClean="0">
                <a:solidFill>
                  <a:srgbClr val="FFFFFF"/>
                </a:solidFill>
              </a:rPr>
              <a:t>Susan B. Anthony</a:t>
            </a:r>
          </a:p>
          <a:p>
            <a:pPr lvl="1">
              <a:lnSpc>
                <a:spcPct val="80000"/>
              </a:lnSpc>
              <a:defRPr/>
            </a:pPr>
            <a:r>
              <a:rPr lang="en-US" sz="2800" dirty="0" smtClean="0">
                <a:solidFill>
                  <a:srgbClr val="FFFFFF"/>
                </a:solidFill>
              </a:rPr>
              <a:t>State-by-state replaced with national amendment</a:t>
            </a:r>
          </a:p>
          <a:p>
            <a:pPr lvl="1">
              <a:lnSpc>
                <a:spcPct val="80000"/>
              </a:lnSpc>
              <a:defRPr/>
            </a:pPr>
            <a:r>
              <a:rPr lang="en-US" sz="2800" dirty="0" smtClean="0">
                <a:solidFill>
                  <a:srgbClr val="FFFFFF"/>
                </a:solidFill>
              </a:rPr>
              <a:t>Carrie Chapman Catt</a:t>
            </a:r>
          </a:p>
          <a:p>
            <a:pPr>
              <a:lnSpc>
                <a:spcPct val="80000"/>
              </a:lnSpc>
              <a:defRPr/>
            </a:pPr>
            <a:r>
              <a:rPr lang="en-US" sz="3200" dirty="0" smtClean="0">
                <a:solidFill>
                  <a:srgbClr val="FFFFFF"/>
                </a:solidFill>
              </a:rPr>
              <a:t>League of Women Voters</a:t>
            </a:r>
          </a:p>
        </p:txBody>
      </p:sp>
      <p:pic>
        <p:nvPicPr>
          <p:cNvPr id="1026" name="Picture 2" descr="http://www.lva.virginia.gov/exhibits/destiny/destiny_images/votes/LEAGUEW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2692">
            <a:off x="7265830" y="3921369"/>
            <a:ext cx="1653188" cy="26988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5715000" y="4191000"/>
            <a:ext cx="1676400" cy="25464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2105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604">
                                            <p:bg/>
                                          </p:spTgt>
                                        </p:tgtEl>
                                        <p:attrNameLst>
                                          <p:attrName>style.visibility</p:attrName>
                                        </p:attrNameLst>
                                      </p:cBhvr>
                                      <p:to>
                                        <p:strVal val="visible"/>
                                      </p:to>
                                    </p:set>
                                    <p:animEffect transition="in" filter="wipe(up)">
                                      <p:cBhvr>
                                        <p:cTn id="7" dur="500"/>
                                        <p:tgtEl>
                                          <p:spTgt spid="25604">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5604">
                                            <p:txEl>
                                              <p:pRg st="0" end="0"/>
                                            </p:txEl>
                                          </p:spTgt>
                                        </p:tgtEl>
                                        <p:attrNameLst>
                                          <p:attrName>style.visibility</p:attrName>
                                        </p:attrNameLst>
                                      </p:cBhvr>
                                      <p:to>
                                        <p:strVal val="visible"/>
                                      </p:to>
                                    </p:set>
                                    <p:animEffect transition="in" filter="wipe(up)">
                                      <p:cBhvr>
                                        <p:cTn id="11" dur="500"/>
                                        <p:tgtEl>
                                          <p:spTgt spid="2560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5604">
                                            <p:txEl>
                                              <p:pRg st="1" end="1"/>
                                            </p:txEl>
                                          </p:spTgt>
                                        </p:tgtEl>
                                        <p:attrNameLst>
                                          <p:attrName>style.visibility</p:attrName>
                                        </p:attrNameLst>
                                      </p:cBhvr>
                                      <p:to>
                                        <p:strVal val="visible"/>
                                      </p:to>
                                    </p:set>
                                    <p:animEffect transition="in" filter="wipe(up)">
                                      <p:cBhvr>
                                        <p:cTn id="16" dur="500"/>
                                        <p:tgtEl>
                                          <p:spTgt spid="2560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5604">
                                            <p:txEl>
                                              <p:pRg st="2" end="2"/>
                                            </p:txEl>
                                          </p:spTgt>
                                        </p:tgtEl>
                                        <p:attrNameLst>
                                          <p:attrName>style.visibility</p:attrName>
                                        </p:attrNameLst>
                                      </p:cBhvr>
                                      <p:to>
                                        <p:strVal val="visible"/>
                                      </p:to>
                                    </p:set>
                                    <p:animEffect transition="in" filter="wipe(up)">
                                      <p:cBhvr>
                                        <p:cTn id="21" dur="500"/>
                                        <p:tgtEl>
                                          <p:spTgt spid="2560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5604">
                                            <p:txEl>
                                              <p:pRg st="3" end="3"/>
                                            </p:txEl>
                                          </p:spTgt>
                                        </p:tgtEl>
                                        <p:attrNameLst>
                                          <p:attrName>style.visibility</p:attrName>
                                        </p:attrNameLst>
                                      </p:cBhvr>
                                      <p:to>
                                        <p:strVal val="visible"/>
                                      </p:to>
                                    </p:set>
                                    <p:animEffect transition="in" filter="wipe(up)">
                                      <p:cBhvr>
                                        <p:cTn id="26" dur="500"/>
                                        <p:tgtEl>
                                          <p:spTgt spid="25604">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5604">
                                            <p:txEl>
                                              <p:pRg st="4" end="4"/>
                                            </p:txEl>
                                          </p:spTgt>
                                        </p:tgtEl>
                                        <p:attrNameLst>
                                          <p:attrName>style.visibility</p:attrName>
                                        </p:attrNameLst>
                                      </p:cBhvr>
                                      <p:to>
                                        <p:strVal val="visible"/>
                                      </p:to>
                                    </p:set>
                                    <p:animEffect transition="in" filter="wipe(up)">
                                      <p:cBhvr>
                                        <p:cTn id="34" dur="500"/>
                                        <p:tgtEl>
                                          <p:spTgt spid="25604">
                                            <p:txEl>
                                              <p:pRg st="4" end="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fade">
                                      <p:cBhvr>
                                        <p:cTn id="3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endParaRPr lang="en-US" smtClean="0"/>
          </a:p>
        </p:txBody>
      </p:sp>
      <p:sp>
        <p:nvSpPr>
          <p:cNvPr id="40963" name="Rectangle 3"/>
          <p:cNvSpPr>
            <a:spLocks noGrp="1" noChangeArrowheads="1"/>
          </p:cNvSpPr>
          <p:nvPr>
            <p:ph idx="1"/>
          </p:nvPr>
        </p:nvSpPr>
        <p:spPr/>
        <p:txBody>
          <a:bodyPr/>
          <a:lstStyle/>
          <a:p>
            <a:pPr eaLnBrk="1" hangingPunct="1"/>
            <a:endParaRPr lang="en-US" smtClean="0"/>
          </a:p>
        </p:txBody>
      </p:sp>
      <p:pic>
        <p:nvPicPr>
          <p:cNvPr id="40964" name="Picture 5" descr="File:National Association Against Woman Suffrage.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1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626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hinkinghousewife.com/wp/wp-content/uploads/2012/03/kendri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2938">
            <a:off x="6341513" y="123098"/>
            <a:ext cx="2683580" cy="35781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107576"/>
            <a:ext cx="5410200" cy="959224"/>
          </a:xfrm>
        </p:spPr>
        <p:txBody>
          <a:bodyPr/>
          <a:lstStyle/>
          <a:p>
            <a:pPr algn="l"/>
            <a:r>
              <a:rPr lang="en-US" dirty="0" smtClean="0"/>
              <a:t>Women’s Suffrage</a:t>
            </a:r>
            <a:endParaRPr lang="en-US" dirty="0"/>
          </a:p>
        </p:txBody>
      </p:sp>
      <p:sp>
        <p:nvSpPr>
          <p:cNvPr id="3" name="Content Placeholder 2"/>
          <p:cNvSpPr>
            <a:spLocks noGrp="1"/>
          </p:cNvSpPr>
          <p:nvPr>
            <p:ph idx="1"/>
          </p:nvPr>
        </p:nvSpPr>
        <p:spPr>
          <a:xfrm>
            <a:off x="381001" y="1219201"/>
            <a:ext cx="4013305" cy="5257800"/>
          </a:xfrm>
        </p:spPr>
        <p:txBody>
          <a:bodyPr>
            <a:normAutofit fontScale="77500" lnSpcReduction="20000"/>
          </a:bodyPr>
          <a:lstStyle/>
          <a:p>
            <a:r>
              <a:rPr lang="en-US" sz="3200" dirty="0" smtClean="0"/>
              <a:t>Anti-Suffragettes: Suffrage seen as immoral and unfeminine</a:t>
            </a:r>
          </a:p>
          <a:p>
            <a:pPr lvl="1"/>
            <a:r>
              <a:rPr lang="en-US" sz="2800" dirty="0" smtClean="0"/>
              <a:t>Argued </a:t>
            </a:r>
            <a:r>
              <a:rPr lang="en-US" sz="2800" dirty="0"/>
              <a:t>that women didn't need the vote in order to establish </a:t>
            </a:r>
            <a:r>
              <a:rPr lang="en-US" sz="2800" dirty="0" smtClean="0"/>
              <a:t>equality </a:t>
            </a:r>
            <a:r>
              <a:rPr lang="en-US" sz="2800" dirty="0"/>
              <a:t>and that women's role in the domestic sphere was essential for maintenance of the American republic</a:t>
            </a:r>
            <a:endParaRPr lang="en-US" sz="3000" dirty="0" smtClean="0"/>
          </a:p>
          <a:p>
            <a:r>
              <a:rPr lang="en-US" sz="3200" dirty="0" smtClean="0"/>
              <a:t>Helen Kendrick Johnson</a:t>
            </a:r>
          </a:p>
          <a:p>
            <a:r>
              <a:rPr lang="en-US" sz="3200" dirty="0" smtClean="0"/>
              <a:t>National Association Opposed to Woman Suffrage</a:t>
            </a:r>
            <a:endParaRPr lang="en-US" sz="3200" dirty="0"/>
          </a:p>
        </p:txBody>
      </p:sp>
      <p:pic>
        <p:nvPicPr>
          <p:cNvPr id="5" name="Picture 4" descr="i-hate-vot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104662">
            <a:off x="4349427" y="1205305"/>
            <a:ext cx="2147478" cy="30249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Danger%20Womens%20Suffr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52907">
            <a:off x="6083640" y="3264991"/>
            <a:ext cx="2544664" cy="3440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668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750"/>
                                        <p:tgtEl>
                                          <p:spTgt spid="3">
                                            <p:txEl>
                                              <p:pRg st="0" end="0"/>
                                            </p:txEl>
                                          </p:spTgt>
                                        </p:tgtEl>
                                      </p:cBhvr>
                                    </p:animEffect>
                                    <p:anim calcmode="lin" valueType="num">
                                      <p:cBhvr>
                                        <p:cTn id="13"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75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750"/>
                                        <p:tgtEl>
                                          <p:spTgt spid="3">
                                            <p:txEl>
                                              <p:pRg st="1" end="1"/>
                                            </p:txEl>
                                          </p:spTgt>
                                        </p:tgtEl>
                                      </p:cBhvr>
                                    </p:animEffect>
                                    <p:anim calcmode="lin" valueType="num">
                                      <p:cBhvr>
                                        <p:cTn id="18"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750"/>
                                        <p:tgtEl>
                                          <p:spTgt spid="3">
                                            <p:txEl>
                                              <p:pRg st="2" end="2"/>
                                            </p:txEl>
                                          </p:spTgt>
                                        </p:tgtEl>
                                      </p:cBhvr>
                                    </p:animEffect>
                                    <p:anim calcmode="lin" valueType="num">
                                      <p:cBhvr>
                                        <p:cTn id="25"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75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fade">
                                      <p:cBhvr>
                                        <p:cTn id="29" dur="500"/>
                                        <p:tgtEl>
                                          <p:spTgt spid="205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750"/>
                                        <p:tgtEl>
                                          <p:spTgt spid="3">
                                            <p:txEl>
                                              <p:pRg st="3" end="3"/>
                                            </p:txEl>
                                          </p:spTgt>
                                        </p:tgtEl>
                                      </p:cBhvr>
                                    </p:animEffect>
                                    <p:anim calcmode="lin" valueType="num">
                                      <p:cBhvr>
                                        <p:cTn id="35"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75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3446"/>
            <a:ext cx="3962400" cy="1066800"/>
          </a:xfrm>
        </p:spPr>
        <p:txBody>
          <a:bodyPr/>
          <a:lstStyle/>
          <a:p>
            <a:r>
              <a:rPr lang="en-US" sz="3600" dirty="0" smtClean="0"/>
              <a:t>Women’s Suffrage</a:t>
            </a:r>
            <a:endParaRPr lang="en-US" sz="3600" dirty="0"/>
          </a:p>
        </p:txBody>
      </p:sp>
      <p:sp>
        <p:nvSpPr>
          <p:cNvPr id="4" name="Content Placeholder 3"/>
          <p:cNvSpPr>
            <a:spLocks noGrp="1"/>
          </p:cNvSpPr>
          <p:nvPr>
            <p:ph idx="1"/>
          </p:nvPr>
        </p:nvSpPr>
        <p:spPr>
          <a:xfrm>
            <a:off x="5029200" y="1371600"/>
            <a:ext cx="3962400" cy="5202238"/>
          </a:xfrm>
        </p:spPr>
        <p:txBody>
          <a:bodyPr>
            <a:normAutofit/>
          </a:bodyPr>
          <a:lstStyle/>
          <a:p>
            <a:r>
              <a:rPr lang="en-US" sz="3200" dirty="0" smtClean="0"/>
              <a:t>Alice Paul</a:t>
            </a:r>
          </a:p>
          <a:p>
            <a:r>
              <a:rPr lang="en-US" sz="3200" dirty="0" smtClean="0"/>
              <a:t>National Women’s Party</a:t>
            </a:r>
          </a:p>
          <a:p>
            <a:r>
              <a:rPr lang="en-US" sz="3200" dirty="0" smtClean="0"/>
              <a:t>Picketed the White House</a:t>
            </a:r>
          </a:p>
          <a:p>
            <a:r>
              <a:rPr lang="en-US" sz="3200" dirty="0" smtClean="0"/>
              <a:t>Occoquan Workhouse – Night of Terror</a:t>
            </a:r>
          </a:p>
        </p:txBody>
      </p:sp>
      <p:pic>
        <p:nvPicPr>
          <p:cNvPr id="3074" name="Picture 2" descr="http://upload.wikimedia.org/wikipedia/commons/1/12/Alice_pau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853353"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50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heel(1)">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heel(1)">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0" name="Picture 4" descr="http://safewomenandgirls.files.wordpress.com/2011/04/alice-paul-polic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51" r="5049"/>
          <a:stretch/>
        </p:blipFill>
        <p:spPr bwMode="auto">
          <a:xfrm>
            <a:off x="-1" y="7937"/>
            <a:ext cx="474617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1138" name="Picture 2">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7229" b="7229"/>
          <a:stretch/>
        </p:blipFill>
        <p:spPr bwMode="auto">
          <a:xfrm>
            <a:off x="4724400" y="-550097"/>
            <a:ext cx="4419600" cy="7397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6" descr="data:image/jpeg;base64,/9j/4AAQSkZJRgABAQAAAQABAAD/2wCEAAkGBxQTEhUUExQVFhQXGB8YGBcYFyAcGxwcHRwfGxoeHBgcHSggGBolHyAcIjEhJSkrLi4uHCAzODMsNygtLiwBCgoKDg0OGhAQGiwkHyQsLSwsLCwsLCwsLCwsLC0sLCwsLCwvLSwsLCwsLSwtLCwsLCwsLC0sLCwsLCwsLCwsLP/AABEIAQcAwAMBIgACEQEDEQH/xAAcAAACAgMBAQAAAAAAAAAAAAAFBgMEAQIHAAj/xABTEAABAwIDBAQHCQsLAwUBAAABAgMRAAQSITEFBkFREyJhcQcygZGhscEUIyRCUrKz0dIVNFNUYnN0kpPT8BYlMzVjZHKClKLhQ4TCF6O0w9SD/8QAGQEAAwEBAQAAAAAAAAAAAAAAAAECAwQF/8QAMxEAAgIBAwIDBQcEAwAAAAAAAAECEQMSITEEQRNR8CKRobHBBRUyQmGB0RRScfGCkuH/2gAMAwEAAhEDEQA/AD+6Gw7dy0ZWthpSlJzUpAJPWPZR1vdm0/FmP2afqpatXSnYuIEpIaMKBgj3zmNKX91tuONvFbjji0oacVhUskEhOWRPOK555KlR2YOjllxuafHY6UN2LP8AFWf2Y+qt/wCS9n+Ks/qClPZu+Nwpm4xhAdQ2HWzgIBGIA5E5jOQe+obffi56J4LCA6kJWg4CBBWlJBTOeSpBpeKivu/Nvx6/2Of8lLL8WZ/VrI3TsvxVrzH66R7bfi7UlZlvqlMdTmYPGi+2d6bhtV0lGD3p5tCJRPVUFEznmchS8UH9n5U629V/Ix/yQsfxZv0/XWP5G2P4s3/u+1Sonfe49zPSlCX2lIzKDGFRKSCgnJQPrq5tXe55pV0gFGJCG1tSnng6QHPPJUjup+Mhfd+W629V/KGD+Rtj+LI86vtV47l2P4sjzq+1SzvDvo+28GmcAwhOIqTMrUASNckiYpm3zU4LJxTa1IcQEqlJjQjF5IJprJdkPpJxcNW2rg1O5dj+Lp/WX9qo3NybGD8HH66/tUrXe961C5CVqlTTQaAMYV9UOEHgesf1ass74vC6bZhJYC0sFRBKlHJBVjnWc+6l4pp935a9eSf1GD+Q9j+AH66/tVg7jWP4D/ev7VAjvq70IEo6YXPRHq5YOcTrwnsqG53uuk3imQUYBcdH4knB0gTrzw8aPFEvs/K/IYf5C2P4D/3F/arU7iWP4E/tF/aoE/vk+C4iUBxN10Y6urZKk6cwRr2int+8QlaUKWkLXOFJOao1gcYqlksxy9NPHV9xeO4Vj+BP7Rf2q1O4Vj+BV+0X9dGm9rsKCCl1BDiilEKHWUDBA5kHhSP4SHHRctBpSwS2TCFEaEkmByFEslKwwdO8k9D25+AaO4dl+CV+0X9dRr3Dsvwav2ivrpZVvrdhDOEpUcBx4kTOFRGIkHLKJoqd7nC6F/8ASNqXujgeMmQRi18Yeap8Y3l9n5Y+Xf4FxW4dl8hf7RX11EvcOz+Sv9oaG7tb1vuLfU8pJabZU4UpSBBBEAHXnrVfY++L7pdSvBPRLU3CfFUlOIDXMROvKjxhPoMqvjYLK3CtPkuftDSxvtu2xbNIW1ilTgSZVOWFR9lGLHe1x0WoBTjU50bww66EFOeQI9M17wofe7f50fMVVwnbMM2CWLaQe3FT8BY/wn5xpWtU/B9rQNFz5OkMxypr3DHwFj/CfnKqPYu66k+7EuqSU3JMYZJAJVqCNcxUZFb95v0uWOOMrf8Ab8GLG1FhSk4eOzADGmU/VRTdBlF06XFBMM2yGCg54iPjkERGWXkrfZO4jqEv41tlS2lNoiYlUSo5ZaaZ60Z2Bu25bu48SMKrdLawJkrSAMWmmQ7azUXdtHbmz4lBxhLfsxKtmh9yVLgYvdIGKM4wpynWOMVY266lar5aCFJ6a3UCNDkrj30x2e5jgsXLZTiMSnA4lQBgQEiDlPA1WttwnU27zfSN43FNkeNhAQSeUyZpOMjRdThtvV+b4XF/QD7TSXrW9vCAkuPNo6MapwkTiPM5UN3wT8JUebbfpaTT1fbnOrTdoQ42EXC0OAEHqqSoKVoOOforN9uWp3ppWiVttJTkeqtoAEnmCJHlpPG36/yGLrMUGnf/AIqh8qfuFk3xYVeuIUgPBbcY0hUtqmQkHvST2Cuj7Ta6W1cT8tlXnKfrpW2/uEt5aFtuICsCUuYgdUpCcSYHEDSnhpqEhJzgAeiK0hF7pnF1WXHJQlB79/2SX0OEbIYK32RHjOIH+4T66ai+39z0pkdKL2SmetPSEzH+GmDZu5ZbNuStBLLy3DAOYVGEDtGEemoLncKbvpw4kNFfSFEdaZxEA6QTx7ahQkkduXrMOSW8qS39ze37nPbhBFwsxkHjn/8A0NOOzLrotqXJVcJab6XrIV/1JkADtBM+WitxuUpTC0Y0BxTxcx4TGEqKsMc5OtVdr7iOPXC3g8hIUoKgpJOQHGeyhQkgn1eDL7MpUqa4/wACVtFuL5zl7pV6Hc/ZXQN6f6w2cfy1jz4frqO83JUsLPSICzcqfScJySqJSe3IeajG2tiqeftXQoJDCyoggyoEpyHLTjVRg9zDN1WOcoO+FJe9Ujle7z6hdsNz1RchQHIlQSSO8R5qbt9y4m+tCygLdKFhKSYkmRxI0BJ8lW2dxSlTKw4npG3y4SEmFIK8YTzxDn20X2nsRTt1b3AUAGZlJBJVPI8KFB1Q8vVYnlUl5SXzr3nPNr2irDokEBa1WziVRoC4pQPeEg0Ss9nIavWWXCCgWRCzwIIUVeTM007w7tm5dC8QSnoVtEFJJlUwZ7DBjsoYdznSUKU+JTblgkIMkEKSDmeAIHkpaGnwC6uE4LVKm0755d17vqKzt6lhFxaNuoeZcZUtpafGSYxFKj2gGR3aaVveqbL1kGsP3qoKj82sdbt11o5sLcDoncby0rSEqASlJHjApJJPYTlWdk7iBha19Jj6qkoGGIKgU4lGcyBy50tEvIuXUdOrqVuvLltV/Bz7d8EXNuSP+oiO4mnPwoD4M3+eHzF1YG5Kh7lIcTjYMKOEwoBZWmOREkZ1B4UfvZH50fNXWmGLT3OT7RzwzNOL8/mbbJuXBY7PaaWW+mcUha0xiCEpdcVgJBAUSkCYORNMCdgIOr12e+6d9igKXdjD4Nsn8+59Dc07Nqq5tpnng8butnVy6/1b326l/k818u5/1T37yiI7q3rPUwBX3EbGjlyP+6e/eVuNhIP/AFbo/wDdvfbq45qOOdbBzs9VPUwKY2E2Pj3J77p795W33JR+EuP9U99uranD8k+cfXXgvs1o1PzAq/chv8Jcf6p77dRq2O3J69x/qXv3lECqosRxeai35iKZ2I38u5/1T37yoLrYzaUFQcucv709+8ovjqrtNXvSu6qTdgL3uJOfvlz/AKp37dVHrUfhLj/Uu/bq04rPj5qicz89biKnuT+0fP8A3Dv26z7gE+O9+3d+3VsJ51lQ5UBZSVZj5b3f7od+3U+zbBCnEpUp4gmD7+79utXldh81SbLcHTN5R1gPTQFjA7sC3Gjbqz+ecJ85XSHta2Sl1QCXkjpIgPKmJ0zXXVlZZCgm09hNKWkx11LCiZPDM5cKSdcikm+BDVbM8Rc/tj9qq7Vq0QolD5GLCD0vIAx43bXRTu7b/IP6xqqxu8wcfVOErJAxHkAfVT1InTIREbPaKSS0RByONWLyEKkGs7feWrZTJWoqUl9SMSjJIQp1KZPEwBnTJvBs5tkJDYImZkzpFLG2T/Naey8c+e79dHLTKjdbhzZH3rsn9JX9Dc05tKz8lJex/vXZX6Sv6G5pvCgJ7uXfWM+Siz7qTlmOtkP45VIXJEiPNVHCnLIZaa1aREGsxmxrLWp7/ZUfTCa3ZOZ7/ZQBORWpGYrKlgakeetSoUAbEV7DXg4K16dMxIoEbAUO2jftlC0hQJGRjgRzOgNWn1qKFdGoJVwJTiHb1ZE5dtLdluw4Uue+wFKCivBnMmZGLrTlPKJp79i4qL5MOKz/AI9dA7tb7zxZZcQ02jDjcIJVjOZSmOQjSNdaPv25bWWlEEpAOL5SSIBz4yDI+ull7pekchhZlQIwrSEyqBmomQowScjE1pNy02gglqph+4tfc7JcWW3EiJW2FJXJykhS1JX2gxUFndY0gyD3dtZ2bcrds30OhH9CshKZK0kT4yjkVccoodsltKWylJ5SOOQjP01lictVNmuWK03RfdOffWbRQC0rOcKB81QqcrzZrrOQbjvA0OCyT2f81D93msWIhekDLT00vqPdUJMVOlFWNStvtflT3D66rtbaaAAhXo+ul0p8tYgZzRpQWW9v3yHQMM5Tr20qbYM7NV2Xq/8AyNG3UgwPbQXbI/m1Y5Xq/wDyPtp+QIObI+9Nk/pSvormm8a/x20n7JHwPZXZdn6O5psx9Yg/JHrNZT5GyVRn+DUrZqKcsqwXDhM1kBI6Osk9vsNLPhE3iVasJS0QHnSUpUfiJAlSh25gDvnhTMo+iuY+F5fTC2LCVOBOMlaASnOBkoZK0MxVRW40JyNmvr6+NRWcySok56ST41MOw9u7QtT0fWUkZnGlSxh/JjKfKKWtibIefVqUJGZUqYHHIcTGcCul7nKXbFZcfdIOJCUKSSHF6BQgaaCeNaSlReix02JfdPbtu4SnGJgiOMAwdJGdWkDrHye2tyAkBI4CPMIqMLzPcPbWbZmbE8M88su2t1OqCI6NShnigoTp/iV56jwzI5iqO+DuKxeSlWFbrZbESSFLgGQMwkZyeAzogxijtLettxS38glAU2hIMkkFPHQgk69h1pV2zvLjPvU4wZBTlmRCcjMkHjHZSxdWrrK+icQUKkZEcOYOhSeBGVWdnOlpxDoEltaXADocJBA8sRW9JoE2mGNlXjuaSrxxBwlRURxmdBpKjTGy82CltJ1ViKp4x1iDy0FKFrtJTbZbEJBViURqtR8WfyUiYH5UnPSsm+UJKSojhJnvA7JqI46dlZZuWx0UxJSFhRAnCYxAHTMZd0gVsyoHhOdJm6t0sOEEk4szy7zzPbTmyJJyyn6vrrQwLSEg8KwtvhFErRiEpgDGQY85zjsSPOocq29yZRkVFUSdITmY55x6aVlpA1KQOHkFatMQgSPONfPRNaSlJIWMshhAHnjOqjjqiIJUe8k0xFFSRyFBNuJ/m979OV82jyhQXeAfAH/00/MFHcaCuxvvPZX6Ur6O5NNLjUqkEjKNB7R20q7FHwTZX6Uv6K5pvIrKfI2RFCsSYUYznIcPJW7wCUlSlwkZqJIAA7SdBUqdJJyHGuR77b0m6c6NpXvCDkAfHI+MeY5Dy1MY2xFnfffEv+82xWGgeuuSC52AahHztNKz4P7/AAOe53P6B8xP4N3RCxykwk85E6Uv7LtwdavswlakTGi0meByMdoInyitWlVDT3OibStgC1ICVJWUERlISQfMdD2g1ZtW0LfZbKUqdZSVk5dQLPVB4zAJjt7a12W+1epT0g996NKioKhQcT1VqSOEwk8QRrpR9u1Qg4gAVnIrIGIySTJjSeAyrm0UzonmtVRs6nPj56i6Ma5+c1JcvJQMS1JSniVGB5zWjb6F5JWlRiciDkdD3VRzmyNePnpd91KS+6oBzDiB6yTlPqHLspkKaGqSSHlcC4lI/wAoA9c1Gm9i4S07gjavRXASH2EuYTCFKkEFWQCVa58gc6q74bs2wZGBtDawpSUqRlMLAg8FRJGfKrW3b5TTQWgwpK0kEiYiSPVSNvDvbcvtpSUIShKiQW5KicWJUk8znoNa3hDTsmEp6uwIc2G4oKwqSvCCVJzSrLgExmO40EvVlslORAROQIEqGWo4esdlGrfbfWGMELGix7RxFWXLNu5SspQCsCSEk4jJ1SPjRrA51o5VuRGLbol2S42nrI4gDMkEEcCk5eUUzbM2og9VXOc+fHPjB9Gelc3W2611QQoaDn3dh9VTbPddUYGQBnrGEiO3OExINT+ti0O6OuA5gyZGWvDs5VeQ2gJSpXFQA9pjjQ7ZywptJBByAkcSBBo5bYSlIWU5cNICefKeetO7VoaVclF1KClUTM5GPL5M6rFM0SdtwYAUBxjn9XICoDZKmBB4yNMjGtFjaBDjCZ4xAyk0J3hHwC4HK99aEn20yvWioJjITNLm8Cf5vuDzvT81I9lNBQS2CPgWzJ/Gj8y4pqUs/J9IpV2CJstm/pR+bcU1Oms5/iExO8Jm8BYtuhQYcekdoQPGPl089cgtHonh20weEPaJevnc5S3Daf8ALr/uJpUC8jnWsVSEM2zbvrYZgEV7bJCFpDiQtOqZ4fKGmcjShOz7vrCTHbw/4NXt4lykSMgQUkaHmCOBFOtwDVvvGq1UlTZgdIhSj3BSTloeqoSOyuiPb925t1uhY6VsT0WpxHJOY+KZ4xXDXHpQmeEZd3b5Kt7I2spoyDA+TGR7+JqXFMYxs7SVeO4nnHDjUJAz7E4UaQOyurbq7GU2jEGwkFCVa4pVGZEnLhlMVyWxuGH1SUllWuNEAE/4Zz8wrse6HStsJCiXUlIWiIBCDITkoxmBOR0issqaVlRaexM1dLcEJwpglJOKSCCQrCIzzmDPnqW4bCW8KcgPrme+aov3znuhBcZWhtQKUFOaQSR4xTkFGr174h8nrrKN2ElTFbekfBnOyD6Y9tcu6aGz3munbxq+DujsHzgK5Tcqgnv9tdIi3cwfGEx5/PrRzc1xtLgxAgqICYiAdczrqEjz0BuR66IWALaUulaUwcSEkSThMlRHBAOUnLWhxtUEZaWmY32WhFwlEklMyAM4JmO06n/MKEsXJST1VQchln2ZU3W7ba1FxQxLWZUTkZ+qitqGk+KhM8znFJY1ppg871No23YX0bICwvmCElQ8gEqB0yjhTE06lfikHnB07CNR3GgyLoTmR3RUpeCpgweCuIPPu0yqlFLgzeRt2wupIOsjuzrRbCoAQqezQ+Y61A27KUqjUZwdDxz45zWXHAI7/TSaNEzVaFgkE94KaAbwf1a/+mK9eVMq3SQATMeelzeEfzbcdl4r5woXIFzd8fAtmnldKP8AsuKYr64wNqWfipKj5BNLuwT8B2dEffR+a/WN/L4t2b0lMrGAR+VkePKamW8hM4ut0rK1K1JJPMk5n0zVTiasKFVyM62QGzLsGmBhQcbLZyERHAHgfPS6EceVXrFwzkJ45GB5aGJjB4Ndn9JtFpK0hSG8anARIICCmDwIxEUZ8KO77FuttTDAaQtJkonDinTDoMuUa1b8Glw30j5ThLikoxFKp4mYHKYz7qk8J1wpaWQcmhiMxxHV+vz1lb1jRz/Zw66QVQmRiPITnlxrsdpvgk3Lqm1hNi02hKFEQVKCQlICSMR45RwHOlbc3YTKZdeSpWU4RwB5wdOJ8lG7zcxt0KUhRQFSpIIIUmR4pHIRTnFSVDjPS7G9O2enbhKXAVHRTaxpnphnWOFWNokpBBBGhiJiTlMacdYpW8HG1HENuBalLbQvoyCcSkgDxgTqkHhy7qbN4nQpokDIpPWB8YATkeetZRxKJU56uwpbwq96PaQD6T7K5TdqzPefXXTN4XJbR2qmeJEGJHDL11zK6T1ld5rZEF9toqxDjlA7ZqokLCiHFFRHVIn5B6qZ+TI8sVdsr1KHOsYxpUlKuAWUkJJ7J9dBFqI8Ypz4Zk68wapEsZBtQAwZxHKdPKJzgaTxojbXI5+yuf8ATwqRyHP10St9qEQNTyFDDSO7dwZqdm5gHtBHnFBtmtOKAKpTPDAo+yrVxbOgYUhKlL6owzkVHUgieQ5CoU1dC0MZd1UxZszMQYxa4cSik+arzhBwkcDOWdXUW4SkJGiQEjyCKqs9VIHKhlIykydaCbwj+bX+27V8+PZR0KEg9tBN4TOzH/0pX0tBRPsFXwCwPK6Pqepd8LF7my1PArPnwj20e2SqNnWJ/vX732Uh+Ea5xXah8hKUx/u9tKvbExYOHiaqricp/jWt1HKoQc62AsWyMxyOvdWgGFUdYRyyrNurPy1YuUyMY1mI7OHtoEMG7N4WnkOgyE6gxJBkKBPKCfLTl4QcKrUAHKQ4g8IOp7jI/WNcy2de4VQTTxZXarq2NsCAQk4VEZ4dSnuGuWcTyrOS3saGTd9QUEGQ2sNggEwFI4HsPf2VPebWJeda097gH8oiAZ75q25eKCE4wno0hKVJc45DCsKCTAxRxMZZiKS3dppdeWUpLaUgISmZgJy1458eM0E8sbNygGW1NkwpKpK/lSJz7RTA9epLYRqjrgYROJRz6sa9UnLhBpS2Q4IIME6yUA68ZmtnHSQzL2KHMQIAA6mkJSSVGcOQ5nSgXc1t7RbzESpTiFRwmAnDChlBEEDUmD2UhXbUE5Zya6Ts686FRLv/AFZUSBEKUOtA0Htqvd7kY7gLLjYQtJcKColZIAkGBGaiJg5AmkmuGXT5ObXVyAjosBkqSpWIRkBKCjODqTnzHCs2Oz+kSrXANSc4J0A7SfbXn9ivu3LnTJW1ClfFJAg5JSTAIgiDMR5qNJtgkADWAJgCQMuAArQkXdr2acaQNTwGkaZ0z7u2SGxIAxRrGfppUD2J9StQDA8mQpjFzhaUeXtpMUhiuHVFEpMK1B4SDl5OB7KlsLwOoSo5SO4gjI5jMEHlQB28kpbnxkn5pio93r2WHDOjhI/zEq9dIih/sb0qSUqMqT8bTENAT28DHtrKDkO6llO1OjKFTAKgkn/EQD7PMKONOSmQrENAaGjSL2J1ryoXtvPZTx/vKvpavA6Rxqjtj+qXv0hX01T3LR7Zqo2bY/pf72ua75O4rt89vqy9ldGtAfuXZR+N+vpR7a5btNZU+4flFXrJprkTB7mlQxU6jKe6oIzrQCZoRn5aulv3gc5FUwiSB/H8Z0YvW4aHkpNiINobEcaYYuYxNPDIj4qwSCkjtiQeNP8AuTuw4W0vOpKAoe8pPVW4qNYVENiQSTroNaK7gvg7PZSrgVj/AHqo/eBRUlxpIUtIgpJzIygAnLLMRlrWM5vgpLfcj+53Q2j2NsJe6NXjQcWFJjMGDlOWtc22BsdbxwJBJ4mdO8100bcbWVl0KIXhGFRICRGaVCYCgQonKTl2VBsS2baUpxDZCDooAmMpgcSMyJHZRCbfI5w07opWu5iOjSX3ncJEhtBHW5cMycsqN2uyGmynDaJxRAHIc3Fk4QrsSCaMbIu2lNIKVAwMGWZ6og9sUQCxVEWJ28mxVIaLqM8KkrLYBOQOYCiZIzOoquq0ulJFxKMXxUEmSFxlnAHDjypv2o0FoUgqjH1QRrnyFA7HYz6XEJVBaR8YqzUkBIGWs9VHmV5c5xbaaNYT9lpijtb3QtRVcIUjDkkFBCE93CO2TPM0K9wuKZceSklDaVEqEQIBPE5+Su0uGkDfhhxFtcunA2F4UkAAlYx4RJEQIVM5kzwECtbfYzST5OK7NOefE0SuLgltQ/Kj0TQ/ZogxyUR/tNS4py5r9gHtqmSy7dXQD6SPilPskek1jYNzDKxzUPSIodfr68/lKV5Eg/VUmyhISkaqWkebKmKthi3huIQkTHXbT5xPrE01v3RQQYnGZInLCRmRAMEGfJFIu3nMSyOHuhCR5P4NNjiyq3bUAVYUYlAGF5JCklPfhI5yRSY4oL21wSpQKVJw5jFEKBzkFJM/VHOvbX/qp/8ASD9KKo7KTgxE4ZWqer4qgPFUE/EKgcwOVXtqpjZL/Y+r6UH21L5RZvsMTs6w/TP3tcccVLpPOuw7HXGzLM8rlZ15IfPsrjSE++AcoHoprliNUjqmq5Vmat4esodtViPfM8s6sC7atyoeT1Z0Z2h1ml+fzEVRtEQe6iTaQUKHMR66TJOneCRltWzUFYSSHHBn/in205hLIEe9+iuNbi7zG3tOjDeMFxStY1iR6KMr37V+LjyrP1VzSe7Nljb3HreFpC7dxDZSFKwxh18dPKljZ221FrCXFII6ogdaeETxoYd9VnLoU5iM1E/VQ6x3sdkl23bUsDDjk5jUTrPf20QfmEsUqG6xVdZrDuZ4LCYMT1lYRoJ4ZnLOrCN5nW1QVoegjFhQEJSCY8cqMnupHvNtKdKZSBB8gnLJI1y51ctmFiIebSsGAFIjI6KSpRIIPdIrVNMycWuR32xtV0APNhKkpyMSpIHMEgST5aOIuFKOvV5cxwzpGQ2rJbjaV5zjNxMxyngOQAph2btMKIEQnKOISeU/J5co7RTomxguV6J55eSkHwt3HwJaeJdRHcCD64p1KoOI1yvwsXEpSmfyj5VCPm048jEN1vA6oflD0qUKht/GRymfV9VEN4kYVBXPCPMqfbQ2YH+U+nL21TBFN9cq/wAvzjH10V3XT10rOicS/Nn7KBXCsye31Cjtr71arVzhA7ycSqBvgwX5LSlHLpS4fIVH2U/7LR7w1OhbHqrnrMhBV8lhau4kAD5yq6Hss4W20f2aSPNCvTB/zUhLk2t2wBpn/Hoq9tFU7JuT/bn6RNVSKsXX9UXH59X0qallmNnoJ2ZaAa+6XQO8s3AHpNcndtloe6yVDPUpI4dvCuv7CROz7If3pf0b9ev9iF5soUk4Tyy0ORE0tVMTOQOI601RuUdY013+xcLq0hQhKiM+zKqD+7z6xLaOk1yT40DXqnNUdlaJiRBYL6s/xlRVo9Ud9DdnMECCCkjIhWRHeDRphGLCBnn5PPSYi9s60HRjCIHZznP01Kuy/jspp2Pu6voUdWZGKdB1s+emdWzu25Pi+kVzS5No5BQbtMqq3LKkuCB1VA4jOkYQDEc+NPzewHOIHnoLvnsVaGkL0zU2YOuNBwz/AJ0p89QjWM7F025Bn+MqY9nPNOIQy4Iygzlp4qkq4KAyI41ou2Qllt5xaEIWhKhJzMpByTqfIKrsWrywVNsYWwJxvdXF/hbnGe8gVpF0yJ+0hgY2EkwVKckADx0lIjgOpMVYW90KilOHMZKJlXAaQMPHnOVAGhhcAW450OE5J+LBjrcSM4y7PKSatUJUhUynCVFRyEA566Dvrc5Qxsu4KpbJyQQe3Ocu7Iny1zfwkXYdecSnRsoR+qSVelRHkp8tHUspuLjFiRhKuzqypOfliuPPXJcStROZXiPeVmiKGWt5kyyhX5YHooG8qAe4CmHbXWtyOTk+Yf8ANLV6vl3eU1bHEpJzWka50d3hOBpDXGZPfH/NDtgMYngTonPzVYvHOluEgaA+jU0hvksvI95egZwhod8gfXXQAmAkCOqSnyTh9cHyUkIjE2n+1Ss/5QVeuKb2XpbxcCon/dPspEN7otpRlEzH/H8eerVz/VN1+fP0iD6qtr2Mqde/0fVVa7ZKdmXqTqH/AN0ai0zUs7sfeFl+lq+a9TApWFBUfigk+TOl/db7ysR/fFfRvGim8zpRavK/IIHlyHrFZz/EJnJXblRJJ8Ykk95z9Zrou5VlGIkTgSEA9pMq9Q89c5YzWP8AEPXXYN1m4t8Q1WpR/wDH2VpJ7EsH7+sj3EtUAlKkHThiCT665vYvlTjY5keuuwbdtuktX0aktqjvAkekCuObGIDqCTkM57hNKPAI7VsFU27P5tPoEURGdDN1H0rtkFJkdYD9Yx6CKLCsWtxmMFA992Aqyd/Iwu/s1pX6gRR/DVLaVv0jbzZ+M0pHnSf+KlFJ0Ju6m5Vq9btPr6VSykg++ZDCSmBAkDLSaNu7oWyUKKEKx4SUkuLPWA6uWKNY4VpuBcAbPakgHE5En+0UaI7R2lDaimJGQPCTl5hNX3HJsTdm2i3VFfiNpGELOusqwjnwk6cM6sWF2FlTbCcYHVW4f6NAGiE/hFRMgZTqeFWbe26UBBUS0kRhHVScs8RGa+OWQqEvKbbUlCENNIySUxBHAJSNCa6UYMo777XQ1aOsoImAFdgJmD2kCuY7KzaX3p9gp08IVv0dgifHcexK7sJAE+WkzYaeoRzUPNIpopcBJ92Wlj+1PspVecxEkdv8eajN69DBI1UpR9MUCQjLtPt/4qmOJf2avA2pXFQwjy6+2tbVyFE8Ygd5rysoE9VIqBsGZOU6D20gCrFxLgPIH06+oU2sqhlCSdQAe9Qz9dItir3xI4eyj+0trf0YCVgYgSopIEDl/HCkTJHZ9mvB1pDgM4kg+WM/TNBNv/eF92P/ALqqPg12iVtutq+IokdxJB9QPlNW9tfeO0Pz/sZrBKpGi4Pbp/eVj2Xqvo3avb9GLN7jOED9dNUd0vvKz/TT8xyrXhD+9SBxWmfMT7KU/wAYM5nstmXkCeJ9AJ9ldm3eSBatT8iT5ZPtrjdivA6g9vrEH1mu12zCUNtpJHVQkeYAVU2SWktCIPHWvn+/ZLTy29MC1I8xI9UV3V/aCU6BR7hXMd591bu4uluMtDA4ZMyCDAnUcdfLShLcdDVuLthltlDKljOVIUJ62QCstRBGvbTf90GcvfW5Vp1xn3Z51yuy8GDygkl0BSeYMJPECCDE+emTZfg7SlfSXLynVYioJQC2gEmflFUdgIFKSi+4D4TFRpEz21vWoVlWYwQ1sFhsBKWkhI01PpJNR3tgkojOOU5UaNQuokRHEce2jkBZduktIw9EpZSnJLacSSY7NJ1zoV7s6QgusXU8E4UJAPYCvUczTv7jQNEJHckD2VqvZ6OKU/qj6q1WRk6TkfhGeWbZhKwUnp9FLCl+KSZwDCBmMgpXfSjsPJCjyk+XhXa9vbBZe6RpQQlWFK25AHW6wOGdD4sxXP290FolIUmJ49/ZrWkcircdbCltBklKU8h68/XW/wBy4TPZ/Bprf3OdUsnpGkzzkx5IE+epGd0rpaZDrKhMaEaGPNVOaFuc+v0eKkZqJkj1VN7mwgYlSScyZ9dOitx3QcSkpJJ+KcvNrXv5PqT4yVado8mVT4iHQjBwoMpieBP1UQsHgpJCnvfVT4xUUoTOojqg9p0pvsdh2WJKnGcfYtao7cgc6ku9ktsXrtxbKAbcaLaG0CMJUgJI0PV6ukcdaPEQ9Nm3g0fi5cSTJLSpzmYUjPtnPPtpg2gqbPag5XH/ANduaE+DK/CEqtn0NoeTk2uEhTiDJgKiVQeGsRyortD712r+fT9Db1C3kFUWNzrRx3ZzfRYekbfLiAskJURIKSQCQCkkTBjIwaxt5FxctBHQNpwrCs7nInCRBHRTHW9FU9lhR2I4UKUlSHCoFJKSIWJzGehNFbvbKumsFY14BbF9xIUQFQgnrAHPNPHnUzklLc6sXTPJHUn5/BX8RZRutcN9ZxpkzIB6VZAg5+Kyc+/yU2K2g+FqSq2aGEwff3SP/i50C2JvVcn3T0jq5WwtxBnJKkDEME6CAoRplUWz96btTb5NwslLQUnSQelQmRlyJHlqHli+UdP3XlTatdviNH3bfSJFsyRISYddOZBOYFpIGRz0qwxtu5JgWzJP590ecqtRUHg02y++X+mdU5hCMM8JKpiO4eajm0d4y1esWuEEOiSonNM4gmBxzHppqUWro5snSzjkePlpX8LB1ptl7qpFs3JP4depzzm3EVI5tl4JKhbNmDGTyzrJ4W2kA51b3h3xatXA2pK1riVBMdUHSSePZVtO8bZuW7bCvG42HATEAEFUHOZgU7jZH9Pk06tO1X+yAru3HvxZMaz0y4/+NWr+2XwYNsjQHJ5ZGYxDNNseBoi7vg2lFwvA5Fu4G1aZkqKJGemU51l7fFhPTEhUNBBkQcfSiU4c/XU+wNdLl/t9bfygeb67KAoWzcGQJfcHigk5e5pAgHMwDlEzXk7SuvwFv+3d/wDy1IfCAz0Id6J2C4W46szhxTrpFHNgbbTdtdKhKkjEUwqJkRy76FofAT6bLBapRpAI313n8HYyGL+nc0idTbZ5cNa0G0bomPc7MyB/TucdNbanPFWCavSjETFm7Jxm2tTBwSbhZOZ7baqL5ulZ+5LXMwPfnB67TKs7xb/LZuFNMtoWEHCoqJlSuIEaQcpzoy/vmym5VblKyoA9YRhxhOLAOM8J51ClA6X0eZJPTyr/AGFq4cuU4SbK2OIGIecOmWfwTLy15i5uk6WbICiSPf1iIgKH3uIz5658qZHN8Wgwy9hcKXseFIiR0c4pzjhVJHhAYUhxYbd97AJHVzlQSI63Miq1QJXSZn+X9PjXzBKr+7IJFo0BE5vr/J0HueT4ydO3kahRd3i4AtWcyE9Z50ZmeBthAyzOlHRv7blnpsLgAcDak5SmQSFa5pgHSt7zfJltLiihZS28lokQQcSSoKGeaYHfRqgH9JmutL9f7FVTNzxtrYhWkuu6zEZ22WYqBWxLhagRbW6FAiD7ocAzHyTbwcjTddb5MpD6sK1BlaUEiOtimCnPTI61Bbb6srDRwrSlx0tSqISQEmTn4vWAo1QBdLmq9L9K/kKKthPrcQVNsY21hScKnQcSDPjdDkO3lRfa1g41s+8LpR0ryulUEThH9GgAFWZhKBnlnNXbvftpASS071iofF+IrCePOtd4r4P7McdSClK2sQB1HWGsU4uN0icmDLBapr9CHca36XZbjfyulT5xlS1sl5Trbxj+hsVIHdiy9CiPJTh4MT8CH5xfsqlupsWVbQa7CyP9xH/jUZVcjs6HKoY532p/GmWUsoD+yAmCOiUO9PR8eYkn01Q6FI2dtEwJFyoTGcY28geA7Kh8H1gtV2lSgQGUqmeBIwhPZqcuw1cj+b9pD+9H56Kz5XryOyS0TUU7px+M2/qOm7bDqGEh4oUowQUJwjDAwg5CSM8+2kjexZ+6DjwOVt0E+VQ+s1Y8GLylPPBS1KAbTAKiQOtwBOVCdsbMeuX7t5tOJtDigo4h8QcuOQBpydxVEYMXh9TPU1x/jlrYv3jNsq5u37suFCXw2gN55gansgAeWpb+6/nlCx4qVttk8saCAPSfNQHa1w4AYPvd0ht05ZFSQJg8wsGak2sXS+++lKy0h8YlCcAUggJk6T9fbUNnTHF5v8rS8vyr38hS/EM7WH95R9MaHbubJXdW90lGbiS0pIJ1jpAR5jlRK+ILW1iOLzZ/9w1Fse4csE3sYekQWUjEJBlas45FJmhrff1yKMpLHJQ/Fca90Cw9s63c2YtTeNC2FFbiCZIdgIUFTonLKKMsXqNmWLBCVOB0hRlQTBUgKPxdMopX2TcOOtbRcVotqVkCBjKpEeSabtuNJVsxBUArC20RImCcAMeQkeWqj5ryOfMqksc3acuL80u/6Nk1pvmhZQno4WtTaQnGJhxGPFEZgaeWpt2d6ReLUkNKbwiZKpBziNBSzdbKA2gHEEJSi5aaCAP7MKyzyAjSKs+DbaIxLYCVSAVlRcJGSoASgiEeNnBziqUndMxy9Pi8JzguyfPFgvY142yHnXLYPly5U2pSiOpmCnUHxiTp8moH9nJwm7JPS/dDBrlh6TSOfGqe8tmu3u3ESQhbocAmEqBViGWhKSSOyrNww6L73JJwG7DuDhmrFi5xh8lZ/od9L8cXyr/4qtilYrkhj8XbvPSFVcRs8DZj73QFtRQ2EudIVdIMYJODRGYGVWbCw+G7S/Jaf8mPMeigdltd1Vu+ypwlpFuSlGUApWiOE8TQtuSm3N+x2cW+e7v69zO3LBLfupLMlpK2QDMjEUKJE8YJVVVk/AHf0lr6NwUZ2i0GmLm1mEpdYeTzwuAA98Ejy1SZsChp9hfxbxlCvL0icu8GaTW5Uci0bvuv3VR3KWz/ALzuePvrGXPNdFd8LENWtsAx0BK1qU3jK4OQ8Y65AGob3Z/udm8aJzQq3k9pBJ8kk15y8dv0sIdWCsvOISQANGkqGQ1zo7V65Jcm5rIn7Kdv/oq/QrXFsk7NYdIlYuFImT4pKioeUgZ07b02iWtnvNoEIQ3CRrABHE50nuj+aWgciLozPA9bLvp230PwO4/NmtsXPuPM+0JOkr/NL5oUN09827W36FTS1HEpWJJHGOfGrg37RwN2J1gs/Yr1errcEzzozceDZvfpsTBu5OZI6ESeZhGZrB33agj4TCjJEMQTzI6PM1ivUvCiV40vSRa2bv8AstEno31SIghlI1n4iQaujwl24BAtnADqAUQZ1kca9XqfhxIlOUnbNVeEa1ICTaKKRoCEQO4aCt//AFJtoI9yLwkyR1IJ5kaE16vUtCFqfmY/9R7WCPcioV4whGcaTzrZfhJtlTNqszrOAyBpPOsV6jQg1MwjwkWoTgFosI+SAjD5tKyrwl28R7mcw8jgjLs0r1eo8OIWzx8JdvM+5VzMz1NRkDPPtrRvwk2yTKbRSTzTgHpFZr1PRENTPO+Eu3X41qtUaYigx3TpWD4TGMWL3KvFEYpRMcp1ivV6jw4itmh8JNvKj7lXKvGMok954+Woh4Q7YaWZGUZBGnmr1eo8OI9T8zy/CNbkybVRPbg4acK1V4SGCT8FVJMnNOZGhOWZ7a9XqHCIamRu+ERhUzaqMxMlJmNJkZxUY8ITAjDakRmIKBHdAyrFeqdCDUzVXhDYiPcpiZiUxPOMOvbVLbm/aH2HGgytJWnDJUCBPkr1eo0oTbP/2Q=="/>
          <p:cNvSpPr>
            <a:spLocks noChangeAspect="1" noChangeArrowheads="1"/>
          </p:cNvSpPr>
          <p:nvPr/>
        </p:nvSpPr>
        <p:spPr bwMode="auto">
          <a:xfrm>
            <a:off x="1651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1145" name="Picture 9" descr="http://www.diletant.ru/upload/medialibrary/ce5/ce5216ead87868c0990ba5cc5b5aca76.jpg">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404" t="12267" r="2789" b="12428"/>
          <a:stretch/>
        </p:blipFill>
        <p:spPr bwMode="auto">
          <a:xfrm rot="21187768">
            <a:off x="3226259" y="3215486"/>
            <a:ext cx="2996280" cy="32668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63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1140"/>
                                        </p:tgtEl>
                                        <p:attrNameLst>
                                          <p:attrName>style.visibility</p:attrName>
                                        </p:attrNameLst>
                                      </p:cBhvr>
                                      <p:to>
                                        <p:strVal val="visible"/>
                                      </p:to>
                                    </p:set>
                                    <p:anim calcmode="lin" valueType="num">
                                      <p:cBhvr>
                                        <p:cTn id="7" dur="500" fill="hold"/>
                                        <p:tgtEl>
                                          <p:spTgt spid="91140"/>
                                        </p:tgtEl>
                                        <p:attrNameLst>
                                          <p:attrName>ppt_w</p:attrName>
                                        </p:attrNameLst>
                                      </p:cBhvr>
                                      <p:tavLst>
                                        <p:tav tm="0">
                                          <p:val>
                                            <p:fltVal val="0"/>
                                          </p:val>
                                        </p:tav>
                                        <p:tav tm="100000">
                                          <p:val>
                                            <p:strVal val="#ppt_w"/>
                                          </p:val>
                                        </p:tav>
                                      </p:tavLst>
                                    </p:anim>
                                    <p:anim calcmode="lin" valueType="num">
                                      <p:cBhvr>
                                        <p:cTn id="8" dur="500" fill="hold"/>
                                        <p:tgtEl>
                                          <p:spTgt spid="91140"/>
                                        </p:tgtEl>
                                        <p:attrNameLst>
                                          <p:attrName>ppt_h</p:attrName>
                                        </p:attrNameLst>
                                      </p:cBhvr>
                                      <p:tavLst>
                                        <p:tav tm="0">
                                          <p:val>
                                            <p:fltVal val="0"/>
                                          </p:val>
                                        </p:tav>
                                        <p:tav tm="100000">
                                          <p:val>
                                            <p:strVal val="#ppt_h"/>
                                          </p:val>
                                        </p:tav>
                                      </p:tavLst>
                                    </p:anim>
                                    <p:animEffect transition="in" filter="fade">
                                      <p:cBhvr>
                                        <p:cTn id="9" dur="500"/>
                                        <p:tgtEl>
                                          <p:spTgt spid="9114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1138"/>
                                        </p:tgtEl>
                                        <p:attrNameLst>
                                          <p:attrName>style.visibility</p:attrName>
                                        </p:attrNameLst>
                                      </p:cBhvr>
                                      <p:to>
                                        <p:strVal val="visible"/>
                                      </p:to>
                                    </p:set>
                                    <p:anim calcmode="lin" valueType="num">
                                      <p:cBhvr>
                                        <p:cTn id="14" dur="500" fill="hold"/>
                                        <p:tgtEl>
                                          <p:spTgt spid="91138"/>
                                        </p:tgtEl>
                                        <p:attrNameLst>
                                          <p:attrName>ppt_w</p:attrName>
                                        </p:attrNameLst>
                                      </p:cBhvr>
                                      <p:tavLst>
                                        <p:tav tm="0">
                                          <p:val>
                                            <p:fltVal val="0"/>
                                          </p:val>
                                        </p:tav>
                                        <p:tav tm="100000">
                                          <p:val>
                                            <p:strVal val="#ppt_w"/>
                                          </p:val>
                                        </p:tav>
                                      </p:tavLst>
                                    </p:anim>
                                    <p:anim calcmode="lin" valueType="num">
                                      <p:cBhvr>
                                        <p:cTn id="15" dur="500" fill="hold"/>
                                        <p:tgtEl>
                                          <p:spTgt spid="91138"/>
                                        </p:tgtEl>
                                        <p:attrNameLst>
                                          <p:attrName>ppt_h</p:attrName>
                                        </p:attrNameLst>
                                      </p:cBhvr>
                                      <p:tavLst>
                                        <p:tav tm="0">
                                          <p:val>
                                            <p:fltVal val="0"/>
                                          </p:val>
                                        </p:tav>
                                        <p:tav tm="100000">
                                          <p:val>
                                            <p:strVal val="#ppt_h"/>
                                          </p:val>
                                        </p:tav>
                                      </p:tavLst>
                                    </p:anim>
                                    <p:animEffect transition="in" filter="fade">
                                      <p:cBhvr>
                                        <p:cTn id="16" dur="500"/>
                                        <p:tgtEl>
                                          <p:spTgt spid="9113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1145"/>
                                        </p:tgtEl>
                                        <p:attrNameLst>
                                          <p:attrName>style.visibility</p:attrName>
                                        </p:attrNameLst>
                                      </p:cBhvr>
                                      <p:to>
                                        <p:strVal val="visible"/>
                                      </p:to>
                                    </p:set>
                                    <p:anim calcmode="lin" valueType="num">
                                      <p:cBhvr>
                                        <p:cTn id="21" dur="500" fill="hold"/>
                                        <p:tgtEl>
                                          <p:spTgt spid="91145"/>
                                        </p:tgtEl>
                                        <p:attrNameLst>
                                          <p:attrName>ppt_w</p:attrName>
                                        </p:attrNameLst>
                                      </p:cBhvr>
                                      <p:tavLst>
                                        <p:tav tm="0">
                                          <p:val>
                                            <p:fltVal val="0"/>
                                          </p:val>
                                        </p:tav>
                                        <p:tav tm="100000">
                                          <p:val>
                                            <p:strVal val="#ppt_w"/>
                                          </p:val>
                                        </p:tav>
                                      </p:tavLst>
                                    </p:anim>
                                    <p:anim calcmode="lin" valueType="num">
                                      <p:cBhvr>
                                        <p:cTn id="22" dur="500" fill="hold"/>
                                        <p:tgtEl>
                                          <p:spTgt spid="91145"/>
                                        </p:tgtEl>
                                        <p:attrNameLst>
                                          <p:attrName>ppt_h</p:attrName>
                                        </p:attrNameLst>
                                      </p:cBhvr>
                                      <p:tavLst>
                                        <p:tav tm="0">
                                          <p:val>
                                            <p:fltVal val="0"/>
                                          </p:val>
                                        </p:tav>
                                        <p:tav tm="100000">
                                          <p:val>
                                            <p:strVal val="#ppt_h"/>
                                          </p:val>
                                        </p:tav>
                                      </p:tavLst>
                                    </p:anim>
                                    <p:animEffect transition="in" filter="fade">
                                      <p:cBhvr>
                                        <p:cTn id="23" dur="500"/>
                                        <p:tgtEl>
                                          <p:spTgt spid="91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hlinkClick r:id="rId2"/>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6886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149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http://www.americaslibrary.gov/assets/jb/jazz/jb_jazz_19tham_2_e.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167"/>
          <a:stretch/>
        </p:blipFill>
        <p:spPr bwMode="auto">
          <a:xfrm>
            <a:off x="0" y="0"/>
            <a:ext cx="9144001" cy="69050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291" y="152400"/>
            <a:ext cx="9144001" cy="1446550"/>
          </a:xfrm>
          <a:prstGeom prst="rect">
            <a:avLst/>
          </a:prstGeom>
          <a:noFill/>
        </p:spPr>
        <p:txBody>
          <a:bodyPr wrap="square" lIns="91440" tIns="45720" rIns="91440" bIns="45720">
            <a:spAutoFit/>
          </a:bodyPr>
          <a:lstStyle/>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19</a:t>
            </a:r>
            <a:r>
              <a:rPr lang="en-US" sz="4400" b="0" cap="none" spc="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a:t>
            </a: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Amendment: Women are given the right to vote (1920)</a:t>
            </a:r>
            <a:endPar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99109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190" y="0"/>
            <a:ext cx="9144000" cy="6858000"/>
          </a:xfrm>
          <a:prstGeom prst="rect">
            <a:avLst/>
          </a:prstGeom>
        </p:spPr>
      </p:pic>
      <p:sp>
        <p:nvSpPr>
          <p:cNvPr id="16386" name="Title 1"/>
          <p:cNvSpPr>
            <a:spLocks noGrp="1"/>
          </p:cNvSpPr>
          <p:nvPr>
            <p:ph type="title"/>
          </p:nvPr>
        </p:nvSpPr>
        <p:spPr/>
        <p:txBody>
          <a:bodyPr/>
          <a:lstStyle/>
          <a:p>
            <a:r>
              <a:rPr lang="en-US" sz="6000" dirty="0" smtClean="0">
                <a:solidFill>
                  <a:schemeClr val="bg1"/>
                </a:solidFill>
              </a:rPr>
              <a:t>Central Park</a:t>
            </a:r>
          </a:p>
        </p:txBody>
      </p:sp>
      <p:sp>
        <p:nvSpPr>
          <p:cNvPr id="16387" name="Content Placeholder 2"/>
          <p:cNvSpPr>
            <a:spLocks noGrp="1"/>
          </p:cNvSpPr>
          <p:nvPr>
            <p:ph idx="1"/>
          </p:nvPr>
        </p:nvSpPr>
        <p:spPr>
          <a:xfrm>
            <a:off x="549275" y="1600201"/>
            <a:ext cx="3717925" cy="4343400"/>
          </a:xfrm>
          <a:solidFill>
            <a:schemeClr val="tx1">
              <a:lumMod val="50000"/>
              <a:lumOff val="50000"/>
              <a:alpha val="50000"/>
            </a:schemeClr>
          </a:solidFill>
        </p:spPr>
        <p:txBody>
          <a:bodyPr>
            <a:normAutofit fontScale="92500" lnSpcReduction="10000"/>
          </a:bodyPr>
          <a:lstStyle/>
          <a:p>
            <a:r>
              <a:rPr lang="en-US" sz="3200" dirty="0" smtClean="0">
                <a:solidFill>
                  <a:srgbClr val="FFFFFF"/>
                </a:solidFill>
              </a:rPr>
              <a:t>Lack of public spaces</a:t>
            </a:r>
            <a:endParaRPr lang="en-US" sz="3200" dirty="0">
              <a:solidFill>
                <a:srgbClr val="FFFFFF"/>
              </a:solidFill>
            </a:endParaRPr>
          </a:p>
          <a:p>
            <a:r>
              <a:rPr lang="en-US" sz="3200" dirty="0" smtClean="0">
                <a:solidFill>
                  <a:srgbClr val="FFFFFF"/>
                </a:solidFill>
              </a:rPr>
              <a:t>Designed by Frederick Law Olmstead</a:t>
            </a:r>
          </a:p>
          <a:p>
            <a:r>
              <a:rPr lang="en-US" sz="3200" dirty="0" smtClean="0">
                <a:solidFill>
                  <a:srgbClr val="FFFFFF"/>
                </a:solidFill>
              </a:rPr>
              <a:t>Designed for relaxation, recreation, and education</a:t>
            </a:r>
          </a:p>
        </p:txBody>
      </p:sp>
    </p:spTree>
    <p:extLst>
      <p:ext uri="{BB962C8B-B14F-4D97-AF65-F5344CB8AC3E}">
        <p14:creationId xmlns:p14="http://schemas.microsoft.com/office/powerpoint/2010/main" val="258811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7">
                                            <p:bg/>
                                          </p:spTgt>
                                        </p:tgtEl>
                                        <p:attrNameLst>
                                          <p:attrName>style.visibility</p:attrName>
                                        </p:attrNameLst>
                                      </p:cBhvr>
                                      <p:to>
                                        <p:strVal val="visible"/>
                                      </p:to>
                                    </p:set>
                                    <p:animEffect transition="in" filter="blinds(horizontal)">
                                      <p:cBhvr>
                                        <p:cTn id="7" dur="500"/>
                                        <p:tgtEl>
                                          <p:spTgt spid="16387">
                                            <p:bg/>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11" dur="500"/>
                                        <p:tgtEl>
                                          <p:spTgt spid="1638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6387">
                                            <p:txEl>
                                              <p:pRg st="1" end="1"/>
                                            </p:txEl>
                                          </p:spTgt>
                                        </p:tgtEl>
                                        <p:attrNameLst>
                                          <p:attrName>style.visibility</p:attrName>
                                        </p:attrNameLst>
                                      </p:cBhvr>
                                      <p:to>
                                        <p:strVal val="visible"/>
                                      </p:to>
                                    </p:set>
                                    <p:animEffect transition="in" filter="blinds(horizontal)">
                                      <p:cBhvr>
                                        <p:cTn id="16" dur="500"/>
                                        <p:tgtEl>
                                          <p:spTgt spid="1638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21"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457200"/>
            <a:ext cx="8229600" cy="1143000"/>
          </a:xfrm>
        </p:spPr>
        <p:txBody>
          <a:bodyPr/>
          <a:lstStyle/>
          <a:p>
            <a:pPr algn="l" eaLnBrk="1" hangingPunct="1"/>
            <a:r>
              <a:rPr lang="en-US" dirty="0" smtClean="0"/>
              <a:t>Social Gospel</a:t>
            </a:r>
          </a:p>
        </p:txBody>
      </p:sp>
      <p:sp>
        <p:nvSpPr>
          <p:cNvPr id="47107" name="Rectangle 3"/>
          <p:cNvSpPr>
            <a:spLocks noGrp="1" noChangeArrowheads="1"/>
          </p:cNvSpPr>
          <p:nvPr>
            <p:ph sz="half" idx="1"/>
          </p:nvPr>
        </p:nvSpPr>
        <p:spPr>
          <a:xfrm>
            <a:off x="228600" y="1905000"/>
            <a:ext cx="4572000" cy="4495800"/>
          </a:xfrm>
          <a:prstGeom prst="rect">
            <a:avLst/>
          </a:prstGeom>
        </p:spPr>
        <p:txBody>
          <a:bodyPr>
            <a:normAutofit fontScale="85000" lnSpcReduction="20000"/>
          </a:bodyPr>
          <a:lstStyle/>
          <a:p>
            <a:pPr eaLnBrk="1" hangingPunct="1"/>
            <a:r>
              <a:rPr lang="en-US" sz="3600" dirty="0" smtClean="0"/>
              <a:t>Christian charity</a:t>
            </a:r>
          </a:p>
          <a:p>
            <a:pPr eaLnBrk="1" hangingPunct="1"/>
            <a:r>
              <a:rPr lang="en-US" sz="3600" dirty="0" smtClean="0"/>
              <a:t>Young Men’s Christian Association (YMCA)</a:t>
            </a:r>
          </a:p>
          <a:p>
            <a:pPr lvl="1"/>
            <a:r>
              <a:rPr lang="en-US" sz="3200" dirty="0" smtClean="0"/>
              <a:t>Dwight L. Moody</a:t>
            </a:r>
          </a:p>
          <a:p>
            <a:pPr lvl="1"/>
            <a:r>
              <a:rPr lang="en-US" sz="3200" dirty="0" smtClean="0"/>
              <a:t>Organized Bible </a:t>
            </a:r>
            <a:r>
              <a:rPr lang="en-US" sz="3200" dirty="0"/>
              <a:t>studies, prayer meetings, citizenship training, and fitness </a:t>
            </a:r>
            <a:r>
              <a:rPr lang="en-US" sz="3200" dirty="0" smtClean="0"/>
              <a:t>activities</a:t>
            </a:r>
            <a:endParaRPr lang="en-US" sz="3200" dirty="0"/>
          </a:p>
          <a:p>
            <a:pPr eaLnBrk="1" hangingPunct="1"/>
            <a:r>
              <a:rPr lang="en-US" sz="3600" dirty="0" smtClean="0"/>
              <a:t>Salvation Army</a:t>
            </a:r>
          </a:p>
          <a:p>
            <a:pPr eaLnBrk="1" hangingPunct="1"/>
            <a:endParaRPr lang="en-US" sz="3200" dirty="0" smtClean="0"/>
          </a:p>
        </p:txBody>
      </p:sp>
      <p:pic>
        <p:nvPicPr>
          <p:cNvPr id="47108" name="Picture 7" descr="http://images.cheezburger.com/completestore/2009/10/4/128991720358264387.jpg"/>
          <p:cNvPicPr>
            <a:picLocks noChangeAspect="1" noChangeArrowheads="1"/>
          </p:cNvPicPr>
          <p:nvPr/>
        </p:nvPicPr>
        <p:blipFill>
          <a:blip r:embed="rId3" cstate="print">
            <a:extLst>
              <a:ext uri="{28A0092B-C50C-407E-A947-70E740481C1C}">
                <a14:useLocalDpi xmlns:a14="http://schemas.microsoft.com/office/drawing/2010/main" val="0"/>
              </a:ext>
            </a:extLst>
          </a:blip>
          <a:srcRect l="12000"/>
          <a:stretch>
            <a:fillRect/>
          </a:stretch>
        </p:blipFill>
        <p:spPr bwMode="auto">
          <a:xfrm rot="696179">
            <a:off x="6021829" y="3810601"/>
            <a:ext cx="2814236" cy="27767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 name="Picture 4" descr="http://www.use.salvationarmy.org/images/use.www_use_mas/1892_charioteers_on_the_way_to_hold_mining_camp_tent_meeting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609600"/>
            <a:ext cx="3733800" cy="30298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6" name="Picture 2" descr="File:The Salvation Army.svg"/>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a:xfrm rot="533273">
            <a:off x="7675445" y="94969"/>
            <a:ext cx="1353389" cy="1595977"/>
          </a:xfrm>
          <a:prstGeom prst="rect">
            <a:avLst/>
          </a:prstGeom>
          <a:noFill/>
        </p:spPr>
      </p:pic>
    </p:spTree>
    <p:extLst>
      <p:ext uri="{BB962C8B-B14F-4D97-AF65-F5344CB8AC3E}">
        <p14:creationId xmlns:p14="http://schemas.microsoft.com/office/powerpoint/2010/main" val="91938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randombar(horizontal)">
                                      <p:cBhvr>
                                        <p:cTn id="7" dur="5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randombar(horizontal)">
                                      <p:cBhvr>
                                        <p:cTn id="12" dur="500"/>
                                        <p:tgtEl>
                                          <p:spTgt spid="4710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7108"/>
                                        </p:tgtEl>
                                        <p:attrNameLst>
                                          <p:attrName>style.visibility</p:attrName>
                                        </p:attrNameLst>
                                      </p:cBhvr>
                                      <p:to>
                                        <p:strVal val="visible"/>
                                      </p:to>
                                    </p:set>
                                    <p:animEffect transition="in" filter="fade">
                                      <p:cBhvr>
                                        <p:cTn id="15" dur="500"/>
                                        <p:tgtEl>
                                          <p:spTgt spid="47108"/>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Effect transition="in" filter="randombar(horizontal)">
                                      <p:cBhvr>
                                        <p:cTn id="19" dur="500"/>
                                        <p:tgtEl>
                                          <p:spTgt spid="47107">
                                            <p:txEl>
                                              <p:pRg st="2" end="2"/>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7107">
                                            <p:txEl>
                                              <p:pRg st="3" end="3"/>
                                            </p:txEl>
                                          </p:spTgt>
                                        </p:tgtEl>
                                        <p:attrNameLst>
                                          <p:attrName>style.visibility</p:attrName>
                                        </p:attrNameLst>
                                      </p:cBhvr>
                                      <p:to>
                                        <p:strVal val="visible"/>
                                      </p:to>
                                    </p:set>
                                    <p:animEffect transition="in" filter="randombar(horizontal)">
                                      <p:cBhvr>
                                        <p:cTn id="22" dur="500"/>
                                        <p:tgtEl>
                                          <p:spTgt spid="471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7107">
                                            <p:txEl>
                                              <p:pRg st="4" end="4"/>
                                            </p:txEl>
                                          </p:spTgt>
                                        </p:tgtEl>
                                        <p:attrNameLst>
                                          <p:attrName>style.visibility</p:attrName>
                                        </p:attrNameLst>
                                      </p:cBhvr>
                                      <p:to>
                                        <p:strVal val="visible"/>
                                      </p:to>
                                    </p:set>
                                    <p:animEffect transition="in" filter="randombar(horizontal)">
                                      <p:cBhvr>
                                        <p:cTn id="27" dur="500"/>
                                        <p:tgtEl>
                                          <p:spTgt spid="47107">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800600" y="152401"/>
            <a:ext cx="3962400" cy="1143000"/>
          </a:xfrm>
        </p:spPr>
        <p:txBody>
          <a:bodyPr rtlCol="0">
            <a:normAutofit/>
          </a:bodyPr>
          <a:lstStyle/>
          <a:p>
            <a:pPr eaLnBrk="1" fontAlgn="auto" hangingPunct="1">
              <a:spcAft>
                <a:spcPts val="0"/>
              </a:spcAft>
              <a:defRPr/>
            </a:pPr>
            <a:r>
              <a:rPr lang="en-US" dirty="0" smtClean="0"/>
              <a:t>Social Gospel</a:t>
            </a:r>
            <a:endParaRPr lang="en-US" dirty="0"/>
          </a:p>
        </p:txBody>
      </p:sp>
      <p:sp>
        <p:nvSpPr>
          <p:cNvPr id="15363" name="Rectangle 3"/>
          <p:cNvSpPr>
            <a:spLocks noGrp="1" noChangeArrowheads="1"/>
          </p:cNvSpPr>
          <p:nvPr>
            <p:ph idx="1"/>
          </p:nvPr>
        </p:nvSpPr>
        <p:spPr>
          <a:xfrm>
            <a:off x="4876800" y="1676400"/>
            <a:ext cx="3886200" cy="4939058"/>
          </a:xfrm>
        </p:spPr>
        <p:txBody>
          <a:bodyPr>
            <a:normAutofit fontScale="85000" lnSpcReduction="10000"/>
          </a:bodyPr>
          <a:lstStyle/>
          <a:p>
            <a:pPr>
              <a:lnSpc>
                <a:spcPct val="90000"/>
              </a:lnSpc>
            </a:pPr>
            <a:r>
              <a:rPr lang="en-US" sz="3600" dirty="0" smtClean="0"/>
              <a:t>Settlement Houses</a:t>
            </a:r>
            <a:r>
              <a:rPr lang="en-US" sz="3600" dirty="0"/>
              <a:t>: </a:t>
            </a:r>
            <a:r>
              <a:rPr lang="en-US" sz="3600" dirty="0" smtClean="0"/>
              <a:t>Homes </a:t>
            </a:r>
            <a:r>
              <a:rPr lang="en-US" sz="3600" dirty="0"/>
              <a:t>where middle class residents lived with and helped poor residents, by providing them with medical care, English classes, hot lunches, etc.</a:t>
            </a:r>
            <a:endParaRPr lang="en-US" sz="3600" dirty="0" smtClean="0"/>
          </a:p>
          <a:p>
            <a:pPr eaLnBrk="1" hangingPunct="1">
              <a:lnSpc>
                <a:spcPct val="90000"/>
              </a:lnSpc>
            </a:pPr>
            <a:r>
              <a:rPr lang="en-US" sz="3600" dirty="0" smtClean="0"/>
              <a:t>Jane Addams and Hull House (1889)</a:t>
            </a:r>
          </a:p>
        </p:txBody>
      </p:sp>
      <p:pic>
        <p:nvPicPr>
          <p:cNvPr id="35844" name="Picture 5" descr="JAmid"/>
          <p:cNvPicPr>
            <a:picLocks noChangeAspect="1" noChangeArrowheads="1"/>
          </p:cNvPicPr>
          <p:nvPr/>
        </p:nvPicPr>
        <p:blipFill>
          <a:blip r:embed="rId3" cstate="print">
            <a:extLst/>
          </a:blip>
          <a:srcRect/>
          <a:stretch>
            <a:fillRect/>
          </a:stretch>
        </p:blipFill>
        <p:spPr bwMode="auto">
          <a:xfrm>
            <a:off x="228600" y="228600"/>
            <a:ext cx="3200399" cy="44852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7" name="Picture 6"/>
          <p:cNvPicPr>
            <a:picLocks noChangeAspect="1"/>
          </p:cNvPicPr>
          <p:nvPr/>
        </p:nvPicPr>
        <p:blipFill>
          <a:blip r:embed="rId4"/>
          <a:stretch>
            <a:fillRect/>
          </a:stretch>
        </p:blipFill>
        <p:spPr>
          <a:xfrm>
            <a:off x="1219200" y="3733800"/>
            <a:ext cx="3607083" cy="28816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2021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down)">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wipe(down)">
                                      <p:cBhvr>
                                        <p:cTn id="12" dur="500"/>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124200" y="76200"/>
            <a:ext cx="5791200" cy="1154113"/>
          </a:xfrm>
        </p:spPr>
        <p:txBody>
          <a:bodyPr/>
          <a:lstStyle/>
          <a:p>
            <a:r>
              <a:rPr lang="en-US" dirty="0" smtClean="0"/>
              <a:t>Regulating Morality</a:t>
            </a:r>
          </a:p>
        </p:txBody>
      </p:sp>
      <p:sp>
        <p:nvSpPr>
          <p:cNvPr id="32772" name="Content Placeholder 3"/>
          <p:cNvSpPr>
            <a:spLocks noGrp="1"/>
          </p:cNvSpPr>
          <p:nvPr>
            <p:ph sz="half" idx="2"/>
          </p:nvPr>
        </p:nvSpPr>
        <p:spPr>
          <a:xfrm>
            <a:off x="4876800" y="1371600"/>
            <a:ext cx="4056063" cy="5222606"/>
          </a:xfrm>
          <a:prstGeom prst="rect">
            <a:avLst/>
          </a:prstGeom>
        </p:spPr>
        <p:txBody>
          <a:bodyPr>
            <a:noAutofit/>
          </a:bodyPr>
          <a:lstStyle/>
          <a:p>
            <a:r>
              <a:rPr lang="en-US" sz="3200" dirty="0" smtClean="0"/>
              <a:t>Comstock Laws</a:t>
            </a:r>
          </a:p>
          <a:p>
            <a:pPr lvl="1"/>
            <a:r>
              <a:rPr lang="en-US" sz="2800" dirty="0" smtClean="0"/>
              <a:t>Illegal to send “</a:t>
            </a:r>
            <a:r>
              <a:rPr lang="en-US" sz="2800" dirty="0" err="1" smtClean="0"/>
              <a:t>obsene</a:t>
            </a:r>
            <a:r>
              <a:rPr lang="en-US" sz="2800" dirty="0" smtClean="0"/>
              <a:t>, lewd, and/or lascivious” materials through the mail.</a:t>
            </a:r>
          </a:p>
          <a:p>
            <a:r>
              <a:rPr lang="en-US" sz="3200" dirty="0" smtClean="0"/>
              <a:t>Margaret Sanger</a:t>
            </a:r>
          </a:p>
          <a:p>
            <a:pPr lvl="1"/>
            <a:r>
              <a:rPr lang="en-US" sz="2800" dirty="0" smtClean="0"/>
              <a:t>American Birth Control League (Planned Parenthood)</a:t>
            </a:r>
          </a:p>
        </p:txBody>
      </p:sp>
      <p:pic>
        <p:nvPicPr>
          <p:cNvPr id="79876" name="Picture 4" descr="File:Anthony Comstock.jpg"/>
          <p:cNvPicPr>
            <a:picLocks noChangeAspect="1" noChangeArrowheads="1"/>
          </p:cNvPicPr>
          <p:nvPr/>
        </p:nvPicPr>
        <p:blipFill>
          <a:blip r:embed="rId3" cstate="print">
            <a:extLst/>
          </a:blip>
          <a:srcRect/>
          <a:stretch>
            <a:fillRect/>
          </a:stretch>
        </p:blipFill>
        <p:spPr bwMode="auto">
          <a:xfrm>
            <a:off x="228600" y="304800"/>
            <a:ext cx="2590801" cy="3962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pic>
        <p:nvPicPr>
          <p:cNvPr id="79874" name="Picture 2" descr="File:MargaretSanger-Underwood.LOC.jpg"/>
          <p:cNvPicPr>
            <a:picLocks noChangeAspect="1" noChangeArrowheads="1"/>
          </p:cNvPicPr>
          <p:nvPr/>
        </p:nvPicPr>
        <p:blipFill>
          <a:blip r:embed="rId4" cstate="print">
            <a:extLst/>
          </a:blip>
          <a:srcRect/>
          <a:stretch>
            <a:fillRect/>
          </a:stretch>
        </p:blipFill>
        <p:spPr bwMode="auto">
          <a:xfrm>
            <a:off x="1981200" y="3048000"/>
            <a:ext cx="2794338" cy="35462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Tree>
    <p:extLst>
      <p:ext uri="{BB962C8B-B14F-4D97-AF65-F5344CB8AC3E}">
        <p14:creationId xmlns:p14="http://schemas.microsoft.com/office/powerpoint/2010/main" val="148933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876"/>
                                        </p:tgtEl>
                                        <p:attrNameLst>
                                          <p:attrName>style.visibility</p:attrName>
                                        </p:attrNameLst>
                                      </p:cBhvr>
                                      <p:to>
                                        <p:strVal val="visible"/>
                                      </p:to>
                                    </p:set>
                                    <p:animEffect transition="in" filter="fade">
                                      <p:cBhvr>
                                        <p:cTn id="7" dur="500"/>
                                        <p:tgtEl>
                                          <p:spTgt spid="798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772">
                                            <p:txEl>
                                              <p:pRg st="0" end="0"/>
                                            </p:txEl>
                                          </p:spTgt>
                                        </p:tgtEl>
                                        <p:attrNameLst>
                                          <p:attrName>style.visibility</p:attrName>
                                        </p:attrNameLst>
                                      </p:cBhvr>
                                      <p:to>
                                        <p:strVal val="visible"/>
                                      </p:to>
                                    </p:set>
                                    <p:animEffect transition="in" filter="fade">
                                      <p:cBhvr>
                                        <p:cTn id="10" dur="500"/>
                                        <p:tgtEl>
                                          <p:spTgt spid="3277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2772">
                                            <p:txEl>
                                              <p:pRg st="1" end="1"/>
                                            </p:txEl>
                                          </p:spTgt>
                                        </p:tgtEl>
                                        <p:attrNameLst>
                                          <p:attrName>style.visibility</p:attrName>
                                        </p:attrNameLst>
                                      </p:cBhvr>
                                      <p:to>
                                        <p:strVal val="visible"/>
                                      </p:to>
                                    </p:set>
                                    <p:animEffect transition="in" filter="fade">
                                      <p:cBhvr>
                                        <p:cTn id="15" dur="500"/>
                                        <p:tgtEl>
                                          <p:spTgt spid="3277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9874"/>
                                        </p:tgtEl>
                                        <p:attrNameLst>
                                          <p:attrName>style.visibility</p:attrName>
                                        </p:attrNameLst>
                                      </p:cBhvr>
                                      <p:to>
                                        <p:strVal val="visible"/>
                                      </p:to>
                                    </p:set>
                                    <p:animEffect transition="in" filter="fade">
                                      <p:cBhvr>
                                        <p:cTn id="20" dur="500"/>
                                        <p:tgtEl>
                                          <p:spTgt spid="7987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2772">
                                            <p:txEl>
                                              <p:pRg st="2" end="2"/>
                                            </p:txEl>
                                          </p:spTgt>
                                        </p:tgtEl>
                                        <p:attrNameLst>
                                          <p:attrName>style.visibility</p:attrName>
                                        </p:attrNameLst>
                                      </p:cBhvr>
                                      <p:to>
                                        <p:strVal val="visible"/>
                                      </p:to>
                                    </p:set>
                                    <p:animEffect transition="in" filter="fade">
                                      <p:cBhvr>
                                        <p:cTn id="23" dur="500"/>
                                        <p:tgtEl>
                                          <p:spTgt spid="3277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2772">
                                            <p:txEl>
                                              <p:pRg st="3" end="3"/>
                                            </p:txEl>
                                          </p:spTgt>
                                        </p:tgtEl>
                                        <p:attrNameLst>
                                          <p:attrName>style.visibility</p:attrName>
                                        </p:attrNameLst>
                                      </p:cBhvr>
                                      <p:to>
                                        <p:strVal val="visible"/>
                                      </p:to>
                                    </p:set>
                                    <p:animEffect transition="in" filter="fade">
                                      <p:cBhvr>
                                        <p:cTn id="28" dur="500"/>
                                        <p:tgtEl>
                                          <p:spTgt spid="327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pload.wikimedia.org/wikipedia/commons/thumb/a/a2/The_Drunkard's_Progress_-_Color.jpg/640px-The_Drunkard's_Progress_-_Col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6603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52400"/>
            <a:ext cx="9144000" cy="892552"/>
          </a:xfrm>
          <a:prstGeom prst="rect">
            <a:avLst/>
          </a:prstGeom>
          <a:noFill/>
        </p:spPr>
        <p:txBody>
          <a:bodyPr wrap="square" lIns="91440" tIns="45720" rIns="91440" bIns="45720">
            <a:spAutoFit/>
          </a:bodyPr>
          <a:lstStyle/>
          <a:p>
            <a:pPr algn="ctr"/>
            <a:r>
              <a:rPr lang="en-US" sz="5200" b="1" spc="50" dirty="0" smtClean="0">
                <a:ln w="12700" cmpd="sng">
                  <a:solidFill>
                    <a:schemeClr val="accent6">
                      <a:satMod val="120000"/>
                      <a:shade val="80000"/>
                    </a:schemeClr>
                  </a:solidFill>
                  <a:prstDash val="solid"/>
                </a:ln>
                <a:solidFill>
                  <a:schemeClr val="accent6">
                    <a:tint val="1000"/>
                  </a:schemeClr>
                </a:solidFill>
                <a:effectLst>
                  <a:glow rad="63500">
                    <a:schemeClr val="accent3">
                      <a:satMod val="175000"/>
                      <a:alpha val="40000"/>
                    </a:schemeClr>
                  </a:glow>
                </a:effectLst>
              </a:rPr>
              <a:t>The Temperance Movement</a:t>
            </a:r>
            <a:endParaRPr lang="en-US" sz="5200" b="1" spc="50" dirty="0">
              <a:ln w="12700" cmpd="sng">
                <a:solidFill>
                  <a:schemeClr val="accent6">
                    <a:satMod val="120000"/>
                    <a:shade val="80000"/>
                  </a:schemeClr>
                </a:solidFill>
                <a:prstDash val="solid"/>
              </a:ln>
              <a:solidFill>
                <a:schemeClr val="accent6">
                  <a:tint val="1000"/>
                </a:schemeClr>
              </a:solidFill>
              <a:effectLst>
                <a:glow rad="63500">
                  <a:schemeClr val="accent3">
                    <a:satMod val="175000"/>
                    <a:alpha val="40000"/>
                  </a:schemeClr>
                </a:glow>
              </a:effectLst>
            </a:endParaRPr>
          </a:p>
        </p:txBody>
      </p:sp>
    </p:spTree>
    <p:extLst>
      <p:ext uri="{BB962C8B-B14F-4D97-AF65-F5344CB8AC3E}">
        <p14:creationId xmlns:p14="http://schemas.microsoft.com/office/powerpoint/2010/main" val="376353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029200" y="304800"/>
            <a:ext cx="3962400" cy="1992313"/>
          </a:xfrm>
        </p:spPr>
        <p:txBody>
          <a:bodyPr>
            <a:normAutofit fontScale="90000"/>
          </a:bodyPr>
          <a:lstStyle/>
          <a:p>
            <a:r>
              <a:rPr lang="en-US" dirty="0" smtClean="0"/>
              <a:t>The Temperance Movement</a:t>
            </a:r>
          </a:p>
        </p:txBody>
      </p:sp>
      <p:sp>
        <p:nvSpPr>
          <p:cNvPr id="33795" name="Content Placeholder 2"/>
          <p:cNvSpPr>
            <a:spLocks noGrp="1"/>
          </p:cNvSpPr>
          <p:nvPr>
            <p:ph idx="1"/>
          </p:nvPr>
        </p:nvSpPr>
        <p:spPr>
          <a:xfrm>
            <a:off x="4953000" y="2514600"/>
            <a:ext cx="4038600" cy="4114800"/>
          </a:xfrm>
        </p:spPr>
        <p:txBody>
          <a:bodyPr>
            <a:normAutofit/>
          </a:bodyPr>
          <a:lstStyle/>
          <a:p>
            <a:r>
              <a:rPr lang="en-US" sz="3600" dirty="0" smtClean="0"/>
              <a:t>Carrie A. Nation</a:t>
            </a:r>
          </a:p>
          <a:p>
            <a:pPr lvl="1"/>
            <a:r>
              <a:rPr lang="en-US" sz="3200" dirty="0" smtClean="0"/>
              <a:t>Radical member of the temperance movement</a:t>
            </a:r>
          </a:p>
          <a:p>
            <a:pPr lvl="1"/>
            <a:r>
              <a:rPr lang="en-US" sz="3200" dirty="0" smtClean="0"/>
              <a:t>“</a:t>
            </a:r>
            <a:r>
              <a:rPr lang="en-US" sz="3200" dirty="0" err="1" smtClean="0"/>
              <a:t>Hatchetations</a:t>
            </a:r>
            <a:r>
              <a:rPr lang="en-US" sz="3200" dirty="0" smtClean="0"/>
              <a:t>”</a:t>
            </a:r>
          </a:p>
        </p:txBody>
      </p:sp>
      <p:pic>
        <p:nvPicPr>
          <p:cNvPr id="77826" name="Picture 2" descr="File:CarryNation.jpeg"/>
          <p:cNvPicPr>
            <a:picLocks noChangeAspect="1" noChangeArrowheads="1"/>
          </p:cNvPicPr>
          <p:nvPr/>
        </p:nvPicPr>
        <p:blipFill>
          <a:blip r:embed="rId3" cstate="print">
            <a:extLst/>
          </a:blip>
          <a:srcRect/>
          <a:stretch>
            <a:fillRect/>
          </a:stretch>
        </p:blipFill>
        <p:spPr bwMode="auto">
          <a:xfrm>
            <a:off x="152400" y="152401"/>
            <a:ext cx="2514600" cy="32564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
        <p:nvSpPr>
          <p:cNvPr id="3" name="Rectangle 2"/>
          <p:cNvSpPr/>
          <p:nvPr/>
        </p:nvSpPr>
        <p:spPr>
          <a:xfrm rot="594614">
            <a:off x="2353100" y="698288"/>
            <a:ext cx="3157221" cy="2123658"/>
          </a:xfrm>
          <a:prstGeom prst="rect">
            <a:avLst/>
          </a:prstGeom>
          <a:noFill/>
        </p:spPr>
        <p:txBody>
          <a:bodyPr wrap="square" lIns="91440" tIns="45720" rIns="91440" bIns="45720">
            <a:spAutoFit/>
          </a:bodyPr>
          <a:lstStyle/>
          <a:p>
            <a:pPr algn="ctr"/>
            <a:r>
              <a:rPr lang="en-US" sz="4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“Smash, ladies, smash!”</a:t>
            </a:r>
            <a:endParaRPr lang="en-US" sz="4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Picture 3"/>
          <p:cNvPicPr>
            <a:picLocks noChangeAspect="1"/>
          </p:cNvPicPr>
          <p:nvPr/>
        </p:nvPicPr>
        <p:blipFill>
          <a:blip r:embed="rId4"/>
          <a:stretch>
            <a:fillRect/>
          </a:stretch>
        </p:blipFill>
        <p:spPr>
          <a:xfrm>
            <a:off x="152400" y="3276600"/>
            <a:ext cx="4664765" cy="33528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9687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arn(outVertical)">
                                      <p:cBhvr>
                                        <p:cTn id="7" dur="500"/>
                                        <p:tgtEl>
                                          <p:spTgt spid="3379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7826"/>
                                        </p:tgtEl>
                                        <p:attrNameLst>
                                          <p:attrName>style.visibility</p:attrName>
                                        </p:attrNameLst>
                                      </p:cBhvr>
                                      <p:to>
                                        <p:strVal val="visible"/>
                                      </p:to>
                                    </p:set>
                                    <p:animEffect transition="in" filter="fade">
                                      <p:cBhvr>
                                        <p:cTn id="10" dur="500"/>
                                        <p:tgtEl>
                                          <p:spTgt spid="778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33795">
                                            <p:txEl>
                                              <p:pRg st="1" end="1"/>
                                            </p:txEl>
                                          </p:spTgt>
                                        </p:tgtEl>
                                        <p:attrNameLst>
                                          <p:attrName>style.visibility</p:attrName>
                                        </p:attrNameLst>
                                      </p:cBhvr>
                                      <p:to>
                                        <p:strVal val="visible"/>
                                      </p:to>
                                    </p:set>
                                    <p:animEffect transition="in" filter="barn(outVertical)">
                                      <p:cBhvr>
                                        <p:cTn id="15" dur="500"/>
                                        <p:tgtEl>
                                          <p:spTgt spid="3379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33795">
                                            <p:txEl>
                                              <p:pRg st="2" end="2"/>
                                            </p:txEl>
                                          </p:spTgt>
                                        </p:tgtEl>
                                        <p:attrNameLst>
                                          <p:attrName>style.visibility</p:attrName>
                                        </p:attrNameLst>
                                      </p:cBhvr>
                                      <p:to>
                                        <p:strVal val="visible"/>
                                      </p:to>
                                    </p:set>
                                    <p:animEffect transition="in" filter="barn(outVertical)">
                                      <p:cBhvr>
                                        <p:cTn id="23" dur="500"/>
                                        <p:tgtEl>
                                          <p:spTgt spid="33795">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uiExpand="1"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7576"/>
            <a:ext cx="8286751" cy="1242621"/>
          </a:xfrm>
        </p:spPr>
        <p:txBody>
          <a:bodyPr/>
          <a:lstStyle/>
          <a:p>
            <a:pPr algn="l"/>
            <a:r>
              <a:rPr lang="en-US" dirty="0" smtClean="0"/>
              <a:t>Temperance Movement</a:t>
            </a:r>
            <a:endParaRPr lang="en-US" dirty="0"/>
          </a:p>
        </p:txBody>
      </p:sp>
      <p:sp>
        <p:nvSpPr>
          <p:cNvPr id="3" name="Content Placeholder 2"/>
          <p:cNvSpPr>
            <a:spLocks noGrp="1"/>
          </p:cNvSpPr>
          <p:nvPr>
            <p:ph idx="1"/>
          </p:nvPr>
        </p:nvSpPr>
        <p:spPr>
          <a:xfrm>
            <a:off x="457200" y="1600200"/>
            <a:ext cx="4860925" cy="4648199"/>
          </a:xfrm>
        </p:spPr>
        <p:txBody>
          <a:bodyPr>
            <a:normAutofit/>
          </a:bodyPr>
          <a:lstStyle/>
          <a:p>
            <a:r>
              <a:rPr lang="en-US" sz="3200" dirty="0"/>
              <a:t>Women’s Christian Temperance </a:t>
            </a:r>
            <a:r>
              <a:rPr lang="en-US" sz="3200" dirty="0" smtClean="0"/>
              <a:t>Union (WCTU)</a:t>
            </a:r>
          </a:p>
          <a:p>
            <a:pPr lvl="1"/>
            <a:r>
              <a:rPr lang="en-US" sz="2800" dirty="0" smtClean="0"/>
              <a:t>Create a “sober and pure world”</a:t>
            </a:r>
            <a:endParaRPr lang="en-US" sz="2800" dirty="0"/>
          </a:p>
          <a:p>
            <a:r>
              <a:rPr lang="en-US" sz="3200" dirty="0" smtClean="0"/>
              <a:t>Frances Willard</a:t>
            </a:r>
          </a:p>
          <a:p>
            <a:pPr lvl="1"/>
            <a:r>
              <a:rPr lang="en-US" sz="2800" dirty="0" smtClean="0"/>
              <a:t>Expanded the scope of the Union’s goals</a:t>
            </a:r>
            <a:endParaRPr lang="en-US" sz="2800" dirty="0"/>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rot="376339">
            <a:off x="7297615" y="59592"/>
            <a:ext cx="1701800" cy="1701800"/>
          </a:xfrm>
          <a:prstGeom prst="rect">
            <a:avLst/>
          </a:prstGeom>
        </p:spPr>
      </p:pic>
      <p:pic>
        <p:nvPicPr>
          <p:cNvPr id="5" name="Picture 4"/>
          <p:cNvPicPr>
            <a:picLocks noChangeAspect="1"/>
          </p:cNvPicPr>
          <p:nvPr/>
        </p:nvPicPr>
        <p:blipFill>
          <a:blip r:embed="rId4"/>
          <a:stretch>
            <a:fillRect/>
          </a:stretch>
        </p:blipFill>
        <p:spPr>
          <a:xfrm>
            <a:off x="5410200" y="4191000"/>
            <a:ext cx="3543300" cy="24881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5"/>
          <a:stretch>
            <a:fillRect/>
          </a:stretch>
        </p:blipFill>
        <p:spPr>
          <a:xfrm rot="21153260">
            <a:off x="5433554" y="1406484"/>
            <a:ext cx="2345442" cy="28651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7177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ircle(in)">
                                      <p:cBhvr>
                                        <p:cTn id="25" dur="1000"/>
                                        <p:tgtEl>
                                          <p:spTgt spid="3">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circle(in)">
                                      <p:cBhvr>
                                        <p:cTn id="3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rot="21264057">
            <a:off x="1676516" y="1551958"/>
            <a:ext cx="2293494" cy="3238551"/>
          </a:xfrm>
          <a:prstGeom prst="rect">
            <a:avLst/>
          </a:prstGeom>
          <a:ln>
            <a:noFill/>
          </a:ln>
          <a:effectLst>
            <a:outerShdw blurRad="190500" algn="tl" rotWithShape="0">
              <a:srgbClr val="000000">
                <a:alpha val="70000"/>
              </a:srgbClr>
            </a:outerShdw>
          </a:effectLst>
        </p:spPr>
      </p:pic>
      <p:sp>
        <p:nvSpPr>
          <p:cNvPr id="34818" name="Title 1"/>
          <p:cNvSpPr>
            <a:spLocks noGrp="1"/>
          </p:cNvSpPr>
          <p:nvPr>
            <p:ph type="title"/>
          </p:nvPr>
        </p:nvSpPr>
        <p:spPr/>
        <p:txBody>
          <a:bodyPr>
            <a:normAutofit/>
          </a:bodyPr>
          <a:lstStyle/>
          <a:p>
            <a:r>
              <a:rPr lang="en-US" dirty="0" smtClean="0"/>
              <a:t>The Temperance Movement</a:t>
            </a:r>
          </a:p>
        </p:txBody>
      </p:sp>
      <p:sp>
        <p:nvSpPr>
          <p:cNvPr id="34819" name="Content Placeholder 2"/>
          <p:cNvSpPr>
            <a:spLocks noGrp="1"/>
          </p:cNvSpPr>
          <p:nvPr>
            <p:ph idx="1"/>
          </p:nvPr>
        </p:nvSpPr>
        <p:spPr>
          <a:xfrm>
            <a:off x="4038600" y="1600200"/>
            <a:ext cx="4876801" cy="4800599"/>
          </a:xfrm>
        </p:spPr>
        <p:txBody>
          <a:bodyPr>
            <a:noAutofit/>
          </a:bodyPr>
          <a:lstStyle/>
          <a:p>
            <a:r>
              <a:rPr lang="en-US" sz="3600" dirty="0" smtClean="0"/>
              <a:t>Anti-Saloon League</a:t>
            </a:r>
          </a:p>
          <a:p>
            <a:pPr lvl="1"/>
            <a:r>
              <a:rPr lang="en-US" sz="3200" dirty="0" smtClean="0"/>
              <a:t>Focused on legislation, not behavior</a:t>
            </a:r>
          </a:p>
          <a:p>
            <a:pPr lvl="1"/>
            <a:r>
              <a:rPr lang="en-US" sz="3200" dirty="0" smtClean="0"/>
              <a:t>South and rural North; Protestant churches</a:t>
            </a:r>
          </a:p>
          <a:p>
            <a:pPr lvl="1"/>
            <a:r>
              <a:rPr lang="en-US" sz="3200" dirty="0" smtClean="0"/>
              <a:t>18</a:t>
            </a:r>
            <a:r>
              <a:rPr lang="en-US" sz="3200" baseline="30000" dirty="0" smtClean="0"/>
              <a:t>th</a:t>
            </a:r>
            <a:r>
              <a:rPr lang="en-US" sz="3200" dirty="0" smtClean="0"/>
              <a:t> Amendment (1919)</a:t>
            </a:r>
          </a:p>
        </p:txBody>
      </p:sp>
      <p:pic>
        <p:nvPicPr>
          <p:cNvPr id="3" name="Picture 2"/>
          <p:cNvPicPr>
            <a:picLocks noChangeAspect="1"/>
          </p:cNvPicPr>
          <p:nvPr/>
        </p:nvPicPr>
        <p:blipFill>
          <a:blip r:embed="rId4"/>
          <a:stretch>
            <a:fillRect/>
          </a:stretch>
        </p:blipFill>
        <p:spPr>
          <a:xfrm>
            <a:off x="152400" y="2837586"/>
            <a:ext cx="2438400" cy="3842614"/>
          </a:xfrm>
          <a:prstGeom prst="rect">
            <a:avLst/>
          </a:prstGeom>
        </p:spPr>
      </p:pic>
    </p:spTree>
    <p:extLst>
      <p:ext uri="{BB962C8B-B14F-4D97-AF65-F5344CB8AC3E}">
        <p14:creationId xmlns:p14="http://schemas.microsoft.com/office/powerpoint/2010/main" val="217804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heel(1)">
                                      <p:cBhvr>
                                        <p:cTn id="7" dur="10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wheel(1)">
                                      <p:cBhvr>
                                        <p:cTn id="12" dur="1000"/>
                                        <p:tgtEl>
                                          <p:spTgt spid="34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wheel(1)">
                                      <p:cBhvr>
                                        <p:cTn id="17" dur="1000"/>
                                        <p:tgtEl>
                                          <p:spTgt spid="348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wheel(1)">
                                      <p:cBhvr>
                                        <p:cTn id="22" dur="1000"/>
                                        <p:tgtEl>
                                          <p:spTgt spid="34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483</TotalTime>
  <Words>1096</Words>
  <Application>Microsoft Office PowerPoint</Application>
  <PresentationFormat>On-screen Show (4:3)</PresentationFormat>
  <Paragraphs>139</Paragraphs>
  <Slides>18</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News Gothic MT</vt:lpstr>
      <vt:lpstr>Wingdings</vt:lpstr>
      <vt:lpstr>Wingdings 2</vt:lpstr>
      <vt:lpstr>Breeze</vt:lpstr>
      <vt:lpstr>Helping Those Who Cannot Help Themselves</vt:lpstr>
      <vt:lpstr>Central Park</vt:lpstr>
      <vt:lpstr>Social Gospel</vt:lpstr>
      <vt:lpstr>Social Gospel</vt:lpstr>
      <vt:lpstr>Regulating Morality</vt:lpstr>
      <vt:lpstr>PowerPoint Presentation</vt:lpstr>
      <vt:lpstr>The Temperance Movement</vt:lpstr>
      <vt:lpstr>Temperance Movement</vt:lpstr>
      <vt:lpstr>The Temperance Movement</vt:lpstr>
      <vt:lpstr>PowerPoint Presentation</vt:lpstr>
      <vt:lpstr>Women’s Suffrage</vt:lpstr>
      <vt:lpstr>Women’s Suffrage</vt:lpstr>
      <vt:lpstr>PowerPoint Presentation</vt:lpstr>
      <vt:lpstr>Women’s Suffrage</vt:lpstr>
      <vt:lpstr>Women’s Suffrage</vt:lpstr>
      <vt:lpstr>PowerPoint Presentation</vt:lpstr>
      <vt:lpstr>PowerPoint Presentation</vt:lpstr>
      <vt:lpstr>PowerPoint Presentation</vt:lpstr>
    </vt:vector>
  </TitlesOfParts>
  <Company>Corona Norco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Hanrahan</dc:creator>
  <cp:lastModifiedBy>David Cummings</cp:lastModifiedBy>
  <cp:revision>41</cp:revision>
  <dcterms:created xsi:type="dcterms:W3CDTF">2014-01-21T22:04:38Z</dcterms:created>
  <dcterms:modified xsi:type="dcterms:W3CDTF">2016-12-21T20:36:39Z</dcterms:modified>
</cp:coreProperties>
</file>