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5"/>
  </p:notesMasterIdLst>
  <p:sldIdLst>
    <p:sldId id="312" r:id="rId2"/>
    <p:sldId id="313" r:id="rId3"/>
    <p:sldId id="314" r:id="rId4"/>
    <p:sldId id="315" r:id="rId5"/>
    <p:sldId id="316" r:id="rId6"/>
    <p:sldId id="317" r:id="rId7"/>
    <p:sldId id="318" r:id="rId8"/>
    <p:sldId id="319" r:id="rId9"/>
    <p:sldId id="320" r:id="rId10"/>
    <p:sldId id="321" r:id="rId11"/>
    <p:sldId id="322" r:id="rId12"/>
    <p:sldId id="323" r:id="rId13"/>
    <p:sldId id="302" r:id="rId14"/>
    <p:sldId id="290" r:id="rId15"/>
    <p:sldId id="298" r:id="rId16"/>
    <p:sldId id="304" r:id="rId17"/>
    <p:sldId id="303" r:id="rId18"/>
    <p:sldId id="305" r:id="rId19"/>
    <p:sldId id="286" r:id="rId20"/>
    <p:sldId id="306" r:id="rId21"/>
    <p:sldId id="307" r:id="rId22"/>
    <p:sldId id="259" r:id="rId23"/>
    <p:sldId id="309" r:id="rId24"/>
    <p:sldId id="336" r:id="rId25"/>
    <p:sldId id="260" r:id="rId26"/>
    <p:sldId id="273" r:id="rId27"/>
    <p:sldId id="311" r:id="rId28"/>
    <p:sldId id="328" r:id="rId29"/>
    <p:sldId id="329" r:id="rId30"/>
    <p:sldId id="330" r:id="rId31"/>
    <p:sldId id="331" r:id="rId32"/>
    <p:sldId id="337" r:id="rId33"/>
    <p:sldId id="33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5954"/>
    <a:srgbClr val="654B3E"/>
    <a:srgbClr val="6548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282" autoAdjust="0"/>
  </p:normalViewPr>
  <p:slideViewPr>
    <p:cSldViewPr snapToGrid="0" snapToObjects="1">
      <p:cViewPr varScale="1">
        <p:scale>
          <a:sx n="49" d="100"/>
          <a:sy n="49" d="100"/>
        </p:scale>
        <p:origin x="1662" y="4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89FA2-C9D5-4893-8D9D-1B3C7AFF0E0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D8921DBA-CC8F-41BD-8CC7-AF53C97B961B}">
      <dgm:prSet phldrT="[Text]"/>
      <dgm:spPr/>
      <dgm:t>
        <a:bodyPr/>
        <a:lstStyle/>
        <a:p>
          <a:r>
            <a:rPr lang="en-US" dirty="0" smtClean="0"/>
            <a:t>Voters</a:t>
          </a:r>
          <a:endParaRPr lang="en-US" dirty="0"/>
        </a:p>
      </dgm:t>
    </dgm:pt>
    <dgm:pt modelId="{E8233B52-3411-44FA-B534-26FA63A53C6C}" type="parTrans" cxnId="{88222266-A94F-47CD-8751-0DAFFD344589}">
      <dgm:prSet/>
      <dgm:spPr/>
      <dgm:t>
        <a:bodyPr/>
        <a:lstStyle/>
        <a:p>
          <a:endParaRPr lang="en-US"/>
        </a:p>
      </dgm:t>
    </dgm:pt>
    <dgm:pt modelId="{CEBC6050-F8FF-407E-B81A-706482B1FE15}" type="sibTrans" cxnId="{88222266-A94F-47CD-8751-0DAFFD344589}">
      <dgm:prSet/>
      <dgm:spPr/>
      <dgm:t>
        <a:bodyPr/>
        <a:lstStyle/>
        <a:p>
          <a:endParaRPr lang="en-US"/>
        </a:p>
      </dgm:t>
    </dgm:pt>
    <dgm:pt modelId="{E13EAD98-6543-4F1C-9912-A42E6EBE1B3F}" type="asst">
      <dgm:prSet phldrT="[Text]"/>
      <dgm:spPr/>
      <dgm:t>
        <a:bodyPr/>
        <a:lstStyle/>
        <a:p>
          <a:r>
            <a:rPr lang="en-US" dirty="0" smtClean="0"/>
            <a:t>Mayor</a:t>
          </a:r>
          <a:endParaRPr lang="en-US" dirty="0"/>
        </a:p>
      </dgm:t>
    </dgm:pt>
    <dgm:pt modelId="{05F0E252-6496-4CA6-B38F-2816A432AA46}" type="parTrans" cxnId="{F0130C5F-4587-49E7-8DED-FFC782C38DB2}">
      <dgm:prSet/>
      <dgm:spPr/>
      <dgm:t>
        <a:bodyPr/>
        <a:lstStyle/>
        <a:p>
          <a:endParaRPr lang="en-US"/>
        </a:p>
      </dgm:t>
    </dgm:pt>
    <dgm:pt modelId="{2914A4D9-E478-4339-BF22-B4378F63EEF5}" type="sibTrans" cxnId="{F0130C5F-4587-49E7-8DED-FFC782C38DB2}">
      <dgm:prSet/>
      <dgm:spPr/>
      <dgm:t>
        <a:bodyPr/>
        <a:lstStyle/>
        <a:p>
          <a:endParaRPr lang="en-US"/>
        </a:p>
      </dgm:t>
    </dgm:pt>
    <dgm:pt modelId="{9B5CC57F-3DDF-4F97-B91F-77E16C8C4403}" type="asst">
      <dgm:prSet/>
      <dgm:spPr/>
      <dgm:t>
        <a:bodyPr/>
        <a:lstStyle/>
        <a:p>
          <a:r>
            <a:rPr lang="en-US" dirty="0" smtClean="0"/>
            <a:t>City Council</a:t>
          </a:r>
          <a:endParaRPr lang="en-US" dirty="0"/>
        </a:p>
      </dgm:t>
    </dgm:pt>
    <dgm:pt modelId="{DCB1F1AD-BCD0-40FC-A736-FE87A6E5B0F5}" type="parTrans" cxnId="{B9D9599B-0DCC-47FA-AE7D-FE57BE42068F}">
      <dgm:prSet/>
      <dgm:spPr/>
      <dgm:t>
        <a:bodyPr/>
        <a:lstStyle/>
        <a:p>
          <a:endParaRPr lang="en-US"/>
        </a:p>
      </dgm:t>
    </dgm:pt>
    <dgm:pt modelId="{EE2A5DEE-3B5B-451B-8F48-CC984DA26CF3}" type="sibTrans" cxnId="{B9D9599B-0DCC-47FA-AE7D-FE57BE42068F}">
      <dgm:prSet/>
      <dgm:spPr/>
      <dgm:t>
        <a:bodyPr/>
        <a:lstStyle/>
        <a:p>
          <a:endParaRPr lang="en-US"/>
        </a:p>
      </dgm:t>
    </dgm:pt>
    <dgm:pt modelId="{C29F7E6B-07C1-4679-A615-1F359BF6B3DF}">
      <dgm:prSet/>
      <dgm:spPr/>
      <dgm:t>
        <a:bodyPr/>
        <a:lstStyle/>
        <a:p>
          <a:r>
            <a:rPr lang="en-US" dirty="0" smtClean="0"/>
            <a:t>Heads of City Departments</a:t>
          </a:r>
          <a:endParaRPr lang="en-US" dirty="0"/>
        </a:p>
      </dgm:t>
    </dgm:pt>
    <dgm:pt modelId="{E552B83E-2EDB-4777-B184-D2E80E7239EA}" type="parTrans" cxnId="{E4C89F60-1227-405B-9AE2-1C21447662FC}">
      <dgm:prSet/>
      <dgm:spPr/>
      <dgm:t>
        <a:bodyPr/>
        <a:lstStyle/>
        <a:p>
          <a:endParaRPr lang="en-US"/>
        </a:p>
      </dgm:t>
    </dgm:pt>
    <dgm:pt modelId="{ADD2A7F2-46D8-4ABB-A249-96DE03D608C4}" type="sibTrans" cxnId="{E4C89F60-1227-405B-9AE2-1C21447662FC}">
      <dgm:prSet/>
      <dgm:spPr/>
      <dgm:t>
        <a:bodyPr/>
        <a:lstStyle/>
        <a:p>
          <a:endParaRPr lang="en-US"/>
        </a:p>
      </dgm:t>
    </dgm:pt>
    <dgm:pt modelId="{B682F85B-10A8-4DD7-935E-DCE3FA1AD6ED}" type="pres">
      <dgm:prSet presAssocID="{D0189FA2-C9D5-4893-8D9D-1B3C7AFF0E01}" presName="hierChild1" presStyleCnt="0">
        <dgm:presLayoutVars>
          <dgm:orgChart val="1"/>
          <dgm:chPref val="1"/>
          <dgm:dir/>
          <dgm:animOne val="branch"/>
          <dgm:animLvl val="lvl"/>
          <dgm:resizeHandles/>
        </dgm:presLayoutVars>
      </dgm:prSet>
      <dgm:spPr/>
      <dgm:t>
        <a:bodyPr/>
        <a:lstStyle/>
        <a:p>
          <a:endParaRPr lang="en-US"/>
        </a:p>
      </dgm:t>
    </dgm:pt>
    <dgm:pt modelId="{F286C430-BCCB-4E21-BF16-FF2B0E8D077E}" type="pres">
      <dgm:prSet presAssocID="{D8921DBA-CC8F-41BD-8CC7-AF53C97B961B}" presName="hierRoot1" presStyleCnt="0">
        <dgm:presLayoutVars>
          <dgm:hierBranch val="init"/>
        </dgm:presLayoutVars>
      </dgm:prSet>
      <dgm:spPr/>
    </dgm:pt>
    <dgm:pt modelId="{939F0BBB-4FB0-494F-A462-457950D963A1}" type="pres">
      <dgm:prSet presAssocID="{D8921DBA-CC8F-41BD-8CC7-AF53C97B961B}" presName="rootComposite1" presStyleCnt="0"/>
      <dgm:spPr/>
    </dgm:pt>
    <dgm:pt modelId="{ECB88F43-F05C-45AF-A126-F61F7CBC6266}" type="pres">
      <dgm:prSet presAssocID="{D8921DBA-CC8F-41BD-8CC7-AF53C97B961B}" presName="rootText1" presStyleLbl="node0" presStyleIdx="0" presStyleCnt="1" custLinFactNeighborX="-27300">
        <dgm:presLayoutVars>
          <dgm:chPref val="3"/>
        </dgm:presLayoutVars>
      </dgm:prSet>
      <dgm:spPr/>
      <dgm:t>
        <a:bodyPr/>
        <a:lstStyle/>
        <a:p>
          <a:endParaRPr lang="en-US"/>
        </a:p>
      </dgm:t>
    </dgm:pt>
    <dgm:pt modelId="{2B700D7D-3906-46AE-A258-EFB303873497}" type="pres">
      <dgm:prSet presAssocID="{D8921DBA-CC8F-41BD-8CC7-AF53C97B961B}" presName="rootConnector1" presStyleLbl="node1" presStyleIdx="0" presStyleCnt="0"/>
      <dgm:spPr/>
      <dgm:t>
        <a:bodyPr/>
        <a:lstStyle/>
        <a:p>
          <a:endParaRPr lang="en-US"/>
        </a:p>
      </dgm:t>
    </dgm:pt>
    <dgm:pt modelId="{5A6E2EB4-3C1D-425F-94B0-635520F9B9E3}" type="pres">
      <dgm:prSet presAssocID="{D8921DBA-CC8F-41BD-8CC7-AF53C97B961B}" presName="hierChild2" presStyleCnt="0"/>
      <dgm:spPr/>
    </dgm:pt>
    <dgm:pt modelId="{6D2C1455-90E2-4CF1-865C-01CD3F4498B3}" type="pres">
      <dgm:prSet presAssocID="{D8921DBA-CC8F-41BD-8CC7-AF53C97B961B}" presName="hierChild3" presStyleCnt="0"/>
      <dgm:spPr/>
    </dgm:pt>
    <dgm:pt modelId="{5B32E98C-ABA1-4990-BF90-E6A10E40E960}" type="pres">
      <dgm:prSet presAssocID="{05F0E252-6496-4CA6-B38F-2816A432AA46}" presName="Name111" presStyleLbl="parChTrans1D2" presStyleIdx="0" presStyleCnt="2"/>
      <dgm:spPr/>
      <dgm:t>
        <a:bodyPr/>
        <a:lstStyle/>
        <a:p>
          <a:endParaRPr lang="en-US"/>
        </a:p>
      </dgm:t>
    </dgm:pt>
    <dgm:pt modelId="{E56E64D3-E9AD-42A6-B24D-2506522918F1}" type="pres">
      <dgm:prSet presAssocID="{E13EAD98-6543-4F1C-9912-A42E6EBE1B3F}" presName="hierRoot3" presStyleCnt="0">
        <dgm:presLayoutVars>
          <dgm:hierBranch val="init"/>
        </dgm:presLayoutVars>
      </dgm:prSet>
      <dgm:spPr/>
    </dgm:pt>
    <dgm:pt modelId="{F2F97537-1AC9-445F-8509-16A3913F0F9F}" type="pres">
      <dgm:prSet presAssocID="{E13EAD98-6543-4F1C-9912-A42E6EBE1B3F}" presName="rootComposite3" presStyleCnt="0"/>
      <dgm:spPr/>
    </dgm:pt>
    <dgm:pt modelId="{0858EAC2-4AF6-47A5-B950-90D13B96A787}" type="pres">
      <dgm:prSet presAssocID="{E13EAD98-6543-4F1C-9912-A42E6EBE1B3F}" presName="rootText3" presStyleLbl="asst1" presStyleIdx="0" presStyleCnt="2">
        <dgm:presLayoutVars>
          <dgm:chPref val="3"/>
        </dgm:presLayoutVars>
      </dgm:prSet>
      <dgm:spPr/>
      <dgm:t>
        <a:bodyPr/>
        <a:lstStyle/>
        <a:p>
          <a:endParaRPr lang="en-US"/>
        </a:p>
      </dgm:t>
    </dgm:pt>
    <dgm:pt modelId="{9C8BE52D-2951-4FBC-B926-C8C1C517DA7C}" type="pres">
      <dgm:prSet presAssocID="{E13EAD98-6543-4F1C-9912-A42E6EBE1B3F}" presName="rootConnector3" presStyleLbl="asst1" presStyleIdx="0" presStyleCnt="2"/>
      <dgm:spPr/>
      <dgm:t>
        <a:bodyPr/>
        <a:lstStyle/>
        <a:p>
          <a:endParaRPr lang="en-US"/>
        </a:p>
      </dgm:t>
    </dgm:pt>
    <dgm:pt modelId="{EBFB270F-3FDD-4D0D-938C-BF21CDBDE841}" type="pres">
      <dgm:prSet presAssocID="{E13EAD98-6543-4F1C-9912-A42E6EBE1B3F}" presName="hierChild6" presStyleCnt="0"/>
      <dgm:spPr/>
    </dgm:pt>
    <dgm:pt modelId="{621A3532-732C-49DF-A0E8-D81AAD1CDC2C}" type="pres">
      <dgm:prSet presAssocID="{E552B83E-2EDB-4777-B184-D2E80E7239EA}" presName="Name37" presStyleLbl="parChTrans1D3" presStyleIdx="0" presStyleCnt="1"/>
      <dgm:spPr/>
      <dgm:t>
        <a:bodyPr/>
        <a:lstStyle/>
        <a:p>
          <a:endParaRPr lang="en-US"/>
        </a:p>
      </dgm:t>
    </dgm:pt>
    <dgm:pt modelId="{20E6200E-1A3F-447F-80AC-0B0538629652}" type="pres">
      <dgm:prSet presAssocID="{C29F7E6B-07C1-4679-A615-1F359BF6B3DF}" presName="hierRoot2" presStyleCnt="0">
        <dgm:presLayoutVars>
          <dgm:hierBranch val="init"/>
        </dgm:presLayoutVars>
      </dgm:prSet>
      <dgm:spPr/>
    </dgm:pt>
    <dgm:pt modelId="{5E8807E2-8979-48BE-B12E-E251B82BB270}" type="pres">
      <dgm:prSet presAssocID="{C29F7E6B-07C1-4679-A615-1F359BF6B3DF}" presName="rootComposite" presStyleCnt="0"/>
      <dgm:spPr/>
    </dgm:pt>
    <dgm:pt modelId="{2DC3F41B-821F-478D-93F3-C9E5A23D6793}" type="pres">
      <dgm:prSet presAssocID="{C29F7E6B-07C1-4679-A615-1F359BF6B3DF}" presName="rootText" presStyleLbl="node3" presStyleIdx="0" presStyleCnt="1">
        <dgm:presLayoutVars>
          <dgm:chPref val="3"/>
        </dgm:presLayoutVars>
      </dgm:prSet>
      <dgm:spPr/>
      <dgm:t>
        <a:bodyPr/>
        <a:lstStyle/>
        <a:p>
          <a:endParaRPr lang="en-US"/>
        </a:p>
      </dgm:t>
    </dgm:pt>
    <dgm:pt modelId="{957CBE62-7A7A-4A13-B02C-A9C3F6FAA649}" type="pres">
      <dgm:prSet presAssocID="{C29F7E6B-07C1-4679-A615-1F359BF6B3DF}" presName="rootConnector" presStyleLbl="node3" presStyleIdx="0" presStyleCnt="1"/>
      <dgm:spPr/>
      <dgm:t>
        <a:bodyPr/>
        <a:lstStyle/>
        <a:p>
          <a:endParaRPr lang="en-US"/>
        </a:p>
      </dgm:t>
    </dgm:pt>
    <dgm:pt modelId="{B8AF4036-D649-493F-BBBD-32F83D852281}" type="pres">
      <dgm:prSet presAssocID="{C29F7E6B-07C1-4679-A615-1F359BF6B3DF}" presName="hierChild4" presStyleCnt="0"/>
      <dgm:spPr/>
    </dgm:pt>
    <dgm:pt modelId="{23DB7072-48CF-4176-A01B-8E61FD79C004}" type="pres">
      <dgm:prSet presAssocID="{C29F7E6B-07C1-4679-A615-1F359BF6B3DF}" presName="hierChild5" presStyleCnt="0"/>
      <dgm:spPr/>
    </dgm:pt>
    <dgm:pt modelId="{C6A74B5F-86B8-4497-AACF-99B272B1791B}" type="pres">
      <dgm:prSet presAssocID="{E13EAD98-6543-4F1C-9912-A42E6EBE1B3F}" presName="hierChild7" presStyleCnt="0"/>
      <dgm:spPr/>
    </dgm:pt>
    <dgm:pt modelId="{C0A36A80-6FE7-47F4-8DA3-55A2A1D724A0}" type="pres">
      <dgm:prSet presAssocID="{DCB1F1AD-BCD0-40FC-A736-FE87A6E5B0F5}" presName="Name111" presStyleLbl="parChTrans1D2" presStyleIdx="1" presStyleCnt="2"/>
      <dgm:spPr/>
      <dgm:t>
        <a:bodyPr/>
        <a:lstStyle/>
        <a:p>
          <a:endParaRPr lang="en-US"/>
        </a:p>
      </dgm:t>
    </dgm:pt>
    <dgm:pt modelId="{C1DF5B04-BD5B-4EFD-B458-E2C7D723BBD5}" type="pres">
      <dgm:prSet presAssocID="{9B5CC57F-3DDF-4F97-B91F-77E16C8C4403}" presName="hierRoot3" presStyleCnt="0">
        <dgm:presLayoutVars>
          <dgm:hierBranch val="init"/>
        </dgm:presLayoutVars>
      </dgm:prSet>
      <dgm:spPr/>
    </dgm:pt>
    <dgm:pt modelId="{E0D00F56-8BE6-4628-B018-1FA244D9D118}" type="pres">
      <dgm:prSet presAssocID="{9B5CC57F-3DDF-4F97-B91F-77E16C8C4403}" presName="rootComposite3" presStyleCnt="0"/>
      <dgm:spPr/>
    </dgm:pt>
    <dgm:pt modelId="{504ED2C6-D103-4AEF-AD55-B7D8B81A7A5E}" type="pres">
      <dgm:prSet presAssocID="{9B5CC57F-3DDF-4F97-B91F-77E16C8C4403}" presName="rootText3" presStyleLbl="asst1" presStyleIdx="1" presStyleCnt="2">
        <dgm:presLayoutVars>
          <dgm:chPref val="3"/>
        </dgm:presLayoutVars>
      </dgm:prSet>
      <dgm:spPr/>
      <dgm:t>
        <a:bodyPr/>
        <a:lstStyle/>
        <a:p>
          <a:endParaRPr lang="en-US"/>
        </a:p>
      </dgm:t>
    </dgm:pt>
    <dgm:pt modelId="{F0BF46E0-53C2-4D8C-9FEF-4E15E406B94D}" type="pres">
      <dgm:prSet presAssocID="{9B5CC57F-3DDF-4F97-B91F-77E16C8C4403}" presName="rootConnector3" presStyleLbl="asst1" presStyleIdx="1" presStyleCnt="2"/>
      <dgm:spPr/>
      <dgm:t>
        <a:bodyPr/>
        <a:lstStyle/>
        <a:p>
          <a:endParaRPr lang="en-US"/>
        </a:p>
      </dgm:t>
    </dgm:pt>
    <dgm:pt modelId="{080AD6D3-9713-43AF-A228-DCBFBAA302F2}" type="pres">
      <dgm:prSet presAssocID="{9B5CC57F-3DDF-4F97-B91F-77E16C8C4403}" presName="hierChild6" presStyleCnt="0"/>
      <dgm:spPr/>
    </dgm:pt>
    <dgm:pt modelId="{2F31F554-5810-416C-AA6E-6AEE46221EAC}" type="pres">
      <dgm:prSet presAssocID="{9B5CC57F-3DDF-4F97-B91F-77E16C8C4403}" presName="hierChild7" presStyleCnt="0"/>
      <dgm:spPr/>
    </dgm:pt>
  </dgm:ptLst>
  <dgm:cxnLst>
    <dgm:cxn modelId="{50942BC8-23D3-438F-893F-78A8123A0445}" type="presOf" srcId="{DCB1F1AD-BCD0-40FC-A736-FE87A6E5B0F5}" destId="{C0A36A80-6FE7-47F4-8DA3-55A2A1D724A0}" srcOrd="0" destOrd="0" presId="urn:microsoft.com/office/officeart/2005/8/layout/orgChart1"/>
    <dgm:cxn modelId="{B9D9599B-0DCC-47FA-AE7D-FE57BE42068F}" srcId="{D8921DBA-CC8F-41BD-8CC7-AF53C97B961B}" destId="{9B5CC57F-3DDF-4F97-B91F-77E16C8C4403}" srcOrd="1" destOrd="0" parTransId="{DCB1F1AD-BCD0-40FC-A736-FE87A6E5B0F5}" sibTransId="{EE2A5DEE-3B5B-451B-8F48-CC984DA26CF3}"/>
    <dgm:cxn modelId="{9F081991-0433-4C0B-836E-78FED8DAB955}" type="presOf" srcId="{9B5CC57F-3DDF-4F97-B91F-77E16C8C4403}" destId="{F0BF46E0-53C2-4D8C-9FEF-4E15E406B94D}" srcOrd="1" destOrd="0" presId="urn:microsoft.com/office/officeart/2005/8/layout/orgChart1"/>
    <dgm:cxn modelId="{C0712414-64E4-43BC-83AE-0934DABBD563}" type="presOf" srcId="{C29F7E6B-07C1-4679-A615-1F359BF6B3DF}" destId="{2DC3F41B-821F-478D-93F3-C9E5A23D6793}" srcOrd="0" destOrd="0" presId="urn:microsoft.com/office/officeart/2005/8/layout/orgChart1"/>
    <dgm:cxn modelId="{F0130C5F-4587-49E7-8DED-FFC782C38DB2}" srcId="{D8921DBA-CC8F-41BD-8CC7-AF53C97B961B}" destId="{E13EAD98-6543-4F1C-9912-A42E6EBE1B3F}" srcOrd="0" destOrd="0" parTransId="{05F0E252-6496-4CA6-B38F-2816A432AA46}" sibTransId="{2914A4D9-E478-4339-BF22-B4378F63EEF5}"/>
    <dgm:cxn modelId="{BE56181E-887B-4F5E-ABF1-AA981CB9723F}" type="presOf" srcId="{E13EAD98-6543-4F1C-9912-A42E6EBE1B3F}" destId="{9C8BE52D-2951-4FBC-B926-C8C1C517DA7C}" srcOrd="1" destOrd="0" presId="urn:microsoft.com/office/officeart/2005/8/layout/orgChart1"/>
    <dgm:cxn modelId="{6DA4480F-E3B6-4B17-B5E7-3EEFA19BB388}" type="presOf" srcId="{D8921DBA-CC8F-41BD-8CC7-AF53C97B961B}" destId="{2B700D7D-3906-46AE-A258-EFB303873497}" srcOrd="1" destOrd="0" presId="urn:microsoft.com/office/officeart/2005/8/layout/orgChart1"/>
    <dgm:cxn modelId="{8A9A1076-A0DB-4C40-9422-B4366A944C00}" type="presOf" srcId="{D0189FA2-C9D5-4893-8D9D-1B3C7AFF0E01}" destId="{B682F85B-10A8-4DD7-935E-DCE3FA1AD6ED}" srcOrd="0" destOrd="0" presId="urn:microsoft.com/office/officeart/2005/8/layout/orgChart1"/>
    <dgm:cxn modelId="{3CBE0057-3DEF-4809-B5C0-CB2CFA80EE98}" type="presOf" srcId="{D8921DBA-CC8F-41BD-8CC7-AF53C97B961B}" destId="{ECB88F43-F05C-45AF-A126-F61F7CBC6266}" srcOrd="0" destOrd="0" presId="urn:microsoft.com/office/officeart/2005/8/layout/orgChart1"/>
    <dgm:cxn modelId="{C3AAF577-70FD-45AC-983C-4650BA90C052}" type="presOf" srcId="{9B5CC57F-3DDF-4F97-B91F-77E16C8C4403}" destId="{504ED2C6-D103-4AEF-AD55-B7D8B81A7A5E}" srcOrd="0" destOrd="0" presId="urn:microsoft.com/office/officeart/2005/8/layout/orgChart1"/>
    <dgm:cxn modelId="{88222266-A94F-47CD-8751-0DAFFD344589}" srcId="{D0189FA2-C9D5-4893-8D9D-1B3C7AFF0E01}" destId="{D8921DBA-CC8F-41BD-8CC7-AF53C97B961B}" srcOrd="0" destOrd="0" parTransId="{E8233B52-3411-44FA-B534-26FA63A53C6C}" sibTransId="{CEBC6050-F8FF-407E-B81A-706482B1FE15}"/>
    <dgm:cxn modelId="{27E6249C-9A93-488C-8792-F9BE4823B68B}" type="presOf" srcId="{E552B83E-2EDB-4777-B184-D2E80E7239EA}" destId="{621A3532-732C-49DF-A0E8-D81AAD1CDC2C}" srcOrd="0" destOrd="0" presId="urn:microsoft.com/office/officeart/2005/8/layout/orgChart1"/>
    <dgm:cxn modelId="{2D5C156C-114C-42B6-A01C-0A2A366BC950}" type="presOf" srcId="{C29F7E6B-07C1-4679-A615-1F359BF6B3DF}" destId="{957CBE62-7A7A-4A13-B02C-A9C3F6FAA649}" srcOrd="1" destOrd="0" presId="urn:microsoft.com/office/officeart/2005/8/layout/orgChart1"/>
    <dgm:cxn modelId="{DD85C8B2-AAF0-4ADF-B51A-06ACA9CABFC3}" type="presOf" srcId="{E13EAD98-6543-4F1C-9912-A42E6EBE1B3F}" destId="{0858EAC2-4AF6-47A5-B950-90D13B96A787}" srcOrd="0" destOrd="0" presId="urn:microsoft.com/office/officeart/2005/8/layout/orgChart1"/>
    <dgm:cxn modelId="{AA39E1C7-9F56-4BB2-8723-04FB5F2F258B}" type="presOf" srcId="{05F0E252-6496-4CA6-B38F-2816A432AA46}" destId="{5B32E98C-ABA1-4990-BF90-E6A10E40E960}" srcOrd="0" destOrd="0" presId="urn:microsoft.com/office/officeart/2005/8/layout/orgChart1"/>
    <dgm:cxn modelId="{E4C89F60-1227-405B-9AE2-1C21447662FC}" srcId="{E13EAD98-6543-4F1C-9912-A42E6EBE1B3F}" destId="{C29F7E6B-07C1-4679-A615-1F359BF6B3DF}" srcOrd="0" destOrd="0" parTransId="{E552B83E-2EDB-4777-B184-D2E80E7239EA}" sibTransId="{ADD2A7F2-46D8-4ABB-A249-96DE03D608C4}"/>
    <dgm:cxn modelId="{5D48425D-A525-4082-89D2-4872B117667B}" type="presParOf" srcId="{B682F85B-10A8-4DD7-935E-DCE3FA1AD6ED}" destId="{F286C430-BCCB-4E21-BF16-FF2B0E8D077E}" srcOrd="0" destOrd="0" presId="urn:microsoft.com/office/officeart/2005/8/layout/orgChart1"/>
    <dgm:cxn modelId="{2571AC7D-2D92-4B2E-BB56-FDE03E6A2F6C}" type="presParOf" srcId="{F286C430-BCCB-4E21-BF16-FF2B0E8D077E}" destId="{939F0BBB-4FB0-494F-A462-457950D963A1}" srcOrd="0" destOrd="0" presId="urn:microsoft.com/office/officeart/2005/8/layout/orgChart1"/>
    <dgm:cxn modelId="{249B3996-997E-45F0-A7C3-AFFE480DE7D4}" type="presParOf" srcId="{939F0BBB-4FB0-494F-A462-457950D963A1}" destId="{ECB88F43-F05C-45AF-A126-F61F7CBC6266}" srcOrd="0" destOrd="0" presId="urn:microsoft.com/office/officeart/2005/8/layout/orgChart1"/>
    <dgm:cxn modelId="{47973B77-DED7-4E04-B2B2-4FBCB8783215}" type="presParOf" srcId="{939F0BBB-4FB0-494F-A462-457950D963A1}" destId="{2B700D7D-3906-46AE-A258-EFB303873497}" srcOrd="1" destOrd="0" presId="urn:microsoft.com/office/officeart/2005/8/layout/orgChart1"/>
    <dgm:cxn modelId="{A443CAFB-2E59-43A9-A99E-5F5D34089D70}" type="presParOf" srcId="{F286C430-BCCB-4E21-BF16-FF2B0E8D077E}" destId="{5A6E2EB4-3C1D-425F-94B0-635520F9B9E3}" srcOrd="1" destOrd="0" presId="urn:microsoft.com/office/officeart/2005/8/layout/orgChart1"/>
    <dgm:cxn modelId="{3974E8D9-FFBC-40AB-95C5-480B3A4434A1}" type="presParOf" srcId="{F286C430-BCCB-4E21-BF16-FF2B0E8D077E}" destId="{6D2C1455-90E2-4CF1-865C-01CD3F4498B3}" srcOrd="2" destOrd="0" presId="urn:microsoft.com/office/officeart/2005/8/layout/orgChart1"/>
    <dgm:cxn modelId="{9F5BD3D5-5300-4437-9807-F8CDBEF60CFA}" type="presParOf" srcId="{6D2C1455-90E2-4CF1-865C-01CD3F4498B3}" destId="{5B32E98C-ABA1-4990-BF90-E6A10E40E960}" srcOrd="0" destOrd="0" presId="urn:microsoft.com/office/officeart/2005/8/layout/orgChart1"/>
    <dgm:cxn modelId="{30A97853-0540-4664-B5CA-7080209C8ABC}" type="presParOf" srcId="{6D2C1455-90E2-4CF1-865C-01CD3F4498B3}" destId="{E56E64D3-E9AD-42A6-B24D-2506522918F1}" srcOrd="1" destOrd="0" presId="urn:microsoft.com/office/officeart/2005/8/layout/orgChart1"/>
    <dgm:cxn modelId="{53829E3B-61FE-4A3C-8748-72A109CC340B}" type="presParOf" srcId="{E56E64D3-E9AD-42A6-B24D-2506522918F1}" destId="{F2F97537-1AC9-445F-8509-16A3913F0F9F}" srcOrd="0" destOrd="0" presId="urn:microsoft.com/office/officeart/2005/8/layout/orgChart1"/>
    <dgm:cxn modelId="{CDE1C9F4-F27A-4C61-8A7A-E3A4C4462A89}" type="presParOf" srcId="{F2F97537-1AC9-445F-8509-16A3913F0F9F}" destId="{0858EAC2-4AF6-47A5-B950-90D13B96A787}" srcOrd="0" destOrd="0" presId="urn:microsoft.com/office/officeart/2005/8/layout/orgChart1"/>
    <dgm:cxn modelId="{B03B9F49-B287-4D5F-86AB-4CE02112F583}" type="presParOf" srcId="{F2F97537-1AC9-445F-8509-16A3913F0F9F}" destId="{9C8BE52D-2951-4FBC-B926-C8C1C517DA7C}" srcOrd="1" destOrd="0" presId="urn:microsoft.com/office/officeart/2005/8/layout/orgChart1"/>
    <dgm:cxn modelId="{CEAA5050-8FE0-4C05-A0E0-DE02C30E23A7}" type="presParOf" srcId="{E56E64D3-E9AD-42A6-B24D-2506522918F1}" destId="{EBFB270F-3FDD-4D0D-938C-BF21CDBDE841}" srcOrd="1" destOrd="0" presId="urn:microsoft.com/office/officeart/2005/8/layout/orgChart1"/>
    <dgm:cxn modelId="{47439898-8D19-4CE8-B411-F345CF04AB51}" type="presParOf" srcId="{EBFB270F-3FDD-4D0D-938C-BF21CDBDE841}" destId="{621A3532-732C-49DF-A0E8-D81AAD1CDC2C}" srcOrd="0" destOrd="0" presId="urn:microsoft.com/office/officeart/2005/8/layout/orgChart1"/>
    <dgm:cxn modelId="{779688F5-2286-4B1A-8FF9-139E2BD2AE0E}" type="presParOf" srcId="{EBFB270F-3FDD-4D0D-938C-BF21CDBDE841}" destId="{20E6200E-1A3F-447F-80AC-0B0538629652}" srcOrd="1" destOrd="0" presId="urn:microsoft.com/office/officeart/2005/8/layout/orgChart1"/>
    <dgm:cxn modelId="{DA1300F6-2351-480E-A9BC-C78C777E98AC}" type="presParOf" srcId="{20E6200E-1A3F-447F-80AC-0B0538629652}" destId="{5E8807E2-8979-48BE-B12E-E251B82BB270}" srcOrd="0" destOrd="0" presId="urn:microsoft.com/office/officeart/2005/8/layout/orgChart1"/>
    <dgm:cxn modelId="{BBBEB792-2DEE-46B8-A522-C7BE8794AEA1}" type="presParOf" srcId="{5E8807E2-8979-48BE-B12E-E251B82BB270}" destId="{2DC3F41B-821F-478D-93F3-C9E5A23D6793}" srcOrd="0" destOrd="0" presId="urn:microsoft.com/office/officeart/2005/8/layout/orgChart1"/>
    <dgm:cxn modelId="{00DBE6F8-AFB4-4176-BBF5-5300C06DF5C7}" type="presParOf" srcId="{5E8807E2-8979-48BE-B12E-E251B82BB270}" destId="{957CBE62-7A7A-4A13-B02C-A9C3F6FAA649}" srcOrd="1" destOrd="0" presId="urn:microsoft.com/office/officeart/2005/8/layout/orgChart1"/>
    <dgm:cxn modelId="{5667D342-7840-4C51-9AEA-8370BC6D62F8}" type="presParOf" srcId="{20E6200E-1A3F-447F-80AC-0B0538629652}" destId="{B8AF4036-D649-493F-BBBD-32F83D852281}" srcOrd="1" destOrd="0" presId="urn:microsoft.com/office/officeart/2005/8/layout/orgChart1"/>
    <dgm:cxn modelId="{40D77306-BADC-40A7-9D17-A8BBC2CAE6B7}" type="presParOf" srcId="{20E6200E-1A3F-447F-80AC-0B0538629652}" destId="{23DB7072-48CF-4176-A01B-8E61FD79C004}" srcOrd="2" destOrd="0" presId="urn:microsoft.com/office/officeart/2005/8/layout/orgChart1"/>
    <dgm:cxn modelId="{5AC95C90-F18B-4356-A00F-871CA2AC1554}" type="presParOf" srcId="{E56E64D3-E9AD-42A6-B24D-2506522918F1}" destId="{C6A74B5F-86B8-4497-AACF-99B272B1791B}" srcOrd="2" destOrd="0" presId="urn:microsoft.com/office/officeart/2005/8/layout/orgChart1"/>
    <dgm:cxn modelId="{0FF98EB5-144F-48C1-9DB4-697672E3147D}" type="presParOf" srcId="{6D2C1455-90E2-4CF1-865C-01CD3F4498B3}" destId="{C0A36A80-6FE7-47F4-8DA3-55A2A1D724A0}" srcOrd="2" destOrd="0" presId="urn:microsoft.com/office/officeart/2005/8/layout/orgChart1"/>
    <dgm:cxn modelId="{080306FA-5E21-4B73-AC8E-FA4789E58500}" type="presParOf" srcId="{6D2C1455-90E2-4CF1-865C-01CD3F4498B3}" destId="{C1DF5B04-BD5B-4EFD-B458-E2C7D723BBD5}" srcOrd="3" destOrd="0" presId="urn:microsoft.com/office/officeart/2005/8/layout/orgChart1"/>
    <dgm:cxn modelId="{D62F5651-67A8-406A-B58B-99D5AA25DEA4}" type="presParOf" srcId="{C1DF5B04-BD5B-4EFD-B458-E2C7D723BBD5}" destId="{E0D00F56-8BE6-4628-B018-1FA244D9D118}" srcOrd="0" destOrd="0" presId="urn:microsoft.com/office/officeart/2005/8/layout/orgChart1"/>
    <dgm:cxn modelId="{4CBB701D-2141-4C0C-B694-AE0E59657F4C}" type="presParOf" srcId="{E0D00F56-8BE6-4628-B018-1FA244D9D118}" destId="{504ED2C6-D103-4AEF-AD55-B7D8B81A7A5E}" srcOrd="0" destOrd="0" presId="urn:microsoft.com/office/officeart/2005/8/layout/orgChart1"/>
    <dgm:cxn modelId="{FE695076-762B-4D32-BEF2-E2C8F89D2190}" type="presParOf" srcId="{E0D00F56-8BE6-4628-B018-1FA244D9D118}" destId="{F0BF46E0-53C2-4D8C-9FEF-4E15E406B94D}" srcOrd="1" destOrd="0" presId="urn:microsoft.com/office/officeart/2005/8/layout/orgChart1"/>
    <dgm:cxn modelId="{985ACA93-8EF6-4B1F-9FA9-FF6C1955DF8F}" type="presParOf" srcId="{C1DF5B04-BD5B-4EFD-B458-E2C7D723BBD5}" destId="{080AD6D3-9713-43AF-A228-DCBFBAA302F2}" srcOrd="1" destOrd="0" presId="urn:microsoft.com/office/officeart/2005/8/layout/orgChart1"/>
    <dgm:cxn modelId="{16223192-1B75-4F33-9877-8AF43FDFD431}" type="presParOf" srcId="{C1DF5B04-BD5B-4EFD-B458-E2C7D723BBD5}" destId="{2F31F554-5810-416C-AA6E-6AEE46221EA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F07A4-9F9D-4BFE-8119-A0E97D8E18C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BB10FC9B-FC25-445D-8E4E-817C106E3C69}" type="asst">
      <dgm:prSet phldrT="[Text]"/>
      <dgm:spPr/>
      <dgm:t>
        <a:bodyPr/>
        <a:lstStyle/>
        <a:p>
          <a:r>
            <a:rPr lang="en-US" dirty="0" smtClean="0"/>
            <a:t>City Council</a:t>
          </a:r>
          <a:endParaRPr lang="en-US" dirty="0"/>
        </a:p>
      </dgm:t>
    </dgm:pt>
    <dgm:pt modelId="{C1B4453D-D24B-4B69-AEDA-A3A61EDAE893}" type="parTrans" cxnId="{5CAC4150-2AC2-43D2-9627-07BB89A4223A}">
      <dgm:prSet/>
      <dgm:spPr>
        <a:ln>
          <a:noFill/>
        </a:ln>
      </dgm:spPr>
      <dgm:t>
        <a:bodyPr/>
        <a:lstStyle/>
        <a:p>
          <a:endParaRPr lang="en-US"/>
        </a:p>
      </dgm:t>
    </dgm:pt>
    <dgm:pt modelId="{CAE3D03F-612A-47CA-BCB1-A084278F9896}" type="sibTrans" cxnId="{5CAC4150-2AC2-43D2-9627-07BB89A4223A}">
      <dgm:prSet/>
      <dgm:spPr/>
      <dgm:t>
        <a:bodyPr/>
        <a:lstStyle/>
        <a:p>
          <a:endParaRPr lang="en-US"/>
        </a:p>
      </dgm:t>
    </dgm:pt>
    <dgm:pt modelId="{FB86E1A8-8435-4DD0-8F56-401F1916DE27}">
      <dgm:prSet/>
      <dgm:spPr/>
      <dgm:t>
        <a:bodyPr/>
        <a:lstStyle/>
        <a:p>
          <a:r>
            <a:rPr lang="en-US" dirty="0" smtClean="0"/>
            <a:t>Mayor</a:t>
          </a:r>
          <a:endParaRPr lang="en-US" dirty="0"/>
        </a:p>
      </dgm:t>
    </dgm:pt>
    <dgm:pt modelId="{02C23D9B-B5DA-4C88-A199-BF85D25858BD}" type="parTrans" cxnId="{75433235-8A6F-4256-8B44-22E1B0940A3D}">
      <dgm:prSet/>
      <dgm:spPr/>
      <dgm:t>
        <a:bodyPr/>
        <a:lstStyle/>
        <a:p>
          <a:endParaRPr lang="en-US"/>
        </a:p>
      </dgm:t>
    </dgm:pt>
    <dgm:pt modelId="{B82B03AC-D674-4691-A748-91677BCFA2C6}" type="sibTrans" cxnId="{75433235-8A6F-4256-8B44-22E1B0940A3D}">
      <dgm:prSet/>
      <dgm:spPr/>
      <dgm:t>
        <a:bodyPr/>
        <a:lstStyle/>
        <a:p>
          <a:endParaRPr lang="en-US"/>
        </a:p>
      </dgm:t>
    </dgm:pt>
    <dgm:pt modelId="{CB42CAD6-E2A9-4503-B49C-B5099BE5181B}" type="asst">
      <dgm:prSet/>
      <dgm:spPr/>
      <dgm:t>
        <a:bodyPr/>
        <a:lstStyle/>
        <a:p>
          <a:r>
            <a:rPr lang="en-US" dirty="0" smtClean="0"/>
            <a:t>City Manager</a:t>
          </a:r>
          <a:endParaRPr lang="en-US" dirty="0"/>
        </a:p>
      </dgm:t>
    </dgm:pt>
    <dgm:pt modelId="{4C5FEBD5-7CD2-4393-B12C-592F0884676E}" type="parTrans" cxnId="{A9DCA688-225A-4761-BCD9-6A6F2191A3F2}">
      <dgm:prSet/>
      <dgm:spPr/>
      <dgm:t>
        <a:bodyPr/>
        <a:lstStyle/>
        <a:p>
          <a:endParaRPr lang="en-US"/>
        </a:p>
      </dgm:t>
    </dgm:pt>
    <dgm:pt modelId="{62A7EA63-95EA-4A17-BB2A-7461FF53E702}" type="sibTrans" cxnId="{A9DCA688-225A-4761-BCD9-6A6F2191A3F2}">
      <dgm:prSet/>
      <dgm:spPr/>
      <dgm:t>
        <a:bodyPr/>
        <a:lstStyle/>
        <a:p>
          <a:endParaRPr lang="en-US"/>
        </a:p>
      </dgm:t>
    </dgm:pt>
    <dgm:pt modelId="{5CE3C74B-8851-49DF-AAF6-990D48262B39}">
      <dgm:prSet/>
      <dgm:spPr/>
      <dgm:t>
        <a:bodyPr/>
        <a:lstStyle/>
        <a:p>
          <a:r>
            <a:rPr lang="en-US" dirty="0" smtClean="0"/>
            <a:t>Heads of City Departments</a:t>
          </a:r>
          <a:endParaRPr lang="en-US" dirty="0"/>
        </a:p>
      </dgm:t>
    </dgm:pt>
    <dgm:pt modelId="{AB4674E1-458F-43FB-A31A-D2DEFA0BBBA6}" type="parTrans" cxnId="{F8C39E54-A872-4ED0-A21D-2764F7A5F300}">
      <dgm:prSet/>
      <dgm:spPr/>
      <dgm:t>
        <a:bodyPr/>
        <a:lstStyle/>
        <a:p>
          <a:endParaRPr lang="en-US"/>
        </a:p>
      </dgm:t>
    </dgm:pt>
    <dgm:pt modelId="{5DF6DE61-7C3A-43D1-8417-B90ADC941C9E}" type="sibTrans" cxnId="{F8C39E54-A872-4ED0-A21D-2764F7A5F300}">
      <dgm:prSet/>
      <dgm:spPr/>
      <dgm:t>
        <a:bodyPr/>
        <a:lstStyle/>
        <a:p>
          <a:endParaRPr lang="en-US"/>
        </a:p>
      </dgm:t>
    </dgm:pt>
    <dgm:pt modelId="{73B7DDF7-C435-4D0C-8C52-B1E65F3B09EA}" type="asst">
      <dgm:prSet/>
      <dgm:spPr/>
      <dgm:t>
        <a:bodyPr/>
        <a:lstStyle/>
        <a:p>
          <a:r>
            <a:rPr lang="en-US" dirty="0" smtClean="0"/>
            <a:t>Voters</a:t>
          </a:r>
          <a:endParaRPr lang="en-US" dirty="0"/>
        </a:p>
      </dgm:t>
    </dgm:pt>
    <dgm:pt modelId="{AF6A5351-E4FF-47F7-98C2-6D7E345310DB}" type="parTrans" cxnId="{FB3B9385-DA04-4C2B-B079-C5F45CAB049D}">
      <dgm:prSet/>
      <dgm:spPr/>
      <dgm:t>
        <a:bodyPr/>
        <a:lstStyle/>
        <a:p>
          <a:endParaRPr lang="en-US"/>
        </a:p>
      </dgm:t>
    </dgm:pt>
    <dgm:pt modelId="{C86D07B0-4968-494D-A538-77788F57C2E6}" type="sibTrans" cxnId="{FB3B9385-DA04-4C2B-B079-C5F45CAB049D}">
      <dgm:prSet/>
      <dgm:spPr/>
      <dgm:t>
        <a:bodyPr/>
        <a:lstStyle/>
        <a:p>
          <a:endParaRPr lang="en-US"/>
        </a:p>
      </dgm:t>
    </dgm:pt>
    <dgm:pt modelId="{475B9066-157B-4C1D-BA9F-B9C664C1A0BE}" type="pres">
      <dgm:prSet presAssocID="{6C7F07A4-9F9D-4BFE-8119-A0E97D8E18C0}" presName="hierChild1" presStyleCnt="0">
        <dgm:presLayoutVars>
          <dgm:orgChart val="1"/>
          <dgm:chPref val="1"/>
          <dgm:dir/>
          <dgm:animOne val="branch"/>
          <dgm:animLvl val="lvl"/>
          <dgm:resizeHandles/>
        </dgm:presLayoutVars>
      </dgm:prSet>
      <dgm:spPr/>
      <dgm:t>
        <a:bodyPr/>
        <a:lstStyle/>
        <a:p>
          <a:endParaRPr lang="en-US"/>
        </a:p>
      </dgm:t>
    </dgm:pt>
    <dgm:pt modelId="{C6E84CA3-AD64-4292-A62D-2F6507E6DA2E}" type="pres">
      <dgm:prSet presAssocID="{73B7DDF7-C435-4D0C-8C52-B1E65F3B09EA}" presName="hierRoot1" presStyleCnt="0">
        <dgm:presLayoutVars>
          <dgm:hierBranch val="init"/>
        </dgm:presLayoutVars>
      </dgm:prSet>
      <dgm:spPr/>
    </dgm:pt>
    <dgm:pt modelId="{D05278F4-60FE-40BA-800E-268F958422FC}" type="pres">
      <dgm:prSet presAssocID="{73B7DDF7-C435-4D0C-8C52-B1E65F3B09EA}" presName="rootComposite1" presStyleCnt="0"/>
      <dgm:spPr/>
    </dgm:pt>
    <dgm:pt modelId="{3614EB6C-D795-4FAE-B7EF-647A188C572F}" type="pres">
      <dgm:prSet presAssocID="{73B7DDF7-C435-4D0C-8C52-B1E65F3B09EA}" presName="rootText1" presStyleLbl="node0" presStyleIdx="0" presStyleCnt="1" custLinFactX="-24944" custLinFactNeighborX="-100000" custLinFactNeighborY="-95">
        <dgm:presLayoutVars>
          <dgm:chPref val="3"/>
        </dgm:presLayoutVars>
      </dgm:prSet>
      <dgm:spPr/>
      <dgm:t>
        <a:bodyPr/>
        <a:lstStyle/>
        <a:p>
          <a:endParaRPr lang="en-US"/>
        </a:p>
      </dgm:t>
    </dgm:pt>
    <dgm:pt modelId="{261CD2A7-F82F-46EE-8DDF-91C4398D9DB7}" type="pres">
      <dgm:prSet presAssocID="{73B7DDF7-C435-4D0C-8C52-B1E65F3B09EA}" presName="rootConnector1" presStyleLbl="asst0" presStyleIdx="0" presStyleCnt="2"/>
      <dgm:spPr/>
      <dgm:t>
        <a:bodyPr/>
        <a:lstStyle/>
        <a:p>
          <a:endParaRPr lang="en-US"/>
        </a:p>
      </dgm:t>
    </dgm:pt>
    <dgm:pt modelId="{91C2D517-7F00-4727-A046-D20CE0894BB1}" type="pres">
      <dgm:prSet presAssocID="{73B7DDF7-C435-4D0C-8C52-B1E65F3B09EA}" presName="hierChild2" presStyleCnt="0"/>
      <dgm:spPr/>
    </dgm:pt>
    <dgm:pt modelId="{6E1DDE1E-128E-4581-8613-89D403AF2EC9}" type="pres">
      <dgm:prSet presAssocID="{73B7DDF7-C435-4D0C-8C52-B1E65F3B09EA}" presName="hierChild3" presStyleCnt="0"/>
      <dgm:spPr/>
    </dgm:pt>
    <dgm:pt modelId="{6804E41E-A26A-4223-A129-067A60A85E65}" type="pres">
      <dgm:prSet presAssocID="{C1B4453D-D24B-4B69-AEDA-A3A61EDAE893}" presName="Name111" presStyleLbl="parChTrans1D2" presStyleIdx="0" presStyleCnt="2"/>
      <dgm:spPr/>
      <dgm:t>
        <a:bodyPr/>
        <a:lstStyle/>
        <a:p>
          <a:endParaRPr lang="en-US"/>
        </a:p>
      </dgm:t>
    </dgm:pt>
    <dgm:pt modelId="{A24DF350-A5B1-4474-8102-9BDDDAAF1BAF}" type="pres">
      <dgm:prSet presAssocID="{BB10FC9B-FC25-445D-8E4E-817C106E3C69}" presName="hierRoot3" presStyleCnt="0">
        <dgm:presLayoutVars>
          <dgm:hierBranch val="init"/>
        </dgm:presLayoutVars>
      </dgm:prSet>
      <dgm:spPr/>
    </dgm:pt>
    <dgm:pt modelId="{2DB001FD-B20E-420C-AB33-F65E19EE67FB}" type="pres">
      <dgm:prSet presAssocID="{BB10FC9B-FC25-445D-8E4E-817C106E3C69}" presName="rootComposite3" presStyleCnt="0"/>
      <dgm:spPr/>
    </dgm:pt>
    <dgm:pt modelId="{B87D6BD2-0A90-43E4-A3D4-8FF697AF2601}" type="pres">
      <dgm:prSet presAssocID="{BB10FC9B-FC25-445D-8E4E-817C106E3C69}" presName="rootText3" presStyleLbl="asst0" presStyleIdx="0" presStyleCnt="2">
        <dgm:presLayoutVars>
          <dgm:chPref val="3"/>
        </dgm:presLayoutVars>
      </dgm:prSet>
      <dgm:spPr/>
      <dgm:t>
        <a:bodyPr/>
        <a:lstStyle/>
        <a:p>
          <a:endParaRPr lang="en-US"/>
        </a:p>
      </dgm:t>
    </dgm:pt>
    <dgm:pt modelId="{2739F8F0-0754-42AF-9B79-1512E7BEF6A3}" type="pres">
      <dgm:prSet presAssocID="{BB10FC9B-FC25-445D-8E4E-817C106E3C69}" presName="rootConnector3" presStyleLbl="asst0" presStyleIdx="0" presStyleCnt="2"/>
      <dgm:spPr/>
      <dgm:t>
        <a:bodyPr/>
        <a:lstStyle/>
        <a:p>
          <a:endParaRPr lang="en-US"/>
        </a:p>
      </dgm:t>
    </dgm:pt>
    <dgm:pt modelId="{5E4667F3-F816-42A7-B78A-705FC344BBE2}" type="pres">
      <dgm:prSet presAssocID="{BB10FC9B-FC25-445D-8E4E-817C106E3C69}" presName="hierChild6" presStyleCnt="0"/>
      <dgm:spPr/>
    </dgm:pt>
    <dgm:pt modelId="{84D9DCDB-3FC6-4D4B-8DC0-641812631ED1}" type="pres">
      <dgm:prSet presAssocID="{02C23D9B-B5DA-4C88-A199-BF85D25858BD}" presName="Name37" presStyleLbl="parChTrans1D3" presStyleIdx="0" presStyleCnt="2"/>
      <dgm:spPr/>
      <dgm:t>
        <a:bodyPr/>
        <a:lstStyle/>
        <a:p>
          <a:endParaRPr lang="en-US"/>
        </a:p>
      </dgm:t>
    </dgm:pt>
    <dgm:pt modelId="{51B13086-8604-4331-950A-9EDAEEB3BC6C}" type="pres">
      <dgm:prSet presAssocID="{FB86E1A8-8435-4DD0-8F56-401F1916DE27}" presName="hierRoot2" presStyleCnt="0">
        <dgm:presLayoutVars>
          <dgm:hierBranch val="init"/>
        </dgm:presLayoutVars>
      </dgm:prSet>
      <dgm:spPr/>
    </dgm:pt>
    <dgm:pt modelId="{80860E4D-3F2A-4AFF-BE9F-CD2DA5215C1F}" type="pres">
      <dgm:prSet presAssocID="{FB86E1A8-8435-4DD0-8F56-401F1916DE27}" presName="rootComposite" presStyleCnt="0"/>
      <dgm:spPr/>
    </dgm:pt>
    <dgm:pt modelId="{A59A8942-ABD0-4609-B967-7515945D2B43}" type="pres">
      <dgm:prSet presAssocID="{FB86E1A8-8435-4DD0-8F56-401F1916DE27}" presName="rootText" presStyleLbl="node3" presStyleIdx="0" presStyleCnt="2">
        <dgm:presLayoutVars>
          <dgm:chPref val="3"/>
        </dgm:presLayoutVars>
      </dgm:prSet>
      <dgm:spPr/>
      <dgm:t>
        <a:bodyPr/>
        <a:lstStyle/>
        <a:p>
          <a:endParaRPr lang="en-US"/>
        </a:p>
      </dgm:t>
    </dgm:pt>
    <dgm:pt modelId="{C7D9E411-CA87-4C06-8E2E-C898DFF8A89D}" type="pres">
      <dgm:prSet presAssocID="{FB86E1A8-8435-4DD0-8F56-401F1916DE27}" presName="rootConnector" presStyleLbl="node3" presStyleIdx="0" presStyleCnt="2"/>
      <dgm:spPr/>
      <dgm:t>
        <a:bodyPr/>
        <a:lstStyle/>
        <a:p>
          <a:endParaRPr lang="en-US"/>
        </a:p>
      </dgm:t>
    </dgm:pt>
    <dgm:pt modelId="{4337016C-5C0D-47F5-BB64-053DE28CCD61}" type="pres">
      <dgm:prSet presAssocID="{FB86E1A8-8435-4DD0-8F56-401F1916DE27}" presName="hierChild4" presStyleCnt="0"/>
      <dgm:spPr/>
    </dgm:pt>
    <dgm:pt modelId="{CC18C41A-9A41-467F-970C-3AA0F492394E}" type="pres">
      <dgm:prSet presAssocID="{FB86E1A8-8435-4DD0-8F56-401F1916DE27}" presName="hierChild5" presStyleCnt="0"/>
      <dgm:spPr/>
    </dgm:pt>
    <dgm:pt modelId="{AF768758-E117-49CE-BDA1-919630FBA508}" type="pres">
      <dgm:prSet presAssocID="{BB10FC9B-FC25-445D-8E4E-817C106E3C69}" presName="hierChild7" presStyleCnt="0"/>
      <dgm:spPr/>
    </dgm:pt>
    <dgm:pt modelId="{3D9F3070-AA2D-448F-A485-1A551E197C89}" type="pres">
      <dgm:prSet presAssocID="{4C5FEBD5-7CD2-4393-B12C-592F0884676E}" presName="Name111" presStyleLbl="parChTrans1D2" presStyleIdx="1" presStyleCnt="2"/>
      <dgm:spPr/>
      <dgm:t>
        <a:bodyPr/>
        <a:lstStyle/>
        <a:p>
          <a:endParaRPr lang="en-US"/>
        </a:p>
      </dgm:t>
    </dgm:pt>
    <dgm:pt modelId="{9826AA19-E463-4AD4-B32F-D48BD3A26989}" type="pres">
      <dgm:prSet presAssocID="{CB42CAD6-E2A9-4503-B49C-B5099BE5181B}" presName="hierRoot3" presStyleCnt="0">
        <dgm:presLayoutVars>
          <dgm:hierBranch val="init"/>
        </dgm:presLayoutVars>
      </dgm:prSet>
      <dgm:spPr/>
    </dgm:pt>
    <dgm:pt modelId="{97AC0960-0D74-4707-8CC6-48FDD27E3D14}" type="pres">
      <dgm:prSet presAssocID="{CB42CAD6-E2A9-4503-B49C-B5099BE5181B}" presName="rootComposite3" presStyleCnt="0"/>
      <dgm:spPr/>
    </dgm:pt>
    <dgm:pt modelId="{83E85D8D-57A1-42A3-A2A8-DB01B20233B1}" type="pres">
      <dgm:prSet presAssocID="{CB42CAD6-E2A9-4503-B49C-B5099BE5181B}" presName="rootText3" presStyleLbl="asst0" presStyleIdx="1" presStyleCnt="2">
        <dgm:presLayoutVars>
          <dgm:chPref val="3"/>
        </dgm:presLayoutVars>
      </dgm:prSet>
      <dgm:spPr/>
      <dgm:t>
        <a:bodyPr/>
        <a:lstStyle/>
        <a:p>
          <a:endParaRPr lang="en-US"/>
        </a:p>
      </dgm:t>
    </dgm:pt>
    <dgm:pt modelId="{F20FFB08-6737-4B53-8F36-33FDA2B87279}" type="pres">
      <dgm:prSet presAssocID="{CB42CAD6-E2A9-4503-B49C-B5099BE5181B}" presName="rootConnector3" presStyleLbl="asst0" presStyleIdx="1" presStyleCnt="2"/>
      <dgm:spPr/>
      <dgm:t>
        <a:bodyPr/>
        <a:lstStyle/>
        <a:p>
          <a:endParaRPr lang="en-US"/>
        </a:p>
      </dgm:t>
    </dgm:pt>
    <dgm:pt modelId="{E7DFD614-529C-435F-B137-A4733A205F49}" type="pres">
      <dgm:prSet presAssocID="{CB42CAD6-E2A9-4503-B49C-B5099BE5181B}" presName="hierChild6" presStyleCnt="0"/>
      <dgm:spPr/>
    </dgm:pt>
    <dgm:pt modelId="{DA4D019E-2FC3-4D7B-8D2A-D5BB1F75C6FF}" type="pres">
      <dgm:prSet presAssocID="{AB4674E1-458F-43FB-A31A-D2DEFA0BBBA6}" presName="Name37" presStyleLbl="parChTrans1D3" presStyleIdx="1" presStyleCnt="2"/>
      <dgm:spPr/>
      <dgm:t>
        <a:bodyPr/>
        <a:lstStyle/>
        <a:p>
          <a:endParaRPr lang="en-US"/>
        </a:p>
      </dgm:t>
    </dgm:pt>
    <dgm:pt modelId="{794B98CB-8788-4797-8230-F6055AC34A7D}" type="pres">
      <dgm:prSet presAssocID="{5CE3C74B-8851-49DF-AAF6-990D48262B39}" presName="hierRoot2" presStyleCnt="0">
        <dgm:presLayoutVars>
          <dgm:hierBranch val="init"/>
        </dgm:presLayoutVars>
      </dgm:prSet>
      <dgm:spPr/>
    </dgm:pt>
    <dgm:pt modelId="{B78BA4FA-AF7D-4B35-8431-27EAB1E4F3DB}" type="pres">
      <dgm:prSet presAssocID="{5CE3C74B-8851-49DF-AAF6-990D48262B39}" presName="rootComposite" presStyleCnt="0"/>
      <dgm:spPr/>
    </dgm:pt>
    <dgm:pt modelId="{AADD06F6-FAC8-4002-ABA7-D9B29BEBC56B}" type="pres">
      <dgm:prSet presAssocID="{5CE3C74B-8851-49DF-AAF6-990D48262B39}" presName="rootText" presStyleLbl="node3" presStyleIdx="1" presStyleCnt="2">
        <dgm:presLayoutVars>
          <dgm:chPref val="3"/>
        </dgm:presLayoutVars>
      </dgm:prSet>
      <dgm:spPr/>
      <dgm:t>
        <a:bodyPr/>
        <a:lstStyle/>
        <a:p>
          <a:endParaRPr lang="en-US"/>
        </a:p>
      </dgm:t>
    </dgm:pt>
    <dgm:pt modelId="{8C14416B-6BF3-4C59-80DF-EFB529E36FC2}" type="pres">
      <dgm:prSet presAssocID="{5CE3C74B-8851-49DF-AAF6-990D48262B39}" presName="rootConnector" presStyleLbl="node3" presStyleIdx="1" presStyleCnt="2"/>
      <dgm:spPr/>
      <dgm:t>
        <a:bodyPr/>
        <a:lstStyle/>
        <a:p>
          <a:endParaRPr lang="en-US"/>
        </a:p>
      </dgm:t>
    </dgm:pt>
    <dgm:pt modelId="{30E9F989-525A-4F00-B9B3-9CA4B0E87739}" type="pres">
      <dgm:prSet presAssocID="{5CE3C74B-8851-49DF-AAF6-990D48262B39}" presName="hierChild4" presStyleCnt="0"/>
      <dgm:spPr/>
    </dgm:pt>
    <dgm:pt modelId="{3C1DA465-C1AF-4D53-BE11-3CEC9D91AC5C}" type="pres">
      <dgm:prSet presAssocID="{5CE3C74B-8851-49DF-AAF6-990D48262B39}" presName="hierChild5" presStyleCnt="0"/>
      <dgm:spPr/>
    </dgm:pt>
    <dgm:pt modelId="{49763590-5C47-421A-B307-6618FD7711D1}" type="pres">
      <dgm:prSet presAssocID="{CB42CAD6-E2A9-4503-B49C-B5099BE5181B}" presName="hierChild7" presStyleCnt="0"/>
      <dgm:spPr/>
    </dgm:pt>
  </dgm:ptLst>
  <dgm:cxnLst>
    <dgm:cxn modelId="{A9DCA688-225A-4761-BCD9-6A6F2191A3F2}" srcId="{73B7DDF7-C435-4D0C-8C52-B1E65F3B09EA}" destId="{CB42CAD6-E2A9-4503-B49C-B5099BE5181B}" srcOrd="1" destOrd="0" parTransId="{4C5FEBD5-7CD2-4393-B12C-592F0884676E}" sibTransId="{62A7EA63-95EA-4A17-BB2A-7461FF53E702}"/>
    <dgm:cxn modelId="{50EFBA1F-7131-4E8F-9899-E6F9B23E7134}" type="presOf" srcId="{CB42CAD6-E2A9-4503-B49C-B5099BE5181B}" destId="{83E85D8D-57A1-42A3-A2A8-DB01B20233B1}" srcOrd="0" destOrd="0" presId="urn:microsoft.com/office/officeart/2005/8/layout/orgChart1"/>
    <dgm:cxn modelId="{54CDADD0-30E7-46F7-A8B7-6EA8945EBA68}" type="presOf" srcId="{BB10FC9B-FC25-445D-8E4E-817C106E3C69}" destId="{B87D6BD2-0A90-43E4-A3D4-8FF697AF2601}" srcOrd="0" destOrd="0" presId="urn:microsoft.com/office/officeart/2005/8/layout/orgChart1"/>
    <dgm:cxn modelId="{75433235-8A6F-4256-8B44-22E1B0940A3D}" srcId="{BB10FC9B-FC25-445D-8E4E-817C106E3C69}" destId="{FB86E1A8-8435-4DD0-8F56-401F1916DE27}" srcOrd="0" destOrd="0" parTransId="{02C23D9B-B5DA-4C88-A199-BF85D25858BD}" sibTransId="{B82B03AC-D674-4691-A748-91677BCFA2C6}"/>
    <dgm:cxn modelId="{A06C140D-24D8-4182-9DF5-AE5F5FBAE5E9}" type="presOf" srcId="{C1B4453D-D24B-4B69-AEDA-A3A61EDAE893}" destId="{6804E41E-A26A-4223-A129-067A60A85E65}" srcOrd="0" destOrd="0" presId="urn:microsoft.com/office/officeart/2005/8/layout/orgChart1"/>
    <dgm:cxn modelId="{FC4CE6AE-E2D6-4823-9095-3DF1BDE703EC}" type="presOf" srcId="{BB10FC9B-FC25-445D-8E4E-817C106E3C69}" destId="{2739F8F0-0754-42AF-9B79-1512E7BEF6A3}" srcOrd="1" destOrd="0" presId="urn:microsoft.com/office/officeart/2005/8/layout/orgChart1"/>
    <dgm:cxn modelId="{FB3B9385-DA04-4C2B-B079-C5F45CAB049D}" srcId="{6C7F07A4-9F9D-4BFE-8119-A0E97D8E18C0}" destId="{73B7DDF7-C435-4D0C-8C52-B1E65F3B09EA}" srcOrd="0" destOrd="0" parTransId="{AF6A5351-E4FF-47F7-98C2-6D7E345310DB}" sibTransId="{C86D07B0-4968-494D-A538-77788F57C2E6}"/>
    <dgm:cxn modelId="{F8C39E54-A872-4ED0-A21D-2764F7A5F300}" srcId="{CB42CAD6-E2A9-4503-B49C-B5099BE5181B}" destId="{5CE3C74B-8851-49DF-AAF6-990D48262B39}" srcOrd="0" destOrd="0" parTransId="{AB4674E1-458F-43FB-A31A-D2DEFA0BBBA6}" sibTransId="{5DF6DE61-7C3A-43D1-8417-B90ADC941C9E}"/>
    <dgm:cxn modelId="{B26DB6E7-3803-4A25-A028-5E15B3627C5E}" type="presOf" srcId="{02C23D9B-B5DA-4C88-A199-BF85D25858BD}" destId="{84D9DCDB-3FC6-4D4B-8DC0-641812631ED1}" srcOrd="0" destOrd="0" presId="urn:microsoft.com/office/officeart/2005/8/layout/orgChart1"/>
    <dgm:cxn modelId="{A710FD95-0B47-4005-84AC-8FD3142A9117}" type="presOf" srcId="{AB4674E1-458F-43FB-A31A-D2DEFA0BBBA6}" destId="{DA4D019E-2FC3-4D7B-8D2A-D5BB1F75C6FF}" srcOrd="0" destOrd="0" presId="urn:microsoft.com/office/officeart/2005/8/layout/orgChart1"/>
    <dgm:cxn modelId="{5CAC4150-2AC2-43D2-9627-07BB89A4223A}" srcId="{73B7DDF7-C435-4D0C-8C52-B1E65F3B09EA}" destId="{BB10FC9B-FC25-445D-8E4E-817C106E3C69}" srcOrd="0" destOrd="0" parTransId="{C1B4453D-D24B-4B69-AEDA-A3A61EDAE893}" sibTransId="{CAE3D03F-612A-47CA-BCB1-A084278F9896}"/>
    <dgm:cxn modelId="{CC44C925-AE22-4064-A1FE-B4CF62BA5B42}" type="presOf" srcId="{FB86E1A8-8435-4DD0-8F56-401F1916DE27}" destId="{C7D9E411-CA87-4C06-8E2E-C898DFF8A89D}" srcOrd="1" destOrd="0" presId="urn:microsoft.com/office/officeart/2005/8/layout/orgChart1"/>
    <dgm:cxn modelId="{00E79561-FD1C-4661-B610-E8BD88B20928}" type="presOf" srcId="{FB86E1A8-8435-4DD0-8F56-401F1916DE27}" destId="{A59A8942-ABD0-4609-B967-7515945D2B43}" srcOrd="0" destOrd="0" presId="urn:microsoft.com/office/officeart/2005/8/layout/orgChart1"/>
    <dgm:cxn modelId="{1E16A809-37EF-445A-8CC9-F612F76EC4E5}" type="presOf" srcId="{6C7F07A4-9F9D-4BFE-8119-A0E97D8E18C0}" destId="{475B9066-157B-4C1D-BA9F-B9C664C1A0BE}" srcOrd="0" destOrd="0" presId="urn:microsoft.com/office/officeart/2005/8/layout/orgChart1"/>
    <dgm:cxn modelId="{AA9229E1-9F66-4ACE-840B-02D0511A8C74}" type="presOf" srcId="{4C5FEBD5-7CD2-4393-B12C-592F0884676E}" destId="{3D9F3070-AA2D-448F-A485-1A551E197C89}" srcOrd="0" destOrd="0" presId="urn:microsoft.com/office/officeart/2005/8/layout/orgChart1"/>
    <dgm:cxn modelId="{B5BC507A-28FB-485C-BD60-290A078FE211}" type="presOf" srcId="{73B7DDF7-C435-4D0C-8C52-B1E65F3B09EA}" destId="{3614EB6C-D795-4FAE-B7EF-647A188C572F}" srcOrd="0" destOrd="0" presId="urn:microsoft.com/office/officeart/2005/8/layout/orgChart1"/>
    <dgm:cxn modelId="{91D42632-2070-491E-9DE8-E404E268794D}" type="presOf" srcId="{5CE3C74B-8851-49DF-AAF6-990D48262B39}" destId="{AADD06F6-FAC8-4002-ABA7-D9B29BEBC56B}" srcOrd="0" destOrd="0" presId="urn:microsoft.com/office/officeart/2005/8/layout/orgChart1"/>
    <dgm:cxn modelId="{251DB51E-8DA5-4117-A457-1FB87CCB2031}" type="presOf" srcId="{5CE3C74B-8851-49DF-AAF6-990D48262B39}" destId="{8C14416B-6BF3-4C59-80DF-EFB529E36FC2}" srcOrd="1" destOrd="0" presId="urn:microsoft.com/office/officeart/2005/8/layout/orgChart1"/>
    <dgm:cxn modelId="{AD93BF44-3E1F-4986-AB77-A6E0427BFB4A}" type="presOf" srcId="{73B7DDF7-C435-4D0C-8C52-B1E65F3B09EA}" destId="{261CD2A7-F82F-46EE-8DDF-91C4398D9DB7}" srcOrd="1" destOrd="0" presId="urn:microsoft.com/office/officeart/2005/8/layout/orgChart1"/>
    <dgm:cxn modelId="{030576B1-1EC6-4AF5-83D8-268E8B4E30B7}" type="presOf" srcId="{CB42CAD6-E2A9-4503-B49C-B5099BE5181B}" destId="{F20FFB08-6737-4B53-8F36-33FDA2B87279}" srcOrd="1" destOrd="0" presId="urn:microsoft.com/office/officeart/2005/8/layout/orgChart1"/>
    <dgm:cxn modelId="{AE4CF1AD-AD25-41DB-86A7-5ED973566096}" type="presParOf" srcId="{475B9066-157B-4C1D-BA9F-B9C664C1A0BE}" destId="{C6E84CA3-AD64-4292-A62D-2F6507E6DA2E}" srcOrd="0" destOrd="0" presId="urn:microsoft.com/office/officeart/2005/8/layout/orgChart1"/>
    <dgm:cxn modelId="{012E1458-555E-438D-87A6-CE0DD046BB73}" type="presParOf" srcId="{C6E84CA3-AD64-4292-A62D-2F6507E6DA2E}" destId="{D05278F4-60FE-40BA-800E-268F958422FC}" srcOrd="0" destOrd="0" presId="urn:microsoft.com/office/officeart/2005/8/layout/orgChart1"/>
    <dgm:cxn modelId="{A1D2B67D-68DA-4639-837C-A44D77D0CAB7}" type="presParOf" srcId="{D05278F4-60FE-40BA-800E-268F958422FC}" destId="{3614EB6C-D795-4FAE-B7EF-647A188C572F}" srcOrd="0" destOrd="0" presId="urn:microsoft.com/office/officeart/2005/8/layout/orgChart1"/>
    <dgm:cxn modelId="{C9102D04-0A01-4D2B-818D-C4B9E1A0069F}" type="presParOf" srcId="{D05278F4-60FE-40BA-800E-268F958422FC}" destId="{261CD2A7-F82F-46EE-8DDF-91C4398D9DB7}" srcOrd="1" destOrd="0" presId="urn:microsoft.com/office/officeart/2005/8/layout/orgChart1"/>
    <dgm:cxn modelId="{C244AF14-3C82-458B-8111-DDDDB2489D56}" type="presParOf" srcId="{C6E84CA3-AD64-4292-A62D-2F6507E6DA2E}" destId="{91C2D517-7F00-4727-A046-D20CE0894BB1}" srcOrd="1" destOrd="0" presId="urn:microsoft.com/office/officeart/2005/8/layout/orgChart1"/>
    <dgm:cxn modelId="{97F11309-F658-499B-9ED2-A20504706BC9}" type="presParOf" srcId="{C6E84CA3-AD64-4292-A62D-2F6507E6DA2E}" destId="{6E1DDE1E-128E-4581-8613-89D403AF2EC9}" srcOrd="2" destOrd="0" presId="urn:microsoft.com/office/officeart/2005/8/layout/orgChart1"/>
    <dgm:cxn modelId="{7B812CFE-4977-4268-93EC-42B8C8143086}" type="presParOf" srcId="{6E1DDE1E-128E-4581-8613-89D403AF2EC9}" destId="{6804E41E-A26A-4223-A129-067A60A85E65}" srcOrd="0" destOrd="0" presId="urn:microsoft.com/office/officeart/2005/8/layout/orgChart1"/>
    <dgm:cxn modelId="{8F92F652-CA4E-4A56-B8BD-42FC0E59991E}" type="presParOf" srcId="{6E1DDE1E-128E-4581-8613-89D403AF2EC9}" destId="{A24DF350-A5B1-4474-8102-9BDDDAAF1BAF}" srcOrd="1" destOrd="0" presId="urn:microsoft.com/office/officeart/2005/8/layout/orgChart1"/>
    <dgm:cxn modelId="{051BEF57-A097-46EE-9E5F-3E40F26931DC}" type="presParOf" srcId="{A24DF350-A5B1-4474-8102-9BDDDAAF1BAF}" destId="{2DB001FD-B20E-420C-AB33-F65E19EE67FB}" srcOrd="0" destOrd="0" presId="urn:microsoft.com/office/officeart/2005/8/layout/orgChart1"/>
    <dgm:cxn modelId="{17DE6D30-BF30-4CB7-8691-94CD985552D7}" type="presParOf" srcId="{2DB001FD-B20E-420C-AB33-F65E19EE67FB}" destId="{B87D6BD2-0A90-43E4-A3D4-8FF697AF2601}" srcOrd="0" destOrd="0" presId="urn:microsoft.com/office/officeart/2005/8/layout/orgChart1"/>
    <dgm:cxn modelId="{6CA52B46-2D0B-4F36-A4DB-BDEE2A972192}" type="presParOf" srcId="{2DB001FD-B20E-420C-AB33-F65E19EE67FB}" destId="{2739F8F0-0754-42AF-9B79-1512E7BEF6A3}" srcOrd="1" destOrd="0" presId="urn:microsoft.com/office/officeart/2005/8/layout/orgChart1"/>
    <dgm:cxn modelId="{6595101B-84C1-412C-B5A8-B9ED873EB8EE}" type="presParOf" srcId="{A24DF350-A5B1-4474-8102-9BDDDAAF1BAF}" destId="{5E4667F3-F816-42A7-B78A-705FC344BBE2}" srcOrd="1" destOrd="0" presId="urn:microsoft.com/office/officeart/2005/8/layout/orgChart1"/>
    <dgm:cxn modelId="{F7B2AB3B-D9F4-472D-98ED-9C433A8500F1}" type="presParOf" srcId="{5E4667F3-F816-42A7-B78A-705FC344BBE2}" destId="{84D9DCDB-3FC6-4D4B-8DC0-641812631ED1}" srcOrd="0" destOrd="0" presId="urn:microsoft.com/office/officeart/2005/8/layout/orgChart1"/>
    <dgm:cxn modelId="{E2497DED-1A47-4311-BD33-7E2213A83B59}" type="presParOf" srcId="{5E4667F3-F816-42A7-B78A-705FC344BBE2}" destId="{51B13086-8604-4331-950A-9EDAEEB3BC6C}" srcOrd="1" destOrd="0" presId="urn:microsoft.com/office/officeart/2005/8/layout/orgChart1"/>
    <dgm:cxn modelId="{86DD31C0-56FA-4C12-827B-7E7AE8EAB2A0}" type="presParOf" srcId="{51B13086-8604-4331-950A-9EDAEEB3BC6C}" destId="{80860E4D-3F2A-4AFF-BE9F-CD2DA5215C1F}" srcOrd="0" destOrd="0" presId="urn:microsoft.com/office/officeart/2005/8/layout/orgChart1"/>
    <dgm:cxn modelId="{7523D2D1-B5C6-47D3-A622-126A3AA5961C}" type="presParOf" srcId="{80860E4D-3F2A-4AFF-BE9F-CD2DA5215C1F}" destId="{A59A8942-ABD0-4609-B967-7515945D2B43}" srcOrd="0" destOrd="0" presId="urn:microsoft.com/office/officeart/2005/8/layout/orgChart1"/>
    <dgm:cxn modelId="{8CB45ED9-DD89-44B7-9988-FABD854EBC7D}" type="presParOf" srcId="{80860E4D-3F2A-4AFF-BE9F-CD2DA5215C1F}" destId="{C7D9E411-CA87-4C06-8E2E-C898DFF8A89D}" srcOrd="1" destOrd="0" presId="urn:microsoft.com/office/officeart/2005/8/layout/orgChart1"/>
    <dgm:cxn modelId="{0ABF0C7B-AA01-4CF2-8182-DCD0D24EA828}" type="presParOf" srcId="{51B13086-8604-4331-950A-9EDAEEB3BC6C}" destId="{4337016C-5C0D-47F5-BB64-053DE28CCD61}" srcOrd="1" destOrd="0" presId="urn:microsoft.com/office/officeart/2005/8/layout/orgChart1"/>
    <dgm:cxn modelId="{E71DCB30-0928-4AEE-B50D-02D9E4B108C5}" type="presParOf" srcId="{51B13086-8604-4331-950A-9EDAEEB3BC6C}" destId="{CC18C41A-9A41-467F-970C-3AA0F492394E}" srcOrd="2" destOrd="0" presId="urn:microsoft.com/office/officeart/2005/8/layout/orgChart1"/>
    <dgm:cxn modelId="{B122F5B0-47B3-4B6D-999A-BB7AECD34E7E}" type="presParOf" srcId="{A24DF350-A5B1-4474-8102-9BDDDAAF1BAF}" destId="{AF768758-E117-49CE-BDA1-919630FBA508}" srcOrd="2" destOrd="0" presId="urn:microsoft.com/office/officeart/2005/8/layout/orgChart1"/>
    <dgm:cxn modelId="{98715742-0310-49CB-B0B7-33986CABEECB}" type="presParOf" srcId="{6E1DDE1E-128E-4581-8613-89D403AF2EC9}" destId="{3D9F3070-AA2D-448F-A485-1A551E197C89}" srcOrd="2" destOrd="0" presId="urn:microsoft.com/office/officeart/2005/8/layout/orgChart1"/>
    <dgm:cxn modelId="{25C47593-D7D9-4A0E-AC8C-90EF8E90CC6A}" type="presParOf" srcId="{6E1DDE1E-128E-4581-8613-89D403AF2EC9}" destId="{9826AA19-E463-4AD4-B32F-D48BD3A26989}" srcOrd="3" destOrd="0" presId="urn:microsoft.com/office/officeart/2005/8/layout/orgChart1"/>
    <dgm:cxn modelId="{D515A281-B9C6-4C80-B430-AFD60A13C14E}" type="presParOf" srcId="{9826AA19-E463-4AD4-B32F-D48BD3A26989}" destId="{97AC0960-0D74-4707-8CC6-48FDD27E3D14}" srcOrd="0" destOrd="0" presId="urn:microsoft.com/office/officeart/2005/8/layout/orgChart1"/>
    <dgm:cxn modelId="{0F23607A-0B67-408E-B661-EC17DE641A9D}" type="presParOf" srcId="{97AC0960-0D74-4707-8CC6-48FDD27E3D14}" destId="{83E85D8D-57A1-42A3-A2A8-DB01B20233B1}" srcOrd="0" destOrd="0" presId="urn:microsoft.com/office/officeart/2005/8/layout/orgChart1"/>
    <dgm:cxn modelId="{8F409EA9-F857-4131-BF3C-27AD9B68B5BB}" type="presParOf" srcId="{97AC0960-0D74-4707-8CC6-48FDD27E3D14}" destId="{F20FFB08-6737-4B53-8F36-33FDA2B87279}" srcOrd="1" destOrd="0" presId="urn:microsoft.com/office/officeart/2005/8/layout/orgChart1"/>
    <dgm:cxn modelId="{B294C275-76F7-42B9-81B8-2FB9D9224566}" type="presParOf" srcId="{9826AA19-E463-4AD4-B32F-D48BD3A26989}" destId="{E7DFD614-529C-435F-B137-A4733A205F49}" srcOrd="1" destOrd="0" presId="urn:microsoft.com/office/officeart/2005/8/layout/orgChart1"/>
    <dgm:cxn modelId="{FB4733D3-C1E9-4267-BAB9-3F5C2E0019F6}" type="presParOf" srcId="{E7DFD614-529C-435F-B137-A4733A205F49}" destId="{DA4D019E-2FC3-4D7B-8D2A-D5BB1F75C6FF}" srcOrd="0" destOrd="0" presId="urn:microsoft.com/office/officeart/2005/8/layout/orgChart1"/>
    <dgm:cxn modelId="{8250B8AB-D118-495D-8C95-91FF5243A299}" type="presParOf" srcId="{E7DFD614-529C-435F-B137-A4733A205F49}" destId="{794B98CB-8788-4797-8230-F6055AC34A7D}" srcOrd="1" destOrd="0" presId="urn:microsoft.com/office/officeart/2005/8/layout/orgChart1"/>
    <dgm:cxn modelId="{28E9DD34-F130-4229-A0D7-D036874E3290}" type="presParOf" srcId="{794B98CB-8788-4797-8230-F6055AC34A7D}" destId="{B78BA4FA-AF7D-4B35-8431-27EAB1E4F3DB}" srcOrd="0" destOrd="0" presId="urn:microsoft.com/office/officeart/2005/8/layout/orgChart1"/>
    <dgm:cxn modelId="{78D1E8F6-6419-4C38-BF65-288CAB36BDF3}" type="presParOf" srcId="{B78BA4FA-AF7D-4B35-8431-27EAB1E4F3DB}" destId="{AADD06F6-FAC8-4002-ABA7-D9B29BEBC56B}" srcOrd="0" destOrd="0" presId="urn:microsoft.com/office/officeart/2005/8/layout/orgChart1"/>
    <dgm:cxn modelId="{A15A6A57-3BCB-4CBB-A471-6082A7497A39}" type="presParOf" srcId="{B78BA4FA-AF7D-4B35-8431-27EAB1E4F3DB}" destId="{8C14416B-6BF3-4C59-80DF-EFB529E36FC2}" srcOrd="1" destOrd="0" presId="urn:microsoft.com/office/officeart/2005/8/layout/orgChart1"/>
    <dgm:cxn modelId="{2C3F082B-21BB-42CC-A5E0-093C39CF6098}" type="presParOf" srcId="{794B98CB-8788-4797-8230-F6055AC34A7D}" destId="{30E9F989-525A-4F00-B9B3-9CA4B0E87739}" srcOrd="1" destOrd="0" presId="urn:microsoft.com/office/officeart/2005/8/layout/orgChart1"/>
    <dgm:cxn modelId="{443F720C-D72C-4D03-AA84-D058E7878FCA}" type="presParOf" srcId="{794B98CB-8788-4797-8230-F6055AC34A7D}" destId="{3C1DA465-C1AF-4D53-BE11-3CEC9D91AC5C}" srcOrd="2" destOrd="0" presId="urn:microsoft.com/office/officeart/2005/8/layout/orgChart1"/>
    <dgm:cxn modelId="{CB73DBEA-3DE5-4692-900A-710F82721279}" type="presParOf" srcId="{9826AA19-E463-4AD4-B32F-D48BD3A26989}" destId="{49763590-5C47-421A-B307-6618FD7711D1}"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36A80-6FE7-47F4-8DA3-55A2A1D724A0}">
      <dsp:nvSpPr>
        <dsp:cNvPr id="0" name=""/>
        <dsp:cNvSpPr/>
      </dsp:nvSpPr>
      <dsp:spPr>
        <a:xfrm>
          <a:off x="2375367" y="696992"/>
          <a:ext cx="526534" cy="640756"/>
        </a:xfrm>
        <a:custGeom>
          <a:avLst/>
          <a:gdLst/>
          <a:ahLst/>
          <a:cxnLst/>
          <a:rect l="0" t="0" r="0" b="0"/>
          <a:pathLst>
            <a:path>
              <a:moveTo>
                <a:pt x="0" y="0"/>
              </a:moveTo>
              <a:lnTo>
                <a:pt x="0" y="640756"/>
              </a:lnTo>
              <a:lnTo>
                <a:pt x="526534" y="6407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1A3532-732C-49DF-A0E8-D81AAD1CDC2C}">
      <dsp:nvSpPr>
        <dsp:cNvPr id="0" name=""/>
        <dsp:cNvSpPr/>
      </dsp:nvSpPr>
      <dsp:spPr>
        <a:xfrm>
          <a:off x="1007491" y="1685986"/>
          <a:ext cx="208942" cy="640756"/>
        </a:xfrm>
        <a:custGeom>
          <a:avLst/>
          <a:gdLst/>
          <a:ahLst/>
          <a:cxnLst/>
          <a:rect l="0" t="0" r="0" b="0"/>
          <a:pathLst>
            <a:path>
              <a:moveTo>
                <a:pt x="0" y="0"/>
              </a:moveTo>
              <a:lnTo>
                <a:pt x="0" y="640756"/>
              </a:lnTo>
              <a:lnTo>
                <a:pt x="208942" y="6407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32E98C-ABA1-4990-BF90-E6A10E40E960}">
      <dsp:nvSpPr>
        <dsp:cNvPr id="0" name=""/>
        <dsp:cNvSpPr/>
      </dsp:nvSpPr>
      <dsp:spPr>
        <a:xfrm>
          <a:off x="1703965" y="696992"/>
          <a:ext cx="671401" cy="640756"/>
        </a:xfrm>
        <a:custGeom>
          <a:avLst/>
          <a:gdLst/>
          <a:ahLst/>
          <a:cxnLst/>
          <a:rect l="0" t="0" r="0" b="0"/>
          <a:pathLst>
            <a:path>
              <a:moveTo>
                <a:pt x="671401" y="0"/>
              </a:moveTo>
              <a:lnTo>
                <a:pt x="671401" y="640756"/>
              </a:lnTo>
              <a:lnTo>
                <a:pt x="0" y="6407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B88F43-F05C-45AF-A126-F61F7CBC6266}">
      <dsp:nvSpPr>
        <dsp:cNvPr id="0" name=""/>
        <dsp:cNvSpPr/>
      </dsp:nvSpPr>
      <dsp:spPr>
        <a:xfrm>
          <a:off x="1678892" y="517"/>
          <a:ext cx="1392948" cy="696474"/>
        </a:xfrm>
        <a:prstGeom prst="rect">
          <a:avLst/>
        </a:prstGeom>
        <a:gradFill rotWithShape="0">
          <a:gsLst>
            <a:gs pos="0">
              <a:schemeClr val="accent1">
                <a:hueOff val="0"/>
                <a:satOff val="0"/>
                <a:lumOff val="0"/>
                <a:alphaOff val="0"/>
                <a:tint val="100000"/>
                <a:shade val="60000"/>
                <a:satMod val="135000"/>
              </a:schemeClr>
            </a:gs>
            <a:gs pos="100000">
              <a:schemeClr val="accent1">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Voters</a:t>
          </a:r>
          <a:endParaRPr lang="en-US" sz="1600" kern="1200" dirty="0"/>
        </a:p>
      </dsp:txBody>
      <dsp:txXfrm>
        <a:off x="1678892" y="517"/>
        <a:ext cx="1392948" cy="696474"/>
      </dsp:txXfrm>
    </dsp:sp>
    <dsp:sp modelId="{0858EAC2-4AF6-47A5-B950-90D13B96A787}">
      <dsp:nvSpPr>
        <dsp:cNvPr id="0" name=""/>
        <dsp:cNvSpPr/>
      </dsp:nvSpPr>
      <dsp:spPr>
        <a:xfrm>
          <a:off x="311016" y="989511"/>
          <a:ext cx="1392948" cy="696474"/>
        </a:xfrm>
        <a:prstGeom prst="rect">
          <a:avLst/>
        </a:prstGeom>
        <a:gradFill rotWithShape="0">
          <a:gsLst>
            <a:gs pos="0">
              <a:schemeClr val="accent1">
                <a:hueOff val="0"/>
                <a:satOff val="0"/>
                <a:lumOff val="0"/>
                <a:alphaOff val="0"/>
                <a:tint val="100000"/>
                <a:shade val="60000"/>
                <a:satMod val="135000"/>
              </a:schemeClr>
            </a:gs>
            <a:gs pos="100000">
              <a:schemeClr val="accent1">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Mayor</a:t>
          </a:r>
          <a:endParaRPr lang="en-US" sz="1600" kern="1200" dirty="0"/>
        </a:p>
      </dsp:txBody>
      <dsp:txXfrm>
        <a:off x="311016" y="989511"/>
        <a:ext cx="1392948" cy="696474"/>
      </dsp:txXfrm>
    </dsp:sp>
    <dsp:sp modelId="{2DC3F41B-821F-478D-93F3-C9E5A23D6793}">
      <dsp:nvSpPr>
        <dsp:cNvPr id="0" name=""/>
        <dsp:cNvSpPr/>
      </dsp:nvSpPr>
      <dsp:spPr>
        <a:xfrm>
          <a:off x="1216433" y="1978505"/>
          <a:ext cx="1392948" cy="696474"/>
        </a:xfrm>
        <a:prstGeom prst="rect">
          <a:avLst/>
        </a:prstGeom>
        <a:gradFill rotWithShape="0">
          <a:gsLst>
            <a:gs pos="0">
              <a:schemeClr val="accent1">
                <a:hueOff val="0"/>
                <a:satOff val="0"/>
                <a:lumOff val="0"/>
                <a:alphaOff val="0"/>
                <a:tint val="100000"/>
                <a:shade val="60000"/>
                <a:satMod val="135000"/>
              </a:schemeClr>
            </a:gs>
            <a:gs pos="100000">
              <a:schemeClr val="accent1">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Heads of City Departments</a:t>
          </a:r>
          <a:endParaRPr lang="en-US" sz="1600" kern="1200" dirty="0"/>
        </a:p>
      </dsp:txBody>
      <dsp:txXfrm>
        <a:off x="1216433" y="1978505"/>
        <a:ext cx="1392948" cy="696474"/>
      </dsp:txXfrm>
    </dsp:sp>
    <dsp:sp modelId="{504ED2C6-D103-4AEF-AD55-B7D8B81A7A5E}">
      <dsp:nvSpPr>
        <dsp:cNvPr id="0" name=""/>
        <dsp:cNvSpPr/>
      </dsp:nvSpPr>
      <dsp:spPr>
        <a:xfrm>
          <a:off x="2901902" y="989511"/>
          <a:ext cx="1392948" cy="696474"/>
        </a:xfrm>
        <a:prstGeom prst="rect">
          <a:avLst/>
        </a:prstGeom>
        <a:gradFill rotWithShape="0">
          <a:gsLst>
            <a:gs pos="0">
              <a:schemeClr val="accent1">
                <a:hueOff val="0"/>
                <a:satOff val="0"/>
                <a:lumOff val="0"/>
                <a:alphaOff val="0"/>
                <a:tint val="100000"/>
                <a:shade val="60000"/>
                <a:satMod val="135000"/>
              </a:schemeClr>
            </a:gs>
            <a:gs pos="100000">
              <a:schemeClr val="accent1">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City Council</a:t>
          </a:r>
          <a:endParaRPr lang="en-US" sz="1600" kern="1200" dirty="0"/>
        </a:p>
      </dsp:txBody>
      <dsp:txXfrm>
        <a:off x="2901902" y="989511"/>
        <a:ext cx="1392948" cy="696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D019E-2FC3-4D7B-8D2A-D5BB1F75C6FF}">
      <dsp:nvSpPr>
        <dsp:cNvPr id="0" name=""/>
        <dsp:cNvSpPr/>
      </dsp:nvSpPr>
      <dsp:spPr>
        <a:xfrm>
          <a:off x="3068162" y="1488563"/>
          <a:ext cx="184478" cy="565733"/>
        </a:xfrm>
        <a:custGeom>
          <a:avLst/>
          <a:gdLst/>
          <a:ahLst/>
          <a:cxnLst/>
          <a:rect l="0" t="0" r="0" b="0"/>
          <a:pathLst>
            <a:path>
              <a:moveTo>
                <a:pt x="0" y="0"/>
              </a:moveTo>
              <a:lnTo>
                <a:pt x="0" y="565733"/>
              </a:lnTo>
              <a:lnTo>
                <a:pt x="184478" y="56573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F3070-AA2D-448F-A485-1A551E197C89}">
      <dsp:nvSpPr>
        <dsp:cNvPr id="0" name=""/>
        <dsp:cNvSpPr/>
      </dsp:nvSpPr>
      <dsp:spPr>
        <a:xfrm>
          <a:off x="787469" y="614927"/>
          <a:ext cx="1665765" cy="566172"/>
        </a:xfrm>
        <a:custGeom>
          <a:avLst/>
          <a:gdLst/>
          <a:ahLst/>
          <a:cxnLst/>
          <a:rect l="0" t="0" r="0" b="0"/>
          <a:pathLst>
            <a:path>
              <a:moveTo>
                <a:pt x="0" y="0"/>
              </a:moveTo>
              <a:lnTo>
                <a:pt x="0" y="566172"/>
              </a:lnTo>
              <a:lnTo>
                <a:pt x="1665765" y="566172"/>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9DCDB-3FC6-4D4B-8DC0-641812631ED1}">
      <dsp:nvSpPr>
        <dsp:cNvPr id="0" name=""/>
        <dsp:cNvSpPr/>
      </dsp:nvSpPr>
      <dsp:spPr>
        <a:xfrm>
          <a:off x="780631" y="1488563"/>
          <a:ext cx="184478" cy="565733"/>
        </a:xfrm>
        <a:custGeom>
          <a:avLst/>
          <a:gdLst/>
          <a:ahLst/>
          <a:cxnLst/>
          <a:rect l="0" t="0" r="0" b="0"/>
          <a:pathLst>
            <a:path>
              <a:moveTo>
                <a:pt x="0" y="0"/>
              </a:moveTo>
              <a:lnTo>
                <a:pt x="0" y="565733"/>
              </a:lnTo>
              <a:lnTo>
                <a:pt x="184478" y="56573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4E41E-A26A-4223-A129-067A60A85E65}">
      <dsp:nvSpPr>
        <dsp:cNvPr id="0" name=""/>
        <dsp:cNvSpPr/>
      </dsp:nvSpPr>
      <dsp:spPr>
        <a:xfrm>
          <a:off x="787469" y="614927"/>
          <a:ext cx="608089" cy="566172"/>
        </a:xfrm>
        <a:custGeom>
          <a:avLst/>
          <a:gdLst/>
          <a:ahLst/>
          <a:cxnLst/>
          <a:rect l="0" t="0" r="0" b="0"/>
          <a:pathLst>
            <a:path>
              <a:moveTo>
                <a:pt x="0" y="0"/>
              </a:moveTo>
              <a:lnTo>
                <a:pt x="608089" y="56617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3614EB6C-D795-4FAE-B7EF-647A188C572F}">
      <dsp:nvSpPr>
        <dsp:cNvPr id="0" name=""/>
        <dsp:cNvSpPr/>
      </dsp:nvSpPr>
      <dsp:spPr>
        <a:xfrm>
          <a:off x="172542" y="0"/>
          <a:ext cx="1229855" cy="614927"/>
        </a:xfrm>
        <a:prstGeom prst="rect">
          <a:avLst/>
        </a:prstGeom>
        <a:gradFill rotWithShape="0">
          <a:gsLst>
            <a:gs pos="0">
              <a:schemeClr val="accent4">
                <a:hueOff val="0"/>
                <a:satOff val="0"/>
                <a:lumOff val="0"/>
                <a:alphaOff val="0"/>
                <a:tint val="100000"/>
                <a:shade val="60000"/>
                <a:satMod val="135000"/>
              </a:schemeClr>
            </a:gs>
            <a:gs pos="100000">
              <a:schemeClr val="accent4">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Voters</a:t>
          </a:r>
          <a:endParaRPr lang="en-US" sz="1400" kern="1200" dirty="0"/>
        </a:p>
      </dsp:txBody>
      <dsp:txXfrm>
        <a:off x="172542" y="0"/>
        <a:ext cx="1229855" cy="614927"/>
      </dsp:txXfrm>
    </dsp:sp>
    <dsp:sp modelId="{B87D6BD2-0A90-43E4-A3D4-8FF697AF2601}">
      <dsp:nvSpPr>
        <dsp:cNvPr id="0" name=""/>
        <dsp:cNvSpPr/>
      </dsp:nvSpPr>
      <dsp:spPr>
        <a:xfrm>
          <a:off x="165704" y="873636"/>
          <a:ext cx="1229855" cy="614927"/>
        </a:xfrm>
        <a:prstGeom prst="rect">
          <a:avLst/>
        </a:prstGeom>
        <a:gradFill rotWithShape="0">
          <a:gsLst>
            <a:gs pos="0">
              <a:schemeClr val="accent4">
                <a:hueOff val="0"/>
                <a:satOff val="0"/>
                <a:lumOff val="0"/>
                <a:alphaOff val="0"/>
                <a:tint val="100000"/>
                <a:shade val="60000"/>
                <a:satMod val="135000"/>
              </a:schemeClr>
            </a:gs>
            <a:gs pos="100000">
              <a:schemeClr val="accent4">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City Council</a:t>
          </a:r>
          <a:endParaRPr lang="en-US" sz="1400" kern="1200" dirty="0"/>
        </a:p>
      </dsp:txBody>
      <dsp:txXfrm>
        <a:off x="165704" y="873636"/>
        <a:ext cx="1229855" cy="614927"/>
      </dsp:txXfrm>
    </dsp:sp>
    <dsp:sp modelId="{A59A8942-ABD0-4609-B967-7515945D2B43}">
      <dsp:nvSpPr>
        <dsp:cNvPr id="0" name=""/>
        <dsp:cNvSpPr/>
      </dsp:nvSpPr>
      <dsp:spPr>
        <a:xfrm>
          <a:off x="965110" y="1746833"/>
          <a:ext cx="1229855" cy="614927"/>
        </a:xfrm>
        <a:prstGeom prst="rect">
          <a:avLst/>
        </a:prstGeom>
        <a:gradFill rotWithShape="0">
          <a:gsLst>
            <a:gs pos="0">
              <a:schemeClr val="accent4">
                <a:hueOff val="0"/>
                <a:satOff val="0"/>
                <a:lumOff val="0"/>
                <a:alphaOff val="0"/>
                <a:tint val="100000"/>
                <a:shade val="60000"/>
                <a:satMod val="135000"/>
              </a:schemeClr>
            </a:gs>
            <a:gs pos="100000">
              <a:schemeClr val="accent4">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Mayor</a:t>
          </a:r>
          <a:endParaRPr lang="en-US" sz="1400" kern="1200" dirty="0"/>
        </a:p>
      </dsp:txBody>
      <dsp:txXfrm>
        <a:off x="965110" y="1746833"/>
        <a:ext cx="1229855" cy="614927"/>
      </dsp:txXfrm>
    </dsp:sp>
    <dsp:sp modelId="{83E85D8D-57A1-42A3-A2A8-DB01B20233B1}">
      <dsp:nvSpPr>
        <dsp:cNvPr id="0" name=""/>
        <dsp:cNvSpPr/>
      </dsp:nvSpPr>
      <dsp:spPr>
        <a:xfrm>
          <a:off x="2453234" y="873636"/>
          <a:ext cx="1229855" cy="614927"/>
        </a:xfrm>
        <a:prstGeom prst="rect">
          <a:avLst/>
        </a:prstGeom>
        <a:gradFill rotWithShape="0">
          <a:gsLst>
            <a:gs pos="0">
              <a:schemeClr val="accent4">
                <a:hueOff val="0"/>
                <a:satOff val="0"/>
                <a:lumOff val="0"/>
                <a:alphaOff val="0"/>
                <a:tint val="100000"/>
                <a:shade val="60000"/>
                <a:satMod val="135000"/>
              </a:schemeClr>
            </a:gs>
            <a:gs pos="100000">
              <a:schemeClr val="accent4">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City Manager</a:t>
          </a:r>
          <a:endParaRPr lang="en-US" sz="1400" kern="1200" dirty="0"/>
        </a:p>
      </dsp:txBody>
      <dsp:txXfrm>
        <a:off x="2453234" y="873636"/>
        <a:ext cx="1229855" cy="614927"/>
      </dsp:txXfrm>
    </dsp:sp>
    <dsp:sp modelId="{AADD06F6-FAC8-4002-ABA7-D9B29BEBC56B}">
      <dsp:nvSpPr>
        <dsp:cNvPr id="0" name=""/>
        <dsp:cNvSpPr/>
      </dsp:nvSpPr>
      <dsp:spPr>
        <a:xfrm>
          <a:off x="3252640" y="1746833"/>
          <a:ext cx="1229855" cy="614927"/>
        </a:xfrm>
        <a:prstGeom prst="rect">
          <a:avLst/>
        </a:prstGeom>
        <a:gradFill rotWithShape="0">
          <a:gsLst>
            <a:gs pos="0">
              <a:schemeClr val="accent4">
                <a:hueOff val="0"/>
                <a:satOff val="0"/>
                <a:lumOff val="0"/>
                <a:alphaOff val="0"/>
                <a:tint val="100000"/>
                <a:shade val="60000"/>
                <a:satMod val="135000"/>
              </a:schemeClr>
            </a:gs>
            <a:gs pos="100000">
              <a:schemeClr val="accent4">
                <a:hueOff val="0"/>
                <a:satOff val="0"/>
                <a:lumOff val="0"/>
                <a:alphaOff val="0"/>
                <a:tint val="100000"/>
                <a:shade val="100000"/>
                <a:satMod val="135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Heads of City Departments</a:t>
          </a:r>
          <a:endParaRPr lang="en-US" sz="1400" kern="1200" dirty="0"/>
        </a:p>
      </dsp:txBody>
      <dsp:txXfrm>
        <a:off x="3252640" y="1746833"/>
        <a:ext cx="1229855" cy="61492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0198D1-7D2C-BD4D-8FE8-08DBF5441122}" type="datetimeFigureOut">
              <a:rPr lang="en-US" smtClean="0"/>
              <a:pPr/>
              <a:t>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3FFE1-DFBE-4045-84A7-0D96DC1F267B}" type="slidenum">
              <a:rPr lang="en-US" smtClean="0"/>
              <a:pPr/>
              <a:t>‹#›</a:t>
            </a:fld>
            <a:endParaRPr lang="en-US"/>
          </a:p>
        </p:txBody>
      </p:sp>
    </p:spTree>
    <p:extLst>
      <p:ext uri="{BB962C8B-B14F-4D97-AF65-F5344CB8AC3E}">
        <p14:creationId xmlns:p14="http://schemas.microsoft.com/office/powerpoint/2010/main" val="1826257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alveston,_Texa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en.wikipedia.org/wiki/Galveston_Hurricane_of_190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5AD44A-23BC-5E40-9FB3-1B9B9CD472D0}" type="slidenum">
              <a:rPr lang="en-US" smtClean="0"/>
              <a:t>1</a:t>
            </a:fld>
            <a:endParaRPr lang="en-US"/>
          </a:p>
        </p:txBody>
      </p:sp>
    </p:spTree>
    <p:extLst>
      <p:ext uri="{BB962C8B-B14F-4D97-AF65-F5344CB8AC3E}">
        <p14:creationId xmlns:p14="http://schemas.microsoft.com/office/powerpoint/2010/main" val="369447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r>
              <a:rPr lang="en-US" sz="1200" dirty="0" smtClean="0"/>
              <a:t>TR</a:t>
            </a:r>
            <a:r>
              <a:rPr lang="en-US" sz="1200" baseline="0" dirty="0" smtClean="0"/>
              <a:t> read The Jungle and was incensed by the deplorable conditions described in the book.  He demanded an investigation of the meat packing industry.  Factories got word of the inspection and cleaned up, but inspectors were still horrified by what they found.</a:t>
            </a:r>
          </a:p>
          <a:p>
            <a:pPr marL="171450" indent="-171450">
              <a:buFont typeface="Arial"/>
              <a:buChar char="•"/>
            </a:pPr>
            <a:r>
              <a:rPr lang="en-US" sz="1200" dirty="0" smtClean="0"/>
              <a:t>Meat Inspection Act (1906): Meat would be inspected and graded by the U.S.D.A.</a:t>
            </a:r>
          </a:p>
          <a:p>
            <a:pPr marL="171450" indent="-171450">
              <a:buFont typeface="Arial"/>
              <a:buChar char="•"/>
            </a:pPr>
            <a:r>
              <a:rPr lang="en-US" sz="1200" dirty="0" smtClean="0"/>
              <a:t>Pure Food and Drug Act: Goal was to ensure proper labeling of food and drugs, and to prevent tampering.</a:t>
            </a:r>
          </a:p>
          <a:p>
            <a:pPr marL="171450" indent="-171450">
              <a:buFont typeface="Arial"/>
              <a:buChar char="•"/>
            </a:pPr>
            <a:endParaRPr lang="en-US" sz="1200" dirty="0"/>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10</a:t>
            </a:fld>
            <a:endParaRPr lang="en-US"/>
          </a:p>
        </p:txBody>
      </p:sp>
    </p:spTree>
    <p:extLst>
      <p:ext uri="{BB962C8B-B14F-4D97-AF65-F5344CB8AC3E}">
        <p14:creationId xmlns:p14="http://schemas.microsoft.com/office/powerpoint/2010/main" val="109279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Ida B. Wells</a:t>
            </a:r>
            <a:r>
              <a:rPr lang="en-US" sz="1200" baseline="0" dirty="0" smtClean="0"/>
              <a:t> – </a:t>
            </a:r>
            <a:r>
              <a:rPr lang="en-US" sz="1200" i="1" baseline="0" dirty="0" smtClean="0"/>
              <a:t>“Southern Horrors: Lynch Laws in All Its Phases”</a:t>
            </a:r>
            <a:endParaRPr lang="en-US" sz="1200" i="1" dirty="0" smtClean="0"/>
          </a:p>
          <a:p>
            <a:pPr marL="800100" marR="0" lvl="1"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She documented lynching in the United States, showing how it was often a way to control or punish blacks who competed with whites. </a:t>
            </a:r>
          </a:p>
          <a:p>
            <a:pPr marL="800100" marR="0" lvl="1"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Having examined many accounts of lynching based on alleged "rape of white women," she concluded that Southerners concocted rape as an excuse to hide their real reason for lynchings: black economic progress, which threatened not only white Southerners' pocketbooks, but also their ideas about black inferiority.</a:t>
            </a:r>
          </a:p>
          <a:p>
            <a:pPr marL="800100" marR="0" lvl="1"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She was active in women's rights and the women's suffrage movement</a:t>
            </a:r>
          </a:p>
          <a:p>
            <a:pPr marL="342900" marR="0" lvl="0"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Ray </a:t>
            </a:r>
            <a:r>
              <a:rPr lang="en-US" sz="1200" dirty="0" err="1" smtClean="0"/>
              <a:t>Stannard</a:t>
            </a:r>
            <a:r>
              <a:rPr lang="en-US" sz="1200" dirty="0" smtClean="0"/>
              <a:t> Baker – </a:t>
            </a:r>
            <a:r>
              <a:rPr lang="en-US" sz="1200" i="1" dirty="0" smtClean="0"/>
              <a:t>Following</a:t>
            </a:r>
            <a:r>
              <a:rPr lang="en-US" sz="1200" i="1" baseline="0" dirty="0" smtClean="0"/>
              <a:t> the Color Line </a:t>
            </a:r>
            <a:r>
              <a:rPr lang="en-US" sz="1200" baseline="0" dirty="0" smtClean="0"/>
              <a:t>(1908)</a:t>
            </a:r>
          </a:p>
          <a:p>
            <a:pPr marL="800100" marR="0" lvl="1"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In 1908 Baker produced a series of five articles on the plight of the African Americans. In this pioneering work in the study of race relations in the United States, Baker dealt with issues such as political leadership, Jim Crow laws, lynching and poverty. These articles were eventually turned into the book, Following the Color Line (1908).</a:t>
            </a:r>
            <a:endParaRPr lang="en-US" sz="1200" dirty="0"/>
          </a:p>
        </p:txBody>
      </p:sp>
      <p:sp>
        <p:nvSpPr>
          <p:cNvPr id="4" name="Slide Number Placeholder 3"/>
          <p:cNvSpPr>
            <a:spLocks noGrp="1"/>
          </p:cNvSpPr>
          <p:nvPr>
            <p:ph type="sldNum" sz="quarter" idx="10"/>
          </p:nvPr>
        </p:nvSpPr>
        <p:spPr/>
        <p:txBody>
          <a:bodyPr/>
          <a:lstStyle/>
          <a:p>
            <a:fld id="{AF5AD44A-23BC-5E40-9FB3-1B9B9CD472D0}" type="slidenum">
              <a:rPr lang="en-US" smtClean="0"/>
              <a:t>11</a:t>
            </a:fld>
            <a:endParaRPr lang="en-US"/>
          </a:p>
        </p:txBody>
      </p:sp>
    </p:spTree>
    <p:extLst>
      <p:ext uri="{BB962C8B-B14F-4D97-AF65-F5344CB8AC3E}">
        <p14:creationId xmlns:p14="http://schemas.microsoft.com/office/powerpoint/2010/main" val="168582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a:buChar char="•"/>
            </a:pPr>
            <a:r>
              <a:rPr lang="en-US" sz="1200" dirty="0" smtClean="0"/>
              <a:t>Booker T. Washington</a:t>
            </a:r>
          </a:p>
          <a:p>
            <a:pPr marL="628650" lvl="1" indent="-171450">
              <a:buFont typeface="Arial"/>
              <a:buChar char="•"/>
            </a:pPr>
            <a:r>
              <a:rPr lang="en-US" sz="1200" dirty="0" smtClean="0"/>
              <a:t>Advocated the equality of African Americans through economic advancement</a:t>
            </a:r>
          </a:p>
          <a:p>
            <a:pPr marL="628650" lvl="1" indent="-171450">
              <a:buFont typeface="Arial"/>
              <a:buChar char="•"/>
            </a:pPr>
            <a:r>
              <a:rPr lang="en-US" sz="1200" dirty="0" smtClean="0"/>
              <a:t>Created the Tuskegee Institute as a vocational school for African Americans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Born in Virginia in the mid-to-late 1850s, Booker T. Washington put himself through school and became a teacher. In 1881, he founded the Tuskegee Normal and Industrial Institute in Alabama (now known as Tuskegee University), which grew immensely and focused on training African Americans in agricultural pursuits.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In 1895 his Atlanta compromise stated hat Southern blacks would work meekly and submit to white political rule, while Southern whites guaranteed that blacks would receive basic education and due process in law. Blacks would not agitate for equality, integration, or justice, and Northern whites would fund black educational charities</a:t>
            </a:r>
          </a:p>
          <a:p>
            <a:pPr marL="171450" indent="-171450">
              <a:buFont typeface="Arial"/>
              <a:buChar char="•"/>
            </a:pPr>
            <a:r>
              <a:rPr lang="en-US" sz="1200" dirty="0" smtClean="0"/>
              <a:t>W.E.B. Du Bois</a:t>
            </a:r>
          </a:p>
          <a:p>
            <a:pPr marL="628650" lvl="1" indent="-171450">
              <a:buFont typeface="Arial"/>
              <a:buChar char="•"/>
            </a:pPr>
            <a:r>
              <a:rPr lang="en-US" sz="1200" dirty="0" smtClean="0"/>
              <a:t>Advocated equality for African Americans through political and governmental changes</a:t>
            </a:r>
          </a:p>
          <a:p>
            <a:pPr marL="628650" lvl="1" indent="-171450">
              <a:buFont typeface="Arial"/>
              <a:buChar char="•"/>
            </a:pPr>
            <a:r>
              <a:rPr lang="en-US" sz="1200" dirty="0" smtClean="0"/>
              <a:t>Created the National Association for the Advancement of Colored People (NAACP)</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Du Bois rose to national prominence as the leader of the Niagara Movement, a group of African-American activists who wanted equal rights for blacks. Du Bois and his supporters opposed the Atlanta Compromise.  Instead, Du Bois insisted on full civil rights and increased political representation, which he believed would be brought about by the African-American intellectual elite. He referred to this group as the talented tenth and believed that African Americans needed the chances for advanced education to develop its leadership.</a:t>
            </a:r>
          </a:p>
          <a:p>
            <a:pPr marL="628650" lvl="1" indent="-171450">
              <a:buFont typeface="Arial"/>
              <a:buChar char="•"/>
            </a:pPr>
            <a:endParaRPr lang="en-US" sz="1200" dirty="0" smtClean="0"/>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12</a:t>
            </a:fld>
            <a:endParaRPr lang="en-US"/>
          </a:p>
        </p:txBody>
      </p:sp>
    </p:spTree>
    <p:extLst>
      <p:ext uri="{BB962C8B-B14F-4D97-AF65-F5344CB8AC3E}">
        <p14:creationId xmlns:p14="http://schemas.microsoft.com/office/powerpoint/2010/main" val="409647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53FFE1-DFBE-4045-84A7-0D96DC1F267B}" type="slidenum">
              <a:rPr lang="en-US" smtClean="0"/>
              <a:pPr/>
              <a:t>13</a:t>
            </a:fld>
            <a:endParaRPr lang="en-US"/>
          </a:p>
        </p:txBody>
      </p:sp>
    </p:spTree>
    <p:extLst>
      <p:ext uri="{BB962C8B-B14F-4D97-AF65-F5344CB8AC3E}">
        <p14:creationId xmlns:p14="http://schemas.microsoft.com/office/powerpoint/2010/main" val="69684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14</a:t>
            </a:fld>
            <a:endParaRPr lang="en-US"/>
          </a:p>
        </p:txBody>
      </p:sp>
    </p:spTree>
    <p:extLst>
      <p:ext uri="{BB962C8B-B14F-4D97-AF65-F5344CB8AC3E}">
        <p14:creationId xmlns:p14="http://schemas.microsoft.com/office/powerpoint/2010/main" val="36258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dirty="0" smtClean="0"/>
              <a:t>Meant to increase government </a:t>
            </a:r>
            <a:r>
              <a:rPr lang="en-US" sz="1200" dirty="0" err="1" smtClean="0"/>
              <a:t>efficiancy</a:t>
            </a:r>
            <a:r>
              <a:rPr lang="en-US" sz="1200" dirty="0" smtClean="0"/>
              <a:t> by having experts fun various government programs.</a:t>
            </a:r>
          </a:p>
          <a:p>
            <a:pPr>
              <a:buFont typeface="Arial" pitchFamily="34" charset="0"/>
              <a:buChar char="•"/>
            </a:pPr>
            <a:r>
              <a:rPr lang="en-US" sz="1200" dirty="0" smtClean="0"/>
              <a:t>Would help eliminate the power of corrupt political machines</a:t>
            </a:r>
          </a:p>
          <a:p>
            <a:pPr>
              <a:buFont typeface="Arial" pitchFamily="34" charset="0"/>
              <a:buChar char="•"/>
            </a:pPr>
            <a:r>
              <a:rPr lang="en-US" sz="1200" dirty="0" smtClean="0"/>
              <a:t>Preceded/inspired</a:t>
            </a:r>
            <a:r>
              <a:rPr lang="en-US" sz="1200" baseline="0" dirty="0" smtClean="0"/>
              <a:t> by the Pendleton Civil Service Act</a:t>
            </a:r>
            <a:endParaRPr lang="en-US" sz="1200" dirty="0" smtClean="0"/>
          </a:p>
          <a:p>
            <a:pPr>
              <a:buFont typeface="Arial" pitchFamily="34" charset="0"/>
              <a:buChar char="•"/>
            </a:pPr>
            <a:r>
              <a:rPr lang="en-US" sz="1200" dirty="0" smtClean="0"/>
              <a:t>Mayor-Council Form: Mayor and city council are elected by voters; the mayor appoints heads of the city departments</a:t>
            </a:r>
          </a:p>
          <a:p>
            <a:pPr>
              <a:buFont typeface="Arial" pitchFamily="34" charset="0"/>
              <a:buChar char="•"/>
            </a:pPr>
            <a:r>
              <a:rPr lang="en-US" sz="1200" dirty="0" smtClean="0"/>
              <a:t>Council-Manager Form: Voters</a:t>
            </a:r>
            <a:r>
              <a:rPr lang="en-US" sz="1200" baseline="0" dirty="0" smtClean="0"/>
              <a:t> elect a city council, which selects one of their own as mayor.  The city council also appoints a city manager, who, in turn, selects the heads of city departments</a:t>
            </a:r>
            <a:endParaRPr lang="en-US" sz="1200" dirty="0" smtClean="0"/>
          </a:p>
          <a:p>
            <a:pPr>
              <a:buFont typeface="Arial" pitchFamily="34" charset="0"/>
              <a:buChar char="•"/>
            </a:pPr>
            <a:r>
              <a:rPr lang="en-US" sz="1200" dirty="0" smtClean="0"/>
              <a:t>Commission</a:t>
            </a:r>
            <a:r>
              <a:rPr lang="en-US" sz="1200" baseline="0" dirty="0" smtClean="0"/>
              <a:t> Form: Voters elect the city council, who appoints a city manager, who selects commissioners of major departments (finance, police, fire, public works)</a:t>
            </a:r>
          </a:p>
          <a:p>
            <a:pPr lvl="1">
              <a:buFont typeface="Arial" pitchFamily="34" charset="0"/>
              <a:buChar char="•"/>
            </a:pPr>
            <a:r>
              <a:rPr lang="en-US" sz="1200" b="0" i="0" kern="1200" dirty="0" smtClean="0">
                <a:solidFill>
                  <a:schemeClr val="tx1"/>
                </a:solidFill>
                <a:latin typeface="+mn-lt"/>
                <a:ea typeface="+mn-ea"/>
                <a:cs typeface="+mn-cs"/>
              </a:rPr>
              <a:t>This form of government originated in </a:t>
            </a:r>
            <a:r>
              <a:rPr lang="en-US" sz="1200" b="0" i="0" u="none" strike="noStrike" kern="1200" dirty="0" smtClean="0">
                <a:solidFill>
                  <a:schemeClr val="tx1"/>
                </a:solidFill>
                <a:latin typeface="+mn-lt"/>
                <a:ea typeface="+mn-ea"/>
                <a:cs typeface="+mn-cs"/>
                <a:hlinkClick r:id="rId3" tooltip="Galveston, Texas"/>
              </a:rPr>
              <a:t>Galveston, Texas</a:t>
            </a:r>
            <a:r>
              <a:rPr lang="en-US" sz="1200" b="0" i="0" kern="1200" dirty="0" smtClean="0">
                <a:solidFill>
                  <a:schemeClr val="tx1"/>
                </a:solidFill>
                <a:latin typeface="+mn-lt"/>
                <a:ea typeface="+mn-ea"/>
                <a:cs typeface="+mn-cs"/>
              </a:rPr>
              <a:t> as a response to the </a:t>
            </a:r>
            <a:r>
              <a:rPr lang="en-US" sz="1200" b="0" i="0" u="none" strike="noStrike" kern="1200" dirty="0" smtClean="0">
                <a:solidFill>
                  <a:schemeClr val="tx1"/>
                </a:solidFill>
                <a:latin typeface="+mn-lt"/>
                <a:ea typeface="+mn-ea"/>
                <a:cs typeface="+mn-cs"/>
                <a:hlinkClick r:id="rId4" tooltip="Galveston Hurricane of 1900"/>
              </a:rPr>
              <a:t>Galveston Hurricane of 1900</a:t>
            </a:r>
            <a:r>
              <a:rPr lang="en-US" sz="1200" b="0" i="0" kern="1200" dirty="0" smtClean="0">
                <a:solidFill>
                  <a:schemeClr val="tx1"/>
                </a:solidFill>
                <a:latin typeface="+mn-lt"/>
                <a:ea typeface="+mn-ea"/>
                <a:cs typeface="+mn-cs"/>
              </a:rPr>
              <a:t>, mainly for the reason that extra support was needed in certain areas.</a:t>
            </a:r>
            <a:endParaRPr lang="en-US" sz="1200" b="0" i="0" kern="1200" dirty="0">
              <a:solidFill>
                <a:schemeClr val="tx1"/>
              </a:solidFill>
              <a:latin typeface="+mn-lt"/>
              <a:ea typeface="+mn-ea"/>
              <a:cs typeface="+mn-cs"/>
            </a:endParaRPr>
          </a:p>
          <a:p>
            <a:pPr lvl="0">
              <a:buFont typeface="Arial" pitchFamily="34" charset="0"/>
              <a:buChar char="•"/>
            </a:pPr>
            <a:r>
              <a:rPr lang="en-US" sz="1200" b="0" i="0" kern="1200" dirty="0" smtClean="0">
                <a:solidFill>
                  <a:schemeClr val="tx1"/>
                </a:solidFill>
                <a:latin typeface="+mn-lt"/>
                <a:ea typeface="+mn-ea"/>
                <a:cs typeface="+mn-cs"/>
              </a:rPr>
              <a:t>Despite</a:t>
            </a:r>
            <a:r>
              <a:rPr lang="en-US" sz="1200" b="0" i="0" kern="1200" baseline="0" dirty="0" smtClean="0">
                <a:solidFill>
                  <a:schemeClr val="tx1"/>
                </a:solidFill>
                <a:latin typeface="+mn-lt"/>
                <a:ea typeface="+mn-ea"/>
                <a:cs typeface="+mn-cs"/>
              </a:rPr>
              <a:t> differences in structure, all were designed to give citizens more direct control over how their cities were run</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15</a:t>
            </a:fld>
            <a:endParaRPr lang="en-US"/>
          </a:p>
        </p:txBody>
      </p:sp>
    </p:spTree>
    <p:extLst>
      <p:ext uri="{BB962C8B-B14F-4D97-AF65-F5344CB8AC3E}">
        <p14:creationId xmlns:p14="http://schemas.microsoft.com/office/powerpoint/2010/main" val="352749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smtClean="0">
                <a:solidFill>
                  <a:schemeClr val="tx1"/>
                </a:solidFill>
                <a:latin typeface="+mn-lt"/>
                <a:ea typeface="+mn-ea"/>
                <a:cs typeface="+mn-cs"/>
              </a:rPr>
              <a:t>Governor Robert La </a:t>
            </a:r>
            <a:r>
              <a:rPr lang="en-US" sz="1200" b="0" i="0" kern="1200" dirty="0" err="1" smtClean="0">
                <a:solidFill>
                  <a:schemeClr val="tx1"/>
                </a:solidFill>
                <a:latin typeface="+mn-lt"/>
                <a:ea typeface="+mn-ea"/>
                <a:cs typeface="+mn-cs"/>
              </a:rPr>
              <a:t>Follette</a:t>
            </a:r>
            <a:r>
              <a:rPr lang="en-US" sz="1200" b="0" i="0" kern="1200" dirty="0" smtClean="0">
                <a:solidFill>
                  <a:schemeClr val="tx1"/>
                </a:solidFill>
                <a:latin typeface="+mn-lt"/>
                <a:ea typeface="+mn-ea"/>
                <a:cs typeface="+mn-cs"/>
              </a:rPr>
              <a:t> – one of the most prominent Progressives</a:t>
            </a:r>
            <a:r>
              <a:rPr lang="en-US" sz="1200" b="0" i="0" kern="1200" baseline="0" dirty="0" smtClean="0">
                <a:solidFill>
                  <a:schemeClr val="tx1"/>
                </a:solidFill>
                <a:latin typeface="+mn-lt"/>
                <a:ea typeface="+mn-ea"/>
                <a:cs typeface="+mn-cs"/>
              </a:rPr>
              <a:t> in politics at the time</a:t>
            </a:r>
            <a:endParaRPr lang="en-US" sz="1200" b="0" i="0" kern="1200" dirty="0" smtClean="0">
              <a:solidFill>
                <a:schemeClr val="tx1"/>
              </a:solidFill>
              <a:latin typeface="+mn-lt"/>
              <a:ea typeface="+mn-ea"/>
              <a:cs typeface="+mn-cs"/>
            </a:endParaRPr>
          </a:p>
          <a:p>
            <a:pPr>
              <a:buFont typeface="Arial" pitchFamily="34" charset="0"/>
              <a:buChar char="•"/>
            </a:pPr>
            <a:r>
              <a:rPr lang="en-US" sz="1200" b="0" i="0" kern="1200" dirty="0" smtClean="0">
                <a:solidFill>
                  <a:schemeClr val="tx1"/>
                </a:solidFill>
                <a:latin typeface="+mn-lt"/>
                <a:ea typeface="+mn-ea"/>
                <a:cs typeface="+mn-cs"/>
              </a:rPr>
              <a:t>Listed as one of the greatest congressmen and senators in</a:t>
            </a:r>
            <a:r>
              <a:rPr lang="en-US" sz="1200" b="0" i="0" kern="1200" baseline="0" dirty="0" smtClean="0">
                <a:solidFill>
                  <a:schemeClr val="tx1"/>
                </a:solidFill>
                <a:latin typeface="+mn-lt"/>
                <a:ea typeface="+mn-ea"/>
                <a:cs typeface="+mn-cs"/>
              </a:rPr>
              <a:t> US History</a:t>
            </a:r>
          </a:p>
          <a:p>
            <a:pPr>
              <a:buFont typeface="Arial" pitchFamily="34" charset="0"/>
              <a:buChar char="•"/>
            </a:pPr>
            <a:r>
              <a:rPr lang="en-US" sz="1200" b="0" i="0" kern="1200" dirty="0" smtClean="0">
                <a:solidFill>
                  <a:schemeClr val="tx1"/>
                </a:solidFill>
                <a:latin typeface="+mn-lt"/>
                <a:ea typeface="+mn-ea"/>
                <a:cs typeface="+mn-cs"/>
              </a:rPr>
              <a:t>Gained national attention when muckraking</a:t>
            </a:r>
            <a:r>
              <a:rPr lang="en-US" sz="1200" b="0" i="0" kern="1200" dirty="0" smtClean="0">
                <a:solidFill>
                  <a:srgbClr val="000000"/>
                </a:solidFill>
                <a:latin typeface="+mn-lt"/>
                <a:ea typeface="+mn-ea"/>
                <a:cs typeface="+mn-cs"/>
              </a:rPr>
              <a:t> journalist </a:t>
            </a:r>
            <a:r>
              <a:rPr lang="en-US" sz="1200" b="0" i="0" u="none" strike="noStrike" kern="1200" dirty="0" smtClean="0">
                <a:solidFill>
                  <a:srgbClr val="000000"/>
                </a:solidFill>
                <a:latin typeface="+mn-lt"/>
                <a:ea typeface="+mn-ea"/>
                <a:cs typeface="+mn-cs"/>
              </a:rPr>
              <a:t>Lincoln Steffens</a:t>
            </a:r>
            <a:r>
              <a:rPr lang="en-US" sz="1200" b="0" i="0" kern="1200" dirty="0" smtClean="0">
                <a:solidFill>
                  <a:schemeClr val="tx1"/>
                </a:solidFill>
                <a:latin typeface="+mn-lt"/>
                <a:ea typeface="+mn-ea"/>
                <a:cs typeface="+mn-cs"/>
              </a:rPr>
              <a:t> began to cover his campaign.</a:t>
            </a:r>
          </a:p>
          <a:p>
            <a:pPr>
              <a:buFont typeface="Arial" pitchFamily="34" charset="0"/>
              <a:buChar char="•"/>
            </a:pPr>
            <a:r>
              <a:rPr lang="en-US" sz="1200" b="0" i="0" kern="1200" dirty="0" smtClean="0">
                <a:solidFill>
                  <a:schemeClr val="tx1"/>
                </a:solidFill>
                <a:latin typeface="+mn-lt"/>
                <a:ea typeface="+mn-ea"/>
                <a:cs typeface="+mn-cs"/>
              </a:rPr>
              <a:t>As governor, La </a:t>
            </a:r>
            <a:r>
              <a:rPr lang="en-US" sz="1200" b="0" i="0" kern="1200" dirty="0" err="1" smtClean="0">
                <a:solidFill>
                  <a:schemeClr val="tx1"/>
                </a:solidFill>
                <a:latin typeface="+mn-lt"/>
                <a:ea typeface="+mn-ea"/>
                <a:cs typeface="+mn-cs"/>
              </a:rPr>
              <a:t>Follette</a:t>
            </a:r>
            <a:r>
              <a:rPr lang="en-US" sz="1200" b="0" i="0" kern="1200" dirty="0" smtClean="0">
                <a:solidFill>
                  <a:schemeClr val="tx1"/>
                </a:solidFill>
                <a:latin typeface="+mn-lt"/>
                <a:ea typeface="+mn-ea"/>
                <a:cs typeface="+mn-cs"/>
              </a:rPr>
              <a:t> championed numerous progressive reforms</a:t>
            </a:r>
          </a:p>
          <a:p>
            <a:pPr marL="731520" lvl="1" indent="-274320">
              <a:buFont typeface="Arial" pitchFamily="34" charset="0"/>
              <a:buChar char="•"/>
            </a:pPr>
            <a:r>
              <a:rPr lang="en-US" sz="1200" dirty="0" smtClean="0"/>
              <a:t>Railroad</a:t>
            </a:r>
            <a:r>
              <a:rPr lang="en-US" sz="1200" baseline="0" dirty="0" smtClean="0"/>
              <a:t> rate reform</a:t>
            </a:r>
            <a:endParaRPr lang="en-US" sz="1200" dirty="0" smtClean="0"/>
          </a:p>
          <a:p>
            <a:pPr marL="731520" lvl="1" indent="-274320">
              <a:buFont typeface="Arial" pitchFamily="34" charset="0"/>
              <a:buChar char="•"/>
            </a:pPr>
            <a:r>
              <a:rPr lang="en-US" sz="1200" dirty="0" smtClean="0"/>
              <a:t>Direct primary</a:t>
            </a:r>
          </a:p>
          <a:p>
            <a:pPr marL="731520" lvl="1" indent="-274320">
              <a:buFont typeface="Arial" pitchFamily="34" charset="0"/>
              <a:buChar char="•"/>
            </a:pPr>
            <a:r>
              <a:rPr lang="en-US" sz="1200" dirty="0" smtClean="0"/>
              <a:t>First Worker’s compensation system</a:t>
            </a:r>
          </a:p>
          <a:p>
            <a:pPr marL="731520" lvl="1" indent="-274320">
              <a:buFont typeface="Arial" pitchFamily="34" charset="0"/>
              <a:buChar char="•"/>
            </a:pPr>
            <a:r>
              <a:rPr lang="en-US" sz="1200" dirty="0" smtClean="0"/>
              <a:t>Direct legislation (Initiative and referendum)</a:t>
            </a:r>
          </a:p>
          <a:p>
            <a:pPr marL="731520" lvl="1" indent="-274320">
              <a:buFont typeface="Arial" pitchFamily="34" charset="0"/>
              <a:buChar char="•"/>
            </a:pPr>
            <a:r>
              <a:rPr lang="en-US" sz="1200" dirty="0" smtClean="0"/>
              <a:t>Minimum wage</a:t>
            </a:r>
          </a:p>
          <a:p>
            <a:pPr marL="731520" lvl="1" indent="-274320">
              <a:buFont typeface="Arial" pitchFamily="34" charset="0"/>
              <a:buChar char="•"/>
            </a:pPr>
            <a:r>
              <a:rPr lang="en-US" sz="1200" dirty="0" smtClean="0"/>
              <a:t>Open primary</a:t>
            </a:r>
          </a:p>
          <a:p>
            <a:pPr marL="731520" lvl="1" indent="-274320">
              <a:buFont typeface="Arial" pitchFamily="34" charset="0"/>
              <a:buChar char="•"/>
            </a:pPr>
            <a:r>
              <a:rPr lang="en-US" sz="1200" dirty="0" smtClean="0"/>
              <a:t>Women’s suffrage</a:t>
            </a:r>
          </a:p>
          <a:p>
            <a:pPr marL="731520" lvl="1" indent="-274320">
              <a:buFont typeface="Arial" pitchFamily="34" charset="0"/>
              <a:buChar char="•"/>
            </a:pPr>
            <a:r>
              <a:rPr lang="en-US" sz="1200" dirty="0" smtClean="0"/>
              <a:t>Progressive taxation</a:t>
            </a:r>
            <a:endParaRPr lang="en-US" sz="1200" b="0" i="0" kern="1200" dirty="0" smtClean="0">
              <a:solidFill>
                <a:schemeClr val="tx1"/>
              </a:solidFill>
              <a:latin typeface="+mn-lt"/>
              <a:ea typeface="+mn-ea"/>
              <a:cs typeface="+mn-cs"/>
            </a:endParaRPr>
          </a:p>
          <a:p>
            <a:pPr>
              <a:buFont typeface="Arial" pitchFamily="34" charset="0"/>
              <a:buChar char="•"/>
            </a:pPr>
            <a:r>
              <a:rPr lang="en-US" sz="1200" b="0" i="0" kern="1200" baseline="0" dirty="0" smtClean="0">
                <a:solidFill>
                  <a:schemeClr val="tx1"/>
                </a:solidFill>
                <a:latin typeface="+mn-lt"/>
                <a:ea typeface="+mn-ea"/>
                <a:cs typeface="+mn-cs"/>
              </a:rPr>
              <a:t>By working with the University of Wisconsin, </a:t>
            </a:r>
            <a:r>
              <a:rPr lang="en-US" sz="1200" b="0" i="0" kern="1200" dirty="0" smtClean="0">
                <a:solidFill>
                  <a:schemeClr val="tx1"/>
                </a:solidFill>
                <a:latin typeface="+mn-lt"/>
                <a:ea typeface="+mn-ea"/>
                <a:cs typeface="+mn-cs"/>
              </a:rPr>
              <a:t>This made Wisconsin a "laboratory for democracy”</a:t>
            </a:r>
            <a:endParaRPr lang="en-US" sz="1200" b="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653FFE1-DFBE-4045-84A7-0D96DC1F267B}" type="slidenum">
              <a:rPr lang="en-US" smtClean="0"/>
              <a:pPr/>
              <a:t>16</a:t>
            </a:fld>
            <a:endParaRPr lang="en-US"/>
          </a:p>
        </p:txBody>
      </p:sp>
    </p:spTree>
    <p:extLst>
      <p:ext uri="{BB962C8B-B14F-4D97-AF65-F5344CB8AC3E}">
        <p14:creationId xmlns:p14="http://schemas.microsoft.com/office/powerpoint/2010/main" val="347132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bg2"/>
              </a:buClr>
              <a:defRPr/>
            </a:pPr>
            <a:r>
              <a:rPr lang="en-US" sz="1200" b="1" dirty="0" smtClean="0">
                <a:solidFill>
                  <a:schemeClr val="tx1">
                    <a:lumMod val="75000"/>
                    <a:lumOff val="25000"/>
                  </a:schemeClr>
                </a:solidFill>
              </a:rPr>
              <a:t>Initiative: </a:t>
            </a:r>
            <a:r>
              <a:rPr lang="en-US" sz="1200" dirty="0" smtClean="0">
                <a:solidFill>
                  <a:schemeClr val="tx1">
                    <a:lumMod val="75000"/>
                    <a:lumOff val="25000"/>
                  </a:schemeClr>
                </a:solidFill>
              </a:rPr>
              <a:t>Citizens could initiate or introduce new legislation</a:t>
            </a:r>
          </a:p>
          <a:p>
            <a:pPr>
              <a:buClr>
                <a:schemeClr val="bg2"/>
              </a:buClr>
              <a:defRPr/>
            </a:pPr>
            <a:r>
              <a:rPr lang="en-US" sz="1200" b="1" dirty="0" smtClean="0">
                <a:solidFill>
                  <a:schemeClr val="tx1">
                    <a:lumMod val="75000"/>
                    <a:lumOff val="25000"/>
                  </a:schemeClr>
                </a:solidFill>
              </a:rPr>
              <a:t>Referendum: </a:t>
            </a:r>
            <a:r>
              <a:rPr lang="en-US" sz="1200" dirty="0" smtClean="0">
                <a:solidFill>
                  <a:schemeClr val="tx1">
                    <a:lumMod val="75000"/>
                    <a:lumOff val="25000"/>
                  </a:schemeClr>
                </a:solidFill>
              </a:rPr>
              <a:t>Allowed legislation to be submitted to the voters approval (e.g. Prop 30)</a:t>
            </a:r>
          </a:p>
          <a:p>
            <a:pPr>
              <a:buClr>
                <a:schemeClr val="bg2"/>
              </a:buClr>
              <a:defRPr/>
            </a:pPr>
            <a:r>
              <a:rPr lang="en-US" sz="1200" b="1" dirty="0" smtClean="0">
                <a:solidFill>
                  <a:schemeClr val="tx1">
                    <a:lumMod val="75000"/>
                    <a:lumOff val="25000"/>
                  </a:schemeClr>
                </a:solidFill>
              </a:rPr>
              <a:t>Recall: </a:t>
            </a:r>
            <a:r>
              <a:rPr lang="en-US" sz="1200" dirty="0" smtClean="0">
                <a:solidFill>
                  <a:schemeClr val="tx1">
                    <a:lumMod val="75000"/>
                    <a:lumOff val="25000"/>
                  </a:schemeClr>
                </a:solidFill>
              </a:rPr>
              <a:t>Allowed voters to demand a special election to remove an elected official from office before their term had ended (e.g. Governor Gray Davis, 2003)</a:t>
            </a:r>
          </a:p>
          <a:p>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0653FFE1-DFBE-4045-84A7-0D96DC1F267B}" type="slidenum">
              <a:rPr lang="en-US" smtClean="0"/>
              <a:pPr/>
              <a:t>17</a:t>
            </a:fld>
            <a:endParaRPr lang="en-US"/>
          </a:p>
        </p:txBody>
      </p:sp>
    </p:spTree>
    <p:extLst>
      <p:ext uri="{BB962C8B-B14F-4D97-AF65-F5344CB8AC3E}">
        <p14:creationId xmlns:p14="http://schemas.microsoft.com/office/powerpoint/2010/main" val="115418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53FFE1-DFBE-4045-84A7-0D96DC1F267B}" type="slidenum">
              <a:rPr lang="en-US" smtClean="0"/>
              <a:pPr/>
              <a:t>18</a:t>
            </a:fld>
            <a:endParaRPr lang="en-US"/>
          </a:p>
        </p:txBody>
      </p:sp>
    </p:spTree>
    <p:extLst>
      <p:ext uri="{BB962C8B-B14F-4D97-AF65-F5344CB8AC3E}">
        <p14:creationId xmlns:p14="http://schemas.microsoft.com/office/powerpoint/2010/main" val="2340465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19</a:t>
            </a:fld>
            <a:endParaRPr lang="en-US"/>
          </a:p>
        </p:txBody>
      </p:sp>
    </p:spTree>
    <p:extLst>
      <p:ext uri="{BB962C8B-B14F-4D97-AF65-F5344CB8AC3E}">
        <p14:creationId xmlns:p14="http://schemas.microsoft.com/office/powerpoint/2010/main" val="3857305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lnSpc>
                <a:spcPct val="90000"/>
              </a:lnSpc>
              <a:buFont typeface="Arial"/>
              <a:buChar char="•"/>
            </a:pPr>
            <a:r>
              <a:rPr lang="en-US" sz="1200" dirty="0" smtClean="0"/>
              <a:t>Progressive Era</a:t>
            </a:r>
            <a:r>
              <a:rPr lang="en-US" sz="1200" baseline="0" dirty="0" smtClean="0"/>
              <a:t> (~1890-1920)</a:t>
            </a:r>
            <a:endParaRPr lang="en-US" sz="1200" dirty="0" smtClean="0"/>
          </a:p>
          <a:p>
            <a:pPr marL="171450" indent="-171450" eaLnBrk="1" hangingPunct="1">
              <a:lnSpc>
                <a:spcPct val="90000"/>
              </a:lnSpc>
              <a:buFont typeface="Arial"/>
              <a:buChar char="•"/>
            </a:pPr>
            <a:r>
              <a:rPr lang="en-US" sz="1200" dirty="0" smtClean="0"/>
              <a:t>Progressivism:  A collection of views on how to fix the problems that existed in American society.</a:t>
            </a:r>
          </a:p>
          <a:p>
            <a:pPr marL="171450" indent="-171450" eaLnBrk="1" hangingPunct="1">
              <a:lnSpc>
                <a:spcPct val="90000"/>
              </a:lnSpc>
              <a:buFont typeface="Arial"/>
              <a:buChar char="•"/>
            </a:pPr>
            <a:r>
              <a:rPr lang="en-US" sz="1200" dirty="0" smtClean="0"/>
              <a:t>Most believed that government should take a larger role in solving the problems created by immigration and industrialization.</a:t>
            </a:r>
          </a:p>
          <a:p>
            <a:pPr marL="171450" indent="-171450" eaLnBrk="1" hangingPunct="1">
              <a:lnSpc>
                <a:spcPct val="90000"/>
              </a:lnSpc>
              <a:buFont typeface="Arial"/>
              <a:buChar char="•"/>
            </a:pPr>
            <a:r>
              <a:rPr lang="en-US" sz="1200" dirty="0" smtClean="0"/>
              <a:t>Progressives were usually urban, middle-class Americans.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F5AD44A-23BC-5E40-9FB3-1B9B9CD472D0}" type="slidenum">
              <a:rPr lang="en-US" smtClean="0"/>
              <a:t>2</a:t>
            </a:fld>
            <a:endParaRPr lang="en-US"/>
          </a:p>
        </p:txBody>
      </p:sp>
    </p:spTree>
    <p:extLst>
      <p:ext uri="{BB962C8B-B14F-4D97-AF65-F5344CB8AC3E}">
        <p14:creationId xmlns:p14="http://schemas.microsoft.com/office/powerpoint/2010/main" val="3808068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u="sng" dirty="0" smtClean="0">
                <a:solidFill>
                  <a:schemeClr val="bg2">
                    <a:lumMod val="75000"/>
                  </a:schemeClr>
                </a:solidFill>
              </a:rPr>
              <a:t>Problem:</a:t>
            </a:r>
            <a:r>
              <a:rPr lang="en-US" sz="1200" dirty="0" smtClean="0">
                <a:solidFill>
                  <a:schemeClr val="bg2">
                    <a:lumMod val="75000"/>
                  </a:schemeClr>
                </a:solidFill>
              </a:rPr>
              <a:t> Rebates, pools, and unfair business practices by railroads</a:t>
            </a:r>
          </a:p>
          <a:p>
            <a:pPr marL="171450" indent="-171450">
              <a:buFont typeface="Arial"/>
              <a:buChar char="•"/>
            </a:pPr>
            <a:r>
              <a:rPr lang="en-US" sz="1200" u="sng" dirty="0" smtClean="0">
                <a:solidFill>
                  <a:schemeClr val="bg2">
                    <a:lumMod val="75000"/>
                  </a:schemeClr>
                </a:solidFill>
              </a:rPr>
              <a:t>Solution:</a:t>
            </a:r>
            <a:r>
              <a:rPr lang="en-US" sz="1200" dirty="0" smtClean="0">
                <a:solidFill>
                  <a:schemeClr val="bg2">
                    <a:lumMod val="75000"/>
                  </a:schemeClr>
                </a:solidFill>
              </a:rPr>
              <a:t> Legislation created to prevent unfair treatment and equal opportunity on railroads.</a:t>
            </a:r>
          </a:p>
          <a:p>
            <a:pPr marL="914400" lvl="1" indent="-457200">
              <a:buFont typeface="Arial"/>
              <a:buChar char="•"/>
              <a:defRPr/>
            </a:pPr>
            <a:r>
              <a:rPr lang="en-US" sz="1200" dirty="0" smtClean="0">
                <a:solidFill>
                  <a:schemeClr val="bg2">
                    <a:lumMod val="75000"/>
                  </a:schemeClr>
                </a:solidFill>
              </a:rPr>
              <a:t>Interstate Commerce Commission</a:t>
            </a:r>
          </a:p>
          <a:p>
            <a:pPr marL="914400" lvl="1" indent="-457200">
              <a:buFont typeface="Arial"/>
              <a:buChar char="•"/>
              <a:defRPr/>
            </a:pPr>
            <a:r>
              <a:rPr lang="en-US" sz="1200" dirty="0" smtClean="0">
                <a:solidFill>
                  <a:schemeClr val="bg2">
                    <a:lumMod val="75000"/>
                  </a:schemeClr>
                </a:solidFill>
              </a:rPr>
              <a:t>Elkins Act</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amended the Interstate Commerce Act of 1887.[1] The Elkins Act authorized the Interstate Commerce Commission to impose heavy fines on railroads that offered rebates, and upon the shippers that accepted these rebates. The railroad companies were not permitted to offer rebates. Railroad corporations, their officers, and their employees, were all made liable for discriminatory practices</a:t>
            </a:r>
            <a:endParaRPr lang="en-US" sz="1200" dirty="0" smtClean="0">
              <a:solidFill>
                <a:schemeClr val="bg2">
                  <a:lumMod val="75000"/>
                </a:schemeClr>
              </a:solidFill>
            </a:endParaRPr>
          </a:p>
          <a:p>
            <a:pPr marL="914400" lvl="1" indent="-457200">
              <a:buFont typeface="Arial"/>
              <a:buChar char="•"/>
              <a:defRPr/>
            </a:pPr>
            <a:r>
              <a:rPr lang="en-US" sz="1200" dirty="0" smtClean="0">
                <a:solidFill>
                  <a:schemeClr val="bg2">
                    <a:lumMod val="75000"/>
                  </a:schemeClr>
                </a:solidFill>
              </a:rPr>
              <a:t>Hepburn Act</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gave the Interstate Commerce Commission (ICC) the power to set maximum railroad rates and extend its jurisdiction. This led to the discontinuation of free passes to loyal shippers.[1] In addition, the ICC could view the railroads' financial records, a task simplified by standardized bookkeeping systems. For any railroad that resisted, the ICC's conditions would remain in effect until the outcome of legislation said otherwise. By the Hepburn Act, the ICC's authority was extended to cover bridges, terminals, ferries, railroad sleeping cars, express companies and oil pipelines.</a:t>
            </a:r>
            <a:endParaRPr lang="en-US" sz="1200" dirty="0" smtClean="0">
              <a:solidFill>
                <a:schemeClr val="bg2">
                  <a:lumMod val="75000"/>
                </a:schemeClr>
              </a:solidFill>
            </a:endParaRPr>
          </a:p>
          <a:p>
            <a:endParaRPr lang="en-US" sz="1200" dirty="0"/>
          </a:p>
        </p:txBody>
      </p:sp>
      <p:sp>
        <p:nvSpPr>
          <p:cNvPr id="4" name="Slide Number Placeholder 3"/>
          <p:cNvSpPr>
            <a:spLocks noGrp="1"/>
          </p:cNvSpPr>
          <p:nvPr>
            <p:ph type="sldNum" sz="quarter" idx="10"/>
          </p:nvPr>
        </p:nvSpPr>
        <p:spPr/>
        <p:txBody>
          <a:bodyPr/>
          <a:lstStyle/>
          <a:p>
            <a:fld id="{0653FFE1-DFBE-4045-84A7-0D96DC1F267B}" type="slidenum">
              <a:rPr lang="en-US" smtClean="0"/>
              <a:pPr/>
              <a:t>20</a:t>
            </a:fld>
            <a:endParaRPr lang="en-US"/>
          </a:p>
        </p:txBody>
      </p:sp>
    </p:spTree>
    <p:extLst>
      <p:ext uri="{BB962C8B-B14F-4D97-AF65-F5344CB8AC3E}">
        <p14:creationId xmlns:p14="http://schemas.microsoft.com/office/powerpoint/2010/main" val="3639716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u="sng" dirty="0" smtClean="0">
                <a:solidFill>
                  <a:schemeClr val="bg2">
                    <a:lumMod val="75000"/>
                  </a:schemeClr>
                </a:solidFill>
              </a:rPr>
              <a:t>Problem:</a:t>
            </a:r>
            <a:r>
              <a:rPr lang="en-US" sz="1200" dirty="0" smtClean="0">
                <a:solidFill>
                  <a:schemeClr val="bg2">
                    <a:lumMod val="75000"/>
                  </a:schemeClr>
                </a:solidFill>
              </a:rPr>
              <a:t> Trusts and Monopolies manipulating the market</a:t>
            </a:r>
          </a:p>
          <a:p>
            <a:pPr marL="171450" indent="-171450">
              <a:buFont typeface="Arial"/>
              <a:buChar char="•"/>
            </a:pPr>
            <a:r>
              <a:rPr lang="en-US" sz="1200" u="sng" dirty="0" smtClean="0">
                <a:solidFill>
                  <a:schemeClr val="bg2">
                    <a:lumMod val="75000"/>
                  </a:schemeClr>
                </a:solidFill>
              </a:rPr>
              <a:t>Solution:</a:t>
            </a:r>
            <a:r>
              <a:rPr lang="en-US" sz="1200" dirty="0" smtClean="0">
                <a:solidFill>
                  <a:schemeClr val="bg2">
                    <a:lumMod val="75000"/>
                  </a:schemeClr>
                </a:solidFill>
              </a:rPr>
              <a:t> Legislation created to prohibits certain business activities that reduce competition, including trusts and monopolies.</a:t>
            </a:r>
          </a:p>
          <a:p>
            <a:pPr marL="914400" lvl="1" indent="-457200">
              <a:buFont typeface="Arial"/>
              <a:buChar char="•"/>
              <a:defRPr/>
            </a:pPr>
            <a:r>
              <a:rPr lang="en-US" sz="1200" dirty="0" smtClean="0">
                <a:solidFill>
                  <a:schemeClr val="bg2">
                    <a:lumMod val="75000"/>
                  </a:schemeClr>
                </a:solidFill>
              </a:rPr>
              <a:t>Sherman Anti-Trust Act</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i="1" dirty="0" smtClean="0"/>
              <a:t>United States vs. E.C. Knight</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also known as the "Sugar Trust Case," was a United States Supreme Court case that limited the government's power to control monopolies.</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One of its two main provisions outlawed all trade combinations or agreements that severely restricted trade between states or with foreign powers. The second outlawed any attempts to monopolize trade within the United States. When the American Sugar Refining Company acquired almost all of the sugar-producing capacity in the U.S., the government sought to divest it of its monopoly.</a:t>
            </a:r>
            <a:endParaRPr lang="en-US" sz="1200" dirty="0" smtClean="0">
              <a:solidFill>
                <a:schemeClr val="bg2">
                  <a:lumMod val="75000"/>
                </a:schemeClr>
              </a:solidFill>
            </a:endParaRPr>
          </a:p>
          <a:p>
            <a:pPr marL="914400" lvl="1" indent="-457200">
              <a:buFont typeface="Arial"/>
              <a:buChar char="•"/>
              <a:defRPr/>
            </a:pPr>
            <a:r>
              <a:rPr lang="en-US" sz="1200" dirty="0" smtClean="0">
                <a:solidFill>
                  <a:schemeClr val="bg2">
                    <a:lumMod val="75000"/>
                  </a:schemeClr>
                </a:solidFill>
              </a:rPr>
              <a:t>Clayton Anti-Trust Act</a:t>
            </a:r>
          </a:p>
          <a:p>
            <a:pPr marL="1371600" marR="0" lvl="2" indent="-4572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specified particular prohibited conduct, the three-level enforcement scheme, the exemptions, and the remedial measures.</a:t>
            </a:r>
            <a:endParaRPr lang="en-US" sz="1200" dirty="0" smtClean="0">
              <a:solidFill>
                <a:schemeClr val="bg2">
                  <a:lumMod val="75000"/>
                </a:schemeClr>
              </a:solidFill>
            </a:endParaRPr>
          </a:p>
        </p:txBody>
      </p:sp>
      <p:sp>
        <p:nvSpPr>
          <p:cNvPr id="4" name="Slide Number Placeholder 3"/>
          <p:cNvSpPr>
            <a:spLocks noGrp="1"/>
          </p:cNvSpPr>
          <p:nvPr>
            <p:ph type="sldNum" sz="quarter" idx="10"/>
          </p:nvPr>
        </p:nvSpPr>
        <p:spPr/>
        <p:txBody>
          <a:bodyPr/>
          <a:lstStyle/>
          <a:p>
            <a:fld id="{0653FFE1-DFBE-4045-84A7-0D96DC1F267B}" type="slidenum">
              <a:rPr lang="en-US" smtClean="0"/>
              <a:pPr/>
              <a:t>21</a:t>
            </a:fld>
            <a:endParaRPr lang="en-US"/>
          </a:p>
        </p:txBody>
      </p:sp>
    </p:spTree>
    <p:extLst>
      <p:ext uri="{BB962C8B-B14F-4D97-AF65-F5344CB8AC3E}">
        <p14:creationId xmlns:p14="http://schemas.microsoft.com/office/powerpoint/2010/main" val="346198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22</a:t>
            </a:fld>
            <a:endParaRPr lang="en-US"/>
          </a:p>
        </p:txBody>
      </p:sp>
    </p:spTree>
    <p:extLst>
      <p:ext uri="{BB962C8B-B14F-4D97-AF65-F5344CB8AC3E}">
        <p14:creationId xmlns:p14="http://schemas.microsoft.com/office/powerpoint/2010/main" val="96864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sz="1200" i="1" dirty="0" smtClean="0">
                <a:solidFill>
                  <a:schemeClr val="tx1"/>
                </a:solidFill>
                <a:effectLst>
                  <a:outerShdw blurRad="38100" dist="38100" dir="2700000" algn="tl">
                    <a:srgbClr val="000000">
                      <a:alpha val="43137"/>
                    </a:srgbClr>
                  </a:outerShdw>
                </a:effectLst>
              </a:rPr>
              <a:t>Gospel of Wealth </a:t>
            </a:r>
            <a:r>
              <a:rPr lang="en-US" sz="1200" dirty="0" smtClean="0">
                <a:solidFill>
                  <a:schemeClr val="tx1"/>
                </a:solidFill>
                <a:effectLst>
                  <a:outerShdw blurRad="38100" dist="38100" dir="2700000" algn="tl">
                    <a:srgbClr val="000000">
                      <a:alpha val="43137"/>
                    </a:srgbClr>
                  </a:outerShdw>
                </a:effectLst>
              </a:rPr>
              <a:t>– Andrew Carnegie</a:t>
            </a:r>
          </a:p>
          <a:p>
            <a:pPr marL="628650" lvl="1" indent="-171450">
              <a:buFont typeface="Arial"/>
              <a:buChar char="•"/>
              <a:defRPr/>
            </a:pPr>
            <a:r>
              <a:rPr lang="en-US" sz="1200" dirty="0" smtClean="0">
                <a:solidFill>
                  <a:schemeClr val="tx1"/>
                </a:solidFill>
                <a:effectLst>
                  <a:outerShdw blurRad="38100" dist="38100" dir="2700000" algn="tl">
                    <a:srgbClr val="000000">
                      <a:alpha val="43137"/>
                    </a:srgbClr>
                  </a:outerShdw>
                </a:effectLst>
              </a:rPr>
              <a:t>Stated that the rich have a moral obligation to give away their fortunes. </a:t>
            </a:r>
          </a:p>
          <a:p>
            <a:pPr marL="628650" lvl="1" indent="-171450">
              <a:buFont typeface="Arial"/>
              <a:buChar char="•"/>
              <a:defRPr/>
            </a:pPr>
            <a:r>
              <a:rPr lang="en-US" sz="1200" dirty="0" smtClean="0">
                <a:solidFill>
                  <a:schemeClr val="tx1"/>
                </a:solidFill>
                <a:effectLst>
                  <a:outerShdw blurRad="38100" dist="38100" dir="2700000" algn="tl">
                    <a:srgbClr val="000000">
                      <a:alpha val="43137"/>
                    </a:srgbClr>
                  </a:outerShdw>
                </a:effectLst>
              </a:rPr>
              <a:t>All personal wealth beyond that required to supply the needs of one's family should be regarded as a trust fund to be administered for the benefit of the community. </a:t>
            </a:r>
          </a:p>
          <a:p>
            <a:pPr marL="628650" lvl="1" indent="-171450">
              <a:buFont typeface="Arial"/>
              <a:buChar char="•"/>
              <a:defRPr/>
            </a:pPr>
            <a:r>
              <a:rPr lang="en-US" sz="1200" dirty="0" smtClean="0">
                <a:solidFill>
                  <a:schemeClr val="tx1"/>
                </a:solidFill>
                <a:effectLst>
                  <a:outerShdw blurRad="38100" dist="38100" dir="2700000" algn="tl">
                    <a:srgbClr val="000000">
                      <a:alpha val="43137"/>
                    </a:srgbClr>
                  </a:outerShdw>
                </a:effectLst>
              </a:rPr>
              <a:t>Established public libraries; spent over $56 million to build 2,509 libraries throughout the English-speaking world.</a:t>
            </a:r>
          </a:p>
          <a:p>
            <a:pPr marL="628650" lvl="1" indent="-171450">
              <a:buFont typeface="Arial"/>
              <a:buChar char="•"/>
              <a:defRPr/>
            </a:pPr>
            <a:r>
              <a:rPr lang="en-US" sz="1200" dirty="0" smtClean="0">
                <a:solidFill>
                  <a:schemeClr val="tx1"/>
                </a:solidFill>
                <a:effectLst>
                  <a:outerShdw blurRad="38100" dist="38100" dir="2700000" algn="tl">
                    <a:srgbClr val="000000">
                      <a:alpha val="43137"/>
                    </a:srgbClr>
                  </a:outerShdw>
                </a:effectLst>
              </a:rPr>
              <a:t>During his lifetime, Carnegie gave away over $350 million.</a:t>
            </a:r>
          </a:p>
          <a:p>
            <a:pPr marL="171450" lvl="0" indent="-171450">
              <a:buFont typeface="Arial"/>
              <a:buChar char="•"/>
              <a:defRPr/>
            </a:pPr>
            <a:r>
              <a:rPr lang="en-US" sz="1200" dirty="0" smtClean="0">
                <a:solidFill>
                  <a:schemeClr val="tx1"/>
                </a:solidFill>
                <a:effectLst>
                  <a:outerShdw blurRad="38100" dist="38100" dir="2700000" algn="tl">
                    <a:srgbClr val="000000">
                      <a:alpha val="43137"/>
                    </a:srgbClr>
                  </a:outerShdw>
                </a:effectLst>
              </a:rPr>
              <a:t>Other business</a:t>
            </a:r>
            <a:r>
              <a:rPr lang="en-US" sz="1200" baseline="0" dirty="0" smtClean="0">
                <a:solidFill>
                  <a:schemeClr val="tx1"/>
                </a:solidFill>
                <a:effectLst>
                  <a:outerShdw blurRad="38100" dist="38100" dir="2700000" algn="tl">
                    <a:srgbClr val="000000">
                      <a:alpha val="43137"/>
                    </a:srgbClr>
                  </a:outerShdw>
                </a:effectLst>
              </a:rPr>
              <a:t> titans of the time donated part of their fortunes to various charities and programs, creating some of the most iconic locations in America.</a:t>
            </a:r>
          </a:p>
          <a:p>
            <a:pPr marL="171450" lvl="0" indent="-171450">
              <a:buFont typeface="Arial"/>
              <a:buChar char="•"/>
              <a:defRPr/>
            </a:pPr>
            <a:r>
              <a:rPr lang="en-US" sz="1200" baseline="0" dirty="0" smtClean="0">
                <a:solidFill>
                  <a:schemeClr val="tx1"/>
                </a:solidFill>
                <a:effectLst>
                  <a:outerShdw blurRad="38100" dist="38100" dir="2700000" algn="tl">
                    <a:srgbClr val="000000">
                      <a:alpha val="43137"/>
                    </a:srgbClr>
                  </a:outerShdw>
                </a:effectLst>
              </a:rPr>
              <a:t>Not everyone agreed – some saw this as going against their class</a:t>
            </a:r>
            <a:endParaRPr lang="en-US" sz="1200" dirty="0" smtClean="0">
              <a:solidFill>
                <a:schemeClr val="tx1"/>
              </a:solidFill>
              <a:effectLst>
                <a:outerShdw blurRad="38100" dist="38100" dir="2700000" algn="tl">
                  <a:srgbClr val="000000">
                    <a:alpha val="43137"/>
                  </a:srgbClr>
                </a:outerShdw>
              </a:effectLst>
            </a:endParaRPr>
          </a:p>
          <a:p>
            <a:pPr marL="171450" indent="-171450">
              <a:buFont typeface="Arial"/>
              <a:buChar char="•"/>
            </a:pP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53FFE1-DFBE-4045-84A7-0D96DC1F267B}" type="slidenum">
              <a:rPr lang="en-US" smtClean="0"/>
              <a:pPr/>
              <a:t>23</a:t>
            </a:fld>
            <a:endParaRPr lang="en-US"/>
          </a:p>
        </p:txBody>
      </p:sp>
    </p:spTree>
    <p:extLst>
      <p:ext uri="{BB962C8B-B14F-4D97-AF65-F5344CB8AC3E}">
        <p14:creationId xmlns:p14="http://schemas.microsoft.com/office/powerpoint/2010/main" val="3305381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24</a:t>
            </a:fld>
            <a:endParaRPr lang="en-US"/>
          </a:p>
        </p:txBody>
      </p:sp>
    </p:spTree>
    <p:extLst>
      <p:ext uri="{BB962C8B-B14F-4D97-AF65-F5344CB8AC3E}">
        <p14:creationId xmlns:p14="http://schemas.microsoft.com/office/powerpoint/2010/main" val="1047249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Clr>
                <a:schemeClr val="accent1">
                  <a:lumMod val="10000"/>
                </a:schemeClr>
              </a:buClr>
              <a:buFont typeface="Arial"/>
              <a:buChar char="•"/>
            </a:pPr>
            <a:r>
              <a:rPr lang="en-US" sz="1200" dirty="0" smtClean="0">
                <a:solidFill>
                  <a:srgbClr val="000000"/>
                </a:solidFill>
              </a:rPr>
              <a:t>Mary Harris Jones - An Irish schoolteacher and dressmaker who became a prominent labor and community organizer</a:t>
            </a:r>
          </a:p>
          <a:p>
            <a:pPr marL="171450" marR="0" indent="-171450" algn="l" defTabSz="457200" rtl="0" eaLnBrk="1" fontAlgn="auto" latinLnBrk="0" hangingPunct="1">
              <a:lnSpc>
                <a:spcPct val="100000"/>
              </a:lnSpc>
              <a:spcBef>
                <a:spcPts val="0"/>
              </a:spcBef>
              <a:spcAft>
                <a:spcPts val="0"/>
              </a:spcAft>
              <a:buClr>
                <a:schemeClr val="accent1">
                  <a:lumMod val="10000"/>
                </a:schemeClr>
              </a:buClr>
              <a:buSzTx/>
              <a:buFont typeface="Arial"/>
              <a:buChar char="•"/>
              <a:tabLst/>
              <a:defRPr/>
            </a:pPr>
            <a:r>
              <a:rPr lang="en-US" sz="1200" dirty="0" smtClean="0">
                <a:solidFill>
                  <a:srgbClr val="000000"/>
                </a:solidFill>
              </a:rPr>
              <a:t>Shocked by the number of children working</a:t>
            </a:r>
            <a:r>
              <a:rPr lang="en-US" sz="1200" baseline="0" dirty="0" smtClean="0">
                <a:solidFill>
                  <a:srgbClr val="000000"/>
                </a:solidFill>
              </a:rPr>
              <a:t> in Pennsylvania factories, and the horrible accidents that had befallen them.</a:t>
            </a:r>
            <a:endParaRPr lang="en-US" sz="1200" dirty="0" smtClean="0">
              <a:solidFill>
                <a:srgbClr val="000000"/>
              </a:solidFill>
            </a:endParaRPr>
          </a:p>
          <a:p>
            <a:pPr marL="171450" indent="-171450">
              <a:buClr>
                <a:schemeClr val="accent1">
                  <a:lumMod val="10000"/>
                </a:schemeClr>
              </a:buClr>
              <a:buFont typeface="Arial"/>
              <a:buChar char="•"/>
            </a:pPr>
            <a:r>
              <a:rPr lang="en-US" sz="1200" dirty="0" smtClean="0">
                <a:solidFill>
                  <a:srgbClr val="000000"/>
                </a:solidFill>
              </a:rPr>
              <a:t>Organized the Children's March (200+ children) from Philadelphia to the home of then president Theodore Roosevelt in New York.</a:t>
            </a:r>
          </a:p>
          <a:p>
            <a:pPr marL="171450" marR="0" indent="-171450" algn="l" defTabSz="457200" rtl="0" eaLnBrk="1" fontAlgn="auto" latinLnBrk="0" hangingPunct="1">
              <a:lnSpc>
                <a:spcPct val="100000"/>
              </a:lnSpc>
              <a:spcBef>
                <a:spcPts val="0"/>
              </a:spcBef>
              <a:spcAft>
                <a:spcPts val="0"/>
              </a:spcAft>
              <a:buClr>
                <a:schemeClr val="accent1">
                  <a:lumMod val="10000"/>
                </a:schemeClr>
              </a:buClr>
              <a:buSzTx/>
              <a:buFont typeface="Arial"/>
              <a:buChar char="•"/>
              <a:tabLst/>
              <a:defRPr/>
            </a:pPr>
            <a:r>
              <a:rPr lang="en-US" sz="1200" i="1" dirty="0" smtClean="0">
                <a:solidFill>
                  <a:srgbClr val="000000"/>
                </a:solidFill>
              </a:rPr>
              <a:t>“Philadelphia’s mansions were built on the broken bones,</a:t>
            </a:r>
            <a:r>
              <a:rPr lang="en-US" sz="1200" i="1" baseline="0" dirty="0" smtClean="0">
                <a:solidFill>
                  <a:srgbClr val="000000"/>
                </a:solidFill>
              </a:rPr>
              <a:t> the quivering ears, and drooping heads of these children… Some day the workers will take possession of your city hall, and, when we do, no child will be sacrificed on the altar of profit!”</a:t>
            </a:r>
            <a:endParaRPr lang="en-US" sz="1200" dirty="0" smtClean="0">
              <a:solidFill>
                <a:srgbClr val="000000"/>
              </a:solidFill>
            </a:endParaRPr>
          </a:p>
          <a:p>
            <a:pPr marL="171450" indent="-171450">
              <a:buClr>
                <a:schemeClr val="accent1">
                  <a:lumMod val="10000"/>
                </a:schemeClr>
              </a:buClr>
              <a:buFont typeface="Arial"/>
              <a:buChar char="•"/>
            </a:pPr>
            <a:r>
              <a:rPr lang="en-US" sz="1200" dirty="0" smtClean="0">
                <a:solidFill>
                  <a:srgbClr val="000000"/>
                </a:solidFill>
              </a:rPr>
              <a:t>who helped coordinate major strikes and co-founded the Industrial Workers of the World (aka: the </a:t>
            </a:r>
            <a:r>
              <a:rPr lang="en-US" sz="1200" dirty="0" err="1" smtClean="0">
                <a:solidFill>
                  <a:srgbClr val="000000"/>
                </a:solidFill>
              </a:rPr>
              <a:t>wobblies</a:t>
            </a:r>
            <a:r>
              <a:rPr lang="en-US" sz="1200" dirty="0" smtClean="0">
                <a:solidFill>
                  <a:srgbClr val="000000"/>
                </a:solidFill>
              </a:rPr>
              <a:t>).</a:t>
            </a:r>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25</a:t>
            </a:fld>
            <a:endParaRPr lang="en-US"/>
          </a:p>
        </p:txBody>
      </p:sp>
    </p:spTree>
    <p:extLst>
      <p:ext uri="{BB962C8B-B14F-4D97-AF65-F5344CB8AC3E}">
        <p14:creationId xmlns:p14="http://schemas.microsoft.com/office/powerpoint/2010/main" val="2311258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182880" eaLnBrk="1" fontAlgn="auto" hangingPunct="1">
              <a:lnSpc>
                <a:spcPct val="90000"/>
              </a:lnSpc>
              <a:spcAft>
                <a:spcPts val="0"/>
              </a:spcAft>
              <a:buFont typeface="Wingdings" charset="2"/>
              <a:buChar char="§"/>
              <a:defRPr/>
            </a:pPr>
            <a:r>
              <a:rPr lang="en-US" sz="1200" dirty="0" smtClean="0"/>
              <a:t>In 1900 over 1.7 million children under the age of 16 were working in factories, earning $1/hr.</a:t>
            </a:r>
            <a:r>
              <a:rPr lang="en-US" sz="1200" baseline="0" dirty="0" smtClean="0"/>
              <a:t> in 2012 dollars</a:t>
            </a:r>
            <a:r>
              <a:rPr lang="en-US" sz="1200" dirty="0" smtClean="0"/>
              <a:t>.</a:t>
            </a:r>
          </a:p>
          <a:p>
            <a:pPr indent="-182880" eaLnBrk="1" fontAlgn="auto" hangingPunct="1">
              <a:lnSpc>
                <a:spcPct val="90000"/>
              </a:lnSpc>
              <a:spcAft>
                <a:spcPts val="0"/>
              </a:spcAft>
              <a:buFont typeface="Wingdings" charset="2"/>
              <a:buChar char="§"/>
              <a:defRPr/>
            </a:pPr>
            <a:r>
              <a:rPr lang="en-US" sz="1200" dirty="0" smtClean="0"/>
              <a:t>National Child Labor Committee was created to abolish child labor.</a:t>
            </a:r>
          </a:p>
          <a:p>
            <a:pPr lvl="1" indent="-182880" eaLnBrk="1" fontAlgn="auto" hangingPunct="1">
              <a:lnSpc>
                <a:spcPct val="90000"/>
              </a:lnSpc>
              <a:spcAft>
                <a:spcPts val="0"/>
              </a:spcAft>
              <a:buFont typeface="Wingdings" charset="2"/>
              <a:buChar char="§"/>
              <a:defRPr/>
            </a:pPr>
            <a:r>
              <a:rPr lang="en-US" sz="1200" dirty="0" smtClean="0"/>
              <a:t>Employed photographer Lewis Hine to capture the plight of the nation’s child workers</a:t>
            </a:r>
          </a:p>
          <a:p>
            <a:pPr marL="457200" marR="0" lvl="1" indent="-182880" algn="l" defTabSz="457200" rtl="0" eaLnBrk="1" fontAlgn="auto" latinLnBrk="0" hangingPunct="1">
              <a:lnSpc>
                <a:spcPct val="90000"/>
              </a:lnSpc>
              <a:spcBef>
                <a:spcPts val="0"/>
              </a:spcBef>
              <a:spcAft>
                <a:spcPts val="0"/>
              </a:spcAft>
              <a:buClrTx/>
              <a:buSzTx/>
              <a:buFont typeface="Wingdings" charset="2"/>
              <a:buChar char="§"/>
              <a:tabLst/>
              <a:defRPr/>
            </a:pPr>
            <a:r>
              <a:rPr lang="en-US" sz="1200" dirty="0" smtClean="0"/>
              <a:t>Many states passed laws limiting or banning child labor based off of the reports of the Committee</a:t>
            </a:r>
          </a:p>
          <a:p>
            <a:pPr marL="171450" indent="-171450">
              <a:buFont typeface="Arial"/>
              <a:buChar char="•"/>
            </a:pPr>
            <a:r>
              <a:rPr lang="en-US" sz="1200" dirty="0" smtClean="0"/>
              <a:t>Children’s Bureau – Tackled a variety of issues that affected children (labor, health, safety, etc.)</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Keating-Owen Act: </a:t>
            </a:r>
            <a:r>
              <a:rPr lang="en-US" dirty="0" smtClean="0"/>
              <a:t>prohibiting the sale in interstate commerce of goods produced by factories that employed young children </a:t>
            </a:r>
            <a:endParaRPr lang="en-US" sz="1200" dirty="0" smtClean="0"/>
          </a:p>
          <a:p>
            <a:pPr indent="-182880" eaLnBrk="1" fontAlgn="auto" hangingPunct="1">
              <a:lnSpc>
                <a:spcPct val="90000"/>
              </a:lnSpc>
              <a:spcAft>
                <a:spcPts val="0"/>
              </a:spcAft>
              <a:buFont typeface="Wingdings" charset="2"/>
              <a:buChar char="§"/>
              <a:defRPr/>
            </a:pPr>
            <a:r>
              <a:rPr lang="en-US" sz="1200" dirty="0" smtClean="0"/>
              <a:t>Horace Mann</a:t>
            </a:r>
          </a:p>
          <a:p>
            <a:pPr lvl="1" indent="-182880" eaLnBrk="1" fontAlgn="auto" hangingPunct="1">
              <a:lnSpc>
                <a:spcPct val="90000"/>
              </a:lnSpc>
              <a:spcAft>
                <a:spcPts val="0"/>
              </a:spcAft>
              <a:buFont typeface="Wingdings" charset="2"/>
              <a:buChar char="§"/>
              <a:defRPr/>
            </a:pPr>
            <a:r>
              <a:rPr lang="en-US" sz="1200" dirty="0" smtClean="0"/>
              <a:t>Compulsory education was created as an alternative location for children, instead of work.</a:t>
            </a:r>
          </a:p>
          <a:p>
            <a:endParaRPr lang="en-US" dirty="0"/>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26</a:t>
            </a:fld>
            <a:endParaRPr lang="en-US"/>
          </a:p>
        </p:txBody>
      </p:sp>
    </p:spTree>
    <p:extLst>
      <p:ext uri="{BB962C8B-B14F-4D97-AF65-F5344CB8AC3E}">
        <p14:creationId xmlns:p14="http://schemas.microsoft.com/office/powerpoint/2010/main" val="944368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3FFE1-DFBE-4045-84A7-0D96DC1F267B}" type="slidenum">
              <a:rPr lang="en-US" smtClean="0"/>
              <a:pPr/>
              <a:t>27</a:t>
            </a:fld>
            <a:endParaRPr lang="en-US"/>
          </a:p>
        </p:txBody>
      </p:sp>
    </p:spTree>
    <p:extLst>
      <p:ext uri="{BB962C8B-B14F-4D97-AF65-F5344CB8AC3E}">
        <p14:creationId xmlns:p14="http://schemas.microsoft.com/office/powerpoint/2010/main" val="213837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Bookman Old Style" pitchFamily="18" charset="0"/>
              </a:defRPr>
            </a:lvl1pPr>
            <a:lvl2pPr marL="742950" indent="-285750">
              <a:defRPr>
                <a:solidFill>
                  <a:schemeClr val="tx1"/>
                </a:solidFill>
                <a:latin typeface="Bookman Old Style" pitchFamily="18" charset="0"/>
              </a:defRPr>
            </a:lvl2pPr>
            <a:lvl3pPr marL="1143000" indent="-228600">
              <a:defRPr>
                <a:solidFill>
                  <a:schemeClr val="tx1"/>
                </a:solidFill>
                <a:latin typeface="Bookman Old Style" pitchFamily="18" charset="0"/>
              </a:defRPr>
            </a:lvl3pPr>
            <a:lvl4pPr marL="1600200" indent="-228600">
              <a:defRPr>
                <a:solidFill>
                  <a:schemeClr val="tx1"/>
                </a:solidFill>
                <a:latin typeface="Bookman Old Style" pitchFamily="18" charset="0"/>
              </a:defRPr>
            </a:lvl4pPr>
            <a:lvl5pPr marL="2057400" indent="-22860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r"/>
            <a:fld id="{97B44A99-D029-4721-A2A8-AF256FDE5BF3}" type="slidenum">
              <a:rPr lang="en-US" sz="1200">
                <a:latin typeface="Calibri" pitchFamily="34" charset="0"/>
              </a:rPr>
              <a:pPr algn="r"/>
              <a:t>28</a:t>
            </a:fld>
            <a:endParaRPr lang="en-US" sz="1200">
              <a:latin typeface="Calibri"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9117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Bookman Old Style" pitchFamily="18" charset="0"/>
              </a:defRPr>
            </a:lvl1pPr>
            <a:lvl2pPr marL="742950" indent="-285750">
              <a:defRPr>
                <a:solidFill>
                  <a:schemeClr val="tx1"/>
                </a:solidFill>
                <a:latin typeface="Bookman Old Style" pitchFamily="18" charset="0"/>
              </a:defRPr>
            </a:lvl2pPr>
            <a:lvl3pPr marL="1143000" indent="-228600">
              <a:defRPr>
                <a:solidFill>
                  <a:schemeClr val="tx1"/>
                </a:solidFill>
                <a:latin typeface="Bookman Old Style" pitchFamily="18" charset="0"/>
              </a:defRPr>
            </a:lvl3pPr>
            <a:lvl4pPr marL="1600200" indent="-228600">
              <a:defRPr>
                <a:solidFill>
                  <a:schemeClr val="tx1"/>
                </a:solidFill>
                <a:latin typeface="Bookman Old Style" pitchFamily="18" charset="0"/>
              </a:defRPr>
            </a:lvl4pPr>
            <a:lvl5pPr marL="2057400" indent="-22860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r"/>
            <a:fld id="{CC80F6FD-5ED5-4DD6-A87D-260F2BC98C4F}" type="slidenum">
              <a:rPr lang="en-US" sz="1200">
                <a:latin typeface="Calibri" pitchFamily="34" charset="0"/>
              </a:rPr>
              <a:pPr algn="r"/>
              <a:t>29</a:t>
            </a:fld>
            <a:endParaRPr lang="en-US" sz="1200">
              <a:latin typeface="Calibri"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1227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Investigative journalists</a:t>
            </a:r>
            <a:r>
              <a:rPr lang="en-US" sz="1200" baseline="0" dirty="0" smtClean="0"/>
              <a:t> who drew attention to the problems that had been created by the Gilded Age</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Writers covered everything from the ruthlessness of monopolies, the unethical practices of the stock market, child labor, racial bigotry, and the corruption of the U.S. Senate.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McClure’s, Collier’s, Cosmopolitan</a:t>
            </a:r>
          </a:p>
          <a:p>
            <a:pPr marL="171450" indent="-171450">
              <a:buFont typeface="Arial"/>
              <a:buChar char="•"/>
            </a:pPr>
            <a:r>
              <a:rPr lang="en-US" sz="1200" dirty="0" smtClean="0"/>
              <a:t>Term coined by Teddy Roosevelt, who</a:t>
            </a:r>
            <a:r>
              <a:rPr lang="en-US" sz="1200" baseline="0" dirty="0" smtClean="0"/>
              <a:t> did not necessarily respect these investigative journalists – they were seen to be inflammatory and inciting anger over issues without necessarily providing solutions to those problems.</a:t>
            </a:r>
            <a:endParaRPr lang="en-US" sz="1200" dirty="0" smtClean="0"/>
          </a:p>
        </p:txBody>
      </p:sp>
      <p:sp>
        <p:nvSpPr>
          <p:cNvPr id="4" name="Slide Number Placeholder 3"/>
          <p:cNvSpPr>
            <a:spLocks noGrp="1"/>
          </p:cNvSpPr>
          <p:nvPr>
            <p:ph type="sldNum" sz="quarter" idx="10"/>
          </p:nvPr>
        </p:nvSpPr>
        <p:spPr/>
        <p:txBody>
          <a:bodyPr/>
          <a:lstStyle/>
          <a:p>
            <a:fld id="{AF5AD44A-23BC-5E40-9FB3-1B9B9CD472D0}" type="slidenum">
              <a:rPr lang="en-US" smtClean="0"/>
              <a:t>3</a:t>
            </a:fld>
            <a:endParaRPr lang="en-US"/>
          </a:p>
        </p:txBody>
      </p:sp>
    </p:spTree>
    <p:extLst>
      <p:ext uri="{BB962C8B-B14F-4D97-AF65-F5344CB8AC3E}">
        <p14:creationId xmlns:p14="http://schemas.microsoft.com/office/powerpoint/2010/main" val="70256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Bookman Old Style" pitchFamily="18" charset="0"/>
              </a:defRPr>
            </a:lvl1pPr>
            <a:lvl2pPr marL="742950" indent="-285750">
              <a:defRPr>
                <a:solidFill>
                  <a:schemeClr val="tx1"/>
                </a:solidFill>
                <a:latin typeface="Bookman Old Style" pitchFamily="18" charset="0"/>
              </a:defRPr>
            </a:lvl2pPr>
            <a:lvl3pPr marL="1143000" indent="-228600">
              <a:defRPr>
                <a:solidFill>
                  <a:schemeClr val="tx1"/>
                </a:solidFill>
                <a:latin typeface="Bookman Old Style" pitchFamily="18" charset="0"/>
              </a:defRPr>
            </a:lvl3pPr>
            <a:lvl4pPr marL="1600200" indent="-228600">
              <a:defRPr>
                <a:solidFill>
                  <a:schemeClr val="tx1"/>
                </a:solidFill>
                <a:latin typeface="Bookman Old Style" pitchFamily="18" charset="0"/>
              </a:defRPr>
            </a:lvl4pPr>
            <a:lvl5pPr marL="2057400" indent="-22860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r"/>
            <a:fld id="{35D1CB37-5451-4275-AD12-E17C5BC983F8}" type="slidenum">
              <a:rPr lang="en-US" sz="1200">
                <a:latin typeface="Calibri" pitchFamily="34" charset="0"/>
              </a:rPr>
              <a:pPr algn="r"/>
              <a:t>30</a:t>
            </a:fld>
            <a:endParaRPr lang="en-US" sz="1200">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52230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Bookman Old Style" pitchFamily="18" charset="0"/>
              </a:defRPr>
            </a:lvl1pPr>
            <a:lvl2pPr marL="742950" indent="-285750">
              <a:defRPr>
                <a:solidFill>
                  <a:schemeClr val="tx1"/>
                </a:solidFill>
                <a:latin typeface="Bookman Old Style" pitchFamily="18" charset="0"/>
              </a:defRPr>
            </a:lvl2pPr>
            <a:lvl3pPr marL="1143000" indent="-228600">
              <a:defRPr>
                <a:solidFill>
                  <a:schemeClr val="tx1"/>
                </a:solidFill>
                <a:latin typeface="Bookman Old Style" pitchFamily="18" charset="0"/>
              </a:defRPr>
            </a:lvl3pPr>
            <a:lvl4pPr marL="1600200" indent="-228600">
              <a:defRPr>
                <a:solidFill>
                  <a:schemeClr val="tx1"/>
                </a:solidFill>
                <a:latin typeface="Bookman Old Style" pitchFamily="18" charset="0"/>
              </a:defRPr>
            </a:lvl4pPr>
            <a:lvl5pPr marL="2057400" indent="-22860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r"/>
            <a:fld id="{0EF513D9-62F8-4B6F-8889-4B373816E4AC}" type="slidenum">
              <a:rPr lang="en-US" sz="1200">
                <a:latin typeface="Calibri" pitchFamily="34" charset="0"/>
              </a:rPr>
              <a:pPr algn="r"/>
              <a:t>31</a:t>
            </a:fld>
            <a:endParaRPr lang="en-US" sz="1200">
              <a:latin typeface="Calibri"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6048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3FFE1-DFBE-4045-84A7-0D96DC1F267B}" type="slidenum">
              <a:rPr lang="en-US" smtClean="0"/>
              <a:pPr/>
              <a:t>32</a:t>
            </a:fld>
            <a:endParaRPr lang="en-US"/>
          </a:p>
        </p:txBody>
      </p:sp>
    </p:spTree>
    <p:extLst>
      <p:ext uri="{BB962C8B-B14F-4D97-AF65-F5344CB8AC3E}">
        <p14:creationId xmlns:p14="http://schemas.microsoft.com/office/powerpoint/2010/main" val="2482820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33</a:t>
            </a:fld>
            <a:endParaRPr lang="en-US"/>
          </a:p>
        </p:txBody>
      </p:sp>
    </p:spTree>
    <p:extLst>
      <p:ext uri="{BB962C8B-B14F-4D97-AF65-F5344CB8AC3E}">
        <p14:creationId xmlns:p14="http://schemas.microsoft.com/office/powerpoint/2010/main" val="187628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eaLnBrk="1" hangingPunct="1">
              <a:lnSpc>
                <a:spcPct val="80000"/>
              </a:lnSpc>
              <a:buFont typeface="Arial"/>
              <a:buChar char="•"/>
            </a:pPr>
            <a:r>
              <a:rPr lang="en-US" sz="1200" dirty="0" smtClean="0"/>
              <a:t>Jacob Riis - </a:t>
            </a:r>
            <a:r>
              <a:rPr lang="en-US" sz="1200" i="1" dirty="0" smtClean="0"/>
              <a:t>“How the Other Half Lives”</a:t>
            </a:r>
          </a:p>
          <a:p>
            <a:pPr marL="800100" lvl="1" indent="-342900" eaLnBrk="1" hangingPunct="1">
              <a:lnSpc>
                <a:spcPct val="80000"/>
              </a:lnSpc>
              <a:buFont typeface="Arial"/>
              <a:buChar char="•"/>
            </a:pPr>
            <a:r>
              <a:rPr lang="en-US" sz="1200" dirty="0" smtClean="0"/>
              <a:t>Illustrated the destitution of the tenements, which led to a rise in social reform.</a:t>
            </a:r>
          </a:p>
          <a:p>
            <a:pPr marL="342900" indent="-342900" eaLnBrk="1" hangingPunct="1">
              <a:lnSpc>
                <a:spcPct val="80000"/>
              </a:lnSpc>
              <a:buFont typeface="Arial"/>
              <a:buChar char="•"/>
            </a:pPr>
            <a:r>
              <a:rPr lang="en-US" sz="1200" dirty="0" smtClean="0"/>
              <a:t>Lincoln Steffens – </a:t>
            </a:r>
            <a:r>
              <a:rPr lang="en-US" sz="1200" i="1" dirty="0" smtClean="0"/>
              <a:t>“The Shame of the Cities”</a:t>
            </a:r>
            <a:endParaRPr lang="en-US" sz="1200" dirty="0" smtClean="0"/>
          </a:p>
          <a:p>
            <a:pPr marL="800100" lvl="1" indent="-342900" eaLnBrk="1" hangingPunct="1">
              <a:lnSpc>
                <a:spcPct val="80000"/>
              </a:lnSpc>
              <a:buFont typeface="Arial"/>
              <a:buChar char="•"/>
            </a:pPr>
            <a:r>
              <a:rPr lang="en-US" sz="1200" dirty="0" smtClean="0"/>
              <a:t>Sought to expose public corruption in many major cities</a:t>
            </a:r>
          </a:p>
          <a:p>
            <a:pPr marL="342900" indent="-342900" eaLnBrk="1" hangingPunct="1">
              <a:lnSpc>
                <a:spcPct val="80000"/>
              </a:lnSpc>
              <a:buFont typeface="Arial"/>
              <a:buChar char="•"/>
            </a:pPr>
            <a:r>
              <a:rPr lang="en-US" sz="1200" dirty="0" smtClean="0"/>
              <a:t>Ida M. Tarbell – </a:t>
            </a:r>
            <a:r>
              <a:rPr lang="en-US" sz="1200" i="1" dirty="0" smtClean="0"/>
              <a:t>The History of the Standard Oil Company</a:t>
            </a:r>
          </a:p>
          <a:p>
            <a:pPr marL="800100" lvl="1" indent="-342900" eaLnBrk="1" hangingPunct="1">
              <a:lnSpc>
                <a:spcPct val="80000"/>
              </a:lnSpc>
              <a:buFont typeface="Arial"/>
              <a:buChar char="•"/>
            </a:pPr>
            <a:r>
              <a:rPr lang="en-US" sz="1200" dirty="0" smtClean="0"/>
              <a:t>An exposé of the Standard Oil Company, run by oil tycoon John D. Rockefeller, and is credited with hastening the breakup of Standard Oil.</a:t>
            </a:r>
          </a:p>
          <a:p>
            <a:pPr marL="342900" marR="0" lvl="0"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Samuel Hopkins Adams - The Great American Fraud (1905)</a:t>
            </a:r>
          </a:p>
          <a:p>
            <a:pPr marL="800100" marR="0" lvl="1" indent="-342900" algn="l" defTabSz="457200" rtl="0" eaLnBrk="1" fontAlgn="auto" latinLnBrk="0" hangingPunct="1">
              <a:lnSpc>
                <a:spcPct val="80000"/>
              </a:lnSpc>
              <a:spcBef>
                <a:spcPts val="0"/>
              </a:spcBef>
              <a:spcAft>
                <a:spcPts val="0"/>
              </a:spcAft>
              <a:buClrTx/>
              <a:buSzTx/>
              <a:buFont typeface="Arial"/>
              <a:buChar char="•"/>
              <a:tabLst/>
              <a:defRPr/>
            </a:pPr>
            <a:r>
              <a:rPr lang="en-US" sz="1200" dirty="0" smtClean="0"/>
              <a:t>Revealed fraudulent claims and endorsements of patent medicines in America. This article shed light on the many false claims that pharmaceutical companies and other manufactures would make as to the potency of their medicines, drugs and tonics.</a:t>
            </a:r>
          </a:p>
          <a:p>
            <a:pPr marL="800100" lvl="1" indent="-342900">
              <a:lnSpc>
                <a:spcPct val="80000"/>
              </a:lnSpc>
              <a:buFont typeface="Arial"/>
              <a:buChar char="•"/>
            </a:pPr>
            <a:endParaRPr lang="en-US" sz="1200" dirty="0" smtClean="0"/>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4</a:t>
            </a:fld>
            <a:endParaRPr lang="en-US"/>
          </a:p>
        </p:txBody>
      </p:sp>
    </p:spTree>
    <p:extLst>
      <p:ext uri="{BB962C8B-B14F-4D97-AF65-F5344CB8AC3E}">
        <p14:creationId xmlns:p14="http://schemas.microsoft.com/office/powerpoint/2010/main" val="21788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 In 1906, Upton Sinclair wrote </a:t>
            </a:r>
            <a:r>
              <a:rPr lang="en-US" sz="1200" i="1" dirty="0" smtClean="0"/>
              <a:t>The Jungle</a:t>
            </a:r>
            <a:r>
              <a:rPr lang="en-US" sz="1200" dirty="0" smtClean="0"/>
              <a:t>, a novel that details the plight of the immigrant working class in the meat-packing district of Chicago.</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Sinclair spent six months</a:t>
            </a:r>
            <a:r>
              <a:rPr lang="en-US" sz="1200" baseline="0" dirty="0" smtClean="0"/>
              <a:t> researching the industry, spending </a:t>
            </a:r>
            <a:r>
              <a:rPr lang="en-US" sz="1200" dirty="0" smtClean="0"/>
              <a:t>seven weeks gathering information while working incognito in the meatpacking plants of the Chicago stockyards.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Sinclair intended to "set forth the breaking of human hearts by a system which exploits the labor of men and women for profit”. The book depicts poverty, the absence of social programs, unpleasant living and working conditions, and the hopelessness prevalent among the working class, which contrasted</a:t>
            </a:r>
            <a:r>
              <a:rPr lang="en-US" sz="1200" baseline="0" dirty="0" smtClean="0"/>
              <a:t> </a:t>
            </a:r>
            <a:r>
              <a:rPr lang="en-US" sz="1200" dirty="0" smtClean="0"/>
              <a:t>with the deeply rooted corruption of people in power. A review by the writer Jack London called it, "the Uncle Tom's Cabin of wage slavery.”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The novel featured </a:t>
            </a:r>
            <a:r>
              <a:rPr lang="en-US" sz="1200" dirty="0" err="1" smtClean="0"/>
              <a:t>Jurgis</a:t>
            </a:r>
            <a:r>
              <a:rPr lang="en-US" sz="1200" dirty="0" smtClean="0"/>
              <a:t> </a:t>
            </a:r>
            <a:r>
              <a:rPr lang="en-US" sz="1200" dirty="0" err="1" smtClean="0"/>
              <a:t>Rudkus</a:t>
            </a:r>
            <a:r>
              <a:rPr lang="en-US" sz="1200" dirty="0" smtClean="0"/>
              <a:t>, a Lithuanian immigrant who works in a meat factory in Chicago, his teenage wife </a:t>
            </a:r>
            <a:r>
              <a:rPr lang="en-US" sz="1200" dirty="0" err="1" smtClean="0"/>
              <a:t>Ona</a:t>
            </a:r>
            <a:r>
              <a:rPr lang="en-US" sz="1200" dirty="0" smtClean="0"/>
              <a:t>, and their extended family. Sinclair portrays their mistreatment by </a:t>
            </a:r>
            <a:r>
              <a:rPr lang="en-US" sz="1200" dirty="0" err="1" smtClean="0"/>
              <a:t>Rudkus</a:t>
            </a:r>
            <a:r>
              <a:rPr lang="en-US" sz="1200" dirty="0" smtClean="0"/>
              <a:t>' employers and the wealthier members of society. </a:t>
            </a:r>
          </a:p>
        </p:txBody>
      </p:sp>
      <p:sp>
        <p:nvSpPr>
          <p:cNvPr id="4" name="Slide Number Placeholder 3"/>
          <p:cNvSpPr>
            <a:spLocks noGrp="1"/>
          </p:cNvSpPr>
          <p:nvPr>
            <p:ph type="sldNum" sz="quarter" idx="10"/>
          </p:nvPr>
        </p:nvSpPr>
        <p:spPr/>
        <p:txBody>
          <a:bodyPr/>
          <a:lstStyle/>
          <a:p>
            <a:pPr>
              <a:defRPr/>
            </a:pPr>
            <a:fld id="{D01EEF35-F3AD-4F37-8350-D93D2CB308D5}" type="slidenum">
              <a:rPr lang="en-US" smtClean="0"/>
              <a:pPr>
                <a:defRPr/>
              </a:pPr>
              <a:t>5</a:t>
            </a:fld>
            <a:endParaRPr lang="en-US"/>
          </a:p>
        </p:txBody>
      </p:sp>
    </p:spTree>
    <p:extLst>
      <p:ext uri="{BB962C8B-B14F-4D97-AF65-F5344CB8AC3E}">
        <p14:creationId xmlns:p14="http://schemas.microsoft.com/office/powerpoint/2010/main" val="39064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Reaction to the book was not as Sinclair intended – readers focused on the graphic</a:t>
            </a:r>
            <a:r>
              <a:rPr lang="en-US" baseline="0" dirty="0" smtClean="0"/>
              <a:t> descriptions of the unsanitary conditions of the meat packing plants and the disgusting results of these conditions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Domestic and foreign purchases of American meat fell by half</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Sinclair wrote in Cosmopolitan Magazine in October 1906 about The Jungle: "I aimed at the public's heart, and by accident I hit it in the stomach.”</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novel brought public support for Congressional legislation and government regulation of the industry, including passage of the Meat Inspection Act and the Pure Food and Drug Act.</a:t>
            </a:r>
          </a:p>
          <a:p>
            <a:pPr marL="171450" indent="-171450">
              <a:buFont typeface="Arial"/>
              <a:buChar char="•"/>
            </a:pPr>
            <a:r>
              <a:rPr lang="en-US" dirty="0" smtClean="0"/>
              <a:t>In 1919, he published The Brass Check, a muckraking exposé of American journalism that publicized the issue of yellow journalism and the limitations of the “free press” in the United States. In 1943, he won the Pulitzer Prize for Fiction.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F5AD44A-23BC-5E40-9FB3-1B9B9CD472D0}" type="slidenum">
              <a:rPr lang="en-US" smtClean="0"/>
              <a:t>6</a:t>
            </a:fld>
            <a:endParaRPr lang="en-US"/>
          </a:p>
        </p:txBody>
      </p:sp>
    </p:spTree>
    <p:extLst>
      <p:ext uri="{BB962C8B-B14F-4D97-AF65-F5344CB8AC3E}">
        <p14:creationId xmlns:p14="http://schemas.microsoft.com/office/powerpoint/2010/main" val="51849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5AD44A-23BC-5E40-9FB3-1B9B9CD472D0}" type="slidenum">
              <a:rPr lang="en-US" smtClean="0"/>
              <a:t>7</a:t>
            </a:fld>
            <a:endParaRPr lang="en-US"/>
          </a:p>
        </p:txBody>
      </p:sp>
    </p:spTree>
    <p:extLst>
      <p:ext uri="{BB962C8B-B14F-4D97-AF65-F5344CB8AC3E}">
        <p14:creationId xmlns:p14="http://schemas.microsoft.com/office/powerpoint/2010/main" val="336615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5AD44A-23BC-5E40-9FB3-1B9B9CD472D0}" type="slidenum">
              <a:rPr lang="en-US" smtClean="0"/>
              <a:t>8</a:t>
            </a:fld>
            <a:endParaRPr lang="en-US"/>
          </a:p>
        </p:txBody>
      </p:sp>
    </p:spTree>
    <p:extLst>
      <p:ext uri="{BB962C8B-B14F-4D97-AF65-F5344CB8AC3E}">
        <p14:creationId xmlns:p14="http://schemas.microsoft.com/office/powerpoint/2010/main" val="159234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5AD44A-23BC-5E40-9FB3-1B9B9CD472D0}" type="slidenum">
              <a:rPr lang="en-US" smtClean="0"/>
              <a:t>9</a:t>
            </a:fld>
            <a:endParaRPr lang="en-US"/>
          </a:p>
        </p:txBody>
      </p:sp>
    </p:spTree>
    <p:extLst>
      <p:ext uri="{BB962C8B-B14F-4D97-AF65-F5344CB8AC3E}">
        <p14:creationId xmlns:p14="http://schemas.microsoft.com/office/powerpoint/2010/main" val="374808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56E06AB-9976-5B4B-8B8B-A641DF01238F}" type="datetimeFigureOut">
              <a:rPr lang="en-US" smtClean="0"/>
              <a:pPr/>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456E06AB-9976-5B4B-8B8B-A641DF01238F}" type="datetimeFigureOut">
              <a:rPr lang="en-US" smtClean="0"/>
              <a:pPr/>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EFA89F08-6E40-FF4F-9FE9-9910E338E5F2}" type="slidenum">
              <a:rPr lang="en-US" smtClean="0"/>
              <a:pPr/>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EFA89F08-6E40-FF4F-9FE9-9910E338E5F2}" type="slidenum">
              <a:rPr lang="en-US" smtClean="0"/>
              <a:pPr/>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456E06AB-9976-5B4B-8B8B-A641DF01238F}" type="datetimeFigureOut">
              <a:rPr lang="en-US" smtClean="0"/>
              <a:pPr/>
              <a:t>1/24/2020</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EFA89F08-6E40-FF4F-9FE9-9910E338E5F2}" type="slidenum">
              <a:rPr lang="en-US" smtClean="0"/>
              <a:pPr/>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56E06AB-9976-5B4B-8B8B-A641DF01238F}" type="datetimeFigureOut">
              <a:rPr lang="en-US" smtClean="0"/>
              <a:pPr/>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89F08-6E40-FF4F-9FE9-9910E338E5F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56E06AB-9976-5B4B-8B8B-A641DF01238F}"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89F08-6E40-FF4F-9FE9-9910E338E5F2}" type="slidenum">
              <a:rPr lang="en-US" smtClean="0"/>
              <a:pPr/>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456E06AB-9976-5B4B-8B8B-A641DF01238F}" type="datetimeFigureOut">
              <a:rPr lang="en-US" smtClean="0"/>
              <a:pPr/>
              <a:t>1/24/2020</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EFA89F08-6E40-FF4F-9FE9-9910E338E5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Booker_T_Washington_retouched_flattened-crop.jpg"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hyperlink" Target="http://vimeo.com/69541895"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wsj.com/articles/jury-fails-to-convict-two-men-over-oakland-warehouse-fire-that-killed-36-1156772054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cnn.com/2019/06/21/us/missouri-duck-boat-deaths-charges/index.html" TargetMode="External"/><Relationship Id="rId4" Type="http://schemas.openxmlformats.org/officeDocument/2006/relationships/hyperlink" Target="https://www.democratandchronicle.com/story/news/politics/albany/2019/05/28/new-york-fatal-limo-crash-court-papers-reveal-potential-cause/125814500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Pushing for Progress</a:t>
            </a:r>
            <a:endParaRPr lang="en-US" dirty="0"/>
          </a:p>
        </p:txBody>
      </p:sp>
      <p:sp>
        <p:nvSpPr>
          <p:cNvPr id="3" name="Subtitle 2"/>
          <p:cNvSpPr>
            <a:spLocks noGrp="1"/>
          </p:cNvSpPr>
          <p:nvPr>
            <p:ph type="subTitle" idx="1"/>
          </p:nvPr>
        </p:nvSpPr>
        <p:spPr/>
        <p:txBody>
          <a:bodyPr/>
          <a:lstStyle/>
          <a:p>
            <a:r>
              <a:rPr lang="en-US" dirty="0" smtClean="0"/>
              <a:t>The Progressive Movement Begins</a:t>
            </a:r>
            <a:endParaRPr lang="en-US" dirty="0"/>
          </a:p>
        </p:txBody>
      </p:sp>
      <p:sp>
        <p:nvSpPr>
          <p:cNvPr id="6" name="TextBox 5"/>
          <p:cNvSpPr txBox="1"/>
          <p:nvPr/>
        </p:nvSpPr>
        <p:spPr>
          <a:xfrm>
            <a:off x="-3320143" y="3175000"/>
            <a:ext cx="184666" cy="369332"/>
          </a:xfrm>
          <a:prstGeom prst="rect">
            <a:avLst/>
          </a:prstGeom>
          <a:noFill/>
        </p:spPr>
        <p:txBody>
          <a:bodyPr wrap="none" rtlCol="0">
            <a:spAutoFit/>
          </a:bodyPr>
          <a:lstStyle/>
          <a:p>
            <a:endParaRPr lang="en-US"/>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7249" y="171765"/>
            <a:ext cx="3744741" cy="4072866"/>
          </a:xfrm>
          <a:prstGeom prst="rect">
            <a:avLst/>
          </a:prstGeom>
        </p:spPr>
      </p:pic>
    </p:spTree>
    <p:extLst>
      <p:ext uri="{BB962C8B-B14F-4D97-AF65-F5344CB8AC3E}">
        <p14:creationId xmlns:p14="http://schemas.microsoft.com/office/powerpoint/2010/main" val="346252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http://3.bp.blogspot.com/-85w6TOCJ9L4/TW0HdhMZbMI/AAAAAAAAAQs/z0pB1jqXGIA/s1600/cocain-toothache-drops-flickr-dklim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419600"/>
            <a:ext cx="36449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p:cNvSpPr>
            <a:spLocks noGrp="1"/>
          </p:cNvSpPr>
          <p:nvPr>
            <p:ph type="title"/>
          </p:nvPr>
        </p:nvSpPr>
        <p:spPr>
          <a:xfrm>
            <a:off x="4368248" y="369888"/>
            <a:ext cx="4412895" cy="1317625"/>
          </a:xfrm>
        </p:spPr>
        <p:txBody>
          <a:bodyPr>
            <a:normAutofit/>
          </a:bodyPr>
          <a:lstStyle/>
          <a:p>
            <a:r>
              <a:rPr lang="en-US" dirty="0" smtClean="0"/>
              <a:t>Effects of</a:t>
            </a:r>
            <a:br>
              <a:rPr lang="en-US" dirty="0" smtClean="0"/>
            </a:br>
            <a:r>
              <a:rPr lang="en-US" i="1" dirty="0" smtClean="0"/>
              <a:t>The Jungle</a:t>
            </a:r>
          </a:p>
        </p:txBody>
      </p:sp>
      <p:sp>
        <p:nvSpPr>
          <p:cNvPr id="46084" name="Content Placeholder 2"/>
          <p:cNvSpPr>
            <a:spLocks noGrp="1"/>
          </p:cNvSpPr>
          <p:nvPr>
            <p:ph idx="1"/>
          </p:nvPr>
        </p:nvSpPr>
        <p:spPr>
          <a:xfrm>
            <a:off x="4572000" y="1923143"/>
            <a:ext cx="4343400" cy="4385582"/>
          </a:xfrm>
        </p:spPr>
        <p:txBody>
          <a:bodyPr>
            <a:normAutofit/>
          </a:bodyPr>
          <a:lstStyle/>
          <a:p>
            <a:r>
              <a:rPr lang="en-US" sz="3200" dirty="0" smtClean="0"/>
              <a:t>Meat Inspection Act (1906)</a:t>
            </a:r>
          </a:p>
          <a:p>
            <a:r>
              <a:rPr lang="en-US" sz="3200" dirty="0" smtClean="0"/>
              <a:t>Pure Food and Drug Act (1906)</a:t>
            </a:r>
          </a:p>
        </p:txBody>
      </p:sp>
      <p:pic>
        <p:nvPicPr>
          <p:cNvPr id="46085" name="Picture 2" descr="http://files.sharenator.com/madcow_184_1_399_quotThe_Junglequot_By_Upton_Sinclair-s399x400-108351-5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369888"/>
            <a:ext cx="3800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quot;No&quot; Symbol 3"/>
          <p:cNvSpPr/>
          <p:nvPr/>
        </p:nvSpPr>
        <p:spPr>
          <a:xfrm>
            <a:off x="647700" y="4281488"/>
            <a:ext cx="2819400" cy="2514600"/>
          </a:xfrm>
          <a:prstGeom prst="noSmoking">
            <a:avLst>
              <a:gd name="adj" fmla="val 8816"/>
            </a:avLst>
          </a:prstGeom>
          <a:solidFill>
            <a:srgbClr val="CC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5781" name="Picture 5"/>
          <p:cNvPicPr>
            <a:picLocks noChangeAspect="1" noChangeArrowheads="1"/>
          </p:cNvPicPr>
          <p:nvPr/>
        </p:nvPicPr>
        <p:blipFill>
          <a:blip r:embed="rId5" cstate="print">
            <a:clrChange>
              <a:clrFrom>
                <a:srgbClr val="00A2E8"/>
              </a:clrFrom>
              <a:clrTo>
                <a:srgbClr val="00A2E8">
                  <a:alpha val="0"/>
                </a:srgbClr>
              </a:clrTo>
            </a:clrChange>
            <a:extLst>
              <a:ext uri="{28A0092B-C50C-407E-A947-70E740481C1C}">
                <a14:useLocalDpi xmlns:a14="http://schemas.microsoft.com/office/drawing/2010/main" val="0"/>
              </a:ext>
            </a:extLst>
          </a:blip>
          <a:srcRect/>
          <a:stretch>
            <a:fillRect/>
          </a:stretch>
        </p:blipFill>
        <p:spPr bwMode="auto">
          <a:xfrm rot="940879">
            <a:off x="2627313" y="2578100"/>
            <a:ext cx="1928812"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tatic.giantbomb.com/uploads/original/2/29969/1892815-love_animals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4632008"/>
            <a:ext cx="4622351" cy="202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circle(in)">
                                      <p:cBhvr>
                                        <p:cTn id="7" dur="500"/>
                                        <p:tgtEl>
                                          <p:spTgt spid="4608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6084">
                                            <p:txEl>
                                              <p:pRg st="0" end="0"/>
                                            </p:txEl>
                                          </p:spTgt>
                                        </p:tgtEl>
                                        <p:attrNameLst>
                                          <p:attrName>style.visibility</p:attrName>
                                        </p:attrNameLst>
                                      </p:cBhvr>
                                      <p:to>
                                        <p:strVal val="visible"/>
                                      </p:to>
                                    </p:set>
                                    <p:animEffect transition="in" filter="barn(outVertical)">
                                      <p:cBhvr>
                                        <p:cTn id="12" dur="500"/>
                                        <p:tgtEl>
                                          <p:spTgt spid="46084">
                                            <p:txEl>
                                              <p:pRg st="0" end="0"/>
                                            </p:txEl>
                                          </p:spTgt>
                                        </p:tgtEl>
                                      </p:cBhvr>
                                    </p:animEffect>
                                  </p:childTnLst>
                                </p:cTn>
                              </p:par>
                            </p:childTnLst>
                          </p:cTn>
                        </p:par>
                        <p:par>
                          <p:cTn id="13" fill="hold">
                            <p:stCondLst>
                              <p:cond delay="500"/>
                            </p:stCondLst>
                            <p:childTnLst>
                              <p:par>
                                <p:cTn id="14" presetID="52" presetClass="entr" presetSubtype="0" fill="hold" nodeType="afterEffect">
                                  <p:stCondLst>
                                    <p:cond delay="0"/>
                                  </p:stCondLst>
                                  <p:childTnLst>
                                    <p:set>
                                      <p:cBhvr>
                                        <p:cTn id="15" dur="1" fill="hold">
                                          <p:stCondLst>
                                            <p:cond delay="0"/>
                                          </p:stCondLst>
                                        </p:cTn>
                                        <p:tgtEl>
                                          <p:spTgt spid="75781"/>
                                        </p:tgtEl>
                                        <p:attrNameLst>
                                          <p:attrName>style.visibility</p:attrName>
                                        </p:attrNameLst>
                                      </p:cBhvr>
                                      <p:to>
                                        <p:strVal val="visible"/>
                                      </p:to>
                                    </p:set>
                                    <p:animScale>
                                      <p:cBhvr>
                                        <p:cTn id="16" dur="500" decel="50000" fill="hold">
                                          <p:stCondLst>
                                            <p:cond delay="0"/>
                                          </p:stCondLst>
                                        </p:cTn>
                                        <p:tgtEl>
                                          <p:spTgt spid="757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75781"/>
                                        </p:tgtEl>
                                        <p:attrNameLst>
                                          <p:attrName>ppt_x</p:attrName>
                                          <p:attrName>ppt_y</p:attrName>
                                        </p:attrNameLst>
                                      </p:cBhvr>
                                    </p:animMotion>
                                    <p:animEffect transition="in" filter="fade">
                                      <p:cBhvr>
                                        <p:cTn id="18" dur="500"/>
                                        <p:tgtEl>
                                          <p:spTgt spid="7578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6082"/>
                                        </p:tgtEl>
                                        <p:attrNameLst>
                                          <p:attrName>style.visibility</p:attrName>
                                        </p:attrNameLst>
                                      </p:cBhvr>
                                      <p:to>
                                        <p:strVal val="visible"/>
                                      </p:to>
                                    </p:set>
                                    <p:animEffect transition="in" filter="circle(in)">
                                      <p:cBhvr>
                                        <p:cTn id="23" dur="1000"/>
                                        <p:tgtEl>
                                          <p:spTgt spid="4608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46084">
                                            <p:txEl>
                                              <p:pRg st="1" end="1"/>
                                            </p:txEl>
                                          </p:spTgt>
                                        </p:tgtEl>
                                        <p:attrNameLst>
                                          <p:attrName>style.visibility</p:attrName>
                                        </p:attrNameLst>
                                      </p:cBhvr>
                                      <p:to>
                                        <p:strVal val="visible"/>
                                      </p:to>
                                    </p:set>
                                    <p:animEffect transition="in" filter="barn(outVertical)">
                                      <p:cBhvr>
                                        <p:cTn id="28" dur="500"/>
                                        <p:tgtEl>
                                          <p:spTgt spid="46084">
                                            <p:txEl>
                                              <p:pRg st="1" end="1"/>
                                            </p:txEl>
                                          </p:spTgt>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8557"/>
            <a:ext cx="6508377" cy="1143000"/>
          </a:xfrm>
        </p:spPr>
        <p:txBody>
          <a:bodyPr/>
          <a:lstStyle/>
          <a:p>
            <a:r>
              <a:rPr lang="en-US" dirty="0" smtClean="0"/>
              <a:t>Muckraking for Minorities</a:t>
            </a:r>
            <a:endParaRPr lang="en-US" dirty="0"/>
          </a:p>
        </p:txBody>
      </p:sp>
      <p:sp>
        <p:nvSpPr>
          <p:cNvPr id="3" name="Content Placeholder 2"/>
          <p:cNvSpPr>
            <a:spLocks noGrp="1"/>
          </p:cNvSpPr>
          <p:nvPr>
            <p:ph idx="1"/>
          </p:nvPr>
        </p:nvSpPr>
        <p:spPr>
          <a:xfrm>
            <a:off x="457200" y="1937334"/>
            <a:ext cx="6044075" cy="4509593"/>
          </a:xfrm>
        </p:spPr>
        <p:txBody>
          <a:bodyPr>
            <a:normAutofit lnSpcReduction="10000"/>
          </a:bodyPr>
          <a:lstStyle/>
          <a:p>
            <a:r>
              <a:rPr lang="en-US" sz="2400" dirty="0"/>
              <a:t>Ida B. Wells -</a:t>
            </a:r>
            <a:r>
              <a:rPr lang="en-US" sz="2400" i="1" dirty="0"/>
              <a:t> </a:t>
            </a:r>
            <a:r>
              <a:rPr lang="en-US" sz="2400" dirty="0"/>
              <a:t>"</a:t>
            </a:r>
            <a:r>
              <a:rPr lang="en-US" sz="2400" i="1" dirty="0"/>
              <a:t>Southern Horrors: Lynch Laws in All </a:t>
            </a:r>
            <a:r>
              <a:rPr lang="en-US" sz="2400" i="1" dirty="0" smtClean="0"/>
              <a:t>Its Phases”</a:t>
            </a:r>
          </a:p>
          <a:p>
            <a:r>
              <a:rPr lang="en-US" sz="2400" dirty="0" smtClean="0"/>
              <a:t>Showed how lynching was </a:t>
            </a:r>
            <a:r>
              <a:rPr lang="en-US" sz="2400" dirty="0"/>
              <a:t>often a way to control or punish blacks who competed with whites. </a:t>
            </a:r>
            <a:endParaRPr lang="en-US" sz="2400" dirty="0" smtClean="0"/>
          </a:p>
          <a:p>
            <a:r>
              <a:rPr lang="en-US" sz="2400" dirty="0" smtClean="0"/>
              <a:t>Stated that black </a:t>
            </a:r>
            <a:r>
              <a:rPr lang="en-US" sz="2400" dirty="0"/>
              <a:t>economic </a:t>
            </a:r>
            <a:r>
              <a:rPr lang="en-US" sz="2400" dirty="0" smtClean="0"/>
              <a:t>progress threatened </a:t>
            </a:r>
            <a:r>
              <a:rPr lang="en-US" sz="2400" dirty="0"/>
              <a:t>not only white Southerners' pocketbooks, but also their ideas about black </a:t>
            </a:r>
            <a:r>
              <a:rPr lang="en-US" sz="2400" dirty="0" smtClean="0"/>
              <a:t>inferiority.</a:t>
            </a:r>
          </a:p>
          <a:p>
            <a:r>
              <a:rPr lang="en-US" sz="2400" dirty="0" smtClean="0"/>
              <a:t>She </a:t>
            </a:r>
            <a:r>
              <a:rPr lang="en-US" sz="2400" dirty="0"/>
              <a:t>was active in women's rights and the women's suffrage movement</a:t>
            </a:r>
          </a:p>
          <a:p>
            <a:endParaRPr lang="en-US" sz="2800" i="1" dirty="0" smtClean="0"/>
          </a:p>
        </p:txBody>
      </p:sp>
      <p:pic>
        <p:nvPicPr>
          <p:cNvPr id="4" name="Picture 3"/>
          <p:cNvPicPr>
            <a:picLocks noChangeAspect="1"/>
          </p:cNvPicPr>
          <p:nvPr/>
        </p:nvPicPr>
        <p:blipFill>
          <a:blip r:embed="rId3"/>
          <a:stretch>
            <a:fillRect/>
          </a:stretch>
        </p:blipFill>
        <p:spPr>
          <a:xfrm>
            <a:off x="6501275" y="2744239"/>
            <a:ext cx="2355767" cy="2948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457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itle 3"/>
          <p:cNvSpPr>
            <a:spLocks noGrp="1"/>
          </p:cNvSpPr>
          <p:nvPr>
            <p:ph type="title"/>
          </p:nvPr>
        </p:nvSpPr>
        <p:spPr>
          <a:xfrm>
            <a:off x="457200" y="458556"/>
            <a:ext cx="7388352" cy="1143000"/>
          </a:xfrm>
        </p:spPr>
        <p:txBody>
          <a:bodyPr/>
          <a:lstStyle/>
          <a:p>
            <a:r>
              <a:rPr lang="en-US" dirty="0" smtClean="0"/>
              <a:t>Muckraking for Minorities</a:t>
            </a:r>
          </a:p>
        </p:txBody>
      </p:sp>
      <p:sp>
        <p:nvSpPr>
          <p:cNvPr id="2" name="Text Placeholder 1"/>
          <p:cNvSpPr>
            <a:spLocks noGrp="1"/>
          </p:cNvSpPr>
          <p:nvPr>
            <p:ph type="body" idx="1"/>
          </p:nvPr>
        </p:nvSpPr>
        <p:spPr/>
        <p:txBody>
          <a:bodyPr/>
          <a:lstStyle/>
          <a:p>
            <a:pPr>
              <a:defRPr/>
            </a:pPr>
            <a:r>
              <a:rPr lang="en-US" sz="2800" dirty="0" smtClean="0">
                <a:effectLst>
                  <a:outerShdw blurRad="38100" dist="38100" dir="2700000" algn="tl">
                    <a:srgbClr val="000000">
                      <a:alpha val="43137"/>
                    </a:srgbClr>
                  </a:outerShdw>
                </a:effectLst>
              </a:rPr>
              <a:t>Booker T. Washington</a:t>
            </a:r>
            <a:endParaRPr lang="en-US" sz="2800" dirty="0">
              <a:effectLst>
                <a:outerShdw blurRad="38100" dist="38100" dir="2700000" algn="tl">
                  <a:srgbClr val="000000">
                    <a:alpha val="43137"/>
                  </a:srgbClr>
                </a:outerShdw>
              </a:effectLst>
            </a:endParaRPr>
          </a:p>
        </p:txBody>
      </p:sp>
      <p:sp>
        <p:nvSpPr>
          <p:cNvPr id="54277" name="Content Placeholder 4"/>
          <p:cNvSpPr>
            <a:spLocks noGrp="1"/>
          </p:cNvSpPr>
          <p:nvPr>
            <p:ph sz="half" idx="2"/>
          </p:nvPr>
        </p:nvSpPr>
        <p:spPr>
          <a:prstGeom prst="rect">
            <a:avLst/>
          </a:prstGeom>
        </p:spPr>
        <p:txBody>
          <a:bodyPr>
            <a:normAutofit/>
          </a:bodyPr>
          <a:lstStyle/>
          <a:p>
            <a:r>
              <a:rPr lang="en-US" sz="2400" dirty="0" smtClean="0"/>
              <a:t>Tuskegee Institute</a:t>
            </a:r>
          </a:p>
          <a:p>
            <a:r>
              <a:rPr lang="en-US" sz="2400" dirty="0" smtClean="0"/>
              <a:t>Atlanta compromise</a:t>
            </a:r>
          </a:p>
        </p:txBody>
      </p:sp>
      <p:sp>
        <p:nvSpPr>
          <p:cNvPr id="3" name="Text Placeholder 2"/>
          <p:cNvSpPr>
            <a:spLocks noGrp="1"/>
          </p:cNvSpPr>
          <p:nvPr>
            <p:ph type="body" sz="quarter" idx="3"/>
          </p:nvPr>
        </p:nvSpPr>
        <p:spPr>
          <a:xfrm>
            <a:off x="4816675" y="1858771"/>
            <a:ext cx="3566160" cy="639762"/>
          </a:xfrm>
        </p:spPr>
        <p:txBody>
          <a:bodyPr/>
          <a:lstStyle/>
          <a:p>
            <a:pPr>
              <a:defRPr/>
            </a:pPr>
            <a:r>
              <a:rPr lang="en-US" sz="2800" dirty="0" smtClean="0">
                <a:effectLst>
                  <a:outerShdw blurRad="38100" dist="38100" dir="2700000" algn="tl">
                    <a:srgbClr val="000000">
                      <a:alpha val="43137"/>
                    </a:srgbClr>
                  </a:outerShdw>
                </a:effectLst>
              </a:rPr>
              <a:t>W.E.B. Du Bois</a:t>
            </a:r>
            <a:endParaRPr lang="en-US" sz="2800" dirty="0">
              <a:effectLst>
                <a:outerShdw blurRad="38100" dist="38100" dir="2700000" algn="tl">
                  <a:srgbClr val="000000">
                    <a:alpha val="43137"/>
                  </a:srgbClr>
                </a:outerShdw>
              </a:effectLst>
            </a:endParaRPr>
          </a:p>
        </p:txBody>
      </p:sp>
      <p:sp>
        <p:nvSpPr>
          <p:cNvPr id="54278" name="Content Placeholder 5"/>
          <p:cNvSpPr>
            <a:spLocks noGrp="1"/>
          </p:cNvSpPr>
          <p:nvPr>
            <p:ph sz="quarter" idx="4"/>
          </p:nvPr>
        </p:nvSpPr>
        <p:spPr>
          <a:xfrm>
            <a:off x="5144735" y="2689411"/>
            <a:ext cx="3566160" cy="3436751"/>
          </a:xfrm>
          <a:prstGeom prst="rect">
            <a:avLst/>
          </a:prstGeom>
        </p:spPr>
        <p:txBody>
          <a:bodyPr>
            <a:normAutofit/>
          </a:bodyPr>
          <a:lstStyle/>
          <a:p>
            <a:r>
              <a:rPr lang="en-US" sz="2400" dirty="0" smtClean="0"/>
              <a:t>National Association for the Advancement of Colored People (NAACP)</a:t>
            </a:r>
          </a:p>
          <a:p>
            <a:r>
              <a:rPr lang="en-US" sz="2400" dirty="0" smtClean="0"/>
              <a:t>Niagara Movement</a:t>
            </a:r>
          </a:p>
        </p:txBody>
      </p:sp>
      <p:pic>
        <p:nvPicPr>
          <p:cNvPr id="86018" name="Picture 2" descr="http://upload.wikimedia.org/wikipedia/commons/thumb/1/1b/Booker_T_Washington_retouched_flattened-crop.jpg/220px-Booker_T_Washington_retouched_flattened-crop.jpg">
            <a:hlinkClick r:id="rId3"/>
          </p:cNvPr>
          <p:cNvPicPr>
            <a:picLocks noChangeAspect="1" noChangeArrowheads="1"/>
          </p:cNvPicPr>
          <p:nvPr/>
        </p:nvPicPr>
        <p:blipFill>
          <a:blip r:embed="rId4" cstate="print"/>
          <a:srcRect/>
          <a:stretch>
            <a:fillRect/>
          </a:stretch>
        </p:blipFill>
        <p:spPr bwMode="auto">
          <a:xfrm>
            <a:off x="943881" y="3890948"/>
            <a:ext cx="1935964" cy="2736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6020" name="Picture 4" descr="http://www.nps.gov/hafe/historyculture/images/dubois285.jpg"/>
          <p:cNvPicPr>
            <a:picLocks noChangeAspect="1" noChangeArrowheads="1"/>
          </p:cNvPicPr>
          <p:nvPr/>
        </p:nvPicPr>
        <p:blipFill>
          <a:blip r:embed="rId5" cstate="print"/>
          <a:srcRect l="19649"/>
          <a:stretch>
            <a:fillRect/>
          </a:stretch>
        </p:blipFill>
        <p:spPr bwMode="auto">
          <a:xfrm>
            <a:off x="2879845" y="3890948"/>
            <a:ext cx="2102077" cy="27905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1589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86018"/>
                                        </p:tgtEl>
                                        <p:attrNameLst>
                                          <p:attrName>style.visibility</p:attrName>
                                        </p:attrNameLst>
                                      </p:cBhvr>
                                      <p:to>
                                        <p:strVal val="visible"/>
                                      </p:to>
                                    </p:set>
                                    <p:animEffect transition="in" filter="strips(downLeft)">
                                      <p:cBhvr>
                                        <p:cTn id="10" dur="500"/>
                                        <p:tgtEl>
                                          <p:spTgt spid="8601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54277">
                                            <p:txEl>
                                              <p:pRg st="0" end="0"/>
                                            </p:txEl>
                                          </p:spTgt>
                                        </p:tgtEl>
                                        <p:attrNameLst>
                                          <p:attrName>style.visibility</p:attrName>
                                        </p:attrNameLst>
                                      </p:cBhvr>
                                      <p:to>
                                        <p:strVal val="visible"/>
                                      </p:to>
                                    </p:set>
                                    <p:animEffect transition="in" filter="strips(downLeft)">
                                      <p:cBhvr>
                                        <p:cTn id="15" dur="500"/>
                                        <p:tgtEl>
                                          <p:spTgt spid="542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4277">
                                            <p:txEl>
                                              <p:pRg st="1" end="1"/>
                                            </p:txEl>
                                          </p:spTgt>
                                        </p:tgtEl>
                                        <p:attrNameLst>
                                          <p:attrName>style.visibility</p:attrName>
                                        </p:attrNameLst>
                                      </p:cBhvr>
                                      <p:to>
                                        <p:strVal val="visible"/>
                                      </p:to>
                                    </p:set>
                                    <p:animEffect transition="in" filter="strips(downLeft)">
                                      <p:cBhvr>
                                        <p:cTn id="20" dur="500"/>
                                        <p:tgtEl>
                                          <p:spTgt spid="5427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strips(downLeft)">
                                      <p:cBhvr>
                                        <p:cTn id="25" dur="500"/>
                                        <p:tgtEl>
                                          <p:spTgt spid="3">
                                            <p:txEl>
                                              <p:pRg st="0" end="0"/>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86020"/>
                                        </p:tgtEl>
                                        <p:attrNameLst>
                                          <p:attrName>style.visibility</p:attrName>
                                        </p:attrNameLst>
                                      </p:cBhvr>
                                      <p:to>
                                        <p:strVal val="visible"/>
                                      </p:to>
                                    </p:set>
                                    <p:animEffect transition="in" filter="strips(downLeft)">
                                      <p:cBhvr>
                                        <p:cTn id="28" dur="500"/>
                                        <p:tgtEl>
                                          <p:spTgt spid="8602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4278">
                                            <p:txEl>
                                              <p:pRg st="0" end="0"/>
                                            </p:txEl>
                                          </p:spTgt>
                                        </p:tgtEl>
                                        <p:attrNameLst>
                                          <p:attrName>style.visibility</p:attrName>
                                        </p:attrNameLst>
                                      </p:cBhvr>
                                      <p:to>
                                        <p:strVal val="visible"/>
                                      </p:to>
                                    </p:set>
                                    <p:animEffect transition="in" filter="strips(downLeft)">
                                      <p:cBhvr>
                                        <p:cTn id="33" dur="500"/>
                                        <p:tgtEl>
                                          <p:spTgt spid="5427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54278">
                                            <p:txEl>
                                              <p:pRg st="1" end="1"/>
                                            </p:txEl>
                                          </p:spTgt>
                                        </p:tgtEl>
                                        <p:attrNameLst>
                                          <p:attrName>style.visibility</p:attrName>
                                        </p:attrNameLst>
                                      </p:cBhvr>
                                      <p:to>
                                        <p:strVal val="visible"/>
                                      </p:to>
                                    </p:set>
                                    <p:animEffect transition="in" filter="strips(downLeft)">
                                      <p:cBhvr>
                                        <p:cTn id="38" dur="500"/>
                                        <p:tgtEl>
                                          <p:spTgt spid="54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4277" grpId="0" build="p"/>
      <p:bldP spid="3" grpId="0" build="p"/>
      <p:bldP spid="5427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4208928"/>
            <a:ext cx="5458968" cy="1359767"/>
          </a:xfrm>
        </p:spPr>
        <p:txBody>
          <a:bodyPr>
            <a:normAutofit fontScale="90000"/>
          </a:bodyPr>
          <a:lstStyle/>
          <a:p>
            <a:r>
              <a:rPr lang="en-US" dirty="0" smtClean="0"/>
              <a:t>Rage Against the Machine!</a:t>
            </a:r>
            <a:endParaRPr lang="en-US" dirty="0"/>
          </a:p>
        </p:txBody>
      </p:sp>
      <p:sp>
        <p:nvSpPr>
          <p:cNvPr id="3" name="Subtitle 2"/>
          <p:cNvSpPr>
            <a:spLocks noGrp="1"/>
          </p:cNvSpPr>
          <p:nvPr>
            <p:ph type="subTitle" idx="1"/>
          </p:nvPr>
        </p:nvSpPr>
        <p:spPr>
          <a:xfrm>
            <a:off x="3200400" y="5568696"/>
            <a:ext cx="5458968" cy="621792"/>
          </a:xfrm>
        </p:spPr>
        <p:txBody>
          <a:bodyPr>
            <a:normAutofit/>
          </a:bodyPr>
          <a:lstStyle/>
          <a:p>
            <a:r>
              <a:rPr lang="en-US" sz="1800" dirty="0" smtClean="0"/>
              <a:t>Economic and Political Progressivism</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http://kellytruthsquad.files.wordpress.com/2012/04/gop_dem_boxin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title"/>
          </p:nvPr>
        </p:nvSpPr>
        <p:spPr>
          <a:xfrm>
            <a:off x="914400" y="4495800"/>
            <a:ext cx="7315200" cy="1293813"/>
          </a:xfrm>
        </p:spPr>
        <p:txBody>
          <a:bodyPr>
            <a:normAutofit fontScale="90000"/>
          </a:bodyPr>
          <a:lstStyle/>
          <a:p>
            <a:pPr>
              <a:defRPr/>
            </a:pP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Fixing Politics and Voting</a:t>
            </a:r>
          </a:p>
        </p:txBody>
      </p:sp>
    </p:spTree>
    <p:extLst>
      <p:ext uri="{BB962C8B-B14F-4D97-AF65-F5344CB8AC3E}">
        <p14:creationId xmlns:p14="http://schemas.microsoft.com/office/powerpoint/2010/main" val="18592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914400" y="1"/>
            <a:ext cx="7148945" cy="1025235"/>
          </a:xfrm>
        </p:spPr>
        <p:txBody>
          <a:bodyPr/>
          <a:lstStyle/>
          <a:p>
            <a:pPr algn="r"/>
            <a:r>
              <a:rPr lang="en-US" dirty="0" smtClean="0"/>
              <a:t>City Reforms</a:t>
            </a:r>
          </a:p>
        </p:txBody>
      </p:sp>
      <p:sp>
        <p:nvSpPr>
          <p:cNvPr id="20483" name="Content Placeholder 2"/>
          <p:cNvSpPr>
            <a:spLocks noGrp="1"/>
          </p:cNvSpPr>
          <p:nvPr>
            <p:ph sz="half" idx="1"/>
          </p:nvPr>
        </p:nvSpPr>
        <p:spPr>
          <a:xfrm>
            <a:off x="152400" y="374072"/>
            <a:ext cx="3934691" cy="3969327"/>
          </a:xfrm>
          <a:prstGeom prst="rect">
            <a:avLst/>
          </a:prstGeom>
        </p:spPr>
        <p:txBody>
          <a:bodyPr>
            <a:normAutofit/>
          </a:bodyPr>
          <a:lstStyle/>
          <a:p>
            <a:r>
              <a:rPr lang="en-US" sz="2400" dirty="0" smtClean="0"/>
              <a:t>Increasing government efficiency</a:t>
            </a:r>
          </a:p>
          <a:p>
            <a:pPr lvl="1"/>
            <a:r>
              <a:rPr lang="en-US" sz="2400" dirty="0" smtClean="0"/>
              <a:t>Experts, not politicians</a:t>
            </a:r>
          </a:p>
          <a:p>
            <a:pPr lvl="1"/>
            <a:r>
              <a:rPr lang="en-US" sz="2400" dirty="0" smtClean="0"/>
              <a:t>Pendleton Act</a:t>
            </a:r>
          </a:p>
          <a:p>
            <a:r>
              <a:rPr lang="en-US" sz="2400" dirty="0" smtClean="0"/>
              <a:t>City Governments</a:t>
            </a:r>
          </a:p>
          <a:p>
            <a:pPr lvl="1"/>
            <a:r>
              <a:rPr lang="en-US" sz="2000" dirty="0" smtClean="0"/>
              <a:t>Mayor-Council Form</a:t>
            </a:r>
          </a:p>
          <a:p>
            <a:pPr lvl="1"/>
            <a:r>
              <a:rPr lang="en-US" sz="2000" dirty="0" smtClean="0"/>
              <a:t>Council-Manager Form</a:t>
            </a:r>
          </a:p>
          <a:p>
            <a:pPr lvl="1"/>
            <a:r>
              <a:rPr lang="en-US" sz="2000" dirty="0" smtClean="0"/>
              <a:t>Commission Form</a:t>
            </a:r>
          </a:p>
        </p:txBody>
      </p:sp>
      <p:graphicFrame>
        <p:nvGraphicFramePr>
          <p:cNvPr id="8" name="Diagram 7"/>
          <p:cNvGraphicFramePr/>
          <p:nvPr>
            <p:extLst>
              <p:ext uri="{D42A27DB-BD31-4B8C-83A1-F6EECF244321}">
                <p14:modId xmlns:p14="http://schemas.microsoft.com/office/powerpoint/2010/main" val="272600247"/>
              </p:ext>
            </p:extLst>
          </p:nvPr>
        </p:nvGraphicFramePr>
        <p:xfrm>
          <a:off x="228600" y="3953902"/>
          <a:ext cx="4605868" cy="267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3969328" y="1156855"/>
          <a:ext cx="4648200" cy="236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Pentagon 10"/>
          <p:cNvSpPr/>
          <p:nvPr/>
        </p:nvSpPr>
        <p:spPr>
          <a:xfrm rot="5400000">
            <a:off x="6118517" y="2959681"/>
            <a:ext cx="706578" cy="2407227"/>
          </a:xfrm>
          <a:prstGeom prst="homePlat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Voters</a:t>
            </a:r>
            <a:endParaRPr lang="en-US" dirty="0"/>
          </a:p>
        </p:txBody>
      </p:sp>
      <p:sp>
        <p:nvSpPr>
          <p:cNvPr id="19" name="Pentagon 18"/>
          <p:cNvSpPr/>
          <p:nvPr/>
        </p:nvSpPr>
        <p:spPr>
          <a:xfrm rot="5400000">
            <a:off x="6118516" y="3693973"/>
            <a:ext cx="706578" cy="2407227"/>
          </a:xfrm>
          <a:prstGeom prst="homePlat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City Council</a:t>
            </a:r>
            <a:endParaRPr lang="en-US" dirty="0"/>
          </a:p>
        </p:txBody>
      </p:sp>
      <p:sp>
        <p:nvSpPr>
          <p:cNvPr id="20" name="Pentagon 19"/>
          <p:cNvSpPr/>
          <p:nvPr/>
        </p:nvSpPr>
        <p:spPr>
          <a:xfrm rot="5400000">
            <a:off x="6132371" y="4442118"/>
            <a:ext cx="706578" cy="2407227"/>
          </a:xfrm>
          <a:prstGeom prst="homePlat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City Manager</a:t>
            </a:r>
            <a:endParaRPr lang="en-US" dirty="0"/>
          </a:p>
        </p:txBody>
      </p:sp>
      <p:sp>
        <p:nvSpPr>
          <p:cNvPr id="21" name="Pentagon 20"/>
          <p:cNvSpPr/>
          <p:nvPr/>
        </p:nvSpPr>
        <p:spPr>
          <a:xfrm rot="5400000">
            <a:off x="6146226" y="5190265"/>
            <a:ext cx="706578" cy="2407227"/>
          </a:xfrm>
          <a:prstGeom prst="homePlat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City Commissioners</a:t>
            </a:r>
            <a:endParaRPr lang="en-US" dirty="0"/>
          </a:p>
        </p:txBody>
      </p:sp>
    </p:spTree>
    <p:extLst>
      <p:ext uri="{BB962C8B-B14F-4D97-AF65-F5344CB8AC3E}">
        <p14:creationId xmlns:p14="http://schemas.microsoft.com/office/powerpoint/2010/main" val="299625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27" dur="500"/>
                                        <p:tgtEl>
                                          <p:spTgt spid="20483">
                                            <p:txEl>
                                              <p:pRg st="4" end="4"/>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35" dur="500"/>
                                        <p:tgtEl>
                                          <p:spTgt spid="20483">
                                            <p:txEl>
                                              <p:pRg st="5" end="5"/>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43" dur="500"/>
                                        <p:tgtEl>
                                          <p:spTgt spid="20483">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Graphic spid="8" grpId="0">
        <p:bldAsOne/>
      </p:bldGraphic>
      <p:bldGraphic spid="9" grpId="0">
        <p:bldAsOne/>
      </p:bldGraphic>
      <p:bldP spid="11"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31531"/>
            <a:ext cx="3566160" cy="1035424"/>
          </a:xfrm>
        </p:spPr>
        <p:txBody>
          <a:bodyPr/>
          <a:lstStyle/>
          <a:p>
            <a:r>
              <a:rPr lang="en-US" sz="3600" dirty="0" smtClean="0"/>
              <a:t>State Reforms</a:t>
            </a:r>
            <a:endParaRPr lang="en-US" sz="3600" dirty="0"/>
          </a:p>
        </p:txBody>
      </p:sp>
      <p:sp>
        <p:nvSpPr>
          <p:cNvPr id="5" name="Text Placeholder 4"/>
          <p:cNvSpPr>
            <a:spLocks noGrp="1"/>
          </p:cNvSpPr>
          <p:nvPr>
            <p:ph type="body" sz="half" idx="2"/>
          </p:nvPr>
        </p:nvSpPr>
        <p:spPr>
          <a:xfrm>
            <a:off x="457199" y="1896180"/>
            <a:ext cx="4736544" cy="4472123"/>
          </a:xfrm>
        </p:spPr>
        <p:txBody>
          <a:bodyPr>
            <a:normAutofit fontScale="92500" lnSpcReduction="10000"/>
          </a:bodyPr>
          <a:lstStyle/>
          <a:p>
            <a:pPr marL="274320" indent="-274320">
              <a:buFont typeface="Arial" pitchFamily="34" charset="0"/>
              <a:buChar char="•"/>
            </a:pPr>
            <a:r>
              <a:rPr lang="en-US" sz="3200" dirty="0" smtClean="0"/>
              <a:t>Governor Robert “Fighting Bob” La </a:t>
            </a:r>
            <a:r>
              <a:rPr lang="en-US" sz="3200" dirty="0" err="1" smtClean="0"/>
              <a:t>Follette</a:t>
            </a:r>
            <a:r>
              <a:rPr lang="en-US" sz="3200" dirty="0" smtClean="0"/>
              <a:t> (WI)</a:t>
            </a:r>
          </a:p>
          <a:p>
            <a:pPr marL="274320" indent="-274320">
              <a:buFont typeface="Arial" pitchFamily="34" charset="0"/>
              <a:buChar char="•"/>
            </a:pPr>
            <a:r>
              <a:rPr lang="en-US" sz="3200" dirty="0" smtClean="0"/>
              <a:t>Progressive legislation</a:t>
            </a:r>
          </a:p>
          <a:p>
            <a:pPr marL="731520" lvl="1" indent="-274320">
              <a:buFont typeface="Arial" pitchFamily="34" charset="0"/>
              <a:buChar char="•"/>
            </a:pPr>
            <a:r>
              <a:rPr lang="en-US" sz="2800" dirty="0" smtClean="0"/>
              <a:t>RR rate reform, direct primaries, minimum wage, women’s suffrage, etc.</a:t>
            </a:r>
          </a:p>
          <a:p>
            <a:pPr marL="274320" indent="-274320">
              <a:buFont typeface="Arial" pitchFamily="34" charset="0"/>
              <a:buChar char="•"/>
            </a:pPr>
            <a:r>
              <a:rPr lang="en-US" sz="3200" i="1" dirty="0" smtClean="0"/>
              <a:t>“Laboratory for democracy”</a:t>
            </a:r>
          </a:p>
          <a:p>
            <a:endParaRPr lang="en-US" dirty="0"/>
          </a:p>
        </p:txBody>
      </p:sp>
      <p:pic>
        <p:nvPicPr>
          <p:cNvPr id="6" name="Picture 2" descr="File:Robert M La Follette, Sr.jpg"/>
          <p:cNvPicPr>
            <a:picLocks noGrp="1" noChangeAspect="1" noChangeArrowheads="1"/>
          </p:cNvPicPr>
          <p:nvPr>
            <p:ph idx="1"/>
          </p:nvPr>
        </p:nvPicPr>
        <p:blipFill>
          <a:blip r:embed="rId3"/>
          <a:srcRect/>
          <a:stretch>
            <a:fillRect/>
          </a:stretch>
        </p:blipFill>
        <p:spPr bwMode="auto">
          <a:xfrm>
            <a:off x="5516412" y="1666955"/>
            <a:ext cx="3080128" cy="41623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heckerboard(across)">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1187"/>
            <a:ext cx="6508377" cy="1143000"/>
          </a:xfrm>
        </p:spPr>
        <p:txBody>
          <a:bodyPr/>
          <a:lstStyle/>
          <a:p>
            <a:r>
              <a:rPr lang="en-US" dirty="0" smtClean="0"/>
              <a:t>State Reforms</a:t>
            </a:r>
            <a:endParaRPr lang="en-US" dirty="0"/>
          </a:p>
        </p:txBody>
      </p:sp>
      <p:sp>
        <p:nvSpPr>
          <p:cNvPr id="3" name="Content Placeholder 2"/>
          <p:cNvSpPr>
            <a:spLocks noGrp="1"/>
          </p:cNvSpPr>
          <p:nvPr>
            <p:ph idx="1"/>
          </p:nvPr>
        </p:nvSpPr>
        <p:spPr>
          <a:xfrm>
            <a:off x="457199" y="1731574"/>
            <a:ext cx="6508377" cy="4394590"/>
          </a:xfrm>
        </p:spPr>
        <p:txBody>
          <a:bodyPr>
            <a:normAutofit/>
          </a:bodyPr>
          <a:lstStyle/>
          <a:p>
            <a:r>
              <a:rPr lang="en-US" sz="3200" dirty="0" smtClean="0"/>
              <a:t>Initiative</a:t>
            </a:r>
          </a:p>
          <a:p>
            <a:r>
              <a:rPr lang="en-US" sz="3200" dirty="0" smtClean="0"/>
              <a:t>Referendum</a:t>
            </a:r>
          </a:p>
          <a:p>
            <a:r>
              <a:rPr lang="en-US" sz="3200" dirty="0" smtClean="0"/>
              <a:t>Recall</a:t>
            </a:r>
            <a:endParaRPr lang="en-US" sz="3200" dirty="0"/>
          </a:p>
        </p:txBody>
      </p:sp>
      <p:pic>
        <p:nvPicPr>
          <p:cNvPr id="1026" name="Picture 2" descr="http://www.whitehouse.gov/sites/default/files/wh_touts_petitions.png"/>
          <p:cNvPicPr>
            <a:picLocks noChangeAspect="1" noChangeArrowheads="1"/>
          </p:cNvPicPr>
          <p:nvPr/>
        </p:nvPicPr>
        <p:blipFill>
          <a:blip r:embed="rId3"/>
          <a:srcRect/>
          <a:stretch>
            <a:fillRect/>
          </a:stretch>
        </p:blipFill>
        <p:spPr bwMode="auto">
          <a:xfrm>
            <a:off x="4606231" y="291187"/>
            <a:ext cx="2359345" cy="1960338"/>
          </a:xfrm>
          <a:prstGeom prst="rect">
            <a:avLst/>
          </a:prstGeom>
          <a:ln>
            <a:noFill/>
          </a:ln>
          <a:effectLst>
            <a:outerShdw blurRad="292100" dist="139700" dir="2700000" algn="tl" rotWithShape="0">
              <a:srgbClr val="333333">
                <a:alpha val="65000"/>
              </a:srgbClr>
            </a:outerShdw>
          </a:effectLst>
        </p:spPr>
      </p:pic>
      <p:pic>
        <p:nvPicPr>
          <p:cNvPr id="1028" name="Picture 4" descr="http://blogs-images.forbes.com/scottdavis/files/2012/11/change.org_.jpg"/>
          <p:cNvPicPr>
            <a:picLocks noChangeAspect="1" noChangeArrowheads="1"/>
          </p:cNvPicPr>
          <p:nvPr/>
        </p:nvPicPr>
        <p:blipFill>
          <a:blip r:embed="rId4"/>
          <a:srcRect/>
          <a:stretch>
            <a:fillRect/>
          </a:stretch>
        </p:blipFill>
        <p:spPr bwMode="auto">
          <a:xfrm>
            <a:off x="3626181" y="1927491"/>
            <a:ext cx="2393447" cy="1379686"/>
          </a:xfrm>
          <a:prstGeom prst="rect">
            <a:avLst/>
          </a:prstGeom>
          <a:ln>
            <a:noFill/>
          </a:ln>
          <a:effectLst>
            <a:outerShdw blurRad="292100" dist="139700" dir="2700000" algn="tl" rotWithShape="0">
              <a:srgbClr val="333333">
                <a:alpha val="65000"/>
              </a:srgbClr>
            </a:outerShdw>
          </a:effectLst>
        </p:spPr>
      </p:pic>
      <p:pic>
        <p:nvPicPr>
          <p:cNvPr id="1030" name="Picture 6" descr="http://www.vote29.com/newmyblog/wp-content/uploads/2012/02/Kenya%2Breferendum.jpg"/>
          <p:cNvPicPr>
            <a:picLocks noChangeAspect="1" noChangeArrowheads="1"/>
          </p:cNvPicPr>
          <p:nvPr/>
        </p:nvPicPr>
        <p:blipFill>
          <a:blip r:embed="rId5"/>
          <a:srcRect/>
          <a:stretch>
            <a:fillRect/>
          </a:stretch>
        </p:blipFill>
        <p:spPr bwMode="auto">
          <a:xfrm>
            <a:off x="766982" y="4761567"/>
            <a:ext cx="2387041" cy="1826087"/>
          </a:xfrm>
          <a:prstGeom prst="rect">
            <a:avLst/>
          </a:prstGeom>
          <a:ln>
            <a:noFill/>
          </a:ln>
          <a:effectLst>
            <a:outerShdw blurRad="292100" dist="139700" dir="2700000" algn="tl" rotWithShape="0">
              <a:srgbClr val="333333">
                <a:alpha val="65000"/>
              </a:srgbClr>
            </a:outerShdw>
          </a:effectLst>
        </p:spPr>
      </p:pic>
      <p:pic>
        <p:nvPicPr>
          <p:cNvPr id="1032" name="Picture 8" descr="http://2.bp.blogspot.com/_BW6gA1NCZZI/SRXZSVxxf9I/AAAAAAAAA4c/ywDwvRJudXk/s320/Yeson8YardSign_4000-1.jpg"/>
          <p:cNvPicPr>
            <a:picLocks noChangeAspect="1" noChangeArrowheads="1"/>
          </p:cNvPicPr>
          <p:nvPr/>
        </p:nvPicPr>
        <p:blipFill>
          <a:blip r:embed="rId6"/>
          <a:srcRect/>
          <a:stretch>
            <a:fillRect/>
          </a:stretch>
        </p:blipFill>
        <p:spPr bwMode="auto">
          <a:xfrm rot="20315191">
            <a:off x="173843" y="4111492"/>
            <a:ext cx="1640503" cy="1009934"/>
          </a:xfrm>
          <a:prstGeom prst="rect">
            <a:avLst/>
          </a:prstGeom>
          <a:ln>
            <a:noFill/>
          </a:ln>
          <a:effectLst>
            <a:outerShdw blurRad="292100" dist="139700" dir="2700000" algn="tl" rotWithShape="0">
              <a:srgbClr val="333333">
                <a:alpha val="65000"/>
              </a:srgbClr>
            </a:outerShdw>
          </a:effectLst>
        </p:spPr>
      </p:pic>
      <p:pic>
        <p:nvPicPr>
          <p:cNvPr id="1034" name="Picture 10" descr="http://images.politico.com/global/081107_prop8signs_campus.jpg"/>
          <p:cNvPicPr>
            <a:picLocks noChangeAspect="1" noChangeArrowheads="1"/>
          </p:cNvPicPr>
          <p:nvPr/>
        </p:nvPicPr>
        <p:blipFill>
          <a:blip r:embed="rId7"/>
          <a:srcRect/>
          <a:stretch>
            <a:fillRect/>
          </a:stretch>
        </p:blipFill>
        <p:spPr bwMode="auto">
          <a:xfrm rot="940726">
            <a:off x="2227518" y="4205624"/>
            <a:ext cx="1477699" cy="1111885"/>
          </a:xfrm>
          <a:prstGeom prst="rect">
            <a:avLst/>
          </a:prstGeom>
          <a:ln>
            <a:noFill/>
          </a:ln>
          <a:effectLst>
            <a:outerShdw blurRad="292100" dist="139700" dir="2700000" algn="tl" rotWithShape="0">
              <a:srgbClr val="333333">
                <a:alpha val="65000"/>
              </a:srgbClr>
            </a:outerShdw>
          </a:effectLst>
        </p:spPr>
      </p:pic>
      <p:sp>
        <p:nvSpPr>
          <p:cNvPr id="1036" name="AutoShape 12" descr="data:image/jpeg;base64,/9j/4AAQSkZJRgABAQAAAQABAAD/2wCEAAkGBxQTEhUUExQVFRQXGBgaFxYYFhUaFxQXHBwXHBgcFxUYHSggGBwlHRcXITEiJSksLi4uFx8zODMsNygtLiwBCgoKDg0OGhAQGCwkICQsLCwsLCwsLCwsLCwtLTAsLCwsLCwsLCwsLDcxLDcsLCwsLCwsLCwsLCwsLCwsLSw3LP/AABEIAOwA1gMBIgACEQEDEQH/xAAbAAEAAQUBAAAAAAAAAAAAAAAAAQIDBAUGB//EAEIQAAEDAQUDBwgJAwQDAAAAAAEAAhEDBAUSITEGQXETIlFhgZGxIzIzQlJyocEHFWKCkrLR4fAUJHMWNEOTU6PS/8QAGQEBAAMBAQAAAAAAAAAAAAAAAAEDBAIF/8QAMREAAgECAwUHAwQDAAAAAAAAAAECAxESITEEEzJBURQiYXGBkfBSodFCgrHBBUNi/9oADAMBAAIRAxEAPwD3FERAEREAREQBERAEREAREQBERAEREAREQBERAEREAREQBERAEREAREQBEVg2tgdgLhi6FF7AvokopAREQBERAEREAREQBERAEREAREQBERAEREAREQBERAEJVm12gU2Oe6YaCTGuXQuRF/VK9Ut8ymAYaN+g5x366aeK5ckiUrmyvzaZtIllMYn7yfNbv+8fh4LnqNapUl7nmSde6f5uyWHenpX8fkFkXceb2n5LLUk2y6CsbKnWPSr39U7pPeVhMKuFV3OrGW22u9p3eVW23v8Abd3lYIKmVOJixntvB/tu7yqxeL/aPeVrQVITE+pGFGy+sX+0VULzf7XgtZKmVON9RhRtBej/AGvgP0Ui9n9PwC1SlpTeS6jCjbi9ndXwU/W7vs/FamVSp3kupGFG6+uHdDfj+qkXwegfFaWVIKney6jAjdi9/sqRfH2fj+y0eJA5N7LqMCN8L3Hs/H9lP1uPZ+P7LQYlJcp30iMCN99bN6D3rJsdsbUnDOWR/ZcwStzs6Oa/iPBd06knKzOZRSRt0RFoKwiIgMC/v9vW9x3guEuT0v3T8l3t9D+3rf43+BXA3L6YcHeCpnxI7joy3evpn8R4BXrv83t+QVu9x5Z/3fytVdhPN7fkFnnqy2JmsVyVaaVcC4OgFUoBUoCQVKphAUBVKlRKICoKZVKmUIJlTKoRAVFJUKAUJKwolUSmJAXJUBUgqZQEyt3s7o/iFo4W82c0fxCto8aOJ6G4REWwoCIiAxb0Hkav+N/5SvPbmPlhwd+Ur0W3jyT/AHHeBXnN0emb978rlTU4kdx0ZN7jyzvu/lapsOh4/IJfPpjwb4BRYDkeKzz1ZbHQ5C978q1rWylRe/k5LSGSwlzZxAvyMCAcjoelU2S02t1Wo0utVOmebRc5lSMQENL3OzGsmdTwV2x2V9O303ve3A2pUY1sR52KM9C84g49Xcu8CqPVq1oUkoximrf35Hmd67RW1mENdUEgycDYIBwiAWyJw4jizl24a1XftVa5w1apBLS9p5KmZaGuOcD7P5p0XpcqMIU2K+2U8NnSXz0OOuzairzn13NbTIbgJawSSCcwHHWJHgNVYt+2lWk15HIvIeGslrhibhlzoDzOeWWXQSuvtZoU24qnJMbOr8IEnrO9WRZrLXEhlCqAIyFN0DonOEIjVpXxOnl9jiaf0k1d9Gn2OeP1W0s/0gMc3NjGvkgAvcGu6w4MJbr6wA68jHQO2dspEf09LsY0eCtt2Wskgig0EEEEFwgjTQpmdyrbI/8AW188zX2HbQPdhqUm05BwkV6Tw4jKMv5oqWbeUzVNLkamMOLYaaZEiZhxcBGRzWwbslZBjw0YxxMOfuIcMOfNzA0hXBs1RBeQagc+Mb8eJzo0zcCmZXj2XPuv56sxa+2lCnyeJtXE+YaGtLhBjMB3TIynRXKW2NmcwvxODc5lpyIzIOeRjMDfBiYhU2rZKnUfTe6tWxUgMJlm4zmcMlYlXYam4NHLPAbpzaUzGRJa0F0HpKZkpbK1m2vnkZTNuLEf+aONOp/8rJpbUWRwJbWblqYcIEgZy3LMgLnbV9GzC4llYsE5NwSB1Al896psuwDqYcBXacUa0zGRBgjHBB6OCjM7dLY7ZTfz0OrZflmLQ4V6cExONozyyz35jvWU610xrUYOiXNz71xFLYWqylUYKrCXuafWDYGLVsHPMEHdCv3nslWq1mc6nyDS0kOc4vMRiBJGem875Q4dGhfKpkds14MwQYyMGc+voVYXFOui30a7n0Hh9Jzi8sLwCS4AEEkaCABnIAXVXVaDUpMc5rmuIzDsjIyOQygkGOpSZ6tJRSakmjMJW72b81/EfNaILe7Njmv4hW0eNGaehuURFtKAiIgLVqEsd7p8F5tdR8qzt8CvS6w5p4FeUqiq7NMshzNhfOdXLobpwVuw7+xY0rIsu/iPmqJO+ZbE5HaI4ba3EXNDarK2INLmjmtmc5GVJ2gjIz0j0INXB7eWAur2dwzBycC0kQ0kkmNRB01Xb2F802HWWjOCCctSDmOBzVZu2izpU34F6ApVJPwRDGcv9INAPpWdh0daabT0wQ4ZFYN42ClZbwsYs45M1CRUaCYLcmiRO/PtErJ+kVmNtmpzGOuBO8ZRPZiWddGyVOlW5Z1SpWqDzTUM4d3aYyUHoU6ihRi5S5Sy63yNBduzbLVXtlR9So0trva3A4ZEEmTqTGUDLQ9lyjfNb6oD8R5VzuSa8+dBdEl2s4ZE65DetUKVoi8a1GsabW1X4mD15c7FDvVIB1Ga3F6WRgu2xsp+a6pRIBObi/EXSN+bjl1dSGiesVJ3zj6WWaKrTYHWGvZCytVeKj+TqNc8kPJIBdEQM3eGe9XrLZbVWtdswWmrRaxzQ0QHtkycmuMAADdriHbf2xk2u72jfWJI6g6lPwlZVwVy+0W5xJJbUawSBkGB0RA6SfhKkoc3usbtdrp/0amvtHWddb604arXhmNsQ6HNktjLMEhZu0N7VqFKxBr+fUcwVHQwl4huLIjKSdQO5craakXNTHTXI098679NVuNtWnFdzYl0xpqZoadCgt3MN4lZWxT+yNrfF7Wp1qdZrG2nNNgdUe/QToB2EdOu6FYo39bH2cllnBr06oZUaQcJbBJLcxnIAyJGfWsm7STetrzmKVMR7OTD2zme1dKXRn0KTJOcYKMcCeSfuru5yNzbT2mu9gFllmINqPBcBTPrZEajU9y60rl/o6tBfZXuO+tUjfrhPiSupQ42lRjUcUrWIAXnlC+6tC8TZy88kbQct4D5wtk+qC5pjqXokrz7bCzihaXWuCT5MNGWGS1wkkgyRgGQ18YZZsWGUpQkr3WXnyPQiVvdm/NfxHgtA105jQ6Lf7N+a/iPBXUeNHn1NDcoiLaUBERAQ/QryhesFeUFUVuRZTAWRZd/Z81YAV+z7/50rOy1GBtdyfJ0+VbiaXxHXBI6xpu4b1s9nqwdQYQMo6xv6CtbtpiFiqOYSHNwnLoxAH4E9yp2DtFR9Carg5znFzTlkw5QQBA5zXntVZtcb7Ni6M6WOpVgqiFKkyHObT3ZWrV7G5jQ5lKpiecTQWjEw7zJyadF0qpAXNW/bajSqvomnWcafnFrWkZRJguBjPVC6KqVUoRV7fkx7huqqKVvZUYW8q+pgBjnYmuiOrMZ/oqLBYq39BQFVj2uoVg/ABLnsY4loDRx7mdq3v1/R/pv6kOJpDUgGQZDYw6zJA/ZasbeWPe5/wD1lQaFKtNtqHNcnk0rFVWm602uz1mNIpUeUxF4c0kkQIB1zAWvuu/WUDbOVFTlH16j2MwOlzTAZGUbo1XSXjftns+HlqoaXZgQ4mOnC0EgdZWZY7WyqwPpvDmHQtOX7Hq1Ule8aj3oPDouXO+tjgL0uaoy6aTXtILKnKPaBm1ri8ZzvAcJ6FsL5tVO1W6wsou5QU3Go5zcwG8xwno83PiN66yz2+lUc5jKjHOb57Q5pI1GY4qgGhQIaORol5hrRgYXmdABGLN3x61B32mV+9HPvNfuOWF60rLeFsfXJbjZTNPIy8BugyjURnvC29iv417FVtHJmnDasAmcQa05tMDKcuIK21tsVKqBy1NjwNMTQY7SMlUbOx1Pk8LeTLcOEAYcMRAA0EZZKSuVWnJJuOeV/JZZHO/Rv/smx7b9OI1XTnRWLvsNOgwU6TcLBJgEnM5nM5q8UKq01OpKS5slpXIfSBTcTR5NuKoSYykANBxEtiP+QHpEZLr2haraOzuc2nUY7C6k8u83FiBa4EYZ10jXMDJQdbNPDUTMq5Xk2eiXCHcmzEOsAA5cQV1ezXmv94eC4vZiqHUAA3Bgc5jm+y4HPOTOsySZmd67XZrzH+98grqPGinaFZyXibhERbTIEREAXlTxmvVV5bWHOPEqityLKZQAr1DerSvWcZlZ2WoX1Z8dmrN3mm8DuMfGFZ2WszWUaeEkgtbnuyESBoJzPaT1rZgSIXEbJ257K1Oz4pptx03DLKo01HNy1zaDmBGQzJVZrpxlOlJJ6Z/PY74KVRj6kxKTMXCVxV1X3QoWu3cs4MJe2DmcQaCCBA10MLsy5ee2G7mWh96S1pficGExLDNQgh26S0dyg17NGLjPHpZaeaKW0Yua0OiBUq425RzTUpNGW4c0rp7mbZKlGkwf0z3YGAiKZJcGiebrMglaG2WrHcYO8NYwj3KrW+DR3rf3RspZqBp1GsPKtHnlz9S2HHDMbzu3oX1pLBLE2nila3glqa+y2SnVvO1cowVMNOmGh7QWtBa2YBy369ZW4um6adjp1BTc4tJL4cRDctAcsshr0LXXEZvG3Hc0Umjqy/YrbX/LrLWDTJcxwbmDJIgDvMIUVZSxKF8mo/wjzj6O7UW20YiTyjHiZ1PnZ9rF0e2bOUt9hp/aBPDG2fg0rXXjeFnbUu7kHhxpEMeQCObzAcUj3j2lba8GY75oDdTokn/2x8SENtSV6qq2t3Zfa6NrtrVw2Gufsgfic0fNTsVQw2GgOlpd+Il3zWH9Ib4sNQH1nMA/ED8it5dVLBQpM9mmwdzQEMDdtmS6yf2S/JkwkKVDlJmAWNebopOPsie7NZIVq008THtMwWuGWRIIOh6UJjkzRbHWprhVa0ggEODho8OxDFhnmyWHLL5n0PZrzHe98gvMtjLXSq1KjqRyDcGGAAGtcSyBM6Odme3PX07Zscx3vfIK2hxHe2q036G3REW0wBERAF5jbRFR4+07xK9OXml5CK1T/I/8xVNbRFkDHCu0tf51K0FdparMy1Gc1cVbKFOzWzlS40g6qS6cBa8RilgMOGZIMTnPSF2lLRanaK4KdrZhdzXt8x4GYncRvHUqzVs9RQlaTyeTNjRttJ0YajHTpD2mfishjwdCDwheYVNgbU0811MwciHEHjmMltX7O1zU5XkWtfgh2F7fKEyHkQ5mEluX3txAKF8tmo/pqr56neLV3XcTKL672ueeXdicDENzcTH4jr1LirbctrDcNOzuHNZLmvYwS2STgDjnDsMznBO9ZHJ254ANGrTcC2HtqPGIAjmuw5ebOZjQcEuFs1l3ais9dPyb/wD0k0WR9lZVcGveHYnAOwwWmABGXN+JVP1FbJZ/fOLWlktwYZDYnMEzIG/XetY+vaqbnBra76eNuIkVgWU59UklzzAMlvUc1p7yvW3UqnMdXLMiMTZ4jQxnOucRxQthTqydsazzzS/B1N97NVnVatSy1xS5YAVmkGHCIkEAkGOG/NbG5LhbZ6NOlk8B2N5cDnUyILRugtGXVxXPPvu2PDeTgY2l4OUUxMFtQYDmDkOoyY3RbtqrTQY2q9rSKmjMMGmRhkF086Zd3Dghw6VeUVC6/vL58yNvtfs6LRR8kxgrBwIdAaYkkgu+8TxWHbrDbW2z+ppU6b5pNYWud1NLozGjtM1i2zbKrRHPwYnNxMZybuaCcpdihwLcwcoWK36SHRnRE57zG+M+74od06O0qNlFNZ6+Pt0NhtFQtlpsoa6zgPFYHA17TNMNdnM5c48Vtrrvi0vqNZVsTqbTM1MctbAnTCNTA139S5qh9IzjOKiwZe2RPVmP4JWxZtyQDjs4bDXH0h3ECM2by4AHQnehE6FbDhdNc7Z6X9TsgohcSz6SKXrUKg7Wn9Fm2TbqjUDyKdUYG4jODMCJjnRPUlzLLY66zcTqkC0NLa2zup8r5RtOSMZZIyjXCSWySBnGo6Vb/wBb2L/yn8FT9EOOz1fpfscjsjNG830wBhxVWO6mycMb/ODR2r3HZv0bve+QXi171BUvGzVqJxY30xh3sggnEN0tdMa6r2nZv0bvfPgFbQ4y3/JPEozerX8G3REW48kIiIAvNr3Hl6v+R/iV6SvOb9EWir7x/VU1tDuGphhXaWqoewtJB1Crp6rMy5GYwKSoapXB0SqmqkKpQAAphRKkICpJSUQEyqalNpyIBHWAVMoEBj1ruou86lTPFjD4hY79n7KdbPR/62D5LYSqoQ7VSS0bNV/puykEchTHARuI3dRPerdo2WsryHGmZEQeUq83hzsluUlDpVqi/U/dnOVdirG5oGBwjTyjpz3STp1celRR2KszWuaOUwuBDhiBBmD0TkWg9i6Qoh12mr9b9zlmbD0BSfSa5/OIl5wF0DQaRqrVLYRjQ0cs4hpLmy0S12WYzjUA6ZwJkLrkQntdb6jX2W52Mfyh575JBIbzJmcOUjU7zqekrstm/Ru98+DVz0Lodm/RO98+DVdQ4zLWk5LM2yIi2mYIiIAvO9pBFpq8R+Vq9EXn21I/uqn3fyNVVbQ7hqU3o0c07zPwiPErGpaq/bjzW/zcFYpa9ioqalkNDLaqgFS3RVEKgtJCmFSqwhAhAplCgCkdaNQFASFMKmVIQEwpUBSSgIQoiAIhRACgSUcQMzkEBJXRbOeiPvnwaudXR7O+iPvHwCuocZxU0NoiItpnCIiALgtrm/3LutrT8I+S71cNtq2LQD002+L1VV4TuGph2rzGHh4KxS1V60eiZ938pVqjqqKmpZEy2FSQoaFUqCwAKYUBVAIApCIEBICIphAQ1vFVKApQAIiBAIQqZQBAQQphECAhSikICF0ez3oj7x8AucXSbP8AovvH5K6hxFdTQ2aIi2lAREQBcdt1Th9N24tI7jPzXYrDvWwNr03MdvzafZduP83ErmcbqxMXZnDVPQt+78wrVBV12OZTwOEOaYI6w4/ztVFn1WWZdEy2aKpQ1SFQWEhSFAVSAJCKQgCKQohASAiKQgCIFLUARCVCAlAFClAQUKkqEAXS3B6L7xXNrpbhHku0q+hxFdTQ2KIi2FAREQBERAc9tbd2KmajRmBzutoIM9kd3BcrZNV6WVxF7XXyFbmjyb5Leo729m7q4KitHmWU3yLLVJQFTCxl4UqAqkAhSERATCFVMpk6AngCr9OxVD/xu7QR4qVFvkLoxkCzm3TWPqR1kt/VXWXHV3lg+8Z/KulSm+Rzjj1NYpIW5ZcB31BwDfnKyKdxMGrnHuA8J+K6VCZG8ic8krp2XPSHqzxJV9lhpjRje4HxXfZ5c2RvUcjKlrSdATwzPcF2TaTRoAOACrXS2fxOd74HINsVQ+o/8JHyV1t01j6kdrf1XVIuls8SN6znaVx1N5aO0k+C3tls4Y0NGg+J3lXUVkacY6HLk3qERF2chERAEREAWNeNkFWmWHI+q6Jwu3GFkojVwcnYNma7WBtSs2q4TNTCGl0kkcxogQCB2LNZs6d9Qfh/db9FXuYdDvHI07dn2b3P7IHyKvMuSkNQTxcflC2SKVTiuRGJ9TEZdlIeo08c/FX2UGjRrRwAVxF0kkRcIiKSAiIgCIiAIiIAiIgCIiAIiIAiIgCIi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8" name="Picture 14" descr="http://ww2.hdnux.com/photos/10/30/10/2196005/5/628x471.jpg"/>
          <p:cNvPicPr>
            <a:picLocks noChangeAspect="1" noChangeArrowheads="1"/>
          </p:cNvPicPr>
          <p:nvPr/>
        </p:nvPicPr>
        <p:blipFill>
          <a:blip r:embed="rId8"/>
          <a:srcRect/>
          <a:stretch>
            <a:fillRect/>
          </a:stretch>
        </p:blipFill>
        <p:spPr bwMode="auto">
          <a:xfrm rot="21181160">
            <a:off x="4069250" y="4466049"/>
            <a:ext cx="2783305" cy="2060887"/>
          </a:xfrm>
          <a:prstGeom prst="rect">
            <a:avLst/>
          </a:prstGeom>
          <a:ln>
            <a:noFill/>
          </a:ln>
          <a:effectLst>
            <a:outerShdw blurRad="292100" dist="139700" dir="2700000" algn="tl" rotWithShape="0">
              <a:srgbClr val="333333">
                <a:alpha val="65000"/>
              </a:srgbClr>
            </a:outerShdw>
          </a:effectLst>
        </p:spPr>
      </p:pic>
      <p:pic>
        <p:nvPicPr>
          <p:cNvPr id="1040" name="Picture 16" descr="http://onecrazybible.files.wordpress.com/2012/08/governator.jpg"/>
          <p:cNvPicPr>
            <a:picLocks noChangeAspect="1" noChangeArrowheads="1"/>
          </p:cNvPicPr>
          <p:nvPr/>
        </p:nvPicPr>
        <p:blipFill>
          <a:blip r:embed="rId9"/>
          <a:srcRect/>
          <a:stretch>
            <a:fillRect/>
          </a:stretch>
        </p:blipFill>
        <p:spPr bwMode="auto">
          <a:xfrm rot="303356">
            <a:off x="6424605" y="2553287"/>
            <a:ext cx="2488022" cy="241133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dissolv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dissolve">
                                      <p:cBhvr>
                                        <p:cTn id="25" dur="500"/>
                                        <p:tgtEl>
                                          <p:spTgt spid="103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dissolve">
                                      <p:cBhvr>
                                        <p:cTn id="30" dur="500"/>
                                        <p:tgtEl>
                                          <p:spTgt spid="1032"/>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dissolve">
                                      <p:cBhvr>
                                        <p:cTn id="34" dur="500"/>
                                        <p:tgtEl>
                                          <p:spTgt spid="103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dissolv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dissolve">
                                      <p:cBhvr>
                                        <p:cTn id="44" dur="500"/>
                                        <p:tgtEl>
                                          <p:spTgt spid="103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40"/>
                                        </p:tgtEl>
                                        <p:attrNameLst>
                                          <p:attrName>style.visibility</p:attrName>
                                        </p:attrNameLst>
                                      </p:cBhvr>
                                      <p:to>
                                        <p:strVal val="visible"/>
                                      </p:to>
                                    </p:set>
                                    <p:animEffect transition="in" filter="dissolve">
                                      <p:cBhvr>
                                        <p:cTn id="49"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500"/>
            <a:ext cx="6508377" cy="1143000"/>
          </a:xfrm>
        </p:spPr>
        <p:txBody>
          <a:bodyPr/>
          <a:lstStyle/>
          <a:p>
            <a:r>
              <a:rPr lang="en-US" dirty="0" smtClean="0"/>
              <a:t>National Reform</a:t>
            </a:r>
            <a:endParaRPr lang="en-US" dirty="0"/>
          </a:p>
        </p:txBody>
      </p:sp>
      <p:sp>
        <p:nvSpPr>
          <p:cNvPr id="3" name="Content Placeholder 2"/>
          <p:cNvSpPr>
            <a:spLocks noGrp="1"/>
          </p:cNvSpPr>
          <p:nvPr>
            <p:ph idx="1"/>
          </p:nvPr>
        </p:nvSpPr>
        <p:spPr>
          <a:xfrm>
            <a:off x="457200" y="1948090"/>
            <a:ext cx="3631032" cy="4178073"/>
          </a:xfrm>
        </p:spPr>
        <p:txBody>
          <a:bodyPr>
            <a:normAutofit/>
          </a:bodyPr>
          <a:lstStyle/>
          <a:p>
            <a:r>
              <a:rPr lang="en-US" sz="2800" dirty="0" smtClean="0"/>
              <a:t>16</a:t>
            </a:r>
            <a:r>
              <a:rPr lang="en-US" sz="2800" baseline="30000" dirty="0" smtClean="0"/>
              <a:t>th</a:t>
            </a:r>
            <a:r>
              <a:rPr lang="en-US" sz="2800" dirty="0" smtClean="0"/>
              <a:t> Amendment: Graduated income tax</a:t>
            </a:r>
          </a:p>
          <a:p>
            <a:r>
              <a:rPr lang="en-US" sz="2800" dirty="0" smtClean="0"/>
              <a:t>17</a:t>
            </a:r>
            <a:r>
              <a:rPr lang="en-US" sz="2800" baseline="30000" dirty="0" smtClean="0"/>
              <a:t>th</a:t>
            </a:r>
            <a:r>
              <a:rPr lang="en-US" sz="2800" dirty="0" smtClean="0"/>
              <a:t> Amendment: Direct election of senators</a:t>
            </a:r>
          </a:p>
          <a:p>
            <a:r>
              <a:rPr lang="en-US" sz="2800" dirty="0" smtClean="0"/>
              <a:t>19</a:t>
            </a:r>
            <a:r>
              <a:rPr lang="en-US" sz="2800" baseline="30000" dirty="0" smtClean="0"/>
              <a:t>th</a:t>
            </a:r>
            <a:r>
              <a:rPr lang="en-US" sz="2800" dirty="0" smtClean="0"/>
              <a:t> Amendment: Women’s Suffrage</a:t>
            </a:r>
            <a:endParaRPr lang="en-US" sz="2800" dirty="0"/>
          </a:p>
        </p:txBody>
      </p:sp>
      <p:pic>
        <p:nvPicPr>
          <p:cNvPr id="4" name="Picture 2" descr="http://www.apfn.org/apfn/TaxReady.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7112" y="159034"/>
            <a:ext cx="23256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ttp://www.dreamstime.com/us-capitol-building-entrance-with-us-flag-waves-thumb220365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568" y="3288970"/>
            <a:ext cx="1743407" cy="2632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22712" y="311434"/>
            <a:ext cx="1624163" cy="923330"/>
          </a:xfrm>
          <a:prstGeom prst="rect">
            <a:avLst/>
          </a:prstGeom>
          <a:noFill/>
        </p:spPr>
        <p:txBody>
          <a:bodyPr wrap="non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16</a:t>
            </a:r>
            <a:r>
              <a:rPr lang="en-US" sz="5400" b="1" baseline="300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Rectangle 6"/>
          <p:cNvSpPr/>
          <p:nvPr/>
        </p:nvSpPr>
        <p:spPr>
          <a:xfrm>
            <a:off x="4088232" y="5664498"/>
            <a:ext cx="1624163" cy="923330"/>
          </a:xfrm>
          <a:prstGeom prst="rect">
            <a:avLst/>
          </a:prstGeom>
          <a:noFill/>
        </p:spPr>
        <p:txBody>
          <a:bodyPr wrap="non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17</a:t>
            </a:r>
            <a:r>
              <a:rPr lang="en-US" sz="5400" b="1" baseline="300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Picture 13" descr="http://government.mrdonn.org/powerpoints/americanhistory_suffrag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3775" y="2220903"/>
            <a:ext cx="165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46975" y="3516303"/>
            <a:ext cx="1624163" cy="923330"/>
          </a:xfrm>
          <a:prstGeom prst="rect">
            <a:avLst/>
          </a:prstGeom>
          <a:noFill/>
        </p:spPr>
        <p:txBody>
          <a:bodyPr wrap="non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19</a:t>
            </a:r>
            <a:r>
              <a:rPr lang="en-US" sz="5400" b="1" baseline="300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1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1000"/>
                                        <p:tgtEl>
                                          <p:spTgt spid="3">
                                            <p:txEl>
                                              <p:pRg st="1" end="1"/>
                                            </p:txEl>
                                          </p:spTgt>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1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circle(in)">
                                      <p:cBhvr>
                                        <p:cTn id="31" dur="1000"/>
                                        <p:tgtEl>
                                          <p:spTgt spid="3">
                                            <p:txEl>
                                              <p:pRg st="2" end="2"/>
                                            </p:txEl>
                                          </p:spTgt>
                                        </p:tgtEl>
                                      </p:cBhvr>
                                    </p:animEffect>
                                  </p:childTnLst>
                                </p:cTn>
                              </p:par>
                            </p:childTnLst>
                          </p:cTn>
                        </p:par>
                        <p:par>
                          <p:cTn id="32" fill="hold">
                            <p:stCondLst>
                              <p:cond delay="1000"/>
                            </p:stCondLst>
                            <p:childTnLst>
                              <p:par>
                                <p:cTn id="33" presetID="6"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1000"/>
                                        <p:tgtEl>
                                          <p:spTgt spid="9"/>
                                        </p:tgtEl>
                                      </p:cBhvr>
                                    </p:animEffect>
                                  </p:childTnLst>
                                </p:cTn>
                              </p:par>
                              <p:par>
                                <p:cTn id="36" presetID="6"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theeconomiccollapseblog.com/wp-content/uploads/2010/11/Printing-Mon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0" y="3431462"/>
            <a:ext cx="6008376" cy="2800767"/>
          </a:xfrm>
          <a:prstGeom prst="rect">
            <a:avLst/>
          </a:prstGeom>
          <a:noFill/>
        </p:spPr>
        <p:txBody>
          <a:bodyPr wrap="none">
            <a:spAutoFit/>
          </a:bodyPr>
          <a:lstStyle/>
          <a:p>
            <a:pPr>
              <a:defRPr/>
            </a:pPr>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Economic</a:t>
            </a:r>
          </a:p>
          <a:p>
            <a:pPr>
              <a:defRPr/>
            </a:pPr>
            <a:r>
              <a:rPr lang="en-US" sz="8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Reform</a:t>
            </a:r>
          </a:p>
        </p:txBody>
      </p:sp>
    </p:spTree>
    <p:extLst>
      <p:ext uri="{BB962C8B-B14F-4D97-AF65-F5344CB8AC3E}">
        <p14:creationId xmlns:p14="http://schemas.microsoft.com/office/powerpoint/2010/main" val="3083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Progressivism</a:t>
            </a:r>
            <a:endParaRPr lang="en-US" dirty="0"/>
          </a:p>
        </p:txBody>
      </p:sp>
      <p:sp>
        <p:nvSpPr>
          <p:cNvPr id="3" name="Content Placeholder 2"/>
          <p:cNvSpPr>
            <a:spLocks noGrp="1"/>
          </p:cNvSpPr>
          <p:nvPr>
            <p:ph idx="1"/>
          </p:nvPr>
        </p:nvSpPr>
        <p:spPr>
          <a:xfrm>
            <a:off x="457199" y="2209800"/>
            <a:ext cx="7311816" cy="3916363"/>
          </a:xfrm>
        </p:spPr>
        <p:txBody>
          <a:bodyPr>
            <a:normAutofit/>
          </a:bodyPr>
          <a:lstStyle/>
          <a:p>
            <a:r>
              <a:rPr lang="en-US" sz="2800" dirty="0" smtClean="0"/>
              <a:t>Progressive Era (~1890-1920)</a:t>
            </a:r>
            <a:r>
              <a:rPr lang="en-US" sz="2800" dirty="0"/>
              <a:t>: </a:t>
            </a:r>
            <a:r>
              <a:rPr lang="en-US" sz="2800" dirty="0" smtClean="0"/>
              <a:t> </a:t>
            </a:r>
            <a:r>
              <a:rPr lang="en-US" sz="2800" dirty="0"/>
              <a:t>A collection of views on how to fix the </a:t>
            </a:r>
            <a:r>
              <a:rPr lang="en-US" sz="2800" dirty="0" smtClean="0"/>
              <a:t>problems </a:t>
            </a:r>
            <a:r>
              <a:rPr lang="en-US" sz="2800" dirty="0"/>
              <a:t>that existed in American society.</a:t>
            </a:r>
            <a:endParaRPr lang="en-US" sz="2800" dirty="0" smtClean="0"/>
          </a:p>
          <a:p>
            <a:pPr lvl="1"/>
            <a:r>
              <a:rPr lang="en-US" sz="2600" dirty="0" smtClean="0"/>
              <a:t>Reaction to the Gilded Age</a:t>
            </a:r>
          </a:p>
          <a:p>
            <a:pPr lvl="1"/>
            <a:r>
              <a:rPr lang="en-US" sz="2600" dirty="0" smtClean="0"/>
              <a:t>Sought increased government involvement</a:t>
            </a:r>
          </a:p>
          <a:p>
            <a:pPr lvl="1"/>
            <a:r>
              <a:rPr lang="en-US" sz="2600" dirty="0" smtClean="0"/>
              <a:t>Participants: Urban,</a:t>
            </a:r>
            <a:r>
              <a:rPr lang="en-US" sz="2600" dirty="0"/>
              <a:t> </a:t>
            </a:r>
            <a:r>
              <a:rPr lang="en-US" sz="2600" dirty="0" smtClean="0"/>
              <a:t>middle-class, women</a:t>
            </a:r>
          </a:p>
          <a:p>
            <a:pPr lvl="1"/>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t="-717" b="10523"/>
          <a:stretch/>
        </p:blipFill>
        <p:spPr>
          <a:xfrm>
            <a:off x="7466952" y="5579098"/>
            <a:ext cx="1677048" cy="1278902"/>
          </a:xfrm>
          <a:prstGeom prst="rect">
            <a:avLst/>
          </a:prstGeom>
        </p:spPr>
      </p:pic>
    </p:spTree>
    <p:extLst>
      <p:ext uri="{BB962C8B-B14F-4D97-AF65-F5344CB8AC3E}">
        <p14:creationId xmlns:p14="http://schemas.microsoft.com/office/powerpoint/2010/main" val="396688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528" y="1285432"/>
            <a:ext cx="3295892" cy="970948"/>
          </a:xfrm>
        </p:spPr>
        <p:txBody>
          <a:bodyPr/>
          <a:lstStyle/>
          <a:p>
            <a:r>
              <a:rPr lang="en-US" dirty="0" smtClean="0"/>
              <a:t>Solution:</a:t>
            </a:r>
            <a:endParaRPr lang="en-US" dirty="0"/>
          </a:p>
        </p:txBody>
      </p:sp>
      <p:sp>
        <p:nvSpPr>
          <p:cNvPr id="3" name="Content Placeholder 2"/>
          <p:cNvSpPr>
            <a:spLocks noGrp="1"/>
          </p:cNvSpPr>
          <p:nvPr>
            <p:ph idx="1"/>
          </p:nvPr>
        </p:nvSpPr>
        <p:spPr>
          <a:xfrm>
            <a:off x="4754147" y="2393177"/>
            <a:ext cx="4233145" cy="4296873"/>
          </a:xfrm>
        </p:spPr>
        <p:txBody>
          <a:bodyPr>
            <a:noAutofit/>
          </a:bodyPr>
          <a:lstStyle/>
          <a:p>
            <a:r>
              <a:rPr lang="en-US" sz="2100" dirty="0" smtClean="0"/>
              <a:t>Interstate Commerce Commission</a:t>
            </a:r>
          </a:p>
          <a:p>
            <a:pPr marL="228600" lvl="2">
              <a:spcBef>
                <a:spcPts val="1800"/>
              </a:spcBef>
            </a:pPr>
            <a:r>
              <a:rPr lang="en-US" sz="2100" dirty="0" smtClean="0"/>
              <a:t>Elkins Act: Authorized </a:t>
            </a:r>
            <a:r>
              <a:rPr lang="en-US" sz="2100" dirty="0"/>
              <a:t>the </a:t>
            </a:r>
            <a:r>
              <a:rPr lang="en-US" sz="2100" dirty="0" smtClean="0"/>
              <a:t>ICC to </a:t>
            </a:r>
            <a:r>
              <a:rPr lang="en-US" sz="2100" dirty="0"/>
              <a:t>impose heavy fines on railroads that offered </a:t>
            </a:r>
            <a:r>
              <a:rPr lang="en-US" sz="2100" dirty="0" smtClean="0"/>
              <a:t>rebates</a:t>
            </a:r>
          </a:p>
          <a:p>
            <a:pPr marL="228600" lvl="2">
              <a:spcBef>
                <a:spcPts val="1800"/>
              </a:spcBef>
            </a:pPr>
            <a:r>
              <a:rPr lang="en-US" sz="2100" dirty="0" smtClean="0"/>
              <a:t>Hepburn Act:  Gave </a:t>
            </a:r>
            <a:r>
              <a:rPr lang="en-US" sz="2100" dirty="0"/>
              <a:t>the </a:t>
            </a:r>
            <a:r>
              <a:rPr lang="en-US" sz="2100" dirty="0" smtClean="0"/>
              <a:t>ICC the </a:t>
            </a:r>
            <a:r>
              <a:rPr lang="en-US" sz="2100" dirty="0"/>
              <a:t>power to set maximum railroad rates and extend its jurisdiction. This led to the discontinuation of free passes to loyal shippers</a:t>
            </a:r>
            <a:r>
              <a:rPr lang="en-US" sz="2100" dirty="0" smtClean="0"/>
              <a:t>.</a:t>
            </a:r>
            <a:endParaRPr lang="en-US" sz="2100" dirty="0">
              <a:solidFill>
                <a:schemeClr val="bg2">
                  <a:lumMod val="75000"/>
                </a:schemeClr>
              </a:solidFill>
            </a:endParaRPr>
          </a:p>
        </p:txBody>
      </p:sp>
      <p:sp>
        <p:nvSpPr>
          <p:cNvPr id="4" name="Title 1"/>
          <p:cNvSpPr txBox="1">
            <a:spLocks/>
          </p:cNvSpPr>
          <p:nvPr/>
        </p:nvSpPr>
        <p:spPr>
          <a:xfrm>
            <a:off x="373511" y="280109"/>
            <a:ext cx="8412983" cy="85900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t>Problem: Railroad abuses</a:t>
            </a:r>
            <a:endParaRPr lang="en-US" dirty="0"/>
          </a:p>
        </p:txBody>
      </p:sp>
      <p:pic>
        <p:nvPicPr>
          <p:cNvPr id="6" name="Picture 5"/>
          <p:cNvPicPr>
            <a:picLocks noChangeAspect="1"/>
          </p:cNvPicPr>
          <p:nvPr/>
        </p:nvPicPr>
        <p:blipFill>
          <a:blip r:embed="rId3"/>
          <a:stretch>
            <a:fillRect/>
          </a:stretch>
        </p:blipFill>
        <p:spPr>
          <a:xfrm>
            <a:off x="0" y="1277651"/>
            <a:ext cx="4631528" cy="5580349"/>
          </a:xfrm>
          <a:prstGeom prst="rect">
            <a:avLst/>
          </a:prstGeom>
        </p:spPr>
      </p:pic>
    </p:spTree>
    <p:extLst>
      <p:ext uri="{BB962C8B-B14F-4D97-AF65-F5344CB8AC3E}">
        <p14:creationId xmlns:p14="http://schemas.microsoft.com/office/powerpoint/2010/main" val="235078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up)">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uiExpan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14421"/>
            <a:ext cx="6508377" cy="1143000"/>
          </a:xfrm>
        </p:spPr>
        <p:txBody>
          <a:bodyPr/>
          <a:lstStyle/>
          <a:p>
            <a:r>
              <a:rPr lang="en-US" dirty="0" smtClean="0"/>
              <a:t>Solution:</a:t>
            </a:r>
            <a:endParaRPr lang="en-US" dirty="0"/>
          </a:p>
        </p:txBody>
      </p:sp>
      <p:sp>
        <p:nvSpPr>
          <p:cNvPr id="3" name="Content Placeholder 2"/>
          <p:cNvSpPr>
            <a:spLocks noGrp="1"/>
          </p:cNvSpPr>
          <p:nvPr>
            <p:ph idx="1"/>
          </p:nvPr>
        </p:nvSpPr>
        <p:spPr>
          <a:xfrm>
            <a:off x="457199" y="2566581"/>
            <a:ext cx="4299159" cy="3978027"/>
          </a:xfrm>
        </p:spPr>
        <p:txBody>
          <a:bodyPr>
            <a:normAutofit/>
          </a:bodyPr>
          <a:lstStyle/>
          <a:p>
            <a:r>
              <a:rPr lang="en-US" sz="2800" dirty="0" smtClean="0">
                <a:solidFill>
                  <a:schemeClr val="tx1"/>
                </a:solidFill>
              </a:rPr>
              <a:t>Sherman Anti-Trust </a:t>
            </a:r>
            <a:r>
              <a:rPr lang="en-US" sz="2800" dirty="0" smtClean="0"/>
              <a:t>Act</a:t>
            </a:r>
          </a:p>
          <a:p>
            <a:pPr lvl="1"/>
            <a:r>
              <a:rPr lang="en-US" sz="2400" i="1" dirty="0"/>
              <a:t>United States vs. E.C. </a:t>
            </a:r>
            <a:r>
              <a:rPr lang="en-US" sz="2400" i="1" dirty="0" smtClean="0"/>
              <a:t>Knight </a:t>
            </a:r>
            <a:r>
              <a:rPr lang="en-US" sz="2400" dirty="0" smtClean="0"/>
              <a:t>(AKA: Sugar Trust case): Outlawed all trade combinations that restricted trade between states (e.g. monopolies)</a:t>
            </a:r>
          </a:p>
          <a:p>
            <a:r>
              <a:rPr lang="en-US" sz="2800" dirty="0" smtClean="0"/>
              <a:t>Clayton Anti-Trust Act</a:t>
            </a:r>
          </a:p>
        </p:txBody>
      </p:sp>
      <p:sp>
        <p:nvSpPr>
          <p:cNvPr id="4" name="Title 1"/>
          <p:cNvSpPr txBox="1">
            <a:spLocks/>
          </p:cNvSpPr>
          <p:nvPr/>
        </p:nvSpPr>
        <p:spPr>
          <a:xfrm>
            <a:off x="457199" y="224649"/>
            <a:ext cx="6508377" cy="137788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t>Problem: Trusts and Monopolies</a:t>
            </a:r>
            <a:endParaRPr lang="en-US" dirty="0"/>
          </a:p>
        </p:txBody>
      </p:sp>
      <p:pic>
        <p:nvPicPr>
          <p:cNvPr id="6" name="Picture 5"/>
          <p:cNvPicPr>
            <a:picLocks noChangeAspect="1"/>
          </p:cNvPicPr>
          <p:nvPr/>
        </p:nvPicPr>
        <p:blipFill>
          <a:blip r:embed="rId3"/>
          <a:stretch>
            <a:fillRect/>
          </a:stretch>
        </p:blipFill>
        <p:spPr>
          <a:xfrm rot="595636">
            <a:off x="4952122" y="3909714"/>
            <a:ext cx="4026908" cy="262079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2987" r="12835"/>
          <a:stretch/>
        </p:blipFill>
        <p:spPr>
          <a:xfrm rot="21285418">
            <a:off x="5169562" y="666324"/>
            <a:ext cx="3592029" cy="2782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42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up)">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sandz.net/img/new-jersey-lab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57753" y="182885"/>
            <a:ext cx="5060250" cy="2800767"/>
          </a:xfrm>
          <a:prstGeom prst="rect">
            <a:avLst/>
          </a:prstGeom>
          <a:noFill/>
        </p:spPr>
        <p:txBody>
          <a:bodyPr wrap="none">
            <a:spAutoFit/>
          </a:bodyPr>
          <a:lstStyle/>
          <a:p>
            <a:pPr algn="r">
              <a:defRPr/>
            </a:pP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Business</a:t>
            </a:r>
            <a:endPar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r">
              <a:defRPr/>
            </a:pP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Reform</a:t>
            </a:r>
          </a:p>
        </p:txBody>
      </p:sp>
    </p:spTree>
    <p:extLst>
      <p:ext uri="{BB962C8B-B14F-4D97-AF65-F5344CB8AC3E}">
        <p14:creationId xmlns:p14="http://schemas.microsoft.com/office/powerpoint/2010/main" val="137846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310012">
            <a:off x="5985276" y="4835976"/>
            <a:ext cx="2857054" cy="1903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457199" y="342900"/>
            <a:ext cx="6508377" cy="1143000"/>
          </a:xfrm>
        </p:spPr>
        <p:txBody>
          <a:bodyPr/>
          <a:lstStyle/>
          <a:p>
            <a:r>
              <a:rPr lang="en-US" dirty="0" smtClean="0"/>
              <a:t>Gospel of Wealth</a:t>
            </a:r>
            <a:endParaRPr lang="en-US" dirty="0"/>
          </a:p>
        </p:txBody>
      </p:sp>
      <p:sp>
        <p:nvSpPr>
          <p:cNvPr id="3" name="Content Placeholder 2"/>
          <p:cNvSpPr>
            <a:spLocks noGrp="1"/>
          </p:cNvSpPr>
          <p:nvPr>
            <p:ph idx="1"/>
          </p:nvPr>
        </p:nvSpPr>
        <p:spPr>
          <a:xfrm>
            <a:off x="457200" y="1627853"/>
            <a:ext cx="4067850" cy="4812003"/>
          </a:xfrm>
        </p:spPr>
        <p:txBody>
          <a:bodyPr/>
          <a:lstStyle/>
          <a:p>
            <a:r>
              <a:rPr lang="en-US" sz="2800" dirty="0" smtClean="0"/>
              <a:t>Andrew Carnegie</a:t>
            </a:r>
          </a:p>
          <a:p>
            <a:r>
              <a:rPr lang="en-US" sz="2800" dirty="0" smtClean="0"/>
              <a:t>Moral Philanthropy</a:t>
            </a:r>
          </a:p>
          <a:p>
            <a:pPr lvl="1"/>
            <a:r>
              <a:rPr lang="en-US" sz="2400" dirty="0" smtClean="0"/>
              <a:t>Rockefeller Center</a:t>
            </a:r>
          </a:p>
          <a:p>
            <a:pPr lvl="1"/>
            <a:r>
              <a:rPr lang="en-US" sz="2400" dirty="0" smtClean="0"/>
              <a:t>Vanderbilt University</a:t>
            </a:r>
          </a:p>
          <a:p>
            <a:pPr lvl="1"/>
            <a:r>
              <a:rPr lang="en-US" sz="2400" dirty="0" smtClean="0"/>
              <a:t>Carnegie Hall</a:t>
            </a:r>
          </a:p>
          <a:p>
            <a:pPr lvl="1"/>
            <a:r>
              <a:rPr lang="en-US" sz="2400" dirty="0" smtClean="0"/>
              <a:t>Metropolitan Museum of Art</a:t>
            </a:r>
          </a:p>
          <a:p>
            <a:r>
              <a:rPr lang="en-US" sz="2800" dirty="0" smtClean="0"/>
              <a:t>Mixed reactions</a:t>
            </a:r>
          </a:p>
          <a:p>
            <a:pPr marL="0" indent="0">
              <a:buNone/>
            </a:pPr>
            <a:endParaRPr lang="en-US" dirty="0"/>
          </a:p>
        </p:txBody>
      </p:sp>
      <p:pic>
        <p:nvPicPr>
          <p:cNvPr id="6" name="Picture 5"/>
          <p:cNvPicPr>
            <a:picLocks noChangeAspect="1"/>
          </p:cNvPicPr>
          <p:nvPr/>
        </p:nvPicPr>
        <p:blipFill>
          <a:blip r:embed="rId4"/>
          <a:stretch>
            <a:fillRect/>
          </a:stretch>
        </p:blipFill>
        <p:spPr>
          <a:xfrm rot="906027">
            <a:off x="4665071" y="1086211"/>
            <a:ext cx="2579994" cy="1934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stretch>
            <a:fillRect/>
          </a:stretch>
        </p:blipFill>
        <p:spPr>
          <a:xfrm rot="21368435">
            <a:off x="4504065" y="3138067"/>
            <a:ext cx="2475982" cy="1903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rot="825755">
            <a:off x="6715543" y="2368780"/>
            <a:ext cx="2233304" cy="1910157"/>
          </a:xfrm>
          <a:prstGeom prst="rect">
            <a:avLst/>
          </a:prstGeom>
        </p:spPr>
      </p:pic>
    </p:spTree>
    <p:extLst>
      <p:ext uri="{BB962C8B-B14F-4D97-AF65-F5344CB8AC3E}">
        <p14:creationId xmlns:p14="http://schemas.microsoft.com/office/powerpoint/2010/main" val="31778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edg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edge">
                                      <p:cBhvr>
                                        <p:cTn id="22" dur="1000"/>
                                        <p:tgtEl>
                                          <p:spTgt spid="3">
                                            <p:txEl>
                                              <p:pRg st="2" end="2"/>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edge">
                                      <p:cBhvr>
                                        <p:cTn id="25" dur="1000"/>
                                        <p:tgtEl>
                                          <p:spTgt spid="6"/>
                                        </p:tgtEl>
                                      </p:cBhvr>
                                    </p:animEffect>
                                  </p:childTnLst>
                                </p:cTn>
                              </p:par>
                            </p:childTnLst>
                          </p:cTn>
                        </p:par>
                        <p:par>
                          <p:cTn id="26" fill="hold">
                            <p:stCondLst>
                              <p:cond delay="1000"/>
                            </p:stCondLst>
                            <p:childTnLst>
                              <p:par>
                                <p:cTn id="27" presetID="20"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edge">
                                      <p:cBhvr>
                                        <p:cTn id="29" dur="1000"/>
                                        <p:tgtEl>
                                          <p:spTgt spid="3">
                                            <p:txEl>
                                              <p:pRg st="3" end="3"/>
                                            </p:txEl>
                                          </p:spTgt>
                                        </p:tgtEl>
                                      </p:cBhvr>
                                    </p:animEffect>
                                  </p:childTnLst>
                                </p:cTn>
                              </p:par>
                              <p:par>
                                <p:cTn id="30" presetID="2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edge">
                                      <p:cBhvr>
                                        <p:cTn id="32" dur="1000"/>
                                        <p:tgtEl>
                                          <p:spTgt spid="7"/>
                                        </p:tgtEl>
                                      </p:cBhvr>
                                    </p:animEffect>
                                  </p:childTnLst>
                                </p:cTn>
                              </p:par>
                            </p:childTnLst>
                          </p:cTn>
                        </p:par>
                        <p:par>
                          <p:cTn id="33" fill="hold">
                            <p:stCondLst>
                              <p:cond delay="2000"/>
                            </p:stCondLst>
                            <p:childTnLst>
                              <p:par>
                                <p:cTn id="34" presetID="20"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edge">
                                      <p:cBhvr>
                                        <p:cTn id="36" dur="1000"/>
                                        <p:tgtEl>
                                          <p:spTgt spid="3">
                                            <p:txEl>
                                              <p:pRg st="4" end="4"/>
                                            </p:txEl>
                                          </p:spTgt>
                                        </p:tgtEl>
                                      </p:cBhvr>
                                    </p:animEffect>
                                  </p:childTnLst>
                                </p:cTn>
                              </p:par>
                              <p:par>
                                <p:cTn id="37" presetID="2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edge">
                                      <p:cBhvr>
                                        <p:cTn id="39" dur="1000"/>
                                        <p:tgtEl>
                                          <p:spTgt spid="8"/>
                                        </p:tgtEl>
                                      </p:cBhvr>
                                    </p:animEffect>
                                  </p:childTnLst>
                                </p:cTn>
                              </p:par>
                            </p:childTnLst>
                          </p:cTn>
                        </p:par>
                        <p:par>
                          <p:cTn id="40" fill="hold">
                            <p:stCondLst>
                              <p:cond delay="3000"/>
                            </p:stCondLst>
                            <p:childTnLst>
                              <p:par>
                                <p:cTn id="41" presetID="20" presetClass="entr" presetSubtype="0"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edge">
                                      <p:cBhvr>
                                        <p:cTn id="43" dur="1000"/>
                                        <p:tgtEl>
                                          <p:spTgt spid="3">
                                            <p:txEl>
                                              <p:pRg st="5" end="5"/>
                                            </p:txEl>
                                          </p:spTgt>
                                        </p:tgtEl>
                                      </p:cBhvr>
                                    </p:animEffect>
                                  </p:childTnLst>
                                </p:cTn>
                              </p:par>
                              <p:par>
                                <p:cTn id="44" presetID="2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edge">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wedge">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8" name="Picture 16" descr="http://www.marcgunther.com/wp-content/uploads/Ted-Turner.jpg"/>
          <p:cNvPicPr>
            <a:picLocks noChangeAspect="1" noChangeArrowheads="1"/>
          </p:cNvPicPr>
          <p:nvPr/>
        </p:nvPicPr>
        <p:blipFill>
          <a:blip r:embed="rId3" cstate="print"/>
          <a:srcRect l="22764" r="23577"/>
          <a:stretch>
            <a:fillRect/>
          </a:stretch>
        </p:blipFill>
        <p:spPr bwMode="auto">
          <a:xfrm>
            <a:off x="3280569" y="4147021"/>
            <a:ext cx="1597510" cy="2057400"/>
          </a:xfrm>
          <a:prstGeom prst="ellipse">
            <a:avLst/>
          </a:prstGeom>
          <a:ln>
            <a:noFill/>
          </a:ln>
          <a:effectLst>
            <a:softEdge rad="63500"/>
          </a:effectLst>
        </p:spPr>
      </p:pic>
      <p:sp>
        <p:nvSpPr>
          <p:cNvPr id="52227" name="Rectangle 2"/>
          <p:cNvSpPr>
            <a:spLocks noGrp="1" noChangeArrowheads="1"/>
          </p:cNvSpPr>
          <p:nvPr>
            <p:ph type="title"/>
          </p:nvPr>
        </p:nvSpPr>
        <p:spPr>
          <a:xfrm>
            <a:off x="457200" y="341883"/>
            <a:ext cx="6722865" cy="1143000"/>
          </a:xfrm>
        </p:spPr>
        <p:txBody>
          <a:bodyPr/>
          <a:lstStyle/>
          <a:p>
            <a:pPr eaLnBrk="1" hangingPunct="1"/>
            <a:r>
              <a:rPr lang="en-US" dirty="0" smtClean="0"/>
              <a:t>Modern-day Gospel of Wealth</a:t>
            </a:r>
          </a:p>
        </p:txBody>
      </p:sp>
      <p:sp>
        <p:nvSpPr>
          <p:cNvPr id="52228" name="Rectangle 3"/>
          <p:cNvSpPr>
            <a:spLocks noGrp="1" noChangeArrowheads="1"/>
          </p:cNvSpPr>
          <p:nvPr>
            <p:ph idx="1"/>
          </p:nvPr>
        </p:nvSpPr>
        <p:spPr>
          <a:xfrm>
            <a:off x="152400" y="1628012"/>
            <a:ext cx="4511537" cy="5095677"/>
          </a:xfrm>
        </p:spPr>
        <p:txBody>
          <a:bodyPr>
            <a:normAutofit/>
          </a:bodyPr>
          <a:lstStyle/>
          <a:p>
            <a:pPr eaLnBrk="1" hangingPunct="1">
              <a:lnSpc>
                <a:spcPct val="80000"/>
              </a:lnSpc>
            </a:pPr>
            <a:r>
              <a:rPr lang="en-US" sz="2400" dirty="0" smtClean="0"/>
              <a:t>The Giving Pledge: Currently, 128 billionaires from around the world have joined this campaign and pledged to give 50% or more of their wealth to charity</a:t>
            </a:r>
          </a:p>
          <a:p>
            <a:pPr lvl="1" eaLnBrk="1" hangingPunct="1">
              <a:lnSpc>
                <a:spcPct val="80000"/>
              </a:lnSpc>
            </a:pPr>
            <a:r>
              <a:rPr lang="en-US" sz="2000" dirty="0" smtClean="0"/>
              <a:t>Diane von Furstenberg</a:t>
            </a:r>
          </a:p>
          <a:p>
            <a:pPr lvl="1" eaLnBrk="1" hangingPunct="1">
              <a:lnSpc>
                <a:spcPct val="80000"/>
              </a:lnSpc>
            </a:pPr>
            <a:r>
              <a:rPr lang="en-US" sz="2000" dirty="0" err="1" smtClean="0"/>
              <a:t>Elon</a:t>
            </a:r>
            <a:r>
              <a:rPr lang="en-US" sz="2000" dirty="0" smtClean="0"/>
              <a:t> Musk</a:t>
            </a:r>
          </a:p>
          <a:p>
            <a:pPr lvl="1" eaLnBrk="1" hangingPunct="1">
              <a:lnSpc>
                <a:spcPct val="80000"/>
              </a:lnSpc>
            </a:pPr>
            <a:r>
              <a:rPr lang="en-US" sz="2000" dirty="0" smtClean="0"/>
              <a:t>Warren Buffett</a:t>
            </a:r>
          </a:p>
          <a:p>
            <a:pPr lvl="1" eaLnBrk="1" hangingPunct="1">
              <a:lnSpc>
                <a:spcPct val="80000"/>
              </a:lnSpc>
            </a:pPr>
            <a:r>
              <a:rPr lang="en-US" sz="2000" dirty="0" smtClean="0"/>
              <a:t>Bill Gates</a:t>
            </a:r>
          </a:p>
          <a:p>
            <a:pPr lvl="1" eaLnBrk="1" hangingPunct="1">
              <a:lnSpc>
                <a:spcPct val="80000"/>
              </a:lnSpc>
            </a:pPr>
            <a:r>
              <a:rPr lang="en-US" sz="2000" dirty="0" smtClean="0"/>
              <a:t>Mark </a:t>
            </a:r>
            <a:r>
              <a:rPr lang="en-US" sz="2000" dirty="0" err="1" smtClean="0"/>
              <a:t>Zuckerberg</a:t>
            </a:r>
            <a:endParaRPr lang="en-US" sz="2000" dirty="0" smtClean="0"/>
          </a:p>
          <a:p>
            <a:pPr lvl="1" eaLnBrk="1" hangingPunct="1">
              <a:lnSpc>
                <a:spcPct val="80000"/>
              </a:lnSpc>
            </a:pPr>
            <a:r>
              <a:rPr lang="en-US" sz="2000" dirty="0" smtClean="0"/>
              <a:t>Ted Turner</a:t>
            </a:r>
          </a:p>
          <a:p>
            <a:pPr lvl="1" eaLnBrk="1" hangingPunct="1">
              <a:lnSpc>
                <a:spcPct val="80000"/>
              </a:lnSpc>
            </a:pPr>
            <a:r>
              <a:rPr lang="en-US" sz="2000" dirty="0" smtClean="0"/>
              <a:t>George Lucas</a:t>
            </a:r>
          </a:p>
          <a:p>
            <a:pPr lvl="1" eaLnBrk="1" hangingPunct="1">
              <a:lnSpc>
                <a:spcPct val="80000"/>
              </a:lnSpc>
            </a:pPr>
            <a:r>
              <a:rPr lang="en-US" sz="2000" dirty="0" smtClean="0"/>
              <a:t>David Rockefeller</a:t>
            </a:r>
          </a:p>
          <a:p>
            <a:pPr lvl="1" eaLnBrk="1" hangingPunct="1">
              <a:lnSpc>
                <a:spcPct val="80000"/>
              </a:lnSpc>
            </a:pPr>
            <a:r>
              <a:rPr lang="en-US" sz="2000" dirty="0" smtClean="0"/>
              <a:t>J.K. Rowling</a:t>
            </a:r>
          </a:p>
        </p:txBody>
      </p:sp>
      <p:pic>
        <p:nvPicPr>
          <p:cNvPr id="49158" name="Picture 6" descr="http://i2.cdn.turner.com/money/2010/06/15/news/newsmakers/Warren_Buffett_Pledge_Letter.fortune/warren_buffett.top.jpg"/>
          <p:cNvPicPr>
            <a:picLocks noChangeAspect="1" noChangeArrowheads="1"/>
          </p:cNvPicPr>
          <p:nvPr/>
        </p:nvPicPr>
        <p:blipFill>
          <a:blip r:embed="rId4" cstate="print"/>
          <a:srcRect l="25263" r="22527" b="3704"/>
          <a:stretch>
            <a:fillRect/>
          </a:stretch>
        </p:blipFill>
        <p:spPr bwMode="auto">
          <a:xfrm>
            <a:off x="6781800" y="1143000"/>
            <a:ext cx="1635369" cy="2057400"/>
          </a:xfrm>
          <a:prstGeom prst="ellipse">
            <a:avLst/>
          </a:prstGeom>
          <a:ln>
            <a:noFill/>
          </a:ln>
          <a:effectLst>
            <a:softEdge rad="63500"/>
          </a:effectLst>
        </p:spPr>
      </p:pic>
      <p:pic>
        <p:nvPicPr>
          <p:cNvPr id="49160" name="Picture 8" descr="http://www.buzzreactor.com/sites/default/files/Bill-Gates1.jpg"/>
          <p:cNvPicPr>
            <a:picLocks noChangeAspect="1" noChangeArrowheads="1"/>
          </p:cNvPicPr>
          <p:nvPr/>
        </p:nvPicPr>
        <p:blipFill>
          <a:blip r:embed="rId5" cstate="print"/>
          <a:srcRect l="30697" r="13559"/>
          <a:stretch>
            <a:fillRect/>
          </a:stretch>
        </p:blipFill>
        <p:spPr bwMode="auto">
          <a:xfrm>
            <a:off x="4663937" y="4724400"/>
            <a:ext cx="1536607" cy="2133600"/>
          </a:xfrm>
          <a:prstGeom prst="ellipse">
            <a:avLst/>
          </a:prstGeom>
          <a:ln>
            <a:noFill/>
          </a:ln>
          <a:effectLst>
            <a:softEdge rad="63500"/>
          </a:effectLst>
        </p:spPr>
      </p:pic>
      <p:pic>
        <p:nvPicPr>
          <p:cNvPr id="49162" name="Picture 10" descr="http://i2.cdn.turner.com/money/galleries/2010/fortune/1010/gallery.40_under_40.fortune/images/02_mark_zuckerberg.jpg"/>
          <p:cNvPicPr>
            <a:picLocks noChangeAspect="1" noChangeArrowheads="1"/>
          </p:cNvPicPr>
          <p:nvPr/>
        </p:nvPicPr>
        <p:blipFill>
          <a:blip r:embed="rId6" cstate="print"/>
          <a:srcRect b="5000"/>
          <a:stretch>
            <a:fillRect/>
          </a:stretch>
        </p:blipFill>
        <p:spPr bwMode="auto">
          <a:xfrm>
            <a:off x="6781800" y="3042121"/>
            <a:ext cx="1684421" cy="2133600"/>
          </a:xfrm>
          <a:prstGeom prst="ellipse">
            <a:avLst/>
          </a:prstGeom>
          <a:ln>
            <a:noFill/>
          </a:ln>
          <a:effectLst>
            <a:softEdge rad="63500"/>
          </a:effectLst>
        </p:spPr>
      </p:pic>
      <p:pic>
        <p:nvPicPr>
          <p:cNvPr id="49166" name="Picture 14" descr="http://profile.ak.fbcdn.net/hprofile-ak-prn1/41591_8570557485_5801_n.jpg"/>
          <p:cNvPicPr>
            <a:picLocks noChangeAspect="1" noChangeArrowheads="1"/>
          </p:cNvPicPr>
          <p:nvPr/>
        </p:nvPicPr>
        <p:blipFill>
          <a:blip r:embed="rId7" cstate="print"/>
          <a:srcRect/>
          <a:stretch>
            <a:fillRect/>
          </a:stretch>
        </p:blipFill>
        <p:spPr bwMode="auto">
          <a:xfrm>
            <a:off x="6096000" y="4823460"/>
            <a:ext cx="1524000" cy="2034540"/>
          </a:xfrm>
          <a:prstGeom prst="ellipse">
            <a:avLst/>
          </a:prstGeom>
          <a:ln>
            <a:noFill/>
          </a:ln>
          <a:effectLst>
            <a:softEdge rad="63500"/>
          </a:effectLst>
        </p:spPr>
      </p:pic>
      <p:pic>
        <p:nvPicPr>
          <p:cNvPr id="49170" name="Picture 18" descr="http://www.texemarrs.com/images/pigs_david_rockefeller_sr.jpg"/>
          <p:cNvPicPr>
            <a:picLocks noChangeAspect="1" noChangeArrowheads="1"/>
          </p:cNvPicPr>
          <p:nvPr/>
        </p:nvPicPr>
        <p:blipFill>
          <a:blip r:embed="rId8" cstate="print"/>
          <a:srcRect/>
          <a:stretch>
            <a:fillRect/>
          </a:stretch>
        </p:blipFill>
        <p:spPr bwMode="auto">
          <a:xfrm>
            <a:off x="7543800" y="4800600"/>
            <a:ext cx="1600200" cy="2176272"/>
          </a:xfrm>
          <a:prstGeom prst="ellipse">
            <a:avLst/>
          </a:prstGeom>
          <a:ln>
            <a:noFill/>
          </a:ln>
          <a:effectLst>
            <a:softEdge rad="63500"/>
          </a:effectLst>
        </p:spPr>
      </p:pic>
      <p:pic>
        <p:nvPicPr>
          <p:cNvPr id="2" name="Picture 1"/>
          <p:cNvPicPr>
            <a:picLocks noChangeAspect="1"/>
          </p:cNvPicPr>
          <p:nvPr/>
        </p:nvPicPr>
        <p:blipFill>
          <a:blip r:embed="rId9"/>
          <a:stretch>
            <a:fillRect/>
          </a:stretch>
        </p:blipFill>
        <p:spPr>
          <a:xfrm>
            <a:off x="4663937" y="1401334"/>
            <a:ext cx="2254526" cy="1799066"/>
          </a:xfrm>
          <a:prstGeom prst="ellipse">
            <a:avLst/>
          </a:prstGeom>
          <a:ln>
            <a:noFill/>
          </a:ln>
          <a:effectLst>
            <a:softEdge rad="112500"/>
          </a:effectLst>
        </p:spPr>
      </p:pic>
      <p:pic>
        <p:nvPicPr>
          <p:cNvPr id="3" name="Picture 2"/>
          <p:cNvPicPr>
            <a:picLocks noChangeAspect="1"/>
          </p:cNvPicPr>
          <p:nvPr/>
        </p:nvPicPr>
        <p:blipFill>
          <a:blip r:embed="rId10"/>
          <a:stretch>
            <a:fillRect/>
          </a:stretch>
        </p:blipFill>
        <p:spPr>
          <a:xfrm>
            <a:off x="4962663" y="3042121"/>
            <a:ext cx="1955800" cy="1955800"/>
          </a:xfrm>
          <a:prstGeom prst="ellipse">
            <a:avLst/>
          </a:prstGeom>
          <a:ln>
            <a:noFill/>
          </a:ln>
          <a:effectLst>
            <a:softEdge rad="112500"/>
          </a:effectLst>
        </p:spPr>
      </p:pic>
    </p:spTree>
    <p:extLst>
      <p:ext uri="{BB962C8B-B14F-4D97-AF65-F5344CB8AC3E}">
        <p14:creationId xmlns:p14="http://schemas.microsoft.com/office/powerpoint/2010/main" val="232638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2183"/>
            <a:ext cx="6508377" cy="1143000"/>
          </a:xfrm>
        </p:spPr>
        <p:txBody>
          <a:bodyPr/>
          <a:lstStyle/>
          <a:p>
            <a:r>
              <a:rPr lang="en-US" dirty="0" smtClean="0"/>
              <a:t>Mother Jones</a:t>
            </a:r>
            <a:endParaRPr lang="en-US" dirty="0"/>
          </a:p>
        </p:txBody>
      </p:sp>
      <p:sp>
        <p:nvSpPr>
          <p:cNvPr id="3" name="Content Placeholder 2"/>
          <p:cNvSpPr>
            <a:spLocks noGrp="1"/>
          </p:cNvSpPr>
          <p:nvPr>
            <p:ph idx="1"/>
          </p:nvPr>
        </p:nvSpPr>
        <p:spPr>
          <a:xfrm>
            <a:off x="326470" y="1661980"/>
            <a:ext cx="4572001" cy="4724503"/>
          </a:xfrm>
        </p:spPr>
        <p:txBody>
          <a:bodyPr>
            <a:normAutofit/>
          </a:bodyPr>
          <a:lstStyle/>
          <a:p>
            <a:r>
              <a:rPr lang="en-US" sz="2800" dirty="0" smtClean="0"/>
              <a:t>Mary Harris Jones</a:t>
            </a:r>
          </a:p>
          <a:p>
            <a:pPr lvl="1"/>
            <a:r>
              <a:rPr lang="en-US" sz="2600" i="1" dirty="0" smtClean="0"/>
              <a:t>“The </a:t>
            </a:r>
            <a:r>
              <a:rPr lang="en-US" sz="2600" i="1" dirty="0"/>
              <a:t>m</a:t>
            </a:r>
            <a:r>
              <a:rPr lang="en-US" sz="2600" i="1" dirty="0" smtClean="0"/>
              <a:t>ost dangerous woman in America”</a:t>
            </a:r>
          </a:p>
          <a:p>
            <a:r>
              <a:rPr lang="en-US" sz="2800" dirty="0" smtClean="0"/>
              <a:t>Organized strikes and boycotts</a:t>
            </a:r>
          </a:p>
          <a:p>
            <a:r>
              <a:rPr lang="en-US" sz="2800" dirty="0" smtClean="0"/>
              <a:t>Children’s March</a:t>
            </a:r>
          </a:p>
          <a:p>
            <a:r>
              <a:rPr lang="en-US" sz="2800" dirty="0"/>
              <a:t>Co-founder of Industrial Workers of the World (IWW, AKA: “Wobblies”</a:t>
            </a:r>
            <a:r>
              <a:rPr lang="en-US" sz="2800" dirty="0" smtClean="0"/>
              <a:t>)</a:t>
            </a:r>
            <a:endParaRPr lang="en-US" sz="2800" dirty="0"/>
          </a:p>
        </p:txBody>
      </p:sp>
      <p:pic>
        <p:nvPicPr>
          <p:cNvPr id="4" name="Picture 2" descr="File:Mother Jones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76057"/>
            <a:ext cx="3906125" cy="3880214"/>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4898470" y="4549913"/>
            <a:ext cx="4245529" cy="1815882"/>
          </a:xfrm>
          <a:prstGeom prst="rect">
            <a:avLst/>
          </a:prstGeom>
        </p:spPr>
        <p:txBody>
          <a:bodyPr wrap="square">
            <a:spAutoFit/>
          </a:bodyPr>
          <a:lstStyle/>
          <a:p>
            <a:pPr>
              <a:buClr>
                <a:schemeClr val="accent1">
                  <a:lumMod val="10000"/>
                </a:schemeClr>
              </a:buClr>
              <a:defRPr/>
            </a:pPr>
            <a:r>
              <a:rPr lang="en-US" sz="1600" i="1" dirty="0">
                <a:solidFill>
                  <a:srgbClr val="000000"/>
                </a:solidFill>
              </a:rPr>
              <a:t>“Philadelphia’s mansions were built on the broken bones, the quivering ears, and drooping heads of these children… Some day the workers will take possession of your city hall, and, when we do, no child will be sacrificed on the altar of profit!”</a:t>
            </a:r>
            <a:endParaRPr lang="en-US" sz="1600" dirty="0">
              <a:solidFill>
                <a:srgbClr val="000000"/>
              </a:solidFill>
            </a:endParaRPr>
          </a:p>
        </p:txBody>
      </p:sp>
    </p:spTree>
    <p:extLst>
      <p:ext uri="{BB962C8B-B14F-4D97-AF65-F5344CB8AC3E}">
        <p14:creationId xmlns:p14="http://schemas.microsoft.com/office/powerpoint/2010/main" val="32175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strips(downLeft)">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strips(downLeft)">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strips(downLeft)">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http://acidcow.com/pics/20101112/child_labor_27.jpg"/>
          <p:cNvPicPr>
            <a:picLocks noChangeAspect="1" noChangeArrowheads="1"/>
          </p:cNvPicPr>
          <p:nvPr/>
        </p:nvPicPr>
        <p:blipFill>
          <a:blip r:embed="rId3" cstate="print">
            <a:extLst>
              <a:ext uri="{28A0092B-C50C-407E-A947-70E740481C1C}">
                <a14:useLocalDpi xmlns:a14="http://schemas.microsoft.com/office/drawing/2010/main" val="0"/>
              </a:ext>
            </a:extLst>
          </a:blip>
          <a:srcRect r="5301"/>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595677" y="0"/>
            <a:ext cx="7871690" cy="1088511"/>
          </a:xfrm>
        </p:spPr>
        <p:txBody>
          <a:bodyPr/>
          <a:lstStyle/>
          <a:p>
            <a:pPr eaLnBrk="1" hangingPunct="1"/>
            <a:r>
              <a:rPr lang="en-US" dirty="0" smtClean="0">
                <a:solidFill>
                  <a:srgbClr val="FFFFFF"/>
                </a:solidFill>
              </a:rPr>
              <a:t>Campaign Against Child Labor</a:t>
            </a:r>
          </a:p>
        </p:txBody>
      </p:sp>
      <p:sp>
        <p:nvSpPr>
          <p:cNvPr id="56323" name="Rectangle 3"/>
          <p:cNvSpPr>
            <a:spLocks noGrp="1" noChangeArrowheads="1"/>
          </p:cNvSpPr>
          <p:nvPr>
            <p:ph idx="1"/>
          </p:nvPr>
        </p:nvSpPr>
        <p:spPr>
          <a:xfrm>
            <a:off x="429254" y="1351250"/>
            <a:ext cx="4015547" cy="5177213"/>
          </a:xfrm>
          <a:solidFill>
            <a:srgbClr val="655954">
              <a:alpha val="70000"/>
            </a:srgbClr>
          </a:solidFill>
        </p:spPr>
        <p:txBody>
          <a:bodyPr rtlCol="0">
            <a:noAutofit/>
          </a:bodyPr>
          <a:lstStyle/>
          <a:p>
            <a:r>
              <a:rPr lang="en-US" sz="2400" dirty="0" smtClean="0">
                <a:solidFill>
                  <a:schemeClr val="bg1"/>
                </a:solidFill>
              </a:rPr>
              <a:t>National Child Labor Committee (1904)</a:t>
            </a:r>
          </a:p>
          <a:p>
            <a:pPr lvl="1"/>
            <a:r>
              <a:rPr lang="en-US" sz="2400" dirty="0" smtClean="0">
                <a:solidFill>
                  <a:schemeClr val="bg1"/>
                </a:solidFill>
              </a:rPr>
              <a:t>Lewis Hine</a:t>
            </a:r>
          </a:p>
          <a:p>
            <a:r>
              <a:rPr lang="en-US" sz="2400" dirty="0" smtClean="0">
                <a:solidFill>
                  <a:schemeClr val="bg1"/>
                </a:solidFill>
              </a:rPr>
              <a:t>Children’s Bureau (1912)</a:t>
            </a:r>
          </a:p>
          <a:p>
            <a:pPr lvl="1"/>
            <a:r>
              <a:rPr lang="en-US" sz="2400" dirty="0" smtClean="0">
                <a:solidFill>
                  <a:schemeClr val="bg1"/>
                </a:solidFill>
              </a:rPr>
              <a:t>Keating-Owen Act: prohibited the </a:t>
            </a:r>
            <a:r>
              <a:rPr lang="en-US" sz="2400" dirty="0">
                <a:solidFill>
                  <a:schemeClr val="bg1"/>
                </a:solidFill>
              </a:rPr>
              <a:t>sale in interstate commerce of goods produced by factories that employed young children</a:t>
            </a:r>
            <a:endParaRPr lang="en-US" sz="2400" dirty="0" smtClean="0">
              <a:solidFill>
                <a:schemeClr val="bg1"/>
              </a:solidFill>
            </a:endParaRPr>
          </a:p>
          <a:p>
            <a:r>
              <a:rPr lang="en-US" sz="2400" dirty="0" smtClean="0">
                <a:solidFill>
                  <a:schemeClr val="bg1"/>
                </a:solidFill>
              </a:rPr>
              <a:t>Horace Mann</a:t>
            </a:r>
            <a:endParaRPr lang="en-US" sz="2400" dirty="0">
              <a:solidFill>
                <a:schemeClr val="bg1"/>
              </a:solidFill>
            </a:endParaRPr>
          </a:p>
        </p:txBody>
      </p:sp>
      <p:pic>
        <p:nvPicPr>
          <p:cNvPr id="2" name="Picture 1"/>
          <p:cNvPicPr>
            <a:picLocks noChangeAspect="1"/>
          </p:cNvPicPr>
          <p:nvPr/>
        </p:nvPicPr>
        <p:blipFill rotWithShape="1">
          <a:blip r:embed="rId4"/>
          <a:srcRect t="10492" b="15838"/>
          <a:stretch/>
        </p:blipFill>
        <p:spPr>
          <a:xfrm>
            <a:off x="6531709" y="1088511"/>
            <a:ext cx="2436454" cy="28800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482" name="Picture 2" descr="http://humbertoschwab.net/wp-content/uploads/2011/11/ht105011.jpg"/>
          <p:cNvPicPr>
            <a:picLocks noChangeAspect="1" noChangeArrowheads="1"/>
          </p:cNvPicPr>
          <p:nvPr/>
        </p:nvPicPr>
        <p:blipFill>
          <a:blip r:embed="rId5" cstate="print"/>
          <a:srcRect/>
          <a:stretch>
            <a:fillRect/>
          </a:stretch>
        </p:blipFill>
        <p:spPr bwMode="auto">
          <a:xfrm>
            <a:off x="5852058" y="3748614"/>
            <a:ext cx="2436455" cy="2779849"/>
          </a:xfrm>
          <a:prstGeom prst="ellipse">
            <a:avLst/>
          </a:prstGeom>
          <a:noFill/>
          <a:ln w="127000">
            <a:solidFill>
              <a:srgbClr val="C8C6BD"/>
            </a:solidFill>
          </a:ln>
        </p:spPr>
      </p:pic>
    </p:spTree>
    <p:extLst>
      <p:ext uri="{BB962C8B-B14F-4D97-AF65-F5344CB8AC3E}">
        <p14:creationId xmlns:p14="http://schemas.microsoft.com/office/powerpoint/2010/main" val="37844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3">
                                            <p:bg/>
                                          </p:spTgt>
                                        </p:tgtEl>
                                        <p:attrNameLst>
                                          <p:attrName>style.visibility</p:attrName>
                                        </p:attrNameLst>
                                      </p:cBhvr>
                                      <p:to>
                                        <p:strVal val="visible"/>
                                      </p:to>
                                    </p:set>
                                    <p:animEffect transition="in" filter="blinds(horizontal)">
                                      <p:cBhvr>
                                        <p:cTn id="7" dur="500"/>
                                        <p:tgtEl>
                                          <p:spTgt spid="56323">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6323">
                                            <p:txEl>
                                              <p:pRg st="0" end="0"/>
                                            </p:txEl>
                                          </p:spTgt>
                                        </p:tgtEl>
                                        <p:attrNameLst>
                                          <p:attrName>style.visibility</p:attrName>
                                        </p:attrNameLst>
                                      </p:cBhvr>
                                      <p:to>
                                        <p:strVal val="visible"/>
                                      </p:to>
                                    </p:set>
                                    <p:animEffect transition="in" filter="blinds(horizontal)">
                                      <p:cBhvr>
                                        <p:cTn id="11" dur="500"/>
                                        <p:tgtEl>
                                          <p:spTgt spid="563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6323">
                                            <p:txEl>
                                              <p:pRg st="1" end="1"/>
                                            </p:txEl>
                                          </p:spTgt>
                                        </p:tgtEl>
                                        <p:attrNameLst>
                                          <p:attrName>style.visibility</p:attrName>
                                        </p:attrNameLst>
                                      </p:cBhvr>
                                      <p:to>
                                        <p:strVal val="visible"/>
                                      </p:to>
                                    </p:set>
                                    <p:animEffect transition="in" filter="blinds(horizontal)">
                                      <p:cBhvr>
                                        <p:cTn id="16" dur="500"/>
                                        <p:tgtEl>
                                          <p:spTgt spid="56323">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6323">
                                            <p:txEl>
                                              <p:pRg st="2" end="2"/>
                                            </p:txEl>
                                          </p:spTgt>
                                        </p:tgtEl>
                                        <p:attrNameLst>
                                          <p:attrName>style.visibility</p:attrName>
                                        </p:attrNameLst>
                                      </p:cBhvr>
                                      <p:to>
                                        <p:strVal val="visible"/>
                                      </p:to>
                                    </p:set>
                                    <p:animEffect transition="in" filter="blinds(horizontal)">
                                      <p:cBhvr>
                                        <p:cTn id="24" dur="500"/>
                                        <p:tgtEl>
                                          <p:spTgt spid="563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6323">
                                            <p:txEl>
                                              <p:pRg st="3" end="3"/>
                                            </p:txEl>
                                          </p:spTgt>
                                        </p:tgtEl>
                                        <p:attrNameLst>
                                          <p:attrName>style.visibility</p:attrName>
                                        </p:attrNameLst>
                                      </p:cBhvr>
                                      <p:to>
                                        <p:strVal val="visible"/>
                                      </p:to>
                                    </p:set>
                                    <p:animEffect transition="in" filter="blinds(horizontal)">
                                      <p:cBhvr>
                                        <p:cTn id="29" dur="500"/>
                                        <p:tgtEl>
                                          <p:spTgt spid="563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6323">
                                            <p:txEl>
                                              <p:pRg st="4" end="4"/>
                                            </p:txEl>
                                          </p:spTgt>
                                        </p:tgtEl>
                                        <p:attrNameLst>
                                          <p:attrName>style.visibility</p:attrName>
                                        </p:attrNameLst>
                                      </p:cBhvr>
                                      <p:to>
                                        <p:strVal val="visible"/>
                                      </p:to>
                                    </p:set>
                                    <p:animEffect transition="in" filter="blinds(horizontal)">
                                      <p:cBhvr>
                                        <p:cTn id="34" dur="500"/>
                                        <p:tgtEl>
                                          <p:spTgt spid="56323">
                                            <p:txEl>
                                              <p:pRg st="4" end="4"/>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20482"/>
                                        </p:tgtEl>
                                        <p:attrNameLst>
                                          <p:attrName>style.visibility</p:attrName>
                                        </p:attrNameLst>
                                      </p:cBhvr>
                                      <p:to>
                                        <p:strVal val="visible"/>
                                      </p:to>
                                    </p:set>
                                    <p:animEffect transition="in" filter="blinds(horizontal)">
                                      <p:cBhvr>
                                        <p:cTn id="3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1" y="0"/>
            <a:ext cx="9144001" cy="6864010"/>
          </a:xfrm>
          <a:prstGeom prst="rect">
            <a:avLst/>
          </a:prstGeom>
        </p:spPr>
      </p:pic>
      <p:sp>
        <p:nvSpPr>
          <p:cNvPr id="3" name="Rectangle 2"/>
          <p:cNvSpPr/>
          <p:nvPr/>
        </p:nvSpPr>
        <p:spPr>
          <a:xfrm>
            <a:off x="0" y="4165"/>
            <a:ext cx="9144000" cy="2123658"/>
          </a:xfrm>
          <a:prstGeom prst="rect">
            <a:avLst/>
          </a:prstGeom>
          <a:noFill/>
        </p:spPr>
        <p:txBody>
          <a:bodyPr wrap="square" lIns="91440" tIns="45720" rIns="91440" bIns="45720">
            <a:spAutoFit/>
          </a:bodyPr>
          <a:lstStyle/>
          <a:p>
            <a:pPr algn="ctr"/>
            <a:r>
              <a:rPr lang="en-US" sz="66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merican Typewriter"/>
                <a:cs typeface="American Typewriter"/>
              </a:rPr>
              <a:t>Triangle Shirtwaist Factory Fire - 1911</a:t>
            </a:r>
            <a:endParaRPr lang="en-US" sz="66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merican Typewriter"/>
              <a:cs typeface="American Typewriter"/>
            </a:endParaRPr>
          </a:p>
        </p:txBody>
      </p:sp>
    </p:spTree>
    <p:extLst>
      <p:ext uri="{BB962C8B-B14F-4D97-AF65-F5344CB8AC3E}">
        <p14:creationId xmlns:p14="http://schemas.microsoft.com/office/powerpoint/2010/main" val="25839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Ninth Floo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33795" name="WordArt 5"/>
          <p:cNvSpPr>
            <a:spLocks noChangeArrowheads="1" noChangeShapeType="1" noTextEdit="1"/>
          </p:cNvSpPr>
          <p:nvPr/>
        </p:nvSpPr>
        <p:spPr bwMode="auto">
          <a:xfrm>
            <a:off x="325627" y="304800"/>
            <a:ext cx="8612821" cy="1295400"/>
          </a:xfrm>
          <a:prstGeom prst="rect">
            <a:avLst/>
          </a:prstGeom>
        </p:spPr>
        <p:txBody>
          <a:bodyPr wrap="none" fromWordArt="1">
            <a:prstTxWarp prst="textCanUp">
              <a:avLst>
                <a:gd name="adj" fmla="val 85713"/>
              </a:avLst>
            </a:prstTxWarp>
          </a:bodyPr>
          <a:lstStyle/>
          <a:p>
            <a:pPr algn="ctr"/>
            <a:r>
              <a:rPr lang="en-US" sz="3600" kern="1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merican Typewriter"/>
                <a:cs typeface="American Typewriter"/>
              </a:rPr>
              <a:t>Remnants of the Factory</a:t>
            </a:r>
          </a:p>
        </p:txBody>
      </p:sp>
    </p:spTree>
    <p:extLst>
      <p:ext uri="{BB962C8B-B14F-4D97-AF65-F5344CB8AC3E}">
        <p14:creationId xmlns:p14="http://schemas.microsoft.com/office/powerpoint/2010/main" val="35412141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Fire Escape"/>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l="8307" r="5679"/>
          <a:stretch>
            <a:fillRect/>
          </a:stretch>
        </p:blipFill>
        <p:spPr>
          <a:xfrm>
            <a:off x="14288" y="20638"/>
            <a:ext cx="4446587" cy="6858000"/>
          </a:xfrm>
        </p:spPr>
      </p:pic>
      <p:pic>
        <p:nvPicPr>
          <p:cNvPr id="34819" name="Picture 5" descr="http://3.bp.blogspot.com/-Ml16pqk-9BI/TY9HHGuZU9I/AAAAAAAAAdU/hvEG734eNLI/s1600/5780-087pb1f5cp800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0"/>
            <a:ext cx="47244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5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9958"/>
            <a:ext cx="6508377" cy="1143000"/>
          </a:xfrm>
        </p:spPr>
        <p:txBody>
          <a:bodyPr/>
          <a:lstStyle/>
          <a:p>
            <a:r>
              <a:rPr lang="en-US" dirty="0" smtClean="0"/>
              <a:t>Drawing Attention to the Problem</a:t>
            </a:r>
            <a:endParaRPr lang="en-US" dirty="0"/>
          </a:p>
        </p:txBody>
      </p:sp>
      <p:sp>
        <p:nvSpPr>
          <p:cNvPr id="3" name="Content Placeholder 2"/>
          <p:cNvSpPr>
            <a:spLocks noGrp="1"/>
          </p:cNvSpPr>
          <p:nvPr>
            <p:ph idx="1"/>
          </p:nvPr>
        </p:nvSpPr>
        <p:spPr>
          <a:xfrm>
            <a:off x="457199" y="1921054"/>
            <a:ext cx="8305801" cy="4205109"/>
          </a:xfrm>
        </p:spPr>
        <p:txBody>
          <a:bodyPr>
            <a:normAutofit/>
          </a:bodyPr>
          <a:lstStyle/>
          <a:p>
            <a:r>
              <a:rPr lang="en-US" sz="2800" dirty="0" smtClean="0"/>
              <a:t>Muckrakers: </a:t>
            </a:r>
            <a:r>
              <a:rPr lang="en-US" sz="2800" dirty="0"/>
              <a:t>Investigative journalists who drew attention to the problems that had been created by the Gilded </a:t>
            </a:r>
            <a:r>
              <a:rPr lang="en-US" sz="2800" dirty="0" smtClean="0"/>
              <a:t>Age</a:t>
            </a:r>
          </a:p>
          <a:p>
            <a:pPr lvl="1"/>
            <a:r>
              <a:rPr lang="en-US" sz="2600" dirty="0" smtClean="0"/>
              <a:t>Monopolies, unethical practices of the stock market, child labor, racial bigotry, government corruption, etc.</a:t>
            </a:r>
          </a:p>
          <a:p>
            <a:r>
              <a:rPr lang="en-US" sz="2800" dirty="0" smtClean="0"/>
              <a:t>Varying levels of respect</a:t>
            </a:r>
          </a:p>
        </p:txBody>
      </p:sp>
      <p:pic>
        <p:nvPicPr>
          <p:cNvPr id="4" name="Picture 5" descr="po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797" y="4682498"/>
            <a:ext cx="1553416" cy="19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Cj035136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254" y="4244065"/>
            <a:ext cx="2710322" cy="23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p:cNvSpPr>
            <a:spLocks noChangeArrowheads="1"/>
          </p:cNvSpPr>
          <p:nvPr/>
        </p:nvSpPr>
        <p:spPr bwMode="auto">
          <a:xfrm>
            <a:off x="609600" y="5334000"/>
            <a:ext cx="2057400" cy="1295400"/>
          </a:xfrm>
          <a:prstGeom prst="rightArrow">
            <a:avLst>
              <a:gd name="adj1" fmla="val 50000"/>
              <a:gd name="adj2" fmla="val 39706"/>
            </a:avLst>
          </a:prstGeom>
          <a:solidFill>
            <a:schemeClr val="accent1"/>
          </a:solidFill>
          <a:ln w="9525">
            <a:solidFill>
              <a:schemeClr val="tx1"/>
            </a:solidFill>
            <a:miter lim="800000"/>
            <a:headEnd/>
            <a:tailEnd/>
          </a:ln>
        </p:spPr>
        <p:txBody>
          <a:bodyPr wrap="none" anchor="ctr"/>
          <a:lstStyle/>
          <a:p>
            <a:pPr algn="ctr"/>
            <a:r>
              <a:rPr lang="en-US" b="1"/>
              <a:t>Bad parts of</a:t>
            </a:r>
          </a:p>
          <a:p>
            <a:pPr algn="ctr"/>
            <a:r>
              <a:rPr lang="en-US" b="1"/>
              <a:t>society</a:t>
            </a:r>
          </a:p>
        </p:txBody>
      </p:sp>
      <p:sp>
        <p:nvSpPr>
          <p:cNvPr id="7" name="AutoShape 11"/>
          <p:cNvSpPr>
            <a:spLocks noChangeArrowheads="1"/>
          </p:cNvSpPr>
          <p:nvPr/>
        </p:nvSpPr>
        <p:spPr bwMode="auto">
          <a:xfrm rot="10800000">
            <a:off x="6314848" y="5024819"/>
            <a:ext cx="2057400" cy="1295400"/>
          </a:xfrm>
          <a:prstGeom prst="rightArrow">
            <a:avLst>
              <a:gd name="adj1" fmla="val 50000"/>
              <a:gd name="adj2" fmla="val 39706"/>
            </a:avLst>
          </a:prstGeom>
          <a:solidFill>
            <a:schemeClr val="accent1"/>
          </a:solidFill>
          <a:ln w="9525">
            <a:solidFill>
              <a:schemeClr val="tx1"/>
            </a:solidFill>
            <a:miter lim="800000"/>
            <a:headEnd/>
            <a:tailEnd/>
          </a:ln>
        </p:spPr>
        <p:txBody>
          <a:bodyPr rot="10800000" wrap="none" anchor="ctr"/>
          <a:lstStyle/>
          <a:p>
            <a:pPr algn="ctr"/>
            <a:r>
              <a:rPr lang="en-US" b="1"/>
              <a:t>Muckraker</a:t>
            </a:r>
          </a:p>
          <a:p>
            <a:pPr algn="ctr"/>
            <a:r>
              <a:rPr lang="en-US" b="1"/>
              <a:t>Journalists</a:t>
            </a:r>
          </a:p>
        </p:txBody>
      </p:sp>
    </p:spTree>
    <p:extLst>
      <p:ext uri="{BB962C8B-B14F-4D97-AF65-F5344CB8AC3E}">
        <p14:creationId xmlns:p14="http://schemas.microsoft.com/office/powerpoint/2010/main" val="32230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5" presetClass="entr" presetSubtype="1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Triangle Bodies"/>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l="6514" t="-114" r="3619" b="114"/>
          <a:stretch>
            <a:fillRect/>
          </a:stretch>
        </p:blipFill>
        <p:spPr>
          <a:xfrm>
            <a:off x="0" y="0"/>
            <a:ext cx="9144000" cy="6858000"/>
          </a:xfrm>
        </p:spPr>
      </p:pic>
      <p:sp>
        <p:nvSpPr>
          <p:cNvPr id="15363" name="WordArt 3"/>
          <p:cNvSpPr>
            <a:spLocks noChangeArrowheads="1" noChangeShapeType="1" noTextEdit="1"/>
          </p:cNvSpPr>
          <p:nvPr/>
        </p:nvSpPr>
        <p:spPr bwMode="auto">
          <a:xfrm>
            <a:off x="4724400" y="228600"/>
            <a:ext cx="4191000" cy="2667000"/>
          </a:xfrm>
          <a:prstGeom prst="rect">
            <a:avLst/>
          </a:prstGeom>
        </p:spPr>
        <p:txBody>
          <a:bodyPr wrap="none" fromWordArt="1">
            <a:prstTxWarp prst="textPlain">
              <a:avLst>
                <a:gd name="adj" fmla="val 50000"/>
              </a:avLst>
            </a:prstTxWarp>
          </a:bodyPr>
          <a:lstStyle/>
          <a:p>
            <a:pPr algn="ctr">
              <a:defRPr/>
            </a:pPr>
            <a:r>
              <a:rPr lang="en-US" sz="36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Impact"/>
              </a:rPr>
              <a:t>                 </a:t>
            </a:r>
          </a:p>
          <a:p>
            <a:pPr algn="ctr">
              <a:defRPr/>
            </a:pPr>
            <a:r>
              <a:rPr lang="en-US" sz="36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Impact"/>
              </a:rPr>
              <a:t>             </a:t>
            </a:r>
          </a:p>
          <a:p>
            <a:pPr algn="ctr">
              <a:defRPr/>
            </a:pPr>
            <a:r>
              <a:rPr lang="en-US" sz="36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Impact"/>
              </a:rPr>
              <a:t>                    </a:t>
            </a:r>
          </a:p>
        </p:txBody>
      </p:sp>
    </p:spTree>
    <p:extLst>
      <p:ext uri="{BB962C8B-B14F-4D97-AF65-F5344CB8AC3E}">
        <p14:creationId xmlns:p14="http://schemas.microsoft.com/office/powerpoint/2010/main" val="257930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9" name="Picture 7" descr="triangle6"/>
          <p:cNvPicPr>
            <a:picLocks noChangeAspect="1" noChangeArrowheads="1"/>
          </p:cNvPicPr>
          <p:nvPr/>
        </p:nvPicPr>
        <p:blipFill>
          <a:blip r:embed="rId3" cstate="print">
            <a:extLst>
              <a:ext uri="{28A0092B-C50C-407E-A947-70E740481C1C}">
                <a14:useLocalDpi xmlns:a14="http://schemas.microsoft.com/office/drawing/2010/main" val="0"/>
              </a:ext>
            </a:extLst>
          </a:blip>
          <a:srcRect t="8113"/>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WordArt 5"/>
          <p:cNvSpPr>
            <a:spLocks noChangeArrowheads="1" noChangeShapeType="1" noTextEdit="1"/>
          </p:cNvSpPr>
          <p:nvPr/>
        </p:nvSpPr>
        <p:spPr bwMode="auto">
          <a:xfrm>
            <a:off x="304800" y="1403134"/>
            <a:ext cx="8534400" cy="4038600"/>
          </a:xfrm>
          <a:prstGeom prst="rect">
            <a:avLst/>
          </a:prstGeom>
        </p:spPr>
        <p:txBody>
          <a:bodyPr wrap="none" fromWordArt="1">
            <a:prstTxWarp prst="textPlain">
              <a:avLst>
                <a:gd name="adj" fmla="val 50000"/>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Some of the bodies</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were so grotesque that</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they were covered up.</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A brief description was</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written on the outside</a:t>
            </a:r>
          </a:p>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of the coffin.</a:t>
            </a:r>
          </a:p>
        </p:txBody>
      </p:sp>
    </p:spTree>
    <p:extLst>
      <p:ext uri="{BB962C8B-B14F-4D97-AF65-F5344CB8AC3E}">
        <p14:creationId xmlns:p14="http://schemas.microsoft.com/office/powerpoint/2010/main" val="284565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1000"/>
                                        <p:tgtEl>
                                          <p:spTgt spid="74757"/>
                                        </p:tgtEl>
                                      </p:cBhvr>
                                    </p:animEffect>
                                    <p:anim calcmode="lin" valueType="num">
                                      <p:cBhvr>
                                        <p:cTn id="8" dur="1000" fill="hold"/>
                                        <p:tgtEl>
                                          <p:spTgt spid="74757"/>
                                        </p:tgtEl>
                                        <p:attrNameLst>
                                          <p:attrName>style.rotation</p:attrName>
                                        </p:attrNameLst>
                                      </p:cBhvr>
                                      <p:tavLst>
                                        <p:tav tm="0">
                                          <p:val>
                                            <p:fltVal val="720"/>
                                          </p:val>
                                        </p:tav>
                                        <p:tav tm="100000">
                                          <p:val>
                                            <p:fltVal val="0"/>
                                          </p:val>
                                        </p:tav>
                                      </p:tavLst>
                                    </p:anim>
                                    <p:anim calcmode="lin" valueType="num">
                                      <p:cBhvr>
                                        <p:cTn id="9" dur="1000" fill="hold"/>
                                        <p:tgtEl>
                                          <p:spTgt spid="74757"/>
                                        </p:tgtEl>
                                        <p:attrNameLst>
                                          <p:attrName>ppt_h</p:attrName>
                                        </p:attrNameLst>
                                      </p:cBhvr>
                                      <p:tavLst>
                                        <p:tav tm="0">
                                          <p:val>
                                            <p:fltVal val="0"/>
                                          </p:val>
                                        </p:tav>
                                        <p:tav tm="100000">
                                          <p:val>
                                            <p:strVal val="#ppt_h"/>
                                          </p:val>
                                        </p:tav>
                                      </p:tavLst>
                                    </p:anim>
                                    <p:anim calcmode="lin" valueType="num">
                                      <p:cBhvr>
                                        <p:cTn id="10" dur="1000" fill="hold"/>
                                        <p:tgtEl>
                                          <p:spTgt spid="74757"/>
                                        </p:tgtEl>
                                        <p:attrNameLst>
                                          <p:attrName>ppt_w</p:attrName>
                                        </p:attrNameLst>
                                      </p:cBhvr>
                                      <p:tavLst>
                                        <p:tav tm="0">
                                          <p:val>
                                            <p:fltVal val="0"/>
                                          </p:val>
                                        </p:tav>
                                        <p:tav tm="100000">
                                          <p:val>
                                            <p:strVal val="#ppt_w"/>
                                          </p:val>
                                        </p:tav>
                                      </p:tavLst>
                                    </p:anim>
                                  </p:childTnLst>
                                </p:cTn>
                              </p:par>
                              <p:par>
                                <p:cTn id="11" presetID="9" presetClass="emph" presetSubtype="0" nodeType="withEffect">
                                  <p:stCondLst>
                                    <p:cond delay="0"/>
                                  </p:stCondLst>
                                  <p:childTnLst>
                                    <p:set>
                                      <p:cBhvr rctx="PPT">
                                        <p:cTn id="12" dur="indefinite"/>
                                        <p:tgtEl>
                                          <p:spTgt spid="74759"/>
                                        </p:tgtEl>
                                        <p:attrNameLst>
                                          <p:attrName>style.opacity</p:attrName>
                                        </p:attrNameLst>
                                      </p:cBhvr>
                                      <p:to>
                                        <p:strVal val="0.25"/>
                                      </p:to>
                                    </p:set>
                                    <p:animEffect filter="image" prLst="opacity: 0.25">
                                      <p:cBhvr rctx="IE">
                                        <p:cTn id="13" dur="indefinite"/>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45301-FD52-42F8-91FD-9F0800612349}"/>
              </a:ext>
            </a:extLst>
          </p:cNvPr>
          <p:cNvSpPr>
            <a:spLocks noGrp="1"/>
          </p:cNvSpPr>
          <p:nvPr>
            <p:ph type="title"/>
          </p:nvPr>
        </p:nvSpPr>
        <p:spPr>
          <a:xfrm>
            <a:off x="431800" y="609600"/>
            <a:ext cx="8229600" cy="1066800"/>
          </a:xfrm>
        </p:spPr>
        <p:txBody>
          <a:bodyPr/>
          <a:lstStyle/>
          <a:p>
            <a:r>
              <a:rPr lang="en-US" dirty="0"/>
              <a:t>Recent Tragedies</a:t>
            </a:r>
          </a:p>
        </p:txBody>
      </p:sp>
      <p:sp>
        <p:nvSpPr>
          <p:cNvPr id="3" name="Content Placeholder 2">
            <a:extLst>
              <a:ext uri="{FF2B5EF4-FFF2-40B4-BE49-F238E27FC236}">
                <a16:creationId xmlns:a16="http://schemas.microsoft.com/office/drawing/2014/main" xmlns="" id="{C043B12B-6215-495A-9457-939F2641BC8D}"/>
              </a:ext>
            </a:extLst>
          </p:cNvPr>
          <p:cNvSpPr>
            <a:spLocks noGrp="1"/>
          </p:cNvSpPr>
          <p:nvPr>
            <p:ph idx="1"/>
          </p:nvPr>
        </p:nvSpPr>
        <p:spPr>
          <a:xfrm>
            <a:off x="152400" y="1663700"/>
            <a:ext cx="8229600" cy="4324350"/>
          </a:xfrm>
        </p:spPr>
        <p:txBody>
          <a:bodyPr/>
          <a:lstStyle/>
          <a:p>
            <a:r>
              <a:rPr lang="en-US" dirty="0">
                <a:hlinkClick r:id="rId3"/>
              </a:rPr>
              <a:t>Oakland Warehouse Fire </a:t>
            </a:r>
            <a:r>
              <a:rPr lang="en-US" dirty="0"/>
              <a:t>– (Dec. 2016) Ghost Ship (36)</a:t>
            </a:r>
          </a:p>
          <a:p>
            <a:r>
              <a:rPr lang="en-US" dirty="0">
                <a:hlinkClick r:id="rId4"/>
              </a:rPr>
              <a:t>Schoharie Limo Crash- </a:t>
            </a:r>
            <a:r>
              <a:rPr lang="en-US" dirty="0"/>
              <a:t>(Oct. 2018) (20) A month before the crash, the state Department of Transportation placed an "out of service" sticker on limo's windshield, but the vehicle was put back on the road by its owner, Prestige Limousine of Saratoga County, state officials have said.</a:t>
            </a:r>
          </a:p>
          <a:p>
            <a:r>
              <a:rPr lang="en-US" dirty="0">
                <a:hlinkClick r:id="rId5"/>
              </a:rPr>
              <a:t>Duck Boat</a:t>
            </a:r>
            <a:r>
              <a:rPr lang="en-US" dirty="0"/>
              <a:t>- (July 2018) (13) </a:t>
            </a:r>
          </a:p>
        </p:txBody>
      </p:sp>
    </p:spTree>
    <p:extLst>
      <p:ext uri="{BB962C8B-B14F-4D97-AF65-F5344CB8AC3E}">
        <p14:creationId xmlns:p14="http://schemas.microsoft.com/office/powerpoint/2010/main" val="83596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commons.esc.edu/publichistoryblog/files/2011/02/shirtwaist-fire-9th-floor.jpg"/>
          <p:cNvPicPr>
            <a:picLocks noChangeAspect="1" noChangeArrowheads="1"/>
          </p:cNvPicPr>
          <p:nvPr/>
        </p:nvPicPr>
        <p:blipFill rotWithShape="1">
          <a:blip r:embed="rId3" cstate="print"/>
          <a:srcRect t="8837" r="6320"/>
          <a:stretch/>
        </p:blipFill>
        <p:spPr bwMode="auto">
          <a:xfrm>
            <a:off x="-26988" y="0"/>
            <a:ext cx="9136063" cy="6851650"/>
          </a:xfrm>
          <a:prstGeom prst="rect">
            <a:avLst/>
          </a:prstGeom>
          <a:solidFill>
            <a:schemeClr val="bg1">
              <a:lumMod val="65000"/>
              <a:lumOff val="35000"/>
              <a:alpha val="75000"/>
            </a:schemeClr>
          </a:solidFill>
        </p:spPr>
      </p:pic>
      <p:sp>
        <p:nvSpPr>
          <p:cNvPr id="2" name="Title 1"/>
          <p:cNvSpPr>
            <a:spLocks noGrp="1"/>
          </p:cNvSpPr>
          <p:nvPr>
            <p:ph type="title"/>
          </p:nvPr>
        </p:nvSpPr>
        <p:spPr>
          <a:xfrm>
            <a:off x="914400" y="381000"/>
            <a:ext cx="7315200" cy="1154112"/>
          </a:xfrm>
          <a:noFill/>
          <a:ln>
            <a:miter lim="800000"/>
            <a:headEnd/>
            <a:tailEnd/>
          </a:ln>
          <a:effectLst>
            <a:softEdge rad="317500"/>
          </a:effectLst>
          <a:extLst/>
        </p:spPr>
        <p:txBody>
          <a:bodyPr>
            <a:noAutofit/>
          </a:bodyPr>
          <a:lstStyle/>
          <a:p>
            <a:pPr eaLnBrk="1" hangingPunct="1">
              <a:defRPr/>
            </a:pPr>
            <a:r>
              <a:rPr lang="en-US"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Results</a:t>
            </a:r>
          </a:p>
        </p:txBody>
      </p:sp>
      <p:sp>
        <p:nvSpPr>
          <p:cNvPr id="28677" name="Content Placeholder 2"/>
          <p:cNvSpPr>
            <a:spLocks noGrp="1"/>
          </p:cNvSpPr>
          <p:nvPr>
            <p:ph idx="1"/>
          </p:nvPr>
        </p:nvSpPr>
        <p:spPr>
          <a:xfrm>
            <a:off x="914400" y="1828800"/>
            <a:ext cx="7315200" cy="4479925"/>
          </a:xfrm>
          <a:solidFill>
            <a:schemeClr val="bg1">
              <a:lumMod val="65000"/>
              <a:lumOff val="35000"/>
              <a:alpha val="75000"/>
            </a:schemeClr>
          </a:solidFill>
          <a:ln>
            <a:solidFill>
              <a:schemeClr val="bg1"/>
            </a:solidFill>
          </a:ln>
        </p:spPr>
        <p:txBody>
          <a:bodyPr/>
          <a:lstStyle/>
          <a:p>
            <a:pPr eaLnBrk="1" hangingPunct="1">
              <a:defRPr/>
            </a:pPr>
            <a:r>
              <a:rPr lang="en-US" dirty="0" smtClean="0"/>
              <a:t>The public outcry prompted many states to pass laws regulating hours and conditions in such “sweatshops” and to pass worker’s compensation laws.</a:t>
            </a:r>
          </a:p>
          <a:p>
            <a:pPr eaLnBrk="1" hangingPunct="1">
              <a:defRPr/>
            </a:pPr>
            <a:r>
              <a:rPr lang="en-US" dirty="0" smtClean="0"/>
              <a:t>Because of this tragedy laws were passed in NY requiring all buildings to have exterior fire escapes, automatic sprinklers, fire alarms, and well-lit exit doors.  Other states followed suit.</a:t>
            </a:r>
          </a:p>
        </p:txBody>
      </p:sp>
      <p:pic>
        <p:nvPicPr>
          <p:cNvPr id="37895" name="Picture 5" descr="exit-sign"/>
          <p:cNvPicPr>
            <a:picLocks noChangeAspect="1" noChangeArrowheads="1"/>
          </p:cNvPicPr>
          <p:nvPr/>
        </p:nvPicPr>
        <p:blipFill>
          <a:blip r:embed="rId4" cstate="print">
            <a:extLst>
              <a:ext uri="{28A0092B-C50C-407E-A947-70E740481C1C}">
                <a14:useLocalDpi xmlns:a14="http://schemas.microsoft.com/office/drawing/2010/main" val="0"/>
              </a:ext>
            </a:extLst>
          </a:blip>
          <a:srcRect t="13333" b="14667"/>
          <a:stretch>
            <a:fillRect/>
          </a:stretch>
        </p:blipFill>
        <p:spPr bwMode="auto">
          <a:xfrm>
            <a:off x="1489075" y="4521803"/>
            <a:ext cx="2857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1" descr="Door-Signs---Industrial-40543BBHPLYALU-lg"/>
          <p:cNvPicPr>
            <a:picLocks noChangeAspect="1" noChangeArrowheads="1"/>
          </p:cNvPicPr>
          <p:nvPr/>
        </p:nvPicPr>
        <p:blipFill>
          <a:blip r:embed="rId5" cstate="print">
            <a:extLst>
              <a:ext uri="{28A0092B-C50C-407E-A947-70E740481C1C}">
                <a14:useLocalDpi xmlns:a14="http://schemas.microsoft.com/office/drawing/2010/main" val="0"/>
              </a:ext>
            </a:extLst>
          </a:blip>
          <a:srcRect t="8571" b="8571"/>
          <a:stretch>
            <a:fillRect/>
          </a:stretch>
        </p:blipFill>
        <p:spPr bwMode="auto">
          <a:xfrm>
            <a:off x="4876800" y="4369403"/>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9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26988"/>
            <a:ext cx="6216821" cy="1154112"/>
          </a:xfrm>
        </p:spPr>
        <p:txBody>
          <a:bodyPr/>
          <a:lstStyle/>
          <a:p>
            <a:pPr algn="r" eaLnBrk="1" hangingPunct="1"/>
            <a:r>
              <a:rPr lang="en-US" dirty="0" smtClean="0"/>
              <a:t>Muckrakers in Action</a:t>
            </a:r>
          </a:p>
        </p:txBody>
      </p:sp>
      <p:sp>
        <p:nvSpPr>
          <p:cNvPr id="43011" name="Rectangle 3"/>
          <p:cNvSpPr>
            <a:spLocks noGrp="1" noChangeArrowheads="1"/>
          </p:cNvSpPr>
          <p:nvPr>
            <p:ph idx="1"/>
          </p:nvPr>
        </p:nvSpPr>
        <p:spPr>
          <a:xfrm>
            <a:off x="3962400" y="1888494"/>
            <a:ext cx="4953000" cy="4664706"/>
          </a:xfrm>
        </p:spPr>
        <p:txBody>
          <a:bodyPr>
            <a:noAutofit/>
          </a:bodyPr>
          <a:lstStyle/>
          <a:p>
            <a:pPr eaLnBrk="1" hangingPunct="1">
              <a:lnSpc>
                <a:spcPct val="80000"/>
              </a:lnSpc>
            </a:pPr>
            <a:r>
              <a:rPr lang="en-US" sz="2800" dirty="0" smtClean="0"/>
              <a:t>Jacob Riis - </a:t>
            </a:r>
            <a:r>
              <a:rPr lang="en-US" sz="2800" i="1" dirty="0" smtClean="0"/>
              <a:t>“How the Other Half Lives”</a:t>
            </a:r>
          </a:p>
          <a:p>
            <a:pPr eaLnBrk="1" hangingPunct="1">
              <a:lnSpc>
                <a:spcPct val="80000"/>
              </a:lnSpc>
            </a:pPr>
            <a:r>
              <a:rPr lang="en-US" sz="2800" dirty="0" smtClean="0"/>
              <a:t>Lincoln Steffens – </a:t>
            </a:r>
            <a:r>
              <a:rPr lang="en-US" sz="2800" i="1" dirty="0" smtClean="0"/>
              <a:t>“The Shame of the Cities”</a:t>
            </a:r>
            <a:endParaRPr lang="en-US" sz="2800" dirty="0" smtClean="0"/>
          </a:p>
          <a:p>
            <a:pPr eaLnBrk="1" hangingPunct="1">
              <a:lnSpc>
                <a:spcPct val="80000"/>
              </a:lnSpc>
            </a:pPr>
            <a:r>
              <a:rPr lang="en-US" sz="2800" dirty="0" smtClean="0"/>
              <a:t>Ida M. Tarbell – </a:t>
            </a:r>
            <a:r>
              <a:rPr lang="en-US" sz="2800" i="1" dirty="0" smtClean="0"/>
              <a:t>The History of the Standard Oil Company</a:t>
            </a:r>
          </a:p>
          <a:p>
            <a:pPr>
              <a:lnSpc>
                <a:spcPct val="80000"/>
              </a:lnSpc>
            </a:pPr>
            <a:r>
              <a:rPr lang="en-US" sz="2800" dirty="0" smtClean="0"/>
              <a:t>Samuel Hopkins Adams - </a:t>
            </a:r>
            <a:r>
              <a:rPr lang="en-US" sz="2800" i="1" dirty="0"/>
              <a:t>The Great American </a:t>
            </a:r>
            <a:r>
              <a:rPr lang="en-US" sz="2800" i="1" dirty="0" smtClean="0"/>
              <a:t>Fraud</a:t>
            </a:r>
            <a:endParaRPr lang="en-US" sz="2800" i="1" dirty="0"/>
          </a:p>
        </p:txBody>
      </p:sp>
      <p:pic>
        <p:nvPicPr>
          <p:cNvPr id="14340" name="Picture 5" descr="JacobRiis"/>
          <p:cNvPicPr>
            <a:picLocks noChangeAspect="1" noChangeArrowheads="1"/>
          </p:cNvPicPr>
          <p:nvPr/>
        </p:nvPicPr>
        <p:blipFill>
          <a:blip r:embed="rId3" cstate="print">
            <a:extLst/>
          </a:blip>
          <a:srcRect/>
          <a:stretch>
            <a:fillRect/>
          </a:stretch>
        </p:blipFill>
        <p:spPr bwMode="auto">
          <a:xfrm>
            <a:off x="560247" y="336342"/>
            <a:ext cx="1555212" cy="222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4342" name="Picture 6" descr="http://graphics8.nytimes.com/images/2011/05/15/books/review/BAKER/BAKER-articleInline.jpg"/>
          <p:cNvPicPr>
            <a:picLocks noChangeAspect="1" noChangeArrowheads="1"/>
          </p:cNvPicPr>
          <p:nvPr/>
        </p:nvPicPr>
        <p:blipFill>
          <a:blip r:embed="rId4" cstate="print">
            <a:extLst/>
          </a:blip>
          <a:srcRect/>
          <a:stretch>
            <a:fillRect/>
          </a:stretch>
        </p:blipFill>
        <p:spPr bwMode="auto">
          <a:xfrm>
            <a:off x="2162347" y="1447800"/>
            <a:ext cx="1481943" cy="222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4344" name="Picture 8" descr="File:Ida M Tarbell crop.jpg"/>
          <p:cNvPicPr>
            <a:picLocks noChangeAspect="1" noChangeArrowheads="1"/>
          </p:cNvPicPr>
          <p:nvPr/>
        </p:nvPicPr>
        <p:blipFill>
          <a:blip r:embed="rId5" cstate="print">
            <a:extLst/>
          </a:blip>
          <a:srcRect/>
          <a:stretch>
            <a:fillRect/>
          </a:stretch>
        </p:blipFill>
        <p:spPr bwMode="auto">
          <a:xfrm>
            <a:off x="444133" y="2906553"/>
            <a:ext cx="1718214" cy="222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9" name="Picture 8"/>
          <p:cNvPicPr>
            <a:picLocks noChangeAspect="1"/>
          </p:cNvPicPr>
          <p:nvPr/>
        </p:nvPicPr>
        <p:blipFill>
          <a:blip r:embed="rId6"/>
          <a:stretch>
            <a:fillRect/>
          </a:stretch>
        </p:blipFill>
        <p:spPr>
          <a:xfrm>
            <a:off x="2262477" y="4181297"/>
            <a:ext cx="1381813" cy="2222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25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dissolve">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dissolve">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dissolve">
                                      <p:cBhvr>
                                        <p:cTn id="22"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14400" y="152400"/>
            <a:ext cx="7315200" cy="1154113"/>
          </a:xfrm>
        </p:spPr>
        <p:txBody>
          <a:bodyPr/>
          <a:lstStyle/>
          <a:p>
            <a:r>
              <a:rPr lang="en-US" dirty="0" smtClean="0"/>
              <a:t>Muckrakers in Action</a:t>
            </a:r>
          </a:p>
        </p:txBody>
      </p:sp>
      <p:sp>
        <p:nvSpPr>
          <p:cNvPr id="2" name="Content Placeholder 1"/>
          <p:cNvSpPr>
            <a:spLocks noGrp="1"/>
          </p:cNvSpPr>
          <p:nvPr>
            <p:ph sz="half" idx="1"/>
          </p:nvPr>
        </p:nvSpPr>
        <p:spPr>
          <a:xfrm>
            <a:off x="293064" y="1427164"/>
            <a:ext cx="4596969" cy="5166283"/>
          </a:xfrm>
        </p:spPr>
        <p:txBody>
          <a:bodyPr>
            <a:normAutofit fontScale="92500" lnSpcReduction="20000"/>
          </a:bodyPr>
          <a:lstStyle/>
          <a:p>
            <a:r>
              <a:rPr lang="en-US" sz="3600" dirty="0" smtClean="0"/>
              <a:t>Upton Sinclair</a:t>
            </a:r>
          </a:p>
          <a:p>
            <a:r>
              <a:rPr lang="en-US" sz="3600" i="1" dirty="0" smtClean="0"/>
              <a:t>The Jungle </a:t>
            </a:r>
            <a:r>
              <a:rPr lang="en-US" sz="3600" dirty="0" smtClean="0"/>
              <a:t>(1906)</a:t>
            </a:r>
          </a:p>
          <a:p>
            <a:r>
              <a:rPr lang="en-US" sz="3600" dirty="0" smtClean="0"/>
              <a:t>Chicago meat packing industry</a:t>
            </a:r>
          </a:p>
          <a:p>
            <a:r>
              <a:rPr lang="en-US" sz="3600" dirty="0" smtClean="0"/>
              <a:t>Intention: Draw attention to the plight of immigrant workers</a:t>
            </a:r>
          </a:p>
          <a:p>
            <a:pPr lvl="1"/>
            <a:r>
              <a:rPr lang="en-US" sz="3600" dirty="0" smtClean="0"/>
              <a:t>Result much different</a:t>
            </a:r>
            <a:endParaRPr lang="en-US" sz="3600" dirty="0"/>
          </a:p>
        </p:txBody>
      </p:sp>
      <p:pic>
        <p:nvPicPr>
          <p:cNvPr id="66562" name="Picture 2" descr="http://www.slate.com/content/dam/slate/archive/2006/06/1_123125_122946_2133504_2143784_060630_books_sinclairtn.jpg"/>
          <p:cNvPicPr>
            <a:picLocks noChangeAspect="1" noChangeArrowheads="1"/>
          </p:cNvPicPr>
          <p:nvPr/>
        </p:nvPicPr>
        <p:blipFill rotWithShape="1">
          <a:blip r:embed="rId3" cstate="print"/>
          <a:srcRect r="4247"/>
          <a:stretch/>
        </p:blipFill>
        <p:spPr bwMode="auto">
          <a:xfrm>
            <a:off x="4890033" y="1427165"/>
            <a:ext cx="2362200" cy="3184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7" name="Picture 6"/>
          <p:cNvPicPr>
            <a:picLocks noChangeAspect="1"/>
          </p:cNvPicPr>
          <p:nvPr/>
        </p:nvPicPr>
        <p:blipFill>
          <a:blip r:embed="rId4"/>
          <a:stretch>
            <a:fillRect/>
          </a:stretch>
        </p:blipFill>
        <p:spPr>
          <a:xfrm rot="738361">
            <a:off x="6715626" y="3459884"/>
            <a:ext cx="2054997" cy="3216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093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3103"/>
          <a:stretch/>
        </p:blipFill>
        <p:spPr>
          <a:xfrm>
            <a:off x="0" y="0"/>
            <a:ext cx="9177414" cy="6858000"/>
          </a:xfrm>
          <a:prstGeom prst="rect">
            <a:avLst/>
          </a:prstGeom>
        </p:spPr>
      </p:pic>
    </p:spTree>
    <p:extLst>
      <p:ext uri="{BB962C8B-B14F-4D97-AF65-F5344CB8AC3E}">
        <p14:creationId xmlns:p14="http://schemas.microsoft.com/office/powerpoint/2010/main" val="352607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8706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604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075" b="-1"/>
          <a:stretch/>
        </p:blipFill>
        <p:spPr>
          <a:xfrm>
            <a:off x="0" y="-22979"/>
            <a:ext cx="9144001" cy="6880979"/>
          </a:xfrm>
          <a:prstGeom prst="rect">
            <a:avLst/>
          </a:prstGeom>
        </p:spPr>
      </p:pic>
      <p:sp>
        <p:nvSpPr>
          <p:cNvPr id="3" name="Rectangle 2"/>
          <p:cNvSpPr/>
          <p:nvPr/>
        </p:nvSpPr>
        <p:spPr>
          <a:xfrm>
            <a:off x="2191647" y="4660662"/>
            <a:ext cx="6651138" cy="2062103"/>
          </a:xfrm>
          <a:prstGeom prst="rect">
            <a:avLst/>
          </a:prstGeom>
          <a:noFill/>
        </p:spPr>
        <p:txBody>
          <a:bodyPr wrap="square" lIns="91440" tIns="45720" rIns="91440" bIns="45720">
            <a:spAutoFit/>
          </a:bodyPr>
          <a:lstStyle/>
          <a:p>
            <a:pPr algn="r">
              <a:defRPr/>
            </a:pPr>
            <a:r>
              <a:rPr lang="en-US" sz="4000" i="1" dirty="0">
                <a:ln w="18415" cmpd="sng">
                  <a:solidFill>
                    <a:srgbClr val="FFFFFF"/>
                  </a:solidFill>
                  <a:prstDash val="solid"/>
                </a:ln>
                <a:solidFill>
                  <a:srgbClr val="FFFFFF"/>
                </a:solidFill>
                <a:effectLst>
                  <a:outerShdw blurRad="63500" dir="3600000" algn="tl" rotWithShape="0">
                    <a:srgbClr val="000000">
                      <a:alpha val="70000"/>
                    </a:srgbClr>
                  </a:outerShdw>
                </a:effectLst>
              </a:rPr>
              <a:t>"I aimed at the public's heart, and by accident I hit it in the stomach</a:t>
            </a:r>
            <a:r>
              <a:rPr lang="en-US" sz="4800" i="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Tree>
    <p:extLst>
      <p:ext uri="{BB962C8B-B14F-4D97-AF65-F5344CB8AC3E}">
        <p14:creationId xmlns:p14="http://schemas.microsoft.com/office/powerpoint/2010/main" val="353111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1331</TotalTime>
  <Words>2919</Words>
  <Application>Microsoft Office PowerPoint</Application>
  <PresentationFormat>On-screen Show (4:3)</PresentationFormat>
  <Paragraphs>281</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American Typewriter</vt:lpstr>
      <vt:lpstr>Arial</vt:lpstr>
      <vt:lpstr>Calibri</vt:lpstr>
      <vt:lpstr>Century Gothic</vt:lpstr>
      <vt:lpstr>Impact</vt:lpstr>
      <vt:lpstr>Times New Roman</vt:lpstr>
      <vt:lpstr>Wingdings</vt:lpstr>
      <vt:lpstr>Wingdings 2</vt:lpstr>
      <vt:lpstr>Plaza</vt:lpstr>
      <vt:lpstr>Pushing for Progress</vt:lpstr>
      <vt:lpstr>Progressivism</vt:lpstr>
      <vt:lpstr>Drawing Attention to the Problem</vt:lpstr>
      <vt:lpstr>Muckrakers in Action</vt:lpstr>
      <vt:lpstr>Muckrakers in Action</vt:lpstr>
      <vt:lpstr>PowerPoint Presentation</vt:lpstr>
      <vt:lpstr>PowerPoint Presentation</vt:lpstr>
      <vt:lpstr>PowerPoint Presentation</vt:lpstr>
      <vt:lpstr>PowerPoint Presentation</vt:lpstr>
      <vt:lpstr>Effects of The Jungle</vt:lpstr>
      <vt:lpstr>Muckraking for Minorities</vt:lpstr>
      <vt:lpstr>Muckraking for Minorities</vt:lpstr>
      <vt:lpstr>Rage Against the Machine!</vt:lpstr>
      <vt:lpstr>Fixing Politics and Voting</vt:lpstr>
      <vt:lpstr>City Reforms</vt:lpstr>
      <vt:lpstr>State Reforms</vt:lpstr>
      <vt:lpstr>State Reforms</vt:lpstr>
      <vt:lpstr>National Reform</vt:lpstr>
      <vt:lpstr>PowerPoint Presentation</vt:lpstr>
      <vt:lpstr>Solution:</vt:lpstr>
      <vt:lpstr>Solution:</vt:lpstr>
      <vt:lpstr>PowerPoint Presentation</vt:lpstr>
      <vt:lpstr>Gospel of Wealth</vt:lpstr>
      <vt:lpstr>Modern-day Gospel of Wealth</vt:lpstr>
      <vt:lpstr>Mother Jones</vt:lpstr>
      <vt:lpstr>Campaign Against Child Labor</vt:lpstr>
      <vt:lpstr>PowerPoint Presentation</vt:lpstr>
      <vt:lpstr>PowerPoint Presentation</vt:lpstr>
      <vt:lpstr>PowerPoint Presentation</vt:lpstr>
      <vt:lpstr>PowerPoint Presentation</vt:lpstr>
      <vt:lpstr>PowerPoint Presentation</vt:lpstr>
      <vt:lpstr>Recent Tragedies</vt:lpstr>
      <vt:lpstr>Results</vt:lpstr>
    </vt:vector>
  </TitlesOfParts>
  <Company>#8351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Macie Hanrahan</dc:creator>
  <cp:lastModifiedBy>David Cummings</cp:lastModifiedBy>
  <cp:revision>45</cp:revision>
  <cp:lastPrinted>2014-01-18T03:09:57Z</cp:lastPrinted>
  <dcterms:created xsi:type="dcterms:W3CDTF">2014-01-14T04:31:44Z</dcterms:created>
  <dcterms:modified xsi:type="dcterms:W3CDTF">2020-01-24T19:34:31Z</dcterms:modified>
</cp:coreProperties>
</file>