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2"/>
  </p:notesMasterIdLst>
  <p:sldIdLst>
    <p:sldId id="256" r:id="rId2"/>
    <p:sldId id="260" r:id="rId3"/>
    <p:sldId id="268" r:id="rId4"/>
    <p:sldId id="269" r:id="rId5"/>
    <p:sldId id="262" r:id="rId6"/>
    <p:sldId id="271" r:id="rId7"/>
    <p:sldId id="274" r:id="rId8"/>
    <p:sldId id="275" r:id="rId9"/>
    <p:sldId id="272" r:id="rId10"/>
    <p:sldId id="265" r:id="rId11"/>
    <p:sldId id="273" r:id="rId12"/>
    <p:sldId id="266"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E6E6E6"/>
    <a:srgbClr val="FFC505"/>
    <a:srgbClr val="E8D1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618" autoAdjust="0"/>
  </p:normalViewPr>
  <p:slideViewPr>
    <p:cSldViewPr snapToGrid="0" snapToObjects="1">
      <p:cViewPr varScale="1">
        <p:scale>
          <a:sx n="61" d="100"/>
          <a:sy n="61" d="100"/>
        </p:scale>
        <p:origin x="224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6353B3-0115-C54D-B1A6-7DA5962E59FE}" type="datetimeFigureOut">
              <a:rPr lang="en-US" smtClean="0"/>
              <a:t>12/23/2016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1DFD49-C949-C34A-886B-F75A42B5BC6A}" type="slidenum">
              <a:rPr lang="en-US" smtClean="0"/>
              <a:t>‹#›</a:t>
            </a:fld>
            <a:endParaRPr lang="en-US"/>
          </a:p>
        </p:txBody>
      </p:sp>
    </p:spTree>
    <p:extLst>
      <p:ext uri="{BB962C8B-B14F-4D97-AF65-F5344CB8AC3E}">
        <p14:creationId xmlns:p14="http://schemas.microsoft.com/office/powerpoint/2010/main" val="17268961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1DFD49-C949-C34A-886B-F75A42B5BC6A}" type="slidenum">
              <a:rPr lang="en-US" smtClean="0"/>
              <a:t>1</a:t>
            </a:fld>
            <a:endParaRPr lang="en-US"/>
          </a:p>
        </p:txBody>
      </p:sp>
    </p:spTree>
    <p:extLst>
      <p:ext uri="{BB962C8B-B14F-4D97-AF65-F5344CB8AC3E}">
        <p14:creationId xmlns:p14="http://schemas.microsoft.com/office/powerpoint/2010/main" val="2009653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Although other issues were addressed, the currency question was at the forefront of the 1896 election.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Both sides threw around wild economic accusations and played on people's economic fears, reminding</a:t>
            </a:r>
            <a:r>
              <a:rPr lang="en-US" baseline="0" dirty="0" smtClean="0"/>
              <a:t> voters of the terrors of the Panic of 1893</a:t>
            </a:r>
            <a:r>
              <a:rPr lang="en-US" dirty="0" smtClean="0"/>
              <a:t>.</a:t>
            </a:r>
          </a:p>
          <a:p>
            <a:pPr marL="171450" indent="-171450">
              <a:buFont typeface="Arial"/>
              <a:buChar char="•"/>
            </a:pPr>
            <a:r>
              <a:rPr lang="en-US" dirty="0" smtClean="0"/>
              <a:t>William Jennings Bryan was a brilliant and energetic orator.  His campaign speeches rose the silver standard to near religion status.  Silver was going to save the poor. </a:t>
            </a:r>
          </a:p>
          <a:p>
            <a:pPr marL="171450" indent="-171450">
              <a:buFont typeface="Arial"/>
              <a:buChar char="•"/>
            </a:pPr>
            <a:r>
              <a:rPr lang="en-US" dirty="0" smtClean="0"/>
              <a:t>McKinley hinted that if Bryan were elected, people would lose their jobs, that employers would cut wages for remaining workers, and gold was the answer to saving the economy.</a:t>
            </a:r>
          </a:p>
          <a:p>
            <a:pPr marL="171450" indent="-171450">
              <a:buFont typeface="Arial"/>
              <a:buChar char="•"/>
            </a:pPr>
            <a:r>
              <a:rPr lang="en-US" dirty="0" smtClean="0"/>
              <a:t>McKinley won the election 1896 easily, 271 to 176 electoral votes. Bryan carried the South and West, McKinley carried the Northeast, Midwest, and far West.</a:t>
            </a:r>
          </a:p>
          <a:p>
            <a:pPr marL="171450" indent="-171450">
              <a:buFont typeface="Arial"/>
              <a:buChar char="•"/>
            </a:pPr>
            <a:r>
              <a:rPr lang="en-US" dirty="0" smtClean="0"/>
              <a:t>The election was a victory for business, conservatives, and middle class values (as opposed to the working class), and it started 16 years of Republican presidents (and 8 of the next 36 years).</a:t>
            </a:r>
          </a:p>
        </p:txBody>
      </p:sp>
      <p:sp>
        <p:nvSpPr>
          <p:cNvPr id="4" name="Slide Number Placeholder 3"/>
          <p:cNvSpPr>
            <a:spLocks noGrp="1"/>
          </p:cNvSpPr>
          <p:nvPr>
            <p:ph type="sldNum" sz="quarter" idx="10"/>
          </p:nvPr>
        </p:nvSpPr>
        <p:spPr/>
        <p:txBody>
          <a:bodyPr/>
          <a:lstStyle/>
          <a:p>
            <a:fld id="{FF1DFD49-C949-C34A-886B-F75A42B5BC6A}" type="slidenum">
              <a:rPr lang="en-US" smtClean="0"/>
              <a:t>11</a:t>
            </a:fld>
            <a:endParaRPr lang="en-US"/>
          </a:p>
        </p:txBody>
      </p:sp>
    </p:spTree>
    <p:extLst>
      <p:ext uri="{BB962C8B-B14F-4D97-AF65-F5344CB8AC3E}">
        <p14:creationId xmlns:p14="http://schemas.microsoft.com/office/powerpoint/2010/main" val="1797717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With the gold/silver issue decided, the tariff became the lead issue.  Congress raised the tariff rates to 46.5%</a:t>
            </a:r>
            <a:r>
              <a:rPr lang="en-US" baseline="0" dirty="0" smtClean="0"/>
              <a:t> - </a:t>
            </a:r>
            <a:r>
              <a:rPr lang="en-US" dirty="0" smtClean="0"/>
              <a:t>higher, but not as high as some had wanted.</a:t>
            </a:r>
          </a:p>
          <a:p>
            <a:pPr marL="171450" indent="-171450">
              <a:buFont typeface="Arial"/>
              <a:buChar char="•"/>
            </a:pPr>
            <a:r>
              <a:rPr lang="en-US" dirty="0" smtClean="0"/>
              <a:t>Congress passed the Gold Standard Act (1900) officially set America’s currency on the gold standard, bringing</a:t>
            </a:r>
            <a:r>
              <a:rPr lang="en-US" baseline="0" dirty="0" smtClean="0"/>
              <a:t> </a:t>
            </a:r>
            <a:r>
              <a:rPr lang="en-US" dirty="0" smtClean="0"/>
              <a:t>economic calm and stability.</a:t>
            </a:r>
          </a:p>
          <a:p>
            <a:pPr marL="171450" indent="-171450">
              <a:buFont typeface="Arial"/>
              <a:buChar char="•"/>
            </a:pPr>
            <a:r>
              <a:rPr lang="en-US" dirty="0" smtClean="0"/>
              <a:t>Also, there was a gold rush in Alaska, the "Klondike gold rush." Lots of new gold</a:t>
            </a:r>
            <a:r>
              <a:rPr lang="en-US" baseline="0" dirty="0" smtClean="0"/>
              <a:t> </a:t>
            </a:r>
            <a:r>
              <a:rPr lang="en-US" dirty="0" smtClean="0"/>
              <a:t>brought the inflation that the </a:t>
            </a:r>
            <a:r>
              <a:rPr lang="en-US" dirty="0" err="1" smtClean="0"/>
              <a:t>silverites</a:t>
            </a:r>
            <a:r>
              <a:rPr lang="en-US" dirty="0" smtClean="0"/>
              <a:t> had long wanted.</a:t>
            </a:r>
          </a:p>
          <a:p>
            <a:pPr marL="171450" indent="-171450">
              <a:buFont typeface="Arial"/>
              <a:buChar char="•"/>
            </a:pPr>
            <a:r>
              <a:rPr lang="en-US" dirty="0" smtClean="0"/>
              <a:t>The economy rebounded as well due to</a:t>
            </a:r>
            <a:r>
              <a:rPr lang="en-US" baseline="0" dirty="0" smtClean="0"/>
              <a:t> </a:t>
            </a:r>
          </a:p>
          <a:p>
            <a:pPr marL="628650" lvl="1" indent="-171450">
              <a:buFont typeface="Arial"/>
              <a:buChar char="•"/>
            </a:pPr>
            <a:r>
              <a:rPr lang="en-US" baseline="0" dirty="0" smtClean="0"/>
              <a:t>the natural business cycle rebounding form the Panic of 1893</a:t>
            </a:r>
          </a:p>
          <a:p>
            <a:pPr marL="628650" lvl="1" indent="-171450">
              <a:buFont typeface="Arial"/>
              <a:buChar char="•"/>
            </a:pPr>
            <a:r>
              <a:rPr lang="en-US" baseline="0" dirty="0" smtClean="0"/>
              <a:t>McKinley’s pro-business policies</a:t>
            </a:r>
          </a:p>
          <a:p>
            <a:pPr marL="628650" lvl="1" indent="-171450">
              <a:buFont typeface="Arial"/>
              <a:buChar char="•"/>
            </a:pPr>
            <a:r>
              <a:rPr lang="en-US" baseline="0" dirty="0" smtClean="0"/>
              <a:t>The settling of the gold/silver question</a:t>
            </a:r>
            <a:r>
              <a:rPr lang="en-US" dirty="0" smtClean="0"/>
              <a:t>.</a:t>
            </a:r>
          </a:p>
          <a:p>
            <a:pPr marL="171450" lvl="0" indent="-171450">
              <a:buFont typeface="Arial"/>
              <a:buChar char="•"/>
            </a:pPr>
            <a:r>
              <a:rPr lang="en-US" dirty="0" smtClean="0"/>
              <a:t>The Populist movement faded</a:t>
            </a:r>
            <a:r>
              <a:rPr lang="en-US" baseline="0" dirty="0" smtClean="0"/>
              <a:t> away over the next few years, with their two presidential candidates (1904 and 1908) failing to secure any electoral votes</a:t>
            </a:r>
          </a:p>
          <a:p>
            <a:pPr marL="171450" lvl="0" indent="-171450">
              <a:buFont typeface="Arial"/>
              <a:buChar char="•"/>
            </a:pPr>
            <a:r>
              <a:rPr lang="en-US" baseline="0" dirty="0" smtClean="0"/>
              <a:t>Most Populists began voting with the Democratic party, but were largely split over the issue of segregation</a:t>
            </a:r>
          </a:p>
          <a:p>
            <a:pPr marL="171450" lvl="0" indent="-171450">
              <a:buFont typeface="Arial"/>
              <a:buChar char="•"/>
            </a:pPr>
            <a:r>
              <a:rPr lang="en-US" baseline="0" dirty="0" smtClean="0"/>
              <a:t>They disbanded in 1908, just 16 years after their creation.</a:t>
            </a:r>
            <a:endParaRPr lang="en-US" dirty="0" smtClean="0"/>
          </a:p>
        </p:txBody>
      </p:sp>
      <p:sp>
        <p:nvSpPr>
          <p:cNvPr id="4" name="Slide Number Placeholder 3"/>
          <p:cNvSpPr>
            <a:spLocks noGrp="1"/>
          </p:cNvSpPr>
          <p:nvPr>
            <p:ph type="sldNum" sz="quarter" idx="10"/>
          </p:nvPr>
        </p:nvSpPr>
        <p:spPr/>
        <p:txBody>
          <a:bodyPr/>
          <a:lstStyle/>
          <a:p>
            <a:fld id="{FF1DFD49-C949-C34A-886B-F75A42B5BC6A}" type="slidenum">
              <a:rPr lang="en-US" smtClean="0"/>
              <a:t>12</a:t>
            </a:fld>
            <a:endParaRPr lang="en-US"/>
          </a:p>
        </p:txBody>
      </p:sp>
    </p:spTree>
    <p:extLst>
      <p:ext uri="{BB962C8B-B14F-4D97-AF65-F5344CB8AC3E}">
        <p14:creationId xmlns:p14="http://schemas.microsoft.com/office/powerpoint/2010/main" val="1973750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1EEF35-F3AD-4F37-8350-D93D2CB308D5}" type="slidenum">
              <a:rPr lang="en-US" smtClean="0"/>
              <a:pPr>
                <a:defRPr/>
              </a:pPr>
              <a:t>13</a:t>
            </a:fld>
            <a:endParaRPr lang="en-US"/>
          </a:p>
        </p:txBody>
      </p:sp>
    </p:spTree>
    <p:extLst>
      <p:ext uri="{BB962C8B-B14F-4D97-AF65-F5344CB8AC3E}">
        <p14:creationId xmlns:p14="http://schemas.microsoft.com/office/powerpoint/2010/main" val="1425025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1EEF35-F3AD-4F37-8350-D93D2CB308D5}" type="slidenum">
              <a:rPr lang="en-US" smtClean="0"/>
              <a:pPr>
                <a:defRPr/>
              </a:pPr>
              <a:t>14</a:t>
            </a:fld>
            <a:endParaRPr lang="en-US"/>
          </a:p>
        </p:txBody>
      </p:sp>
    </p:spTree>
    <p:extLst>
      <p:ext uri="{BB962C8B-B14F-4D97-AF65-F5344CB8AC3E}">
        <p14:creationId xmlns:p14="http://schemas.microsoft.com/office/powerpoint/2010/main" val="485903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1EEF35-F3AD-4F37-8350-D93D2CB308D5}" type="slidenum">
              <a:rPr lang="en-US" smtClean="0"/>
              <a:pPr>
                <a:defRPr/>
              </a:pPr>
              <a:t>15</a:t>
            </a:fld>
            <a:endParaRPr lang="en-US"/>
          </a:p>
        </p:txBody>
      </p:sp>
    </p:spTree>
    <p:extLst>
      <p:ext uri="{BB962C8B-B14F-4D97-AF65-F5344CB8AC3E}">
        <p14:creationId xmlns:p14="http://schemas.microsoft.com/office/powerpoint/2010/main" val="1675863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1EEF35-F3AD-4F37-8350-D93D2CB308D5}" type="slidenum">
              <a:rPr lang="en-US" smtClean="0"/>
              <a:pPr>
                <a:defRPr/>
              </a:pPr>
              <a:t>16</a:t>
            </a:fld>
            <a:endParaRPr lang="en-US"/>
          </a:p>
        </p:txBody>
      </p:sp>
    </p:spTree>
    <p:extLst>
      <p:ext uri="{BB962C8B-B14F-4D97-AF65-F5344CB8AC3E}">
        <p14:creationId xmlns:p14="http://schemas.microsoft.com/office/powerpoint/2010/main" val="955338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1EEF35-F3AD-4F37-8350-D93D2CB308D5}" type="slidenum">
              <a:rPr lang="en-US" smtClean="0"/>
              <a:pPr>
                <a:defRPr/>
              </a:pPr>
              <a:t>17</a:t>
            </a:fld>
            <a:endParaRPr lang="en-US"/>
          </a:p>
        </p:txBody>
      </p:sp>
    </p:spTree>
    <p:extLst>
      <p:ext uri="{BB962C8B-B14F-4D97-AF65-F5344CB8AC3E}">
        <p14:creationId xmlns:p14="http://schemas.microsoft.com/office/powerpoint/2010/main" val="1930558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1EEF35-F3AD-4F37-8350-D93D2CB308D5}" type="slidenum">
              <a:rPr lang="en-US" smtClean="0"/>
              <a:pPr>
                <a:defRPr/>
              </a:pPr>
              <a:t>18</a:t>
            </a:fld>
            <a:endParaRPr lang="en-US"/>
          </a:p>
        </p:txBody>
      </p:sp>
    </p:spTree>
    <p:extLst>
      <p:ext uri="{BB962C8B-B14F-4D97-AF65-F5344CB8AC3E}">
        <p14:creationId xmlns:p14="http://schemas.microsoft.com/office/powerpoint/2010/main" val="1825559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1EEF35-F3AD-4F37-8350-D93D2CB308D5}" type="slidenum">
              <a:rPr lang="en-US" smtClean="0"/>
              <a:pPr>
                <a:defRPr/>
              </a:pPr>
              <a:t>19</a:t>
            </a:fld>
            <a:endParaRPr lang="en-US"/>
          </a:p>
        </p:txBody>
      </p:sp>
    </p:spTree>
    <p:extLst>
      <p:ext uri="{BB962C8B-B14F-4D97-AF65-F5344CB8AC3E}">
        <p14:creationId xmlns:p14="http://schemas.microsoft.com/office/powerpoint/2010/main" val="3253827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1EEF35-F3AD-4F37-8350-D93D2CB308D5}" type="slidenum">
              <a:rPr lang="en-US" smtClean="0"/>
              <a:pPr>
                <a:defRPr/>
              </a:pPr>
              <a:t>20</a:t>
            </a:fld>
            <a:endParaRPr lang="en-US"/>
          </a:p>
        </p:txBody>
      </p:sp>
    </p:spTree>
    <p:extLst>
      <p:ext uri="{BB962C8B-B14F-4D97-AF65-F5344CB8AC3E}">
        <p14:creationId xmlns:p14="http://schemas.microsoft.com/office/powerpoint/2010/main" val="1432579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01EEF35-F3AD-4F37-8350-D93D2CB308D5}" type="slidenum">
              <a:rPr lang="en-US" smtClean="0"/>
              <a:pPr>
                <a:defRPr/>
              </a:pPr>
              <a:t>2</a:t>
            </a:fld>
            <a:endParaRPr lang="en-US"/>
          </a:p>
        </p:txBody>
      </p:sp>
    </p:spTree>
    <p:extLst>
      <p:ext uri="{BB962C8B-B14F-4D97-AF65-F5344CB8AC3E}">
        <p14:creationId xmlns:p14="http://schemas.microsoft.com/office/powerpoint/2010/main" val="2013739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1EEF35-F3AD-4F37-8350-D93D2CB308D5}" type="slidenum">
              <a:rPr lang="en-US" smtClean="0"/>
              <a:pPr>
                <a:defRPr/>
              </a:pPr>
              <a:t>21</a:t>
            </a:fld>
            <a:endParaRPr lang="en-US"/>
          </a:p>
        </p:txBody>
      </p:sp>
    </p:spTree>
    <p:extLst>
      <p:ext uri="{BB962C8B-B14F-4D97-AF65-F5344CB8AC3E}">
        <p14:creationId xmlns:p14="http://schemas.microsoft.com/office/powerpoint/2010/main" val="3813138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1EEF35-F3AD-4F37-8350-D93D2CB308D5}" type="slidenum">
              <a:rPr lang="en-US" smtClean="0"/>
              <a:pPr>
                <a:defRPr/>
              </a:pPr>
              <a:t>22</a:t>
            </a:fld>
            <a:endParaRPr lang="en-US"/>
          </a:p>
        </p:txBody>
      </p:sp>
    </p:spTree>
    <p:extLst>
      <p:ext uri="{BB962C8B-B14F-4D97-AF65-F5344CB8AC3E}">
        <p14:creationId xmlns:p14="http://schemas.microsoft.com/office/powerpoint/2010/main" val="3915484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1EEF35-F3AD-4F37-8350-D93D2CB308D5}" type="slidenum">
              <a:rPr lang="en-US" smtClean="0"/>
              <a:pPr>
                <a:defRPr/>
              </a:pPr>
              <a:t>23</a:t>
            </a:fld>
            <a:endParaRPr lang="en-US"/>
          </a:p>
        </p:txBody>
      </p:sp>
    </p:spTree>
    <p:extLst>
      <p:ext uri="{BB962C8B-B14F-4D97-AF65-F5344CB8AC3E}">
        <p14:creationId xmlns:p14="http://schemas.microsoft.com/office/powerpoint/2010/main" val="1474625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1EEF35-F3AD-4F37-8350-D93D2CB308D5}" type="slidenum">
              <a:rPr lang="en-US" smtClean="0"/>
              <a:pPr>
                <a:defRPr/>
              </a:pPr>
              <a:t>24</a:t>
            </a:fld>
            <a:endParaRPr lang="en-US"/>
          </a:p>
        </p:txBody>
      </p:sp>
    </p:spTree>
    <p:extLst>
      <p:ext uri="{BB962C8B-B14F-4D97-AF65-F5344CB8AC3E}">
        <p14:creationId xmlns:p14="http://schemas.microsoft.com/office/powerpoint/2010/main" val="566251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1EEF35-F3AD-4F37-8350-D93D2CB308D5}" type="slidenum">
              <a:rPr lang="en-US" smtClean="0"/>
              <a:pPr>
                <a:defRPr/>
              </a:pPr>
              <a:t>25</a:t>
            </a:fld>
            <a:endParaRPr lang="en-US"/>
          </a:p>
        </p:txBody>
      </p:sp>
    </p:spTree>
    <p:extLst>
      <p:ext uri="{BB962C8B-B14F-4D97-AF65-F5344CB8AC3E}">
        <p14:creationId xmlns:p14="http://schemas.microsoft.com/office/powerpoint/2010/main" val="402129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1EEF35-F3AD-4F37-8350-D93D2CB308D5}" type="slidenum">
              <a:rPr lang="en-US" smtClean="0"/>
              <a:pPr>
                <a:defRPr/>
              </a:pPr>
              <a:t>26</a:t>
            </a:fld>
            <a:endParaRPr lang="en-US"/>
          </a:p>
        </p:txBody>
      </p:sp>
    </p:spTree>
    <p:extLst>
      <p:ext uri="{BB962C8B-B14F-4D97-AF65-F5344CB8AC3E}">
        <p14:creationId xmlns:p14="http://schemas.microsoft.com/office/powerpoint/2010/main" val="2926831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1EEF35-F3AD-4F37-8350-D93D2CB308D5}" type="slidenum">
              <a:rPr lang="en-US" smtClean="0"/>
              <a:pPr>
                <a:defRPr/>
              </a:pPr>
              <a:t>27</a:t>
            </a:fld>
            <a:endParaRPr lang="en-US"/>
          </a:p>
        </p:txBody>
      </p:sp>
    </p:spTree>
    <p:extLst>
      <p:ext uri="{BB962C8B-B14F-4D97-AF65-F5344CB8AC3E}">
        <p14:creationId xmlns:p14="http://schemas.microsoft.com/office/powerpoint/2010/main" val="721881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1EEF35-F3AD-4F37-8350-D93D2CB308D5}" type="slidenum">
              <a:rPr lang="en-US" smtClean="0"/>
              <a:pPr>
                <a:defRPr/>
              </a:pPr>
              <a:t>28</a:t>
            </a:fld>
            <a:endParaRPr lang="en-US"/>
          </a:p>
        </p:txBody>
      </p:sp>
    </p:spTree>
    <p:extLst>
      <p:ext uri="{BB962C8B-B14F-4D97-AF65-F5344CB8AC3E}">
        <p14:creationId xmlns:p14="http://schemas.microsoft.com/office/powerpoint/2010/main" val="3048295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1EEF35-F3AD-4F37-8350-D93D2CB308D5}" type="slidenum">
              <a:rPr lang="en-US" smtClean="0"/>
              <a:pPr>
                <a:defRPr/>
              </a:pPr>
              <a:t>29</a:t>
            </a:fld>
            <a:endParaRPr lang="en-US"/>
          </a:p>
        </p:txBody>
      </p:sp>
    </p:spTree>
    <p:extLst>
      <p:ext uri="{BB962C8B-B14F-4D97-AF65-F5344CB8AC3E}">
        <p14:creationId xmlns:p14="http://schemas.microsoft.com/office/powerpoint/2010/main" val="1207522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1EEF35-F3AD-4F37-8350-D93D2CB308D5}" type="slidenum">
              <a:rPr lang="en-US" smtClean="0"/>
              <a:pPr>
                <a:defRPr/>
              </a:pPr>
              <a:t>30</a:t>
            </a:fld>
            <a:endParaRPr lang="en-US"/>
          </a:p>
        </p:txBody>
      </p:sp>
    </p:spTree>
    <p:extLst>
      <p:ext uri="{BB962C8B-B14F-4D97-AF65-F5344CB8AC3E}">
        <p14:creationId xmlns:p14="http://schemas.microsoft.com/office/powerpoint/2010/main" val="2251462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dirty="0" smtClean="0"/>
              <a:t>National Grange of the Order of the Patrons of Husbandry</a:t>
            </a:r>
          </a:p>
          <a:p>
            <a:pPr marL="171450" indent="-171450">
              <a:buFont typeface="Arial"/>
              <a:buChar char="•"/>
            </a:pPr>
            <a:r>
              <a:rPr lang="en-US" sz="1200" dirty="0" smtClean="0"/>
              <a:t>Oldest</a:t>
            </a:r>
            <a:r>
              <a:rPr lang="en-US" sz="1200" baseline="0" dirty="0" smtClean="0"/>
              <a:t> agricultural advocacy group with a national scope; est. 1867</a:t>
            </a:r>
            <a:endParaRPr lang="en-US" sz="1200" dirty="0" smtClean="0"/>
          </a:p>
          <a:p>
            <a:pPr marL="171450" indent="-171450">
              <a:buFont typeface="Arial"/>
              <a:buChar char="•"/>
            </a:pPr>
            <a:r>
              <a:rPr lang="en-US" sz="1200" dirty="0" smtClean="0"/>
              <a:t>Developed out of a need</a:t>
            </a:r>
            <a:r>
              <a:rPr lang="en-US" sz="1200" baseline="0" dirty="0" smtClean="0"/>
              <a:t> for updated farming practices and a support system for struggling farmers post Civil War.</a:t>
            </a:r>
          </a:p>
          <a:p>
            <a:pPr marL="171450" indent="-171450">
              <a:buFont typeface="Arial"/>
              <a:buChar char="•"/>
            </a:pPr>
            <a:r>
              <a:rPr lang="en-US" sz="1200" baseline="0" dirty="0" smtClean="0"/>
              <a:t>Included women as an integral part of the organization</a:t>
            </a:r>
          </a:p>
          <a:p>
            <a:pPr marL="628650" lvl="1" indent="-171450">
              <a:buFont typeface="Arial"/>
              <a:buChar char="•"/>
            </a:pPr>
            <a:r>
              <a:rPr lang="en-US" sz="1200" baseline="0" dirty="0" smtClean="0"/>
              <a:t>Encouraged education, both formal and informal</a:t>
            </a:r>
          </a:p>
          <a:p>
            <a:pPr marL="628650" lvl="1" indent="-171450">
              <a:buFont typeface="Arial"/>
              <a:buChar char="•"/>
            </a:pPr>
            <a:r>
              <a:rPr lang="en-US" sz="1200" baseline="0" dirty="0" smtClean="0"/>
              <a:t>Socializing for isolated formers</a:t>
            </a:r>
          </a:p>
          <a:p>
            <a:pPr marL="628650" lvl="1" indent="-171450">
              <a:buFont typeface="Arial"/>
              <a:buChar char="•"/>
            </a:pPr>
            <a:r>
              <a:rPr lang="en-US" sz="1200" baseline="0" dirty="0" smtClean="0"/>
              <a:t>Highly religious</a:t>
            </a:r>
          </a:p>
          <a:p>
            <a:pPr marL="171450" indent="-171450">
              <a:buFont typeface="Arial"/>
              <a:buChar char="•"/>
            </a:pPr>
            <a:r>
              <a:rPr lang="en-US" sz="1200" baseline="0" dirty="0" smtClean="0"/>
              <a:t>Set up co-ops (cooperatively owned stores) so farmers wouldn’t have to sell to one grain elevator</a:t>
            </a:r>
          </a:p>
          <a:p>
            <a:pPr marL="171450" indent="-171450">
              <a:buFont typeface="Arial"/>
              <a:buChar char="•"/>
            </a:pPr>
            <a:r>
              <a:rPr lang="en-US" sz="1200" baseline="0" dirty="0" smtClean="0"/>
              <a:t>Sought to regulate the railroads – “Granger Laws”</a:t>
            </a:r>
          </a:p>
          <a:p>
            <a:pPr marL="171450" indent="-171450">
              <a:buFont typeface="Arial"/>
              <a:buChar char="•"/>
            </a:pPr>
            <a:r>
              <a:rPr lang="en-US" sz="1200" i="1" baseline="0" dirty="0" smtClean="0"/>
              <a:t>Munn v. Illinois </a:t>
            </a:r>
            <a:r>
              <a:rPr lang="en-US" sz="1200" baseline="0" dirty="0" smtClean="0"/>
              <a:t>(1877) – held that grain warehouses were a “private utility in the public interest,” and therefore could be regulated by public law.  Overturned by SC in </a:t>
            </a:r>
            <a:r>
              <a:rPr lang="en-US" sz="1200" i="1" baseline="0" dirty="0" smtClean="0"/>
              <a:t>Wabash v. Illinois</a:t>
            </a:r>
            <a:r>
              <a:rPr lang="en-US" sz="1200" baseline="0" dirty="0" smtClean="0"/>
              <a:t> (1886).</a:t>
            </a:r>
            <a:endParaRPr lang="en-US" sz="1000" baseline="0" dirty="0" smtClean="0"/>
          </a:p>
          <a:p>
            <a:pPr marL="171450" indent="-171450">
              <a:buFont typeface="Arial"/>
              <a:buChar char="•"/>
            </a:pPr>
            <a:endParaRPr lang="en-US" sz="1200" baseline="0" dirty="0" smtClean="0"/>
          </a:p>
          <a:p>
            <a:pPr marL="171450" indent="-171450">
              <a:buFont typeface="Arial"/>
              <a:buChar char="•"/>
            </a:pPr>
            <a:endParaRPr lang="en-US" sz="1200" dirty="0" smtClean="0"/>
          </a:p>
        </p:txBody>
      </p:sp>
      <p:sp>
        <p:nvSpPr>
          <p:cNvPr id="4" name="Slide Number Placeholder 3"/>
          <p:cNvSpPr>
            <a:spLocks noGrp="1"/>
          </p:cNvSpPr>
          <p:nvPr>
            <p:ph type="sldNum" sz="quarter" idx="10"/>
          </p:nvPr>
        </p:nvSpPr>
        <p:spPr/>
        <p:txBody>
          <a:bodyPr/>
          <a:lstStyle/>
          <a:p>
            <a:fld id="{FF1DFD49-C949-C34A-886B-F75A42B5BC6A}" type="slidenum">
              <a:rPr lang="en-US" smtClean="0"/>
              <a:t>3</a:t>
            </a:fld>
            <a:endParaRPr lang="en-US"/>
          </a:p>
        </p:txBody>
      </p:sp>
    </p:spTree>
    <p:extLst>
      <p:ext uri="{BB962C8B-B14F-4D97-AF65-F5344CB8AC3E}">
        <p14:creationId xmlns:p14="http://schemas.microsoft.com/office/powerpoint/2010/main" val="1894388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dirty="0" smtClean="0"/>
              <a:t>Farmers’ Alliance: promoted collective economic action by farmers; very popular in the South and Great Plains.</a:t>
            </a:r>
          </a:p>
          <a:p>
            <a:pPr marL="171450" indent="-171450">
              <a:buFont typeface="Arial"/>
              <a:buChar char="•"/>
            </a:pPr>
            <a:r>
              <a:rPr lang="en-US" sz="1200" dirty="0" smtClean="0"/>
              <a:t>Over 1 million members by 1890</a:t>
            </a:r>
          </a:p>
          <a:p>
            <a:pPr marL="171450" indent="-171450">
              <a:buFont typeface="Arial"/>
              <a:buChar char="•"/>
            </a:pPr>
            <a:r>
              <a:rPr lang="en-US" sz="1200" dirty="0" smtClean="0"/>
              <a:t>Excluded tenant farmers, sharecroppers, and blacks</a:t>
            </a:r>
          </a:p>
          <a:p>
            <a:pPr marL="171450" indent="-171450">
              <a:buFont typeface="Arial"/>
              <a:buChar char="•"/>
            </a:pPr>
            <a:r>
              <a:rPr lang="en-US" sz="1200" dirty="0" smtClean="0"/>
              <a:t>Supported regulation of the transportation</a:t>
            </a:r>
            <a:r>
              <a:rPr lang="en-US" sz="1200" baseline="0" dirty="0" smtClean="0"/>
              <a:t> industry, establishment of an income tax, and inflation of the nation’s money supply</a:t>
            </a:r>
            <a:endParaRPr lang="en-US" sz="1200" dirty="0" smtClean="0"/>
          </a:p>
          <a:p>
            <a:pPr marL="171450" indent="-171450">
              <a:buFont typeface="Arial"/>
              <a:buChar char="•"/>
            </a:pPr>
            <a:r>
              <a:rPr lang="en-US" sz="1200" dirty="0" smtClean="0"/>
              <a:t>Was ineffective at achieving their goals because they had no means against to change national policy.</a:t>
            </a:r>
          </a:p>
          <a:p>
            <a:pPr marL="171450" indent="-171450">
              <a:buFont typeface="Arial"/>
              <a:buChar char="•"/>
            </a:pPr>
            <a:r>
              <a:rPr lang="en-US" sz="1200" dirty="0" smtClean="0"/>
              <a:t>Would evolve into the People’s/Populist party</a:t>
            </a:r>
          </a:p>
          <a:p>
            <a:pPr marL="171450" indent="-171450">
              <a:buFont typeface="Arial"/>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FF1DFD49-C949-C34A-886B-F75A42B5BC6A}" type="slidenum">
              <a:rPr lang="en-US" smtClean="0"/>
              <a:t>4</a:t>
            </a:fld>
            <a:endParaRPr lang="en-US"/>
          </a:p>
        </p:txBody>
      </p:sp>
    </p:spTree>
    <p:extLst>
      <p:ext uri="{BB962C8B-B14F-4D97-AF65-F5344CB8AC3E}">
        <p14:creationId xmlns:p14="http://schemas.microsoft.com/office/powerpoint/2010/main" val="1835943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indent="-457200">
              <a:buFont typeface="Arial"/>
              <a:buChar char="•"/>
            </a:pPr>
            <a:r>
              <a:rPr lang="en-US" sz="1200" dirty="0" smtClean="0"/>
              <a:t>Neither the Democrats or Republicans were willing to take on the issues of the Farmers’ Alliance.</a:t>
            </a:r>
          </a:p>
          <a:p>
            <a:pPr marL="457200" indent="-457200">
              <a:buFont typeface="Arial"/>
              <a:buChar char="•"/>
            </a:pPr>
            <a:r>
              <a:rPr lang="en-US" sz="1200" dirty="0" smtClean="0"/>
              <a:t>The Farmers’ Alliance and the Knights of Labor created the Populist Party, AKA: the People’s Party. 1891</a:t>
            </a:r>
          </a:p>
          <a:p>
            <a:pPr marL="914400" lvl="1" indent="-457200">
              <a:buFont typeface="Arial"/>
              <a:buChar char="•"/>
            </a:pPr>
            <a:r>
              <a:rPr lang="en-US" sz="1200" dirty="0" smtClean="0"/>
              <a:t>Made up of mostly farmers and factory laborers; women were highly involved.</a:t>
            </a:r>
          </a:p>
          <a:p>
            <a:pPr marL="914400" lvl="1" indent="-457200">
              <a:buFont typeface="Arial"/>
              <a:buChar char="•"/>
            </a:pPr>
            <a:r>
              <a:rPr lang="en-US" sz="1200" dirty="0" smtClean="0"/>
              <a:t>Goal was to fight against the moneyed classes that controlled</a:t>
            </a:r>
            <a:r>
              <a:rPr lang="en-US" sz="1200" baseline="0" dirty="0" smtClean="0"/>
              <a:t> business and the government and create legislation to benefit the working classes</a:t>
            </a:r>
          </a:p>
          <a:p>
            <a:pPr marL="457200" lvl="0" indent="-457200">
              <a:buFont typeface="Arial"/>
              <a:buChar char="•"/>
            </a:pPr>
            <a:r>
              <a:rPr lang="en-US" sz="1200" baseline="0" dirty="0" smtClean="0"/>
              <a:t>Mary Elizabeth Lease, AKA: Mary </a:t>
            </a:r>
            <a:r>
              <a:rPr lang="en-US" sz="1200" baseline="0" dirty="0" err="1" smtClean="0"/>
              <a:t>Yellin</a:t>
            </a:r>
            <a:r>
              <a:rPr lang="en-US" sz="1200" baseline="0" dirty="0" smtClean="0"/>
              <a:t>’ or the Kansas Pythoness</a:t>
            </a:r>
          </a:p>
          <a:p>
            <a:pPr marL="914400" lvl="1" indent="-457200">
              <a:buFont typeface="Arial"/>
              <a:buChar char="•"/>
            </a:pPr>
            <a:r>
              <a:rPr lang="en-US" sz="1200" i="1" dirty="0" smtClean="0"/>
              <a:t>“If</a:t>
            </a:r>
            <a:r>
              <a:rPr lang="en-US" sz="1200" i="1" baseline="0" dirty="0" smtClean="0"/>
              <a:t> one man has not enough to eat three times a day and another man has $25 million, that last man has something that belongs to the first.”</a:t>
            </a:r>
            <a:endParaRPr lang="en-US" sz="1200" i="1" dirty="0" smtClean="0"/>
          </a:p>
          <a:p>
            <a:pPr marL="171450" indent="-171450">
              <a:buFont typeface="Arial"/>
              <a:buChar char="•"/>
            </a:pPr>
            <a:endParaRPr lang="en-US" sz="1200" dirty="0"/>
          </a:p>
        </p:txBody>
      </p:sp>
      <p:sp>
        <p:nvSpPr>
          <p:cNvPr id="4" name="Slide Number Placeholder 3"/>
          <p:cNvSpPr>
            <a:spLocks noGrp="1"/>
          </p:cNvSpPr>
          <p:nvPr>
            <p:ph type="sldNum" sz="quarter" idx="10"/>
          </p:nvPr>
        </p:nvSpPr>
        <p:spPr/>
        <p:txBody>
          <a:bodyPr/>
          <a:lstStyle/>
          <a:p>
            <a:pPr>
              <a:defRPr/>
            </a:pPr>
            <a:fld id="{D01EEF35-F3AD-4F37-8350-D93D2CB308D5}" type="slidenum">
              <a:rPr lang="en-US" smtClean="0"/>
              <a:pPr>
                <a:defRPr/>
              </a:pPr>
              <a:t>5</a:t>
            </a:fld>
            <a:endParaRPr lang="en-US"/>
          </a:p>
        </p:txBody>
      </p:sp>
    </p:spTree>
    <p:extLst>
      <p:ext uri="{BB962C8B-B14F-4D97-AF65-F5344CB8AC3E}">
        <p14:creationId xmlns:p14="http://schemas.microsoft.com/office/powerpoint/2010/main" val="215241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Populists met in Omaha in 1892</a:t>
            </a:r>
            <a:r>
              <a:rPr lang="en-US" baseline="0" dirty="0" smtClean="0"/>
              <a:t> to draw up the official party platform, addressing the needs of both farmers and factory workers</a:t>
            </a:r>
          </a:p>
          <a:p>
            <a:pPr marL="171450" indent="-171450">
              <a:buFont typeface="Arial"/>
              <a:buChar char="•"/>
            </a:pPr>
            <a:r>
              <a:rPr lang="en-US" baseline="0" dirty="0" smtClean="0"/>
              <a:t>Largest issue was the free coinage of silver, but also addressed abuses of big business against the “little guy” and unfair practices under the US government</a:t>
            </a:r>
          </a:p>
          <a:p>
            <a:pPr marL="171450" indent="-171450">
              <a:buFont typeface="Arial"/>
              <a:buChar char="•"/>
            </a:pPr>
            <a:r>
              <a:rPr lang="en-US" baseline="0" dirty="0" smtClean="0"/>
              <a:t>Gained a few Congressional seats and governorships, but never held positions at the top of the national government.</a:t>
            </a:r>
          </a:p>
          <a:p>
            <a:pPr marL="171450" indent="-171450">
              <a:buFont typeface="Arial"/>
              <a:buChar char="•"/>
            </a:pPr>
            <a:r>
              <a:rPr lang="en-US" baseline="0" dirty="0" smtClean="0"/>
              <a:t>Would achieve most of their goals, though some not for many years, and not through their own party</a:t>
            </a:r>
            <a:endParaRPr lang="en-US" dirty="0"/>
          </a:p>
        </p:txBody>
      </p:sp>
      <p:sp>
        <p:nvSpPr>
          <p:cNvPr id="4" name="Slide Number Placeholder 3"/>
          <p:cNvSpPr>
            <a:spLocks noGrp="1"/>
          </p:cNvSpPr>
          <p:nvPr>
            <p:ph type="sldNum" sz="quarter" idx="10"/>
          </p:nvPr>
        </p:nvSpPr>
        <p:spPr/>
        <p:txBody>
          <a:bodyPr/>
          <a:lstStyle/>
          <a:p>
            <a:fld id="{FF1DFD49-C949-C34A-886B-F75A42B5BC6A}" type="slidenum">
              <a:rPr lang="en-US" smtClean="0"/>
              <a:t>6</a:t>
            </a:fld>
            <a:endParaRPr lang="en-US"/>
          </a:p>
        </p:txBody>
      </p:sp>
    </p:spTree>
    <p:extLst>
      <p:ext uri="{BB962C8B-B14F-4D97-AF65-F5344CB8AC3E}">
        <p14:creationId xmlns:p14="http://schemas.microsoft.com/office/powerpoint/2010/main" val="2403794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1EEF35-F3AD-4F37-8350-D93D2CB308D5}" type="slidenum">
              <a:rPr lang="en-US" smtClean="0"/>
              <a:pPr>
                <a:defRPr/>
              </a:pPr>
              <a:t>7</a:t>
            </a:fld>
            <a:endParaRPr lang="en-US"/>
          </a:p>
        </p:txBody>
      </p:sp>
    </p:spTree>
    <p:extLst>
      <p:ext uri="{BB962C8B-B14F-4D97-AF65-F5344CB8AC3E}">
        <p14:creationId xmlns:p14="http://schemas.microsoft.com/office/powerpoint/2010/main" val="2239046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 </a:t>
            </a:r>
            <a:r>
              <a:rPr lang="en-US" dirty="0" err="1" smtClean="0"/>
              <a:t>Silverite</a:t>
            </a:r>
            <a:r>
              <a:rPr lang="en-US" dirty="0" smtClean="0"/>
              <a:t> coalition's famous slogan was "16 to 1" – that is, the ratio of sixteen ounces of silver equal in value to one ounce of gold</a:t>
            </a:r>
          </a:p>
          <a:p>
            <a:pPr marL="628650" lvl="1" indent="-171450" defTabSz="457200">
              <a:spcBef>
                <a:spcPts val="0"/>
              </a:spcBef>
              <a:buClrTx/>
              <a:buFont typeface="Arial"/>
              <a:buChar char="•"/>
              <a:defRPr/>
            </a:pPr>
            <a:r>
              <a:rPr lang="en-US" dirty="0" smtClean="0"/>
              <a:t>Wanted to inflate the money supply to help debtors paying off their loans. The debt amount would stay the same but they would have more silver money with which to pay it.</a:t>
            </a:r>
          </a:p>
          <a:p>
            <a:pPr marL="628650" lvl="1" indent="-171450" defTabSz="457200">
              <a:spcBef>
                <a:spcPts val="0"/>
              </a:spcBef>
              <a:buClrTx/>
              <a:buFont typeface="Arial"/>
              <a:buChar char="•"/>
              <a:defRPr/>
            </a:pPr>
            <a:r>
              <a:rPr lang="en-US" dirty="0" smtClean="0"/>
              <a:t>Largely supported by Westerners (where silver was mined), Populists, and some Democrats</a:t>
            </a:r>
            <a:endParaRPr lang="en-US" dirty="0"/>
          </a:p>
        </p:txBody>
      </p:sp>
      <p:sp>
        <p:nvSpPr>
          <p:cNvPr id="4" name="Slide Number Placeholder 3"/>
          <p:cNvSpPr>
            <a:spLocks noGrp="1"/>
          </p:cNvSpPr>
          <p:nvPr>
            <p:ph type="sldNum" sz="quarter" idx="10"/>
          </p:nvPr>
        </p:nvSpPr>
        <p:spPr/>
        <p:txBody>
          <a:bodyPr/>
          <a:lstStyle/>
          <a:p>
            <a:fld id="{FF1DFD49-C949-C34A-886B-F75A42B5BC6A}" type="slidenum">
              <a:rPr lang="en-US" smtClean="0"/>
              <a:t>9</a:t>
            </a:fld>
            <a:endParaRPr lang="en-US"/>
          </a:p>
        </p:txBody>
      </p:sp>
    </p:spTree>
    <p:extLst>
      <p:ext uri="{BB962C8B-B14F-4D97-AF65-F5344CB8AC3E}">
        <p14:creationId xmlns:p14="http://schemas.microsoft.com/office/powerpoint/2010/main" val="606221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r>
              <a:rPr lang="en-US" dirty="0" smtClean="0"/>
              <a:t>William Jennings Bryan, a former</a:t>
            </a:r>
            <a:r>
              <a:rPr lang="en-US" baseline="0" dirty="0" smtClean="0"/>
              <a:t> Congressman from Nebraska,</a:t>
            </a:r>
            <a:r>
              <a:rPr lang="en-US" dirty="0" smtClean="0"/>
              <a:t> took on the </a:t>
            </a:r>
            <a:r>
              <a:rPr lang="en-US" dirty="0" err="1" smtClean="0"/>
              <a:t>Silverite’s</a:t>
            </a:r>
            <a:r>
              <a:rPr lang="en-US" dirty="0" smtClean="0"/>
              <a:t> cause</a:t>
            </a:r>
            <a:r>
              <a:rPr lang="en-US" baseline="0" dirty="0" smtClean="0"/>
              <a:t> at the 1896 Democratic Nominating Convention.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The </a:t>
            </a:r>
            <a:r>
              <a:rPr lang="en-US" i="1" baseline="0" dirty="0" smtClean="0"/>
              <a:t>Cross of Gold </a:t>
            </a:r>
            <a:r>
              <a:rPr lang="en-US" baseline="0" dirty="0" smtClean="0"/>
              <a:t>speech denounced gold as the standard of the rich, at the expense of the nation's working classes: </a:t>
            </a:r>
            <a:r>
              <a:rPr lang="en-US" sz="1200" i="1" dirty="0" smtClean="0"/>
              <a:t>“…you shall not press down upon the brow of labor this crown of thorns. You shall not crucify mankind upon a cross of gold.”</a:t>
            </a:r>
            <a:endParaRPr lang="en-US" baseline="0" dirty="0" smtClean="0"/>
          </a:p>
          <a:p>
            <a:pPr marL="171450" indent="-171450">
              <a:buFont typeface="Arial"/>
              <a:buChar char="•"/>
            </a:pPr>
            <a:r>
              <a:rPr lang="en-US" baseline="0" dirty="0" smtClean="0"/>
              <a:t>At only 36 years old, he was named the party’s candidate for the upcoming presidential election as a result of his impassioned speech in favor of the silver standard.</a:t>
            </a:r>
          </a:p>
          <a:p>
            <a:pPr marL="171450" indent="-171450">
              <a:buFont typeface="Arial"/>
              <a:buChar char="•"/>
            </a:pPr>
            <a:r>
              <a:rPr lang="en-US" baseline="0" dirty="0" smtClean="0"/>
              <a:t>Many other elements of the Populists’ platform were included in the Democratic Party’s platform that year, including tariffs, immigration, regulation of the railroads, and labor laws</a:t>
            </a:r>
          </a:p>
          <a:p>
            <a:endParaRPr lang="en-US" dirty="0"/>
          </a:p>
        </p:txBody>
      </p:sp>
      <p:sp>
        <p:nvSpPr>
          <p:cNvPr id="4" name="Slide Number Placeholder 3"/>
          <p:cNvSpPr>
            <a:spLocks noGrp="1"/>
          </p:cNvSpPr>
          <p:nvPr>
            <p:ph type="sldNum" sz="quarter" idx="10"/>
          </p:nvPr>
        </p:nvSpPr>
        <p:spPr/>
        <p:txBody>
          <a:bodyPr/>
          <a:lstStyle/>
          <a:p>
            <a:pPr>
              <a:defRPr/>
            </a:pPr>
            <a:fld id="{D01EEF35-F3AD-4F37-8350-D93D2CB308D5}" type="slidenum">
              <a:rPr lang="en-US" smtClean="0"/>
              <a:pPr>
                <a:defRPr/>
              </a:pPr>
              <a:t>10</a:t>
            </a:fld>
            <a:endParaRPr lang="en-US"/>
          </a:p>
        </p:txBody>
      </p:sp>
    </p:spTree>
    <p:extLst>
      <p:ext uri="{BB962C8B-B14F-4D97-AF65-F5344CB8AC3E}">
        <p14:creationId xmlns:p14="http://schemas.microsoft.com/office/powerpoint/2010/main" val="3444276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49D725-AF79-4FB6-8D02-83EAC61E3211}" type="datetimeFigureOut">
              <a:rPr lang="en-US" smtClean="0"/>
              <a:t>12/23/2016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76629CB-7937-4506-A327-ACF88B95BB03}"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9D725-AF79-4FB6-8D02-83EAC61E3211}" type="datetimeFigureOut">
              <a:rPr lang="en-US" smtClean="0"/>
              <a:t>12/23/2016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9D725-AF79-4FB6-8D02-83EAC61E3211}" type="datetimeFigureOut">
              <a:rPr lang="en-US" smtClean="0"/>
              <a:t>12/23/2016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9D725-AF79-4FB6-8D02-83EAC61E3211}" type="datetimeFigureOut">
              <a:rPr lang="en-US" smtClean="0"/>
              <a:t>12/23/2016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9D725-AF79-4FB6-8D02-83EAC61E3211}" type="datetimeFigureOut">
              <a:rPr lang="en-US" smtClean="0"/>
              <a:t>12/23/2016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49D725-AF79-4FB6-8D02-83EAC61E3211}" type="datetimeFigureOut">
              <a:rPr lang="en-US" smtClean="0"/>
              <a:t>12/23/2016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49D725-AF79-4FB6-8D02-83EAC61E3211}" type="datetimeFigureOut">
              <a:rPr lang="en-US" smtClean="0"/>
              <a:t>12/23/2016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6629CB-7937-4506-A327-ACF88B95BB03}"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49D725-AF79-4FB6-8D02-83EAC61E3211}" type="datetimeFigureOut">
              <a:rPr lang="en-US" smtClean="0"/>
              <a:t>12/23/2016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6629CB-7937-4506-A327-ACF88B95BB03}"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9D725-AF79-4FB6-8D02-83EAC61E3211}" type="datetimeFigureOut">
              <a:rPr lang="en-US" smtClean="0"/>
              <a:t>12/23/2016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9D725-AF79-4FB6-8D02-83EAC61E3211}" type="datetimeFigureOut">
              <a:rPr lang="en-US" smtClean="0"/>
              <a:t>12/23/2016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9D725-AF79-4FB6-8D02-83EAC61E3211}" type="datetimeFigureOut">
              <a:rPr lang="en-US" smtClean="0"/>
              <a:t>12/23/2016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449D725-AF79-4FB6-8D02-83EAC61E3211}" type="datetimeFigureOut">
              <a:rPr lang="en-US" smtClean="0"/>
              <a:t>12/23/2016</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76629CB-7937-4506-A327-ACF88B95BB0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upload.wikimedia.org/wikipedia/commons/0/04/William-Jennings-Bryan-speaking-c1896.jpe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upload.wikimedia.org/wikipedia/commons/3/37/Cross_of_gold_speech_cartoon.jpg" TargetMode="Externa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www.270towin.com/1896_Election/" TargetMode="Externa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JoCUXInCrXs"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commons.wikimedia.org/wiki/File:The_Wonderful_Wizard_of_Oz,_014.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22.jpeg"/><Relationship Id="rId7"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commons.wikimedia.org/wiki/File:The_Wonderful_Wizard_of_Oz,_014.png"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26.jpeg"/><Relationship Id="rId7"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jpeg"/><Relationship Id="rId9" Type="http://schemas.openxmlformats.org/officeDocument/2006/relationships/image" Target="../media/image47.wmf"/></Relationships>
</file>

<file path=ppt/slides/_rels/slide25.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22.jpeg"/><Relationship Id="rId7"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50.jpeg"/></Relationships>
</file>

<file path=ppt/slides/_rels/slide2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2.jpeg"/><Relationship Id="rId7" Type="http://schemas.openxmlformats.org/officeDocument/2006/relationships/image" Target="../media/image52.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31.jpe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33.pn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57.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59.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61.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39.jpeg"/><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Power of the People</a:t>
            </a:r>
            <a:endParaRPr lang="en-US" dirty="0"/>
          </a:p>
        </p:txBody>
      </p:sp>
      <p:sp>
        <p:nvSpPr>
          <p:cNvPr id="3" name="Subtitle 2"/>
          <p:cNvSpPr>
            <a:spLocks noGrp="1"/>
          </p:cNvSpPr>
          <p:nvPr>
            <p:ph type="subTitle" idx="1"/>
          </p:nvPr>
        </p:nvSpPr>
        <p:spPr/>
        <p:txBody>
          <a:bodyPr>
            <a:normAutofit/>
          </a:bodyPr>
          <a:lstStyle/>
          <a:p>
            <a:r>
              <a:rPr lang="en-US" sz="3200" dirty="0" smtClean="0"/>
              <a:t>The Populist Party</a:t>
            </a:r>
            <a:endParaRPr lang="en-US" sz="3200" dirty="0"/>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168079" y="3119719"/>
            <a:ext cx="3523426" cy="3759752"/>
          </a:xfrm>
          <a:prstGeom prst="rect">
            <a:avLst/>
          </a:prstGeom>
        </p:spPr>
      </p:pic>
    </p:spTree>
    <p:extLst>
      <p:ext uri="{BB962C8B-B14F-4D97-AF65-F5344CB8AC3E}">
        <p14:creationId xmlns:p14="http://schemas.microsoft.com/office/powerpoint/2010/main" val="255677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5" descr="File:William-Jennings-Bryan-speaking-c1896.jpeg">
            <a:hlinkClick r:id="rId3"/>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5298" b="7433"/>
          <a:stretch/>
        </p:blipFill>
        <p:spPr bwMode="auto">
          <a:xfrm>
            <a:off x="0" y="2116666"/>
            <a:ext cx="3672872" cy="474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Rectangle 2"/>
          <p:cNvSpPr>
            <a:spLocks noGrp="1" noChangeArrowheads="1"/>
          </p:cNvSpPr>
          <p:nvPr>
            <p:ph type="title"/>
          </p:nvPr>
        </p:nvSpPr>
        <p:spPr>
          <a:xfrm>
            <a:off x="0" y="0"/>
            <a:ext cx="3672872" cy="1981200"/>
          </a:xfrm>
        </p:spPr>
        <p:txBody>
          <a:bodyPr rtlCol="0">
            <a:noAutofit/>
          </a:bodyPr>
          <a:lstStyle/>
          <a:p>
            <a:pPr eaLnBrk="1" fontAlgn="auto" hangingPunct="1">
              <a:spcAft>
                <a:spcPts val="0"/>
              </a:spcAft>
              <a:defRPr/>
            </a:pPr>
            <a:r>
              <a:rPr lang="en-US" sz="2300" i="1" dirty="0"/>
              <a:t>“…you shall not press down upon the brow of labor this crown of thorns. You shall not crucify mankind upon a cross of gold.”</a:t>
            </a:r>
          </a:p>
        </p:txBody>
      </p:sp>
      <p:pic>
        <p:nvPicPr>
          <p:cNvPr id="7172" name="Picture 7" descr="File:Cross of gold speech cartoon.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72872" y="0"/>
            <a:ext cx="547112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5851834"/>
            <a:ext cx="9144000" cy="1015663"/>
          </a:xfrm>
          <a:prstGeom prst="rect">
            <a:avLst/>
          </a:prstGeom>
          <a:noFill/>
        </p:spPr>
        <p:txBody>
          <a:bodyPr wrap="square" lIns="91440" tIns="45720" rIns="91440" bIns="45720">
            <a:spAutoFit/>
          </a:bodyPr>
          <a:lstStyle/>
          <a:p>
            <a:pPr algn="ctr"/>
            <a:r>
              <a:rPr lang="en-US"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William Jennings Bryan</a:t>
            </a:r>
            <a:endParaRPr 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85459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5174193" y="2422960"/>
            <a:ext cx="3003577" cy="4205008"/>
          </a:xfrm>
          <a:prstGeom prst="ellipse">
            <a:avLst/>
          </a:prstGeom>
          <a:ln>
            <a:noFill/>
          </a:ln>
          <a:effectLst>
            <a:softEdge rad="112500"/>
          </a:effectLst>
        </p:spPr>
      </p:pic>
      <p:pic>
        <p:nvPicPr>
          <p:cNvPr id="8" name="Picture 7"/>
          <p:cNvPicPr>
            <a:picLocks noChangeAspect="1"/>
          </p:cNvPicPr>
          <p:nvPr/>
        </p:nvPicPr>
        <p:blipFill>
          <a:blip r:embed="rId4"/>
          <a:stretch>
            <a:fillRect/>
          </a:stretch>
        </p:blipFill>
        <p:spPr>
          <a:xfrm>
            <a:off x="687118" y="2422960"/>
            <a:ext cx="3367357" cy="4205008"/>
          </a:xfrm>
          <a:prstGeom prst="ellipse">
            <a:avLst/>
          </a:prstGeom>
          <a:ln>
            <a:noFill/>
          </a:ln>
          <a:effectLst>
            <a:softEdge rad="112500"/>
          </a:effectLst>
        </p:spPr>
      </p:pic>
      <p:sp>
        <p:nvSpPr>
          <p:cNvPr id="2" name="Title 1"/>
          <p:cNvSpPr>
            <a:spLocks noGrp="1"/>
          </p:cNvSpPr>
          <p:nvPr>
            <p:ph type="title" idx="4294967295"/>
          </p:nvPr>
        </p:nvSpPr>
        <p:spPr>
          <a:xfrm>
            <a:off x="687118" y="149391"/>
            <a:ext cx="7756525" cy="1054100"/>
          </a:xfrm>
        </p:spPr>
        <p:txBody>
          <a:bodyPr/>
          <a:lstStyle/>
          <a:p>
            <a:r>
              <a:rPr lang="en-US" dirty="0" smtClean="0">
                <a:hlinkClick r:id="rId5"/>
              </a:rPr>
              <a:t>Election of 1896</a:t>
            </a:r>
            <a:endParaRPr lang="en-US" dirty="0"/>
          </a:p>
        </p:txBody>
      </p:sp>
      <p:sp>
        <p:nvSpPr>
          <p:cNvPr id="4" name="Text Placeholder 3"/>
          <p:cNvSpPr>
            <a:spLocks noGrp="1"/>
          </p:cNvSpPr>
          <p:nvPr>
            <p:ph type="body" idx="4294967295"/>
          </p:nvPr>
        </p:nvSpPr>
        <p:spPr>
          <a:xfrm>
            <a:off x="186755" y="1203491"/>
            <a:ext cx="4494213" cy="658812"/>
          </a:xfrm>
        </p:spPr>
        <p:txBody>
          <a:bodyPr>
            <a:noAutofit/>
          </a:bodyPr>
          <a:lstStyle/>
          <a:p>
            <a:pPr marL="0" indent="0" algn="ctr">
              <a:buNone/>
            </a:pPr>
            <a:r>
              <a:rPr lang="en-US" sz="3200" dirty="0" smtClean="0">
                <a:effectLst>
                  <a:outerShdw blurRad="50800" dist="38100" dir="2700000" algn="tl" rotWithShape="0">
                    <a:srgbClr val="000000">
                      <a:alpha val="43000"/>
                    </a:srgbClr>
                  </a:outerShdw>
                </a:effectLst>
              </a:rPr>
              <a:t>William Jennings Bryan (D)</a:t>
            </a:r>
            <a:endParaRPr lang="en-US" sz="3200" dirty="0">
              <a:effectLst>
                <a:outerShdw blurRad="50800" dist="38100" dir="2700000" algn="tl" rotWithShape="0">
                  <a:srgbClr val="000000">
                    <a:alpha val="43000"/>
                  </a:srgbClr>
                </a:outerShdw>
              </a:effectLst>
            </a:endParaRPr>
          </a:p>
        </p:txBody>
      </p:sp>
      <p:sp>
        <p:nvSpPr>
          <p:cNvPr id="5" name="Content Placeholder 4"/>
          <p:cNvSpPr>
            <a:spLocks noGrp="1"/>
          </p:cNvSpPr>
          <p:nvPr>
            <p:ph sz="half" idx="4294967295"/>
          </p:nvPr>
        </p:nvSpPr>
        <p:spPr>
          <a:xfrm>
            <a:off x="250825" y="2422960"/>
            <a:ext cx="3803650" cy="4205008"/>
          </a:xfrm>
        </p:spPr>
        <p:txBody>
          <a:bodyPr>
            <a:normAutofit/>
          </a:bodyPr>
          <a:lstStyle/>
          <a:p>
            <a:r>
              <a:rPr lang="en-US" sz="2800" dirty="0" smtClean="0">
                <a:solidFill>
                  <a:schemeClr val="bg1"/>
                </a:solidFill>
              </a:rPr>
              <a:t>Anti-tariff</a:t>
            </a:r>
          </a:p>
          <a:p>
            <a:r>
              <a:rPr lang="en-US" sz="2800" dirty="0" smtClean="0">
                <a:solidFill>
                  <a:schemeClr val="bg1"/>
                </a:solidFill>
              </a:rPr>
              <a:t>Fairly unknown Congressman</a:t>
            </a:r>
          </a:p>
          <a:p>
            <a:r>
              <a:rPr lang="en-US" sz="2800" dirty="0" smtClean="0">
                <a:solidFill>
                  <a:schemeClr val="bg1"/>
                </a:solidFill>
              </a:rPr>
              <a:t>Pro-labor</a:t>
            </a:r>
          </a:p>
          <a:p>
            <a:r>
              <a:rPr lang="en-US" sz="2800" dirty="0" smtClean="0">
                <a:solidFill>
                  <a:schemeClr val="bg1"/>
                </a:solidFill>
              </a:rPr>
              <a:t>Silver standard would save the poor</a:t>
            </a:r>
            <a:endParaRPr lang="en-US" sz="2800" dirty="0">
              <a:solidFill>
                <a:schemeClr val="bg1"/>
              </a:solidFill>
            </a:endParaRPr>
          </a:p>
        </p:txBody>
      </p:sp>
      <p:sp>
        <p:nvSpPr>
          <p:cNvPr id="6" name="Text Placeholder 5"/>
          <p:cNvSpPr>
            <a:spLocks noGrp="1"/>
          </p:cNvSpPr>
          <p:nvPr>
            <p:ph type="body" sz="quarter" idx="4294967295"/>
          </p:nvPr>
        </p:nvSpPr>
        <p:spPr>
          <a:xfrm>
            <a:off x="5013146" y="1203491"/>
            <a:ext cx="3981450" cy="658812"/>
          </a:xfrm>
        </p:spPr>
        <p:txBody>
          <a:bodyPr>
            <a:noAutofit/>
          </a:bodyPr>
          <a:lstStyle/>
          <a:p>
            <a:pPr marL="0" indent="0" algn="ctr">
              <a:buNone/>
            </a:pPr>
            <a:r>
              <a:rPr lang="en-US" sz="3200" dirty="0" smtClean="0">
                <a:effectLst>
                  <a:outerShdw blurRad="50800" dist="38100" dir="2700000" algn="tl" rotWithShape="0">
                    <a:srgbClr val="000000">
                      <a:alpha val="43000"/>
                    </a:srgbClr>
                  </a:outerShdw>
                </a:effectLst>
              </a:rPr>
              <a:t>William McKinley (R)</a:t>
            </a:r>
            <a:endParaRPr lang="en-US" sz="3200" dirty="0">
              <a:effectLst>
                <a:outerShdw blurRad="50800" dist="38100" dir="2700000" algn="tl" rotWithShape="0">
                  <a:srgbClr val="000000">
                    <a:alpha val="43000"/>
                  </a:srgbClr>
                </a:outerShdw>
              </a:effectLst>
            </a:endParaRPr>
          </a:p>
        </p:txBody>
      </p:sp>
      <p:sp>
        <p:nvSpPr>
          <p:cNvPr id="7" name="Content Placeholder 6"/>
          <p:cNvSpPr>
            <a:spLocks noGrp="1"/>
          </p:cNvSpPr>
          <p:nvPr>
            <p:ph sz="quarter" idx="4294967295"/>
          </p:nvPr>
        </p:nvSpPr>
        <p:spPr>
          <a:xfrm>
            <a:off x="5194121" y="2454640"/>
            <a:ext cx="3800475" cy="4173328"/>
          </a:xfrm>
        </p:spPr>
        <p:txBody>
          <a:bodyPr>
            <a:normAutofit/>
          </a:bodyPr>
          <a:lstStyle/>
          <a:p>
            <a:r>
              <a:rPr lang="en-US" sz="2800" dirty="0" smtClean="0">
                <a:solidFill>
                  <a:srgbClr val="FFFFFF"/>
                </a:solidFill>
              </a:rPr>
              <a:t>Pro-tariff</a:t>
            </a:r>
          </a:p>
          <a:p>
            <a:r>
              <a:rPr lang="en-US" sz="2800" dirty="0" smtClean="0">
                <a:solidFill>
                  <a:srgbClr val="FFFFFF"/>
                </a:solidFill>
              </a:rPr>
              <a:t>Civil War veteran</a:t>
            </a:r>
          </a:p>
          <a:p>
            <a:r>
              <a:rPr lang="en-US" sz="2800" dirty="0" smtClean="0">
                <a:solidFill>
                  <a:srgbClr val="FFFFFF"/>
                </a:solidFill>
              </a:rPr>
              <a:t>Pro-business</a:t>
            </a:r>
          </a:p>
          <a:p>
            <a:r>
              <a:rPr lang="en-US" sz="2800" dirty="0" smtClean="0">
                <a:solidFill>
                  <a:srgbClr val="FFFFFF"/>
                </a:solidFill>
              </a:rPr>
              <a:t>Gold standard was the answer for saving jobs and the economy</a:t>
            </a:r>
            <a:endParaRPr lang="en-US" sz="2800" dirty="0">
              <a:solidFill>
                <a:srgbClr val="FFFFFF"/>
              </a:solidFill>
            </a:endParaRPr>
          </a:p>
        </p:txBody>
      </p:sp>
    </p:spTree>
    <p:extLst>
      <p:ext uri="{BB962C8B-B14F-4D97-AF65-F5344CB8AC3E}">
        <p14:creationId xmlns:p14="http://schemas.microsoft.com/office/powerpoint/2010/main" val="27023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8"/>
                                        </p:tgtEl>
                                        <p:attrNameLst>
                                          <p:attrName>style.opacity</p:attrName>
                                        </p:attrNameLst>
                                      </p:cBhvr>
                                      <p:to>
                                        <p:strVal val="0.5"/>
                                      </p:to>
                                    </p:set>
                                    <p:animEffect filter="image" prLst="opacity: 0.5">
                                      <p:cBhvr rctx="IE">
                                        <p:cTn id="7" dur="indefinite"/>
                                        <p:tgtEl>
                                          <p:spTgt spid="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additive="base">
                                        <p:cTn id="10"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1" dur="500"/>
                                        <p:tgtEl>
                                          <p:spTgt spid="5">
                                            <p:txEl>
                                              <p:pRg st="0" end="0"/>
                                            </p:txEl>
                                          </p:spTgt>
                                        </p:tgtEl>
                                      </p:cBhvr>
                                    </p:animEffect>
                                  </p:childTnLst>
                                </p:cTn>
                              </p:par>
                            </p:childTnLst>
                          </p:cTn>
                        </p:par>
                        <p:par>
                          <p:cTn id="12" fill="hold">
                            <p:stCondLst>
                              <p:cond delay="500"/>
                            </p:stCondLst>
                            <p:childTnLst>
                              <p:par>
                                <p:cTn id="13" presetID="12" presetClass="entr" presetSubtype="4"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6" dur="500"/>
                                        <p:tgtEl>
                                          <p:spTgt spid="5">
                                            <p:txEl>
                                              <p:pRg st="1" end="1"/>
                                            </p:txEl>
                                          </p:spTgt>
                                        </p:tgtEl>
                                      </p:cBhvr>
                                    </p:animEffect>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1" dur="500"/>
                                        <p:tgtEl>
                                          <p:spTgt spid="5">
                                            <p:txEl>
                                              <p:pRg st="2" end="2"/>
                                            </p:txEl>
                                          </p:spTgt>
                                        </p:tgtEl>
                                      </p:cBhvr>
                                    </p:animEffect>
                                  </p:childTnLst>
                                </p:cTn>
                              </p:par>
                            </p:childTnLst>
                          </p:cTn>
                        </p:par>
                        <p:par>
                          <p:cTn id="22" fill="hold">
                            <p:stCondLst>
                              <p:cond delay="1500"/>
                            </p:stCondLst>
                            <p:childTnLst>
                              <p:par>
                                <p:cTn id="23" presetID="12" presetClass="entr" presetSubtype="4" fill="hold" grpId="0"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mph" presetSubtype="0" nodeType="clickEffect">
                                  <p:stCondLst>
                                    <p:cond delay="0"/>
                                  </p:stCondLst>
                                  <p:childTnLst>
                                    <p:set>
                                      <p:cBhvr rctx="PPT">
                                        <p:cTn id="30" dur="indefinite"/>
                                        <p:tgtEl>
                                          <p:spTgt spid="9"/>
                                        </p:tgtEl>
                                        <p:attrNameLst>
                                          <p:attrName>style.opacity</p:attrName>
                                        </p:attrNameLst>
                                      </p:cBhvr>
                                      <p:to>
                                        <p:strVal val="0.5"/>
                                      </p:to>
                                    </p:set>
                                    <p:animEffect filter="image" prLst="opacity: 0.5">
                                      <p:cBhvr rctx="IE">
                                        <p:cTn id="31" dur="indefinite"/>
                                        <p:tgtEl>
                                          <p:spTgt spid="9"/>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 calcmode="lin" valueType="num">
                                      <p:cBhvr additive="base">
                                        <p:cTn id="34"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35" dur="500"/>
                                        <p:tgtEl>
                                          <p:spTgt spid="7">
                                            <p:txEl>
                                              <p:pRg st="0" end="0"/>
                                            </p:txEl>
                                          </p:spTgt>
                                        </p:tgtEl>
                                      </p:cBhvr>
                                    </p:animEffect>
                                  </p:childTnLst>
                                </p:cTn>
                              </p:par>
                            </p:childTnLst>
                          </p:cTn>
                        </p:par>
                        <p:par>
                          <p:cTn id="36" fill="hold">
                            <p:stCondLst>
                              <p:cond delay="500"/>
                            </p:stCondLst>
                            <p:childTnLst>
                              <p:par>
                                <p:cTn id="37" presetID="12" presetClass="entr" presetSubtype="4" fill="hold" grpId="0" nodeType="after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 calcmode="lin" valueType="num">
                                      <p:cBhvr additive="base">
                                        <p:cTn id="39"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40" dur="500"/>
                                        <p:tgtEl>
                                          <p:spTgt spid="7">
                                            <p:txEl>
                                              <p:pRg st="1" end="1"/>
                                            </p:txEl>
                                          </p:spTgt>
                                        </p:tgtEl>
                                      </p:cBhvr>
                                    </p:animEffect>
                                  </p:childTnLst>
                                </p:cTn>
                              </p:par>
                            </p:childTnLst>
                          </p:cTn>
                        </p:par>
                        <p:par>
                          <p:cTn id="41" fill="hold">
                            <p:stCondLst>
                              <p:cond delay="1000"/>
                            </p:stCondLst>
                            <p:childTnLst>
                              <p:par>
                                <p:cTn id="42" presetID="12" presetClass="entr" presetSubtype="4" fill="hold" grpId="0" nodeType="afterEffect">
                                  <p:stCondLst>
                                    <p:cond delay="0"/>
                                  </p:stCondLst>
                                  <p:childTnLst>
                                    <p:set>
                                      <p:cBhvr>
                                        <p:cTn id="43" dur="1" fill="hold">
                                          <p:stCondLst>
                                            <p:cond delay="0"/>
                                          </p:stCondLst>
                                        </p:cTn>
                                        <p:tgtEl>
                                          <p:spTgt spid="7">
                                            <p:txEl>
                                              <p:pRg st="2" end="2"/>
                                            </p:txEl>
                                          </p:spTgt>
                                        </p:tgtEl>
                                        <p:attrNameLst>
                                          <p:attrName>style.visibility</p:attrName>
                                        </p:attrNameLst>
                                      </p:cBhvr>
                                      <p:to>
                                        <p:strVal val="visible"/>
                                      </p:to>
                                    </p:set>
                                    <p:anim calcmode="lin" valueType="num">
                                      <p:cBhvr additive="base">
                                        <p:cTn id="44"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45" dur="500"/>
                                        <p:tgtEl>
                                          <p:spTgt spid="7">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7">
                                            <p:txEl>
                                              <p:pRg st="3" end="3"/>
                                            </p:txEl>
                                          </p:spTgt>
                                        </p:tgtEl>
                                        <p:attrNameLst>
                                          <p:attrName>style.visibility</p:attrName>
                                        </p:attrNameLst>
                                      </p:cBhvr>
                                      <p:to>
                                        <p:strVal val="visible"/>
                                      </p:to>
                                    </p:set>
                                    <p:anim calcmode="lin" valueType="num">
                                      <p:cBhvr additive="base">
                                        <p:cTn id="50"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up)">
                                      <p:cBhvr>
                                        <p:cTn id="51"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257799" y="1761565"/>
            <a:ext cx="3767667" cy="4960968"/>
          </a:xfrm>
        </p:spPr>
        <p:txBody>
          <a:bodyPr/>
          <a:lstStyle/>
          <a:p>
            <a:r>
              <a:rPr lang="en-US" sz="2800" dirty="0" smtClean="0"/>
              <a:t>Increase in tariff rates</a:t>
            </a:r>
          </a:p>
          <a:p>
            <a:r>
              <a:rPr lang="en-US" sz="2800" dirty="0" smtClean="0"/>
              <a:t>Gold Standard Act (1900)</a:t>
            </a:r>
          </a:p>
          <a:p>
            <a:r>
              <a:rPr lang="en-US" sz="2800" dirty="0" smtClean="0"/>
              <a:t>Klondike gold rush</a:t>
            </a:r>
          </a:p>
          <a:p>
            <a:r>
              <a:rPr lang="en-US" sz="2800" dirty="0" smtClean="0"/>
              <a:t>Economy rebounds</a:t>
            </a:r>
          </a:p>
          <a:p>
            <a:r>
              <a:rPr lang="en-US" sz="2800" dirty="0" smtClean="0"/>
              <a:t>End of Populists (most become Democrats)</a:t>
            </a:r>
          </a:p>
          <a:p>
            <a:endParaRPr lang="en-US" dirty="0"/>
          </a:p>
        </p:txBody>
      </p:sp>
      <p:sp>
        <p:nvSpPr>
          <p:cNvPr id="2" name="Title 1"/>
          <p:cNvSpPr>
            <a:spLocks noGrp="1"/>
          </p:cNvSpPr>
          <p:nvPr>
            <p:ph type="title"/>
          </p:nvPr>
        </p:nvSpPr>
        <p:spPr>
          <a:xfrm>
            <a:off x="5257799" y="94129"/>
            <a:ext cx="3767667" cy="1452283"/>
          </a:xfrm>
        </p:spPr>
        <p:txBody>
          <a:bodyPr/>
          <a:lstStyle/>
          <a:p>
            <a:r>
              <a:rPr lang="en-US" sz="4000" dirty="0" smtClean="0"/>
              <a:t>The Movement Moves On</a:t>
            </a:r>
            <a:endParaRPr lang="en-US" sz="4000" dirty="0"/>
          </a:p>
        </p:txBody>
      </p:sp>
      <p:pic>
        <p:nvPicPr>
          <p:cNvPr id="7" name="Picture 6"/>
          <p:cNvPicPr>
            <a:picLocks noChangeAspect="1"/>
          </p:cNvPicPr>
          <p:nvPr/>
        </p:nvPicPr>
        <p:blipFill>
          <a:blip r:embed="rId3"/>
          <a:stretch>
            <a:fillRect/>
          </a:stretch>
        </p:blipFill>
        <p:spPr>
          <a:xfrm>
            <a:off x="0" y="0"/>
            <a:ext cx="5257800" cy="6858000"/>
          </a:xfrm>
          <a:prstGeom prst="rect">
            <a:avLst/>
          </a:prstGeom>
        </p:spPr>
      </p:pic>
    </p:spTree>
    <p:extLst>
      <p:ext uri="{BB962C8B-B14F-4D97-AF65-F5344CB8AC3E}">
        <p14:creationId xmlns:p14="http://schemas.microsoft.com/office/powerpoint/2010/main" val="416858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trips(down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trips(down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trips(down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strips(down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http://1.bp.blogspot.com/-Og0EquajZEg/UAjrYQTDKwI/AAAAAAAAIBs/agJE_uHYYV4/s640/6a00e553bc52568834011278fb8ed528a4-800wi.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a:spLocks noGrp="1"/>
          </p:cNvSpPr>
          <p:nvPr>
            <p:ph type="ctrTitle"/>
          </p:nvPr>
        </p:nvSpPr>
        <p:spPr>
          <a:xfrm>
            <a:off x="917575" y="3962400"/>
            <a:ext cx="7315200" cy="2595563"/>
          </a:xfrm>
        </p:spPr>
        <p:txBody>
          <a:bodyPr>
            <a:normAutofit fontScale="90000"/>
          </a:bodyPr>
          <a:lstStyle/>
          <a:p>
            <a:pPr>
              <a:defRPr/>
            </a:pPr>
            <a:r>
              <a:rPr lang="en-US" sz="6600" dirty="0" smtClean="0">
                <a:latin typeface="Castellar" pitchFamily="18" charset="0"/>
              </a:rPr>
              <a:t>The Wonderful Wizard of Oz</a:t>
            </a:r>
          </a:p>
        </p:txBody>
      </p:sp>
      <p:pic>
        <p:nvPicPr>
          <p:cNvPr id="8198" name="Picture 6" descr="http://upload.wikimedia.org/wikipedia/commons/thumb/4/49/Baum_1911.jpg/220px-Baum_1911.jpg"/>
          <p:cNvPicPr>
            <a:picLocks noChangeAspect="1" noChangeArrowheads="1"/>
          </p:cNvPicPr>
          <p:nvPr/>
        </p:nvPicPr>
        <p:blipFill>
          <a:blip r:embed="rId5" cstate="print">
            <a:extLst/>
          </a:blip>
          <a:srcRect/>
          <a:stretch>
            <a:fillRect/>
          </a:stretch>
        </p:blipFill>
        <p:spPr bwMode="auto">
          <a:xfrm>
            <a:off x="185882" y="304800"/>
            <a:ext cx="2557318" cy="317339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p:spPr>
      </p:pic>
    </p:spTree>
    <p:extLst>
      <p:ext uri="{BB962C8B-B14F-4D97-AF65-F5344CB8AC3E}">
        <p14:creationId xmlns:p14="http://schemas.microsoft.com/office/powerpoint/2010/main" val="48528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http://1.bp.blogspot.com/-Og0EquajZEg/UAjrYQTDKwI/AAAAAAAAIBs/agJE_uHYYV4/s640/6a00e553bc52568834011278fb8ed528a4-800wi.jp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8" descr="The Wonderful Wizard of Oz, 014">
            <a:hlinkClick r:id="rId4" tooltip="By William Wallace Denslow [Public domain], via Wikimedia Commons"/>
          </p:cNvPr>
          <p:cNvPicPr>
            <a:picLocks noChangeAspect="1" noChangeArrowheads="1"/>
          </p:cNvPicPr>
          <p:nvPr/>
        </p:nvPicPr>
        <p:blipFill>
          <a:blip r:embed="rId5" cstate="print">
            <a:extLst/>
          </a:blip>
          <a:srcRect/>
          <a:stretch>
            <a:fillRect/>
          </a:stretch>
        </p:blipFill>
        <p:spPr bwMode="auto">
          <a:xfrm>
            <a:off x="4469815" y="976745"/>
            <a:ext cx="4753337" cy="5867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9225" name="Picture 9" descr="http://liblogs.albany.edu/grenander/dorothy.jpg"/>
          <p:cNvPicPr>
            <a:picLocks noChangeAspect="1" noChangeArrowheads="1"/>
          </p:cNvPicPr>
          <p:nvPr/>
        </p:nvPicPr>
        <p:blipFill rotWithShape="1">
          <a:blip r:embed="rId6" cstate="print">
            <a:extLst/>
          </a:blip>
          <a:srcRect l="4173" t="2214" r="50000" b="6005"/>
          <a:stretch/>
        </p:blipFill>
        <p:spPr bwMode="auto">
          <a:xfrm>
            <a:off x="62635" y="34637"/>
            <a:ext cx="4386398" cy="59713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Tree>
    <p:extLst>
      <p:ext uri="{BB962C8B-B14F-4D97-AF65-F5344CB8AC3E}">
        <p14:creationId xmlns:p14="http://schemas.microsoft.com/office/powerpoint/2010/main" val="58400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theworldofoz.webs.com/photos/MapOfTheMarvelousLandOfOz565.jpg"/>
          <p:cNvPicPr>
            <a:picLocks noChangeAspect="1" noChangeArrowheads="1"/>
          </p:cNvPicPr>
          <p:nvPr/>
        </p:nvPicPr>
        <p:blipFill>
          <a:blip r:embed="rId3" cstate="print">
            <a:extLst/>
          </a:blip>
          <a:srcRect/>
          <a:stretch>
            <a:fillRect/>
          </a:stretch>
        </p:blipFill>
        <p:spPr bwMode="auto">
          <a:xfrm>
            <a:off x="34636" y="0"/>
            <a:ext cx="9086015"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Tree>
    <p:extLst>
      <p:ext uri="{BB962C8B-B14F-4D97-AF65-F5344CB8AC3E}">
        <p14:creationId xmlns:p14="http://schemas.microsoft.com/office/powerpoint/2010/main" val="140211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http://1.bp.blogspot.com/-Og0EquajZEg/UAjrYQTDKwI/AAAAAAAAIBs/agJE_uHYYV4/s640/6a00e553bc52568834011278fb8ed528a4-800wi.jp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descr="http://www.boingboing.net/images/_images_WW-Denslow-Wizard-of-Oz-illustration-4.jpg"/>
          <p:cNvPicPr>
            <a:picLocks noChangeAspect="1" noChangeArrowheads="1"/>
          </p:cNvPicPr>
          <p:nvPr/>
        </p:nvPicPr>
        <p:blipFill>
          <a:blip r:embed="rId4" cstate="print">
            <a:extLst/>
          </a:blip>
          <a:srcRect/>
          <a:stretch>
            <a:fillRect/>
          </a:stretch>
        </p:blipFill>
        <p:spPr bwMode="auto">
          <a:xfrm>
            <a:off x="-13856" y="2038042"/>
            <a:ext cx="3671455" cy="47888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3" name="Picture 14" descr="http://upload.wikimedia.org/wikipedia/commons/thumb/1/1a/Dorothy_Gale_with_silver_shoes.jpg/250px-Dorothy_Gale_with_silver_shoes.jpg"/>
          <p:cNvPicPr>
            <a:picLocks noChangeAspect="1" noChangeArrowheads="1"/>
          </p:cNvPicPr>
          <p:nvPr/>
        </p:nvPicPr>
        <p:blipFill>
          <a:blip r:embed="rId5" cstate="print">
            <a:extLst/>
          </a:blip>
          <a:srcRect/>
          <a:stretch>
            <a:fillRect/>
          </a:stretch>
        </p:blipFill>
        <p:spPr bwMode="auto">
          <a:xfrm>
            <a:off x="5562600" y="-1"/>
            <a:ext cx="3609108" cy="47784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4" name="Picture 14" descr="http://3.bp.blogspot.com/-Qddio_vLXQ4/ThOr-H_RVJI/AAAAAAAAAkw/e6zYjU70018/s1600/denslow.witch.png"/>
          <p:cNvPicPr>
            <a:picLocks noChangeAspect="1" noChangeArrowheads="1"/>
          </p:cNvPicPr>
          <p:nvPr/>
        </p:nvPicPr>
        <p:blipFill>
          <a:blip r:embed="rId6" cstate="print">
            <a:extLst/>
          </a:blip>
          <a:srcRect/>
          <a:stretch>
            <a:fillRect/>
          </a:stretch>
        </p:blipFill>
        <p:spPr bwMode="auto">
          <a:xfrm>
            <a:off x="3810000" y="651164"/>
            <a:ext cx="1637901" cy="56862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Tree>
    <p:extLst>
      <p:ext uri="{BB962C8B-B14F-4D97-AF65-F5344CB8AC3E}">
        <p14:creationId xmlns:p14="http://schemas.microsoft.com/office/powerpoint/2010/main" val="359045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http://1.bp.blogspot.com/-Og0EquajZEg/UAjrYQTDKwI/AAAAAAAAIBs/agJE_uHYYV4/s640/6a00e553bc52568834011278fb8ed528a4-800wi.jp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8" name="Picture 2" descr="http://teacherweb.com/MA/DrKevinMHurleyMiddleSchool/dsturner/oz-WW-Denslow-dorothy-scarecrow-illustration5.jpg"/>
          <p:cNvPicPr>
            <a:picLocks noChangeAspect="1" noChangeArrowheads="1"/>
          </p:cNvPicPr>
          <p:nvPr/>
        </p:nvPicPr>
        <p:blipFill>
          <a:blip r:embed="rId4" cstate="print">
            <a:extLst/>
          </a:blip>
          <a:srcRect/>
          <a:stretch>
            <a:fillRect/>
          </a:stretch>
        </p:blipFill>
        <p:spPr bwMode="auto">
          <a:xfrm>
            <a:off x="-29246" y="935605"/>
            <a:ext cx="4601245" cy="59223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80900" name="Picture 4" descr="http://2.bp.blogspot.com/-BGzeFhRTyLA/T1UFAQxu0UI/AAAAAAAAHGM/VJDt8DI1nZA/s400/tinman_vintage_story_book_page_poster-rf9b63a7d85a54d079221c72d4a8fc60f_e1n_400.jpg"/>
          <p:cNvPicPr>
            <a:picLocks noChangeAspect="1" noChangeArrowheads="1"/>
          </p:cNvPicPr>
          <p:nvPr/>
        </p:nvPicPr>
        <p:blipFill rotWithShape="1">
          <a:blip r:embed="rId5" cstate="print">
            <a:extLst/>
          </a:blip>
          <a:srcRect l="13652" t="5454" r="14349" b="4363"/>
          <a:stretch/>
        </p:blipFill>
        <p:spPr bwMode="auto">
          <a:xfrm>
            <a:off x="4572000" y="0"/>
            <a:ext cx="4578928" cy="57352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Tree>
    <p:extLst>
      <p:ext uri="{BB962C8B-B14F-4D97-AF65-F5344CB8AC3E}">
        <p14:creationId xmlns:p14="http://schemas.microsoft.com/office/powerpoint/2010/main" val="206424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http://1.bp.blogspot.com/-Og0EquajZEg/UAjrYQTDKwI/AAAAAAAAIBs/agJE_uHYYV4/s640/6a00e553bc52568834011278fb8ed528a4-800wi.jp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8" descr="http://2.bp.blogspot.com/_ZU_nTRmfywI/TLN0Hp_q6dI/AAAAAAAAC4c/1OewSFOA_Ng/s1600/wizard-of-oz-original%5B1%5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8" y="804863"/>
            <a:ext cx="4629151" cy="605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http://3.bp.blogspot.com/_8CDhJ8YtD-E/SqSxiyIRMQI/AAAAAAAABqc/m1Sklpj1AJA/s400/Denslow.gif"/>
          <p:cNvPicPr>
            <a:picLocks noChangeAspect="1" noChangeArrowheads="1"/>
          </p:cNvPicPr>
          <p:nvPr/>
        </p:nvPicPr>
        <p:blipFill>
          <a:blip r:embed="rId5" cstate="print">
            <a:extLst/>
          </a:blip>
          <a:srcRect/>
          <a:stretch>
            <a:fillRect/>
          </a:stretch>
        </p:blipFill>
        <p:spPr bwMode="auto">
          <a:xfrm>
            <a:off x="4514815" y="27708"/>
            <a:ext cx="4629185" cy="591589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Tree>
    <p:extLst>
      <p:ext uri="{BB962C8B-B14F-4D97-AF65-F5344CB8AC3E}">
        <p14:creationId xmlns:p14="http://schemas.microsoft.com/office/powerpoint/2010/main" val="159061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http://1.bp.blogspot.com/-Og0EquajZEg/UAjrYQTDKwI/AAAAAAAAIBs/agJE_uHYYV4/s640/6a00e553bc52568834011278fb8ed528a4-800wi.jp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descr="http://lifeasahuman.com/files/2010/12/494px-BauW170B.jpg"/>
          <p:cNvPicPr>
            <a:picLocks noChangeAspect="1" noChangeArrowheads="1"/>
          </p:cNvPicPr>
          <p:nvPr/>
        </p:nvPicPr>
        <p:blipFill>
          <a:blip r:embed="rId4" cstate="print">
            <a:extLst/>
          </a:blip>
          <a:srcRect/>
          <a:stretch>
            <a:fillRect/>
          </a:stretch>
        </p:blipFill>
        <p:spPr bwMode="auto">
          <a:xfrm>
            <a:off x="4362809" y="76200"/>
            <a:ext cx="4781191" cy="58132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10242" name="Picture 2" descr="http://t0.gstatic.com/images?q=tbn:ANd9GcRUOSSZO7cgEmtSkKX8SBBbKQa55yhWgONB9evDkG8JKZiLGHjyiBn8eg8SLg"/>
          <p:cNvPicPr>
            <a:picLocks noChangeAspect="1" noChangeArrowheads="1"/>
          </p:cNvPicPr>
          <p:nvPr/>
        </p:nvPicPr>
        <p:blipFill>
          <a:blip r:embed="rId5" cstate="print">
            <a:extLst/>
          </a:blip>
          <a:srcRect/>
          <a:stretch>
            <a:fillRect/>
          </a:stretch>
        </p:blipFill>
        <p:spPr bwMode="auto">
          <a:xfrm>
            <a:off x="-13856" y="1037818"/>
            <a:ext cx="4433455" cy="58132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Tree>
    <p:extLst>
      <p:ext uri="{BB962C8B-B14F-4D97-AF65-F5344CB8AC3E}">
        <p14:creationId xmlns:p14="http://schemas.microsoft.com/office/powerpoint/2010/main" val="235834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MPj04065340000[1]"/>
          <p:cNvPicPr>
            <a:picLocks noChangeAspect="1" noChangeArrowheads="1"/>
          </p:cNvPicPr>
          <p:nvPr/>
        </p:nvPicPr>
        <p:blipFill>
          <a:blip r:embed="rId3" cstate="email">
            <a:lum bright="20000" contrast="-30000"/>
            <a:extLst>
              <a:ext uri="{28A0092B-C50C-407E-A947-70E740481C1C}">
                <a14:useLocalDpi xmlns:a14="http://schemas.microsoft.com/office/drawing/2010/main" val="0"/>
              </a:ext>
            </a:extLst>
          </a:blip>
          <a:srcRect r="954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3"/>
          <p:cNvSpPr>
            <a:spLocks noGrp="1" noChangeArrowheads="1"/>
          </p:cNvSpPr>
          <p:nvPr>
            <p:ph idx="1"/>
          </p:nvPr>
        </p:nvSpPr>
        <p:spPr>
          <a:xfrm>
            <a:off x="320920" y="1297740"/>
            <a:ext cx="8502160" cy="5039094"/>
          </a:xfrm>
        </p:spPr>
        <p:txBody>
          <a:bodyPr>
            <a:noAutofit/>
          </a:bodyPr>
          <a:lstStyle/>
          <a:p>
            <a:r>
              <a:rPr lang="en-US" sz="2700" dirty="0" smtClean="0">
                <a:solidFill>
                  <a:schemeClr val="tx1"/>
                </a:solidFill>
              </a:rPr>
              <a:t>Increased competition, foreign and domestic</a:t>
            </a:r>
          </a:p>
          <a:p>
            <a:r>
              <a:rPr lang="en-US" sz="2700" dirty="0">
                <a:solidFill>
                  <a:schemeClr val="tx1"/>
                </a:solidFill>
              </a:rPr>
              <a:t>Overproduction due to </a:t>
            </a:r>
            <a:r>
              <a:rPr lang="en-US" sz="2700" dirty="0" smtClean="0">
                <a:solidFill>
                  <a:schemeClr val="tx1"/>
                </a:solidFill>
              </a:rPr>
              <a:t>industrialization</a:t>
            </a:r>
            <a:endParaRPr lang="en-US" sz="2700" dirty="0">
              <a:solidFill>
                <a:schemeClr val="tx1"/>
              </a:solidFill>
            </a:endParaRPr>
          </a:p>
          <a:p>
            <a:r>
              <a:rPr lang="en-US" sz="2700" dirty="0">
                <a:solidFill>
                  <a:schemeClr val="tx1"/>
                </a:solidFill>
              </a:rPr>
              <a:t>Abuses by railroad companies and storage </a:t>
            </a:r>
            <a:r>
              <a:rPr lang="en-US" sz="2700" dirty="0" smtClean="0">
                <a:solidFill>
                  <a:schemeClr val="tx1"/>
                </a:solidFill>
              </a:rPr>
              <a:t>facilities</a:t>
            </a:r>
          </a:p>
          <a:p>
            <a:r>
              <a:rPr lang="en-US" sz="2700" dirty="0" smtClean="0">
                <a:solidFill>
                  <a:schemeClr val="tx1"/>
                </a:solidFill>
              </a:rPr>
              <a:t>High tariffs lead to difficulty selling goods overseas</a:t>
            </a:r>
            <a:endParaRPr lang="en-US" sz="2700" dirty="0">
              <a:solidFill>
                <a:schemeClr val="tx1"/>
              </a:solidFill>
            </a:endParaRPr>
          </a:p>
          <a:p>
            <a:r>
              <a:rPr lang="en-US" sz="2700" dirty="0">
                <a:solidFill>
                  <a:schemeClr val="tx1"/>
                </a:solidFill>
              </a:rPr>
              <a:t>Drop in agricultural prices worldwide</a:t>
            </a:r>
          </a:p>
          <a:p>
            <a:r>
              <a:rPr lang="en-US" sz="2700" dirty="0">
                <a:solidFill>
                  <a:srgbClr val="302C24"/>
                </a:solidFill>
              </a:rPr>
              <a:t>Large numbers of farmers in severe </a:t>
            </a:r>
            <a:r>
              <a:rPr lang="en-US" sz="2700" dirty="0" smtClean="0">
                <a:solidFill>
                  <a:srgbClr val="302C24"/>
                </a:solidFill>
              </a:rPr>
              <a:t>debt</a:t>
            </a:r>
            <a:endParaRPr lang="en-US" sz="2700" dirty="0">
              <a:solidFill>
                <a:srgbClr val="302C24"/>
              </a:solidFill>
            </a:endParaRPr>
          </a:p>
        </p:txBody>
      </p:sp>
      <p:sp>
        <p:nvSpPr>
          <p:cNvPr id="4099" name="Rectangle 2"/>
          <p:cNvSpPr>
            <a:spLocks noGrp="1" noChangeArrowheads="1"/>
          </p:cNvSpPr>
          <p:nvPr>
            <p:ph type="title"/>
          </p:nvPr>
        </p:nvSpPr>
        <p:spPr>
          <a:xfrm>
            <a:off x="457200" y="0"/>
            <a:ext cx="8229600" cy="1143000"/>
          </a:xfrm>
        </p:spPr>
        <p:txBody>
          <a:bodyPr/>
          <a:lstStyle/>
          <a:p>
            <a:pPr eaLnBrk="1" hangingPunct="1"/>
            <a:r>
              <a:rPr lang="en-US" dirty="0" smtClean="0"/>
              <a:t>Causes of Populism</a:t>
            </a:r>
          </a:p>
        </p:txBody>
      </p:sp>
    </p:spTree>
    <p:extLst>
      <p:ext uri="{BB962C8B-B14F-4D97-AF65-F5344CB8AC3E}">
        <p14:creationId xmlns:p14="http://schemas.microsoft.com/office/powerpoint/2010/main" val="200548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blinds(horizontal)">
                                      <p:cBhvr>
                                        <p:cTn id="7" dur="5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blinds(horizontal)">
                                      <p:cBhvr>
                                        <p:cTn id="12" dur="500"/>
                                        <p:tgtEl>
                                          <p:spTgt spid="4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blinds(horizontal)">
                                      <p:cBhvr>
                                        <p:cTn id="17" dur="500"/>
                                        <p:tgtEl>
                                          <p:spTgt spid="4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00">
                                            <p:txEl>
                                              <p:pRg st="3" end="3"/>
                                            </p:txEl>
                                          </p:spTgt>
                                        </p:tgtEl>
                                        <p:attrNameLst>
                                          <p:attrName>style.visibility</p:attrName>
                                        </p:attrNameLst>
                                      </p:cBhvr>
                                      <p:to>
                                        <p:strVal val="visible"/>
                                      </p:to>
                                    </p:set>
                                    <p:animEffect transition="in" filter="blinds(horizontal)">
                                      <p:cBhvr>
                                        <p:cTn id="22" dur="500"/>
                                        <p:tgtEl>
                                          <p:spTgt spid="41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100">
                                            <p:txEl>
                                              <p:pRg st="4" end="4"/>
                                            </p:txEl>
                                          </p:spTgt>
                                        </p:tgtEl>
                                        <p:attrNameLst>
                                          <p:attrName>style.visibility</p:attrName>
                                        </p:attrNameLst>
                                      </p:cBhvr>
                                      <p:to>
                                        <p:strVal val="visible"/>
                                      </p:to>
                                    </p:set>
                                    <p:animEffect transition="in" filter="blinds(horizontal)">
                                      <p:cBhvr>
                                        <p:cTn id="27" dur="500"/>
                                        <p:tgtEl>
                                          <p:spTgt spid="41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100">
                                            <p:txEl>
                                              <p:pRg st="5" end="5"/>
                                            </p:txEl>
                                          </p:spTgt>
                                        </p:tgtEl>
                                        <p:attrNameLst>
                                          <p:attrName>style.visibility</p:attrName>
                                        </p:attrNameLst>
                                      </p:cBhvr>
                                      <p:to>
                                        <p:strVal val="visible"/>
                                      </p:to>
                                    </p:set>
                                    <p:animEffect transition="in" filter="blinds(horizontal)">
                                      <p:cBhvr>
                                        <p:cTn id="32" dur="500"/>
                                        <p:tgtEl>
                                          <p:spTgt spid="41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http://1.bp.blogspot.com/-Og0EquajZEg/UAjrYQTDKwI/AAAAAAAAIBs/agJE_uHYYV4/s640/6a00e553bc52568834011278fb8ed528a4-800wi.jp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http://1.bp.blogspot.com/-jcoTw8lx6oA/Thg2eEq6HxI/AAAAAAAACF0/znCr9FIOfDI/s1600/d8b6cdb7d46fbd71b6a41c91fe02_grande.jpg"/>
          <p:cNvPicPr>
            <a:picLocks noChangeAspect="1" noChangeArrowheads="1"/>
          </p:cNvPicPr>
          <p:nvPr/>
        </p:nvPicPr>
        <p:blipFill>
          <a:blip r:embed="rId4" cstate="print">
            <a:extLst/>
          </a:blip>
          <a:srcRect/>
          <a:stretch>
            <a:fillRect/>
          </a:stretch>
        </p:blipFill>
        <p:spPr bwMode="auto">
          <a:xfrm>
            <a:off x="-1" y="3113299"/>
            <a:ext cx="5715002" cy="37367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5" name="Picture 10" descr="http://www.uh.edu/engines/oz.jpg"/>
          <p:cNvPicPr>
            <a:picLocks noChangeAspect="1" noChangeArrowheads="1"/>
          </p:cNvPicPr>
          <p:nvPr/>
        </p:nvPicPr>
        <p:blipFill>
          <a:blip r:embed="rId5" cstate="print">
            <a:extLst/>
          </a:blip>
          <a:srcRect/>
          <a:stretch>
            <a:fillRect/>
          </a:stretch>
        </p:blipFill>
        <p:spPr bwMode="auto">
          <a:xfrm>
            <a:off x="5535827" y="0"/>
            <a:ext cx="3608174" cy="498166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Tree>
    <p:extLst>
      <p:ext uri="{BB962C8B-B14F-4D97-AF65-F5344CB8AC3E}">
        <p14:creationId xmlns:p14="http://schemas.microsoft.com/office/powerpoint/2010/main" val="63096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http://1.bp.blogspot.com/-Og0EquajZEg/UAjrYQTDKwI/AAAAAAAAIBs/agJE_uHYYV4/s640/6a00e553bc52568834011278fb8ed528a4-800wi.jp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6" name="Picture 2" descr="http://www.paulmilesschneider.com/blog/wp-content/uploads/2012/09/HomeAgain_Denslow_TheWizardOfOz.jpg"/>
          <p:cNvPicPr>
            <a:picLocks noChangeAspect="1" noChangeArrowheads="1"/>
          </p:cNvPicPr>
          <p:nvPr/>
        </p:nvPicPr>
        <p:blipFill>
          <a:blip r:embed="rId4" cstate="print">
            <a:extLst/>
          </a:blip>
          <a:srcRect/>
          <a:stretch>
            <a:fillRect/>
          </a:stretch>
        </p:blipFill>
        <p:spPr bwMode="auto">
          <a:xfrm>
            <a:off x="4632159" y="0"/>
            <a:ext cx="4511841" cy="5943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67588" name="Picture 4" descr="http://1.bp.blogspot.com/_IBVPgalgRAk/TQWrcyOiB8I/AAAAAAAADAE/p-lUvTgIVzU/s1600/Oz+They+got+their+gifts.jpg"/>
          <p:cNvPicPr>
            <a:picLocks noChangeAspect="1" noChangeArrowheads="1"/>
          </p:cNvPicPr>
          <p:nvPr/>
        </p:nvPicPr>
        <p:blipFill>
          <a:blip r:embed="rId5" cstate="print">
            <a:extLst/>
          </a:blip>
          <a:srcRect/>
          <a:stretch>
            <a:fillRect/>
          </a:stretch>
        </p:blipFill>
        <p:spPr bwMode="auto">
          <a:xfrm>
            <a:off x="-1" y="545426"/>
            <a:ext cx="4632159" cy="62779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Tree>
    <p:extLst>
      <p:ext uri="{BB962C8B-B14F-4D97-AF65-F5344CB8AC3E}">
        <p14:creationId xmlns:p14="http://schemas.microsoft.com/office/powerpoint/2010/main" val="169254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http://1.bp.blogspot.com/-Og0EquajZEg/UAjrYQTDKwI/AAAAAAAAIBs/agJE_uHYYV4/s640/6a00e553bc52568834011278fb8ed528a4-800w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a:spLocks noGrp="1"/>
          </p:cNvSpPr>
          <p:nvPr>
            <p:ph type="ctrTitle"/>
          </p:nvPr>
        </p:nvSpPr>
        <p:spPr>
          <a:xfrm>
            <a:off x="917575" y="3962400"/>
            <a:ext cx="7315200" cy="2595563"/>
          </a:xfrm>
        </p:spPr>
        <p:txBody>
          <a:bodyPr>
            <a:normAutofit fontScale="90000"/>
          </a:bodyPr>
          <a:lstStyle/>
          <a:p>
            <a:pPr>
              <a:defRPr/>
            </a:pPr>
            <a:r>
              <a:rPr lang="en-US" sz="6600" dirty="0" smtClean="0">
                <a:latin typeface="Castellar" pitchFamily="18" charset="0"/>
              </a:rPr>
              <a:t>The Wonderful Wizard of Oz</a:t>
            </a:r>
          </a:p>
        </p:txBody>
      </p:sp>
      <p:pic>
        <p:nvPicPr>
          <p:cNvPr id="8198" name="Picture 6" descr="http://upload.wikimedia.org/wikipedia/commons/thumb/4/49/Baum_1911.jpg/220px-Baum_1911.jpg"/>
          <p:cNvPicPr>
            <a:picLocks noChangeAspect="1" noChangeArrowheads="1"/>
          </p:cNvPicPr>
          <p:nvPr/>
        </p:nvPicPr>
        <p:blipFill>
          <a:blip r:embed="rId4" cstate="print">
            <a:extLst/>
          </a:blip>
          <a:srcRect/>
          <a:stretch>
            <a:fillRect/>
          </a:stretch>
        </p:blipFill>
        <p:spPr bwMode="auto">
          <a:xfrm>
            <a:off x="185882" y="304800"/>
            <a:ext cx="2557318" cy="317339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p:spPr>
      </p:pic>
      <p:sp>
        <p:nvSpPr>
          <p:cNvPr id="5" name="Rectangle 4"/>
          <p:cNvSpPr/>
          <p:nvPr/>
        </p:nvSpPr>
        <p:spPr>
          <a:xfrm rot="20276802">
            <a:off x="609600" y="2286000"/>
            <a:ext cx="8153400" cy="2215991"/>
          </a:xfrm>
          <a:prstGeom prst="rect">
            <a:avLst/>
          </a:prstGeom>
          <a:noFill/>
        </p:spPr>
        <p:txBody>
          <a:bodyPr wrap="square" lIns="91440" tIns="45720" rIns="91440" bIns="45720">
            <a:spAutoFit/>
          </a:bodyPr>
          <a:lstStyle/>
          <a:p>
            <a:pPr algn="ctr"/>
            <a:r>
              <a:rPr lang="en-US" sz="13800" b="0" cap="none" spc="0" dirty="0" smtClean="0">
                <a:ln w="10160">
                  <a:solidFill>
                    <a:srgbClr val="C00000"/>
                  </a:solidFill>
                  <a:prstDash val="solid"/>
                </a:ln>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effectLst>
                  <a:outerShdw blurRad="38100" dist="32000" dir="5400000" algn="tl">
                    <a:srgbClr val="000000">
                      <a:alpha val="30000"/>
                    </a:srgbClr>
                  </a:outerShdw>
                </a:effectLst>
                <a:latin typeface="Stencil" pitchFamily="82" charset="0"/>
              </a:rPr>
              <a:t>EXPOSED</a:t>
            </a:r>
            <a:endParaRPr lang="en-US" sz="13800" b="0" cap="none" spc="0" dirty="0">
              <a:ln w="10160">
                <a:solidFill>
                  <a:srgbClr val="C00000"/>
                </a:solidFill>
                <a:prstDash val="solid"/>
              </a:ln>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effectLst>
                <a:outerShdw blurRad="38100" dist="32000" dir="5400000" algn="tl">
                  <a:srgbClr val="000000">
                    <a:alpha val="30000"/>
                  </a:srgbClr>
                </a:outerShdw>
              </a:effectLst>
              <a:latin typeface="Stencil" pitchFamily="82" charset="0"/>
            </a:endParaRPr>
          </a:p>
        </p:txBody>
      </p:sp>
    </p:spTree>
    <p:extLst>
      <p:ext uri="{BB962C8B-B14F-4D97-AF65-F5344CB8AC3E}">
        <p14:creationId xmlns:p14="http://schemas.microsoft.com/office/powerpoint/2010/main" val="119010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http://1.bp.blogspot.com/-Og0EquajZEg/UAjrYQTDKwI/AAAAAAAAIBs/agJE_uHYYV4/s640/6a00e553bc52568834011278fb8ed528a4-800wi.jp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8" descr="The Wonderful Wizard of Oz, 014">
            <a:hlinkClick r:id="rId4" tooltip="By William Wallace Denslow [Public domain], via Wikimedia Commons"/>
          </p:cNvPr>
          <p:cNvPicPr>
            <a:picLocks noChangeAspect="1" noChangeArrowheads="1"/>
          </p:cNvPicPr>
          <p:nvPr/>
        </p:nvPicPr>
        <p:blipFill>
          <a:blip r:embed="rId5" cstate="print">
            <a:extLst/>
          </a:blip>
          <a:srcRect/>
          <a:stretch>
            <a:fillRect/>
          </a:stretch>
        </p:blipFill>
        <p:spPr bwMode="auto">
          <a:xfrm>
            <a:off x="4469815" y="976745"/>
            <a:ext cx="4753337" cy="5867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9225" name="Picture 9" descr="http://liblogs.albany.edu/grenander/dorothy.jpg"/>
          <p:cNvPicPr>
            <a:picLocks noChangeAspect="1" noChangeArrowheads="1"/>
          </p:cNvPicPr>
          <p:nvPr/>
        </p:nvPicPr>
        <p:blipFill rotWithShape="1">
          <a:blip r:embed="rId6" cstate="print">
            <a:extLst/>
          </a:blip>
          <a:srcRect l="4173" t="2214" r="50000" b="6005"/>
          <a:stretch/>
        </p:blipFill>
        <p:spPr bwMode="auto">
          <a:xfrm>
            <a:off x="62635" y="34637"/>
            <a:ext cx="4386398" cy="59713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2" name="Picture 2" descr="http://quirkytravelguy.com/wp-content/uploads/2012/04/geographic-center.jpg"/>
          <p:cNvPicPr>
            <a:picLocks noChangeAspect="1" noChangeArrowheads="1"/>
          </p:cNvPicPr>
          <p:nvPr/>
        </p:nvPicPr>
        <p:blipFill>
          <a:blip r:embed="rId7" cstate="print"/>
          <a:srcRect l="6260" r="4851"/>
          <a:stretch>
            <a:fillRect/>
          </a:stretch>
        </p:blipFill>
        <p:spPr bwMode="auto">
          <a:xfrm>
            <a:off x="0" y="1295400"/>
            <a:ext cx="4418330" cy="3733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220" name="Picture 4" descr="http://i.istockimg.com/file_thumbview_approve/7205817/2/stock-photo-7205817-political-change.jpg"/>
          <p:cNvPicPr>
            <a:picLocks noChangeAspect="1" noChangeArrowheads="1"/>
          </p:cNvPicPr>
          <p:nvPr/>
        </p:nvPicPr>
        <p:blipFill>
          <a:blip r:embed="rId8" cstate="print"/>
          <a:srcRect/>
          <a:stretch>
            <a:fillRect/>
          </a:stretch>
        </p:blipFill>
        <p:spPr bwMode="auto">
          <a:xfrm>
            <a:off x="4356919" y="2286000"/>
            <a:ext cx="4787081" cy="3124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9266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tgtEl>
                                          <p:spTgt spid="9225"/>
                                        </p:tgtEl>
                                        <p:attrNameLst>
                                          <p:attrName>ppt_w</p:attrName>
                                        </p:attrNameLst>
                                      </p:cBhvr>
                                      <p:tavLst>
                                        <p:tav tm="0">
                                          <p:val>
                                            <p:strVal val="ppt_w"/>
                                          </p:val>
                                        </p:tav>
                                        <p:tav tm="100000">
                                          <p:val>
                                            <p:fltVal val="0"/>
                                          </p:val>
                                        </p:tav>
                                      </p:tavLst>
                                    </p:anim>
                                    <p:anim calcmode="lin" valueType="num">
                                      <p:cBhvr>
                                        <p:cTn id="7" dur="500"/>
                                        <p:tgtEl>
                                          <p:spTgt spid="9225"/>
                                        </p:tgtEl>
                                        <p:attrNameLst>
                                          <p:attrName>ppt_h</p:attrName>
                                        </p:attrNameLst>
                                      </p:cBhvr>
                                      <p:tavLst>
                                        <p:tav tm="0">
                                          <p:val>
                                            <p:strVal val="ppt_h"/>
                                          </p:val>
                                        </p:tav>
                                        <p:tav tm="100000">
                                          <p:val>
                                            <p:fltVal val="0"/>
                                          </p:val>
                                        </p:tav>
                                      </p:tavLst>
                                    </p:anim>
                                    <p:animEffect transition="out" filter="fade">
                                      <p:cBhvr>
                                        <p:cTn id="8" dur="500"/>
                                        <p:tgtEl>
                                          <p:spTgt spid="9225"/>
                                        </p:tgtEl>
                                      </p:cBhvr>
                                    </p:animEffect>
                                    <p:set>
                                      <p:cBhvr>
                                        <p:cTn id="9" dur="1" fill="hold">
                                          <p:stCondLst>
                                            <p:cond delay="499"/>
                                          </p:stCondLst>
                                        </p:cTn>
                                        <p:tgtEl>
                                          <p:spTgt spid="9225"/>
                                        </p:tgtEl>
                                        <p:attrNameLst>
                                          <p:attrName>style.visibility</p:attrName>
                                        </p:attrNameLst>
                                      </p:cBhvr>
                                      <p:to>
                                        <p:strVal val="hidden"/>
                                      </p:to>
                                    </p:set>
                                  </p:childTnLst>
                                </p:cTn>
                              </p:par>
                              <p:par>
                                <p:cTn id="10" presetID="53"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0" fill="hold" nodeType="clickEffect">
                                  <p:stCondLst>
                                    <p:cond delay="0"/>
                                  </p:stCondLst>
                                  <p:childTnLst>
                                    <p:anim calcmode="lin" valueType="num">
                                      <p:cBhvr>
                                        <p:cTn id="18" dur="500"/>
                                        <p:tgtEl>
                                          <p:spTgt spid="9223"/>
                                        </p:tgtEl>
                                        <p:attrNameLst>
                                          <p:attrName>ppt_w</p:attrName>
                                        </p:attrNameLst>
                                      </p:cBhvr>
                                      <p:tavLst>
                                        <p:tav tm="0">
                                          <p:val>
                                            <p:strVal val="ppt_w"/>
                                          </p:val>
                                        </p:tav>
                                        <p:tav tm="100000">
                                          <p:val>
                                            <p:fltVal val="0"/>
                                          </p:val>
                                        </p:tav>
                                      </p:tavLst>
                                    </p:anim>
                                    <p:anim calcmode="lin" valueType="num">
                                      <p:cBhvr>
                                        <p:cTn id="19" dur="500"/>
                                        <p:tgtEl>
                                          <p:spTgt spid="9223"/>
                                        </p:tgtEl>
                                        <p:attrNameLst>
                                          <p:attrName>ppt_h</p:attrName>
                                        </p:attrNameLst>
                                      </p:cBhvr>
                                      <p:tavLst>
                                        <p:tav tm="0">
                                          <p:val>
                                            <p:strVal val="ppt_h"/>
                                          </p:val>
                                        </p:tav>
                                        <p:tav tm="100000">
                                          <p:val>
                                            <p:fltVal val="0"/>
                                          </p:val>
                                        </p:tav>
                                      </p:tavLst>
                                    </p:anim>
                                    <p:animEffect transition="out" filter="fade">
                                      <p:cBhvr>
                                        <p:cTn id="20" dur="500"/>
                                        <p:tgtEl>
                                          <p:spTgt spid="9223"/>
                                        </p:tgtEl>
                                      </p:cBhvr>
                                    </p:animEffect>
                                    <p:set>
                                      <p:cBhvr>
                                        <p:cTn id="21" dur="1" fill="hold">
                                          <p:stCondLst>
                                            <p:cond delay="499"/>
                                          </p:stCondLst>
                                        </p:cTn>
                                        <p:tgtEl>
                                          <p:spTgt spid="9223"/>
                                        </p:tgtEl>
                                        <p:attrNameLst>
                                          <p:attrName>style.visibility</p:attrName>
                                        </p:attrNameLst>
                                      </p:cBhvr>
                                      <p:to>
                                        <p:strVal val="hidden"/>
                                      </p:to>
                                    </p:set>
                                  </p:childTnLst>
                                </p:cTn>
                              </p:par>
                              <p:par>
                                <p:cTn id="22" presetID="53" presetClass="entr" presetSubtype="0" fill="hold" nodeType="withEffect">
                                  <p:stCondLst>
                                    <p:cond delay="0"/>
                                  </p:stCondLst>
                                  <p:childTnLst>
                                    <p:set>
                                      <p:cBhvr>
                                        <p:cTn id="23" dur="1" fill="hold">
                                          <p:stCondLst>
                                            <p:cond delay="0"/>
                                          </p:stCondLst>
                                        </p:cTn>
                                        <p:tgtEl>
                                          <p:spTgt spid="9220"/>
                                        </p:tgtEl>
                                        <p:attrNameLst>
                                          <p:attrName>style.visibility</p:attrName>
                                        </p:attrNameLst>
                                      </p:cBhvr>
                                      <p:to>
                                        <p:strVal val="visible"/>
                                      </p:to>
                                    </p:set>
                                    <p:anim calcmode="lin" valueType="num">
                                      <p:cBhvr>
                                        <p:cTn id="24" dur="500" fill="hold"/>
                                        <p:tgtEl>
                                          <p:spTgt spid="9220"/>
                                        </p:tgtEl>
                                        <p:attrNameLst>
                                          <p:attrName>ppt_w</p:attrName>
                                        </p:attrNameLst>
                                      </p:cBhvr>
                                      <p:tavLst>
                                        <p:tav tm="0">
                                          <p:val>
                                            <p:fltVal val="0"/>
                                          </p:val>
                                        </p:tav>
                                        <p:tav tm="100000">
                                          <p:val>
                                            <p:strVal val="#ppt_w"/>
                                          </p:val>
                                        </p:tav>
                                      </p:tavLst>
                                    </p:anim>
                                    <p:anim calcmode="lin" valueType="num">
                                      <p:cBhvr>
                                        <p:cTn id="25" dur="500" fill="hold"/>
                                        <p:tgtEl>
                                          <p:spTgt spid="9220"/>
                                        </p:tgtEl>
                                        <p:attrNameLst>
                                          <p:attrName>ppt_h</p:attrName>
                                        </p:attrNameLst>
                                      </p:cBhvr>
                                      <p:tavLst>
                                        <p:tav tm="0">
                                          <p:val>
                                            <p:fltVal val="0"/>
                                          </p:val>
                                        </p:tav>
                                        <p:tav tm="100000">
                                          <p:val>
                                            <p:strVal val="#ppt_h"/>
                                          </p:val>
                                        </p:tav>
                                      </p:tavLst>
                                    </p:anim>
                                    <p:animEffect transition="in" filter="fade">
                                      <p:cBhvr>
                                        <p:cTn id="26"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theworldofoz.webs.com/photos/MapOfTheMarvelousLandOfOz565.jpg"/>
          <p:cNvPicPr>
            <a:picLocks noChangeAspect="1" noChangeArrowheads="1"/>
          </p:cNvPicPr>
          <p:nvPr/>
        </p:nvPicPr>
        <p:blipFill>
          <a:blip r:embed="rId3" cstate="print">
            <a:extLst/>
          </a:blip>
          <a:srcRect/>
          <a:stretch>
            <a:fillRect/>
          </a:stretch>
        </p:blipFill>
        <p:spPr bwMode="auto">
          <a:xfrm>
            <a:off x="34636" y="0"/>
            <a:ext cx="9086015"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8194" name="Picture 2" descr="http://teach.fcps.net/trt14/US%20Regions/regions_copy.jpg"/>
          <p:cNvPicPr>
            <a:picLocks noChangeAspect="1" noChangeArrowheads="1"/>
          </p:cNvPicPr>
          <p:nvPr/>
        </p:nvPicPr>
        <p:blipFill>
          <a:blip r:embed="rId4" cstate="print"/>
          <a:srcRect l="6667"/>
          <a:stretch>
            <a:fillRect/>
          </a:stretch>
        </p:blipFill>
        <p:spPr bwMode="auto">
          <a:xfrm>
            <a:off x="0" y="-228601"/>
            <a:ext cx="9144000" cy="7086601"/>
          </a:xfrm>
          <a:prstGeom prst="rect">
            <a:avLst/>
          </a:prstGeom>
          <a:noFill/>
        </p:spPr>
      </p:pic>
      <p:pic>
        <p:nvPicPr>
          <p:cNvPr id="8195" name="Picture 3" descr="C:\Documents and Settings\mchanrahan\Local Settings\Temporary Internet Files\Content.IE5\763AD8CV\MC900445596[1].wmf"/>
          <p:cNvPicPr>
            <a:picLocks noChangeAspect="1" noChangeArrowheads="1"/>
          </p:cNvPicPr>
          <p:nvPr/>
        </p:nvPicPr>
        <p:blipFill>
          <a:blip r:embed="rId5" cstate="print"/>
          <a:srcRect/>
          <a:stretch>
            <a:fillRect/>
          </a:stretch>
        </p:blipFill>
        <p:spPr bwMode="auto">
          <a:xfrm>
            <a:off x="4267200" y="4114800"/>
            <a:ext cx="842162" cy="1012241"/>
          </a:xfrm>
          <a:prstGeom prst="rect">
            <a:avLst/>
          </a:prstGeom>
          <a:noFill/>
        </p:spPr>
      </p:pic>
      <p:pic>
        <p:nvPicPr>
          <p:cNvPr id="8196" name="Picture 4" descr="C:\Documents and Settings\mchanrahan\Local Settings\Temporary Internet Files\Content.IE5\LO1TI7FW\MC900027542[1].wmf"/>
          <p:cNvPicPr>
            <a:picLocks noChangeAspect="1" noChangeArrowheads="1"/>
          </p:cNvPicPr>
          <p:nvPr/>
        </p:nvPicPr>
        <p:blipFill>
          <a:blip r:embed="rId6" cstate="print"/>
          <a:srcRect/>
          <a:stretch>
            <a:fillRect/>
          </a:stretch>
        </p:blipFill>
        <p:spPr bwMode="auto">
          <a:xfrm>
            <a:off x="4267200" y="1066800"/>
            <a:ext cx="726948" cy="936346"/>
          </a:xfrm>
          <a:prstGeom prst="rect">
            <a:avLst/>
          </a:prstGeom>
          <a:noFill/>
        </p:spPr>
      </p:pic>
      <p:pic>
        <p:nvPicPr>
          <p:cNvPr id="8197" name="Picture 5" descr="C:\Documents and Settings\mchanrahan\Local Settings\Temporary Internet Files\Content.IE5\763AD8CV\MC900440380[1].png"/>
          <p:cNvPicPr>
            <a:picLocks noChangeAspect="1" noChangeArrowheads="1"/>
          </p:cNvPicPr>
          <p:nvPr/>
        </p:nvPicPr>
        <p:blipFill>
          <a:blip r:embed="rId7" cstate="print"/>
          <a:srcRect/>
          <a:stretch>
            <a:fillRect/>
          </a:stretch>
        </p:blipFill>
        <p:spPr bwMode="auto">
          <a:xfrm>
            <a:off x="7239000" y="381000"/>
            <a:ext cx="1447800" cy="1447800"/>
          </a:xfrm>
          <a:prstGeom prst="rect">
            <a:avLst/>
          </a:prstGeom>
          <a:noFill/>
        </p:spPr>
      </p:pic>
      <p:pic>
        <p:nvPicPr>
          <p:cNvPr id="8198" name="Picture 6" descr="C:\Documents and Settings\mchanrahan\Local Settings\Temporary Internet Files\Content.IE5\3555BH9R\MC900104974[1].wmf"/>
          <p:cNvPicPr>
            <a:picLocks noChangeAspect="1" noChangeArrowheads="1"/>
          </p:cNvPicPr>
          <p:nvPr/>
        </p:nvPicPr>
        <p:blipFill>
          <a:blip r:embed="rId8" cstate="print"/>
          <a:srcRect/>
          <a:stretch>
            <a:fillRect/>
          </a:stretch>
        </p:blipFill>
        <p:spPr bwMode="auto">
          <a:xfrm>
            <a:off x="0" y="1905000"/>
            <a:ext cx="1217067" cy="1218286"/>
          </a:xfrm>
          <a:prstGeom prst="rect">
            <a:avLst/>
          </a:prstGeom>
          <a:noFill/>
        </p:spPr>
      </p:pic>
      <p:pic>
        <p:nvPicPr>
          <p:cNvPr id="8199" name="Picture 7" descr="C:\Documents and Settings\mchanrahan\Local Settings\Temporary Internet Files\Content.IE5\3555BH9R\MC900157795[1].wmf"/>
          <p:cNvPicPr>
            <a:picLocks noChangeAspect="1" noChangeArrowheads="1"/>
          </p:cNvPicPr>
          <p:nvPr/>
        </p:nvPicPr>
        <p:blipFill>
          <a:blip r:embed="rId9" cstate="print"/>
          <a:srcRect/>
          <a:stretch>
            <a:fillRect/>
          </a:stretch>
        </p:blipFill>
        <p:spPr bwMode="auto">
          <a:xfrm>
            <a:off x="7315200" y="2514600"/>
            <a:ext cx="1202990" cy="1094897"/>
          </a:xfrm>
          <a:prstGeom prst="rect">
            <a:avLst/>
          </a:prstGeom>
          <a:noFill/>
        </p:spPr>
      </p:pic>
    </p:spTree>
    <p:extLst>
      <p:ext uri="{BB962C8B-B14F-4D97-AF65-F5344CB8AC3E}">
        <p14:creationId xmlns:p14="http://schemas.microsoft.com/office/powerpoint/2010/main" val="170635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tgtEl>
                                          <p:spTgt spid="83970"/>
                                        </p:tgtEl>
                                        <p:attrNameLst>
                                          <p:attrName>ppt_w</p:attrName>
                                        </p:attrNameLst>
                                      </p:cBhvr>
                                      <p:tavLst>
                                        <p:tav tm="0">
                                          <p:val>
                                            <p:strVal val="ppt_w"/>
                                          </p:val>
                                        </p:tav>
                                        <p:tav tm="100000">
                                          <p:val>
                                            <p:fltVal val="0"/>
                                          </p:val>
                                        </p:tav>
                                      </p:tavLst>
                                    </p:anim>
                                    <p:anim calcmode="lin" valueType="num">
                                      <p:cBhvr>
                                        <p:cTn id="7" dur="500"/>
                                        <p:tgtEl>
                                          <p:spTgt spid="83970"/>
                                        </p:tgtEl>
                                        <p:attrNameLst>
                                          <p:attrName>ppt_h</p:attrName>
                                        </p:attrNameLst>
                                      </p:cBhvr>
                                      <p:tavLst>
                                        <p:tav tm="0">
                                          <p:val>
                                            <p:strVal val="ppt_h"/>
                                          </p:val>
                                        </p:tav>
                                        <p:tav tm="100000">
                                          <p:val>
                                            <p:fltVal val="0"/>
                                          </p:val>
                                        </p:tav>
                                      </p:tavLst>
                                    </p:anim>
                                    <p:animEffect transition="out" filter="fade">
                                      <p:cBhvr>
                                        <p:cTn id="8" dur="500"/>
                                        <p:tgtEl>
                                          <p:spTgt spid="83970"/>
                                        </p:tgtEl>
                                      </p:cBhvr>
                                    </p:animEffect>
                                    <p:set>
                                      <p:cBhvr>
                                        <p:cTn id="9" dur="1" fill="hold">
                                          <p:stCondLst>
                                            <p:cond delay="499"/>
                                          </p:stCondLst>
                                        </p:cTn>
                                        <p:tgtEl>
                                          <p:spTgt spid="83970"/>
                                        </p:tgtEl>
                                        <p:attrNameLst>
                                          <p:attrName>style.visibility</p:attrName>
                                        </p:attrNameLst>
                                      </p:cBhvr>
                                      <p:to>
                                        <p:strVal val="hidden"/>
                                      </p:to>
                                    </p:set>
                                  </p:childTnLst>
                                </p:cTn>
                              </p:par>
                              <p:par>
                                <p:cTn id="10" presetID="53" presetClass="entr" presetSubtype="0" fill="hold" nodeType="with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p:cTn id="12" dur="500" fill="hold"/>
                                        <p:tgtEl>
                                          <p:spTgt spid="8194"/>
                                        </p:tgtEl>
                                        <p:attrNameLst>
                                          <p:attrName>ppt_w</p:attrName>
                                        </p:attrNameLst>
                                      </p:cBhvr>
                                      <p:tavLst>
                                        <p:tav tm="0">
                                          <p:val>
                                            <p:fltVal val="0"/>
                                          </p:val>
                                        </p:tav>
                                        <p:tav tm="100000">
                                          <p:val>
                                            <p:strVal val="#ppt_w"/>
                                          </p:val>
                                        </p:tav>
                                      </p:tavLst>
                                    </p:anim>
                                    <p:anim calcmode="lin" valueType="num">
                                      <p:cBhvr>
                                        <p:cTn id="13" dur="500" fill="hold"/>
                                        <p:tgtEl>
                                          <p:spTgt spid="8194"/>
                                        </p:tgtEl>
                                        <p:attrNameLst>
                                          <p:attrName>ppt_h</p:attrName>
                                        </p:attrNameLst>
                                      </p:cBhvr>
                                      <p:tavLst>
                                        <p:tav tm="0">
                                          <p:val>
                                            <p:fltVal val="0"/>
                                          </p:val>
                                        </p:tav>
                                        <p:tav tm="100000">
                                          <p:val>
                                            <p:strVal val="#ppt_h"/>
                                          </p:val>
                                        </p:tav>
                                      </p:tavLst>
                                    </p:anim>
                                    <p:animEffect transition="in" filter="fade">
                                      <p:cBhvr>
                                        <p:cTn id="14" dur="500"/>
                                        <p:tgtEl>
                                          <p:spTgt spid="819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fade">
                                      <p:cBhvr>
                                        <p:cTn id="19" dur="2000"/>
                                        <p:tgtEl>
                                          <p:spTgt spid="819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195"/>
                                        </p:tgtEl>
                                        <p:attrNameLst>
                                          <p:attrName>style.visibility</p:attrName>
                                        </p:attrNameLst>
                                      </p:cBhvr>
                                      <p:to>
                                        <p:strVal val="visible"/>
                                      </p:to>
                                    </p:set>
                                    <p:animEffect transition="in" filter="fade">
                                      <p:cBhvr>
                                        <p:cTn id="24" dur="2000"/>
                                        <p:tgtEl>
                                          <p:spTgt spid="819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197"/>
                                        </p:tgtEl>
                                        <p:attrNameLst>
                                          <p:attrName>style.visibility</p:attrName>
                                        </p:attrNameLst>
                                      </p:cBhvr>
                                      <p:to>
                                        <p:strVal val="visible"/>
                                      </p:to>
                                    </p:set>
                                    <p:animEffect transition="in" filter="fade">
                                      <p:cBhvr>
                                        <p:cTn id="29" dur="2000"/>
                                        <p:tgtEl>
                                          <p:spTgt spid="819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198"/>
                                        </p:tgtEl>
                                        <p:attrNameLst>
                                          <p:attrName>style.visibility</p:attrName>
                                        </p:attrNameLst>
                                      </p:cBhvr>
                                      <p:to>
                                        <p:strVal val="visible"/>
                                      </p:to>
                                    </p:set>
                                    <p:animEffect transition="in" filter="fade">
                                      <p:cBhvr>
                                        <p:cTn id="34" dur="2000"/>
                                        <p:tgtEl>
                                          <p:spTgt spid="819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199"/>
                                        </p:tgtEl>
                                        <p:attrNameLst>
                                          <p:attrName>style.visibility</p:attrName>
                                        </p:attrNameLst>
                                      </p:cBhvr>
                                      <p:to>
                                        <p:strVal val="visible"/>
                                      </p:to>
                                    </p:set>
                                    <p:animEffect transition="in" filter="fade">
                                      <p:cBhvr>
                                        <p:cTn id="39" dur="20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http://1.bp.blogspot.com/-Og0EquajZEg/UAjrYQTDKwI/AAAAAAAAIBs/agJE_uHYYV4/s640/6a00e553bc52568834011278fb8ed528a4-800wi.jp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descr="http://www.boingboing.net/images/_images_WW-Denslow-Wizard-of-Oz-illustration-4.jpg"/>
          <p:cNvPicPr>
            <a:picLocks noChangeAspect="1" noChangeArrowheads="1"/>
          </p:cNvPicPr>
          <p:nvPr/>
        </p:nvPicPr>
        <p:blipFill>
          <a:blip r:embed="rId4" cstate="print">
            <a:extLst/>
          </a:blip>
          <a:srcRect/>
          <a:stretch>
            <a:fillRect/>
          </a:stretch>
        </p:blipFill>
        <p:spPr bwMode="auto">
          <a:xfrm>
            <a:off x="-13856" y="2038042"/>
            <a:ext cx="3671455" cy="47888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3" name="Picture 14" descr="http://upload.wikimedia.org/wikipedia/commons/thumb/1/1a/Dorothy_Gale_with_silver_shoes.jpg/250px-Dorothy_Gale_with_silver_shoes.jpg"/>
          <p:cNvPicPr>
            <a:picLocks noChangeAspect="1" noChangeArrowheads="1"/>
          </p:cNvPicPr>
          <p:nvPr/>
        </p:nvPicPr>
        <p:blipFill>
          <a:blip r:embed="rId5" cstate="print">
            <a:extLst/>
          </a:blip>
          <a:srcRect/>
          <a:stretch>
            <a:fillRect/>
          </a:stretch>
        </p:blipFill>
        <p:spPr bwMode="auto">
          <a:xfrm>
            <a:off x="5562600" y="-1"/>
            <a:ext cx="3609108" cy="47784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4" name="Picture 14" descr="http://3.bp.blogspot.com/-Qddio_vLXQ4/ThOr-H_RVJI/AAAAAAAAAkw/e6zYjU70018/s1600/denslow.witch.png"/>
          <p:cNvPicPr>
            <a:picLocks noChangeAspect="1" noChangeArrowheads="1"/>
          </p:cNvPicPr>
          <p:nvPr/>
        </p:nvPicPr>
        <p:blipFill>
          <a:blip r:embed="rId6" cstate="print">
            <a:extLst/>
          </a:blip>
          <a:srcRect/>
          <a:stretch>
            <a:fillRect/>
          </a:stretch>
        </p:blipFill>
        <p:spPr bwMode="auto">
          <a:xfrm>
            <a:off x="3810000" y="651164"/>
            <a:ext cx="1637901" cy="56862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7172" name="Picture 4" descr="http://static.ddmcdn.com/gif/automotive-production-line-1.jpg"/>
          <p:cNvPicPr>
            <a:picLocks noChangeAspect="1" noChangeArrowheads="1"/>
          </p:cNvPicPr>
          <p:nvPr/>
        </p:nvPicPr>
        <p:blipFill>
          <a:blip r:embed="rId7" cstate="print"/>
          <a:srcRect/>
          <a:stretch>
            <a:fillRect/>
          </a:stretch>
        </p:blipFill>
        <p:spPr bwMode="auto">
          <a:xfrm>
            <a:off x="0" y="0"/>
            <a:ext cx="3657600" cy="2743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174" name="Picture 6" descr="http://homeinspectorsaz.com/wp-content/uploads/2010/08/Foreclosed_Homes.200164046.jpg"/>
          <p:cNvPicPr>
            <a:picLocks noChangeAspect="1" noChangeArrowheads="1"/>
          </p:cNvPicPr>
          <p:nvPr/>
        </p:nvPicPr>
        <p:blipFill>
          <a:blip r:embed="rId8" cstate="print"/>
          <a:srcRect/>
          <a:stretch>
            <a:fillRect/>
          </a:stretch>
        </p:blipFill>
        <p:spPr bwMode="auto">
          <a:xfrm>
            <a:off x="2514600" y="2590799"/>
            <a:ext cx="3733800" cy="24799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176" name="Picture 8" descr="https://goldsilver.com/re/common/images/newsuploads/20120808125439-how-to-buy-silver-bars-goldsilver-com-copy.jpg"/>
          <p:cNvPicPr>
            <a:picLocks noChangeAspect="1" noChangeArrowheads="1"/>
          </p:cNvPicPr>
          <p:nvPr/>
        </p:nvPicPr>
        <p:blipFill>
          <a:blip r:embed="rId9" cstate="print"/>
          <a:srcRect l="21893" r="21302"/>
          <a:stretch>
            <a:fillRect/>
          </a:stretch>
        </p:blipFill>
        <p:spPr bwMode="auto">
          <a:xfrm>
            <a:off x="6172200" y="3607595"/>
            <a:ext cx="2971800" cy="325040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9024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par>
                                <p:cTn id="10" presetID="53" presetClass="entr" presetSubtype="0" fill="hold" nodeType="withEffect">
                                  <p:stCondLst>
                                    <p:cond delay="0"/>
                                  </p:stCondLst>
                                  <p:childTnLst>
                                    <p:set>
                                      <p:cBhvr>
                                        <p:cTn id="11" dur="1" fill="hold">
                                          <p:stCondLst>
                                            <p:cond delay="0"/>
                                          </p:stCondLst>
                                        </p:cTn>
                                        <p:tgtEl>
                                          <p:spTgt spid="7172"/>
                                        </p:tgtEl>
                                        <p:attrNameLst>
                                          <p:attrName>style.visibility</p:attrName>
                                        </p:attrNameLst>
                                      </p:cBhvr>
                                      <p:to>
                                        <p:strVal val="visible"/>
                                      </p:to>
                                    </p:set>
                                    <p:anim calcmode="lin" valueType="num">
                                      <p:cBhvr>
                                        <p:cTn id="12" dur="500" fill="hold"/>
                                        <p:tgtEl>
                                          <p:spTgt spid="7172"/>
                                        </p:tgtEl>
                                        <p:attrNameLst>
                                          <p:attrName>ppt_w</p:attrName>
                                        </p:attrNameLst>
                                      </p:cBhvr>
                                      <p:tavLst>
                                        <p:tav tm="0">
                                          <p:val>
                                            <p:fltVal val="0"/>
                                          </p:val>
                                        </p:tav>
                                        <p:tav tm="100000">
                                          <p:val>
                                            <p:strVal val="#ppt_w"/>
                                          </p:val>
                                        </p:tav>
                                      </p:tavLst>
                                    </p:anim>
                                    <p:anim calcmode="lin" valueType="num">
                                      <p:cBhvr>
                                        <p:cTn id="13" dur="500" fill="hold"/>
                                        <p:tgtEl>
                                          <p:spTgt spid="7172"/>
                                        </p:tgtEl>
                                        <p:attrNameLst>
                                          <p:attrName>ppt_h</p:attrName>
                                        </p:attrNameLst>
                                      </p:cBhvr>
                                      <p:tavLst>
                                        <p:tav tm="0">
                                          <p:val>
                                            <p:fltVal val="0"/>
                                          </p:val>
                                        </p:tav>
                                        <p:tav tm="100000">
                                          <p:val>
                                            <p:strVal val="#ppt_h"/>
                                          </p:val>
                                        </p:tav>
                                      </p:tavLst>
                                    </p:anim>
                                    <p:animEffect transition="in" filter="fade">
                                      <p:cBhvr>
                                        <p:cTn id="14" dur="500"/>
                                        <p:tgtEl>
                                          <p:spTgt spid="717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0" fill="hold" nodeType="clickEffect">
                                  <p:stCondLst>
                                    <p:cond delay="0"/>
                                  </p:stCondLst>
                                  <p:childTnLst>
                                    <p:anim calcmode="lin" valueType="num">
                                      <p:cBhvr>
                                        <p:cTn id="18" dur="500"/>
                                        <p:tgtEl>
                                          <p:spTgt spid="4"/>
                                        </p:tgtEl>
                                        <p:attrNameLst>
                                          <p:attrName>ppt_w</p:attrName>
                                        </p:attrNameLst>
                                      </p:cBhvr>
                                      <p:tavLst>
                                        <p:tav tm="0">
                                          <p:val>
                                            <p:strVal val="ppt_w"/>
                                          </p:val>
                                        </p:tav>
                                        <p:tav tm="100000">
                                          <p:val>
                                            <p:fltVal val="0"/>
                                          </p:val>
                                        </p:tav>
                                      </p:tavLst>
                                    </p:anim>
                                    <p:anim calcmode="lin" valueType="num">
                                      <p:cBhvr>
                                        <p:cTn id="19" dur="500"/>
                                        <p:tgtEl>
                                          <p:spTgt spid="4"/>
                                        </p:tgtEl>
                                        <p:attrNameLst>
                                          <p:attrName>ppt_h</p:attrName>
                                        </p:attrNameLst>
                                      </p:cBhvr>
                                      <p:tavLst>
                                        <p:tav tm="0">
                                          <p:val>
                                            <p:strVal val="ppt_h"/>
                                          </p:val>
                                        </p:tav>
                                        <p:tav tm="100000">
                                          <p:val>
                                            <p:fltVal val="0"/>
                                          </p:val>
                                        </p:tav>
                                      </p:tavLst>
                                    </p:anim>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53" presetClass="entr" presetSubtype="0" fill="hold" nodeType="withEffect">
                                  <p:stCondLst>
                                    <p:cond delay="0"/>
                                  </p:stCondLst>
                                  <p:childTnLst>
                                    <p:set>
                                      <p:cBhvr>
                                        <p:cTn id="23" dur="1" fill="hold">
                                          <p:stCondLst>
                                            <p:cond delay="0"/>
                                          </p:stCondLst>
                                        </p:cTn>
                                        <p:tgtEl>
                                          <p:spTgt spid="7174"/>
                                        </p:tgtEl>
                                        <p:attrNameLst>
                                          <p:attrName>style.visibility</p:attrName>
                                        </p:attrNameLst>
                                      </p:cBhvr>
                                      <p:to>
                                        <p:strVal val="visible"/>
                                      </p:to>
                                    </p:set>
                                    <p:anim calcmode="lin" valueType="num">
                                      <p:cBhvr>
                                        <p:cTn id="24" dur="500" fill="hold"/>
                                        <p:tgtEl>
                                          <p:spTgt spid="7174"/>
                                        </p:tgtEl>
                                        <p:attrNameLst>
                                          <p:attrName>ppt_w</p:attrName>
                                        </p:attrNameLst>
                                      </p:cBhvr>
                                      <p:tavLst>
                                        <p:tav tm="0">
                                          <p:val>
                                            <p:fltVal val="0"/>
                                          </p:val>
                                        </p:tav>
                                        <p:tav tm="100000">
                                          <p:val>
                                            <p:strVal val="#ppt_w"/>
                                          </p:val>
                                        </p:tav>
                                      </p:tavLst>
                                    </p:anim>
                                    <p:anim calcmode="lin" valueType="num">
                                      <p:cBhvr>
                                        <p:cTn id="25" dur="500" fill="hold"/>
                                        <p:tgtEl>
                                          <p:spTgt spid="7174"/>
                                        </p:tgtEl>
                                        <p:attrNameLst>
                                          <p:attrName>ppt_h</p:attrName>
                                        </p:attrNameLst>
                                      </p:cBhvr>
                                      <p:tavLst>
                                        <p:tav tm="0">
                                          <p:val>
                                            <p:fltVal val="0"/>
                                          </p:val>
                                        </p:tav>
                                        <p:tav tm="100000">
                                          <p:val>
                                            <p:strVal val="#ppt_h"/>
                                          </p:val>
                                        </p:tav>
                                      </p:tavLst>
                                    </p:anim>
                                    <p:animEffect transition="in" filter="fade">
                                      <p:cBhvr>
                                        <p:cTn id="26" dur="500"/>
                                        <p:tgtEl>
                                          <p:spTgt spid="717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xit" presetSubtype="0" fill="hold" nodeType="clickEffect">
                                  <p:stCondLst>
                                    <p:cond delay="0"/>
                                  </p:stCondLst>
                                  <p:childTnLst>
                                    <p:anim calcmode="lin" valueType="num">
                                      <p:cBhvr>
                                        <p:cTn id="30" dur="500"/>
                                        <p:tgtEl>
                                          <p:spTgt spid="3"/>
                                        </p:tgtEl>
                                        <p:attrNameLst>
                                          <p:attrName>ppt_w</p:attrName>
                                        </p:attrNameLst>
                                      </p:cBhvr>
                                      <p:tavLst>
                                        <p:tav tm="0">
                                          <p:val>
                                            <p:strVal val="ppt_w"/>
                                          </p:val>
                                        </p:tav>
                                        <p:tav tm="100000">
                                          <p:val>
                                            <p:fltVal val="0"/>
                                          </p:val>
                                        </p:tav>
                                      </p:tavLst>
                                    </p:anim>
                                    <p:anim calcmode="lin" valueType="num">
                                      <p:cBhvr>
                                        <p:cTn id="31" dur="500"/>
                                        <p:tgtEl>
                                          <p:spTgt spid="3"/>
                                        </p:tgtEl>
                                        <p:attrNameLst>
                                          <p:attrName>ppt_h</p:attrName>
                                        </p:attrNameLst>
                                      </p:cBhvr>
                                      <p:tavLst>
                                        <p:tav tm="0">
                                          <p:val>
                                            <p:strVal val="ppt_h"/>
                                          </p:val>
                                        </p:tav>
                                        <p:tav tm="100000">
                                          <p:val>
                                            <p:fltVal val="0"/>
                                          </p:val>
                                        </p:tav>
                                      </p:tavLst>
                                    </p:anim>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par>
                                <p:cTn id="34" presetID="53" presetClass="entr" presetSubtype="0" fill="hold" nodeType="withEffect">
                                  <p:stCondLst>
                                    <p:cond delay="0"/>
                                  </p:stCondLst>
                                  <p:childTnLst>
                                    <p:set>
                                      <p:cBhvr>
                                        <p:cTn id="35" dur="1" fill="hold">
                                          <p:stCondLst>
                                            <p:cond delay="0"/>
                                          </p:stCondLst>
                                        </p:cTn>
                                        <p:tgtEl>
                                          <p:spTgt spid="7176"/>
                                        </p:tgtEl>
                                        <p:attrNameLst>
                                          <p:attrName>style.visibility</p:attrName>
                                        </p:attrNameLst>
                                      </p:cBhvr>
                                      <p:to>
                                        <p:strVal val="visible"/>
                                      </p:to>
                                    </p:set>
                                    <p:anim calcmode="lin" valueType="num">
                                      <p:cBhvr>
                                        <p:cTn id="36" dur="500" fill="hold"/>
                                        <p:tgtEl>
                                          <p:spTgt spid="7176"/>
                                        </p:tgtEl>
                                        <p:attrNameLst>
                                          <p:attrName>ppt_w</p:attrName>
                                        </p:attrNameLst>
                                      </p:cBhvr>
                                      <p:tavLst>
                                        <p:tav tm="0">
                                          <p:val>
                                            <p:fltVal val="0"/>
                                          </p:val>
                                        </p:tav>
                                        <p:tav tm="100000">
                                          <p:val>
                                            <p:strVal val="#ppt_w"/>
                                          </p:val>
                                        </p:tav>
                                      </p:tavLst>
                                    </p:anim>
                                    <p:anim calcmode="lin" valueType="num">
                                      <p:cBhvr>
                                        <p:cTn id="37" dur="500" fill="hold"/>
                                        <p:tgtEl>
                                          <p:spTgt spid="7176"/>
                                        </p:tgtEl>
                                        <p:attrNameLst>
                                          <p:attrName>ppt_h</p:attrName>
                                        </p:attrNameLst>
                                      </p:cBhvr>
                                      <p:tavLst>
                                        <p:tav tm="0">
                                          <p:val>
                                            <p:fltVal val="0"/>
                                          </p:val>
                                        </p:tav>
                                        <p:tav tm="100000">
                                          <p:val>
                                            <p:strVal val="#ppt_h"/>
                                          </p:val>
                                        </p:tav>
                                      </p:tavLst>
                                    </p:anim>
                                    <p:animEffect transition="in" filter="fade">
                                      <p:cBhvr>
                                        <p:cTn id="38" dur="5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http://1.bp.blogspot.com/-Og0EquajZEg/UAjrYQTDKwI/AAAAAAAAIBs/agJE_uHYYV4/s640/6a00e553bc52568834011278fb8ed528a4-800wi.jp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8" name="Picture 2" descr="http://teacherweb.com/MA/DrKevinMHurleyMiddleSchool/dsturner/oz-WW-Denslow-dorothy-scarecrow-illustration5.jpg"/>
          <p:cNvPicPr>
            <a:picLocks noChangeAspect="1" noChangeArrowheads="1"/>
          </p:cNvPicPr>
          <p:nvPr/>
        </p:nvPicPr>
        <p:blipFill>
          <a:blip r:embed="rId4" cstate="print">
            <a:extLst/>
          </a:blip>
          <a:srcRect/>
          <a:stretch>
            <a:fillRect/>
          </a:stretch>
        </p:blipFill>
        <p:spPr bwMode="auto">
          <a:xfrm>
            <a:off x="-29246" y="935605"/>
            <a:ext cx="4601245" cy="59223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80900" name="Picture 4" descr="http://2.bp.blogspot.com/-BGzeFhRTyLA/T1UFAQxu0UI/AAAAAAAAHGM/VJDt8DI1nZA/s400/tinman_vintage_story_book_page_poster-rf9b63a7d85a54d079221c72d4a8fc60f_e1n_400.jpg"/>
          <p:cNvPicPr>
            <a:picLocks noChangeAspect="1" noChangeArrowheads="1"/>
          </p:cNvPicPr>
          <p:nvPr/>
        </p:nvPicPr>
        <p:blipFill rotWithShape="1">
          <a:blip r:embed="rId5" cstate="print">
            <a:extLst/>
          </a:blip>
          <a:srcRect l="13652" t="5454" r="14349" b="4363"/>
          <a:stretch/>
        </p:blipFill>
        <p:spPr bwMode="auto">
          <a:xfrm>
            <a:off x="4572000" y="0"/>
            <a:ext cx="4578928" cy="57352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6146" name="Picture 2" descr="http://us.123rf.com/400wm/400/400/chudtsankov/chudtsankov1106/chudtsankov110600074/9681562-lucky-farmer-man-carrying-a-rake.jpg"/>
          <p:cNvPicPr>
            <a:picLocks noChangeAspect="1" noChangeArrowheads="1"/>
          </p:cNvPicPr>
          <p:nvPr/>
        </p:nvPicPr>
        <p:blipFill>
          <a:blip r:embed="rId6" cstate="print"/>
          <a:srcRect/>
          <a:stretch>
            <a:fillRect/>
          </a:stretch>
        </p:blipFill>
        <p:spPr bwMode="auto">
          <a:xfrm>
            <a:off x="0" y="1273366"/>
            <a:ext cx="4557090" cy="50512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148" name="Picture 4" descr="http://us.123rf.com/400wm/400/400/patrimonio/patrimonio1203/patrimonio120300040/12840634-illustration-of-a-blacksmith-with-hammer-striking-anvil-set-inside-circle-done-in-retro-woodcut-styl.jpg"/>
          <p:cNvPicPr>
            <a:picLocks noChangeAspect="1" noChangeArrowheads="1"/>
          </p:cNvPicPr>
          <p:nvPr/>
        </p:nvPicPr>
        <p:blipFill>
          <a:blip r:embed="rId7" cstate="print"/>
          <a:srcRect/>
          <a:stretch>
            <a:fillRect/>
          </a:stretch>
        </p:blipFill>
        <p:spPr bwMode="auto">
          <a:xfrm>
            <a:off x="4648199" y="0"/>
            <a:ext cx="4495801" cy="61276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Rectangle 6"/>
          <p:cNvSpPr/>
          <p:nvPr/>
        </p:nvSpPr>
        <p:spPr>
          <a:xfrm>
            <a:off x="457200" y="533400"/>
            <a:ext cx="3773790" cy="923330"/>
          </a:xfrm>
          <a:prstGeom prst="rect">
            <a:avLst/>
          </a:prstGeom>
          <a:noFill/>
        </p:spPr>
        <p:txBody>
          <a:bodyPr wrap="none" lIns="91440" tIns="45720" rIns="91440" bIns="45720">
            <a:spAutoFit/>
          </a:bodyPr>
          <a:lstStyle/>
          <a:p>
            <a:pPr algn="ctr"/>
            <a:r>
              <a:rPr lang="en-US" sz="54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Duhhhh</a:t>
            </a:r>
            <a:r>
              <a:rPr lang="en-US" sz="54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n-US" sz="54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6150" name="Picture 6" descr="http://www.babyproofingyourmarriage.com/wp-content/uploads/2012/02/white-crossed-our-heart-no-love-no-heart-men-s-tees_design.png"/>
          <p:cNvPicPr>
            <a:picLocks noChangeAspect="1" noChangeArrowheads="1"/>
          </p:cNvPicPr>
          <p:nvPr/>
        </p:nvPicPr>
        <p:blipFill>
          <a:blip r:embed="rId8" cstate="print">
            <a:clrChange>
              <a:clrFrom>
                <a:srgbClr val="EBEBEB"/>
              </a:clrFrom>
              <a:clrTo>
                <a:srgbClr val="EBEBEB">
                  <a:alpha val="0"/>
                </a:srgbClr>
              </a:clrTo>
            </a:clrChange>
          </a:blip>
          <a:srcRect r="2326" b="9302"/>
          <a:stretch>
            <a:fillRect/>
          </a:stretch>
        </p:blipFill>
        <p:spPr bwMode="auto">
          <a:xfrm>
            <a:off x="6553200" y="2590800"/>
            <a:ext cx="451338" cy="419100"/>
          </a:xfrm>
          <a:prstGeom prst="rect">
            <a:avLst/>
          </a:prstGeom>
          <a:noFill/>
        </p:spPr>
      </p:pic>
    </p:spTree>
    <p:extLst>
      <p:ext uri="{BB962C8B-B14F-4D97-AF65-F5344CB8AC3E}">
        <p14:creationId xmlns:p14="http://schemas.microsoft.com/office/powerpoint/2010/main" val="400535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tgtEl>
                                          <p:spTgt spid="80898"/>
                                        </p:tgtEl>
                                        <p:attrNameLst>
                                          <p:attrName>ppt_w</p:attrName>
                                        </p:attrNameLst>
                                      </p:cBhvr>
                                      <p:tavLst>
                                        <p:tav tm="0">
                                          <p:val>
                                            <p:strVal val="ppt_w"/>
                                          </p:val>
                                        </p:tav>
                                        <p:tav tm="100000">
                                          <p:val>
                                            <p:fltVal val="0"/>
                                          </p:val>
                                        </p:tav>
                                      </p:tavLst>
                                    </p:anim>
                                    <p:anim calcmode="lin" valueType="num">
                                      <p:cBhvr>
                                        <p:cTn id="7" dur="500"/>
                                        <p:tgtEl>
                                          <p:spTgt spid="80898"/>
                                        </p:tgtEl>
                                        <p:attrNameLst>
                                          <p:attrName>ppt_h</p:attrName>
                                        </p:attrNameLst>
                                      </p:cBhvr>
                                      <p:tavLst>
                                        <p:tav tm="0">
                                          <p:val>
                                            <p:strVal val="ppt_h"/>
                                          </p:val>
                                        </p:tav>
                                        <p:tav tm="100000">
                                          <p:val>
                                            <p:fltVal val="0"/>
                                          </p:val>
                                        </p:tav>
                                      </p:tavLst>
                                    </p:anim>
                                    <p:animEffect transition="out" filter="fade">
                                      <p:cBhvr>
                                        <p:cTn id="8" dur="500"/>
                                        <p:tgtEl>
                                          <p:spTgt spid="80898"/>
                                        </p:tgtEl>
                                      </p:cBhvr>
                                    </p:animEffect>
                                    <p:set>
                                      <p:cBhvr>
                                        <p:cTn id="9" dur="1" fill="hold">
                                          <p:stCondLst>
                                            <p:cond delay="499"/>
                                          </p:stCondLst>
                                        </p:cTn>
                                        <p:tgtEl>
                                          <p:spTgt spid="80898"/>
                                        </p:tgtEl>
                                        <p:attrNameLst>
                                          <p:attrName>style.visibility</p:attrName>
                                        </p:attrNameLst>
                                      </p:cBhvr>
                                      <p:to>
                                        <p:strVal val="hidden"/>
                                      </p:to>
                                    </p:set>
                                  </p:childTnLst>
                                </p:cTn>
                              </p:par>
                              <p:par>
                                <p:cTn id="10" presetID="53" presetClass="entr" presetSubtype="0" fill="hold" nodeType="with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500" fill="hold"/>
                                        <p:tgtEl>
                                          <p:spTgt spid="6146"/>
                                        </p:tgtEl>
                                        <p:attrNameLst>
                                          <p:attrName>ppt_w</p:attrName>
                                        </p:attrNameLst>
                                      </p:cBhvr>
                                      <p:tavLst>
                                        <p:tav tm="0">
                                          <p:val>
                                            <p:fltVal val="0"/>
                                          </p:val>
                                        </p:tav>
                                        <p:tav tm="100000">
                                          <p:val>
                                            <p:strVal val="#ppt_w"/>
                                          </p:val>
                                        </p:tav>
                                      </p:tavLst>
                                    </p:anim>
                                    <p:anim calcmode="lin" valueType="num">
                                      <p:cBhvr>
                                        <p:cTn id="13" dur="500" fill="hold"/>
                                        <p:tgtEl>
                                          <p:spTgt spid="6146"/>
                                        </p:tgtEl>
                                        <p:attrNameLst>
                                          <p:attrName>ppt_h</p:attrName>
                                        </p:attrNameLst>
                                      </p:cBhvr>
                                      <p:tavLst>
                                        <p:tav tm="0">
                                          <p:val>
                                            <p:fltVal val="0"/>
                                          </p:val>
                                        </p:tav>
                                        <p:tav tm="100000">
                                          <p:val>
                                            <p:strVal val="#ppt_h"/>
                                          </p:val>
                                        </p:tav>
                                      </p:tavLst>
                                    </p:anim>
                                    <p:animEffect transition="in" filter="fade">
                                      <p:cBhvr>
                                        <p:cTn id="14" dur="500"/>
                                        <p:tgtEl>
                                          <p:spTgt spid="6146"/>
                                        </p:tgtEl>
                                      </p:cBhvr>
                                    </p:animEffect>
                                  </p:childTnLst>
                                </p:cTn>
                              </p:par>
                            </p:childTnLst>
                          </p:cTn>
                        </p:par>
                        <p:par>
                          <p:cTn id="15" fill="hold">
                            <p:stCondLst>
                              <p:cond delay="500"/>
                            </p:stCondLst>
                            <p:childTnLst>
                              <p:par>
                                <p:cTn id="16" presetID="1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lide(fromBottom)">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xit" presetSubtype="0" fill="hold" nodeType="clickEffect">
                                  <p:stCondLst>
                                    <p:cond delay="0"/>
                                  </p:stCondLst>
                                  <p:childTnLst>
                                    <p:anim calcmode="lin" valueType="num">
                                      <p:cBhvr>
                                        <p:cTn id="22" dur="500"/>
                                        <p:tgtEl>
                                          <p:spTgt spid="80900"/>
                                        </p:tgtEl>
                                        <p:attrNameLst>
                                          <p:attrName>ppt_w</p:attrName>
                                        </p:attrNameLst>
                                      </p:cBhvr>
                                      <p:tavLst>
                                        <p:tav tm="0">
                                          <p:val>
                                            <p:strVal val="ppt_w"/>
                                          </p:val>
                                        </p:tav>
                                        <p:tav tm="100000">
                                          <p:val>
                                            <p:fltVal val="0"/>
                                          </p:val>
                                        </p:tav>
                                      </p:tavLst>
                                    </p:anim>
                                    <p:anim calcmode="lin" valueType="num">
                                      <p:cBhvr>
                                        <p:cTn id="23" dur="500"/>
                                        <p:tgtEl>
                                          <p:spTgt spid="80900"/>
                                        </p:tgtEl>
                                        <p:attrNameLst>
                                          <p:attrName>ppt_h</p:attrName>
                                        </p:attrNameLst>
                                      </p:cBhvr>
                                      <p:tavLst>
                                        <p:tav tm="0">
                                          <p:val>
                                            <p:strVal val="ppt_h"/>
                                          </p:val>
                                        </p:tav>
                                        <p:tav tm="100000">
                                          <p:val>
                                            <p:fltVal val="0"/>
                                          </p:val>
                                        </p:tav>
                                      </p:tavLst>
                                    </p:anim>
                                    <p:animEffect transition="out" filter="fade">
                                      <p:cBhvr>
                                        <p:cTn id="24" dur="500"/>
                                        <p:tgtEl>
                                          <p:spTgt spid="80900"/>
                                        </p:tgtEl>
                                      </p:cBhvr>
                                    </p:animEffect>
                                    <p:set>
                                      <p:cBhvr>
                                        <p:cTn id="25" dur="1" fill="hold">
                                          <p:stCondLst>
                                            <p:cond delay="499"/>
                                          </p:stCondLst>
                                        </p:cTn>
                                        <p:tgtEl>
                                          <p:spTgt spid="80900"/>
                                        </p:tgtEl>
                                        <p:attrNameLst>
                                          <p:attrName>style.visibility</p:attrName>
                                        </p:attrNameLst>
                                      </p:cBhvr>
                                      <p:to>
                                        <p:strVal val="hidden"/>
                                      </p:to>
                                    </p:set>
                                  </p:childTnLst>
                                </p:cTn>
                              </p:par>
                              <p:par>
                                <p:cTn id="26" presetID="53" presetClass="entr" presetSubtype="0" fill="hold" nodeType="withEffect">
                                  <p:stCondLst>
                                    <p:cond delay="0"/>
                                  </p:stCondLst>
                                  <p:childTnLst>
                                    <p:set>
                                      <p:cBhvr>
                                        <p:cTn id="27" dur="1" fill="hold">
                                          <p:stCondLst>
                                            <p:cond delay="0"/>
                                          </p:stCondLst>
                                        </p:cTn>
                                        <p:tgtEl>
                                          <p:spTgt spid="6148"/>
                                        </p:tgtEl>
                                        <p:attrNameLst>
                                          <p:attrName>style.visibility</p:attrName>
                                        </p:attrNameLst>
                                      </p:cBhvr>
                                      <p:to>
                                        <p:strVal val="visible"/>
                                      </p:to>
                                    </p:set>
                                    <p:anim calcmode="lin" valueType="num">
                                      <p:cBhvr>
                                        <p:cTn id="28" dur="500" fill="hold"/>
                                        <p:tgtEl>
                                          <p:spTgt spid="6148"/>
                                        </p:tgtEl>
                                        <p:attrNameLst>
                                          <p:attrName>ppt_w</p:attrName>
                                        </p:attrNameLst>
                                      </p:cBhvr>
                                      <p:tavLst>
                                        <p:tav tm="0">
                                          <p:val>
                                            <p:fltVal val="0"/>
                                          </p:val>
                                        </p:tav>
                                        <p:tav tm="100000">
                                          <p:val>
                                            <p:strVal val="#ppt_w"/>
                                          </p:val>
                                        </p:tav>
                                      </p:tavLst>
                                    </p:anim>
                                    <p:anim calcmode="lin" valueType="num">
                                      <p:cBhvr>
                                        <p:cTn id="29" dur="500" fill="hold"/>
                                        <p:tgtEl>
                                          <p:spTgt spid="6148"/>
                                        </p:tgtEl>
                                        <p:attrNameLst>
                                          <p:attrName>ppt_h</p:attrName>
                                        </p:attrNameLst>
                                      </p:cBhvr>
                                      <p:tavLst>
                                        <p:tav tm="0">
                                          <p:val>
                                            <p:fltVal val="0"/>
                                          </p:val>
                                        </p:tav>
                                        <p:tav tm="100000">
                                          <p:val>
                                            <p:strVal val="#ppt_h"/>
                                          </p:val>
                                        </p:tav>
                                      </p:tavLst>
                                    </p:anim>
                                    <p:animEffect transition="in" filter="fade">
                                      <p:cBhvr>
                                        <p:cTn id="30" dur="500"/>
                                        <p:tgtEl>
                                          <p:spTgt spid="6148"/>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6150"/>
                                        </p:tgtEl>
                                        <p:attrNameLst>
                                          <p:attrName>style.visibility</p:attrName>
                                        </p:attrNameLst>
                                      </p:cBhvr>
                                      <p:to>
                                        <p:strVal val="visible"/>
                                      </p:to>
                                    </p:set>
                                    <p:animEffect transition="in" filter="fade">
                                      <p:cBhvr>
                                        <p:cTn id="34" dur="1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http://1.bp.blogspot.com/-Og0EquajZEg/UAjrYQTDKwI/AAAAAAAAIBs/agJE_uHYYV4/s640/6a00e553bc52568834011278fb8ed528a4-800wi.jp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8" descr="http://2.bp.blogspot.com/_ZU_nTRmfywI/TLN0Hp_q6dI/AAAAAAAAC4c/1OewSFOA_Ng/s1600/wizard-of-oz-original%5B1%5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8" y="804863"/>
            <a:ext cx="4629151" cy="605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http://3.bp.blogspot.com/_8CDhJ8YtD-E/SqSxiyIRMQI/AAAAAAAABqc/m1Sklpj1AJA/s400/Denslow.gif"/>
          <p:cNvPicPr>
            <a:picLocks noChangeAspect="1" noChangeArrowheads="1"/>
          </p:cNvPicPr>
          <p:nvPr/>
        </p:nvPicPr>
        <p:blipFill>
          <a:blip r:embed="rId5" cstate="print">
            <a:extLst/>
          </a:blip>
          <a:srcRect/>
          <a:stretch>
            <a:fillRect/>
          </a:stretch>
        </p:blipFill>
        <p:spPr bwMode="auto">
          <a:xfrm>
            <a:off x="4514815" y="27708"/>
            <a:ext cx="4629185" cy="591589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5130" name="Picture 10" descr="http://www.joyen.net/VOASpecial/soft0627/201007/20100701152701724.jpg"/>
          <p:cNvPicPr>
            <a:picLocks noChangeAspect="1" noChangeArrowheads="1"/>
          </p:cNvPicPr>
          <p:nvPr/>
        </p:nvPicPr>
        <p:blipFill>
          <a:blip r:embed="rId6" cstate="print"/>
          <a:srcRect/>
          <a:stretch>
            <a:fillRect/>
          </a:stretch>
        </p:blipFill>
        <p:spPr bwMode="auto">
          <a:xfrm>
            <a:off x="0" y="762000"/>
            <a:ext cx="4673600" cy="609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128" name="Picture 8" descr="http://opioids.com/images/manilaopium.jpg"/>
          <p:cNvPicPr>
            <a:picLocks noChangeAspect="1" noChangeArrowheads="1"/>
          </p:cNvPicPr>
          <p:nvPr/>
        </p:nvPicPr>
        <p:blipFill>
          <a:blip r:embed="rId7" cstate="print"/>
          <a:srcRect l="14190" r="3900"/>
          <a:stretch>
            <a:fillRect/>
          </a:stretch>
        </p:blipFill>
        <p:spPr bwMode="auto">
          <a:xfrm>
            <a:off x="4343400" y="838200"/>
            <a:ext cx="4800600" cy="3962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5700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tgtEl>
                                          <p:spTgt spid="13315"/>
                                        </p:tgtEl>
                                        <p:attrNameLst>
                                          <p:attrName>ppt_w</p:attrName>
                                        </p:attrNameLst>
                                      </p:cBhvr>
                                      <p:tavLst>
                                        <p:tav tm="0">
                                          <p:val>
                                            <p:strVal val="ppt_w"/>
                                          </p:val>
                                        </p:tav>
                                        <p:tav tm="100000">
                                          <p:val>
                                            <p:fltVal val="0"/>
                                          </p:val>
                                        </p:tav>
                                      </p:tavLst>
                                    </p:anim>
                                    <p:anim calcmode="lin" valueType="num">
                                      <p:cBhvr>
                                        <p:cTn id="7" dur="500"/>
                                        <p:tgtEl>
                                          <p:spTgt spid="13315"/>
                                        </p:tgtEl>
                                        <p:attrNameLst>
                                          <p:attrName>ppt_h</p:attrName>
                                        </p:attrNameLst>
                                      </p:cBhvr>
                                      <p:tavLst>
                                        <p:tav tm="0">
                                          <p:val>
                                            <p:strVal val="ppt_h"/>
                                          </p:val>
                                        </p:tav>
                                        <p:tav tm="100000">
                                          <p:val>
                                            <p:fltVal val="0"/>
                                          </p:val>
                                        </p:tav>
                                      </p:tavLst>
                                    </p:anim>
                                    <p:animEffect transition="out" filter="fade">
                                      <p:cBhvr>
                                        <p:cTn id="8" dur="500"/>
                                        <p:tgtEl>
                                          <p:spTgt spid="13315"/>
                                        </p:tgtEl>
                                      </p:cBhvr>
                                    </p:animEffect>
                                    <p:set>
                                      <p:cBhvr>
                                        <p:cTn id="9" dur="1" fill="hold">
                                          <p:stCondLst>
                                            <p:cond delay="499"/>
                                          </p:stCondLst>
                                        </p:cTn>
                                        <p:tgtEl>
                                          <p:spTgt spid="13315"/>
                                        </p:tgtEl>
                                        <p:attrNameLst>
                                          <p:attrName>style.visibility</p:attrName>
                                        </p:attrNameLst>
                                      </p:cBhvr>
                                      <p:to>
                                        <p:strVal val="hidden"/>
                                      </p:to>
                                    </p:set>
                                  </p:childTnLst>
                                </p:cTn>
                              </p:par>
                              <p:par>
                                <p:cTn id="10" presetID="53" presetClass="entr" presetSubtype="0" fill="hold" nodeType="withEffect">
                                  <p:stCondLst>
                                    <p:cond delay="0"/>
                                  </p:stCondLst>
                                  <p:childTnLst>
                                    <p:set>
                                      <p:cBhvr>
                                        <p:cTn id="11" dur="1" fill="hold">
                                          <p:stCondLst>
                                            <p:cond delay="0"/>
                                          </p:stCondLst>
                                        </p:cTn>
                                        <p:tgtEl>
                                          <p:spTgt spid="5130"/>
                                        </p:tgtEl>
                                        <p:attrNameLst>
                                          <p:attrName>style.visibility</p:attrName>
                                        </p:attrNameLst>
                                      </p:cBhvr>
                                      <p:to>
                                        <p:strVal val="visible"/>
                                      </p:to>
                                    </p:set>
                                    <p:anim calcmode="lin" valueType="num">
                                      <p:cBhvr>
                                        <p:cTn id="12" dur="500" fill="hold"/>
                                        <p:tgtEl>
                                          <p:spTgt spid="5130"/>
                                        </p:tgtEl>
                                        <p:attrNameLst>
                                          <p:attrName>ppt_w</p:attrName>
                                        </p:attrNameLst>
                                      </p:cBhvr>
                                      <p:tavLst>
                                        <p:tav tm="0">
                                          <p:val>
                                            <p:fltVal val="0"/>
                                          </p:val>
                                        </p:tav>
                                        <p:tav tm="100000">
                                          <p:val>
                                            <p:strVal val="#ppt_w"/>
                                          </p:val>
                                        </p:tav>
                                      </p:tavLst>
                                    </p:anim>
                                    <p:anim calcmode="lin" valueType="num">
                                      <p:cBhvr>
                                        <p:cTn id="13" dur="500" fill="hold"/>
                                        <p:tgtEl>
                                          <p:spTgt spid="5130"/>
                                        </p:tgtEl>
                                        <p:attrNameLst>
                                          <p:attrName>ppt_h</p:attrName>
                                        </p:attrNameLst>
                                      </p:cBhvr>
                                      <p:tavLst>
                                        <p:tav tm="0">
                                          <p:val>
                                            <p:fltVal val="0"/>
                                          </p:val>
                                        </p:tav>
                                        <p:tav tm="100000">
                                          <p:val>
                                            <p:strVal val="#ppt_h"/>
                                          </p:val>
                                        </p:tav>
                                      </p:tavLst>
                                    </p:anim>
                                    <p:animEffect transition="in" filter="fade">
                                      <p:cBhvr>
                                        <p:cTn id="14" dur="500"/>
                                        <p:tgtEl>
                                          <p:spTgt spid="513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0" fill="hold" nodeType="clickEffect">
                                  <p:stCondLst>
                                    <p:cond delay="0"/>
                                  </p:stCondLst>
                                  <p:childTnLst>
                                    <p:anim calcmode="lin" valueType="num">
                                      <p:cBhvr>
                                        <p:cTn id="18" dur="500"/>
                                        <p:tgtEl>
                                          <p:spTgt spid="3"/>
                                        </p:tgtEl>
                                        <p:attrNameLst>
                                          <p:attrName>ppt_w</p:attrName>
                                        </p:attrNameLst>
                                      </p:cBhvr>
                                      <p:tavLst>
                                        <p:tav tm="0">
                                          <p:val>
                                            <p:strVal val="ppt_w"/>
                                          </p:val>
                                        </p:tav>
                                        <p:tav tm="100000">
                                          <p:val>
                                            <p:fltVal val="0"/>
                                          </p:val>
                                        </p:tav>
                                      </p:tavLst>
                                    </p:anim>
                                    <p:anim calcmode="lin" valueType="num">
                                      <p:cBhvr>
                                        <p:cTn id="19" dur="500"/>
                                        <p:tgtEl>
                                          <p:spTgt spid="3"/>
                                        </p:tgtEl>
                                        <p:attrNameLst>
                                          <p:attrName>ppt_h</p:attrName>
                                        </p:attrNameLst>
                                      </p:cBhvr>
                                      <p:tavLst>
                                        <p:tav tm="0">
                                          <p:val>
                                            <p:strVal val="ppt_h"/>
                                          </p:val>
                                        </p:tav>
                                        <p:tav tm="100000">
                                          <p:val>
                                            <p:fltVal val="0"/>
                                          </p:val>
                                        </p:tav>
                                      </p:tavLst>
                                    </p:anim>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53" presetClass="entr" presetSubtype="0" fill="hold" nodeType="withEffect">
                                  <p:stCondLst>
                                    <p:cond delay="0"/>
                                  </p:stCondLst>
                                  <p:childTnLst>
                                    <p:set>
                                      <p:cBhvr>
                                        <p:cTn id="23" dur="1" fill="hold">
                                          <p:stCondLst>
                                            <p:cond delay="0"/>
                                          </p:stCondLst>
                                        </p:cTn>
                                        <p:tgtEl>
                                          <p:spTgt spid="5128"/>
                                        </p:tgtEl>
                                        <p:attrNameLst>
                                          <p:attrName>style.visibility</p:attrName>
                                        </p:attrNameLst>
                                      </p:cBhvr>
                                      <p:to>
                                        <p:strVal val="visible"/>
                                      </p:to>
                                    </p:set>
                                    <p:anim calcmode="lin" valueType="num">
                                      <p:cBhvr>
                                        <p:cTn id="24" dur="500" fill="hold"/>
                                        <p:tgtEl>
                                          <p:spTgt spid="5128"/>
                                        </p:tgtEl>
                                        <p:attrNameLst>
                                          <p:attrName>ppt_w</p:attrName>
                                        </p:attrNameLst>
                                      </p:cBhvr>
                                      <p:tavLst>
                                        <p:tav tm="0">
                                          <p:val>
                                            <p:fltVal val="0"/>
                                          </p:val>
                                        </p:tav>
                                        <p:tav tm="100000">
                                          <p:val>
                                            <p:strVal val="#ppt_w"/>
                                          </p:val>
                                        </p:tav>
                                      </p:tavLst>
                                    </p:anim>
                                    <p:anim calcmode="lin" valueType="num">
                                      <p:cBhvr>
                                        <p:cTn id="25" dur="500" fill="hold"/>
                                        <p:tgtEl>
                                          <p:spTgt spid="5128"/>
                                        </p:tgtEl>
                                        <p:attrNameLst>
                                          <p:attrName>ppt_h</p:attrName>
                                        </p:attrNameLst>
                                      </p:cBhvr>
                                      <p:tavLst>
                                        <p:tav tm="0">
                                          <p:val>
                                            <p:fltVal val="0"/>
                                          </p:val>
                                        </p:tav>
                                        <p:tav tm="100000">
                                          <p:val>
                                            <p:strVal val="#ppt_h"/>
                                          </p:val>
                                        </p:tav>
                                      </p:tavLst>
                                    </p:anim>
                                    <p:animEffect transition="in" filter="fade">
                                      <p:cBhvr>
                                        <p:cTn id="26"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http://1.bp.blogspot.com/-Og0EquajZEg/UAjrYQTDKwI/AAAAAAAAIBs/agJE_uHYYV4/s640/6a00e553bc52568834011278fb8ed528a4-800wi.jp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descr="http://lifeasahuman.com/files/2010/12/494px-BauW170B.jpg"/>
          <p:cNvPicPr>
            <a:picLocks noChangeAspect="1" noChangeArrowheads="1"/>
          </p:cNvPicPr>
          <p:nvPr/>
        </p:nvPicPr>
        <p:blipFill>
          <a:blip r:embed="rId4" cstate="print">
            <a:extLst/>
          </a:blip>
          <a:srcRect/>
          <a:stretch>
            <a:fillRect/>
          </a:stretch>
        </p:blipFill>
        <p:spPr bwMode="auto">
          <a:xfrm>
            <a:off x="4362809" y="76200"/>
            <a:ext cx="4781191" cy="58132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10242" name="Picture 2" descr="http://t0.gstatic.com/images?q=tbn:ANd9GcRUOSSZO7cgEmtSkKX8SBBbKQa55yhWgONB9evDkG8JKZiLGHjyiBn8eg8SLg"/>
          <p:cNvPicPr>
            <a:picLocks noChangeAspect="1" noChangeArrowheads="1"/>
          </p:cNvPicPr>
          <p:nvPr/>
        </p:nvPicPr>
        <p:blipFill>
          <a:blip r:embed="rId5" cstate="print">
            <a:extLst/>
          </a:blip>
          <a:srcRect/>
          <a:stretch>
            <a:fillRect/>
          </a:stretch>
        </p:blipFill>
        <p:spPr bwMode="auto">
          <a:xfrm>
            <a:off x="-13856" y="1037818"/>
            <a:ext cx="4433455" cy="58132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4100" name="Picture 4" descr="http://farm3.staticflickr.com/2554/3821602182_3127ae2f55_z.jpg?zz=1"/>
          <p:cNvPicPr>
            <a:picLocks noChangeAspect="1" noChangeArrowheads="1"/>
          </p:cNvPicPr>
          <p:nvPr/>
        </p:nvPicPr>
        <p:blipFill>
          <a:blip r:embed="rId6" cstate="print"/>
          <a:srcRect t="8326"/>
          <a:stretch>
            <a:fillRect/>
          </a:stretch>
        </p:blipFill>
        <p:spPr bwMode="auto">
          <a:xfrm>
            <a:off x="4343400" y="0"/>
            <a:ext cx="4800600" cy="63428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102" name="Picture 6" descr="http://www.ufunk.net/wp-content/uploads/2010/08/banksy-lies-politics.jpg"/>
          <p:cNvPicPr>
            <a:picLocks noChangeAspect="1" noChangeArrowheads="1"/>
          </p:cNvPicPr>
          <p:nvPr/>
        </p:nvPicPr>
        <p:blipFill>
          <a:blip r:embed="rId7" cstate="print"/>
          <a:srcRect/>
          <a:stretch>
            <a:fillRect/>
          </a:stretch>
        </p:blipFill>
        <p:spPr bwMode="auto">
          <a:xfrm>
            <a:off x="-61982" y="1143000"/>
            <a:ext cx="4338707" cy="53340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38286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tgtEl>
                                          <p:spTgt spid="10242"/>
                                        </p:tgtEl>
                                        <p:attrNameLst>
                                          <p:attrName>ppt_w</p:attrName>
                                        </p:attrNameLst>
                                      </p:cBhvr>
                                      <p:tavLst>
                                        <p:tav tm="0">
                                          <p:val>
                                            <p:strVal val="ppt_w"/>
                                          </p:val>
                                        </p:tav>
                                        <p:tav tm="100000">
                                          <p:val>
                                            <p:fltVal val="0"/>
                                          </p:val>
                                        </p:tav>
                                      </p:tavLst>
                                    </p:anim>
                                    <p:anim calcmode="lin" valueType="num">
                                      <p:cBhvr>
                                        <p:cTn id="7" dur="500"/>
                                        <p:tgtEl>
                                          <p:spTgt spid="10242"/>
                                        </p:tgtEl>
                                        <p:attrNameLst>
                                          <p:attrName>ppt_h</p:attrName>
                                        </p:attrNameLst>
                                      </p:cBhvr>
                                      <p:tavLst>
                                        <p:tav tm="0">
                                          <p:val>
                                            <p:strVal val="ppt_h"/>
                                          </p:val>
                                        </p:tav>
                                        <p:tav tm="100000">
                                          <p:val>
                                            <p:fltVal val="0"/>
                                          </p:val>
                                        </p:tav>
                                      </p:tavLst>
                                    </p:anim>
                                    <p:animEffect transition="out" filter="fade">
                                      <p:cBhvr>
                                        <p:cTn id="8" dur="500"/>
                                        <p:tgtEl>
                                          <p:spTgt spid="10242"/>
                                        </p:tgtEl>
                                      </p:cBhvr>
                                    </p:animEffect>
                                    <p:set>
                                      <p:cBhvr>
                                        <p:cTn id="9" dur="1" fill="hold">
                                          <p:stCondLst>
                                            <p:cond delay="499"/>
                                          </p:stCondLst>
                                        </p:cTn>
                                        <p:tgtEl>
                                          <p:spTgt spid="10242"/>
                                        </p:tgtEl>
                                        <p:attrNameLst>
                                          <p:attrName>style.visibility</p:attrName>
                                        </p:attrNameLst>
                                      </p:cBhvr>
                                      <p:to>
                                        <p:strVal val="hidden"/>
                                      </p:to>
                                    </p:set>
                                  </p:childTnLst>
                                </p:cTn>
                              </p:par>
                              <p:par>
                                <p:cTn id="10" presetID="53" presetClass="entr" presetSubtype="0" fill="hold" nodeType="with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0" fill="hold" nodeType="clickEffect">
                                  <p:stCondLst>
                                    <p:cond delay="0"/>
                                  </p:stCondLst>
                                  <p:childTnLst>
                                    <p:anim calcmode="lin" valueType="num">
                                      <p:cBhvr>
                                        <p:cTn id="18" dur="500"/>
                                        <p:tgtEl>
                                          <p:spTgt spid="10243"/>
                                        </p:tgtEl>
                                        <p:attrNameLst>
                                          <p:attrName>ppt_w</p:attrName>
                                        </p:attrNameLst>
                                      </p:cBhvr>
                                      <p:tavLst>
                                        <p:tav tm="0">
                                          <p:val>
                                            <p:strVal val="ppt_w"/>
                                          </p:val>
                                        </p:tav>
                                        <p:tav tm="100000">
                                          <p:val>
                                            <p:fltVal val="0"/>
                                          </p:val>
                                        </p:tav>
                                      </p:tavLst>
                                    </p:anim>
                                    <p:anim calcmode="lin" valueType="num">
                                      <p:cBhvr>
                                        <p:cTn id="19" dur="500"/>
                                        <p:tgtEl>
                                          <p:spTgt spid="10243"/>
                                        </p:tgtEl>
                                        <p:attrNameLst>
                                          <p:attrName>ppt_h</p:attrName>
                                        </p:attrNameLst>
                                      </p:cBhvr>
                                      <p:tavLst>
                                        <p:tav tm="0">
                                          <p:val>
                                            <p:strVal val="ppt_h"/>
                                          </p:val>
                                        </p:tav>
                                        <p:tav tm="100000">
                                          <p:val>
                                            <p:fltVal val="0"/>
                                          </p:val>
                                        </p:tav>
                                      </p:tavLst>
                                    </p:anim>
                                    <p:animEffect transition="out" filter="fade">
                                      <p:cBhvr>
                                        <p:cTn id="20" dur="500"/>
                                        <p:tgtEl>
                                          <p:spTgt spid="10243"/>
                                        </p:tgtEl>
                                      </p:cBhvr>
                                    </p:animEffect>
                                    <p:set>
                                      <p:cBhvr>
                                        <p:cTn id="21" dur="1" fill="hold">
                                          <p:stCondLst>
                                            <p:cond delay="499"/>
                                          </p:stCondLst>
                                        </p:cTn>
                                        <p:tgtEl>
                                          <p:spTgt spid="10243"/>
                                        </p:tgtEl>
                                        <p:attrNameLst>
                                          <p:attrName>style.visibility</p:attrName>
                                        </p:attrNameLst>
                                      </p:cBhvr>
                                      <p:to>
                                        <p:strVal val="hidden"/>
                                      </p:to>
                                    </p:set>
                                  </p:childTnLst>
                                </p:cTn>
                              </p:par>
                              <p:par>
                                <p:cTn id="22" presetID="53" presetClass="entr" presetSubtype="0" fill="hold" nodeType="withEffect">
                                  <p:stCondLst>
                                    <p:cond delay="0"/>
                                  </p:stCondLst>
                                  <p:childTnLst>
                                    <p:set>
                                      <p:cBhvr>
                                        <p:cTn id="23" dur="1" fill="hold">
                                          <p:stCondLst>
                                            <p:cond delay="0"/>
                                          </p:stCondLst>
                                        </p:cTn>
                                        <p:tgtEl>
                                          <p:spTgt spid="4100"/>
                                        </p:tgtEl>
                                        <p:attrNameLst>
                                          <p:attrName>style.visibility</p:attrName>
                                        </p:attrNameLst>
                                      </p:cBhvr>
                                      <p:to>
                                        <p:strVal val="visible"/>
                                      </p:to>
                                    </p:set>
                                    <p:anim calcmode="lin" valueType="num">
                                      <p:cBhvr>
                                        <p:cTn id="24" dur="500" fill="hold"/>
                                        <p:tgtEl>
                                          <p:spTgt spid="4100"/>
                                        </p:tgtEl>
                                        <p:attrNameLst>
                                          <p:attrName>ppt_w</p:attrName>
                                        </p:attrNameLst>
                                      </p:cBhvr>
                                      <p:tavLst>
                                        <p:tav tm="0">
                                          <p:val>
                                            <p:fltVal val="0"/>
                                          </p:val>
                                        </p:tav>
                                        <p:tav tm="100000">
                                          <p:val>
                                            <p:strVal val="#ppt_w"/>
                                          </p:val>
                                        </p:tav>
                                      </p:tavLst>
                                    </p:anim>
                                    <p:anim calcmode="lin" valueType="num">
                                      <p:cBhvr>
                                        <p:cTn id="25" dur="500" fill="hold"/>
                                        <p:tgtEl>
                                          <p:spTgt spid="4100"/>
                                        </p:tgtEl>
                                        <p:attrNameLst>
                                          <p:attrName>ppt_h</p:attrName>
                                        </p:attrNameLst>
                                      </p:cBhvr>
                                      <p:tavLst>
                                        <p:tav tm="0">
                                          <p:val>
                                            <p:fltVal val="0"/>
                                          </p:val>
                                        </p:tav>
                                        <p:tav tm="100000">
                                          <p:val>
                                            <p:strVal val="#ppt_h"/>
                                          </p:val>
                                        </p:tav>
                                      </p:tavLst>
                                    </p:anim>
                                    <p:animEffect transition="in" filter="fade">
                                      <p:cBhvr>
                                        <p:cTn id="26"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http://1.bp.blogspot.com/-Og0EquajZEg/UAjrYQTDKwI/AAAAAAAAIBs/agJE_uHYYV4/s640/6a00e553bc52568834011278fb8ed528a4-800wi.jp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http://1.bp.blogspot.com/-jcoTw8lx6oA/Thg2eEq6HxI/AAAAAAAACF0/znCr9FIOfDI/s1600/d8b6cdb7d46fbd71b6a41c91fe02_grande.jpg"/>
          <p:cNvPicPr>
            <a:picLocks noChangeAspect="1" noChangeArrowheads="1"/>
          </p:cNvPicPr>
          <p:nvPr/>
        </p:nvPicPr>
        <p:blipFill>
          <a:blip r:embed="rId4" cstate="print">
            <a:extLst/>
          </a:blip>
          <a:srcRect/>
          <a:stretch>
            <a:fillRect/>
          </a:stretch>
        </p:blipFill>
        <p:spPr bwMode="auto">
          <a:xfrm>
            <a:off x="-1" y="3113299"/>
            <a:ext cx="5715002" cy="37367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5" name="Picture 10" descr="http://www.uh.edu/engines/oz.jpg"/>
          <p:cNvPicPr>
            <a:picLocks noChangeAspect="1" noChangeArrowheads="1"/>
          </p:cNvPicPr>
          <p:nvPr/>
        </p:nvPicPr>
        <p:blipFill>
          <a:blip r:embed="rId5" cstate="print">
            <a:extLst/>
          </a:blip>
          <a:srcRect/>
          <a:stretch>
            <a:fillRect/>
          </a:stretch>
        </p:blipFill>
        <p:spPr bwMode="auto">
          <a:xfrm>
            <a:off x="5535827" y="0"/>
            <a:ext cx="3608174" cy="498166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3074" name="Picture 2" descr="http://www.newecocreations.com/Public/Images/irrigation3.jpg"/>
          <p:cNvPicPr>
            <a:picLocks noChangeAspect="1" noChangeArrowheads="1"/>
          </p:cNvPicPr>
          <p:nvPr/>
        </p:nvPicPr>
        <p:blipFill>
          <a:blip r:embed="rId6" cstate="print"/>
          <a:srcRect/>
          <a:stretch>
            <a:fillRect/>
          </a:stretch>
        </p:blipFill>
        <p:spPr bwMode="auto">
          <a:xfrm>
            <a:off x="0" y="2590799"/>
            <a:ext cx="5334000" cy="42672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076" name="Picture 4" descr="http://upload.wikimedia.org/wikipedia/commons/thumb/a/a9/William_McKinley_by_Courtney_Art_Studio,_1896.jpg/220px-William_McKinley_by_Courtney_Art_Studio,_1896.jpg"/>
          <p:cNvPicPr>
            <a:picLocks noChangeAspect="1" noChangeArrowheads="1"/>
          </p:cNvPicPr>
          <p:nvPr/>
        </p:nvPicPr>
        <p:blipFill>
          <a:blip r:embed="rId7" cstate="print"/>
          <a:srcRect/>
          <a:stretch>
            <a:fillRect/>
          </a:stretch>
        </p:blipFill>
        <p:spPr bwMode="auto">
          <a:xfrm>
            <a:off x="5257801" y="0"/>
            <a:ext cx="3886200" cy="54406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69948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par>
                                <p:cTn id="10" presetID="53"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0" fill="hold" nodeType="clickEffect">
                                  <p:stCondLst>
                                    <p:cond delay="0"/>
                                  </p:stCondLst>
                                  <p:childTnLst>
                                    <p:anim calcmode="lin" valueType="num">
                                      <p:cBhvr>
                                        <p:cTn id="18" dur="500"/>
                                        <p:tgtEl>
                                          <p:spTgt spid="5"/>
                                        </p:tgtEl>
                                        <p:attrNameLst>
                                          <p:attrName>ppt_w</p:attrName>
                                        </p:attrNameLst>
                                      </p:cBhvr>
                                      <p:tavLst>
                                        <p:tav tm="0">
                                          <p:val>
                                            <p:strVal val="ppt_w"/>
                                          </p:val>
                                        </p:tav>
                                        <p:tav tm="100000">
                                          <p:val>
                                            <p:fltVal val="0"/>
                                          </p:val>
                                        </p:tav>
                                      </p:tavLst>
                                    </p:anim>
                                    <p:anim calcmode="lin" valueType="num">
                                      <p:cBhvr>
                                        <p:cTn id="19" dur="500"/>
                                        <p:tgtEl>
                                          <p:spTgt spid="5"/>
                                        </p:tgtEl>
                                        <p:attrNameLst>
                                          <p:attrName>ppt_h</p:attrName>
                                        </p:attrNameLst>
                                      </p:cBhvr>
                                      <p:tavLst>
                                        <p:tav tm="0">
                                          <p:val>
                                            <p:strVal val="ppt_h"/>
                                          </p:val>
                                        </p:tav>
                                        <p:tav tm="100000">
                                          <p:val>
                                            <p:fltVal val="0"/>
                                          </p:val>
                                        </p:tav>
                                      </p:tavLst>
                                    </p:anim>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53" presetClass="entr" presetSubtype="0" fill="hold" nodeType="withEffect">
                                  <p:stCondLst>
                                    <p:cond delay="0"/>
                                  </p:stCondLst>
                                  <p:childTnLst>
                                    <p:set>
                                      <p:cBhvr>
                                        <p:cTn id="23" dur="1" fill="hold">
                                          <p:stCondLst>
                                            <p:cond delay="0"/>
                                          </p:stCondLst>
                                        </p:cTn>
                                        <p:tgtEl>
                                          <p:spTgt spid="3076"/>
                                        </p:tgtEl>
                                        <p:attrNameLst>
                                          <p:attrName>style.visibility</p:attrName>
                                        </p:attrNameLst>
                                      </p:cBhvr>
                                      <p:to>
                                        <p:strVal val="visible"/>
                                      </p:to>
                                    </p:set>
                                    <p:anim calcmode="lin" valueType="num">
                                      <p:cBhvr>
                                        <p:cTn id="24" dur="500" fill="hold"/>
                                        <p:tgtEl>
                                          <p:spTgt spid="3076"/>
                                        </p:tgtEl>
                                        <p:attrNameLst>
                                          <p:attrName>ppt_w</p:attrName>
                                        </p:attrNameLst>
                                      </p:cBhvr>
                                      <p:tavLst>
                                        <p:tav tm="0">
                                          <p:val>
                                            <p:fltVal val="0"/>
                                          </p:val>
                                        </p:tav>
                                        <p:tav tm="100000">
                                          <p:val>
                                            <p:strVal val="#ppt_w"/>
                                          </p:val>
                                        </p:tav>
                                      </p:tavLst>
                                    </p:anim>
                                    <p:anim calcmode="lin" valueType="num">
                                      <p:cBhvr>
                                        <p:cTn id="25" dur="500" fill="hold"/>
                                        <p:tgtEl>
                                          <p:spTgt spid="3076"/>
                                        </p:tgtEl>
                                        <p:attrNameLst>
                                          <p:attrName>ppt_h</p:attrName>
                                        </p:attrNameLst>
                                      </p:cBhvr>
                                      <p:tavLst>
                                        <p:tav tm="0">
                                          <p:val>
                                            <p:fltVal val="0"/>
                                          </p:val>
                                        </p:tav>
                                        <p:tav tm="100000">
                                          <p:val>
                                            <p:strVal val="#ppt_h"/>
                                          </p:val>
                                        </p:tav>
                                      </p:tavLst>
                                    </p:anim>
                                    <p:animEffect transition="in" filter="fade">
                                      <p:cBhvr>
                                        <p:cTn id="26"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3264" y="2248347"/>
            <a:ext cx="5094958" cy="4310869"/>
          </a:xfrm>
        </p:spPr>
        <p:txBody>
          <a:bodyPr>
            <a:normAutofit fontScale="92500" lnSpcReduction="20000"/>
          </a:bodyPr>
          <a:lstStyle/>
          <a:p>
            <a:r>
              <a:rPr lang="en-US" sz="2400" dirty="0" smtClean="0"/>
              <a:t>National Grange of the Order of Patrons of Husbandry (1867)</a:t>
            </a:r>
          </a:p>
          <a:p>
            <a:r>
              <a:rPr lang="en-US" dirty="0"/>
              <a:t>Developed out of a need for updated farming practices and a support system for struggling farmers post Civil War.</a:t>
            </a:r>
          </a:p>
          <a:p>
            <a:pPr lvl="1"/>
            <a:r>
              <a:rPr lang="en-US" sz="2200" dirty="0" smtClean="0"/>
              <a:t>Education, socialization, religion, co-ops</a:t>
            </a:r>
          </a:p>
          <a:p>
            <a:r>
              <a:rPr lang="en-US" sz="2400" dirty="0" smtClean="0"/>
              <a:t>“Granger </a:t>
            </a:r>
            <a:r>
              <a:rPr lang="en-US" sz="2400" dirty="0" err="1" smtClean="0"/>
              <a:t>Laws”to</a:t>
            </a:r>
            <a:r>
              <a:rPr lang="en-US" sz="2400" dirty="0" smtClean="0"/>
              <a:t> regulate RR</a:t>
            </a:r>
          </a:p>
          <a:p>
            <a:r>
              <a:rPr lang="en-US" sz="2400" i="1" dirty="0" smtClean="0"/>
              <a:t>Munn v. Illinois </a:t>
            </a:r>
            <a:r>
              <a:rPr lang="en-US" sz="2400" dirty="0" smtClean="0"/>
              <a:t>(1877)</a:t>
            </a:r>
          </a:p>
          <a:p>
            <a:pPr lvl="1"/>
            <a:r>
              <a:rPr lang="en-US" sz="2200" dirty="0" smtClean="0"/>
              <a:t>Regulated grain warehouses as a “public good”</a:t>
            </a:r>
          </a:p>
          <a:p>
            <a:pPr lvl="1"/>
            <a:r>
              <a:rPr lang="en-US" sz="2200" dirty="0" smtClean="0"/>
              <a:t>Overturned by </a:t>
            </a:r>
            <a:r>
              <a:rPr lang="en-US" sz="2200" i="1" dirty="0" smtClean="0"/>
              <a:t>Wabash v. Illinois </a:t>
            </a:r>
            <a:r>
              <a:rPr lang="en-US" sz="2200" dirty="0" smtClean="0"/>
              <a:t>(1886)</a:t>
            </a:r>
          </a:p>
        </p:txBody>
      </p:sp>
      <p:sp>
        <p:nvSpPr>
          <p:cNvPr id="2" name="Title 1"/>
          <p:cNvSpPr>
            <a:spLocks noGrp="1"/>
          </p:cNvSpPr>
          <p:nvPr>
            <p:ph type="title"/>
          </p:nvPr>
        </p:nvSpPr>
        <p:spPr/>
        <p:txBody>
          <a:bodyPr/>
          <a:lstStyle/>
          <a:p>
            <a:r>
              <a:rPr lang="en-US" sz="4800" dirty="0" smtClean="0"/>
              <a:t>The Movement Begins</a:t>
            </a:r>
            <a:endParaRPr lang="en-US" sz="4800" dirty="0"/>
          </a:p>
        </p:txBody>
      </p:sp>
      <p:pic>
        <p:nvPicPr>
          <p:cNvPr id="5" name="Picture 4"/>
          <p:cNvPicPr>
            <a:picLocks noChangeAspect="1"/>
          </p:cNvPicPr>
          <p:nvPr/>
        </p:nvPicPr>
        <p:blipFill>
          <a:blip r:embed="rId3"/>
          <a:stretch>
            <a:fillRect/>
          </a:stretch>
        </p:blipFill>
        <p:spPr>
          <a:xfrm>
            <a:off x="254015" y="2110153"/>
            <a:ext cx="3559249" cy="44490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76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up)">
                                      <p:cBhvr>
                                        <p:cTn id="25" dur="500"/>
                                        <p:tgtEl>
                                          <p:spTgt spid="3">
                                            <p:txEl>
                                              <p:pRg st="4" end="4"/>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up)">
                                      <p:cBhvr>
                                        <p:cTn id="28" dur="500"/>
                                        <p:tgtEl>
                                          <p:spTgt spid="3">
                                            <p:txEl>
                                              <p:pRg st="5" end="5"/>
                                            </p:tx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http://1.bp.blogspot.com/-Og0EquajZEg/UAjrYQTDKwI/AAAAAAAAIBs/agJE_uHYYV4/s640/6a00e553bc52568834011278fb8ed528a4-800wi.jp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6" name="Picture 2" descr="http://www.paulmilesschneider.com/blog/wp-content/uploads/2012/09/HomeAgain_Denslow_TheWizardOfOz.jpg"/>
          <p:cNvPicPr>
            <a:picLocks noChangeAspect="1" noChangeArrowheads="1"/>
          </p:cNvPicPr>
          <p:nvPr/>
        </p:nvPicPr>
        <p:blipFill>
          <a:blip r:embed="rId4" cstate="print">
            <a:extLst/>
          </a:blip>
          <a:srcRect/>
          <a:stretch>
            <a:fillRect/>
          </a:stretch>
        </p:blipFill>
        <p:spPr bwMode="auto">
          <a:xfrm>
            <a:off x="4632159" y="0"/>
            <a:ext cx="4511841" cy="5943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67588" name="Picture 4" descr="http://1.bp.blogspot.com/_IBVPgalgRAk/TQWrcyOiB8I/AAAAAAAADAE/p-lUvTgIVzU/s1600/Oz+They+got+their+gifts.jpg"/>
          <p:cNvPicPr>
            <a:picLocks noChangeAspect="1" noChangeArrowheads="1"/>
          </p:cNvPicPr>
          <p:nvPr/>
        </p:nvPicPr>
        <p:blipFill>
          <a:blip r:embed="rId5" cstate="print">
            <a:extLst/>
          </a:blip>
          <a:srcRect/>
          <a:stretch>
            <a:fillRect/>
          </a:stretch>
        </p:blipFill>
        <p:spPr bwMode="auto">
          <a:xfrm>
            <a:off x="-1" y="545426"/>
            <a:ext cx="4632159" cy="62779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2050" name="Picture 2" descr="http://jordanschultz.com/wp-content/uploads/2012/05/silver-and-gold-bubble.jpg"/>
          <p:cNvPicPr>
            <a:picLocks noChangeAspect="1" noChangeArrowheads="1"/>
          </p:cNvPicPr>
          <p:nvPr/>
        </p:nvPicPr>
        <p:blipFill>
          <a:blip r:embed="rId6" cstate="print"/>
          <a:srcRect/>
          <a:stretch>
            <a:fillRect/>
          </a:stretch>
        </p:blipFill>
        <p:spPr bwMode="auto">
          <a:xfrm>
            <a:off x="0" y="3657600"/>
            <a:ext cx="4775872" cy="3200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2" name="Picture 4" descr="http://www.vincent-ang.com/_images/silverstandard.jpg"/>
          <p:cNvPicPr>
            <a:picLocks noChangeAspect="1" noChangeArrowheads="1"/>
          </p:cNvPicPr>
          <p:nvPr/>
        </p:nvPicPr>
        <p:blipFill>
          <a:blip r:embed="rId7" cstate="print"/>
          <a:srcRect/>
          <a:stretch>
            <a:fillRect/>
          </a:stretch>
        </p:blipFill>
        <p:spPr bwMode="auto">
          <a:xfrm>
            <a:off x="4572000" y="0"/>
            <a:ext cx="4572000" cy="381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7572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tgtEl>
                                          <p:spTgt spid="67588"/>
                                        </p:tgtEl>
                                        <p:attrNameLst>
                                          <p:attrName>ppt_w</p:attrName>
                                        </p:attrNameLst>
                                      </p:cBhvr>
                                      <p:tavLst>
                                        <p:tav tm="0">
                                          <p:val>
                                            <p:strVal val="ppt_w"/>
                                          </p:val>
                                        </p:tav>
                                        <p:tav tm="100000">
                                          <p:val>
                                            <p:fltVal val="0"/>
                                          </p:val>
                                        </p:tav>
                                      </p:tavLst>
                                    </p:anim>
                                    <p:anim calcmode="lin" valueType="num">
                                      <p:cBhvr>
                                        <p:cTn id="7" dur="500"/>
                                        <p:tgtEl>
                                          <p:spTgt spid="67588"/>
                                        </p:tgtEl>
                                        <p:attrNameLst>
                                          <p:attrName>ppt_h</p:attrName>
                                        </p:attrNameLst>
                                      </p:cBhvr>
                                      <p:tavLst>
                                        <p:tav tm="0">
                                          <p:val>
                                            <p:strVal val="ppt_h"/>
                                          </p:val>
                                        </p:tav>
                                        <p:tav tm="100000">
                                          <p:val>
                                            <p:fltVal val="0"/>
                                          </p:val>
                                        </p:tav>
                                      </p:tavLst>
                                    </p:anim>
                                    <p:animEffect transition="out" filter="fade">
                                      <p:cBhvr>
                                        <p:cTn id="8" dur="500"/>
                                        <p:tgtEl>
                                          <p:spTgt spid="67588"/>
                                        </p:tgtEl>
                                      </p:cBhvr>
                                    </p:animEffect>
                                    <p:set>
                                      <p:cBhvr>
                                        <p:cTn id="9" dur="1" fill="hold">
                                          <p:stCondLst>
                                            <p:cond delay="499"/>
                                          </p:stCondLst>
                                        </p:cTn>
                                        <p:tgtEl>
                                          <p:spTgt spid="67588"/>
                                        </p:tgtEl>
                                        <p:attrNameLst>
                                          <p:attrName>style.visibility</p:attrName>
                                        </p:attrNameLst>
                                      </p:cBhvr>
                                      <p:to>
                                        <p:strVal val="hidden"/>
                                      </p:to>
                                    </p:set>
                                  </p:childTnLst>
                                </p:cTn>
                              </p:par>
                              <p:par>
                                <p:cTn id="10" presetID="53"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0" fill="hold" nodeType="clickEffect">
                                  <p:stCondLst>
                                    <p:cond delay="0"/>
                                  </p:stCondLst>
                                  <p:childTnLst>
                                    <p:anim calcmode="lin" valueType="num">
                                      <p:cBhvr>
                                        <p:cTn id="18" dur="500"/>
                                        <p:tgtEl>
                                          <p:spTgt spid="67586"/>
                                        </p:tgtEl>
                                        <p:attrNameLst>
                                          <p:attrName>ppt_w</p:attrName>
                                        </p:attrNameLst>
                                      </p:cBhvr>
                                      <p:tavLst>
                                        <p:tav tm="0">
                                          <p:val>
                                            <p:strVal val="ppt_w"/>
                                          </p:val>
                                        </p:tav>
                                        <p:tav tm="100000">
                                          <p:val>
                                            <p:fltVal val="0"/>
                                          </p:val>
                                        </p:tav>
                                      </p:tavLst>
                                    </p:anim>
                                    <p:anim calcmode="lin" valueType="num">
                                      <p:cBhvr>
                                        <p:cTn id="19" dur="500"/>
                                        <p:tgtEl>
                                          <p:spTgt spid="67586"/>
                                        </p:tgtEl>
                                        <p:attrNameLst>
                                          <p:attrName>ppt_h</p:attrName>
                                        </p:attrNameLst>
                                      </p:cBhvr>
                                      <p:tavLst>
                                        <p:tav tm="0">
                                          <p:val>
                                            <p:strVal val="ppt_h"/>
                                          </p:val>
                                        </p:tav>
                                        <p:tav tm="100000">
                                          <p:val>
                                            <p:fltVal val="0"/>
                                          </p:val>
                                        </p:tav>
                                      </p:tavLst>
                                    </p:anim>
                                    <p:animEffect transition="out" filter="fade">
                                      <p:cBhvr>
                                        <p:cTn id="20" dur="500"/>
                                        <p:tgtEl>
                                          <p:spTgt spid="67586"/>
                                        </p:tgtEl>
                                      </p:cBhvr>
                                    </p:animEffect>
                                    <p:set>
                                      <p:cBhvr>
                                        <p:cTn id="21" dur="1" fill="hold">
                                          <p:stCondLst>
                                            <p:cond delay="499"/>
                                          </p:stCondLst>
                                        </p:cTn>
                                        <p:tgtEl>
                                          <p:spTgt spid="67586"/>
                                        </p:tgtEl>
                                        <p:attrNameLst>
                                          <p:attrName>style.visibility</p:attrName>
                                        </p:attrNameLst>
                                      </p:cBhvr>
                                      <p:to>
                                        <p:strVal val="hidden"/>
                                      </p:to>
                                    </p:set>
                                  </p:childTnLst>
                                </p:cTn>
                              </p:par>
                              <p:par>
                                <p:cTn id="22" presetID="53" presetClass="entr" presetSubtype="0" fill="hold" nodeType="withEffect">
                                  <p:stCondLst>
                                    <p:cond delay="0"/>
                                  </p:stCondLst>
                                  <p:childTnLst>
                                    <p:set>
                                      <p:cBhvr>
                                        <p:cTn id="23" dur="1" fill="hold">
                                          <p:stCondLst>
                                            <p:cond delay="0"/>
                                          </p:stCondLst>
                                        </p:cTn>
                                        <p:tgtEl>
                                          <p:spTgt spid="2052"/>
                                        </p:tgtEl>
                                        <p:attrNameLst>
                                          <p:attrName>style.visibility</p:attrName>
                                        </p:attrNameLst>
                                      </p:cBhvr>
                                      <p:to>
                                        <p:strVal val="visible"/>
                                      </p:to>
                                    </p:set>
                                    <p:anim calcmode="lin" valueType="num">
                                      <p:cBhvr>
                                        <p:cTn id="24" dur="500" fill="hold"/>
                                        <p:tgtEl>
                                          <p:spTgt spid="2052"/>
                                        </p:tgtEl>
                                        <p:attrNameLst>
                                          <p:attrName>ppt_w</p:attrName>
                                        </p:attrNameLst>
                                      </p:cBhvr>
                                      <p:tavLst>
                                        <p:tav tm="0">
                                          <p:val>
                                            <p:fltVal val="0"/>
                                          </p:val>
                                        </p:tav>
                                        <p:tav tm="100000">
                                          <p:val>
                                            <p:strVal val="#ppt_w"/>
                                          </p:val>
                                        </p:tav>
                                      </p:tavLst>
                                    </p:anim>
                                    <p:anim calcmode="lin" valueType="num">
                                      <p:cBhvr>
                                        <p:cTn id="25" dur="500" fill="hold"/>
                                        <p:tgtEl>
                                          <p:spTgt spid="2052"/>
                                        </p:tgtEl>
                                        <p:attrNameLst>
                                          <p:attrName>ppt_h</p:attrName>
                                        </p:attrNameLst>
                                      </p:cBhvr>
                                      <p:tavLst>
                                        <p:tav tm="0">
                                          <p:val>
                                            <p:fltVal val="0"/>
                                          </p:val>
                                        </p:tav>
                                        <p:tav tm="100000">
                                          <p:val>
                                            <p:strVal val="#ppt_h"/>
                                          </p:val>
                                        </p:tav>
                                      </p:tavLst>
                                    </p:anim>
                                    <p:animEffect transition="in" filter="fade">
                                      <p:cBhvr>
                                        <p:cTn id="26"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133" y="2248347"/>
            <a:ext cx="4822961" cy="4361656"/>
          </a:xfrm>
        </p:spPr>
        <p:txBody>
          <a:bodyPr>
            <a:normAutofit fontScale="92500"/>
          </a:bodyPr>
          <a:lstStyle/>
          <a:p>
            <a:r>
              <a:rPr lang="en-US" sz="3200" dirty="0"/>
              <a:t>The Farmer’s </a:t>
            </a:r>
            <a:r>
              <a:rPr lang="en-US" sz="3200" dirty="0" smtClean="0"/>
              <a:t>Alliance (1877)</a:t>
            </a:r>
          </a:p>
          <a:p>
            <a:pPr lvl="1"/>
            <a:r>
              <a:rPr lang="en-US" sz="2800" dirty="0" smtClean="0"/>
              <a:t>Supported regulation of RR, income tax, inflation</a:t>
            </a:r>
          </a:p>
          <a:p>
            <a:pPr lvl="1"/>
            <a:r>
              <a:rPr lang="en-US" sz="2800" dirty="0" smtClean="0"/>
              <a:t>Most popular in South and Great Plains</a:t>
            </a:r>
          </a:p>
          <a:p>
            <a:pPr lvl="1"/>
            <a:r>
              <a:rPr lang="en-US" sz="2800" dirty="0" smtClean="0"/>
              <a:t>No tenant farmers, sharecroppers, blacks</a:t>
            </a:r>
          </a:p>
          <a:p>
            <a:pPr lvl="1"/>
            <a:r>
              <a:rPr lang="en-US" sz="2800" dirty="0" smtClean="0"/>
              <a:t>Politically ineffective</a:t>
            </a:r>
            <a:endParaRPr lang="en-US" sz="2800" dirty="0"/>
          </a:p>
          <a:p>
            <a:endParaRPr lang="en-US" dirty="0"/>
          </a:p>
        </p:txBody>
      </p:sp>
      <p:sp>
        <p:nvSpPr>
          <p:cNvPr id="2" name="Title 1"/>
          <p:cNvSpPr>
            <a:spLocks noGrp="1"/>
          </p:cNvSpPr>
          <p:nvPr>
            <p:ph type="title"/>
          </p:nvPr>
        </p:nvSpPr>
        <p:spPr>
          <a:xfrm>
            <a:off x="280133" y="93193"/>
            <a:ext cx="4689652" cy="1755526"/>
          </a:xfrm>
        </p:spPr>
        <p:txBody>
          <a:bodyPr/>
          <a:lstStyle/>
          <a:p>
            <a:r>
              <a:rPr lang="en-US" sz="4400" dirty="0" smtClean="0"/>
              <a:t>The Movement Grows</a:t>
            </a:r>
            <a:endParaRPr lang="en-US" sz="4400" dirty="0"/>
          </a:p>
        </p:txBody>
      </p:sp>
      <p:pic>
        <p:nvPicPr>
          <p:cNvPr id="5" name="Picture 4"/>
          <p:cNvPicPr>
            <a:picLocks noChangeAspect="1"/>
          </p:cNvPicPr>
          <p:nvPr/>
        </p:nvPicPr>
        <p:blipFill>
          <a:blip r:embed="rId3"/>
          <a:stretch>
            <a:fillRect/>
          </a:stretch>
        </p:blipFill>
        <p:spPr>
          <a:xfrm rot="315836">
            <a:off x="4969785" y="3155616"/>
            <a:ext cx="4174215" cy="32698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4"/>
          <a:stretch>
            <a:fillRect/>
          </a:stretch>
        </p:blipFill>
        <p:spPr>
          <a:xfrm rot="21235907">
            <a:off x="5101181" y="282672"/>
            <a:ext cx="3727034" cy="26834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6429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845426" y="2248347"/>
            <a:ext cx="3130493" cy="4436919"/>
          </a:xfrm>
          <a:prstGeom prst="rect">
            <a:avLst/>
          </a:prstGeom>
        </p:spPr>
      </p:pic>
      <p:sp>
        <p:nvSpPr>
          <p:cNvPr id="3" name="Content Placeholder 2"/>
          <p:cNvSpPr>
            <a:spLocks noGrp="1"/>
          </p:cNvSpPr>
          <p:nvPr>
            <p:ph idx="1"/>
          </p:nvPr>
        </p:nvSpPr>
        <p:spPr>
          <a:xfrm>
            <a:off x="205431" y="2248347"/>
            <a:ext cx="5490603" cy="4436919"/>
          </a:xfrm>
        </p:spPr>
        <p:txBody>
          <a:bodyPr>
            <a:normAutofit fontScale="77500" lnSpcReduction="20000"/>
          </a:bodyPr>
          <a:lstStyle/>
          <a:p>
            <a:r>
              <a:rPr lang="en-US" sz="2800" dirty="0" smtClean="0"/>
              <a:t>People’s Party (AKA: Populists), 1891</a:t>
            </a:r>
          </a:p>
          <a:p>
            <a:pPr lvl="1"/>
            <a:r>
              <a:rPr lang="en-US" sz="2600" dirty="0" smtClean="0"/>
              <a:t>Grew out of Farmers’ Alliance and KOL</a:t>
            </a:r>
          </a:p>
          <a:p>
            <a:pPr lvl="1"/>
            <a:r>
              <a:rPr lang="en-US" sz="2600" dirty="0" smtClean="0"/>
              <a:t>Farmers, factory workers, women</a:t>
            </a:r>
          </a:p>
          <a:p>
            <a:pPr lvl="1"/>
            <a:r>
              <a:rPr lang="en-US" sz="2800" dirty="0" smtClean="0"/>
              <a:t>Goal was to fight against the moneyed classes that controlled business and the government and create legislation to benefit the working classes</a:t>
            </a:r>
          </a:p>
          <a:p>
            <a:pPr marL="411480" lvl="1" indent="0">
              <a:buNone/>
            </a:pPr>
            <a:endParaRPr lang="en-US" sz="2600" dirty="0" smtClean="0"/>
          </a:p>
          <a:p>
            <a:pPr marL="0" indent="0">
              <a:buNone/>
            </a:pPr>
            <a:r>
              <a:rPr lang="en-US" sz="2600" i="1" dirty="0" smtClean="0"/>
              <a:t>“Raise less corn and more hell”</a:t>
            </a:r>
          </a:p>
          <a:p>
            <a:pPr marL="0" lvl="1" indent="0">
              <a:buNone/>
            </a:pPr>
            <a:r>
              <a:rPr lang="en-US" sz="2600" i="1" dirty="0" smtClean="0"/>
              <a:t>“If one man has not enough to eat three times a day and another man has $25 million, that last man has something that belongs to the first.”</a:t>
            </a:r>
          </a:p>
          <a:p>
            <a:pPr marL="0" indent="0" algn="r">
              <a:buNone/>
            </a:pPr>
            <a:r>
              <a:rPr lang="en-US" sz="2600" dirty="0" smtClean="0"/>
              <a:t>- Mary Elizabeth Lease</a:t>
            </a:r>
            <a:endParaRPr lang="en-US" sz="2800" dirty="0" smtClean="0"/>
          </a:p>
          <a:p>
            <a:endParaRPr lang="en-US" sz="2800" dirty="0"/>
          </a:p>
        </p:txBody>
      </p:sp>
      <p:sp>
        <p:nvSpPr>
          <p:cNvPr id="2" name="Title 1"/>
          <p:cNvSpPr>
            <a:spLocks noGrp="1"/>
          </p:cNvSpPr>
          <p:nvPr>
            <p:ph type="title"/>
          </p:nvPr>
        </p:nvSpPr>
        <p:spPr/>
        <p:txBody>
          <a:bodyPr/>
          <a:lstStyle/>
          <a:p>
            <a:r>
              <a:rPr lang="en-US" dirty="0" smtClean="0"/>
              <a:t>A Party is Born</a:t>
            </a:r>
            <a:endParaRPr lang="en-US" dirty="0"/>
          </a:p>
        </p:txBody>
      </p:sp>
      <p:pic>
        <p:nvPicPr>
          <p:cNvPr id="108549" name="Picture 5"/>
          <p:cNvPicPr>
            <a:picLocks noChangeAspect="1" noChangeArrowheads="1"/>
          </p:cNvPicPr>
          <p:nvPr/>
        </p:nvPicPr>
        <p:blipFill>
          <a:blip r:embed="rId4" cstate="print">
            <a:clrChange>
              <a:clrFrom>
                <a:srgbClr val="00FFFF"/>
              </a:clrFrom>
              <a:clrTo>
                <a:srgbClr val="00FFFF">
                  <a:alpha val="0"/>
                </a:srgbClr>
              </a:clrTo>
            </a:clrChange>
          </a:blip>
          <a:srcRect/>
          <a:stretch>
            <a:fillRect/>
          </a:stretch>
        </p:blipFill>
        <p:spPr bwMode="auto">
          <a:xfrm>
            <a:off x="7540839" y="344278"/>
            <a:ext cx="1003802" cy="1448194"/>
          </a:xfrm>
          <a:prstGeom prst="rect">
            <a:avLst/>
          </a:prstGeom>
          <a:noFill/>
          <a:ln w="9525">
            <a:noFill/>
            <a:miter lim="800000"/>
            <a:headEnd/>
            <a:tailEnd/>
          </a:ln>
        </p:spPr>
      </p:pic>
    </p:spTree>
    <p:extLst>
      <p:ext uri="{BB962C8B-B14F-4D97-AF65-F5344CB8AC3E}">
        <p14:creationId xmlns:p14="http://schemas.microsoft.com/office/powerpoint/2010/main" val="248924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ssolve">
                                      <p:cBhvr>
                                        <p:cTn id="23" dur="500"/>
                                        <p:tgtEl>
                                          <p:spTgt spid="3">
                                            <p:txEl>
                                              <p:pRg st="5" end="5"/>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dissolve">
                                      <p:cBhvr>
                                        <p:cTn id="26" dur="500"/>
                                        <p:tgtEl>
                                          <p:spTgt spid="3">
                                            <p:txEl>
                                              <p:pRg st="6" end="6"/>
                                            </p:txEl>
                                          </p:spTgt>
                                        </p:tgtEl>
                                      </p:cBhvr>
                                    </p:animEffect>
                                  </p:childTnLst>
                                </p:cTn>
                              </p:par>
                            </p:childTnLst>
                          </p:cTn>
                        </p:par>
                        <p:par>
                          <p:cTn id="27" fill="hold">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261457" y="2248347"/>
            <a:ext cx="4968314" cy="4336139"/>
          </a:xfrm>
        </p:spPr>
        <p:txBody>
          <a:bodyPr>
            <a:noAutofit/>
          </a:bodyPr>
          <a:lstStyle/>
          <a:p>
            <a:pPr marL="171450" indent="-171450">
              <a:buFont typeface="Arial"/>
              <a:buChar char="•"/>
            </a:pPr>
            <a:r>
              <a:rPr lang="en-US" sz="2200" dirty="0" smtClean="0"/>
              <a:t>Platform meant to address the </a:t>
            </a:r>
            <a:r>
              <a:rPr lang="en-US" sz="2200" dirty="0"/>
              <a:t>needs of both farmers and factory </a:t>
            </a:r>
            <a:r>
              <a:rPr lang="en-US" sz="2200" dirty="0" smtClean="0"/>
              <a:t>workers (e.g. abuses </a:t>
            </a:r>
            <a:r>
              <a:rPr lang="en-US" sz="2200" dirty="0"/>
              <a:t>of big business against the “little guy” and unfair practices under the US </a:t>
            </a:r>
            <a:r>
              <a:rPr lang="en-US" sz="2200" dirty="0" smtClean="0"/>
              <a:t>government)</a:t>
            </a:r>
            <a:endParaRPr lang="en-US" sz="2200" dirty="0"/>
          </a:p>
          <a:p>
            <a:pPr marL="171450" indent="-171450">
              <a:buFont typeface="Arial"/>
              <a:buChar char="•"/>
            </a:pPr>
            <a:r>
              <a:rPr lang="en-US" sz="2200" dirty="0" smtClean="0"/>
              <a:t>Won some elections, </a:t>
            </a:r>
            <a:r>
              <a:rPr lang="en-US" sz="2200" dirty="0"/>
              <a:t>but never held positions at the top of the national </a:t>
            </a:r>
            <a:r>
              <a:rPr lang="en-US" sz="2200" dirty="0" smtClean="0"/>
              <a:t>government</a:t>
            </a:r>
            <a:endParaRPr lang="en-US" sz="2200" dirty="0"/>
          </a:p>
          <a:p>
            <a:pPr marL="171450" indent="-171450">
              <a:buFont typeface="Arial"/>
              <a:buChar char="•"/>
            </a:pPr>
            <a:r>
              <a:rPr lang="en-US" sz="2200" dirty="0"/>
              <a:t>Would achieve most of their goals, though some not for many years, and not through their own </a:t>
            </a:r>
            <a:r>
              <a:rPr lang="en-US" sz="2200" dirty="0" smtClean="0"/>
              <a:t>party</a:t>
            </a:r>
            <a:endParaRPr lang="en-US" sz="2200" dirty="0" smtClean="0">
              <a:solidFill>
                <a:srgbClr val="302C24"/>
              </a:solidFill>
            </a:endParaRPr>
          </a:p>
        </p:txBody>
      </p:sp>
      <p:sp>
        <p:nvSpPr>
          <p:cNvPr id="2" name="Title 1"/>
          <p:cNvSpPr>
            <a:spLocks noGrp="1"/>
          </p:cNvSpPr>
          <p:nvPr>
            <p:ph type="title"/>
          </p:nvPr>
        </p:nvSpPr>
        <p:spPr/>
        <p:txBody>
          <a:bodyPr>
            <a:normAutofit fontScale="90000"/>
          </a:bodyPr>
          <a:lstStyle/>
          <a:p>
            <a:r>
              <a:rPr lang="en-US" sz="4800" dirty="0" smtClean="0"/>
              <a:t>The People’s Party Platform (AKA: The Omaha Platform)</a:t>
            </a:r>
            <a:endParaRPr lang="en-US" sz="4800" dirty="0"/>
          </a:p>
        </p:txBody>
      </p:sp>
      <p:pic>
        <p:nvPicPr>
          <p:cNvPr id="4" name="Picture 3"/>
          <p:cNvPicPr>
            <a:picLocks noChangeAspect="1"/>
          </p:cNvPicPr>
          <p:nvPr/>
        </p:nvPicPr>
        <p:blipFill>
          <a:blip r:embed="rId3"/>
          <a:stretch>
            <a:fillRect/>
          </a:stretch>
        </p:blipFill>
        <p:spPr>
          <a:xfrm rot="205894">
            <a:off x="5358668" y="2072384"/>
            <a:ext cx="3493277" cy="44115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5172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http://www.nebraskastudies.org/0600/media/0601_030001.gif"/>
          <p:cNvPicPr>
            <a:picLocks noChangeAspect="1" noChangeArrowheads="1"/>
          </p:cNvPicPr>
          <p:nvPr/>
        </p:nvPicPr>
        <p:blipFill>
          <a:blip r:embed="rId3" cstate="print">
            <a:clrChange>
              <a:clrFrom>
                <a:srgbClr val="000000"/>
              </a:clrFrom>
              <a:clrTo>
                <a:srgbClr val="000000">
                  <a:alpha val="0"/>
                </a:srgbClr>
              </a:clrTo>
            </a:clrChange>
          </a:blip>
          <a:srcRect l="5333" t="4372" r="6667" b="8197"/>
          <a:stretch>
            <a:fillRect/>
          </a:stretch>
        </p:blipFill>
        <p:spPr bwMode="auto">
          <a:xfrm>
            <a:off x="0" y="0"/>
            <a:ext cx="9178290" cy="6858000"/>
          </a:xfrm>
          <a:prstGeom prst="rect">
            <a:avLst/>
          </a:prstGeom>
          <a:noFill/>
        </p:spPr>
      </p:pic>
      <p:sp>
        <p:nvSpPr>
          <p:cNvPr id="2" name="Title 1"/>
          <p:cNvSpPr>
            <a:spLocks noGrp="1"/>
          </p:cNvSpPr>
          <p:nvPr>
            <p:ph type="title"/>
          </p:nvPr>
        </p:nvSpPr>
        <p:spPr>
          <a:xfrm>
            <a:off x="228600" y="381000"/>
            <a:ext cx="7315200" cy="1154097"/>
          </a:xfrm>
        </p:spPr>
        <p:txBody>
          <a:bodyPr/>
          <a:lstStyle/>
          <a:p>
            <a:pPr algn="l"/>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Omaha</a:t>
            </a:r>
            <a:b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Platform</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Content Placeholder 2"/>
          <p:cNvSpPr>
            <a:spLocks noGrp="1"/>
          </p:cNvSpPr>
          <p:nvPr>
            <p:ph sz="quarter" idx="13"/>
          </p:nvPr>
        </p:nvSpPr>
        <p:spPr>
          <a:xfrm>
            <a:off x="228600" y="1755349"/>
            <a:ext cx="8686800" cy="4873895"/>
          </a:xfrm>
          <a:solidFill>
            <a:srgbClr val="E6E6E6">
              <a:alpha val="75000"/>
            </a:srgbClr>
          </a:solidFill>
        </p:spPr>
        <p:txBody>
          <a:bodyPr numCol="2">
            <a:noAutofit/>
          </a:bodyPr>
          <a:lstStyle/>
          <a:p>
            <a:pPr>
              <a:buClr>
                <a:schemeClr val="tx2">
                  <a:lumMod val="10000"/>
                </a:schemeClr>
              </a:buClr>
            </a:pPr>
            <a:r>
              <a:rPr lang="en-US" b="1" u="sng" dirty="0" smtClean="0">
                <a:solidFill>
                  <a:schemeClr val="tx1"/>
                </a:solidFill>
              </a:rPr>
              <a:t>Free coinage of silver</a:t>
            </a:r>
          </a:p>
          <a:p>
            <a:pPr>
              <a:buClr>
                <a:schemeClr val="tx2">
                  <a:lumMod val="10000"/>
                </a:schemeClr>
              </a:buClr>
            </a:pPr>
            <a:r>
              <a:rPr lang="en-US" dirty="0" smtClean="0">
                <a:solidFill>
                  <a:schemeClr val="tx1"/>
                </a:solidFill>
              </a:rPr>
              <a:t>Federal loans to farmers</a:t>
            </a:r>
          </a:p>
          <a:p>
            <a:pPr>
              <a:buClr>
                <a:schemeClr val="tx2">
                  <a:lumMod val="10000"/>
                </a:schemeClr>
              </a:buClr>
            </a:pPr>
            <a:r>
              <a:rPr lang="en-US" dirty="0" smtClean="0">
                <a:solidFill>
                  <a:schemeClr val="tx1"/>
                </a:solidFill>
              </a:rPr>
              <a:t>Graduated income tax</a:t>
            </a:r>
          </a:p>
          <a:p>
            <a:pPr>
              <a:buClr>
                <a:schemeClr val="tx2">
                  <a:lumMod val="10000"/>
                </a:schemeClr>
              </a:buClr>
            </a:pPr>
            <a:r>
              <a:rPr lang="en-US" dirty="0" smtClean="0">
                <a:solidFill>
                  <a:schemeClr val="tx1"/>
                </a:solidFill>
              </a:rPr>
              <a:t>Abolition of national banks</a:t>
            </a:r>
          </a:p>
          <a:p>
            <a:pPr>
              <a:buClr>
                <a:schemeClr val="tx2">
                  <a:lumMod val="10000"/>
                </a:schemeClr>
              </a:buClr>
            </a:pPr>
            <a:r>
              <a:rPr lang="en-US" dirty="0" smtClean="0">
                <a:solidFill>
                  <a:schemeClr val="tx1"/>
                </a:solidFill>
              </a:rPr>
              <a:t>Civil service reform</a:t>
            </a:r>
          </a:p>
          <a:p>
            <a:pPr>
              <a:buClr>
                <a:schemeClr val="tx2">
                  <a:lumMod val="10000"/>
                </a:schemeClr>
              </a:buClr>
            </a:pPr>
            <a:r>
              <a:rPr lang="en-US" dirty="0" smtClean="0">
                <a:solidFill>
                  <a:schemeClr val="tx1"/>
                </a:solidFill>
              </a:rPr>
              <a:t>Public ownership of railroads, telephone, and telegraph systems</a:t>
            </a:r>
          </a:p>
          <a:p>
            <a:pPr>
              <a:buClr>
                <a:schemeClr val="tx2">
                  <a:lumMod val="10000"/>
                </a:schemeClr>
              </a:buClr>
            </a:pPr>
            <a:r>
              <a:rPr lang="en-US" dirty="0" smtClean="0">
                <a:solidFill>
                  <a:schemeClr val="tx1"/>
                </a:solidFill>
              </a:rPr>
              <a:t>Prohibition of foreign land ownership</a:t>
            </a:r>
          </a:p>
          <a:p>
            <a:pPr>
              <a:buClr>
                <a:schemeClr val="tx2">
                  <a:lumMod val="10000"/>
                </a:schemeClr>
              </a:buClr>
            </a:pPr>
            <a:r>
              <a:rPr lang="en-US" dirty="0" smtClean="0">
                <a:solidFill>
                  <a:schemeClr val="tx1"/>
                </a:solidFill>
              </a:rPr>
              <a:t>Immigration restriction</a:t>
            </a:r>
          </a:p>
          <a:p>
            <a:pPr>
              <a:buClr>
                <a:schemeClr val="tx2">
                  <a:lumMod val="10000"/>
                </a:schemeClr>
              </a:buClr>
            </a:pPr>
            <a:r>
              <a:rPr lang="en-US" dirty="0" smtClean="0">
                <a:solidFill>
                  <a:schemeClr val="tx1"/>
                </a:solidFill>
              </a:rPr>
              <a:t>Ban on use of “private armies” by corporations to break strikes</a:t>
            </a:r>
          </a:p>
          <a:p>
            <a:pPr>
              <a:buClr>
                <a:schemeClr val="tx2">
                  <a:lumMod val="10000"/>
                </a:schemeClr>
              </a:buClr>
            </a:pPr>
            <a:r>
              <a:rPr lang="en-US" dirty="0" smtClean="0">
                <a:solidFill>
                  <a:schemeClr val="tx1"/>
                </a:solidFill>
              </a:rPr>
              <a:t>8 hour workday</a:t>
            </a:r>
          </a:p>
          <a:p>
            <a:pPr>
              <a:buClr>
                <a:schemeClr val="tx2">
                  <a:lumMod val="10000"/>
                </a:schemeClr>
              </a:buClr>
            </a:pPr>
            <a:r>
              <a:rPr lang="en-US" dirty="0" smtClean="0">
                <a:solidFill>
                  <a:schemeClr val="tx1"/>
                </a:solidFill>
              </a:rPr>
              <a:t>Single, six-year term for president</a:t>
            </a:r>
          </a:p>
          <a:p>
            <a:pPr>
              <a:buClr>
                <a:schemeClr val="tx2">
                  <a:lumMod val="10000"/>
                </a:schemeClr>
              </a:buClr>
            </a:pPr>
            <a:r>
              <a:rPr lang="en-US" dirty="0" smtClean="0">
                <a:solidFill>
                  <a:schemeClr val="tx1"/>
                </a:solidFill>
              </a:rPr>
              <a:t>Direct election of senators</a:t>
            </a:r>
          </a:p>
          <a:p>
            <a:pPr>
              <a:buClr>
                <a:schemeClr val="tx2">
                  <a:lumMod val="10000"/>
                </a:schemeClr>
              </a:buClr>
            </a:pPr>
            <a:r>
              <a:rPr lang="en-US" dirty="0" smtClean="0">
                <a:solidFill>
                  <a:schemeClr val="tx1"/>
                </a:solidFill>
              </a:rPr>
              <a:t>The right of initiative and referendum</a:t>
            </a:r>
          </a:p>
          <a:p>
            <a:pPr>
              <a:buClr>
                <a:schemeClr val="tx2">
                  <a:lumMod val="10000"/>
                </a:schemeClr>
              </a:buClr>
            </a:pPr>
            <a:r>
              <a:rPr lang="en-US" dirty="0" smtClean="0">
                <a:solidFill>
                  <a:schemeClr val="tx1"/>
                </a:solidFill>
              </a:rPr>
              <a:t>Use of the “Australian” (secret) ballot</a:t>
            </a:r>
          </a:p>
          <a:p>
            <a:pPr>
              <a:buClr>
                <a:schemeClr val="tx2">
                  <a:lumMod val="10000"/>
                </a:schemeClr>
              </a:buClr>
            </a:pPr>
            <a:r>
              <a:rPr lang="en-US" dirty="0" smtClean="0">
                <a:solidFill>
                  <a:schemeClr val="tx1"/>
                </a:solidFill>
              </a:rPr>
              <a:t>Women’s suffrage</a:t>
            </a:r>
            <a:endParaRPr lang="en-US" dirty="0">
              <a:solidFill>
                <a:schemeClr val="tx1"/>
              </a:solidFill>
            </a:endParaRPr>
          </a:p>
        </p:txBody>
      </p:sp>
      <p:pic>
        <p:nvPicPr>
          <p:cNvPr id="6" name="Picture 5"/>
          <p:cNvPicPr>
            <a:picLocks noChangeAspect="1" noChangeArrowheads="1"/>
          </p:cNvPicPr>
          <p:nvPr/>
        </p:nvPicPr>
        <p:blipFill>
          <a:blip r:embed="rId4" cstate="print">
            <a:clrChange>
              <a:clrFrom>
                <a:srgbClr val="00FFFF"/>
              </a:clrFrom>
              <a:clrTo>
                <a:srgbClr val="00FFFF">
                  <a:alpha val="0"/>
                </a:srgbClr>
              </a:clrTo>
            </a:clrChange>
          </a:blip>
          <a:srcRect/>
          <a:stretch>
            <a:fillRect/>
          </a:stretch>
        </p:blipFill>
        <p:spPr bwMode="auto">
          <a:xfrm>
            <a:off x="8229600" y="152400"/>
            <a:ext cx="914400" cy="1319213"/>
          </a:xfrm>
          <a:prstGeom prst="rect">
            <a:avLst/>
          </a:prstGeom>
          <a:noFill/>
          <a:ln w="9525">
            <a:noFill/>
            <a:miter lim="800000"/>
            <a:headEnd/>
            <a:tailEnd/>
          </a:ln>
        </p:spPr>
      </p:pic>
    </p:spTree>
    <p:extLst>
      <p:ext uri="{BB962C8B-B14F-4D97-AF65-F5344CB8AC3E}">
        <p14:creationId xmlns:p14="http://schemas.microsoft.com/office/powerpoint/2010/main" val="322484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604375" y="2248347"/>
            <a:ext cx="5247820" cy="4355652"/>
          </a:xfrm>
        </p:spPr>
        <p:txBody>
          <a:bodyPr>
            <a:normAutofit fontScale="85000" lnSpcReduction="10000"/>
          </a:bodyPr>
          <a:lstStyle/>
          <a:p>
            <a:pPr marL="171450" indent="-171450">
              <a:buFont typeface="Arial"/>
              <a:buChar char="•"/>
            </a:pPr>
            <a:r>
              <a:rPr lang="en-US" sz="2800" dirty="0"/>
              <a:t>The Gold Standard had been the basis of the nation’s monetary supply for most of its </a:t>
            </a:r>
            <a:r>
              <a:rPr lang="en-US" sz="2800" dirty="0" smtClean="0"/>
              <a:t>history</a:t>
            </a:r>
          </a:p>
          <a:p>
            <a:pPr marL="171450" indent="-171450">
              <a:buFont typeface="Arial"/>
              <a:buChar char="•"/>
            </a:pPr>
            <a:r>
              <a:rPr lang="en-US" sz="2800" dirty="0" smtClean="0"/>
              <a:t>Civil War: greenbacks</a:t>
            </a:r>
          </a:p>
          <a:p>
            <a:pPr marL="582930" lvl="1" indent="-171450">
              <a:buFont typeface="Arial"/>
              <a:buChar char="•"/>
            </a:pPr>
            <a:r>
              <a:rPr lang="en-US" sz="2600" dirty="0" smtClean="0"/>
              <a:t>Caused inflation, but benefitted poorer Americans</a:t>
            </a:r>
            <a:endParaRPr lang="en-US" sz="2600" dirty="0"/>
          </a:p>
          <a:p>
            <a:pPr marL="171450" indent="-171450">
              <a:buFont typeface="Arial"/>
              <a:buChar char="•"/>
            </a:pPr>
            <a:r>
              <a:rPr lang="en-US" sz="2800" dirty="0" smtClean="0"/>
              <a:t>Gilded Age: Resumption Act, Panics 1873/93</a:t>
            </a:r>
          </a:p>
          <a:p>
            <a:pPr marL="582930" lvl="1" indent="-171450">
              <a:buFont typeface="Arial"/>
              <a:buChar char="•"/>
            </a:pPr>
            <a:r>
              <a:rPr lang="en-US" sz="2600" dirty="0" smtClean="0"/>
              <a:t>Greenbacks replaced with gold-backed dollars – reduced inflation</a:t>
            </a:r>
          </a:p>
          <a:p>
            <a:pPr marL="582930" lvl="1" indent="-171450">
              <a:buFont typeface="Arial"/>
              <a:buChar char="•"/>
            </a:pPr>
            <a:r>
              <a:rPr lang="en-US" sz="2600" dirty="0" smtClean="0"/>
              <a:t>Less money in the system = bad for workers and borrowers</a:t>
            </a:r>
          </a:p>
        </p:txBody>
      </p:sp>
      <p:sp>
        <p:nvSpPr>
          <p:cNvPr id="5" name="Title 1"/>
          <p:cNvSpPr>
            <a:spLocks noGrp="1"/>
          </p:cNvSpPr>
          <p:nvPr>
            <p:ph type="title"/>
          </p:nvPr>
        </p:nvSpPr>
        <p:spPr/>
        <p:txBody>
          <a:bodyPr/>
          <a:lstStyle/>
          <a:p>
            <a:r>
              <a:rPr lang="en-US" dirty="0" smtClean="0"/>
              <a:t>The Currency Question</a:t>
            </a:r>
            <a:endParaRPr lang="en-US" dirty="0"/>
          </a:p>
        </p:txBody>
      </p:sp>
      <p:pic>
        <p:nvPicPr>
          <p:cNvPr id="7" name="Picture 6"/>
          <p:cNvPicPr>
            <a:picLocks noChangeAspect="1"/>
          </p:cNvPicPr>
          <p:nvPr/>
        </p:nvPicPr>
        <p:blipFill>
          <a:blip r:embed="rId2"/>
          <a:stretch>
            <a:fillRect/>
          </a:stretch>
        </p:blipFill>
        <p:spPr>
          <a:xfrm>
            <a:off x="148769" y="1996524"/>
            <a:ext cx="3455606" cy="4607475"/>
          </a:xfrm>
          <a:prstGeom prst="rect">
            <a:avLst/>
          </a:prstGeom>
          <a:ln>
            <a:noFill/>
          </a:ln>
          <a:effectLst>
            <a:softEdge rad="112500"/>
          </a:effectLst>
        </p:spPr>
      </p:pic>
    </p:spTree>
    <p:extLst>
      <p:ext uri="{BB962C8B-B14F-4D97-AF65-F5344CB8AC3E}">
        <p14:creationId xmlns:p14="http://schemas.microsoft.com/office/powerpoint/2010/main" val="852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575502" y="0"/>
            <a:ext cx="4568498" cy="6858000"/>
          </a:xfrm>
          <a:prstGeom prst="rect">
            <a:avLst/>
          </a:prstGeom>
        </p:spPr>
      </p:pic>
      <p:pic>
        <p:nvPicPr>
          <p:cNvPr id="8" name="Picture 7"/>
          <p:cNvPicPr>
            <a:picLocks noChangeAspect="1"/>
          </p:cNvPicPr>
          <p:nvPr/>
        </p:nvPicPr>
        <p:blipFill rotWithShape="1">
          <a:blip r:embed="rId4"/>
          <a:srcRect r="16597" b="2837"/>
          <a:stretch/>
        </p:blipFill>
        <p:spPr>
          <a:xfrm>
            <a:off x="0" y="0"/>
            <a:ext cx="4575502" cy="6858000"/>
          </a:xfrm>
          <a:prstGeom prst="rect">
            <a:avLst/>
          </a:prstGeom>
        </p:spPr>
      </p:pic>
      <p:sp>
        <p:nvSpPr>
          <p:cNvPr id="4" name="Text Placeholder 3"/>
          <p:cNvSpPr>
            <a:spLocks noGrp="1"/>
          </p:cNvSpPr>
          <p:nvPr>
            <p:ph sz="quarter" idx="13"/>
          </p:nvPr>
        </p:nvSpPr>
        <p:spPr>
          <a:xfrm>
            <a:off x="242782" y="1707295"/>
            <a:ext cx="4096173" cy="4364038"/>
          </a:xfrm>
          <a:solidFill>
            <a:srgbClr val="FFC505">
              <a:alpha val="65000"/>
            </a:srgbClr>
          </a:solidFill>
        </p:spPr>
        <p:txBody>
          <a:bodyPr>
            <a:normAutofit/>
          </a:bodyPr>
          <a:lstStyle/>
          <a:p>
            <a:r>
              <a:rPr lang="en-US" sz="3200" b="1" dirty="0" smtClean="0">
                <a:solidFill>
                  <a:srgbClr val="302C24"/>
                </a:solidFill>
              </a:rPr>
              <a:t>“Gold Bugs”</a:t>
            </a:r>
          </a:p>
          <a:p>
            <a:r>
              <a:rPr lang="en-US" sz="3200" b="1" dirty="0" smtClean="0">
                <a:solidFill>
                  <a:srgbClr val="302C24"/>
                </a:solidFill>
              </a:rPr>
              <a:t>Fair repayment of debts</a:t>
            </a:r>
          </a:p>
          <a:p>
            <a:r>
              <a:rPr lang="en-US" sz="3200" b="1" dirty="0" smtClean="0">
                <a:solidFill>
                  <a:srgbClr val="302C24"/>
                </a:solidFill>
              </a:rPr>
              <a:t>Republicans</a:t>
            </a:r>
          </a:p>
          <a:p>
            <a:r>
              <a:rPr lang="en-US" sz="3200" b="1" dirty="0" smtClean="0">
                <a:solidFill>
                  <a:srgbClr val="302C24"/>
                </a:solidFill>
              </a:rPr>
              <a:t>Big business</a:t>
            </a:r>
          </a:p>
          <a:p>
            <a:r>
              <a:rPr lang="en-US" sz="3200" b="1" dirty="0" smtClean="0">
                <a:solidFill>
                  <a:srgbClr val="302C24"/>
                </a:solidFill>
              </a:rPr>
              <a:t>Banks</a:t>
            </a:r>
            <a:endParaRPr lang="en-US" sz="3200" b="1" dirty="0">
              <a:solidFill>
                <a:srgbClr val="302C24"/>
              </a:solidFill>
            </a:endParaRPr>
          </a:p>
        </p:txBody>
      </p:sp>
      <p:sp>
        <p:nvSpPr>
          <p:cNvPr id="6" name="Text Placeholder 5"/>
          <p:cNvSpPr>
            <a:spLocks noGrp="1"/>
          </p:cNvSpPr>
          <p:nvPr>
            <p:ph sz="quarter" idx="14"/>
          </p:nvPr>
        </p:nvSpPr>
        <p:spPr>
          <a:xfrm>
            <a:off x="4805046" y="1700462"/>
            <a:ext cx="4177878" cy="4364038"/>
          </a:xfrm>
          <a:solidFill>
            <a:schemeClr val="bg1">
              <a:lumMod val="75000"/>
              <a:alpha val="50000"/>
            </a:schemeClr>
          </a:solidFill>
        </p:spPr>
        <p:txBody>
          <a:bodyPr>
            <a:normAutofit/>
          </a:bodyPr>
          <a:lstStyle/>
          <a:p>
            <a:r>
              <a:rPr lang="en-US" sz="3200" b="1" dirty="0" smtClean="0">
                <a:solidFill>
                  <a:srgbClr val="302C24"/>
                </a:solidFill>
              </a:rPr>
              <a:t>“</a:t>
            </a:r>
            <a:r>
              <a:rPr lang="en-US" sz="3200" b="1" dirty="0" err="1" smtClean="0">
                <a:solidFill>
                  <a:srgbClr val="302C24"/>
                </a:solidFill>
              </a:rPr>
              <a:t>Silverites</a:t>
            </a:r>
            <a:r>
              <a:rPr lang="en-US" sz="3200" b="1" dirty="0" smtClean="0">
                <a:solidFill>
                  <a:srgbClr val="302C24"/>
                </a:solidFill>
              </a:rPr>
              <a:t>”/“Free Silver”/“16 to 1”</a:t>
            </a:r>
          </a:p>
          <a:p>
            <a:r>
              <a:rPr lang="en-US" sz="3200" b="1" dirty="0" smtClean="0">
                <a:solidFill>
                  <a:srgbClr val="302C24"/>
                </a:solidFill>
              </a:rPr>
              <a:t>Easier repayment of debts</a:t>
            </a:r>
          </a:p>
          <a:p>
            <a:r>
              <a:rPr lang="en-US" sz="3200" b="1" dirty="0" smtClean="0">
                <a:solidFill>
                  <a:srgbClr val="302C24"/>
                </a:solidFill>
              </a:rPr>
              <a:t>Westerners</a:t>
            </a:r>
          </a:p>
          <a:p>
            <a:r>
              <a:rPr lang="en-US" sz="3200" b="1" dirty="0" smtClean="0">
                <a:solidFill>
                  <a:srgbClr val="302C24"/>
                </a:solidFill>
              </a:rPr>
              <a:t>Populists</a:t>
            </a:r>
          </a:p>
          <a:p>
            <a:r>
              <a:rPr lang="en-US" sz="3200" b="1" dirty="0" smtClean="0">
                <a:solidFill>
                  <a:srgbClr val="302C24"/>
                </a:solidFill>
              </a:rPr>
              <a:t>Some Democrats</a:t>
            </a:r>
          </a:p>
          <a:p>
            <a:endParaRPr lang="en-US" sz="2800" b="1" dirty="0" smtClean="0">
              <a:solidFill>
                <a:srgbClr val="302C24"/>
              </a:solidFill>
            </a:endParaRPr>
          </a:p>
        </p:txBody>
      </p:sp>
      <p:sp>
        <p:nvSpPr>
          <p:cNvPr id="10" name="Rectangle 9"/>
          <p:cNvSpPr/>
          <p:nvPr/>
        </p:nvSpPr>
        <p:spPr>
          <a:xfrm>
            <a:off x="2290755" y="5842337"/>
            <a:ext cx="4569494" cy="1015663"/>
          </a:xfrm>
          <a:prstGeom prst="rect">
            <a:avLst/>
          </a:prstGeom>
          <a:noFill/>
        </p:spPr>
        <p:txBody>
          <a:bodyPr wrap="none" lIns="91440" tIns="45720" rIns="91440" bIns="45720">
            <a:spAutoFit/>
          </a:bodyPr>
          <a:lstStyle/>
          <a:p>
            <a:pPr algn="ctr"/>
            <a:r>
              <a:rPr lang="en-US" sz="6000" b="1" i="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Bimetallism</a:t>
            </a:r>
            <a:endParaRPr lang="en-US" sz="6000" b="1" i="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0"/>
          <p:cNvSpPr/>
          <p:nvPr/>
        </p:nvSpPr>
        <p:spPr>
          <a:xfrm>
            <a:off x="665726" y="940037"/>
            <a:ext cx="3250058"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nard MT Condensed"/>
                <a:cs typeface="Bernard MT Condensed"/>
              </a:rPr>
              <a:t>Gold Standard</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nard MT Condensed"/>
              <a:cs typeface="Bernard MT Condensed"/>
            </a:endParaRPr>
          </a:p>
        </p:txBody>
      </p:sp>
      <p:sp>
        <p:nvSpPr>
          <p:cNvPr id="12" name="Rectangle 11"/>
          <p:cNvSpPr/>
          <p:nvPr/>
        </p:nvSpPr>
        <p:spPr>
          <a:xfrm>
            <a:off x="5190734" y="937854"/>
            <a:ext cx="3454792" cy="769441"/>
          </a:xfrm>
          <a:prstGeom prst="rect">
            <a:avLst/>
          </a:prstGeom>
          <a:noFill/>
        </p:spPr>
        <p:txBody>
          <a:bodyPr wrap="none" lIns="91440" tIns="45720" rIns="91440" bIns="45720">
            <a:spAutoFit/>
          </a:bodyPr>
          <a:lstStyle/>
          <a:p>
            <a:pPr algn="ctr"/>
            <a:r>
              <a:rPr lang="en-US" sz="4400" b="1" cap="none" spc="0" dirty="0" smtClean="0">
                <a:ln w="12700">
                  <a:solidFill>
                    <a:schemeClr val="tx1">
                      <a:lumMod val="65000"/>
                      <a:lumOff val="35000"/>
                    </a:schemeClr>
                  </a:solidFill>
                  <a:prstDash val="solid"/>
                </a:ln>
                <a:solidFill>
                  <a:schemeClr val="bg1">
                    <a:lumMod val="85000"/>
                  </a:schemeClr>
                </a:solidFill>
                <a:effectLst>
                  <a:outerShdw blurRad="41275" dist="20320" dir="1800000" algn="tl" rotWithShape="0">
                    <a:srgbClr val="000000">
                      <a:alpha val="40000"/>
                    </a:srgbClr>
                  </a:outerShdw>
                </a:effectLst>
                <a:latin typeface="Bernard MT Condensed"/>
                <a:cs typeface="Bernard MT Condensed"/>
              </a:rPr>
              <a:t>Silver Standard</a:t>
            </a:r>
            <a:endParaRPr lang="en-US" sz="4400" b="1" cap="none" spc="0" dirty="0">
              <a:ln w="12700">
                <a:solidFill>
                  <a:schemeClr val="tx1">
                    <a:lumMod val="65000"/>
                    <a:lumOff val="35000"/>
                  </a:schemeClr>
                </a:solidFill>
                <a:prstDash val="solid"/>
              </a:ln>
              <a:solidFill>
                <a:schemeClr val="bg1">
                  <a:lumMod val="85000"/>
                </a:schemeClr>
              </a:solidFill>
              <a:effectLst>
                <a:outerShdw blurRad="41275" dist="20320" dir="1800000" algn="tl" rotWithShape="0">
                  <a:srgbClr val="000000">
                    <a:alpha val="40000"/>
                  </a:srgbClr>
                </a:outerShdw>
              </a:effectLst>
              <a:latin typeface="Bernard MT Condensed"/>
              <a:cs typeface="Bernard MT Condensed"/>
            </a:endParaRPr>
          </a:p>
        </p:txBody>
      </p:sp>
    </p:spTree>
    <p:extLst>
      <p:ext uri="{BB962C8B-B14F-4D97-AF65-F5344CB8AC3E}">
        <p14:creationId xmlns:p14="http://schemas.microsoft.com/office/powerpoint/2010/main" val="12853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ircle(ou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ou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ou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ircle(ou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circle(out)">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circle(out)">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6">
                                            <p:bg/>
                                          </p:spTgt>
                                        </p:tgtEl>
                                        <p:attrNameLst>
                                          <p:attrName>style.visibility</p:attrName>
                                        </p:attrNameLst>
                                      </p:cBhvr>
                                      <p:to>
                                        <p:strVal val="visible"/>
                                      </p:to>
                                    </p:set>
                                    <p:animEffect transition="in" filter="circle(in)">
                                      <p:cBhvr>
                                        <p:cTn id="37" dur="500"/>
                                        <p:tgtEl>
                                          <p:spTgt spid="6">
                                            <p:bg/>
                                          </p:spTgt>
                                        </p:tgtEl>
                                      </p:cBhvr>
                                    </p:animEffect>
                                  </p:childTnLst>
                                </p:cTn>
                              </p:par>
                            </p:childTnLst>
                          </p:cTn>
                        </p:par>
                        <p:par>
                          <p:cTn id="38" fill="hold">
                            <p:stCondLst>
                              <p:cond delay="500"/>
                            </p:stCondLst>
                            <p:childTnLst>
                              <p:par>
                                <p:cTn id="39" presetID="6" presetClass="entr" presetSubtype="16" fill="hold" grpId="0" nodeType="after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circle(in)">
                                      <p:cBhvr>
                                        <p:cTn id="41" dur="500"/>
                                        <p:tgtEl>
                                          <p:spTgt spid="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Effect transition="in" filter="circle(in)">
                                      <p:cBhvr>
                                        <p:cTn id="46" dur="500"/>
                                        <p:tgtEl>
                                          <p:spTgt spid="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Effect transition="in" filter="circle(in)">
                                      <p:cBhvr>
                                        <p:cTn id="51" dur="500"/>
                                        <p:tgtEl>
                                          <p:spTgt spid="6">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6">
                                            <p:txEl>
                                              <p:pRg st="3" end="3"/>
                                            </p:txEl>
                                          </p:spTgt>
                                        </p:tgtEl>
                                        <p:attrNameLst>
                                          <p:attrName>style.visibility</p:attrName>
                                        </p:attrNameLst>
                                      </p:cBhvr>
                                      <p:to>
                                        <p:strVal val="visible"/>
                                      </p:to>
                                    </p:set>
                                    <p:animEffect transition="in" filter="circle(in)">
                                      <p:cBhvr>
                                        <p:cTn id="56" dur="500"/>
                                        <p:tgtEl>
                                          <p:spTgt spid="6">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Effect transition="in" filter="circle(in)">
                                      <p:cBhvr>
                                        <p:cTn id="61" dur="500"/>
                                        <p:tgtEl>
                                          <p:spTgt spid="6">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37"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37"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barn(outVertical)">
                                      <p:cBhvr>
                                        <p:cTn id="71" dur="5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37"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barn(outVertical)">
                                      <p:cBhvr>
                                        <p:cTn id="7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P spid="10" grpId="0"/>
      <p:bldP spid="11" grpId="0"/>
      <p:bldP spid="1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1021</TotalTime>
  <Words>1622</Words>
  <Application>Microsoft Office PowerPoint</Application>
  <PresentationFormat>On-screen Show (4:3)</PresentationFormat>
  <Paragraphs>173</Paragraphs>
  <Slides>30</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Bernard MT Condensed</vt:lpstr>
      <vt:lpstr>Book Antiqua</vt:lpstr>
      <vt:lpstr>Calibri</vt:lpstr>
      <vt:lpstr>Castellar</vt:lpstr>
      <vt:lpstr>Stencil</vt:lpstr>
      <vt:lpstr>Wingdings</vt:lpstr>
      <vt:lpstr>Hardcover</vt:lpstr>
      <vt:lpstr>The Power of the People</vt:lpstr>
      <vt:lpstr>Causes of Populism</vt:lpstr>
      <vt:lpstr>The Movement Begins</vt:lpstr>
      <vt:lpstr>The Movement Grows</vt:lpstr>
      <vt:lpstr>A Party is Born</vt:lpstr>
      <vt:lpstr>The People’s Party Platform (AKA: The Omaha Platform)</vt:lpstr>
      <vt:lpstr>The Omaha Platform</vt:lpstr>
      <vt:lpstr>The Currency Question</vt:lpstr>
      <vt:lpstr>PowerPoint Presentation</vt:lpstr>
      <vt:lpstr>“…you shall not press down upon the brow of labor this crown of thorns. You shall not crucify mankind upon a cross of gold.”</vt:lpstr>
      <vt:lpstr>Election of 1896</vt:lpstr>
      <vt:lpstr>The Movement Moves On</vt:lpstr>
      <vt:lpstr>The Wonderful Wizard of Oz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Wonderful Wizard of Oz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#8351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the People</dc:title>
  <dc:creator>Macie Hanrahan</dc:creator>
  <cp:lastModifiedBy>David Cummings</cp:lastModifiedBy>
  <cp:revision>50</cp:revision>
  <cp:lastPrinted>2014-01-13T03:18:45Z</cp:lastPrinted>
  <dcterms:created xsi:type="dcterms:W3CDTF">2014-01-06T16:10:19Z</dcterms:created>
  <dcterms:modified xsi:type="dcterms:W3CDTF">2016-12-23T19:46:20Z</dcterms:modified>
</cp:coreProperties>
</file>