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sldIdLst>
    <p:sldId id="257" r:id="rId2"/>
    <p:sldId id="301"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9" r:id="rId22"/>
    <p:sldId id="280" r:id="rId23"/>
    <p:sldId id="281" r:id="rId24"/>
    <p:sldId id="282" r:id="rId25"/>
    <p:sldId id="283" r:id="rId26"/>
    <p:sldId id="284" r:id="rId27"/>
    <p:sldId id="285" r:id="rId28"/>
    <p:sldId id="286" r:id="rId29"/>
    <p:sldId id="287" r:id="rId30"/>
    <p:sldId id="288" r:id="rId31"/>
    <p:sldId id="304" r:id="rId32"/>
    <p:sldId id="290" r:id="rId33"/>
    <p:sldId id="291" r:id="rId34"/>
    <p:sldId id="292" r:id="rId35"/>
    <p:sldId id="293" r:id="rId36"/>
    <p:sldId id="295" r:id="rId37"/>
    <p:sldId id="297" r:id="rId38"/>
    <p:sldId id="302" r:id="rId39"/>
    <p:sldId id="296" r:id="rId40"/>
    <p:sldId id="300" r:id="rId41"/>
    <p:sldId id="27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F00852-66DC-4E80-B997-B43DC0C3B409}" type="datetimeFigureOut">
              <a:rPr lang="en-US" smtClean="0"/>
              <a:pPr/>
              <a:t>12/21/2016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893B00-96BE-4906-B416-3CB7FF1902CD}" type="slidenum">
              <a:rPr lang="en-US" smtClean="0"/>
              <a:pPr/>
              <a:t>‹#›</a:t>
            </a:fld>
            <a:endParaRPr lang="en-US"/>
          </a:p>
        </p:txBody>
      </p:sp>
    </p:spTree>
    <p:extLst>
      <p:ext uri="{BB962C8B-B14F-4D97-AF65-F5344CB8AC3E}">
        <p14:creationId xmlns:p14="http://schemas.microsoft.com/office/powerpoint/2010/main" val="3808121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p:spPr>
        <p:txBody>
          <a:bodyPr/>
          <a:lstStyle/>
          <a:p>
            <a:endParaRPr lang="en-US" smtClean="0"/>
          </a:p>
        </p:txBody>
      </p:sp>
      <p:sp>
        <p:nvSpPr>
          <p:cNvPr id="182276" name="Slide Number Placeholder 3"/>
          <p:cNvSpPr>
            <a:spLocks noGrp="1"/>
          </p:cNvSpPr>
          <p:nvPr>
            <p:ph type="sldNum" sz="quarter" idx="5"/>
          </p:nvPr>
        </p:nvSpPr>
        <p:spPr>
          <a:noFill/>
        </p:spPr>
        <p:txBody>
          <a:bodyPr/>
          <a:lstStyle/>
          <a:p>
            <a:fld id="{86A38F1B-A9EE-4A5E-A76A-35D1FE4C7E1B}" type="slidenum">
              <a:rPr lang="en-US" smtClean="0"/>
              <a:pPr/>
              <a:t>1</a:t>
            </a:fld>
            <a:endParaRPr lang="en-US" smtClean="0"/>
          </a:p>
        </p:txBody>
      </p:sp>
    </p:spTree>
    <p:extLst>
      <p:ext uri="{BB962C8B-B14F-4D97-AF65-F5344CB8AC3E}">
        <p14:creationId xmlns:p14="http://schemas.microsoft.com/office/powerpoint/2010/main" val="728173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35" tIns="45718" rIns="91435" bIns="45718" anchor="b"/>
          <a:lstStyle/>
          <a:p>
            <a:pPr algn="r" defTabSz="914437"/>
            <a:fld id="{44719C02-DFE6-43A7-9D22-3DEDC603C5A0}" type="slidenum">
              <a:rPr lang="en-US" sz="1200">
                <a:latin typeface="Calibri" pitchFamily="34" charset="0"/>
              </a:rPr>
              <a:pPr algn="r" defTabSz="914437"/>
              <a:t>11</a:t>
            </a:fld>
            <a:endParaRPr lang="en-US" sz="1200">
              <a:latin typeface="Calibri" pitchFamily="34" charset="0"/>
            </a:endParaRP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pPr eaLnBrk="1" hangingPunct="1">
              <a:spcBef>
                <a:spcPct val="0"/>
              </a:spcBef>
            </a:pPr>
            <a:endParaRPr lang="en-US" smtClean="0"/>
          </a:p>
        </p:txBody>
      </p:sp>
    </p:spTree>
    <p:extLst>
      <p:ext uri="{BB962C8B-B14F-4D97-AF65-F5344CB8AC3E}">
        <p14:creationId xmlns:p14="http://schemas.microsoft.com/office/powerpoint/2010/main" val="4181955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35" tIns="45718" rIns="91435" bIns="45718" anchor="b"/>
          <a:lstStyle/>
          <a:p>
            <a:pPr algn="r" defTabSz="914437"/>
            <a:fld id="{529D7990-78D3-42D9-9063-8C8F0838019B}" type="slidenum">
              <a:rPr lang="en-US" sz="1200">
                <a:latin typeface="Calibri" pitchFamily="34" charset="0"/>
              </a:rPr>
              <a:pPr algn="r" defTabSz="914437"/>
              <a:t>12</a:t>
            </a:fld>
            <a:endParaRPr lang="en-US" sz="1200">
              <a:latin typeface="Calibri" pitchFamily="34" charset="0"/>
            </a:endParaRP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spcBef>
                <a:spcPct val="0"/>
              </a:spcBef>
            </a:pPr>
            <a:endParaRPr lang="en-US" smtClean="0"/>
          </a:p>
        </p:txBody>
      </p:sp>
    </p:spTree>
    <p:extLst>
      <p:ext uri="{BB962C8B-B14F-4D97-AF65-F5344CB8AC3E}">
        <p14:creationId xmlns:p14="http://schemas.microsoft.com/office/powerpoint/2010/main" val="885386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51A964D-F840-4B1F-B63E-C6125BF3FDF1}" type="slidenum">
              <a:rPr lang="en-US" smtClean="0"/>
              <a:pPr>
                <a:defRPr/>
              </a:pPr>
              <a:t>13</a:t>
            </a:fld>
            <a:endParaRPr lang="en-US"/>
          </a:p>
        </p:txBody>
      </p:sp>
    </p:spTree>
    <p:extLst>
      <p:ext uri="{BB962C8B-B14F-4D97-AF65-F5344CB8AC3E}">
        <p14:creationId xmlns:p14="http://schemas.microsoft.com/office/powerpoint/2010/main" val="3091594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51A964D-F840-4B1F-B63E-C6125BF3FDF1}" type="slidenum">
              <a:rPr lang="en-US" smtClean="0"/>
              <a:pPr>
                <a:defRPr/>
              </a:pPr>
              <a:t>14</a:t>
            </a:fld>
            <a:endParaRPr lang="en-US"/>
          </a:p>
        </p:txBody>
      </p:sp>
    </p:spTree>
    <p:extLst>
      <p:ext uri="{BB962C8B-B14F-4D97-AF65-F5344CB8AC3E}">
        <p14:creationId xmlns:p14="http://schemas.microsoft.com/office/powerpoint/2010/main" val="479903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51A964D-F840-4B1F-B63E-C6125BF3FDF1}" type="slidenum">
              <a:rPr lang="en-US" smtClean="0"/>
              <a:pPr>
                <a:defRPr/>
              </a:pPr>
              <a:t>15</a:t>
            </a:fld>
            <a:endParaRPr lang="en-US"/>
          </a:p>
        </p:txBody>
      </p:sp>
    </p:spTree>
    <p:extLst>
      <p:ext uri="{BB962C8B-B14F-4D97-AF65-F5344CB8AC3E}">
        <p14:creationId xmlns:p14="http://schemas.microsoft.com/office/powerpoint/2010/main" val="1461631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35" tIns="45718" rIns="91435" bIns="45718" anchor="b"/>
          <a:lstStyle/>
          <a:p>
            <a:pPr algn="r" defTabSz="914437"/>
            <a:fld id="{1E5849ED-DF73-4FAB-A5CE-42197492D0E6}" type="slidenum">
              <a:rPr lang="en-US" sz="1200">
                <a:latin typeface="Calibri" pitchFamily="34" charset="0"/>
              </a:rPr>
              <a:pPr algn="r" defTabSz="914437"/>
              <a:t>16</a:t>
            </a:fld>
            <a:endParaRPr lang="en-US" sz="1200">
              <a:latin typeface="Calibri" pitchFamily="34" charset="0"/>
            </a:endParaRPr>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pPr eaLnBrk="1" hangingPunct="1">
              <a:spcBef>
                <a:spcPct val="0"/>
              </a:spcBef>
            </a:pPr>
            <a:endParaRPr lang="en-US" smtClean="0"/>
          </a:p>
        </p:txBody>
      </p:sp>
    </p:spTree>
    <p:extLst>
      <p:ext uri="{BB962C8B-B14F-4D97-AF65-F5344CB8AC3E}">
        <p14:creationId xmlns:p14="http://schemas.microsoft.com/office/powerpoint/2010/main" val="3101305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51A964D-F840-4B1F-B63E-C6125BF3FDF1}" type="slidenum">
              <a:rPr lang="en-US" smtClean="0"/>
              <a:pPr>
                <a:defRPr/>
              </a:pPr>
              <a:t>17</a:t>
            </a:fld>
            <a:endParaRPr lang="en-US"/>
          </a:p>
        </p:txBody>
      </p:sp>
    </p:spTree>
    <p:extLst>
      <p:ext uri="{BB962C8B-B14F-4D97-AF65-F5344CB8AC3E}">
        <p14:creationId xmlns:p14="http://schemas.microsoft.com/office/powerpoint/2010/main" val="1665825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51A964D-F840-4B1F-B63E-C6125BF3FDF1}" type="slidenum">
              <a:rPr lang="en-US" smtClean="0"/>
              <a:pPr>
                <a:defRPr/>
              </a:pPr>
              <a:t>18</a:t>
            </a:fld>
            <a:endParaRPr lang="en-US"/>
          </a:p>
        </p:txBody>
      </p:sp>
    </p:spTree>
    <p:extLst>
      <p:ext uri="{BB962C8B-B14F-4D97-AF65-F5344CB8AC3E}">
        <p14:creationId xmlns:p14="http://schemas.microsoft.com/office/powerpoint/2010/main" val="2827441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51A964D-F840-4B1F-B63E-C6125BF3FDF1}" type="slidenum">
              <a:rPr lang="en-US" smtClean="0"/>
              <a:pPr>
                <a:defRPr/>
              </a:pPr>
              <a:t>19</a:t>
            </a:fld>
            <a:endParaRPr lang="en-US"/>
          </a:p>
        </p:txBody>
      </p:sp>
    </p:spTree>
    <p:extLst>
      <p:ext uri="{BB962C8B-B14F-4D97-AF65-F5344CB8AC3E}">
        <p14:creationId xmlns:p14="http://schemas.microsoft.com/office/powerpoint/2010/main" val="3503593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51A964D-F840-4B1F-B63E-C6125BF3FDF1}" type="slidenum">
              <a:rPr lang="en-US" smtClean="0"/>
              <a:pPr>
                <a:defRPr/>
              </a:pPr>
              <a:t>20</a:t>
            </a:fld>
            <a:endParaRPr lang="en-US"/>
          </a:p>
        </p:txBody>
      </p:sp>
    </p:spTree>
    <p:extLst>
      <p:ext uri="{BB962C8B-B14F-4D97-AF65-F5344CB8AC3E}">
        <p14:creationId xmlns:p14="http://schemas.microsoft.com/office/powerpoint/2010/main" val="1122582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51A964D-F840-4B1F-B63E-C6125BF3FDF1}" type="slidenum">
              <a:rPr lang="en-US" smtClean="0"/>
              <a:pPr>
                <a:defRPr/>
              </a:pPr>
              <a:t>3</a:t>
            </a:fld>
            <a:endParaRPr lang="en-US"/>
          </a:p>
        </p:txBody>
      </p:sp>
    </p:spTree>
    <p:extLst>
      <p:ext uri="{BB962C8B-B14F-4D97-AF65-F5344CB8AC3E}">
        <p14:creationId xmlns:p14="http://schemas.microsoft.com/office/powerpoint/2010/main" val="224006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51A964D-F840-4B1F-B63E-C6125BF3FDF1}" type="slidenum">
              <a:rPr lang="en-US" smtClean="0"/>
              <a:pPr>
                <a:defRPr/>
              </a:pPr>
              <a:t>21</a:t>
            </a:fld>
            <a:endParaRPr lang="en-US"/>
          </a:p>
        </p:txBody>
      </p:sp>
    </p:spTree>
    <p:extLst>
      <p:ext uri="{BB962C8B-B14F-4D97-AF65-F5344CB8AC3E}">
        <p14:creationId xmlns:p14="http://schemas.microsoft.com/office/powerpoint/2010/main" val="2466190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51A964D-F840-4B1F-B63E-C6125BF3FDF1}" type="slidenum">
              <a:rPr lang="en-US" smtClean="0"/>
              <a:pPr>
                <a:defRPr/>
              </a:pPr>
              <a:t>22</a:t>
            </a:fld>
            <a:endParaRPr lang="en-US"/>
          </a:p>
        </p:txBody>
      </p:sp>
    </p:spTree>
    <p:extLst>
      <p:ext uri="{BB962C8B-B14F-4D97-AF65-F5344CB8AC3E}">
        <p14:creationId xmlns:p14="http://schemas.microsoft.com/office/powerpoint/2010/main" val="2851344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51A964D-F840-4B1F-B63E-C6125BF3FDF1}" type="slidenum">
              <a:rPr lang="en-US" smtClean="0"/>
              <a:pPr>
                <a:defRPr/>
              </a:pPr>
              <a:t>23</a:t>
            </a:fld>
            <a:endParaRPr lang="en-US"/>
          </a:p>
        </p:txBody>
      </p:sp>
    </p:spTree>
    <p:extLst>
      <p:ext uri="{BB962C8B-B14F-4D97-AF65-F5344CB8AC3E}">
        <p14:creationId xmlns:p14="http://schemas.microsoft.com/office/powerpoint/2010/main" val="1159949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51A964D-F840-4B1F-B63E-C6125BF3FDF1}" type="slidenum">
              <a:rPr lang="en-US" smtClean="0"/>
              <a:pPr>
                <a:defRPr/>
              </a:pPr>
              <a:t>24</a:t>
            </a:fld>
            <a:endParaRPr lang="en-US"/>
          </a:p>
        </p:txBody>
      </p:sp>
    </p:spTree>
    <p:extLst>
      <p:ext uri="{BB962C8B-B14F-4D97-AF65-F5344CB8AC3E}">
        <p14:creationId xmlns:p14="http://schemas.microsoft.com/office/powerpoint/2010/main" val="1680898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51A964D-F840-4B1F-B63E-C6125BF3FDF1}" type="slidenum">
              <a:rPr lang="en-US" smtClean="0"/>
              <a:pPr>
                <a:defRPr/>
              </a:pPr>
              <a:t>25</a:t>
            </a:fld>
            <a:endParaRPr lang="en-US"/>
          </a:p>
        </p:txBody>
      </p:sp>
    </p:spTree>
    <p:extLst>
      <p:ext uri="{BB962C8B-B14F-4D97-AF65-F5344CB8AC3E}">
        <p14:creationId xmlns:p14="http://schemas.microsoft.com/office/powerpoint/2010/main" val="2208187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51A964D-F840-4B1F-B63E-C6125BF3FDF1}" type="slidenum">
              <a:rPr lang="en-US" smtClean="0"/>
              <a:pPr>
                <a:defRPr/>
              </a:pPr>
              <a:t>26</a:t>
            </a:fld>
            <a:endParaRPr lang="en-US"/>
          </a:p>
        </p:txBody>
      </p:sp>
    </p:spTree>
    <p:extLst>
      <p:ext uri="{BB962C8B-B14F-4D97-AF65-F5344CB8AC3E}">
        <p14:creationId xmlns:p14="http://schemas.microsoft.com/office/powerpoint/2010/main" val="2211824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51A964D-F840-4B1F-B63E-C6125BF3FDF1}" type="slidenum">
              <a:rPr lang="en-US" smtClean="0"/>
              <a:pPr>
                <a:defRPr/>
              </a:pPr>
              <a:t>27</a:t>
            </a:fld>
            <a:endParaRPr lang="en-US"/>
          </a:p>
        </p:txBody>
      </p:sp>
    </p:spTree>
    <p:extLst>
      <p:ext uri="{BB962C8B-B14F-4D97-AF65-F5344CB8AC3E}">
        <p14:creationId xmlns:p14="http://schemas.microsoft.com/office/powerpoint/2010/main" val="35874556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p:spPr>
        <p:txBody>
          <a:bodyPr/>
          <a:lstStyle/>
          <a:p>
            <a:endParaRPr lang="en-US" smtClean="0"/>
          </a:p>
        </p:txBody>
      </p:sp>
      <p:sp>
        <p:nvSpPr>
          <p:cNvPr id="208900" name="Slide Number Placeholder 3"/>
          <p:cNvSpPr>
            <a:spLocks noGrp="1"/>
          </p:cNvSpPr>
          <p:nvPr>
            <p:ph type="sldNum" sz="quarter" idx="5"/>
          </p:nvPr>
        </p:nvSpPr>
        <p:spPr>
          <a:noFill/>
        </p:spPr>
        <p:txBody>
          <a:bodyPr/>
          <a:lstStyle/>
          <a:p>
            <a:fld id="{DFD6326B-38C6-44B3-83D7-B11A45DF7A44}" type="slidenum">
              <a:rPr lang="en-US" smtClean="0"/>
              <a:pPr/>
              <a:t>28</a:t>
            </a:fld>
            <a:endParaRPr lang="en-US" smtClean="0"/>
          </a:p>
        </p:txBody>
      </p:sp>
    </p:spTree>
    <p:extLst>
      <p:ext uri="{BB962C8B-B14F-4D97-AF65-F5344CB8AC3E}">
        <p14:creationId xmlns:p14="http://schemas.microsoft.com/office/powerpoint/2010/main" val="15049993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p:spPr>
        <p:txBody>
          <a:bodyPr/>
          <a:lstStyle/>
          <a:p>
            <a:endParaRPr lang="en-US" smtClean="0"/>
          </a:p>
        </p:txBody>
      </p:sp>
      <p:sp>
        <p:nvSpPr>
          <p:cNvPr id="209924" name="Slide Number Placeholder 3"/>
          <p:cNvSpPr>
            <a:spLocks noGrp="1"/>
          </p:cNvSpPr>
          <p:nvPr>
            <p:ph type="sldNum" sz="quarter" idx="5"/>
          </p:nvPr>
        </p:nvSpPr>
        <p:spPr>
          <a:noFill/>
        </p:spPr>
        <p:txBody>
          <a:bodyPr/>
          <a:lstStyle/>
          <a:p>
            <a:fld id="{5AEA6676-7464-469A-834D-BA0181433198}" type="slidenum">
              <a:rPr lang="en-US" smtClean="0"/>
              <a:pPr/>
              <a:t>29</a:t>
            </a:fld>
            <a:endParaRPr lang="en-US" smtClean="0"/>
          </a:p>
        </p:txBody>
      </p:sp>
    </p:spTree>
    <p:extLst>
      <p:ext uri="{BB962C8B-B14F-4D97-AF65-F5344CB8AC3E}">
        <p14:creationId xmlns:p14="http://schemas.microsoft.com/office/powerpoint/2010/main" val="1213039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p:spPr>
        <p:txBody>
          <a:bodyPr/>
          <a:lstStyle/>
          <a:p>
            <a:endParaRPr lang="en-US" smtClean="0"/>
          </a:p>
        </p:txBody>
      </p:sp>
      <p:sp>
        <p:nvSpPr>
          <p:cNvPr id="210948" name="Slide Number Placeholder 3"/>
          <p:cNvSpPr>
            <a:spLocks noGrp="1"/>
          </p:cNvSpPr>
          <p:nvPr>
            <p:ph type="sldNum" sz="quarter" idx="5"/>
          </p:nvPr>
        </p:nvSpPr>
        <p:spPr>
          <a:noFill/>
        </p:spPr>
        <p:txBody>
          <a:bodyPr/>
          <a:lstStyle/>
          <a:p>
            <a:fld id="{5C1D7FBD-4911-4EFA-9CF9-8EF97D8B7219}" type="slidenum">
              <a:rPr lang="en-US" smtClean="0"/>
              <a:pPr/>
              <a:t>30</a:t>
            </a:fld>
            <a:endParaRPr lang="en-US" smtClean="0"/>
          </a:p>
        </p:txBody>
      </p:sp>
    </p:spTree>
    <p:extLst>
      <p:ext uri="{BB962C8B-B14F-4D97-AF65-F5344CB8AC3E}">
        <p14:creationId xmlns:p14="http://schemas.microsoft.com/office/powerpoint/2010/main" val="1815650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p:spPr>
        <p:txBody>
          <a:bodyPr/>
          <a:lstStyle/>
          <a:p>
            <a:endParaRPr lang="en-US" smtClean="0"/>
          </a:p>
        </p:txBody>
      </p:sp>
      <p:sp>
        <p:nvSpPr>
          <p:cNvPr id="184324" name="Slide Number Placeholder 3"/>
          <p:cNvSpPr>
            <a:spLocks noGrp="1"/>
          </p:cNvSpPr>
          <p:nvPr>
            <p:ph type="sldNum" sz="quarter" idx="5"/>
          </p:nvPr>
        </p:nvSpPr>
        <p:spPr>
          <a:noFill/>
        </p:spPr>
        <p:txBody>
          <a:bodyPr/>
          <a:lstStyle/>
          <a:p>
            <a:fld id="{8E2A6A35-CDAA-4CD3-B7D3-F2A562362D52}" type="slidenum">
              <a:rPr lang="en-US" smtClean="0"/>
              <a:pPr/>
              <a:t>4</a:t>
            </a:fld>
            <a:endParaRPr lang="en-US" smtClean="0"/>
          </a:p>
        </p:txBody>
      </p:sp>
    </p:spTree>
    <p:extLst>
      <p:ext uri="{BB962C8B-B14F-4D97-AF65-F5344CB8AC3E}">
        <p14:creationId xmlns:p14="http://schemas.microsoft.com/office/powerpoint/2010/main" val="12967547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a:solidFill>
                  <a:schemeClr val="tx1"/>
                </a:solidFill>
                <a:latin typeface="Garamond" pitchFamily="18" charset="0"/>
              </a:defRPr>
            </a:lvl1pPr>
            <a:lvl2pPr marL="729057" indent="-280406" defTabSz="914437">
              <a:defRPr>
                <a:solidFill>
                  <a:schemeClr val="tx1"/>
                </a:solidFill>
                <a:latin typeface="Garamond" pitchFamily="18" charset="0"/>
              </a:defRPr>
            </a:lvl2pPr>
            <a:lvl3pPr marL="1121626" indent="-224325" defTabSz="914437">
              <a:defRPr>
                <a:solidFill>
                  <a:schemeClr val="tx1"/>
                </a:solidFill>
                <a:latin typeface="Garamond" pitchFamily="18" charset="0"/>
              </a:defRPr>
            </a:lvl3pPr>
            <a:lvl4pPr marL="1570276" indent="-224325" defTabSz="914437">
              <a:defRPr>
                <a:solidFill>
                  <a:schemeClr val="tx1"/>
                </a:solidFill>
                <a:latin typeface="Garamond" pitchFamily="18" charset="0"/>
              </a:defRPr>
            </a:lvl4pPr>
            <a:lvl5pPr marL="2018927" indent="-224325" defTabSz="914437">
              <a:defRPr>
                <a:solidFill>
                  <a:schemeClr val="tx1"/>
                </a:solidFill>
                <a:latin typeface="Garamond" pitchFamily="18" charset="0"/>
              </a:defRPr>
            </a:lvl5pPr>
            <a:lvl6pPr marL="2467577" indent="-224325" defTabSz="914437" eaLnBrk="0" fontAlgn="base" hangingPunct="0">
              <a:spcBef>
                <a:spcPct val="0"/>
              </a:spcBef>
              <a:spcAft>
                <a:spcPct val="0"/>
              </a:spcAft>
              <a:defRPr>
                <a:solidFill>
                  <a:schemeClr val="tx1"/>
                </a:solidFill>
                <a:latin typeface="Garamond" pitchFamily="18" charset="0"/>
              </a:defRPr>
            </a:lvl6pPr>
            <a:lvl7pPr marL="2916227" indent="-224325" defTabSz="914437" eaLnBrk="0" fontAlgn="base" hangingPunct="0">
              <a:spcBef>
                <a:spcPct val="0"/>
              </a:spcBef>
              <a:spcAft>
                <a:spcPct val="0"/>
              </a:spcAft>
              <a:defRPr>
                <a:solidFill>
                  <a:schemeClr val="tx1"/>
                </a:solidFill>
                <a:latin typeface="Garamond" pitchFamily="18" charset="0"/>
              </a:defRPr>
            </a:lvl7pPr>
            <a:lvl8pPr marL="3364878" indent="-224325" defTabSz="914437" eaLnBrk="0" fontAlgn="base" hangingPunct="0">
              <a:spcBef>
                <a:spcPct val="0"/>
              </a:spcBef>
              <a:spcAft>
                <a:spcPct val="0"/>
              </a:spcAft>
              <a:defRPr>
                <a:solidFill>
                  <a:schemeClr val="tx1"/>
                </a:solidFill>
                <a:latin typeface="Garamond" pitchFamily="18" charset="0"/>
              </a:defRPr>
            </a:lvl8pPr>
            <a:lvl9pPr marL="3813528" indent="-224325" defTabSz="914437" eaLnBrk="0" fontAlgn="base" hangingPunct="0">
              <a:spcBef>
                <a:spcPct val="0"/>
              </a:spcBef>
              <a:spcAft>
                <a:spcPct val="0"/>
              </a:spcAft>
              <a:defRPr>
                <a:solidFill>
                  <a:schemeClr val="tx1"/>
                </a:solidFill>
                <a:latin typeface="Garamond" pitchFamily="18" charset="0"/>
              </a:defRPr>
            </a:lvl9pPr>
          </a:lstStyle>
          <a:p>
            <a:fld id="{90550109-DE7D-45FE-AD46-A6A11BFE4003}" type="slidenum">
              <a:rPr lang="en-US" smtClean="0"/>
              <a:pPr/>
              <a:t>31</a:t>
            </a:fld>
            <a:endParaRPr lang="en-US" smtClean="0"/>
          </a:p>
        </p:txBody>
      </p:sp>
    </p:spTree>
    <p:extLst>
      <p:ext uri="{BB962C8B-B14F-4D97-AF65-F5344CB8AC3E}">
        <p14:creationId xmlns:p14="http://schemas.microsoft.com/office/powerpoint/2010/main" val="32697246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51A964D-F840-4B1F-B63E-C6125BF3FDF1}" type="slidenum">
              <a:rPr lang="en-US" smtClean="0"/>
              <a:pPr>
                <a:defRPr/>
              </a:pPr>
              <a:t>32</a:t>
            </a:fld>
            <a:endParaRPr lang="en-US"/>
          </a:p>
        </p:txBody>
      </p:sp>
    </p:spTree>
    <p:extLst>
      <p:ext uri="{BB962C8B-B14F-4D97-AF65-F5344CB8AC3E}">
        <p14:creationId xmlns:p14="http://schemas.microsoft.com/office/powerpoint/2010/main" val="9178816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p:spPr>
        <p:txBody>
          <a:bodyPr/>
          <a:lstStyle/>
          <a:p>
            <a:endParaRPr lang="en-US" smtClean="0"/>
          </a:p>
        </p:txBody>
      </p:sp>
      <p:sp>
        <p:nvSpPr>
          <p:cNvPr id="218116" name="Slide Number Placeholder 3"/>
          <p:cNvSpPr>
            <a:spLocks noGrp="1"/>
          </p:cNvSpPr>
          <p:nvPr>
            <p:ph type="sldNum" sz="quarter" idx="5"/>
          </p:nvPr>
        </p:nvSpPr>
        <p:spPr>
          <a:noFill/>
        </p:spPr>
        <p:txBody>
          <a:bodyPr/>
          <a:lstStyle/>
          <a:p>
            <a:fld id="{8ADFCDDA-451F-4E19-9131-158CFF48CDDE}" type="slidenum">
              <a:rPr lang="en-US" smtClean="0"/>
              <a:pPr/>
              <a:t>33</a:t>
            </a:fld>
            <a:endParaRPr lang="en-US" smtClean="0"/>
          </a:p>
        </p:txBody>
      </p:sp>
    </p:spTree>
    <p:extLst>
      <p:ext uri="{BB962C8B-B14F-4D97-AF65-F5344CB8AC3E}">
        <p14:creationId xmlns:p14="http://schemas.microsoft.com/office/powerpoint/2010/main" val="24692923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p:spPr>
        <p:txBody>
          <a:bodyPr/>
          <a:lstStyle/>
          <a:p>
            <a:endParaRPr lang="en-US" smtClean="0"/>
          </a:p>
        </p:txBody>
      </p:sp>
      <p:sp>
        <p:nvSpPr>
          <p:cNvPr id="211972" name="Slide Number Placeholder 3"/>
          <p:cNvSpPr>
            <a:spLocks noGrp="1"/>
          </p:cNvSpPr>
          <p:nvPr>
            <p:ph type="sldNum" sz="quarter" idx="5"/>
          </p:nvPr>
        </p:nvSpPr>
        <p:spPr>
          <a:noFill/>
        </p:spPr>
        <p:txBody>
          <a:bodyPr/>
          <a:lstStyle/>
          <a:p>
            <a:fld id="{273624AD-2C0A-4AD3-B7B4-FCD31077E5DE}" type="slidenum">
              <a:rPr lang="en-US" smtClean="0"/>
              <a:pPr/>
              <a:t>34</a:t>
            </a:fld>
            <a:endParaRPr lang="en-US" smtClean="0"/>
          </a:p>
        </p:txBody>
      </p:sp>
    </p:spTree>
    <p:extLst>
      <p:ext uri="{BB962C8B-B14F-4D97-AF65-F5344CB8AC3E}">
        <p14:creationId xmlns:p14="http://schemas.microsoft.com/office/powerpoint/2010/main" val="15854595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p:spPr>
        <p:txBody>
          <a:bodyPr/>
          <a:lstStyle/>
          <a:p>
            <a:endParaRPr lang="en-US" smtClean="0"/>
          </a:p>
        </p:txBody>
      </p:sp>
      <p:sp>
        <p:nvSpPr>
          <p:cNvPr id="219140" name="Slide Number Placeholder 3"/>
          <p:cNvSpPr>
            <a:spLocks noGrp="1"/>
          </p:cNvSpPr>
          <p:nvPr>
            <p:ph type="sldNum" sz="quarter" idx="5"/>
          </p:nvPr>
        </p:nvSpPr>
        <p:spPr>
          <a:noFill/>
        </p:spPr>
        <p:txBody>
          <a:bodyPr/>
          <a:lstStyle/>
          <a:p>
            <a:fld id="{8533E26B-1BD3-4D84-A44B-93BD43725198}" type="slidenum">
              <a:rPr lang="en-US" smtClean="0"/>
              <a:pPr/>
              <a:t>35</a:t>
            </a:fld>
            <a:endParaRPr lang="en-US" smtClean="0"/>
          </a:p>
        </p:txBody>
      </p:sp>
    </p:spTree>
    <p:extLst>
      <p:ext uri="{BB962C8B-B14F-4D97-AF65-F5344CB8AC3E}">
        <p14:creationId xmlns:p14="http://schemas.microsoft.com/office/powerpoint/2010/main" val="26572502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p:spPr>
        <p:txBody>
          <a:bodyPr/>
          <a:lstStyle/>
          <a:p>
            <a:r>
              <a:rPr lang="en-US" sz="1200" b="0" i="1" kern="1200" dirty="0" smtClean="0">
                <a:solidFill>
                  <a:schemeClr val="tx1"/>
                </a:solidFill>
                <a:effectLst/>
                <a:latin typeface="+mn-lt"/>
                <a:ea typeface="+mn-ea"/>
                <a:cs typeface="+mn-cs"/>
              </a:rPr>
              <a:t>A forgotten chapter in the history of American labor, revealing the true nature of the so-called Molly </a:t>
            </a:r>
            <a:r>
              <a:rPr lang="en-US" sz="1200" b="0" i="1" kern="1200" dirty="0" err="1" smtClean="0">
                <a:solidFill>
                  <a:schemeClr val="tx1"/>
                </a:solidFill>
                <a:effectLst/>
                <a:latin typeface="+mn-lt"/>
                <a:ea typeface="+mn-ea"/>
                <a:cs typeface="+mn-cs"/>
              </a:rPr>
              <a:t>Maguires</a:t>
            </a:r>
            <a:r>
              <a:rPr lang="en-US" sz="1200" b="0" i="1" kern="1200" dirty="0" smtClean="0">
                <a:solidFill>
                  <a:schemeClr val="tx1"/>
                </a:solidFill>
                <a:effectLst/>
                <a:latin typeface="+mn-lt"/>
                <a:ea typeface="+mn-ea"/>
                <a:cs typeface="+mn-cs"/>
              </a:rPr>
              <a:t> as pioneers and martyrs in a determined struggle of the Pennsylvania anthracite region miners to improve their miserable working conditions during the 1870s. Comprised of </a:t>
            </a:r>
            <a:r>
              <a:rPr lang="en-US" sz="1200" b="0" i="1" kern="1200" dirty="0" err="1" smtClean="0">
                <a:solidFill>
                  <a:schemeClr val="tx1"/>
                </a:solidFill>
                <a:effectLst/>
                <a:latin typeface="+mn-lt"/>
                <a:ea typeface="+mn-ea"/>
                <a:cs typeface="+mn-cs"/>
              </a:rPr>
              <a:t>irish</a:t>
            </a:r>
            <a:r>
              <a:rPr lang="en-US" sz="1200" b="0" i="1" kern="1200" dirty="0" smtClean="0">
                <a:solidFill>
                  <a:schemeClr val="tx1"/>
                </a:solidFill>
                <a:effectLst/>
                <a:latin typeface="+mn-lt"/>
                <a:ea typeface="+mn-ea"/>
                <a:cs typeface="+mn-cs"/>
              </a:rPr>
              <a:t> and </a:t>
            </a:r>
            <a:r>
              <a:rPr lang="en-US" sz="1200" b="0" i="1" kern="1200" dirty="0" err="1" smtClean="0">
                <a:solidFill>
                  <a:schemeClr val="tx1"/>
                </a:solidFill>
                <a:effectLst/>
                <a:latin typeface="+mn-lt"/>
                <a:ea typeface="+mn-ea"/>
                <a:cs typeface="+mn-cs"/>
              </a:rPr>
              <a:t>irish-american</a:t>
            </a:r>
            <a:r>
              <a:rPr lang="en-US" sz="1200" b="0" i="1" kern="1200" dirty="0" smtClean="0">
                <a:solidFill>
                  <a:schemeClr val="tx1"/>
                </a:solidFill>
                <a:effectLst/>
                <a:latin typeface="+mn-lt"/>
                <a:ea typeface="+mn-ea"/>
                <a:cs typeface="+mn-cs"/>
              </a:rPr>
              <a:t> miners, the mollies were a secret society that committed sabotage, kidnapping of mine bosses, assassinations and sent threatening ‘coffin notices’ to warn bosses what would happen to them if there demands weren’t met. No work published since sets forth so clearly the role of the railroad company which owned the mines, whose president hired the Pinkerton spies and provocateurs and acted as State prosecutor in the trials which sent the mollies to the gallows.</a:t>
            </a:r>
            <a:endParaRPr lang="en-US" dirty="0" smtClean="0"/>
          </a:p>
        </p:txBody>
      </p:sp>
      <p:sp>
        <p:nvSpPr>
          <p:cNvPr id="216068" name="Slide Number Placeholder 3"/>
          <p:cNvSpPr>
            <a:spLocks noGrp="1"/>
          </p:cNvSpPr>
          <p:nvPr>
            <p:ph type="sldNum" sz="quarter" idx="5"/>
          </p:nvPr>
        </p:nvSpPr>
        <p:spPr>
          <a:noFill/>
        </p:spPr>
        <p:txBody>
          <a:bodyPr/>
          <a:lstStyle/>
          <a:p>
            <a:fld id="{F4ECFDBC-9598-4819-9A45-123E7BAC4A4C}" type="slidenum">
              <a:rPr lang="en-US" smtClean="0"/>
              <a:pPr/>
              <a:t>36</a:t>
            </a:fld>
            <a:endParaRPr lang="en-US" smtClean="0"/>
          </a:p>
        </p:txBody>
      </p:sp>
    </p:spTree>
    <p:extLst>
      <p:ext uri="{BB962C8B-B14F-4D97-AF65-F5344CB8AC3E}">
        <p14:creationId xmlns:p14="http://schemas.microsoft.com/office/powerpoint/2010/main" val="13521452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p:spPr>
        <p:txBody>
          <a:bodyPr/>
          <a:lstStyle/>
          <a:p>
            <a:endParaRPr lang="en-US" smtClean="0"/>
          </a:p>
        </p:txBody>
      </p:sp>
      <p:sp>
        <p:nvSpPr>
          <p:cNvPr id="212996" name="Slide Number Placeholder 3"/>
          <p:cNvSpPr>
            <a:spLocks noGrp="1"/>
          </p:cNvSpPr>
          <p:nvPr>
            <p:ph type="sldNum" sz="quarter" idx="5"/>
          </p:nvPr>
        </p:nvSpPr>
        <p:spPr>
          <a:noFill/>
        </p:spPr>
        <p:txBody>
          <a:bodyPr/>
          <a:lstStyle/>
          <a:p>
            <a:fld id="{908B0363-64C8-4A5D-8FCD-DFCD5FF56CE2}" type="slidenum">
              <a:rPr lang="en-US" smtClean="0"/>
              <a:pPr/>
              <a:t>37</a:t>
            </a:fld>
            <a:endParaRPr lang="en-US" smtClean="0"/>
          </a:p>
        </p:txBody>
      </p:sp>
    </p:spTree>
    <p:extLst>
      <p:ext uri="{BB962C8B-B14F-4D97-AF65-F5344CB8AC3E}">
        <p14:creationId xmlns:p14="http://schemas.microsoft.com/office/powerpoint/2010/main" val="33393386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p:spPr>
        <p:txBody>
          <a:bodyPr/>
          <a:lstStyle/>
          <a:p>
            <a:endParaRPr lang="en-US" smtClean="0"/>
          </a:p>
        </p:txBody>
      </p:sp>
      <p:sp>
        <p:nvSpPr>
          <p:cNvPr id="220164" name="Slide Number Placeholder 3"/>
          <p:cNvSpPr>
            <a:spLocks noGrp="1"/>
          </p:cNvSpPr>
          <p:nvPr>
            <p:ph type="sldNum" sz="quarter" idx="5"/>
          </p:nvPr>
        </p:nvSpPr>
        <p:spPr>
          <a:noFill/>
        </p:spPr>
        <p:txBody>
          <a:bodyPr/>
          <a:lstStyle/>
          <a:p>
            <a:fld id="{EB640038-85CB-4DE2-9A35-51D907333D6F}" type="slidenum">
              <a:rPr lang="en-US" smtClean="0"/>
              <a:pPr/>
              <a:t>39</a:t>
            </a:fld>
            <a:endParaRPr lang="en-US" smtClean="0"/>
          </a:p>
        </p:txBody>
      </p:sp>
    </p:spTree>
    <p:extLst>
      <p:ext uri="{BB962C8B-B14F-4D97-AF65-F5344CB8AC3E}">
        <p14:creationId xmlns:p14="http://schemas.microsoft.com/office/powerpoint/2010/main" val="39288165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p:spPr>
        <p:txBody>
          <a:bodyPr/>
          <a:lstStyle/>
          <a:p>
            <a:endParaRPr lang="en-US" smtClean="0"/>
          </a:p>
        </p:txBody>
      </p:sp>
      <p:sp>
        <p:nvSpPr>
          <p:cNvPr id="221188" name="Slide Number Placeholder 3"/>
          <p:cNvSpPr>
            <a:spLocks noGrp="1"/>
          </p:cNvSpPr>
          <p:nvPr>
            <p:ph type="sldNum" sz="quarter" idx="5"/>
          </p:nvPr>
        </p:nvSpPr>
        <p:spPr>
          <a:noFill/>
        </p:spPr>
        <p:txBody>
          <a:bodyPr/>
          <a:lstStyle/>
          <a:p>
            <a:fld id="{C098F765-EC84-47B6-86EB-82BE767395EA}" type="slidenum">
              <a:rPr lang="en-US" smtClean="0"/>
              <a:pPr/>
              <a:t>40</a:t>
            </a:fld>
            <a:endParaRPr lang="en-US" smtClean="0"/>
          </a:p>
        </p:txBody>
      </p:sp>
    </p:spTree>
    <p:extLst>
      <p:ext uri="{BB962C8B-B14F-4D97-AF65-F5344CB8AC3E}">
        <p14:creationId xmlns:p14="http://schemas.microsoft.com/office/powerpoint/2010/main" val="38815123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51A964D-F840-4B1F-B63E-C6125BF3FDF1}" type="slidenum">
              <a:rPr lang="en-US" smtClean="0"/>
              <a:pPr>
                <a:defRPr/>
              </a:pPr>
              <a:t>41</a:t>
            </a:fld>
            <a:endParaRPr lang="en-US"/>
          </a:p>
        </p:txBody>
      </p:sp>
    </p:spTree>
    <p:extLst>
      <p:ext uri="{BB962C8B-B14F-4D97-AF65-F5344CB8AC3E}">
        <p14:creationId xmlns:p14="http://schemas.microsoft.com/office/powerpoint/2010/main" val="3378776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p:spPr>
        <p:txBody>
          <a:bodyPr/>
          <a:lstStyle/>
          <a:p>
            <a:endParaRPr lang="en-US" smtClean="0"/>
          </a:p>
        </p:txBody>
      </p:sp>
      <p:sp>
        <p:nvSpPr>
          <p:cNvPr id="185348" name="Slide Number Placeholder 3"/>
          <p:cNvSpPr>
            <a:spLocks noGrp="1"/>
          </p:cNvSpPr>
          <p:nvPr>
            <p:ph type="sldNum" sz="quarter" idx="5"/>
          </p:nvPr>
        </p:nvSpPr>
        <p:spPr>
          <a:noFill/>
        </p:spPr>
        <p:txBody>
          <a:bodyPr/>
          <a:lstStyle/>
          <a:p>
            <a:fld id="{E540C0F5-774E-42C1-8737-FCB18429E1F9}" type="slidenum">
              <a:rPr lang="en-US" smtClean="0"/>
              <a:pPr/>
              <a:t>5</a:t>
            </a:fld>
            <a:endParaRPr lang="en-US" smtClean="0"/>
          </a:p>
        </p:txBody>
      </p:sp>
    </p:spTree>
    <p:extLst>
      <p:ext uri="{BB962C8B-B14F-4D97-AF65-F5344CB8AC3E}">
        <p14:creationId xmlns:p14="http://schemas.microsoft.com/office/powerpoint/2010/main" val="3089507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35" tIns="45718" rIns="91435" bIns="45718" anchor="b"/>
          <a:lstStyle/>
          <a:p>
            <a:pPr algn="r" defTabSz="914437"/>
            <a:fld id="{E29A0A58-A6A9-4CD1-A1FD-F34B5B727161}" type="slidenum">
              <a:rPr lang="en-US" sz="1200">
                <a:latin typeface="Calibri" pitchFamily="34" charset="0"/>
              </a:rPr>
              <a:pPr algn="r" defTabSz="914437"/>
              <a:t>6</a:t>
            </a:fld>
            <a:endParaRPr lang="en-US" sz="1200">
              <a:latin typeface="Calibri" pitchFamily="34" charset="0"/>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pPr eaLnBrk="1" hangingPunct="1">
              <a:spcBef>
                <a:spcPct val="0"/>
              </a:spcBef>
            </a:pPr>
            <a:endParaRPr lang="en-US" smtClean="0"/>
          </a:p>
        </p:txBody>
      </p:sp>
    </p:spTree>
    <p:extLst>
      <p:ext uri="{BB962C8B-B14F-4D97-AF65-F5344CB8AC3E}">
        <p14:creationId xmlns:p14="http://schemas.microsoft.com/office/powerpoint/2010/main" val="1657881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51A964D-F840-4B1F-B63E-C6125BF3FDF1}" type="slidenum">
              <a:rPr lang="en-US" smtClean="0"/>
              <a:pPr>
                <a:defRPr/>
              </a:pPr>
              <a:t>7</a:t>
            </a:fld>
            <a:endParaRPr lang="en-US"/>
          </a:p>
        </p:txBody>
      </p:sp>
    </p:spTree>
    <p:extLst>
      <p:ext uri="{BB962C8B-B14F-4D97-AF65-F5344CB8AC3E}">
        <p14:creationId xmlns:p14="http://schemas.microsoft.com/office/powerpoint/2010/main" val="1654692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51A964D-F840-4B1F-B63E-C6125BF3FDF1}" type="slidenum">
              <a:rPr lang="en-US" smtClean="0"/>
              <a:pPr>
                <a:defRPr/>
              </a:pPr>
              <a:t>8</a:t>
            </a:fld>
            <a:endParaRPr lang="en-US"/>
          </a:p>
        </p:txBody>
      </p:sp>
    </p:spTree>
    <p:extLst>
      <p:ext uri="{BB962C8B-B14F-4D97-AF65-F5344CB8AC3E}">
        <p14:creationId xmlns:p14="http://schemas.microsoft.com/office/powerpoint/2010/main" val="570332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35" tIns="45718" rIns="91435" bIns="45718" anchor="b"/>
          <a:lstStyle/>
          <a:p>
            <a:pPr algn="r" defTabSz="914437"/>
            <a:fld id="{480FBB8D-95E2-46DA-BC5C-C53921546A33}" type="slidenum">
              <a:rPr lang="en-US" sz="1200">
                <a:latin typeface="Calibri" pitchFamily="34" charset="0"/>
              </a:rPr>
              <a:pPr algn="r" defTabSz="914437"/>
              <a:t>9</a:t>
            </a:fld>
            <a:endParaRPr lang="en-US" sz="1200">
              <a:latin typeface="Calibri" pitchFamily="34" charset="0"/>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spcBef>
                <a:spcPct val="0"/>
              </a:spcBef>
            </a:pPr>
            <a:endParaRPr lang="en-US" smtClean="0"/>
          </a:p>
        </p:txBody>
      </p:sp>
    </p:spTree>
    <p:extLst>
      <p:ext uri="{BB962C8B-B14F-4D97-AF65-F5344CB8AC3E}">
        <p14:creationId xmlns:p14="http://schemas.microsoft.com/office/powerpoint/2010/main" val="1064728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35" tIns="45718" rIns="91435" bIns="45718" anchor="b"/>
          <a:lstStyle/>
          <a:p>
            <a:pPr algn="r" defTabSz="914437"/>
            <a:fld id="{1B661944-8057-42AC-8F7E-E89A043B4E9C}" type="slidenum">
              <a:rPr lang="en-US" sz="1200">
                <a:latin typeface="Calibri" pitchFamily="34" charset="0"/>
              </a:rPr>
              <a:pPr algn="r" defTabSz="914437"/>
              <a:t>10</a:t>
            </a:fld>
            <a:endParaRPr lang="en-US" sz="1200">
              <a:latin typeface="Calibri" pitchFamily="34" charset="0"/>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eaLnBrk="1" hangingPunct="1">
              <a:spcBef>
                <a:spcPct val="0"/>
              </a:spcBef>
            </a:pPr>
            <a:endParaRPr lang="en-US" smtClean="0"/>
          </a:p>
        </p:txBody>
      </p:sp>
    </p:spTree>
    <p:extLst>
      <p:ext uri="{BB962C8B-B14F-4D97-AF65-F5344CB8AC3E}">
        <p14:creationId xmlns:p14="http://schemas.microsoft.com/office/powerpoint/2010/main" val="3827696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9C7C9CEA-29C1-4B40-85CF-5D51770AC37D}" type="datetimeFigureOut">
              <a:rPr lang="en-US" smtClean="0"/>
              <a:pPr/>
              <a:t>12/21/2016</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2DCFA99C-985C-45B9-8B2D-D8A9B04AD9C1}"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7C9CEA-29C1-4B40-85CF-5D51770AC37D}" type="datetimeFigureOut">
              <a:rPr lang="en-US" smtClean="0"/>
              <a:pPr/>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FA99C-985C-45B9-8B2D-D8A9B04AD9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7C9CEA-29C1-4B40-85CF-5D51770AC37D}" type="datetimeFigureOut">
              <a:rPr lang="en-US" smtClean="0"/>
              <a:pPr/>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DCFA99C-985C-45B9-8B2D-D8A9B04AD9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7C9CEA-29C1-4B40-85CF-5D51770AC37D}" type="datetimeFigureOut">
              <a:rPr lang="en-US" smtClean="0"/>
              <a:pPr/>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FA99C-985C-45B9-8B2D-D8A9B04AD9C1}"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9C7C9CEA-29C1-4B40-85CF-5D51770AC37D}" type="datetimeFigureOut">
              <a:rPr lang="en-US" smtClean="0"/>
              <a:pPr/>
              <a:t>12/21/2016</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2DCFA99C-985C-45B9-8B2D-D8A9B04AD9C1}" type="slidenum">
              <a:rPr lang="en-US" smtClean="0"/>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C7C9CEA-29C1-4B40-85CF-5D51770AC37D}" type="datetimeFigureOut">
              <a:rPr lang="en-US" smtClean="0"/>
              <a:pPr/>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FA99C-985C-45B9-8B2D-D8A9B04AD9C1}"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C7C9CEA-29C1-4B40-85CF-5D51770AC37D}" type="datetimeFigureOut">
              <a:rPr lang="en-US" smtClean="0"/>
              <a:pPr/>
              <a:t>12/21/2016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CFA99C-985C-45B9-8B2D-D8A9B04AD9C1}"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C7C9CEA-29C1-4B40-85CF-5D51770AC37D}" type="datetimeFigureOut">
              <a:rPr lang="en-US" smtClean="0"/>
              <a:pPr/>
              <a:t>12/21/2016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CFA99C-985C-45B9-8B2D-D8A9B04AD9C1}"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C7C9CEA-29C1-4B40-85CF-5D51770AC37D}" type="datetimeFigureOut">
              <a:rPr lang="en-US" smtClean="0"/>
              <a:pPr/>
              <a:t>12/21/2016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CFA99C-985C-45B9-8B2D-D8A9B04AD9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7C9CEA-29C1-4B40-85CF-5D51770AC37D}" type="datetimeFigureOut">
              <a:rPr lang="en-US" smtClean="0"/>
              <a:pPr/>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2DCFA99C-985C-45B9-8B2D-D8A9B04AD9C1}"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7C9CEA-29C1-4B40-85CF-5D51770AC37D}" type="datetimeFigureOut">
              <a:rPr lang="en-US" smtClean="0"/>
              <a:pPr/>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FA99C-985C-45B9-8B2D-D8A9B04AD9C1}"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9C7C9CEA-29C1-4B40-85CF-5D51770AC37D}" type="datetimeFigureOut">
              <a:rPr lang="en-US" smtClean="0"/>
              <a:pPr/>
              <a:t>12/21/2016</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2DCFA99C-985C-45B9-8B2D-D8A9B04AD9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xwU35U_aGP0"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hyperlink" Target="https://www.youtube.com/watch?v=AA3kSWqK6R0"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hyperlink" Target="https://www.youtube.com/watch?v=lqPuGMgT6yw"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5" descr="http://4.bp.blogspot.com/__1jyd_lIyQ0/TOWxDjrPZ6I/AAAAAAAAAAQ/kReJICTuzAg/s1600/coal+breaker+boys.jpeg"/>
          <p:cNvPicPr>
            <a:picLocks noChangeAspect="1" noChangeArrowheads="1"/>
          </p:cNvPicPr>
          <p:nvPr/>
        </p:nvPicPr>
        <p:blipFill>
          <a:blip r:embed="rId3" cstate="print"/>
          <a:srcRect l="2490"/>
          <a:stretch>
            <a:fillRect/>
          </a:stretch>
        </p:blipFill>
        <p:spPr bwMode="auto">
          <a:xfrm>
            <a:off x="0" y="0"/>
            <a:ext cx="9180513" cy="6858000"/>
          </a:xfrm>
          <a:prstGeom prst="rect">
            <a:avLst/>
          </a:prstGeom>
          <a:noFill/>
          <a:ln w="9525">
            <a:noFill/>
            <a:miter lim="800000"/>
            <a:headEnd/>
            <a:tailEnd/>
          </a:ln>
        </p:spPr>
      </p:pic>
      <p:sp>
        <p:nvSpPr>
          <p:cNvPr id="71684" name="Rectangle 5"/>
          <p:cNvSpPr>
            <a:spLocks noGrp="1" noChangeArrowheads="1"/>
          </p:cNvSpPr>
          <p:nvPr>
            <p:ph type="body" idx="1"/>
          </p:nvPr>
        </p:nvSpPr>
        <p:spPr>
          <a:xfrm>
            <a:off x="0" y="2819400"/>
            <a:ext cx="6135688" cy="1633538"/>
          </a:xfrm>
        </p:spPr>
        <p:txBody>
          <a:bodyPr/>
          <a:lstStyle/>
          <a:p>
            <a:pPr algn="r" eaLnBrk="1" hangingPunct="1"/>
            <a:r>
              <a:rPr lang="en-US" sz="2800" b="1" dirty="0" smtClean="0">
                <a:solidFill>
                  <a:schemeClr val="bg1"/>
                </a:solidFill>
              </a:rPr>
              <a:t>The men, women, and children who </a:t>
            </a:r>
            <a:r>
              <a:rPr lang="en-US" sz="2800" b="1" i="1" dirty="0" smtClean="0">
                <a:solidFill>
                  <a:schemeClr val="bg1"/>
                </a:solidFill>
              </a:rPr>
              <a:t>really </a:t>
            </a:r>
            <a:r>
              <a:rPr lang="en-US" sz="2800" b="1" dirty="0" smtClean="0">
                <a:solidFill>
                  <a:schemeClr val="bg1"/>
                </a:solidFill>
              </a:rPr>
              <a:t>built America</a:t>
            </a:r>
          </a:p>
        </p:txBody>
      </p:sp>
      <p:sp>
        <p:nvSpPr>
          <p:cNvPr id="59396" name="Rectangle 4"/>
          <p:cNvSpPr>
            <a:spLocks noGrp="1" noRot="1" noChangeArrowheads="1"/>
          </p:cNvSpPr>
          <p:nvPr>
            <p:ph type="title"/>
          </p:nvPr>
        </p:nvSpPr>
        <p:spPr>
          <a:xfrm>
            <a:off x="685800" y="4419600"/>
            <a:ext cx="8193088" cy="1168400"/>
          </a:xfrm>
        </p:spPr>
        <p:txBody>
          <a:bodyPr>
            <a:normAutofit fontScale="90000"/>
          </a:bodyPr>
          <a:lstStyle/>
          <a:p>
            <a:pPr algn="r" eaLnBrk="1" fontAlgn="auto" hangingPunct="1">
              <a:spcAft>
                <a:spcPts val="0"/>
              </a:spcAft>
              <a:defRPr/>
            </a:pPr>
            <a:r>
              <a:rPr lang="en-US" sz="6000" dirty="0" smtClean="0">
                <a:solidFill>
                  <a:schemeClr val="bg1"/>
                </a:solidFill>
                <a:effectLst>
                  <a:outerShdw blurRad="38100" dist="38100" dir="2700000" algn="tl">
                    <a:srgbClr val="000000">
                      <a:alpha val="43137"/>
                    </a:srgbClr>
                  </a:outerShdw>
                </a:effectLst>
              </a:rPr>
              <a:t>Working in the United States</a:t>
            </a:r>
          </a:p>
        </p:txBody>
      </p:sp>
    </p:spTree>
    <p:extLst>
      <p:ext uri="{BB962C8B-B14F-4D97-AF65-F5344CB8AC3E}">
        <p14:creationId xmlns:p14="http://schemas.microsoft.com/office/powerpoint/2010/main" val="1584868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0" y="533400"/>
            <a:ext cx="2971800" cy="2362200"/>
          </a:xfrm>
          <a:solidFill>
            <a:schemeClr val="accent1">
              <a:alpha val="75000"/>
            </a:schemeClr>
          </a:solidFill>
        </p:spPr>
        <p:txBody>
          <a:bodyPr/>
          <a:lstStyle/>
          <a:p>
            <a:pPr>
              <a:defRPr/>
            </a:pPr>
            <a:r>
              <a:rPr lang="en-US" sz="2000" dirty="0" smtClean="0">
                <a:solidFill>
                  <a:schemeClr val="bg1"/>
                </a:solidFill>
              </a:rPr>
              <a:t>Smaller children had to climb on the machines to complete their jobs.  The youngest  children were used to crawl under the machines to retrieve lost bobbins.</a:t>
            </a:r>
            <a:endParaRPr lang="en-US" sz="2000" dirty="0">
              <a:solidFill>
                <a:schemeClr val="bg1"/>
              </a:solidFill>
            </a:endParaRPr>
          </a:p>
        </p:txBody>
      </p:sp>
      <p:pic>
        <p:nvPicPr>
          <p:cNvPr id="71681" name="Picture 5" descr="On the Machines"/>
          <p:cNvPicPr>
            <a:picLocks noGrp="1" noChangeAspect="1" noChangeArrowheads="1"/>
          </p:cNvPicPr>
          <p:nvPr>
            <p:ph idx="4294967295"/>
          </p:nvPr>
        </p:nvPicPr>
        <p:blipFill>
          <a:blip r:embed="rId3" cstate="print"/>
          <a:srcRect l="4091"/>
          <a:stretch>
            <a:fillRect/>
          </a:stretch>
        </p:blipFill>
        <p:spPr>
          <a:xfrm>
            <a:off x="-42863" y="0"/>
            <a:ext cx="9186863" cy="6858000"/>
          </a:xfrm>
        </p:spPr>
      </p:pic>
    </p:spTree>
    <p:extLst>
      <p:ext uri="{BB962C8B-B14F-4D97-AF65-F5344CB8AC3E}">
        <p14:creationId xmlns:p14="http://schemas.microsoft.com/office/powerpoint/2010/main" val="2678025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5" descr="Victim"/>
          <p:cNvPicPr>
            <a:picLocks noGrp="1" noChangeAspect="1" noChangeArrowheads="1"/>
          </p:cNvPicPr>
          <p:nvPr>
            <p:ph idx="4294967295"/>
          </p:nvPr>
        </p:nvPicPr>
        <p:blipFill>
          <a:blip r:embed="rId3" cstate="print"/>
          <a:srcRect/>
          <a:stretch>
            <a:fillRect/>
          </a:stretch>
        </p:blipFill>
        <p:spPr>
          <a:xfrm>
            <a:off x="4456113" y="0"/>
            <a:ext cx="4687887" cy="6858000"/>
          </a:xfrm>
        </p:spPr>
      </p:pic>
      <p:sp>
        <p:nvSpPr>
          <p:cNvPr id="73730" name="WordArt 3"/>
          <p:cNvSpPr>
            <a:spLocks noChangeArrowheads="1" noChangeShapeType="1" noTextEdit="1"/>
          </p:cNvSpPr>
          <p:nvPr/>
        </p:nvSpPr>
        <p:spPr bwMode="auto">
          <a:xfrm>
            <a:off x="228600" y="1600200"/>
            <a:ext cx="4086225" cy="3505200"/>
          </a:xfrm>
          <a:prstGeom prst="rect">
            <a:avLst/>
          </a:prstGeom>
        </p:spPr>
        <p:txBody>
          <a:bodyPr wrap="none" fromWordArt="1">
            <a:prstTxWarp prst="textPlain">
              <a:avLst>
                <a:gd name="adj" fmla="val 50000"/>
              </a:avLst>
            </a:prstTxWarp>
          </a:bodyPr>
          <a:lstStyle/>
          <a:p>
            <a:pPr algn="ctr"/>
            <a:r>
              <a:rPr lang="en-US" sz="3600" kern="10">
                <a:ln w="10160">
                  <a:solidFill>
                    <a:schemeClr val="accent1"/>
                  </a:solidFill>
                  <a:round/>
                  <a:headEnd/>
                  <a:tailEnd/>
                </a:ln>
                <a:solidFill>
                  <a:srgbClr val="FFFFFF"/>
                </a:solidFill>
                <a:effectLst>
                  <a:outerShdw dist="32000" dir="5400000" algn="tl" rotWithShape="0">
                    <a:srgbClr val="000000">
                      <a:alpha val="29999"/>
                    </a:srgbClr>
                  </a:outerShdw>
                </a:effectLst>
                <a:latin typeface="Impact"/>
              </a:rPr>
              <a:t>Casualties were quite</a:t>
            </a:r>
          </a:p>
          <a:p>
            <a:pPr algn="ctr"/>
            <a:r>
              <a:rPr lang="en-US" sz="3600" kern="10">
                <a:ln w="10160">
                  <a:solidFill>
                    <a:schemeClr val="accent1"/>
                  </a:solidFill>
                  <a:round/>
                  <a:headEnd/>
                  <a:tailEnd/>
                </a:ln>
                <a:solidFill>
                  <a:srgbClr val="FFFFFF"/>
                </a:solidFill>
                <a:effectLst>
                  <a:outerShdw dist="32000" dir="5400000" algn="tl" rotWithShape="0">
                    <a:srgbClr val="000000">
                      <a:alpha val="29999"/>
                    </a:srgbClr>
                  </a:outerShdw>
                </a:effectLst>
                <a:latin typeface="Impact"/>
              </a:rPr>
              <a:t>common.  Once you</a:t>
            </a:r>
          </a:p>
          <a:p>
            <a:pPr algn="ctr"/>
            <a:r>
              <a:rPr lang="en-US" sz="3600" kern="10">
                <a:ln w="10160">
                  <a:solidFill>
                    <a:schemeClr val="accent1"/>
                  </a:solidFill>
                  <a:round/>
                  <a:headEnd/>
                  <a:tailEnd/>
                </a:ln>
                <a:solidFill>
                  <a:srgbClr val="FFFFFF"/>
                </a:solidFill>
                <a:effectLst>
                  <a:outerShdw dist="32000" dir="5400000" algn="tl" rotWithShape="0">
                    <a:srgbClr val="000000">
                      <a:alpha val="29999"/>
                    </a:srgbClr>
                  </a:outerShdw>
                </a:effectLst>
                <a:latin typeface="Impact"/>
              </a:rPr>
              <a:t>were hurt, you were</a:t>
            </a:r>
          </a:p>
          <a:p>
            <a:pPr algn="ctr"/>
            <a:r>
              <a:rPr lang="en-US" sz="3600" kern="10">
                <a:ln w="10160">
                  <a:solidFill>
                    <a:schemeClr val="accent1"/>
                  </a:solidFill>
                  <a:round/>
                  <a:headEnd/>
                  <a:tailEnd/>
                </a:ln>
                <a:solidFill>
                  <a:srgbClr val="FFFFFF"/>
                </a:solidFill>
                <a:effectLst>
                  <a:outerShdw dist="32000" dir="5400000" algn="tl" rotWithShape="0">
                    <a:srgbClr val="000000">
                      <a:alpha val="29999"/>
                    </a:srgbClr>
                  </a:outerShdw>
                </a:effectLst>
                <a:latin typeface="Impact"/>
              </a:rPr>
              <a:t>fired, since you were of</a:t>
            </a:r>
          </a:p>
          <a:p>
            <a:pPr algn="ctr"/>
            <a:r>
              <a:rPr lang="en-US" sz="3600" kern="10">
                <a:ln w="10160">
                  <a:solidFill>
                    <a:schemeClr val="accent1"/>
                  </a:solidFill>
                  <a:round/>
                  <a:headEnd/>
                  <a:tailEnd/>
                </a:ln>
                <a:solidFill>
                  <a:srgbClr val="FFFFFF"/>
                </a:solidFill>
                <a:effectLst>
                  <a:outerShdw dist="32000" dir="5400000" algn="tl" rotWithShape="0">
                    <a:srgbClr val="000000">
                      <a:alpha val="29999"/>
                    </a:srgbClr>
                  </a:outerShdw>
                </a:effectLst>
                <a:latin typeface="Impact"/>
              </a:rPr>
              <a:t>no more use.</a:t>
            </a:r>
          </a:p>
        </p:txBody>
      </p:sp>
    </p:spTree>
    <p:extLst>
      <p:ext uri="{BB962C8B-B14F-4D97-AF65-F5344CB8AC3E}">
        <p14:creationId xmlns:p14="http://schemas.microsoft.com/office/powerpoint/2010/main" val="3032383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5" descr="Trapper Boy"/>
          <p:cNvPicPr>
            <a:picLocks noGrp="1" noChangeAspect="1" noChangeArrowheads="1"/>
          </p:cNvPicPr>
          <p:nvPr>
            <p:ph idx="4294967295"/>
          </p:nvPr>
        </p:nvPicPr>
        <p:blipFill>
          <a:blip r:embed="rId3" cstate="print"/>
          <a:srcRect/>
          <a:stretch>
            <a:fillRect/>
          </a:stretch>
        </p:blipFill>
        <p:spPr>
          <a:xfrm>
            <a:off x="4148138" y="0"/>
            <a:ext cx="4995862" cy="6858000"/>
          </a:xfrm>
        </p:spPr>
      </p:pic>
      <p:sp>
        <p:nvSpPr>
          <p:cNvPr id="75778" name="TextBox 1"/>
          <p:cNvSpPr txBox="1">
            <a:spLocks noChangeArrowheads="1"/>
          </p:cNvSpPr>
          <p:nvPr/>
        </p:nvSpPr>
        <p:spPr bwMode="auto">
          <a:xfrm>
            <a:off x="228600" y="228600"/>
            <a:ext cx="3810000" cy="6524863"/>
          </a:xfrm>
          <a:prstGeom prst="rect">
            <a:avLst/>
          </a:prstGeom>
          <a:noFill/>
          <a:ln w="9525">
            <a:noFill/>
            <a:miter lim="800000"/>
            <a:headEnd/>
            <a:tailEnd/>
          </a:ln>
        </p:spPr>
        <p:txBody>
          <a:bodyPr wrap="square">
            <a:spAutoFit/>
          </a:bodyPr>
          <a:lstStyle/>
          <a:p>
            <a:pPr eaLnBrk="0" hangingPunct="0"/>
            <a:r>
              <a:rPr lang="en-US" sz="2200" u="sng" dirty="0"/>
              <a:t>Children who worked in the mines had the worst conditions of all.  </a:t>
            </a:r>
            <a:r>
              <a:rPr lang="en-US" sz="2200" dirty="0"/>
              <a:t>Often they were required to provide their own candles and lanterns for light, so many </a:t>
            </a:r>
            <a:r>
              <a:rPr lang="en-US" sz="2200" u="sng" dirty="0"/>
              <a:t>worked without light.</a:t>
            </a:r>
            <a:r>
              <a:rPr lang="en-US" sz="2200" dirty="0"/>
              <a:t>  The caverns were cramped and the air was filled with fine black coal dust that caused a myriad of </a:t>
            </a:r>
            <a:r>
              <a:rPr lang="en-US" sz="2200" u="sng" dirty="0"/>
              <a:t>respiratory diseases</a:t>
            </a:r>
            <a:r>
              <a:rPr lang="en-US" sz="2200" dirty="0"/>
              <a:t>, including Black Lung Disease.  It was not uncommon for a mine shaft to collapse or for children to be maimed or killed from exploding dynamite.  </a:t>
            </a:r>
            <a:r>
              <a:rPr lang="en-US" sz="2200" u="sng" dirty="0"/>
              <a:t>Most would not survive more than seven years working in the mines.</a:t>
            </a:r>
          </a:p>
        </p:txBody>
      </p:sp>
    </p:spTree>
    <p:extLst>
      <p:ext uri="{BB962C8B-B14F-4D97-AF65-F5344CB8AC3E}">
        <p14:creationId xmlns:p14="http://schemas.microsoft.com/office/powerpoint/2010/main" val="1530503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5" descr="1210779207wymJBib"/>
          <p:cNvPicPr>
            <a:picLocks noChangeAspect="1" noChangeArrowheads="1"/>
          </p:cNvPicPr>
          <p:nvPr/>
        </p:nvPicPr>
        <p:blipFill>
          <a:blip r:embed="rId3" cstate="print"/>
          <a:srcRect r="5379"/>
          <a:stretch>
            <a:fillRect/>
          </a:stretch>
        </p:blipFill>
        <p:spPr bwMode="auto">
          <a:xfrm>
            <a:off x="-14288" y="0"/>
            <a:ext cx="9158288" cy="6858000"/>
          </a:xfrm>
          <a:prstGeom prst="rect">
            <a:avLst/>
          </a:prstGeom>
          <a:noFill/>
          <a:ln w="9525">
            <a:noFill/>
            <a:miter lim="800000"/>
            <a:headEnd/>
            <a:tailEnd/>
          </a:ln>
        </p:spPr>
      </p:pic>
      <p:sp>
        <p:nvSpPr>
          <p:cNvPr id="57347" name="WordArt 6"/>
          <p:cNvSpPr>
            <a:spLocks noChangeArrowheads="1" noChangeShapeType="1" noTextEdit="1"/>
          </p:cNvSpPr>
          <p:nvPr/>
        </p:nvSpPr>
        <p:spPr bwMode="auto">
          <a:xfrm>
            <a:off x="1447800" y="4343400"/>
            <a:ext cx="6872288" cy="1676400"/>
          </a:xfrm>
          <a:prstGeom prst="rect">
            <a:avLst/>
          </a:prstGeom>
        </p:spPr>
        <p:txBody>
          <a:bodyPr wrap="none" fromWordArt="1">
            <a:prstTxWarp prst="textPlain">
              <a:avLst>
                <a:gd name="adj" fmla="val 50000"/>
              </a:avLst>
            </a:prstTxWarp>
          </a:bodyPr>
          <a:lstStyle/>
          <a:p>
            <a:pPr algn="ctr" eaLnBrk="0" hangingPunct="0">
              <a:defRPr/>
            </a:pPr>
            <a:r>
              <a:rPr lang="en-US" sz="3600" b="1" kern="1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a:rPr>
              <a:t>Work began at 3:30am and</a:t>
            </a:r>
          </a:p>
          <a:p>
            <a:pPr algn="ctr" eaLnBrk="0" hangingPunct="0">
              <a:defRPr/>
            </a:pPr>
            <a:r>
              <a:rPr lang="en-US" sz="3600" b="1" kern="1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a:rPr>
              <a:t>went until after dark.</a:t>
            </a:r>
          </a:p>
        </p:txBody>
      </p:sp>
    </p:spTree>
    <p:extLst>
      <p:ext uri="{BB962C8B-B14F-4D97-AF65-F5344CB8AC3E}">
        <p14:creationId xmlns:p14="http://schemas.microsoft.com/office/powerpoint/2010/main" val="451191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5" descr="2101"/>
          <p:cNvPicPr>
            <a:picLocks noChangeAspect="1" noChangeArrowheads="1"/>
          </p:cNvPicPr>
          <p:nvPr/>
        </p:nvPicPr>
        <p:blipFill>
          <a:blip r:embed="rId3" cstate="print"/>
          <a:srcRect l="5759"/>
          <a:stretch>
            <a:fillRect/>
          </a:stretch>
        </p:blipFill>
        <p:spPr bwMode="auto">
          <a:xfrm>
            <a:off x="0" y="6350"/>
            <a:ext cx="9144000" cy="6851650"/>
          </a:xfrm>
          <a:prstGeom prst="rect">
            <a:avLst/>
          </a:prstGeom>
          <a:noFill/>
          <a:ln w="9525">
            <a:noFill/>
            <a:miter lim="800000"/>
            <a:headEnd/>
            <a:tailEnd/>
          </a:ln>
        </p:spPr>
      </p:pic>
      <p:sp>
        <p:nvSpPr>
          <p:cNvPr id="78850" name="WordArt 6"/>
          <p:cNvSpPr>
            <a:spLocks noChangeArrowheads="1" noChangeShapeType="1" noTextEdit="1"/>
          </p:cNvSpPr>
          <p:nvPr/>
        </p:nvSpPr>
        <p:spPr bwMode="auto">
          <a:xfrm>
            <a:off x="152400" y="4800600"/>
            <a:ext cx="8763000" cy="1565275"/>
          </a:xfrm>
          <a:prstGeom prst="rect">
            <a:avLst/>
          </a:prstGeom>
        </p:spPr>
        <p:txBody>
          <a:bodyPr wrap="none" fromWordArt="1">
            <a:prstTxWarp prst="textPlain">
              <a:avLst>
                <a:gd name="adj" fmla="val 50000"/>
              </a:avLst>
            </a:prstTxWarp>
          </a:bodyPr>
          <a:lstStyle/>
          <a:p>
            <a:pPr algn="ctr"/>
            <a:r>
              <a:rPr lang="en-US" sz="3600" b="1" kern="10">
                <a:ln w="12700">
                  <a:solidFill>
                    <a:srgbClr val="434342"/>
                  </a:solidFill>
                  <a:round/>
                  <a:headEnd/>
                  <a:tailEnd/>
                </a:ln>
                <a:solidFill>
                  <a:srgbClr val="D3DFE2"/>
                </a:solidFill>
                <a:effectLst>
                  <a:outerShdw dist="20320" dir="1799969" algn="tl" rotWithShape="0">
                    <a:srgbClr val="000000">
                      <a:alpha val="39998"/>
                    </a:srgbClr>
                  </a:outerShdw>
                </a:effectLst>
                <a:latin typeface="Arial Black"/>
              </a:rPr>
              <a:t>Younger children were sought for climbing into</a:t>
            </a:r>
          </a:p>
          <a:p>
            <a:pPr algn="ctr"/>
            <a:r>
              <a:rPr lang="en-US" sz="3600" b="1" kern="10">
                <a:ln w="12700">
                  <a:solidFill>
                    <a:srgbClr val="434342"/>
                  </a:solidFill>
                  <a:round/>
                  <a:headEnd/>
                  <a:tailEnd/>
                </a:ln>
                <a:solidFill>
                  <a:srgbClr val="D3DFE2"/>
                </a:solidFill>
                <a:effectLst>
                  <a:outerShdw dist="20320" dir="1799969" algn="tl" rotWithShape="0">
                    <a:srgbClr val="000000">
                      <a:alpha val="39998"/>
                    </a:srgbClr>
                  </a:outerShdw>
                </a:effectLst>
                <a:latin typeface="Arial Black"/>
              </a:rPr>
              <a:t>small crevices to place and light dynamite.</a:t>
            </a:r>
          </a:p>
        </p:txBody>
      </p:sp>
    </p:spTree>
    <p:extLst>
      <p:ext uri="{BB962C8B-B14F-4D97-AF65-F5344CB8AC3E}">
        <p14:creationId xmlns:p14="http://schemas.microsoft.com/office/powerpoint/2010/main" val="2193208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idx="1"/>
          </p:nvPr>
        </p:nvSpPr>
        <p:spPr/>
        <p:txBody>
          <a:bodyPr/>
          <a:lstStyle/>
          <a:p>
            <a:pPr eaLnBrk="1" hangingPunct="1"/>
            <a:endParaRPr lang="en-US" smtClean="0"/>
          </a:p>
        </p:txBody>
      </p:sp>
      <p:sp>
        <p:nvSpPr>
          <p:cNvPr id="61442" name="Rectangle 2"/>
          <p:cNvSpPr>
            <a:spLocks noGrp="1" noRot="1" noChangeArrowheads="1"/>
          </p:cNvSpPr>
          <p:nvPr>
            <p:ph type="title"/>
          </p:nvPr>
        </p:nvSpPr>
        <p:spPr>
          <a:extLst/>
        </p:spPr>
        <p:txBody>
          <a:bodyPr/>
          <a:lstStyle/>
          <a:p>
            <a:pPr eaLnBrk="1" fontAlgn="auto" hangingPunct="1">
              <a:spcAft>
                <a:spcPts val="0"/>
              </a:spcAft>
              <a:defRPr/>
            </a:pPr>
            <a:endParaRPr lang="en-US" smtClean="0"/>
          </a:p>
        </p:txBody>
      </p:sp>
      <p:pic>
        <p:nvPicPr>
          <p:cNvPr id="79875" name="Picture 5" descr="IndustrialChildLabor2"/>
          <p:cNvPicPr>
            <a:picLocks noChangeAspect="1" noChangeArrowheads="1"/>
          </p:cNvPicPr>
          <p:nvPr/>
        </p:nvPicPr>
        <p:blipFill>
          <a:blip r:embed="rId3" cstate="print"/>
          <a:srcRect b="12144"/>
          <a:stretch>
            <a:fillRect/>
          </a:stretch>
        </p:blipFill>
        <p:spPr bwMode="auto">
          <a:xfrm>
            <a:off x="0" y="-20638"/>
            <a:ext cx="9144000" cy="6875463"/>
          </a:xfrm>
          <a:prstGeom prst="rect">
            <a:avLst/>
          </a:prstGeom>
          <a:noFill/>
          <a:ln w="9525">
            <a:noFill/>
            <a:miter lim="800000"/>
            <a:headEnd/>
            <a:tailEnd/>
          </a:ln>
        </p:spPr>
      </p:pic>
      <p:sp>
        <p:nvSpPr>
          <p:cNvPr id="79876" name="WordArt 6"/>
          <p:cNvSpPr>
            <a:spLocks noChangeArrowheads="1" noChangeShapeType="1" noTextEdit="1"/>
          </p:cNvSpPr>
          <p:nvPr/>
        </p:nvSpPr>
        <p:spPr bwMode="auto">
          <a:xfrm>
            <a:off x="533400" y="4724400"/>
            <a:ext cx="8077200" cy="1752600"/>
          </a:xfrm>
          <a:prstGeom prst="rect">
            <a:avLst/>
          </a:prstGeom>
        </p:spPr>
        <p:txBody>
          <a:bodyPr wrap="none" fromWordArt="1">
            <a:prstTxWarp prst="textPlain">
              <a:avLst>
                <a:gd name="adj" fmla="val 50000"/>
              </a:avLst>
            </a:prstTxWarp>
          </a:bodyPr>
          <a:lstStyle/>
          <a:p>
            <a:pPr algn="ctr"/>
            <a:r>
              <a:rPr lang="en-US" sz="3600" b="1" kern="10">
                <a:ln w="12700">
                  <a:solidFill>
                    <a:srgbClr val="434342"/>
                  </a:solidFill>
                  <a:round/>
                  <a:headEnd/>
                  <a:tailEnd/>
                </a:ln>
                <a:solidFill>
                  <a:srgbClr val="D3DFE2"/>
                </a:solidFill>
                <a:effectLst>
                  <a:outerShdw dist="20320" dir="1799969" algn="tl" rotWithShape="0">
                    <a:srgbClr val="000000">
                      <a:alpha val="39998"/>
                    </a:srgbClr>
                  </a:outerShdw>
                </a:effectLst>
                <a:latin typeface="Arial Black"/>
              </a:rPr>
              <a:t>Miner children suffered from "Black Lung"</a:t>
            </a:r>
          </a:p>
          <a:p>
            <a:pPr algn="ctr"/>
            <a:r>
              <a:rPr lang="en-US" sz="3600" b="1" kern="10">
                <a:ln w="12700">
                  <a:solidFill>
                    <a:srgbClr val="434342"/>
                  </a:solidFill>
                  <a:round/>
                  <a:headEnd/>
                  <a:tailEnd/>
                </a:ln>
                <a:solidFill>
                  <a:srgbClr val="D3DFE2"/>
                </a:solidFill>
                <a:effectLst>
                  <a:outerShdw dist="20320" dir="1799969" algn="tl" rotWithShape="0">
                    <a:srgbClr val="000000">
                      <a:alpha val="39998"/>
                    </a:srgbClr>
                  </a:outerShdw>
                </a:effectLst>
                <a:latin typeface="Arial Black"/>
              </a:rPr>
              <a:t>disease, which caused coughing, breathlessness,</a:t>
            </a:r>
          </a:p>
          <a:p>
            <a:pPr algn="ctr"/>
            <a:r>
              <a:rPr lang="en-US" sz="3600" b="1" kern="10">
                <a:ln w="12700">
                  <a:solidFill>
                    <a:srgbClr val="434342"/>
                  </a:solidFill>
                  <a:round/>
                  <a:headEnd/>
                  <a:tailEnd/>
                </a:ln>
                <a:solidFill>
                  <a:srgbClr val="D3DFE2"/>
                </a:solidFill>
                <a:effectLst>
                  <a:outerShdw dist="20320" dir="1799969" algn="tl" rotWithShape="0">
                    <a:srgbClr val="000000">
                      <a:alpha val="39998"/>
                    </a:srgbClr>
                  </a:outerShdw>
                </a:effectLst>
                <a:latin typeface="Arial Black"/>
              </a:rPr>
              <a:t>and death of lung tissue.</a:t>
            </a:r>
          </a:p>
        </p:txBody>
      </p:sp>
    </p:spTree>
    <p:extLst>
      <p:ext uri="{BB962C8B-B14F-4D97-AF65-F5344CB8AC3E}">
        <p14:creationId xmlns:p14="http://schemas.microsoft.com/office/powerpoint/2010/main" val="1565449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5" descr="Newsies"/>
          <p:cNvPicPr>
            <a:picLocks noGrp="1" noChangeAspect="1" noChangeArrowheads="1"/>
          </p:cNvPicPr>
          <p:nvPr>
            <p:ph idx="4294967295"/>
          </p:nvPr>
        </p:nvPicPr>
        <p:blipFill>
          <a:blip r:embed="rId3" cstate="print"/>
          <a:srcRect/>
          <a:stretch>
            <a:fillRect/>
          </a:stretch>
        </p:blipFill>
        <p:spPr>
          <a:xfrm>
            <a:off x="0" y="0"/>
            <a:ext cx="9144000" cy="6888163"/>
          </a:xfrm>
        </p:spPr>
      </p:pic>
      <p:sp>
        <p:nvSpPr>
          <p:cNvPr id="2" name="Rectangle 1"/>
          <p:cNvSpPr/>
          <p:nvPr/>
        </p:nvSpPr>
        <p:spPr>
          <a:xfrm>
            <a:off x="1028845" y="5181600"/>
            <a:ext cx="7044750" cy="1569660"/>
          </a:xfrm>
          <a:prstGeom prst="rect">
            <a:avLst/>
          </a:prstGeom>
          <a:noFill/>
        </p:spPr>
        <p:txBody>
          <a:bodyPr wrap="none">
            <a:spAutoFit/>
          </a:bodyPr>
          <a:lstStyle/>
          <a:p>
            <a:pPr algn="ctr" eaLnBrk="0" hangingPunct="0">
              <a:defRPr/>
            </a:pPr>
            <a:r>
              <a:rPr lang="en-US" sz="9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The Newsies</a:t>
            </a:r>
          </a:p>
        </p:txBody>
      </p:sp>
    </p:spTree>
    <p:extLst>
      <p:ext uri="{BB962C8B-B14F-4D97-AF65-F5344CB8AC3E}">
        <p14:creationId xmlns:p14="http://schemas.microsoft.com/office/powerpoint/2010/main" val="2211213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6" descr="downtown"/>
          <p:cNvPicPr>
            <a:picLocks noChangeAspect="1" noChangeArrowheads="1"/>
          </p:cNvPicPr>
          <p:nvPr/>
        </p:nvPicPr>
        <p:blipFill>
          <a:blip r:embed="rId3" cstate="print"/>
          <a:srcRect t="3441"/>
          <a:stretch>
            <a:fillRect/>
          </a:stretch>
        </p:blipFill>
        <p:spPr bwMode="auto">
          <a:xfrm>
            <a:off x="-6350" y="0"/>
            <a:ext cx="9177338" cy="6858000"/>
          </a:xfrm>
          <a:prstGeom prst="rect">
            <a:avLst/>
          </a:prstGeom>
          <a:noFill/>
          <a:ln w="9525">
            <a:noFill/>
            <a:miter lim="800000"/>
            <a:headEnd/>
            <a:tailEnd/>
          </a:ln>
        </p:spPr>
      </p:pic>
      <p:sp>
        <p:nvSpPr>
          <p:cNvPr id="2" name="Rectangle 1"/>
          <p:cNvSpPr/>
          <p:nvPr/>
        </p:nvSpPr>
        <p:spPr>
          <a:xfrm>
            <a:off x="258507" y="76200"/>
            <a:ext cx="8647624" cy="1754326"/>
          </a:xfrm>
          <a:prstGeom prst="rect">
            <a:avLst/>
          </a:prstGeom>
          <a:noFill/>
        </p:spPr>
        <p:txBody>
          <a:bodyPr wrap="none">
            <a:spAutoFit/>
          </a:bodyPr>
          <a:lstStyle/>
          <a:p>
            <a:pPr algn="ctr" eaLnBrk="0" hangingPunct="0">
              <a:defRPr/>
            </a:pP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Many </a:t>
            </a:r>
            <a:r>
              <a:rPr lang="en-US" sz="54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newsies</a:t>
            </a: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were as young</a:t>
            </a:r>
          </a:p>
          <a:p>
            <a:pPr algn="ctr" eaLnBrk="0" hangingPunct="0">
              <a:defRPr/>
            </a:pP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as five years old</a:t>
            </a:r>
          </a:p>
        </p:txBody>
      </p:sp>
    </p:spTree>
    <p:extLst>
      <p:ext uri="{BB962C8B-B14F-4D97-AF65-F5344CB8AC3E}">
        <p14:creationId xmlns:p14="http://schemas.microsoft.com/office/powerpoint/2010/main" val="26426115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5" descr="newsboys"/>
          <p:cNvPicPr>
            <a:picLocks noChangeAspect="1" noChangeArrowheads="1"/>
          </p:cNvPicPr>
          <p:nvPr/>
        </p:nvPicPr>
        <p:blipFill>
          <a:blip r:embed="rId3" cstate="print"/>
          <a:srcRect/>
          <a:stretch>
            <a:fillRect/>
          </a:stretch>
        </p:blipFill>
        <p:spPr bwMode="auto">
          <a:xfrm>
            <a:off x="-79375" y="0"/>
            <a:ext cx="9223375" cy="6858000"/>
          </a:xfrm>
          <a:prstGeom prst="rect">
            <a:avLst/>
          </a:prstGeom>
          <a:noFill/>
          <a:ln w="9525">
            <a:noFill/>
            <a:miter lim="800000"/>
            <a:headEnd/>
            <a:tailEnd/>
          </a:ln>
        </p:spPr>
      </p:pic>
      <p:sp>
        <p:nvSpPr>
          <p:cNvPr id="2" name="Rectangle 1"/>
          <p:cNvSpPr/>
          <p:nvPr/>
        </p:nvSpPr>
        <p:spPr>
          <a:xfrm>
            <a:off x="-79375" y="4259996"/>
            <a:ext cx="9238677" cy="2585323"/>
          </a:xfrm>
          <a:prstGeom prst="rect">
            <a:avLst/>
          </a:prstGeom>
          <a:noFill/>
        </p:spPr>
        <p:txBody>
          <a:bodyPr>
            <a:spAutoFit/>
          </a:bodyPr>
          <a:lstStyle/>
          <a:p>
            <a:pPr algn="ctr" eaLnBrk="0" hangingPunct="0">
              <a:defRPr/>
            </a:pP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Some </a:t>
            </a:r>
            <a:r>
              <a:rPr lang="en-US" sz="54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newsies</a:t>
            </a: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were orphans,</a:t>
            </a:r>
          </a:p>
          <a:p>
            <a:pPr algn="ctr" eaLnBrk="0" hangingPunct="0">
              <a:defRPr/>
            </a:pP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but many voluntarily left home</a:t>
            </a:r>
          </a:p>
          <a:p>
            <a:pPr algn="ctr" eaLnBrk="0" hangingPunct="0">
              <a:defRPr/>
            </a:pP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to help their families</a:t>
            </a:r>
          </a:p>
        </p:txBody>
      </p:sp>
    </p:spTree>
    <p:extLst>
      <p:ext uri="{BB962C8B-B14F-4D97-AF65-F5344CB8AC3E}">
        <p14:creationId xmlns:p14="http://schemas.microsoft.com/office/powerpoint/2010/main" val="2771776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5" descr="smoking"/>
          <p:cNvPicPr>
            <a:picLocks noChangeAspect="1" noChangeArrowheads="1"/>
          </p:cNvPicPr>
          <p:nvPr/>
        </p:nvPicPr>
        <p:blipFill>
          <a:blip r:embed="rId3" cstate="print"/>
          <a:srcRect t="9113"/>
          <a:stretch>
            <a:fillRect/>
          </a:stretch>
        </p:blipFill>
        <p:spPr bwMode="auto">
          <a:xfrm>
            <a:off x="34925" y="6350"/>
            <a:ext cx="9109075" cy="6837363"/>
          </a:xfrm>
          <a:prstGeom prst="rect">
            <a:avLst/>
          </a:prstGeom>
          <a:noFill/>
          <a:ln w="9525">
            <a:noFill/>
            <a:miter lim="800000"/>
            <a:headEnd/>
            <a:tailEnd/>
          </a:ln>
        </p:spPr>
      </p:pic>
      <p:sp>
        <p:nvSpPr>
          <p:cNvPr id="2" name="Rectangle 1"/>
          <p:cNvSpPr/>
          <p:nvPr/>
        </p:nvSpPr>
        <p:spPr>
          <a:xfrm>
            <a:off x="192842" y="4904721"/>
            <a:ext cx="8793240" cy="1938992"/>
          </a:xfrm>
          <a:prstGeom prst="rect">
            <a:avLst/>
          </a:prstGeom>
          <a:noFill/>
        </p:spPr>
        <p:txBody>
          <a:bodyPr wrap="none">
            <a:spAutoFit/>
          </a:bodyPr>
          <a:lstStyle/>
          <a:p>
            <a:pPr algn="ctr" eaLnBrk="0" hangingPunct="0">
              <a:defRPr/>
            </a:pPr>
            <a:r>
              <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Working on the streets allowed for fresh</a:t>
            </a:r>
          </a:p>
          <a:p>
            <a:pPr algn="ctr" eaLnBrk="0" hangingPunct="0">
              <a:defRPr/>
            </a:pPr>
            <a:r>
              <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air and exercise not afforded to most,</a:t>
            </a:r>
          </a:p>
          <a:p>
            <a:pPr algn="ctr" eaLnBrk="0" hangingPunct="0">
              <a:defRPr/>
            </a:pPr>
            <a:r>
              <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but also the vices of the street</a:t>
            </a:r>
          </a:p>
        </p:txBody>
      </p:sp>
    </p:spTree>
    <p:extLst>
      <p:ext uri="{BB962C8B-B14F-4D97-AF65-F5344CB8AC3E}">
        <p14:creationId xmlns:p14="http://schemas.microsoft.com/office/powerpoint/2010/main" val="2298017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0999" y="1719070"/>
            <a:ext cx="8407893" cy="4910329"/>
          </a:xfrm>
        </p:spPr>
        <p:txBody>
          <a:bodyPr>
            <a:noAutofit/>
          </a:bodyPr>
          <a:lstStyle/>
          <a:p>
            <a:pPr>
              <a:lnSpc>
                <a:spcPct val="90000"/>
              </a:lnSpc>
              <a:buClr>
                <a:schemeClr val="accent1">
                  <a:lumMod val="50000"/>
                </a:schemeClr>
              </a:buClr>
              <a:defRPr/>
            </a:pPr>
            <a:r>
              <a:rPr lang="en-US" sz="2400" dirty="0">
                <a:solidFill>
                  <a:schemeClr val="tx1"/>
                </a:solidFill>
              </a:rPr>
              <a:t>Industrialization brought about a dramatic rise in the standard of living for all Americans.</a:t>
            </a:r>
          </a:p>
          <a:p>
            <a:pPr>
              <a:lnSpc>
                <a:spcPct val="90000"/>
              </a:lnSpc>
              <a:buClr>
                <a:schemeClr val="accent1">
                  <a:lumMod val="50000"/>
                </a:schemeClr>
              </a:buClr>
              <a:defRPr/>
            </a:pPr>
            <a:r>
              <a:rPr lang="en-US" sz="2400" dirty="0">
                <a:solidFill>
                  <a:schemeClr val="tx1"/>
                </a:solidFill>
              </a:rPr>
              <a:t>The </a:t>
            </a:r>
            <a:r>
              <a:rPr lang="en-US" sz="2400" u="sng" dirty="0">
                <a:solidFill>
                  <a:schemeClr val="tx1"/>
                </a:solidFill>
              </a:rPr>
              <a:t>uneven division of income between the working class and the wealthy</a:t>
            </a:r>
            <a:r>
              <a:rPr lang="en-US" sz="2400" dirty="0">
                <a:solidFill>
                  <a:schemeClr val="tx1"/>
                </a:solidFill>
              </a:rPr>
              <a:t> caused resentment among workers.</a:t>
            </a:r>
          </a:p>
          <a:p>
            <a:pPr>
              <a:lnSpc>
                <a:spcPct val="90000"/>
              </a:lnSpc>
              <a:buClr>
                <a:schemeClr val="accent1">
                  <a:lumMod val="50000"/>
                </a:schemeClr>
              </a:buClr>
              <a:defRPr/>
            </a:pPr>
            <a:r>
              <a:rPr lang="en-US" sz="2400" dirty="0">
                <a:solidFill>
                  <a:schemeClr val="tx1"/>
                </a:solidFill>
              </a:rPr>
              <a:t>The practice of laissez faire did not protect workers from </a:t>
            </a:r>
            <a:r>
              <a:rPr lang="en-US" sz="2400" u="sng" dirty="0">
                <a:solidFill>
                  <a:schemeClr val="tx1"/>
                </a:solidFill>
              </a:rPr>
              <a:t>harsh labor conditions</a:t>
            </a:r>
            <a:r>
              <a:rPr lang="en-US" sz="2400" dirty="0">
                <a:solidFill>
                  <a:schemeClr val="tx1"/>
                </a:solidFill>
              </a:rPr>
              <a:t>, and the average </a:t>
            </a:r>
            <a:r>
              <a:rPr lang="en-US" sz="2400" u="sng" dirty="0">
                <a:solidFill>
                  <a:schemeClr val="tx1"/>
                </a:solidFill>
              </a:rPr>
              <a:t>life expectancy</a:t>
            </a:r>
            <a:r>
              <a:rPr lang="en-US" sz="2400" dirty="0">
                <a:solidFill>
                  <a:schemeClr val="tx1"/>
                </a:solidFill>
              </a:rPr>
              <a:t> for those working in the cities </a:t>
            </a:r>
            <a:r>
              <a:rPr lang="en-US" sz="2400" u="sng" dirty="0">
                <a:solidFill>
                  <a:schemeClr val="tx1"/>
                </a:solidFill>
              </a:rPr>
              <a:t>dropped</a:t>
            </a:r>
            <a:r>
              <a:rPr lang="en-US" sz="2400" dirty="0">
                <a:solidFill>
                  <a:schemeClr val="tx1"/>
                </a:solidFill>
              </a:rPr>
              <a:t> dramatically</a:t>
            </a:r>
            <a:r>
              <a:rPr lang="en-US" sz="2400" dirty="0" smtClean="0">
                <a:solidFill>
                  <a:schemeClr val="tx1"/>
                </a:solidFill>
              </a:rPr>
              <a:t>.</a:t>
            </a:r>
          </a:p>
          <a:p>
            <a:pPr>
              <a:lnSpc>
                <a:spcPct val="90000"/>
              </a:lnSpc>
              <a:buClr>
                <a:schemeClr val="accent1">
                  <a:lumMod val="50000"/>
                </a:schemeClr>
              </a:buClr>
              <a:defRPr/>
            </a:pPr>
            <a:r>
              <a:rPr lang="en-US" sz="2400" dirty="0" smtClean="0">
                <a:solidFill>
                  <a:schemeClr val="tx1"/>
                </a:solidFill>
              </a:rPr>
              <a:t>Big </a:t>
            </a:r>
            <a:r>
              <a:rPr lang="en-US" sz="2400" dirty="0">
                <a:solidFill>
                  <a:schemeClr val="tx1"/>
                </a:solidFill>
              </a:rPr>
              <a:t>business was largely unregulated since they could easily bribe legislators to vote pro-business.  </a:t>
            </a:r>
            <a:r>
              <a:rPr lang="en-US" sz="2400" u="sng" dirty="0">
                <a:solidFill>
                  <a:schemeClr val="tx1"/>
                </a:solidFill>
              </a:rPr>
              <a:t>Corporate lawyers were also able to get corporations legally classified as people under the 14</a:t>
            </a:r>
            <a:r>
              <a:rPr lang="en-US" sz="2400" u="sng" baseline="30000" dirty="0">
                <a:solidFill>
                  <a:schemeClr val="tx1"/>
                </a:solidFill>
              </a:rPr>
              <a:t>th</a:t>
            </a:r>
            <a:r>
              <a:rPr lang="en-US" sz="2400" u="sng" dirty="0">
                <a:solidFill>
                  <a:schemeClr val="tx1"/>
                </a:solidFill>
              </a:rPr>
              <a:t> </a:t>
            </a:r>
            <a:r>
              <a:rPr lang="en-US" sz="2400" u="sng" dirty="0" smtClean="0">
                <a:solidFill>
                  <a:schemeClr val="tx1"/>
                </a:solidFill>
              </a:rPr>
              <a:t>amendment</a:t>
            </a:r>
            <a:endParaRPr lang="en-US" sz="2400" u="sng" dirty="0">
              <a:solidFill>
                <a:schemeClr val="tx1"/>
              </a:solidFill>
            </a:endParaRPr>
          </a:p>
        </p:txBody>
      </p:sp>
      <p:sp>
        <p:nvSpPr>
          <p:cNvPr id="4" name="Title 3"/>
          <p:cNvSpPr>
            <a:spLocks noGrp="1"/>
          </p:cNvSpPr>
          <p:nvPr>
            <p:ph type="title"/>
          </p:nvPr>
        </p:nvSpPr>
        <p:spPr/>
        <p:txBody>
          <a:bodyPr/>
          <a:lstStyle/>
          <a:p>
            <a:r>
              <a:rPr lang="en-US" dirty="0" smtClean="0"/>
              <a:t>Working in the United States</a:t>
            </a:r>
            <a:endParaRPr lang="en-US" dirty="0"/>
          </a:p>
        </p:txBody>
      </p:sp>
    </p:spTree>
    <p:extLst>
      <p:ext uri="{BB962C8B-B14F-4D97-AF65-F5344CB8AC3E}">
        <p14:creationId xmlns:p14="http://schemas.microsoft.com/office/powerpoint/2010/main" val="17938366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2"/>
          <p:cNvSpPr>
            <a:spLocks noGrp="1"/>
          </p:cNvSpPr>
          <p:nvPr>
            <p:ph idx="1"/>
          </p:nvPr>
        </p:nvSpPr>
        <p:spPr>
          <a:xfrm>
            <a:off x="304800" y="1600200"/>
            <a:ext cx="6248400" cy="4800600"/>
          </a:xfrm>
        </p:spPr>
        <p:txBody>
          <a:bodyPr>
            <a:normAutofit/>
          </a:bodyPr>
          <a:lstStyle/>
          <a:p>
            <a:r>
              <a:rPr lang="en-US" dirty="0" smtClean="0"/>
              <a:t>In the late 19</a:t>
            </a:r>
            <a:r>
              <a:rPr lang="en-US" baseline="30000" dirty="0" smtClean="0"/>
              <a:t>th</a:t>
            </a:r>
            <a:r>
              <a:rPr lang="en-US" dirty="0" smtClean="0"/>
              <a:t> century, </a:t>
            </a:r>
            <a:r>
              <a:rPr lang="en-US" u="sng" dirty="0" smtClean="0"/>
              <a:t>two titans of journalism</a:t>
            </a:r>
            <a:r>
              <a:rPr lang="en-US" dirty="0" smtClean="0"/>
              <a:t> emerged, gaining enormous wealth and prestige. </a:t>
            </a:r>
          </a:p>
          <a:p>
            <a:r>
              <a:rPr lang="en-US" u="sng" dirty="0" smtClean="0"/>
              <a:t>Joseph Pulitzer </a:t>
            </a:r>
            <a:r>
              <a:rPr lang="en-US" dirty="0" smtClean="0"/>
              <a:t>– a Hungarian immigrant, owned the New York World; established the Pulitzer Prize (for writing)</a:t>
            </a:r>
          </a:p>
          <a:p>
            <a:r>
              <a:rPr lang="en-US" u="sng" dirty="0" smtClean="0"/>
              <a:t>William Randolph Hearst </a:t>
            </a:r>
            <a:r>
              <a:rPr lang="en-US" dirty="0" smtClean="0"/>
              <a:t>– created a vast </a:t>
            </a:r>
            <a:r>
              <a:rPr lang="en-US" u="sng" dirty="0" smtClean="0"/>
              <a:t>newspaper empire </a:t>
            </a:r>
            <a:r>
              <a:rPr lang="en-US" dirty="0" smtClean="0"/>
              <a:t>by buying a chain of newspapers across the country, including his flagship paper, the New York Journal</a:t>
            </a:r>
          </a:p>
          <a:p>
            <a:r>
              <a:rPr lang="en-US" dirty="0" smtClean="0"/>
              <a:t>The </a:t>
            </a:r>
            <a:r>
              <a:rPr lang="en-US" u="sng" dirty="0" smtClean="0"/>
              <a:t>competition</a:t>
            </a:r>
            <a:r>
              <a:rPr lang="en-US" dirty="0" smtClean="0"/>
              <a:t> for readers led to a bitter rivalry between the two journalistic giants</a:t>
            </a:r>
          </a:p>
          <a:p>
            <a:r>
              <a:rPr lang="en-US" dirty="0" smtClean="0"/>
              <a:t>The result – </a:t>
            </a:r>
            <a:r>
              <a:rPr lang="en-US" u="sng" dirty="0" smtClean="0"/>
              <a:t>yellow journalism (sensationalist reporting not necessarily based on fact)</a:t>
            </a:r>
          </a:p>
          <a:p>
            <a:endParaRPr lang="en-US" dirty="0" smtClean="0"/>
          </a:p>
        </p:txBody>
      </p:sp>
      <p:sp>
        <p:nvSpPr>
          <p:cNvPr id="2" name="Title 1"/>
          <p:cNvSpPr>
            <a:spLocks noGrp="1"/>
          </p:cNvSpPr>
          <p:nvPr>
            <p:ph type="title"/>
          </p:nvPr>
        </p:nvSpPr>
        <p:spPr/>
        <p:txBody>
          <a:bodyPr/>
          <a:lstStyle/>
          <a:p>
            <a:pPr>
              <a:defRPr/>
            </a:pPr>
            <a:r>
              <a:rPr lang="en-US" dirty="0" smtClean="0"/>
              <a:t>Newspaper Wars</a:t>
            </a:r>
            <a:endParaRPr lang="en-US" dirty="0"/>
          </a:p>
        </p:txBody>
      </p:sp>
      <p:pic>
        <p:nvPicPr>
          <p:cNvPr id="1026" name="Picture 2" descr="File:JosephPulitzerPinceNeznpsgov.jpg"/>
          <p:cNvPicPr>
            <a:picLocks noChangeAspect="1" noChangeArrowheads="1"/>
          </p:cNvPicPr>
          <p:nvPr/>
        </p:nvPicPr>
        <p:blipFill>
          <a:blip r:embed="rId3" cstate="print">
            <a:extLst/>
          </a:blip>
          <a:srcRect/>
          <a:stretch>
            <a:fillRect/>
          </a:stretch>
        </p:blipFill>
        <p:spPr bwMode="auto">
          <a:xfrm>
            <a:off x="6744473" y="119784"/>
            <a:ext cx="2057400" cy="30108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pic>
        <p:nvPicPr>
          <p:cNvPr id="1028" name="Picture 4" descr="File:William Randolph Hearst cph 3a49373.jpg"/>
          <p:cNvPicPr>
            <a:picLocks noChangeAspect="1" noChangeArrowheads="1"/>
          </p:cNvPicPr>
          <p:nvPr/>
        </p:nvPicPr>
        <p:blipFill rotWithShape="1">
          <a:blip r:embed="rId4" cstate="print">
            <a:extLst/>
          </a:blip>
          <a:srcRect l="5477" t="8004" r="10374" b="8004"/>
          <a:stretch/>
        </p:blipFill>
        <p:spPr bwMode="auto">
          <a:xfrm>
            <a:off x="6705600" y="3657600"/>
            <a:ext cx="2135146" cy="30108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spTree>
    <p:extLst>
      <p:ext uri="{BB962C8B-B14F-4D97-AF65-F5344CB8AC3E}">
        <p14:creationId xmlns:p14="http://schemas.microsoft.com/office/powerpoint/2010/main" val="3575362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2" descr="http://1.bp.blogspot.com/_vVAE2vxJqlI/TUgNCa3l1II/AAAAAAAAQQg/VEyOSzpU7WI/s1600/HearstCastle-712894.jpg"/>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p:spPr>
      </p:pic>
      <p:sp>
        <p:nvSpPr>
          <p:cNvPr id="5" name="Rectangle 4"/>
          <p:cNvSpPr/>
          <p:nvPr/>
        </p:nvSpPr>
        <p:spPr>
          <a:xfrm>
            <a:off x="1775529" y="152400"/>
            <a:ext cx="5592942" cy="1200329"/>
          </a:xfrm>
          <a:prstGeom prst="rect">
            <a:avLst/>
          </a:prstGeom>
          <a:noFill/>
        </p:spPr>
        <p:txBody>
          <a:bodyPr wrap="none">
            <a:spAutoFit/>
          </a:bodyPr>
          <a:lstStyle/>
          <a:p>
            <a:pPr algn="ctr" eaLnBrk="0" hangingPunct="0">
              <a:defRPr/>
            </a:pPr>
            <a:r>
              <a:rPr lang="en-US" sz="7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Hearst Castle</a:t>
            </a:r>
          </a:p>
        </p:txBody>
      </p:sp>
    </p:spTree>
    <p:extLst>
      <p:ext uri="{BB962C8B-B14F-4D97-AF65-F5344CB8AC3E}">
        <p14:creationId xmlns:p14="http://schemas.microsoft.com/office/powerpoint/2010/main" val="11057167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2" descr="http://1.bp.blogspot.com/-bVDFy1gYtyM/TVrHJFlriaI/AAAAAAAADeM/bTn-l0xdIqQ/s1600/outdoor+pool+2.jpg"/>
          <p:cNvPicPr>
            <a:picLocks noChangeAspect="1" noChangeArrowheads="1"/>
          </p:cNvPicPr>
          <p:nvPr/>
        </p:nvPicPr>
        <p:blipFill>
          <a:blip r:embed="rId3" cstate="print"/>
          <a:srcRect r="10529"/>
          <a:stretch>
            <a:fillRect/>
          </a:stretch>
        </p:blipFill>
        <p:spPr bwMode="auto">
          <a:xfrm>
            <a:off x="0" y="0"/>
            <a:ext cx="9163050" cy="6858000"/>
          </a:xfrm>
          <a:prstGeom prst="rect">
            <a:avLst/>
          </a:prstGeom>
          <a:noFill/>
          <a:ln w="9525">
            <a:noFill/>
            <a:miter lim="800000"/>
            <a:headEnd/>
            <a:tailEnd/>
          </a:ln>
        </p:spPr>
      </p:pic>
    </p:spTree>
    <p:extLst>
      <p:ext uri="{BB962C8B-B14F-4D97-AF65-F5344CB8AC3E}">
        <p14:creationId xmlns:p14="http://schemas.microsoft.com/office/powerpoint/2010/main" val="3559217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2" descr="http://photoblog.johnharmonwright.com/pixelpost/images/20100420205238_hearst_castle-5494.jpg"/>
          <p:cNvPicPr>
            <a:picLocks noChangeAspect="1" noChangeArrowheads="1"/>
          </p:cNvPicPr>
          <p:nvPr/>
        </p:nvPicPr>
        <p:blipFill>
          <a:blip r:embed="rId3" cstate="print"/>
          <a:srcRect r="11484"/>
          <a:stretch>
            <a:fillRect/>
          </a:stretch>
        </p:blipFill>
        <p:spPr bwMode="auto">
          <a:xfrm>
            <a:off x="-6350" y="0"/>
            <a:ext cx="9150350" cy="6891338"/>
          </a:xfrm>
          <a:prstGeom prst="rect">
            <a:avLst/>
          </a:prstGeom>
          <a:noFill/>
          <a:ln w="9525">
            <a:noFill/>
            <a:miter lim="800000"/>
            <a:headEnd/>
            <a:tailEnd/>
          </a:ln>
        </p:spPr>
      </p:pic>
    </p:spTree>
    <p:extLst>
      <p:ext uri="{BB962C8B-B14F-4D97-AF65-F5344CB8AC3E}">
        <p14:creationId xmlns:p14="http://schemas.microsoft.com/office/powerpoint/2010/main" val="31985066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2" descr="http://www.mccullagh.org/db9/d30-26/hearst-castle-interior-3.jpg"/>
          <p:cNvPicPr>
            <a:picLocks noChangeAspect="1" noChangeArrowheads="1"/>
          </p:cNvPicPr>
          <p:nvPr/>
        </p:nvPicPr>
        <p:blipFill>
          <a:blip r:embed="rId3" cstate="print"/>
          <a:srcRect/>
          <a:stretch>
            <a:fillRect/>
          </a:stretch>
        </p:blipFill>
        <p:spPr bwMode="auto">
          <a:xfrm>
            <a:off x="4565650" y="-61913"/>
            <a:ext cx="4613275" cy="6919913"/>
          </a:xfrm>
          <a:prstGeom prst="rect">
            <a:avLst/>
          </a:prstGeom>
          <a:noFill/>
          <a:ln w="9525">
            <a:noFill/>
            <a:miter lim="800000"/>
            <a:headEnd/>
            <a:tailEnd/>
          </a:ln>
        </p:spPr>
      </p:pic>
      <p:pic>
        <p:nvPicPr>
          <p:cNvPr id="91138" name="Picture 6" descr="http://www.mccullagh.org/db9/d30-26/hearst-castle-interior-2.jpg"/>
          <p:cNvPicPr>
            <a:picLocks noChangeAspect="1" noChangeArrowheads="1"/>
          </p:cNvPicPr>
          <p:nvPr/>
        </p:nvPicPr>
        <p:blipFill>
          <a:blip r:embed="rId4" cstate="print"/>
          <a:srcRect/>
          <a:stretch>
            <a:fillRect/>
          </a:stretch>
        </p:blipFill>
        <p:spPr bwMode="auto">
          <a:xfrm>
            <a:off x="0" y="0"/>
            <a:ext cx="4572000" cy="6858000"/>
          </a:xfrm>
          <a:prstGeom prst="rect">
            <a:avLst/>
          </a:prstGeom>
          <a:noFill/>
          <a:ln w="9525">
            <a:noFill/>
            <a:miter lim="800000"/>
            <a:headEnd/>
            <a:tailEnd/>
          </a:ln>
        </p:spPr>
      </p:pic>
    </p:spTree>
    <p:extLst>
      <p:ext uri="{BB962C8B-B14F-4D97-AF65-F5344CB8AC3E}">
        <p14:creationId xmlns:p14="http://schemas.microsoft.com/office/powerpoint/2010/main" val="12962835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4" descr="http://listsoplenty.com/blog/wp-content/uploads/2011/03/Hearst-Castle-Library.jpg"/>
          <p:cNvPicPr>
            <a:picLocks noChangeAspect="1" noChangeArrowheads="1"/>
          </p:cNvPicPr>
          <p:nvPr/>
        </p:nvPicPr>
        <p:blipFill>
          <a:blip r:embed="rId3" cstate="print"/>
          <a:srcRect/>
          <a:stretch>
            <a:fillRect/>
          </a:stretch>
        </p:blipFill>
        <p:spPr bwMode="auto">
          <a:xfrm>
            <a:off x="-6350" y="0"/>
            <a:ext cx="9155113" cy="6858000"/>
          </a:xfrm>
          <a:prstGeom prst="rect">
            <a:avLst/>
          </a:prstGeom>
          <a:noFill/>
          <a:ln w="9525">
            <a:noFill/>
            <a:miter lim="800000"/>
            <a:headEnd/>
            <a:tailEnd/>
          </a:ln>
        </p:spPr>
      </p:pic>
    </p:spTree>
    <p:extLst>
      <p:ext uri="{BB962C8B-B14F-4D97-AF65-F5344CB8AC3E}">
        <p14:creationId xmlns:p14="http://schemas.microsoft.com/office/powerpoint/2010/main" val="32271817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2" descr="http://0.tqn.com/d/architecture/1/0/S/q/HearstCastleflikr.jpg"/>
          <p:cNvPicPr>
            <a:picLocks noChangeAspect="1" noChangeArrowheads="1"/>
          </p:cNvPicPr>
          <p:nvPr/>
        </p:nvPicPr>
        <p:blipFill>
          <a:blip r:embed="rId3" cstate="print"/>
          <a:srcRect/>
          <a:stretch>
            <a:fillRect/>
          </a:stretch>
        </p:blipFill>
        <p:spPr bwMode="auto">
          <a:xfrm>
            <a:off x="-615950" y="0"/>
            <a:ext cx="9753600" cy="7315200"/>
          </a:xfrm>
          <a:prstGeom prst="rect">
            <a:avLst/>
          </a:prstGeom>
          <a:noFill/>
          <a:ln w="9525">
            <a:noFill/>
            <a:miter lim="800000"/>
            <a:headEnd/>
            <a:tailEnd/>
          </a:ln>
        </p:spPr>
      </p:pic>
    </p:spTree>
    <p:extLst>
      <p:ext uri="{BB962C8B-B14F-4D97-AF65-F5344CB8AC3E}">
        <p14:creationId xmlns:p14="http://schemas.microsoft.com/office/powerpoint/2010/main" val="13143544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2" descr="http://hdrwallpapers.com/wallpapers/sunset_at_hearst_castle-1920x1200.jpg"/>
          <p:cNvPicPr>
            <a:picLocks noChangeAspect="1" noChangeArrowheads="1"/>
          </p:cNvPicPr>
          <p:nvPr/>
        </p:nvPicPr>
        <p:blipFill>
          <a:blip r:embed="rId3" cstate="print"/>
          <a:srcRect l="4070" r="11977"/>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7261695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7" descr="http://www.historytunes.com/images/synopsis/32.jpg"/>
          <p:cNvPicPr>
            <a:picLocks noChangeAspect="1" noChangeArrowheads="1"/>
          </p:cNvPicPr>
          <p:nvPr/>
        </p:nvPicPr>
        <p:blipFill>
          <a:blip r:embed="rId3" cstate="print"/>
          <a:srcRect/>
          <a:stretch>
            <a:fillRect/>
          </a:stretch>
        </p:blipFill>
        <p:spPr bwMode="auto">
          <a:xfrm>
            <a:off x="0" y="-34925"/>
            <a:ext cx="9144000" cy="6892925"/>
          </a:xfrm>
          <a:prstGeom prst="rect">
            <a:avLst/>
          </a:prstGeom>
          <a:noFill/>
          <a:ln w="9525">
            <a:noFill/>
            <a:miter lim="800000"/>
            <a:headEnd/>
            <a:tailEnd/>
          </a:ln>
        </p:spPr>
      </p:pic>
      <p:sp>
        <p:nvSpPr>
          <p:cNvPr id="2" name="Title 1"/>
          <p:cNvSpPr>
            <a:spLocks noGrp="1"/>
          </p:cNvSpPr>
          <p:nvPr>
            <p:ph type="title"/>
          </p:nvPr>
        </p:nvSpPr>
        <p:spPr>
          <a:xfrm>
            <a:off x="533400" y="304800"/>
            <a:ext cx="7659688" cy="1168400"/>
          </a:xfrm>
        </p:spPr>
        <p:txBody>
          <a:bodyPr>
            <a:normAutofit fontScale="90000"/>
          </a:bodyPr>
          <a:lstStyle/>
          <a:p>
            <a:pPr>
              <a:defRPr/>
            </a:pPr>
            <a:r>
              <a:rPr lang="en-US" sz="4800" b="1" dirty="0" smtClean="0">
                <a:solidFill>
                  <a:schemeClr val="bg1"/>
                </a:solidFill>
                <a:effectLst>
                  <a:outerShdw blurRad="38100" dist="38100" dir="2700000" algn="tl">
                    <a:srgbClr val="000000">
                      <a:alpha val="43137"/>
                    </a:srgbClr>
                  </a:outerShdw>
                </a:effectLst>
              </a:rPr>
              <a:t>Unions: The Struggle to Organize</a:t>
            </a:r>
            <a:endParaRPr lang="en-US"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67081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Content Placeholder 2"/>
          <p:cNvSpPr>
            <a:spLocks noGrp="1"/>
          </p:cNvSpPr>
          <p:nvPr>
            <p:ph idx="1"/>
          </p:nvPr>
        </p:nvSpPr>
        <p:spPr>
          <a:xfrm>
            <a:off x="228600" y="1676400"/>
            <a:ext cx="8686800" cy="4572000"/>
          </a:xfrm>
        </p:spPr>
        <p:txBody>
          <a:bodyPr>
            <a:normAutofit/>
          </a:bodyPr>
          <a:lstStyle/>
          <a:p>
            <a:r>
              <a:rPr lang="en-US" sz="3200" dirty="0" smtClean="0"/>
              <a:t>Company towns - a town or city in which everything is owned by a single company, which serves as the major employer of the town. (e</a:t>
            </a:r>
            <a:r>
              <a:rPr lang="en-US" sz="2800" dirty="0" smtClean="0"/>
              <a:t>.g. Pullman, Chicago)</a:t>
            </a:r>
          </a:p>
        </p:txBody>
      </p:sp>
      <p:sp>
        <p:nvSpPr>
          <p:cNvPr id="2" name="Title 1"/>
          <p:cNvSpPr>
            <a:spLocks noGrp="1"/>
          </p:cNvSpPr>
          <p:nvPr>
            <p:ph type="title"/>
          </p:nvPr>
        </p:nvSpPr>
        <p:spPr>
          <a:xfrm>
            <a:off x="457200" y="152400"/>
            <a:ext cx="7620000" cy="1143000"/>
          </a:xfrm>
        </p:spPr>
        <p:txBody>
          <a:bodyPr/>
          <a:lstStyle/>
          <a:p>
            <a:pPr>
              <a:defRPr/>
            </a:pPr>
            <a:r>
              <a:rPr lang="en-US" dirty="0" smtClean="0"/>
              <a:t>Company Towns</a:t>
            </a:r>
            <a:endParaRPr lang="en-US" dirty="0"/>
          </a:p>
        </p:txBody>
      </p:sp>
      <p:pic>
        <p:nvPicPr>
          <p:cNvPr id="166914" name="Picture 2" descr="http://upload.wikimedia.org/wikipedia/commons/7/73/Greenstone_and_Arcade_Pullman.jpg">
            <a:hlinkClick r:id="rId3"/>
          </p:cNvPr>
          <p:cNvPicPr>
            <a:picLocks noChangeAspect="1" noChangeArrowheads="1"/>
          </p:cNvPicPr>
          <p:nvPr/>
        </p:nvPicPr>
        <p:blipFill>
          <a:blip r:embed="rId4" cstate="print">
            <a:extLst/>
          </a:blip>
          <a:srcRect/>
          <a:stretch>
            <a:fillRect/>
          </a:stretch>
        </p:blipFill>
        <p:spPr bwMode="auto">
          <a:xfrm>
            <a:off x="2133600" y="3962400"/>
            <a:ext cx="4876800" cy="27867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807791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228600" y="1657708"/>
            <a:ext cx="4648200" cy="4901841"/>
          </a:xfrm>
        </p:spPr>
        <p:txBody>
          <a:bodyPr>
            <a:noAutofit/>
          </a:bodyPr>
          <a:lstStyle/>
          <a:p>
            <a:r>
              <a:rPr lang="en-US" sz="2300" dirty="0" smtClean="0"/>
              <a:t>Illustrations by Charles Dana Gibson showed a new American woman – the Gibson Girl.</a:t>
            </a:r>
          </a:p>
          <a:p>
            <a:r>
              <a:rPr lang="en-US" sz="2300" dirty="0" smtClean="0"/>
              <a:t>She was athletic, poised, witty, stylish, and attractive, and invariably wealthy</a:t>
            </a:r>
          </a:p>
          <a:p>
            <a:r>
              <a:rPr lang="en-US" sz="2300" dirty="0" smtClean="0"/>
              <a:t>Her styles were poorly impersonated by the working class who altered homemade dresses and hairstyles to meet the </a:t>
            </a:r>
            <a:r>
              <a:rPr lang="en-US" sz="2300" i="1" dirty="0" smtClean="0"/>
              <a:t>haute couture</a:t>
            </a:r>
            <a:r>
              <a:rPr lang="en-US" sz="2300" dirty="0" smtClean="0"/>
              <a:t>. </a:t>
            </a:r>
          </a:p>
        </p:txBody>
      </p:sp>
      <p:sp>
        <p:nvSpPr>
          <p:cNvPr id="2" name="Title 1"/>
          <p:cNvSpPr>
            <a:spLocks noGrp="1"/>
          </p:cNvSpPr>
          <p:nvPr>
            <p:ph type="title"/>
          </p:nvPr>
        </p:nvSpPr>
        <p:spPr/>
        <p:txBody>
          <a:bodyPr/>
          <a:lstStyle/>
          <a:p>
            <a:pPr>
              <a:defRPr/>
            </a:pPr>
            <a:r>
              <a:rPr lang="en-US" dirty="0" smtClean="0"/>
              <a:t>The Gibson Girl</a:t>
            </a:r>
            <a:endParaRPr lang="en-US" dirty="0"/>
          </a:p>
        </p:txBody>
      </p:sp>
      <p:pic>
        <p:nvPicPr>
          <p:cNvPr id="98306" name="Picture 2" descr="http://i1.squidoocdn.com/resize/squidoo_images/-1/draft_lens13279591module118562121photo_1283987461classic_gibson_girl.jpg"/>
          <p:cNvPicPr>
            <a:picLocks noChangeAspect="1" noChangeArrowheads="1"/>
          </p:cNvPicPr>
          <p:nvPr/>
        </p:nvPicPr>
        <p:blipFill>
          <a:blip r:embed="rId3" cstate="print"/>
          <a:srcRect/>
          <a:stretch>
            <a:fillRect/>
          </a:stretch>
        </p:blipFill>
        <p:spPr bwMode="auto">
          <a:xfrm>
            <a:off x="6400800" y="152400"/>
            <a:ext cx="2592832" cy="3352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8308" name="Picture 4" descr="http://i1.squidoocdn.com/resize/squidoo_images/-1/draft_lens13279591module118562151photo_1283989658gibson-girl-1.jpg"/>
          <p:cNvPicPr>
            <a:picLocks noChangeAspect="1" noChangeArrowheads="1"/>
          </p:cNvPicPr>
          <p:nvPr/>
        </p:nvPicPr>
        <p:blipFill>
          <a:blip r:embed="rId4" cstate="print"/>
          <a:srcRect/>
          <a:stretch>
            <a:fillRect/>
          </a:stretch>
        </p:blipFill>
        <p:spPr bwMode="auto">
          <a:xfrm>
            <a:off x="5029200" y="4343400"/>
            <a:ext cx="3819525" cy="2216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8310" name="Picture 6" descr="http://www.questia.com/static/bookcovers/7257468.jpg"/>
          <p:cNvPicPr>
            <a:picLocks noChangeAspect="1" noChangeArrowheads="1"/>
          </p:cNvPicPr>
          <p:nvPr/>
        </p:nvPicPr>
        <p:blipFill>
          <a:blip r:embed="rId5" cstate="print"/>
          <a:srcRect/>
          <a:stretch>
            <a:fillRect/>
          </a:stretch>
        </p:blipFill>
        <p:spPr bwMode="auto">
          <a:xfrm rot="21263618">
            <a:off x="4990471" y="1915664"/>
            <a:ext cx="1593382" cy="24051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378290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www.web-books.com/eLibrary/Books/B0/B66/IMG/fwk-collins-fig07_012.jpg"/>
          <p:cNvPicPr>
            <a:picLocks noChangeAspect="1" noChangeArrowheads="1"/>
          </p:cNvPicPr>
          <p:nvPr/>
        </p:nvPicPr>
        <p:blipFill>
          <a:blip r:embed="rId3" cstate="print">
            <a:duotone>
              <a:schemeClr val="bg2">
                <a:shade val="45000"/>
                <a:satMod val="135000"/>
              </a:schemeClr>
              <a:prstClr val="white"/>
            </a:duotone>
            <a:extLst/>
          </a:blip>
          <a:srcRect/>
          <a:stretch>
            <a:fillRect/>
          </a:stretch>
        </p:blipFill>
        <p:spPr bwMode="auto">
          <a:xfrm>
            <a:off x="0" y="1524000"/>
            <a:ext cx="9168644" cy="5334000"/>
          </a:xfrm>
          <a:prstGeom prst="rect">
            <a:avLst/>
          </a:prstGeom>
          <a:noFill/>
          <a:extLst/>
        </p:spPr>
      </p:pic>
      <p:sp>
        <p:nvSpPr>
          <p:cNvPr id="100356" name="Rectangle 3"/>
          <p:cNvSpPr>
            <a:spLocks noGrp="1" noChangeArrowheads="1"/>
          </p:cNvSpPr>
          <p:nvPr>
            <p:ph idx="1"/>
          </p:nvPr>
        </p:nvSpPr>
        <p:spPr/>
        <p:txBody>
          <a:bodyPr>
            <a:normAutofit lnSpcReduction="10000"/>
          </a:bodyPr>
          <a:lstStyle/>
          <a:p>
            <a:pPr eaLnBrk="1" hangingPunct="1"/>
            <a:r>
              <a:rPr lang="en-US" sz="3600" dirty="0" smtClean="0"/>
              <a:t>Unions unite workers to achieve three basic goals:</a:t>
            </a:r>
          </a:p>
          <a:p>
            <a:pPr lvl="1" eaLnBrk="1" hangingPunct="1"/>
            <a:r>
              <a:rPr lang="en-US" sz="3200" dirty="0" smtClean="0"/>
              <a:t>Better working conditions</a:t>
            </a:r>
          </a:p>
          <a:p>
            <a:pPr lvl="1" eaLnBrk="1" hangingPunct="1"/>
            <a:r>
              <a:rPr lang="en-US" sz="3200" dirty="0" smtClean="0"/>
              <a:t>Better hours</a:t>
            </a:r>
          </a:p>
          <a:p>
            <a:pPr lvl="1" eaLnBrk="1" hangingPunct="1"/>
            <a:r>
              <a:rPr lang="en-US" sz="3200" dirty="0" smtClean="0"/>
              <a:t>Better pay</a:t>
            </a:r>
          </a:p>
          <a:p>
            <a:pPr eaLnBrk="1" hangingPunct="1"/>
            <a:r>
              <a:rPr lang="en-US" sz="3600" dirty="0" smtClean="0"/>
              <a:t>Many factory owners were against unionization because it hurt their profits.</a:t>
            </a:r>
          </a:p>
        </p:txBody>
      </p:sp>
      <p:sp>
        <p:nvSpPr>
          <p:cNvPr id="47106" name="Rectangle 2"/>
          <p:cNvSpPr>
            <a:spLocks noGrp="1" noRot="1" noChangeArrowheads="1"/>
          </p:cNvSpPr>
          <p:nvPr>
            <p:ph type="title"/>
          </p:nvPr>
        </p:nvSpPr>
        <p:spPr>
          <a:extLst/>
        </p:spPr>
        <p:txBody>
          <a:bodyPr/>
          <a:lstStyle/>
          <a:p>
            <a:pPr eaLnBrk="1" fontAlgn="auto" hangingPunct="1">
              <a:spcAft>
                <a:spcPts val="0"/>
              </a:spcAft>
              <a:defRPr/>
            </a:pPr>
            <a:r>
              <a:rPr lang="en-US" sz="4000" dirty="0" smtClean="0"/>
              <a:t>Unions:  The Struggle to Organize</a:t>
            </a:r>
          </a:p>
        </p:txBody>
      </p:sp>
    </p:spTree>
    <p:extLst>
      <p:ext uri="{BB962C8B-B14F-4D97-AF65-F5344CB8AC3E}">
        <p14:creationId xmlns:p14="http://schemas.microsoft.com/office/powerpoint/2010/main" val="36053718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a:xfrm>
            <a:off x="0" y="-76200"/>
            <a:ext cx="8381260" cy="1054394"/>
          </a:xfrm>
          <a:extLst/>
        </p:spPr>
        <p:txBody>
          <a:bodyPr/>
          <a:lstStyle/>
          <a:p>
            <a:pPr eaLnBrk="1" fontAlgn="auto" hangingPunct="1">
              <a:spcAft>
                <a:spcPts val="0"/>
              </a:spcAft>
              <a:defRPr/>
            </a:pPr>
            <a:r>
              <a:rPr lang="en-US" dirty="0" smtClean="0"/>
              <a:t>Techniques to Stop Unionization</a:t>
            </a:r>
          </a:p>
        </p:txBody>
      </p:sp>
      <p:sp>
        <p:nvSpPr>
          <p:cNvPr id="65539" name="Rectangle 3"/>
          <p:cNvSpPr>
            <a:spLocks noGrp="1" noChangeArrowheads="1"/>
          </p:cNvSpPr>
          <p:nvPr>
            <p:ph idx="1"/>
          </p:nvPr>
        </p:nvSpPr>
        <p:spPr>
          <a:xfrm>
            <a:off x="199126" y="1590222"/>
            <a:ext cx="7848600" cy="4648200"/>
          </a:xfrm>
        </p:spPr>
        <p:txBody>
          <a:bodyPr/>
          <a:lstStyle/>
          <a:p>
            <a:pPr eaLnBrk="1" hangingPunct="1">
              <a:defRPr/>
            </a:pPr>
            <a:r>
              <a:rPr lang="en-US" sz="4000" dirty="0" smtClean="0"/>
              <a:t>“Yellow dog” contracts</a:t>
            </a:r>
          </a:p>
          <a:p>
            <a:pPr eaLnBrk="1" hangingPunct="1">
              <a:defRPr/>
            </a:pPr>
            <a:r>
              <a:rPr lang="en-US" sz="4000" dirty="0" smtClean="0"/>
              <a:t>Pinkerton detectives</a:t>
            </a:r>
          </a:p>
          <a:p>
            <a:pPr eaLnBrk="1" hangingPunct="1">
              <a:defRPr/>
            </a:pPr>
            <a:r>
              <a:rPr lang="en-US" sz="4000" dirty="0" smtClean="0"/>
              <a:t>Blacklisting</a:t>
            </a:r>
          </a:p>
          <a:p>
            <a:pPr eaLnBrk="1" hangingPunct="1">
              <a:defRPr/>
            </a:pPr>
            <a:r>
              <a:rPr lang="en-US" sz="4000" dirty="0" smtClean="0"/>
              <a:t>Lockouts</a:t>
            </a:r>
          </a:p>
          <a:p>
            <a:pPr eaLnBrk="1" hangingPunct="1">
              <a:defRPr/>
            </a:pPr>
            <a:r>
              <a:rPr lang="en-US" sz="4000" dirty="0" smtClean="0"/>
              <a:t>Injunctions</a:t>
            </a:r>
          </a:p>
          <a:p>
            <a:pPr eaLnBrk="1" hangingPunct="1">
              <a:defRPr/>
            </a:pPr>
            <a:r>
              <a:rPr lang="en-US" sz="4000" dirty="0" smtClean="0"/>
              <a:t>scabs</a:t>
            </a:r>
          </a:p>
        </p:txBody>
      </p:sp>
      <p:pic>
        <p:nvPicPr>
          <p:cNvPr id="20482" name="Picture 2" descr="https://encrypted-tbn0.gstatic.com/images?q=tbn:ANd9GcRyQede3ogWjl77S6C2eRqPKHG4S176SjgYyPUro5d0vRLzgKIqNg"/>
          <p:cNvPicPr>
            <a:picLocks noChangeAspect="1" noChangeArrowheads="1"/>
          </p:cNvPicPr>
          <p:nvPr/>
        </p:nvPicPr>
        <p:blipFill>
          <a:blip r:embed="rId3" cstate="print"/>
          <a:srcRect/>
          <a:stretch>
            <a:fillRect/>
          </a:stretch>
        </p:blipFill>
        <p:spPr bwMode="auto">
          <a:xfrm rot="614740">
            <a:off x="6623524" y="2014311"/>
            <a:ext cx="2266950" cy="2019301"/>
          </a:xfrm>
          <a:prstGeom prst="rect">
            <a:avLst/>
          </a:prstGeom>
          <a:ln>
            <a:noFill/>
          </a:ln>
          <a:effectLst>
            <a:outerShdw blurRad="292100" dist="139700" dir="2700000" algn="tl" rotWithShape="0">
              <a:srgbClr val="333333">
                <a:alpha val="65000"/>
              </a:srgbClr>
            </a:outerShdw>
          </a:effectLst>
        </p:spPr>
      </p:pic>
      <p:pic>
        <p:nvPicPr>
          <p:cNvPr id="20484" name="Picture 4" descr="http://communiststudents.org.uk/wp-content/uploads/2010/01/scab.bmp"/>
          <p:cNvPicPr>
            <a:picLocks noChangeAspect="1" noChangeArrowheads="1"/>
          </p:cNvPicPr>
          <p:nvPr/>
        </p:nvPicPr>
        <p:blipFill>
          <a:blip r:embed="rId4" cstate="print"/>
          <a:srcRect/>
          <a:stretch>
            <a:fillRect/>
          </a:stretch>
        </p:blipFill>
        <p:spPr bwMode="auto">
          <a:xfrm>
            <a:off x="3352800" y="3657600"/>
            <a:ext cx="4023102" cy="3048000"/>
          </a:xfrm>
          <a:prstGeom prst="rect">
            <a:avLst/>
          </a:prstGeom>
          <a:ln>
            <a:noFill/>
          </a:ln>
          <a:effectLst>
            <a:outerShdw blurRad="292100" dist="139700" dir="2700000" algn="tl" rotWithShape="0">
              <a:srgbClr val="333333">
                <a:alpha val="65000"/>
              </a:srgbClr>
            </a:outerShdw>
          </a:effectLst>
        </p:spPr>
      </p:pic>
      <p:pic>
        <p:nvPicPr>
          <p:cNvPr id="6" name="Picture 2" descr="http://25.media.tumblr.com/tumblr_l8r4stlS3E1qa51rdo1_400.jpg"/>
          <p:cNvPicPr>
            <a:picLocks noChangeAspect="1" noChangeArrowheads="1"/>
          </p:cNvPicPr>
          <p:nvPr/>
        </p:nvPicPr>
        <p:blipFill>
          <a:blip r:embed="rId5" cstate="print"/>
          <a:srcRect l="7558" t="4445" r="7503" b="3838"/>
          <a:stretch>
            <a:fillRect/>
          </a:stretch>
        </p:blipFill>
        <p:spPr bwMode="auto">
          <a:xfrm>
            <a:off x="7095226" y="680451"/>
            <a:ext cx="1905000" cy="1371599"/>
          </a:xfrm>
          <a:prstGeom prst="rect">
            <a:avLst/>
          </a:prstGeom>
          <a:noFill/>
          <a:ln w="9525">
            <a:noFill/>
            <a:miter lim="800000"/>
            <a:headEnd/>
            <a:tailEnd/>
          </a:ln>
        </p:spPr>
      </p:pic>
    </p:spTree>
    <p:extLst>
      <p:ext uri="{BB962C8B-B14F-4D97-AF65-F5344CB8AC3E}">
        <p14:creationId xmlns:p14="http://schemas.microsoft.com/office/powerpoint/2010/main" val="32341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Content Placeholder 4"/>
          <p:cNvSpPr>
            <a:spLocks noGrp="1"/>
          </p:cNvSpPr>
          <p:nvPr>
            <p:ph idx="1"/>
          </p:nvPr>
        </p:nvSpPr>
        <p:spPr/>
        <p:txBody>
          <a:bodyPr>
            <a:normAutofit/>
          </a:bodyPr>
          <a:lstStyle/>
          <a:p>
            <a:r>
              <a:rPr lang="en-US" sz="2800" dirty="0" smtClean="0"/>
              <a:t>The National Labor Union (1866) lasted only 6 years, but grew to 600,000 members.</a:t>
            </a:r>
          </a:p>
          <a:p>
            <a:r>
              <a:rPr lang="en-US" sz="2800" dirty="0" smtClean="0"/>
              <a:t>Members: skilled, unskilled, farmers, some minorities and women</a:t>
            </a:r>
          </a:p>
          <a:p>
            <a:r>
              <a:rPr lang="en-US" sz="2800" dirty="0" smtClean="0"/>
              <a:t>Goals:</a:t>
            </a:r>
          </a:p>
          <a:p>
            <a:pPr lvl="1"/>
            <a:r>
              <a:rPr lang="en-US" sz="2400" dirty="0" smtClean="0"/>
              <a:t>Arbitration</a:t>
            </a:r>
          </a:p>
          <a:p>
            <a:pPr lvl="1"/>
            <a:r>
              <a:rPr lang="en-US" sz="2400" dirty="0" smtClean="0"/>
              <a:t>8-hour workday</a:t>
            </a:r>
          </a:p>
          <a:p>
            <a:r>
              <a:rPr lang="en-US" sz="2800" dirty="0" smtClean="0"/>
              <a:t>Ruined by the Panic of 1873</a:t>
            </a:r>
          </a:p>
        </p:txBody>
      </p:sp>
      <p:sp>
        <p:nvSpPr>
          <p:cNvPr id="4" name="Title 3"/>
          <p:cNvSpPr>
            <a:spLocks noGrp="1"/>
          </p:cNvSpPr>
          <p:nvPr>
            <p:ph type="title"/>
          </p:nvPr>
        </p:nvSpPr>
        <p:spPr/>
        <p:txBody>
          <a:bodyPr/>
          <a:lstStyle/>
          <a:p>
            <a:pPr>
              <a:defRPr/>
            </a:pPr>
            <a:r>
              <a:rPr lang="en-US" dirty="0" smtClean="0"/>
              <a:t>The National Labor Union</a:t>
            </a:r>
            <a:endParaRPr lang="en-US" dirty="0"/>
          </a:p>
        </p:txBody>
      </p:sp>
      <p:pic>
        <p:nvPicPr>
          <p:cNvPr id="97283" name="Picture 2" descr="http://onebigunion.files.wordpress.com/2008/01/1917_iww.jpg"/>
          <p:cNvPicPr>
            <a:picLocks noChangeAspect="1" noChangeArrowheads="1"/>
          </p:cNvPicPr>
          <p:nvPr/>
        </p:nvPicPr>
        <p:blipFill>
          <a:blip r:embed="rId3" cstate="print"/>
          <a:srcRect/>
          <a:stretch>
            <a:fillRect/>
          </a:stretch>
        </p:blipFill>
        <p:spPr bwMode="auto">
          <a:xfrm rot="210370">
            <a:off x="5777355" y="3525409"/>
            <a:ext cx="3233317" cy="2627310"/>
          </a:xfrm>
          <a:prstGeom prst="rect">
            <a:avLst/>
          </a:prstGeom>
          <a:noFill/>
          <a:ln w="9525">
            <a:noFill/>
            <a:miter lim="800000"/>
            <a:headEnd/>
            <a:tailEnd/>
          </a:ln>
        </p:spPr>
      </p:pic>
    </p:spTree>
    <p:extLst>
      <p:ext uri="{BB962C8B-B14F-4D97-AF65-F5344CB8AC3E}">
        <p14:creationId xmlns:p14="http://schemas.microsoft.com/office/powerpoint/2010/main" val="21365210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File:Harpers 8 11 1877 Destruction of the Union Depot.jpg"/>
          <p:cNvPicPr>
            <a:picLocks noChangeAspect="1" noChangeArrowheads="1"/>
          </p:cNvPicPr>
          <p:nvPr/>
        </p:nvPicPr>
        <p:blipFill>
          <a:blip r:embed="rId3" cstate="print"/>
          <a:srcRect r="9537"/>
          <a:stretch>
            <a:fillRect/>
          </a:stretch>
        </p:blipFill>
        <p:spPr bwMode="auto">
          <a:xfrm>
            <a:off x="0" y="0"/>
            <a:ext cx="9207500" cy="6858000"/>
          </a:xfrm>
          <a:prstGeom prst="rect">
            <a:avLst/>
          </a:prstGeom>
          <a:noFill/>
          <a:ln w="9525">
            <a:noFill/>
            <a:miter lim="800000"/>
            <a:headEnd/>
            <a:tailEnd/>
          </a:ln>
        </p:spPr>
      </p:pic>
      <p:sp>
        <p:nvSpPr>
          <p:cNvPr id="70659" name="Content Placeholder 2"/>
          <p:cNvSpPr>
            <a:spLocks noGrp="1"/>
          </p:cNvSpPr>
          <p:nvPr>
            <p:ph idx="1"/>
          </p:nvPr>
        </p:nvSpPr>
        <p:spPr>
          <a:xfrm>
            <a:off x="457200" y="1447800"/>
            <a:ext cx="8458200" cy="4648200"/>
          </a:xfrm>
          <a:solidFill>
            <a:schemeClr val="accent5">
              <a:lumMod val="50000"/>
              <a:alpha val="75000"/>
            </a:schemeClr>
          </a:solidFill>
        </p:spPr>
        <p:txBody>
          <a:bodyPr>
            <a:noAutofit/>
          </a:bodyPr>
          <a:lstStyle/>
          <a:p>
            <a:pPr>
              <a:buFont typeface="Arial" pitchFamily="34" charset="0"/>
              <a:buChar char="•"/>
              <a:defRPr/>
            </a:pPr>
            <a:r>
              <a:rPr lang="en-US" sz="3200" dirty="0" smtClean="0">
                <a:solidFill>
                  <a:schemeClr val="bg1"/>
                </a:solidFill>
              </a:rPr>
              <a:t>Cause: Cutting of wages for the second time in a year by the Baltimore &amp; Ohio Railroad (B&amp;O).</a:t>
            </a:r>
          </a:p>
          <a:p>
            <a:pPr>
              <a:buFont typeface="Arial" pitchFamily="34" charset="0"/>
              <a:buChar char="•"/>
              <a:defRPr/>
            </a:pPr>
            <a:r>
              <a:rPr lang="en-US" sz="3200" dirty="0" smtClean="0">
                <a:solidFill>
                  <a:schemeClr val="bg1"/>
                </a:solidFill>
              </a:rPr>
              <a:t>Response: Governor uses state militia to break up strike; President Hayes sends in federal troops when state militia proves ineffectual</a:t>
            </a:r>
          </a:p>
          <a:p>
            <a:pPr>
              <a:buFont typeface="Arial" pitchFamily="34" charset="0"/>
              <a:buChar char="•"/>
              <a:defRPr/>
            </a:pPr>
            <a:r>
              <a:rPr lang="en-US" sz="3200" dirty="0" smtClean="0">
                <a:solidFill>
                  <a:schemeClr val="bg1"/>
                </a:solidFill>
              </a:rPr>
              <a:t>Result: Failure. </a:t>
            </a:r>
          </a:p>
        </p:txBody>
      </p:sp>
      <p:sp>
        <p:nvSpPr>
          <p:cNvPr id="2" name="Title 1"/>
          <p:cNvSpPr>
            <a:spLocks noGrp="1"/>
          </p:cNvSpPr>
          <p:nvPr>
            <p:ph type="title"/>
          </p:nvPr>
        </p:nvSpPr>
        <p:spPr/>
        <p:txBody>
          <a:bodyPr/>
          <a:lstStyle/>
          <a:p>
            <a:pPr>
              <a:defRPr/>
            </a:pPr>
            <a:r>
              <a:rPr lang="en-US" dirty="0" smtClean="0">
                <a:solidFill>
                  <a:schemeClr val="bg1"/>
                </a:solidFill>
              </a:rPr>
              <a:t>Great Railroad Strike of 1877</a:t>
            </a:r>
            <a:endParaRPr lang="en-US" dirty="0">
              <a:solidFill>
                <a:schemeClr val="bg1"/>
              </a:solidFill>
            </a:endParaRPr>
          </a:p>
        </p:txBody>
      </p:sp>
    </p:spTree>
    <p:extLst>
      <p:ext uri="{BB962C8B-B14F-4D97-AF65-F5344CB8AC3E}">
        <p14:creationId xmlns:p14="http://schemas.microsoft.com/office/powerpoint/2010/main" val="12080162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Content Placeholder 2"/>
          <p:cNvSpPr>
            <a:spLocks noGrp="1"/>
          </p:cNvSpPr>
          <p:nvPr>
            <p:ph idx="1"/>
          </p:nvPr>
        </p:nvSpPr>
        <p:spPr>
          <a:xfrm>
            <a:off x="380999" y="1719070"/>
            <a:ext cx="8407893" cy="4834129"/>
          </a:xfrm>
          <a:noFill/>
        </p:spPr>
        <p:txBody>
          <a:bodyPr>
            <a:normAutofit/>
          </a:bodyPr>
          <a:lstStyle/>
          <a:p>
            <a:pPr>
              <a:defRPr/>
            </a:pPr>
            <a:r>
              <a:rPr lang="en-US" sz="3200" dirty="0" smtClean="0">
                <a:solidFill>
                  <a:schemeClr val="tx1"/>
                </a:solidFill>
              </a:rPr>
              <a:t>Led by Terrence V. Powderly</a:t>
            </a:r>
          </a:p>
          <a:p>
            <a:pPr>
              <a:defRPr/>
            </a:pPr>
            <a:r>
              <a:rPr lang="en-US" sz="3200" dirty="0" smtClean="0">
                <a:solidFill>
                  <a:schemeClr val="tx1"/>
                </a:solidFill>
              </a:rPr>
              <a:t>Members: skilled, unskilled, women, blacks, no “non-producers”</a:t>
            </a:r>
          </a:p>
          <a:p>
            <a:pPr>
              <a:defRPr/>
            </a:pPr>
            <a:r>
              <a:rPr lang="en-US" sz="3200" dirty="0" smtClean="0">
                <a:solidFill>
                  <a:schemeClr val="tx1"/>
                </a:solidFill>
              </a:rPr>
              <a:t>Goals:</a:t>
            </a:r>
          </a:p>
          <a:p>
            <a:pPr lvl="1">
              <a:defRPr/>
            </a:pPr>
            <a:r>
              <a:rPr lang="en-US" sz="3200" dirty="0" smtClean="0">
                <a:solidFill>
                  <a:schemeClr val="tx1"/>
                </a:solidFill>
              </a:rPr>
              <a:t>Workers cooperatives</a:t>
            </a:r>
          </a:p>
          <a:p>
            <a:pPr lvl="1">
              <a:defRPr/>
            </a:pPr>
            <a:r>
              <a:rPr lang="en-US" sz="3200" dirty="0" smtClean="0">
                <a:solidFill>
                  <a:schemeClr val="tx1"/>
                </a:solidFill>
              </a:rPr>
              <a:t>Better working conditions</a:t>
            </a:r>
          </a:p>
          <a:p>
            <a:pPr lvl="1">
              <a:defRPr/>
            </a:pPr>
            <a:r>
              <a:rPr lang="en-US" sz="3200" dirty="0" smtClean="0">
                <a:solidFill>
                  <a:schemeClr val="tx1"/>
                </a:solidFill>
              </a:rPr>
              <a:t>8-hour workday</a:t>
            </a:r>
          </a:p>
          <a:p>
            <a:pPr lvl="1">
              <a:defRPr/>
            </a:pPr>
            <a:r>
              <a:rPr lang="en-US" sz="3200" dirty="0" smtClean="0">
                <a:solidFill>
                  <a:schemeClr val="tx1"/>
                </a:solidFill>
              </a:rPr>
              <a:t>Arbitration</a:t>
            </a:r>
          </a:p>
        </p:txBody>
      </p:sp>
      <p:sp>
        <p:nvSpPr>
          <p:cNvPr id="2" name="Title 1"/>
          <p:cNvSpPr>
            <a:spLocks noGrp="1"/>
          </p:cNvSpPr>
          <p:nvPr>
            <p:ph type="title"/>
          </p:nvPr>
        </p:nvSpPr>
        <p:spPr/>
        <p:txBody>
          <a:bodyPr/>
          <a:lstStyle/>
          <a:p>
            <a:pPr>
              <a:defRPr/>
            </a:pPr>
            <a:r>
              <a:rPr lang="en-US" sz="5400" b="1" dirty="0" smtClean="0">
                <a:solidFill>
                  <a:schemeClr val="bg1"/>
                </a:solidFill>
                <a:effectLst>
                  <a:outerShdw blurRad="38100" dist="38100" dir="2700000" algn="tl">
                    <a:srgbClr val="000000">
                      <a:alpha val="43137"/>
                    </a:srgbClr>
                  </a:outerShdw>
                </a:effectLst>
              </a:rPr>
              <a:t>Knights of Labor</a:t>
            </a:r>
            <a:endParaRPr lang="en-US" sz="5400" b="1" dirty="0">
              <a:solidFill>
                <a:schemeClr val="bg1"/>
              </a:solidFill>
              <a:effectLst>
                <a:outerShdw blurRad="38100" dist="38100" dir="2700000" algn="tl">
                  <a:srgbClr val="000000">
                    <a:alpha val="43137"/>
                  </a:srgbClr>
                </a:outerShdw>
              </a:effectLst>
            </a:endParaRPr>
          </a:p>
        </p:txBody>
      </p:sp>
      <p:pic>
        <p:nvPicPr>
          <p:cNvPr id="1026" name="Picture 2" descr="http://2.bp.blogspot.com/-fMZKaHS4RKc/T01sZSbAWrI/AAAAAAAAAAM/dC1kROXttHU/s1600/terence+powderl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15081">
            <a:off x="6104452" y="3199633"/>
            <a:ext cx="2116694" cy="24160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cstate="print">
            <a:clrChange>
              <a:clrFrom>
                <a:srgbClr val="99D9EA"/>
              </a:clrFrom>
              <a:clrTo>
                <a:srgbClr val="99D9EA">
                  <a:alpha val="0"/>
                </a:srgbClr>
              </a:clrTo>
            </a:clrChange>
            <a:extLst>
              <a:ext uri="{28A0092B-C50C-407E-A947-70E740481C1C}">
                <a14:useLocalDpi xmlns:a14="http://schemas.microsoft.com/office/drawing/2010/main" val="0"/>
              </a:ext>
            </a:extLst>
          </a:blip>
          <a:srcRect/>
          <a:stretch>
            <a:fillRect/>
          </a:stretch>
        </p:blipFill>
        <p:spPr bwMode="auto">
          <a:xfrm>
            <a:off x="7162800" y="4945205"/>
            <a:ext cx="1981200" cy="1948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6218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5" descr="http://www.malenovine.com/sadrzaj/wp-content/uploads/mn630-500.jpg"/>
          <p:cNvPicPr>
            <a:picLocks noChangeAspect="1" noChangeArrowheads="1"/>
          </p:cNvPicPr>
          <p:nvPr/>
        </p:nvPicPr>
        <p:blipFill>
          <a:blip r:embed="rId3" cstate="print"/>
          <a:srcRect l="4272" r="1093"/>
          <a:stretch>
            <a:fillRect/>
          </a:stretch>
        </p:blipFill>
        <p:spPr bwMode="auto">
          <a:xfrm>
            <a:off x="0" y="0"/>
            <a:ext cx="9144000" cy="6858000"/>
          </a:xfrm>
          <a:prstGeom prst="rect">
            <a:avLst/>
          </a:prstGeom>
          <a:noFill/>
          <a:ln w="9525">
            <a:noFill/>
            <a:miter lim="800000"/>
            <a:headEnd/>
            <a:tailEnd/>
          </a:ln>
        </p:spPr>
      </p:pic>
      <p:sp>
        <p:nvSpPr>
          <p:cNvPr id="108548" name="Content Placeholder 2"/>
          <p:cNvSpPr>
            <a:spLocks noGrp="1"/>
          </p:cNvSpPr>
          <p:nvPr>
            <p:ph idx="1"/>
          </p:nvPr>
        </p:nvSpPr>
        <p:spPr>
          <a:xfrm>
            <a:off x="457200" y="1600200"/>
            <a:ext cx="8229600" cy="4419600"/>
          </a:xfrm>
          <a:solidFill>
            <a:schemeClr val="accent1">
              <a:alpha val="70195"/>
            </a:schemeClr>
          </a:solidFill>
        </p:spPr>
        <p:txBody>
          <a:bodyPr>
            <a:normAutofit/>
          </a:bodyPr>
          <a:lstStyle/>
          <a:p>
            <a:pPr>
              <a:buClr>
                <a:schemeClr val="tx1"/>
              </a:buClr>
            </a:pPr>
            <a:r>
              <a:rPr lang="en-US" sz="2400" dirty="0" smtClean="0">
                <a:solidFill>
                  <a:schemeClr val="bg1"/>
                </a:solidFill>
              </a:rPr>
              <a:t>Knights of Labor became involved in a series of May Day strikes which ultimately hurt the Knights’ image.</a:t>
            </a:r>
          </a:p>
          <a:p>
            <a:pPr>
              <a:buClr>
                <a:schemeClr val="tx1"/>
              </a:buClr>
            </a:pPr>
            <a:r>
              <a:rPr lang="en-US" sz="2400" dirty="0" smtClean="0">
                <a:solidFill>
                  <a:schemeClr val="bg1"/>
                </a:solidFill>
              </a:rPr>
              <a:t>Haymarket Square Riot – Began as a rally in support of striking workers. </a:t>
            </a:r>
            <a:r>
              <a:rPr lang="en-US" sz="2400" u="sng" dirty="0" smtClean="0">
                <a:solidFill>
                  <a:schemeClr val="bg1"/>
                </a:solidFill>
              </a:rPr>
              <a:t>An unknown person threw a dynamite bomb at police as they dispersed the public meeting</a:t>
            </a:r>
            <a:r>
              <a:rPr lang="en-US" sz="2400" dirty="0" smtClean="0">
                <a:solidFill>
                  <a:schemeClr val="bg1"/>
                </a:solidFill>
              </a:rPr>
              <a:t>. The bomb blast and ensuing gunfire resulted in the deaths of eight police officers and an unknown number of civilians.</a:t>
            </a:r>
          </a:p>
          <a:p>
            <a:pPr lvl="1">
              <a:buClr>
                <a:schemeClr val="tx1"/>
              </a:buClr>
            </a:pPr>
            <a:r>
              <a:rPr lang="en-US" sz="2200" dirty="0" smtClean="0">
                <a:solidFill>
                  <a:schemeClr val="bg1"/>
                </a:solidFill>
              </a:rPr>
              <a:t>Eight anarchists were later tried for the crime; four were executed.</a:t>
            </a:r>
            <a:endParaRPr lang="en-US" sz="2400" dirty="0" smtClean="0">
              <a:solidFill>
                <a:schemeClr val="bg1"/>
              </a:solidFill>
            </a:endParaRPr>
          </a:p>
        </p:txBody>
      </p:sp>
      <p:sp>
        <p:nvSpPr>
          <p:cNvPr id="2" name="Title 1"/>
          <p:cNvSpPr>
            <a:spLocks noGrp="1"/>
          </p:cNvSpPr>
          <p:nvPr>
            <p:ph type="title"/>
          </p:nvPr>
        </p:nvSpPr>
        <p:spPr>
          <a:xfrm>
            <a:off x="1295400" y="304800"/>
            <a:ext cx="7620000" cy="1143000"/>
          </a:xfrm>
        </p:spPr>
        <p:txBody>
          <a:bodyPr/>
          <a:lstStyle/>
          <a:p>
            <a:pPr algn="r">
              <a:defRPr/>
            </a:pPr>
            <a:r>
              <a:rPr lang="en-US" sz="6000" b="1" dirty="0" smtClean="0">
                <a:solidFill>
                  <a:schemeClr val="bg1"/>
                </a:solidFill>
                <a:effectLst>
                  <a:outerShdw blurRad="38100" dist="38100" dir="2700000" algn="tl">
                    <a:srgbClr val="000000">
                      <a:alpha val="43137"/>
                    </a:srgbClr>
                  </a:outerShdw>
                </a:effectLst>
              </a:rPr>
              <a:t>Haymarket Riot</a:t>
            </a:r>
            <a:endParaRPr lang="en-US"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5638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6" descr="http://www.shorpy.com/files/images/miners.preview.jpg"/>
          <p:cNvPicPr>
            <a:picLocks noChangeAspect="1" noChangeArrowheads="1"/>
          </p:cNvPicPr>
          <p:nvPr/>
        </p:nvPicPr>
        <p:blipFill>
          <a:blip r:embed="rId3" cstate="print"/>
          <a:srcRect l="2078" r="12306"/>
          <a:stretch>
            <a:fillRect/>
          </a:stretch>
        </p:blipFill>
        <p:spPr bwMode="auto">
          <a:xfrm>
            <a:off x="-14288" y="6350"/>
            <a:ext cx="9186863" cy="6851650"/>
          </a:xfrm>
          <a:prstGeom prst="rect">
            <a:avLst/>
          </a:prstGeom>
          <a:noFill/>
          <a:ln w="9525">
            <a:noFill/>
            <a:miter lim="800000"/>
            <a:headEnd/>
            <a:tailEnd/>
          </a:ln>
        </p:spPr>
      </p:pic>
      <p:sp>
        <p:nvSpPr>
          <p:cNvPr id="3" name="Content Placeholder 2"/>
          <p:cNvSpPr>
            <a:spLocks noGrp="1"/>
          </p:cNvSpPr>
          <p:nvPr>
            <p:ph idx="1"/>
          </p:nvPr>
        </p:nvSpPr>
        <p:spPr>
          <a:xfrm>
            <a:off x="457200" y="1600200"/>
            <a:ext cx="8229600" cy="4800600"/>
          </a:xfrm>
          <a:solidFill>
            <a:schemeClr val="tx1">
              <a:lumMod val="85000"/>
              <a:lumOff val="15000"/>
              <a:alpha val="60000"/>
            </a:schemeClr>
          </a:solidFill>
        </p:spPr>
        <p:txBody>
          <a:bodyPr>
            <a:normAutofit/>
          </a:bodyPr>
          <a:lstStyle/>
          <a:p>
            <a:pPr>
              <a:defRPr/>
            </a:pPr>
            <a:r>
              <a:rPr lang="en-US" sz="2800" dirty="0" smtClean="0">
                <a:solidFill>
                  <a:schemeClr val="bg1"/>
                </a:solidFill>
              </a:rPr>
              <a:t>Secret society of mainly Irish coal miners; associated with the </a:t>
            </a:r>
            <a:r>
              <a:rPr lang="en-US" sz="2800" dirty="0">
                <a:solidFill>
                  <a:schemeClr val="bg1"/>
                </a:solidFill>
              </a:rPr>
              <a:t>Workingmen's Benevolent Association </a:t>
            </a:r>
            <a:r>
              <a:rPr lang="en-US" sz="2800" dirty="0" smtClean="0">
                <a:solidFill>
                  <a:schemeClr val="bg1"/>
                </a:solidFill>
              </a:rPr>
              <a:t>union</a:t>
            </a:r>
          </a:p>
          <a:p>
            <a:pPr>
              <a:defRPr/>
            </a:pPr>
            <a:r>
              <a:rPr lang="en-US" sz="2800" dirty="0" smtClean="0">
                <a:solidFill>
                  <a:schemeClr val="bg1"/>
                </a:solidFill>
              </a:rPr>
              <a:t>Strikes and negotiations with management/owners </a:t>
            </a:r>
            <a:r>
              <a:rPr lang="en-US" sz="2800" dirty="0">
                <a:solidFill>
                  <a:schemeClr val="bg1"/>
                </a:solidFill>
              </a:rPr>
              <a:t>failed ; mine operators controlled the workplace, housing, stores and often the police and </a:t>
            </a:r>
            <a:r>
              <a:rPr lang="en-US" sz="2800" dirty="0" smtClean="0">
                <a:solidFill>
                  <a:schemeClr val="bg1"/>
                </a:solidFill>
              </a:rPr>
              <a:t>courts</a:t>
            </a:r>
          </a:p>
          <a:p>
            <a:pPr>
              <a:defRPr/>
            </a:pPr>
            <a:r>
              <a:rPr lang="en-US" sz="2800" dirty="0" smtClean="0">
                <a:solidFill>
                  <a:schemeClr val="bg1"/>
                </a:solidFill>
              </a:rPr>
              <a:t>Molly Maguire's destroyed equipment, intimidated officials, sometimes injured or killed management and owners.</a:t>
            </a:r>
          </a:p>
        </p:txBody>
      </p:sp>
      <p:sp>
        <p:nvSpPr>
          <p:cNvPr id="2" name="Title 1"/>
          <p:cNvSpPr>
            <a:spLocks noGrp="1"/>
          </p:cNvSpPr>
          <p:nvPr>
            <p:ph type="title"/>
          </p:nvPr>
        </p:nvSpPr>
        <p:spPr/>
        <p:txBody>
          <a:bodyPr/>
          <a:lstStyle/>
          <a:p>
            <a:pPr>
              <a:defRPr/>
            </a:pPr>
            <a:r>
              <a:rPr lang="en-US" sz="5400" b="1" dirty="0" smtClean="0">
                <a:solidFill>
                  <a:schemeClr val="bg1"/>
                </a:solidFill>
                <a:effectLst>
                  <a:outerShdw blurRad="38100" dist="38100" dir="2700000" algn="tl">
                    <a:srgbClr val="000000">
                      <a:alpha val="43137"/>
                    </a:srgbClr>
                  </a:outerShdw>
                </a:effectLst>
              </a:rPr>
              <a:t>Molly Maguire's</a:t>
            </a:r>
            <a:endParaRPr lang="en-US" sz="5400" b="1" dirty="0">
              <a:solidFill>
                <a:schemeClr val="bg1"/>
              </a:solidFill>
              <a:effectLst>
                <a:outerShdw blurRad="38100" dist="38100" dir="2700000" algn="tl">
                  <a:srgbClr val="000000">
                    <a:alpha val="43137"/>
                  </a:srgbClr>
                </a:outerShdw>
              </a:effectLst>
            </a:endParaRPr>
          </a:p>
        </p:txBody>
      </p:sp>
      <p:pic>
        <p:nvPicPr>
          <p:cNvPr id="168964" name="Picture 4" descr="Carl Wagner in his butcher wagon"/>
          <p:cNvPicPr>
            <a:picLocks noChangeAspect="1" noChangeArrowheads="1"/>
          </p:cNvPicPr>
          <p:nvPr/>
        </p:nvPicPr>
        <p:blipFill>
          <a:blip r:embed="rId4" cstate="print"/>
          <a:srcRect l="2550" r="4729"/>
          <a:stretch>
            <a:fillRect/>
          </a:stretch>
        </p:blipFill>
        <p:spPr bwMode="auto">
          <a:xfrm>
            <a:off x="0" y="20638"/>
            <a:ext cx="9177338" cy="6837362"/>
          </a:xfrm>
          <a:prstGeom prst="rect">
            <a:avLst/>
          </a:prstGeom>
          <a:noFill/>
          <a:ln w="9525">
            <a:noFill/>
            <a:miter lim="800000"/>
            <a:headEnd/>
            <a:tailEnd/>
          </a:ln>
        </p:spPr>
      </p:pic>
    </p:spTree>
    <p:extLst>
      <p:ext uri="{BB962C8B-B14F-4D97-AF65-F5344CB8AC3E}">
        <p14:creationId xmlns:p14="http://schemas.microsoft.com/office/powerpoint/2010/main" val="16278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964"/>
                                        </p:tgtEl>
                                        <p:attrNameLst>
                                          <p:attrName>style.visibility</p:attrName>
                                        </p:attrNameLst>
                                      </p:cBhvr>
                                      <p:to>
                                        <p:strVal val="visible"/>
                                      </p:to>
                                    </p:set>
                                    <p:animEffect transition="in" filter="fade">
                                      <p:cBhvr>
                                        <p:cTn id="7" dur="500"/>
                                        <p:tgtEl>
                                          <p:spTgt spid="168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web-books.com/eLibrary/Books/B0/B66/IMG/fwk-collins-fig07_012.jpg"/>
          <p:cNvPicPr>
            <a:picLocks noChangeAspect="1" noChangeArrowheads="1"/>
          </p:cNvPicPr>
          <p:nvPr/>
        </p:nvPicPr>
        <p:blipFill>
          <a:blip r:embed="rId3" cstate="print">
            <a:duotone>
              <a:schemeClr val="bg2">
                <a:shade val="45000"/>
                <a:satMod val="135000"/>
              </a:schemeClr>
              <a:prstClr val="white"/>
            </a:duotone>
            <a:extLst/>
          </a:blip>
          <a:srcRect/>
          <a:stretch>
            <a:fillRect/>
          </a:stretch>
        </p:blipFill>
        <p:spPr bwMode="auto">
          <a:xfrm>
            <a:off x="0" y="1600200"/>
            <a:ext cx="9168644" cy="5257800"/>
          </a:xfrm>
          <a:prstGeom prst="rect">
            <a:avLst/>
          </a:prstGeom>
          <a:noFill/>
          <a:extLst/>
        </p:spPr>
      </p:pic>
      <p:sp>
        <p:nvSpPr>
          <p:cNvPr id="102404" name="Content Placeholder 2"/>
          <p:cNvSpPr>
            <a:spLocks noGrp="1"/>
          </p:cNvSpPr>
          <p:nvPr>
            <p:ph idx="1"/>
          </p:nvPr>
        </p:nvSpPr>
        <p:spPr/>
        <p:txBody>
          <a:bodyPr>
            <a:noAutofit/>
          </a:bodyPr>
          <a:lstStyle/>
          <a:p>
            <a:r>
              <a:rPr lang="en-US" sz="2800" u="sng" dirty="0" smtClean="0"/>
              <a:t>Led by Samuel Gompers (1886)</a:t>
            </a:r>
          </a:p>
          <a:p>
            <a:r>
              <a:rPr lang="en-US" sz="2800" u="sng" dirty="0" smtClean="0"/>
              <a:t>Members: Made up of small, independent unions of skilled workers only</a:t>
            </a:r>
          </a:p>
          <a:p>
            <a:r>
              <a:rPr lang="en-US" sz="2800" dirty="0" smtClean="0"/>
              <a:t>Goals: the “Pure and Simple” approach</a:t>
            </a:r>
          </a:p>
          <a:p>
            <a:pPr lvl="1"/>
            <a:r>
              <a:rPr lang="en-US" sz="2800" dirty="0" smtClean="0"/>
              <a:t>Better wages</a:t>
            </a:r>
          </a:p>
          <a:p>
            <a:pPr lvl="1"/>
            <a:r>
              <a:rPr lang="en-US" sz="2800" dirty="0" smtClean="0"/>
              <a:t>Better working conditions</a:t>
            </a:r>
          </a:p>
          <a:p>
            <a:pPr lvl="1"/>
            <a:r>
              <a:rPr lang="en-US" sz="2800" dirty="0" smtClean="0"/>
              <a:t>Shorter hours</a:t>
            </a:r>
          </a:p>
          <a:p>
            <a:r>
              <a:rPr lang="en-US" sz="2800" dirty="0" smtClean="0"/>
              <a:t>Weapons used:</a:t>
            </a:r>
          </a:p>
          <a:p>
            <a:pPr lvl="1"/>
            <a:r>
              <a:rPr lang="en-US" sz="2800" dirty="0" smtClean="0"/>
              <a:t>Boycotts and strikes</a:t>
            </a:r>
          </a:p>
        </p:txBody>
      </p:sp>
      <p:sp>
        <p:nvSpPr>
          <p:cNvPr id="2" name="Title 1"/>
          <p:cNvSpPr>
            <a:spLocks noGrp="1"/>
          </p:cNvSpPr>
          <p:nvPr>
            <p:ph type="title"/>
          </p:nvPr>
        </p:nvSpPr>
        <p:spPr/>
        <p:txBody>
          <a:bodyPr/>
          <a:lstStyle/>
          <a:p>
            <a:pPr>
              <a:defRPr/>
            </a:pPr>
            <a:r>
              <a:rPr lang="en-US" sz="3600" dirty="0" smtClean="0"/>
              <a:t>American Federation of Labor (AFL)</a:t>
            </a:r>
            <a:endParaRPr lang="en-US" sz="3600" dirty="0"/>
          </a:p>
        </p:txBody>
      </p:sp>
      <p:pic>
        <p:nvPicPr>
          <p:cNvPr id="4098" name="Picture 2" descr="http://memory.loc.gov/ammem/nfhtml/images/3b20695r.jpg">
            <a:hlinkClick r:id="rId4"/>
          </p:cNvPr>
          <p:cNvPicPr>
            <a:picLocks noChangeAspect="1" noChangeArrowheads="1"/>
          </p:cNvPicPr>
          <p:nvPr/>
        </p:nvPicPr>
        <p:blipFill>
          <a:blip r:embed="rId5" cstate="print"/>
          <a:srcRect/>
          <a:stretch>
            <a:fillRect/>
          </a:stretch>
        </p:blipFill>
        <p:spPr bwMode="auto">
          <a:xfrm>
            <a:off x="6172200" y="3733800"/>
            <a:ext cx="2380795" cy="30003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206976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38600" y="1719070"/>
            <a:ext cx="4876801" cy="4834129"/>
          </a:xfrm>
        </p:spPr>
        <p:txBody>
          <a:bodyPr>
            <a:noAutofit/>
          </a:bodyPr>
          <a:lstStyle/>
          <a:p>
            <a:r>
              <a:rPr lang="en-US" sz="2400" dirty="0"/>
              <a:t>The Homestead Strike: A strike of workers at Carnegie’s Homestead Steel plant.</a:t>
            </a:r>
          </a:p>
          <a:p>
            <a:r>
              <a:rPr lang="en-US" sz="2400" dirty="0" smtClean="0"/>
              <a:t>Cause: Reduced wages and lockout to break up the local craft union</a:t>
            </a:r>
          </a:p>
          <a:p>
            <a:r>
              <a:rPr lang="en-US" sz="2400" dirty="0" smtClean="0"/>
              <a:t>Response: A battle between workers and Pinkerton Detectives</a:t>
            </a:r>
          </a:p>
          <a:p>
            <a:r>
              <a:rPr lang="en-US" sz="2400" dirty="0" smtClean="0"/>
              <a:t>Result: Failure, and tarnished Carnegie’s reputation</a:t>
            </a:r>
            <a:endParaRPr lang="en-US" sz="2400" dirty="0"/>
          </a:p>
        </p:txBody>
      </p:sp>
      <p:sp>
        <p:nvSpPr>
          <p:cNvPr id="3" name="Title 2"/>
          <p:cNvSpPr>
            <a:spLocks noGrp="1"/>
          </p:cNvSpPr>
          <p:nvPr>
            <p:ph type="title"/>
          </p:nvPr>
        </p:nvSpPr>
        <p:spPr/>
        <p:txBody>
          <a:bodyPr/>
          <a:lstStyle/>
          <a:p>
            <a:r>
              <a:rPr lang="en-US" dirty="0" smtClean="0"/>
              <a:t>Homestead Strike</a:t>
            </a:r>
            <a:endParaRPr lang="en-US" dirty="0"/>
          </a:p>
        </p:txBody>
      </p:sp>
      <p:pic>
        <p:nvPicPr>
          <p:cNvPr id="1028" name="Picture 4" descr="http://explorepahistory.com/kora/files/1/2/1-2-10DB-25-ExplorePAHistory-a0k6x9-a_34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512" y="1828800"/>
            <a:ext cx="3701447" cy="4572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2470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http://cdn.dipity.com/uploads/events/e26e29849fa1fc322586b29da4a252b2_1M.png"/>
          <p:cNvPicPr>
            <a:picLocks noChangeAspect="1" noChangeArrowheads="1"/>
          </p:cNvPicPr>
          <p:nvPr/>
        </p:nvPicPr>
        <p:blipFill>
          <a:blip r:embed="rId3" cstate="print"/>
          <a:srcRect l="8093" r="11018"/>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457200" y="1524000"/>
            <a:ext cx="8305800" cy="4572000"/>
          </a:xfrm>
          <a:solidFill>
            <a:schemeClr val="accent5">
              <a:lumMod val="60000"/>
              <a:lumOff val="40000"/>
              <a:alpha val="65000"/>
            </a:schemeClr>
          </a:solidFill>
        </p:spPr>
        <p:txBody>
          <a:bodyPr>
            <a:noAutofit/>
          </a:bodyPr>
          <a:lstStyle/>
          <a:p>
            <a:pPr>
              <a:buFont typeface="Arial" pitchFamily="34" charset="0"/>
              <a:buChar char="•"/>
              <a:defRPr/>
            </a:pPr>
            <a:r>
              <a:rPr lang="en-US" sz="3600" dirty="0" smtClean="0">
                <a:solidFill>
                  <a:schemeClr val="tx1"/>
                </a:solidFill>
              </a:rPr>
              <a:t>Cause: Reduction in wages at Pullman Palace Car Co.; nationwide strike and boycott of RR</a:t>
            </a:r>
          </a:p>
          <a:p>
            <a:pPr>
              <a:buFont typeface="Arial" pitchFamily="34" charset="0"/>
              <a:buChar char="•"/>
              <a:defRPr/>
            </a:pPr>
            <a:r>
              <a:rPr lang="en-US" sz="3600" dirty="0" smtClean="0">
                <a:solidFill>
                  <a:schemeClr val="tx1"/>
                </a:solidFill>
              </a:rPr>
              <a:t>Response: Federal injunction to stop the strike was ignored; Army brought in to stop the strike</a:t>
            </a:r>
          </a:p>
          <a:p>
            <a:pPr>
              <a:buFont typeface="Arial" pitchFamily="34" charset="0"/>
              <a:buChar char="•"/>
              <a:defRPr/>
            </a:pPr>
            <a:r>
              <a:rPr lang="en-US" sz="3600" dirty="0" smtClean="0">
                <a:solidFill>
                  <a:schemeClr val="tx1"/>
                </a:solidFill>
              </a:rPr>
              <a:t>Result: Failure.</a:t>
            </a:r>
          </a:p>
        </p:txBody>
      </p:sp>
      <p:sp>
        <p:nvSpPr>
          <p:cNvPr id="2" name="Title 1"/>
          <p:cNvSpPr>
            <a:spLocks noGrp="1"/>
          </p:cNvSpPr>
          <p:nvPr>
            <p:ph type="title"/>
          </p:nvPr>
        </p:nvSpPr>
        <p:spPr/>
        <p:txBody>
          <a:bodyPr/>
          <a:lstStyle/>
          <a:p>
            <a:pPr>
              <a:defRPr/>
            </a:pPr>
            <a:r>
              <a:rPr lang="en-US" sz="5400" b="1" dirty="0" smtClean="0">
                <a:solidFill>
                  <a:schemeClr val="bg1"/>
                </a:solidFill>
                <a:effectLst>
                  <a:outerShdw blurRad="38100" dist="38100" dir="2700000" algn="tl">
                    <a:srgbClr val="000000">
                      <a:alpha val="43137"/>
                    </a:srgbClr>
                  </a:outerShdw>
                </a:effectLst>
              </a:rPr>
              <a:t>Pullman Strike</a:t>
            </a:r>
            <a:endParaRPr lang="en-US" sz="5400" b="1" dirty="0">
              <a:solidFill>
                <a:schemeClr val="bg1"/>
              </a:solidFill>
              <a:effectLst>
                <a:outerShdw blurRad="38100" dist="38100" dir="2700000" algn="tl">
                  <a:srgbClr val="000000">
                    <a:alpha val="43137"/>
                  </a:srgbClr>
                </a:outerShdw>
              </a:effectLst>
            </a:endParaRPr>
          </a:p>
        </p:txBody>
      </p:sp>
      <p:pic>
        <p:nvPicPr>
          <p:cNvPr id="167940" name="Picture 4" descr="File:Eugene V. Debs, bw photo portrait, 1897.jpg"/>
          <p:cNvPicPr>
            <a:picLocks noChangeAspect="1" noChangeArrowheads="1"/>
          </p:cNvPicPr>
          <p:nvPr/>
        </p:nvPicPr>
        <p:blipFill>
          <a:blip r:embed="rId4" cstate="print">
            <a:extLst/>
          </a:blip>
          <a:srcRect/>
          <a:stretch>
            <a:fillRect/>
          </a:stretch>
        </p:blipFill>
        <p:spPr bwMode="auto">
          <a:xfrm>
            <a:off x="7924800" y="185636"/>
            <a:ext cx="1018616" cy="13372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spTree>
    <p:extLst>
      <p:ext uri="{BB962C8B-B14F-4D97-AF65-F5344CB8AC3E}">
        <p14:creationId xmlns:p14="http://schemas.microsoft.com/office/powerpoint/2010/main" val="3927207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6" descr="http://klissss.files.wordpress.com/2011/02/oo.jpg"/>
          <p:cNvPicPr>
            <a:picLocks noChangeAspect="1" noChangeArrowheads="1"/>
          </p:cNvPicPr>
          <p:nvPr/>
        </p:nvPicPr>
        <p:blipFill>
          <a:blip r:embed="rId3" cstate="print"/>
          <a:srcRect r="3931"/>
          <a:stretch>
            <a:fillRect/>
          </a:stretch>
        </p:blipFill>
        <p:spPr bwMode="auto">
          <a:xfrm>
            <a:off x="-20638" y="0"/>
            <a:ext cx="9164638" cy="6858000"/>
          </a:xfrm>
          <a:prstGeom prst="rect">
            <a:avLst/>
          </a:prstGeom>
          <a:noFill/>
          <a:ln w="9525">
            <a:noFill/>
            <a:miter lim="800000"/>
            <a:headEnd/>
            <a:tailEnd/>
          </a:ln>
        </p:spPr>
      </p:pic>
      <p:sp>
        <p:nvSpPr>
          <p:cNvPr id="76803" name="Rectangle 6"/>
          <p:cNvSpPr>
            <a:spLocks noGrp="1" noChangeArrowheads="1"/>
          </p:cNvSpPr>
          <p:nvPr>
            <p:ph idx="1"/>
          </p:nvPr>
        </p:nvSpPr>
        <p:spPr>
          <a:xfrm>
            <a:off x="0" y="0"/>
            <a:ext cx="3505200" cy="6858000"/>
          </a:xfrm>
          <a:solidFill>
            <a:schemeClr val="accent1">
              <a:alpha val="65000"/>
            </a:schemeClr>
          </a:solidFill>
        </p:spPr>
        <p:txBody>
          <a:bodyPr>
            <a:normAutofit lnSpcReduction="10000"/>
          </a:bodyPr>
          <a:lstStyle/>
          <a:p>
            <a:pPr marL="285750" indent="-285750" eaLnBrk="1" hangingPunct="1">
              <a:lnSpc>
                <a:spcPct val="80000"/>
              </a:lnSpc>
              <a:buClr>
                <a:schemeClr val="accent1">
                  <a:lumMod val="50000"/>
                </a:schemeClr>
              </a:buClr>
              <a:defRPr/>
            </a:pPr>
            <a:r>
              <a:rPr lang="en-US" sz="1900" dirty="0" smtClean="0">
                <a:solidFill>
                  <a:schemeClr val="bg1"/>
                </a:solidFill>
              </a:rPr>
              <a:t>Families grew smaller, and children began working at younger ages to help provide for the family.</a:t>
            </a:r>
          </a:p>
          <a:p>
            <a:pPr marL="285750" indent="-285750" eaLnBrk="1" hangingPunct="1">
              <a:lnSpc>
                <a:spcPct val="80000"/>
              </a:lnSpc>
              <a:buClr>
                <a:schemeClr val="accent1">
                  <a:lumMod val="50000"/>
                </a:schemeClr>
              </a:buClr>
              <a:defRPr/>
            </a:pPr>
            <a:r>
              <a:rPr lang="en-US" sz="1900" dirty="0" smtClean="0">
                <a:solidFill>
                  <a:schemeClr val="bg1"/>
                </a:solidFill>
              </a:rPr>
              <a:t>Children as young as six years old worked </a:t>
            </a:r>
            <a:r>
              <a:rPr lang="en-US" sz="1900" u="sng" dirty="0" smtClean="0">
                <a:solidFill>
                  <a:schemeClr val="bg1"/>
                </a:solidFill>
              </a:rPr>
              <a:t>long, hard hours</a:t>
            </a:r>
            <a:r>
              <a:rPr lang="en-US" sz="1900" dirty="0" smtClean="0">
                <a:solidFill>
                  <a:schemeClr val="bg1"/>
                </a:solidFill>
              </a:rPr>
              <a:t> (up to 19 hours a day) for little or no pay in horrible conditions. </a:t>
            </a:r>
          </a:p>
          <a:p>
            <a:pPr marL="285750" indent="-285750" eaLnBrk="1" hangingPunct="1">
              <a:lnSpc>
                <a:spcPct val="80000"/>
              </a:lnSpc>
              <a:buClr>
                <a:schemeClr val="accent1">
                  <a:lumMod val="50000"/>
                </a:schemeClr>
              </a:buClr>
              <a:defRPr/>
            </a:pPr>
            <a:r>
              <a:rPr lang="en-US" sz="1900" dirty="0" smtClean="0">
                <a:solidFill>
                  <a:schemeClr val="bg1"/>
                </a:solidFill>
              </a:rPr>
              <a:t>Children were using large, heavy, and dangerous equipment, and many accidents occurred </a:t>
            </a:r>
            <a:r>
              <a:rPr lang="en-US" sz="1900" u="sng" dirty="0" smtClean="0">
                <a:solidFill>
                  <a:schemeClr val="bg1"/>
                </a:solidFill>
              </a:rPr>
              <a:t>injuring or killing children</a:t>
            </a:r>
            <a:r>
              <a:rPr lang="en-US" sz="1900" dirty="0" smtClean="0">
                <a:solidFill>
                  <a:schemeClr val="bg1"/>
                </a:solidFill>
              </a:rPr>
              <a:t> on the job. </a:t>
            </a:r>
          </a:p>
          <a:p>
            <a:pPr marL="285750" indent="-285750" eaLnBrk="1" hangingPunct="1">
              <a:lnSpc>
                <a:spcPct val="80000"/>
              </a:lnSpc>
              <a:buClr>
                <a:schemeClr val="accent1">
                  <a:lumMod val="50000"/>
                </a:schemeClr>
              </a:buClr>
              <a:defRPr/>
            </a:pPr>
            <a:r>
              <a:rPr lang="en-US" sz="1900" dirty="0" smtClean="0">
                <a:solidFill>
                  <a:schemeClr val="bg1"/>
                </a:solidFill>
              </a:rPr>
              <a:t>Children were </a:t>
            </a:r>
            <a:r>
              <a:rPr lang="en-US" sz="1900" u="sng" dirty="0" smtClean="0">
                <a:solidFill>
                  <a:schemeClr val="bg1"/>
                </a:solidFill>
              </a:rPr>
              <a:t>paid</a:t>
            </a:r>
            <a:r>
              <a:rPr lang="en-US" sz="1900" dirty="0" smtClean="0">
                <a:solidFill>
                  <a:schemeClr val="bg1"/>
                </a:solidFill>
              </a:rPr>
              <a:t> only a fraction of what an adult would get, and sometimes factory owners would get away with paying them nothing. </a:t>
            </a:r>
          </a:p>
          <a:p>
            <a:pPr marL="285750" indent="-285750" eaLnBrk="1" hangingPunct="1">
              <a:lnSpc>
                <a:spcPct val="80000"/>
              </a:lnSpc>
              <a:buClr>
                <a:schemeClr val="accent1">
                  <a:lumMod val="50000"/>
                </a:schemeClr>
              </a:buClr>
              <a:defRPr/>
            </a:pPr>
            <a:r>
              <a:rPr lang="en-US" sz="1900" dirty="0" smtClean="0">
                <a:solidFill>
                  <a:schemeClr val="bg1"/>
                </a:solidFill>
              </a:rPr>
              <a:t>The treatment of children in factories was often </a:t>
            </a:r>
            <a:r>
              <a:rPr lang="en-US" sz="1900" u="sng" dirty="0" smtClean="0">
                <a:solidFill>
                  <a:schemeClr val="bg1"/>
                </a:solidFill>
              </a:rPr>
              <a:t>cruel</a:t>
            </a:r>
            <a:r>
              <a:rPr lang="en-US" sz="1900" dirty="0" smtClean="0">
                <a:solidFill>
                  <a:schemeClr val="bg1"/>
                </a:solidFill>
              </a:rPr>
              <a:t>, and the children's safety was generally neglected. </a:t>
            </a:r>
          </a:p>
        </p:txBody>
      </p:sp>
      <p:sp>
        <p:nvSpPr>
          <p:cNvPr id="50178" name="Rectangle 4"/>
          <p:cNvSpPr>
            <a:spLocks noGrp="1" noRot="1" noChangeArrowheads="1"/>
          </p:cNvSpPr>
          <p:nvPr>
            <p:ph type="title"/>
          </p:nvPr>
        </p:nvSpPr>
        <p:spPr>
          <a:xfrm>
            <a:off x="4800600" y="152400"/>
            <a:ext cx="4038600" cy="1143000"/>
          </a:xfrm>
          <a:extLst/>
        </p:spPr>
        <p:txBody>
          <a:bodyPr/>
          <a:lstStyle/>
          <a:p>
            <a:pPr algn="r" eaLnBrk="1" fontAlgn="auto" hangingPunct="1">
              <a:spcAft>
                <a:spcPts val="0"/>
              </a:spcAft>
              <a:defRPr/>
            </a:pPr>
            <a:r>
              <a:rPr lang="en-US" sz="4800" b="1" dirty="0" smtClean="0">
                <a:solidFill>
                  <a:schemeClr val="bg1"/>
                </a:solidFill>
                <a:effectLst>
                  <a:outerShdw blurRad="38100" dist="38100" dir="2700000" algn="tl">
                    <a:srgbClr val="000000">
                      <a:alpha val="43137"/>
                    </a:srgbClr>
                  </a:outerShdw>
                </a:effectLst>
              </a:rPr>
              <a:t>Child Labor</a:t>
            </a:r>
          </a:p>
        </p:txBody>
      </p:sp>
    </p:spTree>
    <p:extLst>
      <p:ext uri="{BB962C8B-B14F-4D97-AF65-F5344CB8AC3E}">
        <p14:creationId xmlns:p14="http://schemas.microsoft.com/office/powerpoint/2010/main" val="36523657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5" descr="http://up150.com/public/timeline/assets/mobile/18.jpg"/>
          <p:cNvPicPr>
            <a:picLocks noChangeAspect="1" noChangeArrowheads="1"/>
          </p:cNvPicPr>
          <p:nvPr/>
        </p:nvPicPr>
        <p:blipFill>
          <a:blip r:embed="rId3" cstate="print"/>
          <a:srcRect/>
          <a:stretch>
            <a:fillRect/>
          </a:stretch>
        </p:blipFill>
        <p:spPr bwMode="auto">
          <a:xfrm>
            <a:off x="0" y="0"/>
            <a:ext cx="9220200" cy="2743200"/>
          </a:xfrm>
          <a:prstGeom prst="rect">
            <a:avLst/>
          </a:prstGeom>
          <a:noFill/>
          <a:ln w="9525">
            <a:noFill/>
            <a:miter lim="800000"/>
            <a:headEnd/>
            <a:tailEnd/>
          </a:ln>
        </p:spPr>
      </p:pic>
      <p:sp>
        <p:nvSpPr>
          <p:cNvPr id="110595" name="Rectangle 3"/>
          <p:cNvSpPr>
            <a:spLocks noGrp="1" noChangeArrowheads="1"/>
          </p:cNvSpPr>
          <p:nvPr>
            <p:ph idx="1"/>
          </p:nvPr>
        </p:nvSpPr>
        <p:spPr>
          <a:xfrm>
            <a:off x="142741" y="2895600"/>
            <a:ext cx="8772659" cy="3771900"/>
          </a:xfrm>
        </p:spPr>
        <p:txBody>
          <a:bodyPr>
            <a:normAutofit fontScale="85000" lnSpcReduction="10000"/>
          </a:bodyPr>
          <a:lstStyle/>
          <a:p>
            <a:pPr eaLnBrk="1" hangingPunct="1"/>
            <a:r>
              <a:rPr lang="en-US" sz="2800" dirty="0" smtClean="0"/>
              <a:t>Interstate Commerce Commission</a:t>
            </a:r>
          </a:p>
          <a:p>
            <a:pPr eaLnBrk="1" hangingPunct="1"/>
            <a:r>
              <a:rPr lang="en-US" sz="2800" dirty="0" smtClean="0"/>
              <a:t>Sherman Anti-Trust Act: enacted in an attempt to outlaw trusts or monopolies. </a:t>
            </a:r>
          </a:p>
          <a:p>
            <a:pPr lvl="1" eaLnBrk="1" hangingPunct="1"/>
            <a:r>
              <a:rPr lang="en-US" sz="2400" dirty="0" smtClean="0"/>
              <a:t>Bark was worse than its bite, largely ineffectual</a:t>
            </a:r>
          </a:p>
          <a:p>
            <a:pPr eaLnBrk="1" hangingPunct="1"/>
            <a:r>
              <a:rPr lang="en-US" sz="2800" dirty="0" smtClean="0"/>
              <a:t>“closed shops”: businesses closed to non-union members</a:t>
            </a:r>
          </a:p>
          <a:p>
            <a:pPr eaLnBrk="1" hangingPunct="1"/>
            <a:r>
              <a:rPr lang="en-US" sz="2800" dirty="0" smtClean="0"/>
              <a:t>8-hour work day; minimum wage; weekends; benefits; holiday pay; etc.</a:t>
            </a:r>
          </a:p>
          <a:p>
            <a:pPr eaLnBrk="1" hangingPunct="1"/>
            <a:r>
              <a:rPr lang="en-US" sz="2800" dirty="0" smtClean="0"/>
              <a:t>Labor Day: passed in 1894 to honor the nation’s labor force, where workers take the day off from work.</a:t>
            </a:r>
          </a:p>
        </p:txBody>
      </p:sp>
      <p:sp>
        <p:nvSpPr>
          <p:cNvPr id="3" name="Rectangle 2"/>
          <p:cNvSpPr/>
          <p:nvPr/>
        </p:nvSpPr>
        <p:spPr>
          <a:xfrm>
            <a:off x="152400" y="207817"/>
            <a:ext cx="6477414" cy="1015663"/>
          </a:xfrm>
          <a:prstGeom prst="rect">
            <a:avLst/>
          </a:prstGeom>
          <a:noFill/>
        </p:spPr>
        <p:txBody>
          <a:bodyPr wrap="none">
            <a:spAutoFit/>
          </a:bodyPr>
          <a:lstStyle/>
          <a:p>
            <a:pPr algn="ctr">
              <a:defRPr/>
            </a:pPr>
            <a:r>
              <a:rPr lang="en-US" sz="6000" b="1" dirty="0">
                <a:ln w="18415" cmpd="sng">
                  <a:solidFill>
                    <a:srgbClr val="FFFFFF"/>
                  </a:solidFill>
                  <a:prstDash val="solid"/>
                </a:ln>
                <a:solidFill>
                  <a:srgbClr val="FFFFFF"/>
                </a:solidFill>
                <a:effectLst>
                  <a:outerShdw blurRad="63500" dir="3600000" algn="tl" rotWithShape="0">
                    <a:srgbClr val="000000">
                      <a:alpha val="70000"/>
                    </a:srgbClr>
                  </a:outerShdw>
                </a:effectLst>
              </a:rPr>
              <a:t>Successes of Labor</a:t>
            </a:r>
          </a:p>
        </p:txBody>
      </p:sp>
    </p:spTree>
    <p:extLst>
      <p:ext uri="{BB962C8B-B14F-4D97-AF65-F5344CB8AC3E}">
        <p14:creationId xmlns:p14="http://schemas.microsoft.com/office/powerpoint/2010/main" val="40414918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6" descr="http://www.realmovienews.com/movieimages/4992/5060/5060_968_still_3_f.jpg"/>
          <p:cNvPicPr>
            <a:picLocks noChangeAspect="1" noChangeArrowheads="1"/>
          </p:cNvPicPr>
          <p:nvPr/>
        </p:nvPicPr>
        <p:blipFill>
          <a:blip r:embed="rId3" cstate="print"/>
          <a:srcRect l="3778" r="7686"/>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822690" y="4724400"/>
            <a:ext cx="5498620" cy="1862048"/>
          </a:xfrm>
          <a:prstGeom prst="rect">
            <a:avLst/>
          </a:prstGeom>
          <a:noFill/>
        </p:spPr>
        <p:txBody>
          <a:bodyPr wrap="none">
            <a:spAutoFit/>
          </a:bodyPr>
          <a:lstStyle/>
          <a:p>
            <a:pPr algn="ctr" eaLnBrk="0" hangingPunct="0">
              <a:defRPr/>
            </a:pPr>
            <a:r>
              <a:rPr lang="en-US" sz="115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hlinkClick r:id="rId4"/>
              </a:rPr>
              <a:t>Newsies</a:t>
            </a:r>
            <a:endParaRPr lang="en-US" sz="115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1284503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idx="1"/>
          </p:nvPr>
        </p:nvSpPr>
        <p:spPr>
          <a:xfrm>
            <a:off x="228599" y="1600200"/>
            <a:ext cx="5504613" cy="4876800"/>
          </a:xfrm>
        </p:spPr>
        <p:txBody>
          <a:bodyPr>
            <a:noAutofit/>
          </a:bodyPr>
          <a:lstStyle/>
          <a:p>
            <a:pPr marL="457200" indent="-457200"/>
            <a:r>
              <a:rPr lang="en-US" sz="3200" dirty="0" smtClean="0"/>
              <a:t>An American sociologist and photographer. </a:t>
            </a:r>
          </a:p>
          <a:p>
            <a:pPr marL="457200" indent="-457200"/>
            <a:r>
              <a:rPr lang="en-US" sz="3200" u="sng" dirty="0" smtClean="0"/>
              <a:t>Hine used his camera as a tool for social reform. </a:t>
            </a:r>
          </a:p>
          <a:p>
            <a:pPr marL="457200" indent="-457200"/>
            <a:r>
              <a:rPr lang="en-US" sz="3200" dirty="0" smtClean="0"/>
              <a:t>His photographs were instrumental in changing the child labor laws in the United States. </a:t>
            </a:r>
          </a:p>
        </p:txBody>
      </p:sp>
      <p:sp>
        <p:nvSpPr>
          <p:cNvPr id="51202" name="Rectangle 2"/>
          <p:cNvSpPr>
            <a:spLocks noGrp="1" noRot="1" noChangeArrowheads="1"/>
          </p:cNvSpPr>
          <p:nvPr>
            <p:ph type="title"/>
          </p:nvPr>
        </p:nvSpPr>
        <p:spPr>
          <a:extLst/>
        </p:spPr>
        <p:txBody>
          <a:bodyPr/>
          <a:lstStyle/>
          <a:p>
            <a:pPr eaLnBrk="1" fontAlgn="auto" hangingPunct="1">
              <a:spcAft>
                <a:spcPts val="0"/>
              </a:spcAft>
              <a:defRPr/>
            </a:pPr>
            <a:r>
              <a:rPr lang="en-US" smtClean="0"/>
              <a:t>Lewis Hine</a:t>
            </a:r>
          </a:p>
        </p:txBody>
      </p:sp>
      <p:pic>
        <p:nvPicPr>
          <p:cNvPr id="49156" name="Picture 5" descr="m197810590066"/>
          <p:cNvPicPr>
            <a:picLocks noChangeAspect="1" noChangeArrowheads="1"/>
          </p:cNvPicPr>
          <p:nvPr/>
        </p:nvPicPr>
        <p:blipFill>
          <a:blip r:embed="rId3" cstate="print">
            <a:extLst/>
          </a:blip>
          <a:srcRect/>
          <a:stretch>
            <a:fillRect/>
          </a:stretch>
        </p:blipFill>
        <p:spPr bwMode="auto">
          <a:xfrm>
            <a:off x="5867400" y="1828800"/>
            <a:ext cx="2905962" cy="465772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p:spPr>
      </p:pic>
    </p:spTree>
    <p:extLst>
      <p:ext uri="{BB962C8B-B14F-4D97-AF65-F5344CB8AC3E}">
        <p14:creationId xmlns:p14="http://schemas.microsoft.com/office/powerpoint/2010/main" val="1404251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7" descr="Mill Girl"/>
          <p:cNvPicPr>
            <a:picLocks noGrp="1" noChangeAspect="1" noChangeArrowheads="1"/>
          </p:cNvPicPr>
          <p:nvPr>
            <p:ph idx="4294967295"/>
          </p:nvPr>
        </p:nvPicPr>
        <p:blipFill>
          <a:blip r:embed="rId3" cstate="print"/>
          <a:srcRect r="4242" b="-201"/>
          <a:stretch>
            <a:fillRect/>
          </a:stretch>
        </p:blipFill>
        <p:spPr>
          <a:xfrm>
            <a:off x="0" y="0"/>
            <a:ext cx="9320213" cy="6858000"/>
          </a:xfrm>
        </p:spPr>
      </p:pic>
      <p:sp>
        <p:nvSpPr>
          <p:cNvPr id="2" name="Rectangle 1"/>
          <p:cNvSpPr/>
          <p:nvPr/>
        </p:nvSpPr>
        <p:spPr>
          <a:xfrm>
            <a:off x="152400" y="228600"/>
            <a:ext cx="6003951"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lue Highway Linocut" pitchFamily="2" charset="0"/>
              </a:rPr>
              <a:t>Fa</a:t>
            </a:r>
            <a:r>
              <a:rPr lang="en-US" sz="8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lue Highway Linocut" pitchFamily="2" charset="0"/>
              </a:rPr>
              <a:t>ctory Children</a:t>
            </a:r>
            <a:endParaRPr lang="en-US"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lue Highway Linocut" pitchFamily="2" charset="0"/>
            </a:endParaRPr>
          </a:p>
        </p:txBody>
      </p:sp>
    </p:spTree>
    <p:extLst>
      <p:ext uri="{BB962C8B-B14F-4D97-AF65-F5344CB8AC3E}">
        <p14:creationId xmlns:p14="http://schemas.microsoft.com/office/powerpoint/2010/main" val="40940353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5" descr="furman"/>
          <p:cNvPicPr>
            <a:picLocks noChangeAspect="1" noChangeArrowheads="1"/>
          </p:cNvPicPr>
          <p:nvPr/>
        </p:nvPicPr>
        <p:blipFill>
          <a:blip r:embed="rId3" cstate="print"/>
          <a:srcRect t="2112" b="1759"/>
          <a:stretch>
            <a:fillRect/>
          </a:stretch>
        </p:blipFill>
        <p:spPr bwMode="auto">
          <a:xfrm>
            <a:off x="0" y="0"/>
            <a:ext cx="9259888" cy="6878638"/>
          </a:xfrm>
          <a:prstGeom prst="rect">
            <a:avLst/>
          </a:prstGeom>
          <a:noFill/>
          <a:ln w="9525">
            <a:noFill/>
            <a:miter lim="800000"/>
            <a:headEnd/>
            <a:tailEnd/>
          </a:ln>
        </p:spPr>
      </p:pic>
      <p:sp>
        <p:nvSpPr>
          <p:cNvPr id="53250" name="Rectangle 2"/>
          <p:cNvSpPr>
            <a:spLocks noGrp="1" noRot="1" noChangeArrowheads="1"/>
          </p:cNvSpPr>
          <p:nvPr>
            <p:ph type="title"/>
          </p:nvPr>
        </p:nvSpPr>
        <p:spPr>
          <a:xfrm>
            <a:off x="6019800" y="228600"/>
            <a:ext cx="2971800" cy="2438400"/>
          </a:xfrm>
          <a:extLst/>
        </p:spPr>
        <p:txBody>
          <a:bodyPr>
            <a:noAutofit/>
          </a:bodyPr>
          <a:lstStyle/>
          <a:p>
            <a:pPr eaLnBrk="1" fontAlgn="auto" hangingPunct="1">
              <a:spcAft>
                <a:spcPts val="0"/>
              </a:spcAft>
              <a:defRPr/>
            </a:pPr>
            <a:r>
              <a:rPr lang="en-US" sz="1700" dirty="0" smtClean="0">
                <a:solidFill>
                  <a:schemeClr val="tx1"/>
                </a:solidFill>
              </a:rPr>
              <a:t>Furman Owens, 12 years old. Can't read. Doesn't know his A,B,C's. Said, </a:t>
            </a:r>
            <a:r>
              <a:rPr lang="en-US" sz="1700" i="1" dirty="0" smtClean="0">
                <a:solidFill>
                  <a:schemeClr val="tx1"/>
                </a:solidFill>
              </a:rPr>
              <a:t>"Yes I want to learn but can't when I work all the time." </a:t>
            </a:r>
            <a:r>
              <a:rPr lang="en-US" sz="1700" dirty="0" smtClean="0">
                <a:solidFill>
                  <a:schemeClr val="tx1"/>
                </a:solidFill>
              </a:rPr>
              <a:t>Been in the mills 4 years, 3 years in the Olympia Mill. Columbia, S.C. </a:t>
            </a:r>
          </a:p>
        </p:txBody>
      </p:sp>
    </p:spTree>
    <p:extLst>
      <p:ext uri="{BB962C8B-B14F-4D97-AF65-F5344CB8AC3E}">
        <p14:creationId xmlns:p14="http://schemas.microsoft.com/office/powerpoint/2010/main" val="1520899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7" descr="whitnel"/>
          <p:cNvPicPr>
            <a:picLocks noChangeAspect="1" noChangeArrowheads="1"/>
          </p:cNvPicPr>
          <p:nvPr/>
        </p:nvPicPr>
        <p:blipFill>
          <a:blip r:embed="rId3" cstate="print"/>
          <a:srcRect l="1064" r="1917"/>
          <a:stretch>
            <a:fillRect/>
          </a:stretch>
        </p:blipFill>
        <p:spPr bwMode="auto">
          <a:xfrm>
            <a:off x="0" y="0"/>
            <a:ext cx="9169400" cy="6858000"/>
          </a:xfrm>
          <a:prstGeom prst="rect">
            <a:avLst/>
          </a:prstGeom>
          <a:noFill/>
          <a:ln w="9525">
            <a:noFill/>
            <a:miter lim="800000"/>
            <a:headEnd/>
            <a:tailEnd/>
          </a:ln>
        </p:spPr>
      </p:pic>
      <p:sp>
        <p:nvSpPr>
          <p:cNvPr id="54274" name="Rectangle 2"/>
          <p:cNvSpPr>
            <a:spLocks noGrp="1" noRot="1" noChangeArrowheads="1"/>
          </p:cNvSpPr>
          <p:nvPr>
            <p:ph type="title"/>
          </p:nvPr>
        </p:nvSpPr>
        <p:spPr>
          <a:xfrm>
            <a:off x="228600" y="152400"/>
            <a:ext cx="8686800" cy="1143000"/>
          </a:xfrm>
          <a:extLst/>
        </p:spPr>
        <p:txBody>
          <a:bodyPr>
            <a:normAutofit fontScale="90000"/>
          </a:bodyPr>
          <a:lstStyle/>
          <a:p>
            <a:pPr eaLnBrk="1" fontAlgn="auto" hangingPunct="1">
              <a:spcAft>
                <a:spcPts val="0"/>
              </a:spcAft>
              <a:defRPr/>
            </a:pPr>
            <a:r>
              <a:rPr lang="en-US" sz="1600" dirty="0" smtClean="0">
                <a:solidFill>
                  <a:schemeClr val="bg1"/>
                </a:solidFill>
              </a:rPr>
              <a:t>One of the spinners in </a:t>
            </a:r>
            <a:r>
              <a:rPr lang="en-US" sz="1600" dirty="0" err="1" smtClean="0">
                <a:solidFill>
                  <a:schemeClr val="bg1"/>
                </a:solidFill>
              </a:rPr>
              <a:t>Whitnel</a:t>
            </a:r>
            <a:r>
              <a:rPr lang="en-US" sz="1600" dirty="0" smtClean="0">
                <a:solidFill>
                  <a:schemeClr val="bg1"/>
                </a:solidFill>
              </a:rPr>
              <a:t> Cotton Mill. She was 51 inches high. Has been in the mill one year. Sometimes works at night. Runs 4 sides - 48 cents a day. When asked how old she was, she hesitated, then said, "I don't remember," then added confidentially, "I'm not old enough to work, but do just the same." Out of 50 employees, there were ten children about her size. </a:t>
            </a:r>
            <a:r>
              <a:rPr lang="en-US" sz="1600" dirty="0" err="1" smtClean="0">
                <a:solidFill>
                  <a:schemeClr val="bg1"/>
                </a:solidFill>
              </a:rPr>
              <a:t>Whitnel</a:t>
            </a:r>
            <a:r>
              <a:rPr lang="en-US" sz="1600" dirty="0" smtClean="0">
                <a:solidFill>
                  <a:schemeClr val="bg1"/>
                </a:solidFill>
              </a:rPr>
              <a:t>, N.C. </a:t>
            </a:r>
          </a:p>
        </p:txBody>
      </p:sp>
    </p:spTree>
    <p:extLst>
      <p:ext uri="{BB962C8B-B14F-4D97-AF65-F5344CB8AC3E}">
        <p14:creationId xmlns:p14="http://schemas.microsoft.com/office/powerpoint/2010/main" val="4216524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5" descr="full"/>
          <p:cNvPicPr>
            <a:picLocks noChangeAspect="1" noChangeArrowheads="1"/>
          </p:cNvPicPr>
          <p:nvPr/>
        </p:nvPicPr>
        <p:blipFill>
          <a:blip r:embed="rId3" cstate="print"/>
          <a:srcRect l="6857"/>
          <a:stretch>
            <a:fillRect/>
          </a:stretch>
        </p:blipFill>
        <p:spPr bwMode="auto">
          <a:xfrm>
            <a:off x="-47625" y="0"/>
            <a:ext cx="9191625" cy="6858000"/>
          </a:xfrm>
          <a:prstGeom prst="rect">
            <a:avLst/>
          </a:prstGeom>
          <a:noFill/>
          <a:ln w="9525">
            <a:noFill/>
            <a:miter lim="800000"/>
            <a:headEnd/>
            <a:tailEnd/>
          </a:ln>
        </p:spPr>
      </p:pic>
      <p:sp>
        <p:nvSpPr>
          <p:cNvPr id="55298" name="Rectangle 3"/>
          <p:cNvSpPr>
            <a:spLocks noGrp="1" noRot="1" noChangeArrowheads="1"/>
          </p:cNvSpPr>
          <p:nvPr>
            <p:ph type="title"/>
          </p:nvPr>
        </p:nvSpPr>
        <p:spPr>
          <a:xfrm>
            <a:off x="3657600" y="152400"/>
            <a:ext cx="5257800" cy="1600200"/>
          </a:xfrm>
          <a:solidFill>
            <a:schemeClr val="accent1">
              <a:alpha val="75000"/>
            </a:schemeClr>
          </a:solidFill>
          <a:extLst/>
        </p:spPr>
        <p:txBody>
          <a:bodyPr>
            <a:normAutofit fontScale="90000"/>
          </a:bodyPr>
          <a:lstStyle/>
          <a:p>
            <a:pPr eaLnBrk="1" fontAlgn="auto" hangingPunct="1">
              <a:spcAft>
                <a:spcPts val="0"/>
              </a:spcAft>
              <a:defRPr/>
            </a:pPr>
            <a:r>
              <a:rPr lang="en-US" sz="2000" dirty="0" smtClean="0">
                <a:solidFill>
                  <a:schemeClr val="bg1"/>
                </a:solidFill>
              </a:rPr>
              <a:t>The overseer said apologetically, </a:t>
            </a:r>
            <a:r>
              <a:rPr lang="en-US" sz="2000" i="1" dirty="0" smtClean="0">
                <a:solidFill>
                  <a:schemeClr val="bg1"/>
                </a:solidFill>
              </a:rPr>
              <a:t>"She just happened in." </a:t>
            </a:r>
            <a:r>
              <a:rPr lang="en-US" sz="2000" dirty="0" smtClean="0">
                <a:solidFill>
                  <a:schemeClr val="bg1"/>
                </a:solidFill>
              </a:rPr>
              <a:t>She was working steadily. The mills seem full of youngsters who "just happened in" or "are helping sister." </a:t>
            </a:r>
          </a:p>
        </p:txBody>
      </p:sp>
    </p:spTree>
    <p:extLst>
      <p:ext uri="{BB962C8B-B14F-4D97-AF65-F5344CB8AC3E}">
        <p14:creationId xmlns:p14="http://schemas.microsoft.com/office/powerpoint/2010/main" val="18584204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230</TotalTime>
  <Words>1445</Words>
  <Application>Microsoft Office PowerPoint</Application>
  <PresentationFormat>On-screen Show (4:3)</PresentationFormat>
  <Paragraphs>164</Paragraphs>
  <Slides>41</Slides>
  <Notes>39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Arial Black</vt:lpstr>
      <vt:lpstr>Blue Highway Linocut</vt:lpstr>
      <vt:lpstr>Calibri</vt:lpstr>
      <vt:lpstr>Franklin Gothic Medium</vt:lpstr>
      <vt:lpstr>Garamond</vt:lpstr>
      <vt:lpstr>Impact</vt:lpstr>
      <vt:lpstr>Wingdings</vt:lpstr>
      <vt:lpstr>Wingdings 2</vt:lpstr>
      <vt:lpstr>Grid</vt:lpstr>
      <vt:lpstr>Working in the United States</vt:lpstr>
      <vt:lpstr>Working in the United States</vt:lpstr>
      <vt:lpstr>The Gibson Girl</vt:lpstr>
      <vt:lpstr>Child Labor</vt:lpstr>
      <vt:lpstr>Lewis Hine</vt:lpstr>
      <vt:lpstr>PowerPoint Presentation</vt:lpstr>
      <vt:lpstr>Furman Owens, 12 years old. Can't read. Doesn't know his A,B,C's. Said, "Yes I want to learn but can't when I work all the time." Been in the mills 4 years, 3 years in the Olympia Mill. Columbia, S.C. </vt:lpstr>
      <vt:lpstr>One of the spinners in Whitnel Cotton Mill. She was 51 inches high. Has been in the mill one year. Sometimes works at night. Runs 4 sides - 48 cents a day. When asked how old she was, she hesitated, then said, "I don't remember," then added confidentially, "I'm not old enough to work, but do just the same." Out of 50 employees, there were ten children about her size. Whitnel, N.C. </vt:lpstr>
      <vt:lpstr>The overseer said apologetically, "She just happened in." She was working steadily. The mills seem full of youngsters who "just happened in" or "are helping sister." </vt:lpstr>
      <vt:lpstr>Smaller children had to climb on the machines to complete their jobs.  The youngest  children were used to crawl under the machines to retrieve lost bobbins.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Newspaper Wars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Unions: The Struggle to Organize</vt:lpstr>
      <vt:lpstr>Company Towns</vt:lpstr>
      <vt:lpstr>Unions:  The Struggle to Organize</vt:lpstr>
      <vt:lpstr>Techniques to Stop Unionization</vt:lpstr>
      <vt:lpstr>The National Labor Union</vt:lpstr>
      <vt:lpstr>Great Railroad Strike of 1877</vt:lpstr>
      <vt:lpstr>Knights of Labor</vt:lpstr>
      <vt:lpstr>Haymarket Riot</vt:lpstr>
      <vt:lpstr>Molly Maguire's</vt:lpstr>
      <vt:lpstr>American Federation of Labor (AFL)</vt:lpstr>
      <vt:lpstr>Homestead Strike</vt:lpstr>
      <vt:lpstr>Pullman Strike</vt:lpstr>
      <vt:lpstr>PowerPoint Presentation</vt:lpstr>
      <vt:lpstr>PowerPoint Presentation</vt:lpstr>
    </vt:vector>
  </TitlesOfParts>
  <Company>Corona Norco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Hanrahan</dc:creator>
  <cp:lastModifiedBy>David Cummings</cp:lastModifiedBy>
  <cp:revision>24</cp:revision>
  <dcterms:created xsi:type="dcterms:W3CDTF">2013-12-10T18:43:57Z</dcterms:created>
  <dcterms:modified xsi:type="dcterms:W3CDTF">2016-12-21T19:51:03Z</dcterms:modified>
</cp:coreProperties>
</file>