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3"/>
  </p:notesMasterIdLst>
  <p:handoutMasterIdLst>
    <p:handoutMasterId r:id="rId34"/>
  </p:handoutMasterIdLst>
  <p:sldIdLst>
    <p:sldId id="256" r:id="rId2"/>
    <p:sldId id="612" r:id="rId3"/>
    <p:sldId id="599" r:id="rId4"/>
    <p:sldId id="603" r:id="rId5"/>
    <p:sldId id="602" r:id="rId6"/>
    <p:sldId id="604" r:id="rId7"/>
    <p:sldId id="619" r:id="rId8"/>
    <p:sldId id="503" r:id="rId9"/>
    <p:sldId id="617" r:id="rId10"/>
    <p:sldId id="618" r:id="rId11"/>
    <p:sldId id="620" r:id="rId12"/>
    <p:sldId id="506" r:id="rId13"/>
    <p:sldId id="613" r:id="rId14"/>
    <p:sldId id="621" r:id="rId15"/>
    <p:sldId id="622" r:id="rId16"/>
    <p:sldId id="623" r:id="rId17"/>
    <p:sldId id="515" r:id="rId18"/>
    <p:sldId id="516" r:id="rId19"/>
    <p:sldId id="614" r:id="rId20"/>
    <p:sldId id="615" r:id="rId21"/>
    <p:sldId id="517" r:id="rId22"/>
    <p:sldId id="518" r:id="rId23"/>
    <p:sldId id="519" r:id="rId24"/>
    <p:sldId id="520" r:id="rId25"/>
    <p:sldId id="521" r:id="rId26"/>
    <p:sldId id="446" r:id="rId27"/>
    <p:sldId id="530" r:id="rId28"/>
    <p:sldId id="531" r:id="rId29"/>
    <p:sldId id="533" r:id="rId30"/>
    <p:sldId id="532" r:id="rId31"/>
    <p:sldId id="327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CC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04D9E-BE06-496B-92C0-BB95161933A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8F106FE-76D4-441B-845F-EF465477CE58}">
      <dgm:prSet phldrT="[Text]"/>
      <dgm:spPr/>
      <dgm:t>
        <a:bodyPr/>
        <a:lstStyle/>
        <a:p>
          <a:r>
            <a:rPr lang="en-US" dirty="0" smtClean="0"/>
            <a:t>Ace Meat Industries</a:t>
          </a:r>
          <a:endParaRPr lang="en-US" dirty="0"/>
        </a:p>
      </dgm:t>
    </dgm:pt>
    <dgm:pt modelId="{F26F564B-83FA-4671-943F-0C18E7A187C3}" type="parTrans" cxnId="{42A79275-0396-4949-954C-A1F521D1D68D}">
      <dgm:prSet/>
      <dgm:spPr/>
      <dgm:t>
        <a:bodyPr/>
        <a:lstStyle/>
        <a:p>
          <a:endParaRPr lang="en-US"/>
        </a:p>
      </dgm:t>
    </dgm:pt>
    <dgm:pt modelId="{2F6C1A85-0285-4A8B-8362-0196F69258E2}" type="sibTrans" cxnId="{42A79275-0396-4949-954C-A1F521D1D68D}">
      <dgm:prSet/>
      <dgm:spPr/>
      <dgm:t>
        <a:bodyPr/>
        <a:lstStyle/>
        <a:p>
          <a:endParaRPr lang="en-US"/>
        </a:p>
      </dgm:t>
    </dgm:pt>
    <dgm:pt modelId="{4ABCD460-7759-41F2-85CA-CF4F968C752C}">
      <dgm:prSet phldrT="[Text]"/>
      <dgm:spPr/>
      <dgm:t>
        <a:bodyPr/>
        <a:lstStyle/>
        <a:p>
          <a:r>
            <a:rPr lang="en-US" dirty="0" smtClean="0"/>
            <a:t>Delivery Wagons</a:t>
          </a:r>
          <a:endParaRPr lang="en-US" dirty="0"/>
        </a:p>
      </dgm:t>
    </dgm:pt>
    <dgm:pt modelId="{05907A1F-7ECB-4B5F-9C68-F614C25400C8}" type="parTrans" cxnId="{4DC15032-7864-4200-BC27-3890EBE1475C}">
      <dgm:prSet/>
      <dgm:spPr/>
      <dgm:t>
        <a:bodyPr/>
        <a:lstStyle/>
        <a:p>
          <a:endParaRPr lang="en-US"/>
        </a:p>
      </dgm:t>
    </dgm:pt>
    <dgm:pt modelId="{ACF63DD0-02FA-4E6D-9EB3-CF470BAAD041}" type="sibTrans" cxnId="{4DC15032-7864-4200-BC27-3890EBE1475C}">
      <dgm:prSet/>
      <dgm:spPr/>
      <dgm:t>
        <a:bodyPr/>
        <a:lstStyle/>
        <a:p>
          <a:endParaRPr lang="en-US"/>
        </a:p>
      </dgm:t>
    </dgm:pt>
    <dgm:pt modelId="{30C7E3FA-5997-4CC4-9FF6-F4624EFEE968}">
      <dgm:prSet phldrT="[Text]"/>
      <dgm:spPr/>
      <dgm:t>
        <a:bodyPr/>
        <a:lstStyle/>
        <a:p>
          <a:r>
            <a:rPr lang="en-US" dirty="0" smtClean="0"/>
            <a:t>Meat Packing Plant</a:t>
          </a:r>
          <a:endParaRPr lang="en-US" dirty="0"/>
        </a:p>
      </dgm:t>
    </dgm:pt>
    <dgm:pt modelId="{0FE31CD7-EF45-4DC1-BCAB-9CA87677237D}" type="parTrans" cxnId="{9E8BFB8E-1CFB-4647-B918-A46014EFC9BC}">
      <dgm:prSet/>
      <dgm:spPr/>
      <dgm:t>
        <a:bodyPr/>
        <a:lstStyle/>
        <a:p>
          <a:endParaRPr lang="en-US"/>
        </a:p>
      </dgm:t>
    </dgm:pt>
    <dgm:pt modelId="{875D29E4-2677-4A90-8360-1CB540B0BCA2}" type="sibTrans" cxnId="{9E8BFB8E-1CFB-4647-B918-A46014EFC9BC}">
      <dgm:prSet/>
      <dgm:spPr/>
      <dgm:t>
        <a:bodyPr/>
        <a:lstStyle/>
        <a:p>
          <a:endParaRPr lang="en-US"/>
        </a:p>
      </dgm:t>
    </dgm:pt>
    <dgm:pt modelId="{8829CEAA-9E96-41CA-9D38-BFE753A204F1}">
      <dgm:prSet/>
      <dgm:spPr/>
      <dgm:t>
        <a:bodyPr/>
        <a:lstStyle/>
        <a:p>
          <a:r>
            <a:rPr lang="en-US" dirty="0" smtClean="0"/>
            <a:t>Cooled Warehouse</a:t>
          </a:r>
          <a:endParaRPr lang="en-US" dirty="0"/>
        </a:p>
      </dgm:t>
    </dgm:pt>
    <dgm:pt modelId="{C0BF1762-B989-433F-965F-E19276EF17E1}" type="parTrans" cxnId="{BC0B0941-0307-42E5-AFF8-86638E048CD4}">
      <dgm:prSet/>
      <dgm:spPr/>
      <dgm:t>
        <a:bodyPr/>
        <a:lstStyle/>
        <a:p>
          <a:endParaRPr lang="en-US"/>
        </a:p>
      </dgm:t>
    </dgm:pt>
    <dgm:pt modelId="{EB067295-F0D8-49D2-80C5-2C95C1B6CA17}" type="sibTrans" cxnId="{BC0B0941-0307-42E5-AFF8-86638E048CD4}">
      <dgm:prSet/>
      <dgm:spPr/>
      <dgm:t>
        <a:bodyPr/>
        <a:lstStyle/>
        <a:p>
          <a:endParaRPr lang="en-US"/>
        </a:p>
      </dgm:t>
    </dgm:pt>
    <dgm:pt modelId="{71CB59A1-D1C6-4550-8876-4E070612D34D}">
      <dgm:prSet/>
      <dgm:spPr/>
      <dgm:t>
        <a:bodyPr/>
        <a:lstStyle/>
        <a:p>
          <a:r>
            <a:rPr lang="en-US" dirty="0" smtClean="0"/>
            <a:t>Refrigerated Railroad Cars</a:t>
          </a:r>
          <a:endParaRPr lang="en-US" dirty="0"/>
        </a:p>
      </dgm:t>
    </dgm:pt>
    <dgm:pt modelId="{0E8DD761-5F05-476D-8A76-A68EF8D75C09}" type="parTrans" cxnId="{D8A002C4-11C1-4691-B01B-EC23E61EA80F}">
      <dgm:prSet/>
      <dgm:spPr/>
      <dgm:t>
        <a:bodyPr/>
        <a:lstStyle/>
        <a:p>
          <a:endParaRPr lang="en-US"/>
        </a:p>
      </dgm:t>
    </dgm:pt>
    <dgm:pt modelId="{B305A462-30DF-43FE-9C02-3720C9E08968}" type="sibTrans" cxnId="{D8A002C4-11C1-4691-B01B-EC23E61EA80F}">
      <dgm:prSet/>
      <dgm:spPr/>
      <dgm:t>
        <a:bodyPr/>
        <a:lstStyle/>
        <a:p>
          <a:endParaRPr lang="en-US"/>
        </a:p>
      </dgm:t>
    </dgm:pt>
    <dgm:pt modelId="{A7C4E4D2-7AE9-45E5-A68F-5DC28865AA5D}">
      <dgm:prSet/>
      <dgm:spPr/>
      <dgm:t>
        <a:bodyPr/>
        <a:lstStyle/>
        <a:p>
          <a:r>
            <a:rPr lang="en-US" dirty="0" smtClean="0"/>
            <a:t>Slaughterhouse</a:t>
          </a:r>
          <a:endParaRPr lang="en-US" dirty="0"/>
        </a:p>
      </dgm:t>
    </dgm:pt>
    <dgm:pt modelId="{3F6C63F3-1ECE-405D-BDC9-B84867DE6EE9}" type="parTrans" cxnId="{1E88E01D-DEA5-4E13-9DEA-DBE231752C6E}">
      <dgm:prSet/>
      <dgm:spPr/>
      <dgm:t>
        <a:bodyPr/>
        <a:lstStyle/>
        <a:p>
          <a:endParaRPr lang="en-US"/>
        </a:p>
      </dgm:t>
    </dgm:pt>
    <dgm:pt modelId="{8579D6BA-97FD-4967-9F2F-B3892E2E339E}" type="sibTrans" cxnId="{1E88E01D-DEA5-4E13-9DEA-DBE231752C6E}">
      <dgm:prSet/>
      <dgm:spPr/>
      <dgm:t>
        <a:bodyPr/>
        <a:lstStyle/>
        <a:p>
          <a:endParaRPr lang="en-US"/>
        </a:p>
      </dgm:t>
    </dgm:pt>
    <dgm:pt modelId="{CC25160B-02DC-4614-93FD-BAB4B7803B62}">
      <dgm:prSet/>
      <dgm:spPr/>
      <dgm:t>
        <a:bodyPr/>
        <a:lstStyle/>
        <a:p>
          <a:r>
            <a:rPr lang="en-US" dirty="0" smtClean="0"/>
            <a:t>Cattle</a:t>
          </a:r>
          <a:endParaRPr lang="en-US" dirty="0"/>
        </a:p>
      </dgm:t>
    </dgm:pt>
    <dgm:pt modelId="{59A09B5F-F31A-47CD-948F-B921FA3F4AC3}" type="parTrans" cxnId="{94DF66F1-A3C3-4EF0-AD03-3981187D9F99}">
      <dgm:prSet/>
      <dgm:spPr/>
      <dgm:t>
        <a:bodyPr/>
        <a:lstStyle/>
        <a:p>
          <a:endParaRPr lang="en-US"/>
        </a:p>
      </dgm:t>
    </dgm:pt>
    <dgm:pt modelId="{663661C7-8CD7-4893-B5FD-DCF3AFC755E5}" type="sibTrans" cxnId="{94DF66F1-A3C3-4EF0-AD03-3981187D9F99}">
      <dgm:prSet/>
      <dgm:spPr/>
      <dgm:t>
        <a:bodyPr/>
        <a:lstStyle/>
        <a:p>
          <a:endParaRPr lang="en-US"/>
        </a:p>
      </dgm:t>
    </dgm:pt>
    <dgm:pt modelId="{2DDD1C00-D33C-47C7-8FB6-7F52C94B6354}" type="pres">
      <dgm:prSet presAssocID="{1E404D9E-BE06-496B-92C0-BB95161933A8}" presName="Name0" presStyleCnt="0">
        <dgm:presLayoutVars>
          <dgm:dir/>
          <dgm:animLvl val="lvl"/>
          <dgm:resizeHandles val="exact"/>
        </dgm:presLayoutVars>
      </dgm:prSet>
      <dgm:spPr/>
    </dgm:pt>
    <dgm:pt modelId="{A514A78E-66D8-4937-8D54-D19C9070D929}" type="pres">
      <dgm:prSet presAssocID="{28F106FE-76D4-441B-845F-EF465477CE58}" presName="Name8" presStyleCnt="0"/>
      <dgm:spPr/>
    </dgm:pt>
    <dgm:pt modelId="{BA9D82A5-4A89-4C8D-9562-A46B644341CB}" type="pres">
      <dgm:prSet presAssocID="{28F106FE-76D4-441B-845F-EF465477CE58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E3F8F-F05C-407C-A14A-7E93AC0EC8E8}" type="pres">
      <dgm:prSet presAssocID="{28F106FE-76D4-441B-845F-EF465477CE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BF817-FC06-4B50-A20B-266344FDE254}" type="pres">
      <dgm:prSet presAssocID="{4ABCD460-7759-41F2-85CA-CF4F968C752C}" presName="Name8" presStyleCnt="0"/>
      <dgm:spPr/>
    </dgm:pt>
    <dgm:pt modelId="{ED5B1883-DC0A-472C-8183-50692F0A2CEF}" type="pres">
      <dgm:prSet presAssocID="{4ABCD460-7759-41F2-85CA-CF4F968C752C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FC88A-8EA4-4C53-A03D-EC3AFFB8BD90}" type="pres">
      <dgm:prSet presAssocID="{4ABCD460-7759-41F2-85CA-CF4F968C75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2C779-0E81-46DA-8EB2-FC2C3C8AC773}" type="pres">
      <dgm:prSet presAssocID="{30C7E3FA-5997-4CC4-9FF6-F4624EFEE968}" presName="Name8" presStyleCnt="0"/>
      <dgm:spPr/>
    </dgm:pt>
    <dgm:pt modelId="{DE1580C4-BFC1-4671-9A41-0D40B3465BFA}" type="pres">
      <dgm:prSet presAssocID="{30C7E3FA-5997-4CC4-9FF6-F4624EFEE968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BD1C0-85D3-431A-9FDD-D683918AE153}" type="pres">
      <dgm:prSet presAssocID="{30C7E3FA-5997-4CC4-9FF6-F4624EFEE96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4E611-5020-4637-AD0E-A649725EA50F}" type="pres">
      <dgm:prSet presAssocID="{8829CEAA-9E96-41CA-9D38-BFE753A204F1}" presName="Name8" presStyleCnt="0"/>
      <dgm:spPr/>
    </dgm:pt>
    <dgm:pt modelId="{A4C3E79A-D09A-413B-8C99-89502A00F292}" type="pres">
      <dgm:prSet presAssocID="{8829CEAA-9E96-41CA-9D38-BFE753A204F1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FFDC4-FA1C-4069-8871-D2D09442C7F4}" type="pres">
      <dgm:prSet presAssocID="{8829CEAA-9E96-41CA-9D38-BFE753A204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A09BB-0D6C-4053-B3F1-50CCC7901B28}" type="pres">
      <dgm:prSet presAssocID="{71CB59A1-D1C6-4550-8876-4E070612D34D}" presName="Name8" presStyleCnt="0"/>
      <dgm:spPr/>
    </dgm:pt>
    <dgm:pt modelId="{5A6D6692-302E-486D-AD8E-CAFC8EEB134E}" type="pres">
      <dgm:prSet presAssocID="{71CB59A1-D1C6-4550-8876-4E070612D34D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F827A-74E3-4CC3-9C79-96336C7555E4}" type="pres">
      <dgm:prSet presAssocID="{71CB59A1-D1C6-4550-8876-4E070612D3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F017D-A770-4708-B095-839F83D63ECD}" type="pres">
      <dgm:prSet presAssocID="{A7C4E4D2-7AE9-45E5-A68F-5DC28865AA5D}" presName="Name8" presStyleCnt="0"/>
      <dgm:spPr/>
    </dgm:pt>
    <dgm:pt modelId="{1FD46E79-1827-423A-895B-D6B26F9C3EF7}" type="pres">
      <dgm:prSet presAssocID="{A7C4E4D2-7AE9-45E5-A68F-5DC28865AA5D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86D08-7BFB-465E-8255-A648C8998959}" type="pres">
      <dgm:prSet presAssocID="{A7C4E4D2-7AE9-45E5-A68F-5DC28865AA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3203A-B64E-4274-9AC3-FF703B71899B}" type="pres">
      <dgm:prSet presAssocID="{CC25160B-02DC-4614-93FD-BAB4B7803B62}" presName="Name8" presStyleCnt="0"/>
      <dgm:spPr/>
    </dgm:pt>
    <dgm:pt modelId="{FF82F98E-A84C-4C8D-806C-C5FEB45019AA}" type="pres">
      <dgm:prSet presAssocID="{CC25160B-02DC-4614-93FD-BAB4B7803B62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B4B5E-F360-420B-8405-2943DA23908E}" type="pres">
      <dgm:prSet presAssocID="{CC25160B-02DC-4614-93FD-BAB4B7803B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A79275-0396-4949-954C-A1F521D1D68D}" srcId="{1E404D9E-BE06-496B-92C0-BB95161933A8}" destId="{28F106FE-76D4-441B-845F-EF465477CE58}" srcOrd="0" destOrd="0" parTransId="{F26F564B-83FA-4671-943F-0C18E7A187C3}" sibTransId="{2F6C1A85-0285-4A8B-8362-0196F69258E2}"/>
    <dgm:cxn modelId="{C36DBCB9-8CA9-4F81-AAA2-B05568EF4BFF}" type="presOf" srcId="{4ABCD460-7759-41F2-85CA-CF4F968C752C}" destId="{ED5B1883-DC0A-472C-8183-50692F0A2CEF}" srcOrd="0" destOrd="0" presId="urn:microsoft.com/office/officeart/2005/8/layout/pyramid1"/>
    <dgm:cxn modelId="{742FA55F-26ED-4BBA-B771-E39264415784}" type="presOf" srcId="{CC25160B-02DC-4614-93FD-BAB4B7803B62}" destId="{7ACB4B5E-F360-420B-8405-2943DA23908E}" srcOrd="1" destOrd="0" presId="urn:microsoft.com/office/officeart/2005/8/layout/pyramid1"/>
    <dgm:cxn modelId="{7120932D-40BC-44E8-A74C-484A556A6557}" type="presOf" srcId="{30C7E3FA-5997-4CC4-9FF6-F4624EFEE968}" destId="{763BD1C0-85D3-431A-9FDD-D683918AE153}" srcOrd="1" destOrd="0" presId="urn:microsoft.com/office/officeart/2005/8/layout/pyramid1"/>
    <dgm:cxn modelId="{4DC15032-7864-4200-BC27-3890EBE1475C}" srcId="{1E404D9E-BE06-496B-92C0-BB95161933A8}" destId="{4ABCD460-7759-41F2-85CA-CF4F968C752C}" srcOrd="1" destOrd="0" parTransId="{05907A1F-7ECB-4B5F-9C68-F614C25400C8}" sibTransId="{ACF63DD0-02FA-4E6D-9EB3-CF470BAAD041}"/>
    <dgm:cxn modelId="{BF2CF553-45F0-46B6-841D-41A3FFBCD94D}" type="presOf" srcId="{8829CEAA-9E96-41CA-9D38-BFE753A204F1}" destId="{A4C3E79A-D09A-413B-8C99-89502A00F292}" srcOrd="0" destOrd="0" presId="urn:microsoft.com/office/officeart/2005/8/layout/pyramid1"/>
    <dgm:cxn modelId="{9E8BFB8E-1CFB-4647-B918-A46014EFC9BC}" srcId="{1E404D9E-BE06-496B-92C0-BB95161933A8}" destId="{30C7E3FA-5997-4CC4-9FF6-F4624EFEE968}" srcOrd="2" destOrd="0" parTransId="{0FE31CD7-EF45-4DC1-BCAB-9CA87677237D}" sibTransId="{875D29E4-2677-4A90-8360-1CB540B0BCA2}"/>
    <dgm:cxn modelId="{F5BC1E74-BB8B-42DC-A168-110987C15981}" type="presOf" srcId="{30C7E3FA-5997-4CC4-9FF6-F4624EFEE968}" destId="{DE1580C4-BFC1-4671-9A41-0D40B3465BFA}" srcOrd="0" destOrd="0" presId="urn:microsoft.com/office/officeart/2005/8/layout/pyramid1"/>
    <dgm:cxn modelId="{94DF66F1-A3C3-4EF0-AD03-3981187D9F99}" srcId="{1E404D9E-BE06-496B-92C0-BB95161933A8}" destId="{CC25160B-02DC-4614-93FD-BAB4B7803B62}" srcOrd="6" destOrd="0" parTransId="{59A09B5F-F31A-47CD-948F-B921FA3F4AC3}" sibTransId="{663661C7-8CD7-4893-B5FD-DCF3AFC755E5}"/>
    <dgm:cxn modelId="{1E88E01D-DEA5-4E13-9DEA-DBE231752C6E}" srcId="{1E404D9E-BE06-496B-92C0-BB95161933A8}" destId="{A7C4E4D2-7AE9-45E5-A68F-5DC28865AA5D}" srcOrd="5" destOrd="0" parTransId="{3F6C63F3-1ECE-405D-BDC9-B84867DE6EE9}" sibTransId="{8579D6BA-97FD-4967-9F2F-B3892E2E339E}"/>
    <dgm:cxn modelId="{1668C3FC-2A42-475E-9FFF-0AEE31821A08}" type="presOf" srcId="{28F106FE-76D4-441B-845F-EF465477CE58}" destId="{E20E3F8F-F05C-407C-A14A-7E93AC0EC8E8}" srcOrd="1" destOrd="0" presId="urn:microsoft.com/office/officeart/2005/8/layout/pyramid1"/>
    <dgm:cxn modelId="{2E455546-81DF-4644-8653-5EC2998F7944}" type="presOf" srcId="{8829CEAA-9E96-41CA-9D38-BFE753A204F1}" destId="{880FFDC4-FA1C-4069-8871-D2D09442C7F4}" srcOrd="1" destOrd="0" presId="urn:microsoft.com/office/officeart/2005/8/layout/pyramid1"/>
    <dgm:cxn modelId="{229B35C7-9C41-44C8-BD7A-394F34C91A01}" type="presOf" srcId="{A7C4E4D2-7AE9-45E5-A68F-5DC28865AA5D}" destId="{1FD46E79-1827-423A-895B-D6B26F9C3EF7}" srcOrd="0" destOrd="0" presId="urn:microsoft.com/office/officeart/2005/8/layout/pyramid1"/>
    <dgm:cxn modelId="{AB6A53CA-EE9E-4BCD-985C-5AD81762B989}" type="presOf" srcId="{A7C4E4D2-7AE9-45E5-A68F-5DC28865AA5D}" destId="{5DF86D08-7BFB-465E-8255-A648C8998959}" srcOrd="1" destOrd="0" presId="urn:microsoft.com/office/officeart/2005/8/layout/pyramid1"/>
    <dgm:cxn modelId="{EE98D8B7-CD55-4DD2-A630-E69C0F6FF1B3}" type="presOf" srcId="{71CB59A1-D1C6-4550-8876-4E070612D34D}" destId="{5A6D6692-302E-486D-AD8E-CAFC8EEB134E}" srcOrd="0" destOrd="0" presId="urn:microsoft.com/office/officeart/2005/8/layout/pyramid1"/>
    <dgm:cxn modelId="{1C63F340-1BFB-4631-915E-521317E68396}" type="presOf" srcId="{4ABCD460-7759-41F2-85CA-CF4F968C752C}" destId="{2DBFC88A-8EA4-4C53-A03D-EC3AFFB8BD90}" srcOrd="1" destOrd="0" presId="urn:microsoft.com/office/officeart/2005/8/layout/pyramid1"/>
    <dgm:cxn modelId="{2FE7C1F4-7F31-4620-881A-34D3402D1AA3}" type="presOf" srcId="{CC25160B-02DC-4614-93FD-BAB4B7803B62}" destId="{FF82F98E-A84C-4C8D-806C-C5FEB45019AA}" srcOrd="0" destOrd="0" presId="urn:microsoft.com/office/officeart/2005/8/layout/pyramid1"/>
    <dgm:cxn modelId="{D8A002C4-11C1-4691-B01B-EC23E61EA80F}" srcId="{1E404D9E-BE06-496B-92C0-BB95161933A8}" destId="{71CB59A1-D1C6-4550-8876-4E070612D34D}" srcOrd="4" destOrd="0" parTransId="{0E8DD761-5F05-476D-8A76-A68EF8D75C09}" sibTransId="{B305A462-30DF-43FE-9C02-3720C9E08968}"/>
    <dgm:cxn modelId="{9C420276-9235-4A03-9E42-CEDE58970152}" type="presOf" srcId="{1E404D9E-BE06-496B-92C0-BB95161933A8}" destId="{2DDD1C00-D33C-47C7-8FB6-7F52C94B6354}" srcOrd="0" destOrd="0" presId="urn:microsoft.com/office/officeart/2005/8/layout/pyramid1"/>
    <dgm:cxn modelId="{5FF53C3D-B537-4364-85BA-93FE439FCE9A}" type="presOf" srcId="{28F106FE-76D4-441B-845F-EF465477CE58}" destId="{BA9D82A5-4A89-4C8D-9562-A46B644341CB}" srcOrd="0" destOrd="0" presId="urn:microsoft.com/office/officeart/2005/8/layout/pyramid1"/>
    <dgm:cxn modelId="{BC0B0941-0307-42E5-AFF8-86638E048CD4}" srcId="{1E404D9E-BE06-496B-92C0-BB95161933A8}" destId="{8829CEAA-9E96-41CA-9D38-BFE753A204F1}" srcOrd="3" destOrd="0" parTransId="{C0BF1762-B989-433F-965F-E19276EF17E1}" sibTransId="{EB067295-F0D8-49D2-80C5-2C95C1B6CA17}"/>
    <dgm:cxn modelId="{60E98C7C-F742-4AF8-9223-E208D0A2D372}" type="presOf" srcId="{71CB59A1-D1C6-4550-8876-4E070612D34D}" destId="{E8EF827A-74E3-4CC3-9C79-96336C7555E4}" srcOrd="1" destOrd="0" presId="urn:microsoft.com/office/officeart/2005/8/layout/pyramid1"/>
    <dgm:cxn modelId="{1B5D50EB-7195-491D-A972-0D1B1E631F70}" type="presParOf" srcId="{2DDD1C00-D33C-47C7-8FB6-7F52C94B6354}" destId="{A514A78E-66D8-4937-8D54-D19C9070D929}" srcOrd="0" destOrd="0" presId="urn:microsoft.com/office/officeart/2005/8/layout/pyramid1"/>
    <dgm:cxn modelId="{91D403F6-26EE-4C3F-AC9B-7FB554F5EFB8}" type="presParOf" srcId="{A514A78E-66D8-4937-8D54-D19C9070D929}" destId="{BA9D82A5-4A89-4C8D-9562-A46B644341CB}" srcOrd="0" destOrd="0" presId="urn:microsoft.com/office/officeart/2005/8/layout/pyramid1"/>
    <dgm:cxn modelId="{A7B0B4E6-B56F-4791-BD7B-4E477C903476}" type="presParOf" srcId="{A514A78E-66D8-4937-8D54-D19C9070D929}" destId="{E20E3F8F-F05C-407C-A14A-7E93AC0EC8E8}" srcOrd="1" destOrd="0" presId="urn:microsoft.com/office/officeart/2005/8/layout/pyramid1"/>
    <dgm:cxn modelId="{0D8EE411-1DFC-40ED-A8AA-21BE0F58E0BE}" type="presParOf" srcId="{2DDD1C00-D33C-47C7-8FB6-7F52C94B6354}" destId="{643BF817-FC06-4B50-A20B-266344FDE254}" srcOrd="1" destOrd="0" presId="urn:microsoft.com/office/officeart/2005/8/layout/pyramid1"/>
    <dgm:cxn modelId="{8A9A8BAF-B2BE-4950-98B3-8368F8B3B6AF}" type="presParOf" srcId="{643BF817-FC06-4B50-A20B-266344FDE254}" destId="{ED5B1883-DC0A-472C-8183-50692F0A2CEF}" srcOrd="0" destOrd="0" presId="urn:microsoft.com/office/officeart/2005/8/layout/pyramid1"/>
    <dgm:cxn modelId="{B1562188-5162-46C3-B409-78D759999B1F}" type="presParOf" srcId="{643BF817-FC06-4B50-A20B-266344FDE254}" destId="{2DBFC88A-8EA4-4C53-A03D-EC3AFFB8BD90}" srcOrd="1" destOrd="0" presId="urn:microsoft.com/office/officeart/2005/8/layout/pyramid1"/>
    <dgm:cxn modelId="{388619D6-F717-413C-8D7D-04551A13AC40}" type="presParOf" srcId="{2DDD1C00-D33C-47C7-8FB6-7F52C94B6354}" destId="{B6C2C779-0E81-46DA-8EB2-FC2C3C8AC773}" srcOrd="2" destOrd="0" presId="urn:microsoft.com/office/officeart/2005/8/layout/pyramid1"/>
    <dgm:cxn modelId="{47400CDF-3B0B-44D9-B230-3F65563AF492}" type="presParOf" srcId="{B6C2C779-0E81-46DA-8EB2-FC2C3C8AC773}" destId="{DE1580C4-BFC1-4671-9A41-0D40B3465BFA}" srcOrd="0" destOrd="0" presId="urn:microsoft.com/office/officeart/2005/8/layout/pyramid1"/>
    <dgm:cxn modelId="{4D94962C-1273-4D7C-8FB0-19D0A8F98709}" type="presParOf" srcId="{B6C2C779-0E81-46DA-8EB2-FC2C3C8AC773}" destId="{763BD1C0-85D3-431A-9FDD-D683918AE153}" srcOrd="1" destOrd="0" presId="urn:microsoft.com/office/officeart/2005/8/layout/pyramid1"/>
    <dgm:cxn modelId="{B9FA0D15-9414-4856-8227-FBB1D3268925}" type="presParOf" srcId="{2DDD1C00-D33C-47C7-8FB6-7F52C94B6354}" destId="{8FC4E611-5020-4637-AD0E-A649725EA50F}" srcOrd="3" destOrd="0" presId="urn:microsoft.com/office/officeart/2005/8/layout/pyramid1"/>
    <dgm:cxn modelId="{0CC33281-BB6C-4B0D-9FBE-9176E3E3F628}" type="presParOf" srcId="{8FC4E611-5020-4637-AD0E-A649725EA50F}" destId="{A4C3E79A-D09A-413B-8C99-89502A00F292}" srcOrd="0" destOrd="0" presId="urn:microsoft.com/office/officeart/2005/8/layout/pyramid1"/>
    <dgm:cxn modelId="{CF53E42E-BE88-4F50-BE5A-4DC84D83A2A8}" type="presParOf" srcId="{8FC4E611-5020-4637-AD0E-A649725EA50F}" destId="{880FFDC4-FA1C-4069-8871-D2D09442C7F4}" srcOrd="1" destOrd="0" presId="urn:microsoft.com/office/officeart/2005/8/layout/pyramid1"/>
    <dgm:cxn modelId="{049F17B5-2D91-4651-9D0D-3554F0195541}" type="presParOf" srcId="{2DDD1C00-D33C-47C7-8FB6-7F52C94B6354}" destId="{62CA09BB-0D6C-4053-B3F1-50CCC7901B28}" srcOrd="4" destOrd="0" presId="urn:microsoft.com/office/officeart/2005/8/layout/pyramid1"/>
    <dgm:cxn modelId="{9DA8B9D1-DBFB-4E92-A468-0D6ACEE7E435}" type="presParOf" srcId="{62CA09BB-0D6C-4053-B3F1-50CCC7901B28}" destId="{5A6D6692-302E-486D-AD8E-CAFC8EEB134E}" srcOrd="0" destOrd="0" presId="urn:microsoft.com/office/officeart/2005/8/layout/pyramid1"/>
    <dgm:cxn modelId="{AA4A8E9F-0565-44AF-B5DD-90B41A10DD74}" type="presParOf" srcId="{62CA09BB-0D6C-4053-B3F1-50CCC7901B28}" destId="{E8EF827A-74E3-4CC3-9C79-96336C7555E4}" srcOrd="1" destOrd="0" presId="urn:microsoft.com/office/officeart/2005/8/layout/pyramid1"/>
    <dgm:cxn modelId="{53975EA4-9B9F-4D5F-866B-CF605702E6AD}" type="presParOf" srcId="{2DDD1C00-D33C-47C7-8FB6-7F52C94B6354}" destId="{D25F017D-A770-4708-B095-839F83D63ECD}" srcOrd="5" destOrd="0" presId="urn:microsoft.com/office/officeart/2005/8/layout/pyramid1"/>
    <dgm:cxn modelId="{BD9AFF34-57BD-48A8-A32D-9B60D5353630}" type="presParOf" srcId="{D25F017D-A770-4708-B095-839F83D63ECD}" destId="{1FD46E79-1827-423A-895B-D6B26F9C3EF7}" srcOrd="0" destOrd="0" presId="urn:microsoft.com/office/officeart/2005/8/layout/pyramid1"/>
    <dgm:cxn modelId="{893BB579-3854-4A33-A255-1E2D46523B54}" type="presParOf" srcId="{D25F017D-A770-4708-B095-839F83D63ECD}" destId="{5DF86D08-7BFB-465E-8255-A648C8998959}" srcOrd="1" destOrd="0" presId="urn:microsoft.com/office/officeart/2005/8/layout/pyramid1"/>
    <dgm:cxn modelId="{9F83A777-5314-437D-8E68-0947AFDCF5EC}" type="presParOf" srcId="{2DDD1C00-D33C-47C7-8FB6-7F52C94B6354}" destId="{9013203A-B64E-4274-9AC3-FF703B71899B}" srcOrd="6" destOrd="0" presId="urn:microsoft.com/office/officeart/2005/8/layout/pyramid1"/>
    <dgm:cxn modelId="{4FCA9A35-79CB-4740-8788-33FCAABAE69E}" type="presParOf" srcId="{9013203A-B64E-4274-9AC3-FF703B71899B}" destId="{FF82F98E-A84C-4C8D-806C-C5FEB45019AA}" srcOrd="0" destOrd="0" presId="urn:microsoft.com/office/officeart/2005/8/layout/pyramid1"/>
    <dgm:cxn modelId="{2FDDFFD9-F3A9-4A37-90B9-10F450BC9CAC}" type="presParOf" srcId="{9013203A-B64E-4274-9AC3-FF703B71899B}" destId="{7ACB4B5E-F360-420B-8405-2943DA23908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0FD6D-218E-48B0-9E6D-FDBCD7D330E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8A85D4-656E-48E0-BD0E-FF1316844C7D}">
      <dgm:prSet phldrT="[Text]"/>
      <dgm:spPr/>
      <dgm:t>
        <a:bodyPr/>
        <a:lstStyle/>
        <a:p>
          <a:r>
            <a:rPr lang="en-US" dirty="0" smtClean="0"/>
            <a:t>U.S. Oil Company</a:t>
          </a:r>
          <a:endParaRPr lang="en-US" dirty="0"/>
        </a:p>
      </dgm:t>
    </dgm:pt>
    <dgm:pt modelId="{F41675C6-6D53-4091-BBBC-829D1D0361E8}" type="parTrans" cxnId="{5513C27A-FF74-407E-9FAD-FA332F9C1AB7}">
      <dgm:prSet/>
      <dgm:spPr/>
      <dgm:t>
        <a:bodyPr/>
        <a:lstStyle/>
        <a:p>
          <a:endParaRPr lang="en-US"/>
        </a:p>
      </dgm:t>
    </dgm:pt>
    <dgm:pt modelId="{8CA08C09-9C46-40A4-8A55-14A7B0679D13}" type="sibTrans" cxnId="{5513C27A-FF74-407E-9FAD-FA332F9C1AB7}">
      <dgm:prSet/>
      <dgm:spPr/>
      <dgm:t>
        <a:bodyPr/>
        <a:lstStyle/>
        <a:p>
          <a:endParaRPr lang="en-US"/>
        </a:p>
      </dgm:t>
    </dgm:pt>
    <dgm:pt modelId="{1BAC6410-CCE2-4ACE-89C7-91F5B8F0AD40}">
      <dgm:prSet phldrT="[Text]"/>
      <dgm:spPr/>
      <dgm:t>
        <a:bodyPr/>
        <a:lstStyle/>
        <a:p>
          <a:r>
            <a:rPr lang="en-US" dirty="0" smtClean="0"/>
            <a:t>Independent Oil Refinery</a:t>
          </a:r>
          <a:endParaRPr lang="en-US" dirty="0"/>
        </a:p>
      </dgm:t>
    </dgm:pt>
    <dgm:pt modelId="{06913905-29F7-48C4-9A3F-77CFC62B1D2A}" type="parTrans" cxnId="{EEB3E68B-959B-4908-8D08-A16CBCB30398}">
      <dgm:prSet/>
      <dgm:spPr/>
      <dgm:t>
        <a:bodyPr/>
        <a:lstStyle/>
        <a:p>
          <a:endParaRPr lang="en-US"/>
        </a:p>
      </dgm:t>
    </dgm:pt>
    <dgm:pt modelId="{A0C60938-C36D-492F-AF18-1810B2EC1887}" type="sibTrans" cxnId="{EEB3E68B-959B-4908-8D08-A16CBCB30398}">
      <dgm:prSet/>
      <dgm:spPr/>
      <dgm:t>
        <a:bodyPr/>
        <a:lstStyle/>
        <a:p>
          <a:endParaRPr lang="en-US"/>
        </a:p>
      </dgm:t>
    </dgm:pt>
    <dgm:pt modelId="{84A6B5DA-11B4-4C8B-ADCA-0CD5EF1C94B4}">
      <dgm:prSet phldrT="[Text]"/>
      <dgm:spPr/>
      <dgm:t>
        <a:bodyPr/>
        <a:lstStyle/>
        <a:p>
          <a:r>
            <a:rPr lang="en-US" dirty="0" smtClean="0"/>
            <a:t>Independent Oil Refinery</a:t>
          </a:r>
          <a:endParaRPr lang="en-US" dirty="0"/>
        </a:p>
      </dgm:t>
    </dgm:pt>
    <dgm:pt modelId="{6B98B181-7EF6-4BB5-A91F-F305C3285469}" type="parTrans" cxnId="{6C84FCD6-3263-463E-8A26-EFE39B97EB75}">
      <dgm:prSet/>
      <dgm:spPr/>
      <dgm:t>
        <a:bodyPr/>
        <a:lstStyle/>
        <a:p>
          <a:endParaRPr lang="en-US"/>
        </a:p>
      </dgm:t>
    </dgm:pt>
    <dgm:pt modelId="{98B85C39-9BA8-4815-8EAD-BD3A45626960}" type="sibTrans" cxnId="{6C84FCD6-3263-463E-8A26-EFE39B97EB75}">
      <dgm:prSet/>
      <dgm:spPr/>
      <dgm:t>
        <a:bodyPr/>
        <a:lstStyle/>
        <a:p>
          <a:endParaRPr lang="en-US"/>
        </a:p>
      </dgm:t>
    </dgm:pt>
    <dgm:pt modelId="{F3BE5BB5-64E7-433F-8472-A09C8102305C}">
      <dgm:prSet/>
      <dgm:spPr/>
      <dgm:t>
        <a:bodyPr/>
        <a:lstStyle/>
        <a:p>
          <a:r>
            <a:rPr lang="en-US" dirty="0" smtClean="0"/>
            <a:t>Independent Oil Refinery</a:t>
          </a:r>
          <a:endParaRPr lang="en-US" dirty="0"/>
        </a:p>
      </dgm:t>
    </dgm:pt>
    <dgm:pt modelId="{DA0BF349-BFEF-462B-86BB-133EFAD523C1}" type="parTrans" cxnId="{74014F92-1198-42F6-A204-C7A8F147F81C}">
      <dgm:prSet/>
      <dgm:spPr/>
      <dgm:t>
        <a:bodyPr/>
        <a:lstStyle/>
        <a:p>
          <a:endParaRPr lang="en-US"/>
        </a:p>
      </dgm:t>
    </dgm:pt>
    <dgm:pt modelId="{D3DDB121-1606-40FA-AF59-FA97413FCC17}" type="sibTrans" cxnId="{74014F92-1198-42F6-A204-C7A8F147F81C}">
      <dgm:prSet/>
      <dgm:spPr/>
      <dgm:t>
        <a:bodyPr/>
        <a:lstStyle/>
        <a:p>
          <a:endParaRPr lang="en-US"/>
        </a:p>
      </dgm:t>
    </dgm:pt>
    <dgm:pt modelId="{F233CC16-F70E-4F3D-A642-16AF027B7118}">
      <dgm:prSet/>
      <dgm:spPr/>
      <dgm:t>
        <a:bodyPr/>
        <a:lstStyle/>
        <a:p>
          <a:r>
            <a:rPr lang="en-US" dirty="0" smtClean="0"/>
            <a:t>Independent Oil Refinery</a:t>
          </a:r>
          <a:endParaRPr lang="en-US" dirty="0"/>
        </a:p>
      </dgm:t>
    </dgm:pt>
    <dgm:pt modelId="{C0648FCC-163D-4448-BF0A-EB4A498B55DA}" type="parTrans" cxnId="{610FC0D2-215F-4667-A29E-057472E14860}">
      <dgm:prSet/>
      <dgm:spPr/>
      <dgm:t>
        <a:bodyPr/>
        <a:lstStyle/>
        <a:p>
          <a:endParaRPr lang="en-US"/>
        </a:p>
      </dgm:t>
    </dgm:pt>
    <dgm:pt modelId="{B58A6009-C39D-4ABE-A075-48B82D2BF491}" type="sibTrans" cxnId="{610FC0D2-215F-4667-A29E-057472E14860}">
      <dgm:prSet/>
      <dgm:spPr/>
      <dgm:t>
        <a:bodyPr/>
        <a:lstStyle/>
        <a:p>
          <a:endParaRPr lang="en-US"/>
        </a:p>
      </dgm:t>
    </dgm:pt>
    <dgm:pt modelId="{009CEC2B-76C6-40DF-8C39-15227C5F1971}" type="pres">
      <dgm:prSet presAssocID="{D790FD6D-218E-48B0-9E6D-FDBCD7D330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8104B5-24EA-4940-91EE-DB3BCA15D59B}" type="pres">
      <dgm:prSet presAssocID="{008A85D4-656E-48E0-BD0E-FF1316844C7D}" presName="hierRoot1" presStyleCnt="0"/>
      <dgm:spPr/>
    </dgm:pt>
    <dgm:pt modelId="{3791648D-8099-42F1-93D9-39491D76C5BA}" type="pres">
      <dgm:prSet presAssocID="{008A85D4-656E-48E0-BD0E-FF1316844C7D}" presName="composite" presStyleCnt="0"/>
      <dgm:spPr/>
    </dgm:pt>
    <dgm:pt modelId="{DFE59850-CA42-4BF4-AEAB-F2A1DDAB4280}" type="pres">
      <dgm:prSet presAssocID="{008A85D4-656E-48E0-BD0E-FF1316844C7D}" presName="background" presStyleLbl="node0" presStyleIdx="0" presStyleCnt="1"/>
      <dgm:spPr/>
    </dgm:pt>
    <dgm:pt modelId="{678E79EF-9E4E-474E-95C3-C5B9A608CB68}" type="pres">
      <dgm:prSet presAssocID="{008A85D4-656E-48E0-BD0E-FF1316844C7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858B0A-4B99-4654-9072-3DD4F73FB5A6}" type="pres">
      <dgm:prSet presAssocID="{008A85D4-656E-48E0-BD0E-FF1316844C7D}" presName="hierChild2" presStyleCnt="0"/>
      <dgm:spPr/>
    </dgm:pt>
    <dgm:pt modelId="{3B9BD1B6-4F03-460E-B2F1-F2FB2E8642AA}" type="pres">
      <dgm:prSet presAssocID="{06913905-29F7-48C4-9A3F-77CFC62B1D2A}" presName="Name10" presStyleLbl="parChTrans1D2" presStyleIdx="0" presStyleCnt="4"/>
      <dgm:spPr/>
      <dgm:t>
        <a:bodyPr/>
        <a:lstStyle/>
        <a:p>
          <a:endParaRPr lang="en-US"/>
        </a:p>
      </dgm:t>
    </dgm:pt>
    <dgm:pt modelId="{D9385DF9-96EA-4AEE-8000-7D611F03B056}" type="pres">
      <dgm:prSet presAssocID="{1BAC6410-CCE2-4ACE-89C7-91F5B8F0AD40}" presName="hierRoot2" presStyleCnt="0"/>
      <dgm:spPr/>
    </dgm:pt>
    <dgm:pt modelId="{77705D2D-F454-48F0-857F-26D2B49CF14E}" type="pres">
      <dgm:prSet presAssocID="{1BAC6410-CCE2-4ACE-89C7-91F5B8F0AD40}" presName="composite2" presStyleCnt="0"/>
      <dgm:spPr/>
    </dgm:pt>
    <dgm:pt modelId="{118E187F-086E-43CC-8315-AF01F26A9AC9}" type="pres">
      <dgm:prSet presAssocID="{1BAC6410-CCE2-4ACE-89C7-91F5B8F0AD40}" presName="background2" presStyleLbl="node2" presStyleIdx="0" presStyleCnt="4"/>
      <dgm:spPr/>
    </dgm:pt>
    <dgm:pt modelId="{D31B0E83-478D-4FF7-9864-E42C05F35D07}" type="pres">
      <dgm:prSet presAssocID="{1BAC6410-CCE2-4ACE-89C7-91F5B8F0AD4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4388B-40BD-49A8-A150-0424327E8487}" type="pres">
      <dgm:prSet presAssocID="{1BAC6410-CCE2-4ACE-89C7-91F5B8F0AD40}" presName="hierChild3" presStyleCnt="0"/>
      <dgm:spPr/>
    </dgm:pt>
    <dgm:pt modelId="{7833CC1D-B583-4565-B984-78BC8B9248E5}" type="pres">
      <dgm:prSet presAssocID="{6B98B181-7EF6-4BB5-A91F-F305C3285469}" presName="Name10" presStyleLbl="parChTrans1D2" presStyleIdx="1" presStyleCnt="4"/>
      <dgm:spPr/>
      <dgm:t>
        <a:bodyPr/>
        <a:lstStyle/>
        <a:p>
          <a:endParaRPr lang="en-US"/>
        </a:p>
      </dgm:t>
    </dgm:pt>
    <dgm:pt modelId="{B83C910B-90ED-4CA2-9CF7-A6EAE6A58598}" type="pres">
      <dgm:prSet presAssocID="{84A6B5DA-11B4-4C8B-ADCA-0CD5EF1C94B4}" presName="hierRoot2" presStyleCnt="0"/>
      <dgm:spPr/>
    </dgm:pt>
    <dgm:pt modelId="{5F960B26-E989-4124-BB52-2A32BEA56CBF}" type="pres">
      <dgm:prSet presAssocID="{84A6B5DA-11B4-4C8B-ADCA-0CD5EF1C94B4}" presName="composite2" presStyleCnt="0"/>
      <dgm:spPr/>
    </dgm:pt>
    <dgm:pt modelId="{D980D708-A4D3-41B6-90F9-2B6A66595386}" type="pres">
      <dgm:prSet presAssocID="{84A6B5DA-11B4-4C8B-ADCA-0CD5EF1C94B4}" presName="background2" presStyleLbl="node2" presStyleIdx="1" presStyleCnt="4"/>
      <dgm:spPr/>
    </dgm:pt>
    <dgm:pt modelId="{B4BB48D5-ACF0-4ABA-ADAE-EB3DA9790D2F}" type="pres">
      <dgm:prSet presAssocID="{84A6B5DA-11B4-4C8B-ADCA-0CD5EF1C94B4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8CDA5E-148A-4FCC-950D-DE2AEC9DCB14}" type="pres">
      <dgm:prSet presAssocID="{84A6B5DA-11B4-4C8B-ADCA-0CD5EF1C94B4}" presName="hierChild3" presStyleCnt="0"/>
      <dgm:spPr/>
    </dgm:pt>
    <dgm:pt modelId="{49E854B2-7310-4432-8D10-DE033D7A3860}" type="pres">
      <dgm:prSet presAssocID="{DA0BF349-BFEF-462B-86BB-133EFAD523C1}" presName="Name10" presStyleLbl="parChTrans1D2" presStyleIdx="2" presStyleCnt="4"/>
      <dgm:spPr/>
      <dgm:t>
        <a:bodyPr/>
        <a:lstStyle/>
        <a:p>
          <a:endParaRPr lang="en-US"/>
        </a:p>
      </dgm:t>
    </dgm:pt>
    <dgm:pt modelId="{9A1C0D9D-416F-43D0-AAC6-2533C1CBC7BA}" type="pres">
      <dgm:prSet presAssocID="{F3BE5BB5-64E7-433F-8472-A09C8102305C}" presName="hierRoot2" presStyleCnt="0"/>
      <dgm:spPr/>
    </dgm:pt>
    <dgm:pt modelId="{3CE37D86-3448-406C-A734-CC5EE47686DB}" type="pres">
      <dgm:prSet presAssocID="{F3BE5BB5-64E7-433F-8472-A09C8102305C}" presName="composite2" presStyleCnt="0"/>
      <dgm:spPr/>
    </dgm:pt>
    <dgm:pt modelId="{38C9B83A-3E45-41F5-8E08-F338EB6148E1}" type="pres">
      <dgm:prSet presAssocID="{F3BE5BB5-64E7-433F-8472-A09C8102305C}" presName="background2" presStyleLbl="node2" presStyleIdx="2" presStyleCnt="4"/>
      <dgm:spPr/>
    </dgm:pt>
    <dgm:pt modelId="{1CAE5DB1-8974-411A-9D2F-FA7675A91164}" type="pres">
      <dgm:prSet presAssocID="{F3BE5BB5-64E7-433F-8472-A09C8102305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A6D1C-5821-4C00-8C12-4C15A050DE20}" type="pres">
      <dgm:prSet presAssocID="{F3BE5BB5-64E7-433F-8472-A09C8102305C}" presName="hierChild3" presStyleCnt="0"/>
      <dgm:spPr/>
    </dgm:pt>
    <dgm:pt modelId="{BC7B5D57-80EE-478D-9BA4-98A710DBC9BA}" type="pres">
      <dgm:prSet presAssocID="{C0648FCC-163D-4448-BF0A-EB4A498B55DA}" presName="Name10" presStyleLbl="parChTrans1D2" presStyleIdx="3" presStyleCnt="4"/>
      <dgm:spPr/>
      <dgm:t>
        <a:bodyPr/>
        <a:lstStyle/>
        <a:p>
          <a:endParaRPr lang="en-US"/>
        </a:p>
      </dgm:t>
    </dgm:pt>
    <dgm:pt modelId="{C062A395-2A63-460C-9AF8-BE767B8F60C3}" type="pres">
      <dgm:prSet presAssocID="{F233CC16-F70E-4F3D-A642-16AF027B7118}" presName="hierRoot2" presStyleCnt="0"/>
      <dgm:spPr/>
    </dgm:pt>
    <dgm:pt modelId="{16DC0505-F2F1-4512-8712-37A956E7E50A}" type="pres">
      <dgm:prSet presAssocID="{F233CC16-F70E-4F3D-A642-16AF027B7118}" presName="composite2" presStyleCnt="0"/>
      <dgm:spPr/>
    </dgm:pt>
    <dgm:pt modelId="{188DEF4F-2E6B-4CE7-8B2B-06F6436B840F}" type="pres">
      <dgm:prSet presAssocID="{F233CC16-F70E-4F3D-A642-16AF027B7118}" presName="background2" presStyleLbl="node2" presStyleIdx="3" presStyleCnt="4"/>
      <dgm:spPr/>
    </dgm:pt>
    <dgm:pt modelId="{F3771D5A-0587-4ADA-86EE-25E37F89A0B0}" type="pres">
      <dgm:prSet presAssocID="{F233CC16-F70E-4F3D-A642-16AF027B7118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68FCC1-5D82-488A-AFCE-48D032E84A12}" type="pres">
      <dgm:prSet presAssocID="{F233CC16-F70E-4F3D-A642-16AF027B7118}" presName="hierChild3" presStyleCnt="0"/>
      <dgm:spPr/>
    </dgm:pt>
  </dgm:ptLst>
  <dgm:cxnLst>
    <dgm:cxn modelId="{A3EFE97F-53BD-45DC-8D13-8CAD596A9D1D}" type="presOf" srcId="{F3BE5BB5-64E7-433F-8472-A09C8102305C}" destId="{1CAE5DB1-8974-411A-9D2F-FA7675A91164}" srcOrd="0" destOrd="0" presId="urn:microsoft.com/office/officeart/2005/8/layout/hierarchy1"/>
    <dgm:cxn modelId="{C0172942-DFF0-4857-B3C8-56E679A53432}" type="presOf" srcId="{DA0BF349-BFEF-462B-86BB-133EFAD523C1}" destId="{49E854B2-7310-4432-8D10-DE033D7A3860}" srcOrd="0" destOrd="0" presId="urn:microsoft.com/office/officeart/2005/8/layout/hierarchy1"/>
    <dgm:cxn modelId="{EA733134-8E96-4F51-A296-6BBB6697A9BD}" type="presOf" srcId="{008A85D4-656E-48E0-BD0E-FF1316844C7D}" destId="{678E79EF-9E4E-474E-95C3-C5B9A608CB68}" srcOrd="0" destOrd="0" presId="urn:microsoft.com/office/officeart/2005/8/layout/hierarchy1"/>
    <dgm:cxn modelId="{4CAA016E-C4F3-4DB6-8876-5430944B97B3}" type="presOf" srcId="{F233CC16-F70E-4F3D-A642-16AF027B7118}" destId="{F3771D5A-0587-4ADA-86EE-25E37F89A0B0}" srcOrd="0" destOrd="0" presId="urn:microsoft.com/office/officeart/2005/8/layout/hierarchy1"/>
    <dgm:cxn modelId="{74014F92-1198-42F6-A204-C7A8F147F81C}" srcId="{008A85D4-656E-48E0-BD0E-FF1316844C7D}" destId="{F3BE5BB5-64E7-433F-8472-A09C8102305C}" srcOrd="2" destOrd="0" parTransId="{DA0BF349-BFEF-462B-86BB-133EFAD523C1}" sibTransId="{D3DDB121-1606-40FA-AF59-FA97413FCC17}"/>
    <dgm:cxn modelId="{BF577155-E20C-4D66-B7B4-CBF5694F0FF1}" type="presOf" srcId="{D790FD6D-218E-48B0-9E6D-FDBCD7D330E4}" destId="{009CEC2B-76C6-40DF-8C39-15227C5F1971}" srcOrd="0" destOrd="0" presId="urn:microsoft.com/office/officeart/2005/8/layout/hierarchy1"/>
    <dgm:cxn modelId="{610FC0D2-215F-4667-A29E-057472E14860}" srcId="{008A85D4-656E-48E0-BD0E-FF1316844C7D}" destId="{F233CC16-F70E-4F3D-A642-16AF027B7118}" srcOrd="3" destOrd="0" parTransId="{C0648FCC-163D-4448-BF0A-EB4A498B55DA}" sibTransId="{B58A6009-C39D-4ABE-A075-48B82D2BF491}"/>
    <dgm:cxn modelId="{6C84FCD6-3263-463E-8A26-EFE39B97EB75}" srcId="{008A85D4-656E-48E0-BD0E-FF1316844C7D}" destId="{84A6B5DA-11B4-4C8B-ADCA-0CD5EF1C94B4}" srcOrd="1" destOrd="0" parTransId="{6B98B181-7EF6-4BB5-A91F-F305C3285469}" sibTransId="{98B85C39-9BA8-4815-8EAD-BD3A45626960}"/>
    <dgm:cxn modelId="{F4AA0B44-D2FE-4549-AF46-DD9B8C0B7F2A}" type="presOf" srcId="{06913905-29F7-48C4-9A3F-77CFC62B1D2A}" destId="{3B9BD1B6-4F03-460E-B2F1-F2FB2E8642AA}" srcOrd="0" destOrd="0" presId="urn:microsoft.com/office/officeart/2005/8/layout/hierarchy1"/>
    <dgm:cxn modelId="{7A92ECF4-71EE-4FD0-9780-EB795A9F6564}" type="presOf" srcId="{C0648FCC-163D-4448-BF0A-EB4A498B55DA}" destId="{BC7B5D57-80EE-478D-9BA4-98A710DBC9BA}" srcOrd="0" destOrd="0" presId="urn:microsoft.com/office/officeart/2005/8/layout/hierarchy1"/>
    <dgm:cxn modelId="{CFAD6FB8-9DDF-4ACE-A890-9BF1A86F1E78}" type="presOf" srcId="{6B98B181-7EF6-4BB5-A91F-F305C3285469}" destId="{7833CC1D-B583-4565-B984-78BC8B9248E5}" srcOrd="0" destOrd="0" presId="urn:microsoft.com/office/officeart/2005/8/layout/hierarchy1"/>
    <dgm:cxn modelId="{EA530578-FC56-41F1-87D8-0D68598DA5B0}" type="presOf" srcId="{84A6B5DA-11B4-4C8B-ADCA-0CD5EF1C94B4}" destId="{B4BB48D5-ACF0-4ABA-ADAE-EB3DA9790D2F}" srcOrd="0" destOrd="0" presId="urn:microsoft.com/office/officeart/2005/8/layout/hierarchy1"/>
    <dgm:cxn modelId="{5513C27A-FF74-407E-9FAD-FA332F9C1AB7}" srcId="{D790FD6D-218E-48B0-9E6D-FDBCD7D330E4}" destId="{008A85D4-656E-48E0-BD0E-FF1316844C7D}" srcOrd="0" destOrd="0" parTransId="{F41675C6-6D53-4091-BBBC-829D1D0361E8}" sibTransId="{8CA08C09-9C46-40A4-8A55-14A7B0679D13}"/>
    <dgm:cxn modelId="{ECAACB0E-72FE-46C2-86D4-1356A76DF214}" type="presOf" srcId="{1BAC6410-CCE2-4ACE-89C7-91F5B8F0AD40}" destId="{D31B0E83-478D-4FF7-9864-E42C05F35D07}" srcOrd="0" destOrd="0" presId="urn:microsoft.com/office/officeart/2005/8/layout/hierarchy1"/>
    <dgm:cxn modelId="{EEB3E68B-959B-4908-8D08-A16CBCB30398}" srcId="{008A85D4-656E-48E0-BD0E-FF1316844C7D}" destId="{1BAC6410-CCE2-4ACE-89C7-91F5B8F0AD40}" srcOrd="0" destOrd="0" parTransId="{06913905-29F7-48C4-9A3F-77CFC62B1D2A}" sibTransId="{A0C60938-C36D-492F-AF18-1810B2EC1887}"/>
    <dgm:cxn modelId="{BC558421-674A-44DD-A6EF-9A71EAC36B4C}" type="presParOf" srcId="{009CEC2B-76C6-40DF-8C39-15227C5F1971}" destId="{9A8104B5-24EA-4940-91EE-DB3BCA15D59B}" srcOrd="0" destOrd="0" presId="urn:microsoft.com/office/officeart/2005/8/layout/hierarchy1"/>
    <dgm:cxn modelId="{36666658-B40F-4A9F-BAAE-7ABBF04C9389}" type="presParOf" srcId="{9A8104B5-24EA-4940-91EE-DB3BCA15D59B}" destId="{3791648D-8099-42F1-93D9-39491D76C5BA}" srcOrd="0" destOrd="0" presId="urn:microsoft.com/office/officeart/2005/8/layout/hierarchy1"/>
    <dgm:cxn modelId="{D85AC16D-C5F3-45EE-988B-3144183D9908}" type="presParOf" srcId="{3791648D-8099-42F1-93D9-39491D76C5BA}" destId="{DFE59850-CA42-4BF4-AEAB-F2A1DDAB4280}" srcOrd="0" destOrd="0" presId="urn:microsoft.com/office/officeart/2005/8/layout/hierarchy1"/>
    <dgm:cxn modelId="{DB468CA2-084B-42C1-B354-8426D9B81AF2}" type="presParOf" srcId="{3791648D-8099-42F1-93D9-39491D76C5BA}" destId="{678E79EF-9E4E-474E-95C3-C5B9A608CB68}" srcOrd="1" destOrd="0" presId="urn:microsoft.com/office/officeart/2005/8/layout/hierarchy1"/>
    <dgm:cxn modelId="{147CB1E8-EA1C-4542-A523-CB28B7A99C25}" type="presParOf" srcId="{9A8104B5-24EA-4940-91EE-DB3BCA15D59B}" destId="{80858B0A-4B99-4654-9072-3DD4F73FB5A6}" srcOrd="1" destOrd="0" presId="urn:microsoft.com/office/officeart/2005/8/layout/hierarchy1"/>
    <dgm:cxn modelId="{659ECC3C-EC3C-4157-8F41-71E28515F169}" type="presParOf" srcId="{80858B0A-4B99-4654-9072-3DD4F73FB5A6}" destId="{3B9BD1B6-4F03-460E-B2F1-F2FB2E8642AA}" srcOrd="0" destOrd="0" presId="urn:microsoft.com/office/officeart/2005/8/layout/hierarchy1"/>
    <dgm:cxn modelId="{BD579629-AAA7-491A-8277-2A0C73DE89AB}" type="presParOf" srcId="{80858B0A-4B99-4654-9072-3DD4F73FB5A6}" destId="{D9385DF9-96EA-4AEE-8000-7D611F03B056}" srcOrd="1" destOrd="0" presId="urn:microsoft.com/office/officeart/2005/8/layout/hierarchy1"/>
    <dgm:cxn modelId="{EDD4EF77-41EE-48D4-AE5D-9C1FBEDA05DB}" type="presParOf" srcId="{D9385DF9-96EA-4AEE-8000-7D611F03B056}" destId="{77705D2D-F454-48F0-857F-26D2B49CF14E}" srcOrd="0" destOrd="0" presId="urn:microsoft.com/office/officeart/2005/8/layout/hierarchy1"/>
    <dgm:cxn modelId="{C0F5F3B9-DB43-421E-9B8D-38274BEB8CA5}" type="presParOf" srcId="{77705D2D-F454-48F0-857F-26D2B49CF14E}" destId="{118E187F-086E-43CC-8315-AF01F26A9AC9}" srcOrd="0" destOrd="0" presId="urn:microsoft.com/office/officeart/2005/8/layout/hierarchy1"/>
    <dgm:cxn modelId="{9FE09269-9743-48A8-968E-4E8588EA83D6}" type="presParOf" srcId="{77705D2D-F454-48F0-857F-26D2B49CF14E}" destId="{D31B0E83-478D-4FF7-9864-E42C05F35D07}" srcOrd="1" destOrd="0" presId="urn:microsoft.com/office/officeart/2005/8/layout/hierarchy1"/>
    <dgm:cxn modelId="{6F12C97C-353D-42C1-802E-88AE60947D33}" type="presParOf" srcId="{D9385DF9-96EA-4AEE-8000-7D611F03B056}" destId="{6414388B-40BD-49A8-A150-0424327E8487}" srcOrd="1" destOrd="0" presId="urn:microsoft.com/office/officeart/2005/8/layout/hierarchy1"/>
    <dgm:cxn modelId="{056BF2D1-6856-4980-A424-12FCC6CB8887}" type="presParOf" srcId="{80858B0A-4B99-4654-9072-3DD4F73FB5A6}" destId="{7833CC1D-B583-4565-B984-78BC8B9248E5}" srcOrd="2" destOrd="0" presId="urn:microsoft.com/office/officeart/2005/8/layout/hierarchy1"/>
    <dgm:cxn modelId="{1FC94FA0-192F-4F2A-B137-03F63B4A4168}" type="presParOf" srcId="{80858B0A-4B99-4654-9072-3DD4F73FB5A6}" destId="{B83C910B-90ED-4CA2-9CF7-A6EAE6A58598}" srcOrd="3" destOrd="0" presId="urn:microsoft.com/office/officeart/2005/8/layout/hierarchy1"/>
    <dgm:cxn modelId="{FACBE0B2-F68A-456A-865F-5B19C06D6A91}" type="presParOf" srcId="{B83C910B-90ED-4CA2-9CF7-A6EAE6A58598}" destId="{5F960B26-E989-4124-BB52-2A32BEA56CBF}" srcOrd="0" destOrd="0" presId="urn:microsoft.com/office/officeart/2005/8/layout/hierarchy1"/>
    <dgm:cxn modelId="{AB4022A4-0EC0-4FEE-97E5-742F89C8EE44}" type="presParOf" srcId="{5F960B26-E989-4124-BB52-2A32BEA56CBF}" destId="{D980D708-A4D3-41B6-90F9-2B6A66595386}" srcOrd="0" destOrd="0" presId="urn:microsoft.com/office/officeart/2005/8/layout/hierarchy1"/>
    <dgm:cxn modelId="{5699D956-A1EC-43FE-86F5-DBF2C7E26745}" type="presParOf" srcId="{5F960B26-E989-4124-BB52-2A32BEA56CBF}" destId="{B4BB48D5-ACF0-4ABA-ADAE-EB3DA9790D2F}" srcOrd="1" destOrd="0" presId="urn:microsoft.com/office/officeart/2005/8/layout/hierarchy1"/>
    <dgm:cxn modelId="{49E08064-5B88-4D6D-835C-5BA0613574A9}" type="presParOf" srcId="{B83C910B-90ED-4CA2-9CF7-A6EAE6A58598}" destId="{C28CDA5E-148A-4FCC-950D-DE2AEC9DCB14}" srcOrd="1" destOrd="0" presId="urn:microsoft.com/office/officeart/2005/8/layout/hierarchy1"/>
    <dgm:cxn modelId="{B9C22018-224E-4295-BDC9-6A7EC3A5953A}" type="presParOf" srcId="{80858B0A-4B99-4654-9072-3DD4F73FB5A6}" destId="{49E854B2-7310-4432-8D10-DE033D7A3860}" srcOrd="4" destOrd="0" presId="urn:microsoft.com/office/officeart/2005/8/layout/hierarchy1"/>
    <dgm:cxn modelId="{09A41C7F-7739-4FDE-9396-213C2CB4E8B8}" type="presParOf" srcId="{80858B0A-4B99-4654-9072-3DD4F73FB5A6}" destId="{9A1C0D9D-416F-43D0-AAC6-2533C1CBC7BA}" srcOrd="5" destOrd="0" presId="urn:microsoft.com/office/officeart/2005/8/layout/hierarchy1"/>
    <dgm:cxn modelId="{404B00F8-83A3-4E34-9137-86AC44316680}" type="presParOf" srcId="{9A1C0D9D-416F-43D0-AAC6-2533C1CBC7BA}" destId="{3CE37D86-3448-406C-A734-CC5EE47686DB}" srcOrd="0" destOrd="0" presId="urn:microsoft.com/office/officeart/2005/8/layout/hierarchy1"/>
    <dgm:cxn modelId="{8AADF50F-D3B2-4B9B-8BDD-D438925B4EA2}" type="presParOf" srcId="{3CE37D86-3448-406C-A734-CC5EE47686DB}" destId="{38C9B83A-3E45-41F5-8E08-F338EB6148E1}" srcOrd="0" destOrd="0" presId="urn:microsoft.com/office/officeart/2005/8/layout/hierarchy1"/>
    <dgm:cxn modelId="{3FEB8BB7-87D4-4213-B995-738602FC03D2}" type="presParOf" srcId="{3CE37D86-3448-406C-A734-CC5EE47686DB}" destId="{1CAE5DB1-8974-411A-9D2F-FA7675A91164}" srcOrd="1" destOrd="0" presId="urn:microsoft.com/office/officeart/2005/8/layout/hierarchy1"/>
    <dgm:cxn modelId="{6FA7CF91-3A82-4EB7-9715-8C13DC9694EF}" type="presParOf" srcId="{9A1C0D9D-416F-43D0-AAC6-2533C1CBC7BA}" destId="{3D7A6D1C-5821-4C00-8C12-4C15A050DE20}" srcOrd="1" destOrd="0" presId="urn:microsoft.com/office/officeart/2005/8/layout/hierarchy1"/>
    <dgm:cxn modelId="{E619466C-A08F-408C-A38F-6A5458089BED}" type="presParOf" srcId="{80858B0A-4B99-4654-9072-3DD4F73FB5A6}" destId="{BC7B5D57-80EE-478D-9BA4-98A710DBC9BA}" srcOrd="6" destOrd="0" presId="urn:microsoft.com/office/officeart/2005/8/layout/hierarchy1"/>
    <dgm:cxn modelId="{DB1131EA-D01C-498F-BDF7-F7820F1339E8}" type="presParOf" srcId="{80858B0A-4B99-4654-9072-3DD4F73FB5A6}" destId="{C062A395-2A63-460C-9AF8-BE767B8F60C3}" srcOrd="7" destOrd="0" presId="urn:microsoft.com/office/officeart/2005/8/layout/hierarchy1"/>
    <dgm:cxn modelId="{E2BD25D3-BBE5-4FA8-8932-2A5F471475D4}" type="presParOf" srcId="{C062A395-2A63-460C-9AF8-BE767B8F60C3}" destId="{16DC0505-F2F1-4512-8712-37A956E7E50A}" srcOrd="0" destOrd="0" presId="urn:microsoft.com/office/officeart/2005/8/layout/hierarchy1"/>
    <dgm:cxn modelId="{505B2D3C-714F-4733-8F62-B20EC17C6EA7}" type="presParOf" srcId="{16DC0505-F2F1-4512-8712-37A956E7E50A}" destId="{188DEF4F-2E6B-4CE7-8B2B-06F6436B840F}" srcOrd="0" destOrd="0" presId="urn:microsoft.com/office/officeart/2005/8/layout/hierarchy1"/>
    <dgm:cxn modelId="{DF396CBA-CAD5-4C20-BF50-E422CE7C8B49}" type="presParOf" srcId="{16DC0505-F2F1-4512-8712-37A956E7E50A}" destId="{F3771D5A-0587-4ADA-86EE-25E37F89A0B0}" srcOrd="1" destOrd="0" presId="urn:microsoft.com/office/officeart/2005/8/layout/hierarchy1"/>
    <dgm:cxn modelId="{946B1654-CF11-4969-B7BD-28634E6A9A5F}" type="presParOf" srcId="{C062A395-2A63-460C-9AF8-BE767B8F60C3}" destId="{4A68FCC1-5D82-488A-AFCE-48D032E84A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D82A5-4A89-4C8D-9562-A46B644341CB}">
      <dsp:nvSpPr>
        <dsp:cNvPr id="0" name=""/>
        <dsp:cNvSpPr/>
      </dsp:nvSpPr>
      <dsp:spPr>
        <a:xfrm>
          <a:off x="3918857" y="0"/>
          <a:ext cx="1306285" cy="812586"/>
        </a:xfrm>
        <a:prstGeom prst="trapezoid">
          <a:avLst>
            <a:gd name="adj" fmla="val 803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Ace Meat Industries</a:t>
          </a:r>
          <a:endParaRPr lang="en-US" sz="2400" kern="1200" dirty="0"/>
        </a:p>
      </dsp:txBody>
      <dsp:txXfrm>
        <a:off x="3918857" y="0"/>
        <a:ext cx="1306285" cy="812586"/>
      </dsp:txXfrm>
    </dsp:sp>
    <dsp:sp modelId="{ED5B1883-DC0A-472C-8183-50692F0A2CEF}">
      <dsp:nvSpPr>
        <dsp:cNvPr id="0" name=""/>
        <dsp:cNvSpPr/>
      </dsp:nvSpPr>
      <dsp:spPr>
        <a:xfrm>
          <a:off x="3265714" y="812586"/>
          <a:ext cx="2612571" cy="812586"/>
        </a:xfrm>
        <a:prstGeom prst="trapezoid">
          <a:avLst>
            <a:gd name="adj" fmla="val 803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Delivery Wagons</a:t>
          </a:r>
          <a:endParaRPr lang="en-US" sz="2400" kern="1200" dirty="0"/>
        </a:p>
      </dsp:txBody>
      <dsp:txXfrm>
        <a:off x="3722914" y="812586"/>
        <a:ext cx="1698171" cy="812586"/>
      </dsp:txXfrm>
    </dsp:sp>
    <dsp:sp modelId="{DE1580C4-BFC1-4671-9A41-0D40B3465BFA}">
      <dsp:nvSpPr>
        <dsp:cNvPr id="0" name=""/>
        <dsp:cNvSpPr/>
      </dsp:nvSpPr>
      <dsp:spPr>
        <a:xfrm>
          <a:off x="2612571" y="1625173"/>
          <a:ext cx="3918857" cy="812586"/>
        </a:xfrm>
        <a:prstGeom prst="trapezoid">
          <a:avLst>
            <a:gd name="adj" fmla="val 803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Meat Packing Plant</a:t>
          </a:r>
          <a:endParaRPr lang="en-US" sz="2400" kern="1200" dirty="0"/>
        </a:p>
      </dsp:txBody>
      <dsp:txXfrm>
        <a:off x="3298371" y="1625173"/>
        <a:ext cx="2547257" cy="812586"/>
      </dsp:txXfrm>
    </dsp:sp>
    <dsp:sp modelId="{A4C3E79A-D09A-413B-8C99-89502A00F292}">
      <dsp:nvSpPr>
        <dsp:cNvPr id="0" name=""/>
        <dsp:cNvSpPr/>
      </dsp:nvSpPr>
      <dsp:spPr>
        <a:xfrm>
          <a:off x="1959428" y="2437759"/>
          <a:ext cx="5225142" cy="812586"/>
        </a:xfrm>
        <a:prstGeom prst="trapezoid">
          <a:avLst>
            <a:gd name="adj" fmla="val 803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Cooled Warehouse</a:t>
          </a:r>
          <a:endParaRPr lang="en-US" sz="2400" kern="1200" dirty="0"/>
        </a:p>
      </dsp:txBody>
      <dsp:txXfrm>
        <a:off x="2873828" y="2437759"/>
        <a:ext cx="3396342" cy="812586"/>
      </dsp:txXfrm>
    </dsp:sp>
    <dsp:sp modelId="{5A6D6692-302E-486D-AD8E-CAFC8EEB134E}">
      <dsp:nvSpPr>
        <dsp:cNvPr id="0" name=""/>
        <dsp:cNvSpPr/>
      </dsp:nvSpPr>
      <dsp:spPr>
        <a:xfrm>
          <a:off x="1306285" y="3250346"/>
          <a:ext cx="6531428" cy="812586"/>
        </a:xfrm>
        <a:prstGeom prst="trapezoid">
          <a:avLst>
            <a:gd name="adj" fmla="val 803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Refrigerated Railroad Cars</a:t>
          </a:r>
          <a:endParaRPr lang="en-US" sz="2400" kern="1200" dirty="0"/>
        </a:p>
      </dsp:txBody>
      <dsp:txXfrm>
        <a:off x="2449285" y="3250346"/>
        <a:ext cx="4245428" cy="812586"/>
      </dsp:txXfrm>
    </dsp:sp>
    <dsp:sp modelId="{1FD46E79-1827-423A-895B-D6B26F9C3EF7}">
      <dsp:nvSpPr>
        <dsp:cNvPr id="0" name=""/>
        <dsp:cNvSpPr/>
      </dsp:nvSpPr>
      <dsp:spPr>
        <a:xfrm>
          <a:off x="653142" y="4062932"/>
          <a:ext cx="7837714" cy="812586"/>
        </a:xfrm>
        <a:prstGeom prst="trapezoid">
          <a:avLst>
            <a:gd name="adj" fmla="val 803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Slaughterhouse</a:t>
          </a:r>
          <a:endParaRPr lang="en-US" sz="2400" kern="1200" dirty="0"/>
        </a:p>
      </dsp:txBody>
      <dsp:txXfrm>
        <a:off x="2024742" y="4062932"/>
        <a:ext cx="5094514" cy="812586"/>
      </dsp:txXfrm>
    </dsp:sp>
    <dsp:sp modelId="{FF82F98E-A84C-4C8D-806C-C5FEB45019AA}">
      <dsp:nvSpPr>
        <dsp:cNvPr id="0" name=""/>
        <dsp:cNvSpPr/>
      </dsp:nvSpPr>
      <dsp:spPr>
        <a:xfrm>
          <a:off x="0" y="4875519"/>
          <a:ext cx="9144000" cy="812586"/>
        </a:xfrm>
        <a:prstGeom prst="trapezoid">
          <a:avLst>
            <a:gd name="adj" fmla="val 803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Cattle</a:t>
          </a:r>
          <a:endParaRPr lang="en-US" sz="2400" kern="1200" dirty="0"/>
        </a:p>
      </dsp:txBody>
      <dsp:txXfrm>
        <a:off x="1600199" y="4875519"/>
        <a:ext cx="5943600" cy="81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B5D57-80EE-478D-9BA4-98A710DBC9BA}">
      <dsp:nvSpPr>
        <dsp:cNvPr id="0" name=""/>
        <dsp:cNvSpPr/>
      </dsp:nvSpPr>
      <dsp:spPr>
        <a:xfrm>
          <a:off x="4465736" y="2173605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3506688" y="379094"/>
              </a:lnTo>
              <a:lnTo>
                <a:pt x="3506688" y="556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854B2-7310-4432-8D10-DE033D7A3860}">
      <dsp:nvSpPr>
        <dsp:cNvPr id="0" name=""/>
        <dsp:cNvSpPr/>
      </dsp:nvSpPr>
      <dsp:spPr>
        <a:xfrm>
          <a:off x="4465736" y="2173605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1168896" y="379094"/>
              </a:lnTo>
              <a:lnTo>
                <a:pt x="1168896" y="556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3CC1D-B583-4565-B984-78BC8B9248E5}">
      <dsp:nvSpPr>
        <dsp:cNvPr id="0" name=""/>
        <dsp:cNvSpPr/>
      </dsp:nvSpPr>
      <dsp:spPr>
        <a:xfrm>
          <a:off x="3296840" y="2173605"/>
          <a:ext cx="1168896" cy="556288"/>
        </a:xfrm>
        <a:custGeom>
          <a:avLst/>
          <a:gdLst/>
          <a:ahLst/>
          <a:cxnLst/>
          <a:rect l="0" t="0" r="0" b="0"/>
          <a:pathLst>
            <a:path>
              <a:moveTo>
                <a:pt x="1168896" y="0"/>
              </a:moveTo>
              <a:lnTo>
                <a:pt x="1168896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BD1B6-4F03-460E-B2F1-F2FB2E8642AA}">
      <dsp:nvSpPr>
        <dsp:cNvPr id="0" name=""/>
        <dsp:cNvSpPr/>
      </dsp:nvSpPr>
      <dsp:spPr>
        <a:xfrm>
          <a:off x="959048" y="2173605"/>
          <a:ext cx="3506688" cy="556288"/>
        </a:xfrm>
        <a:custGeom>
          <a:avLst/>
          <a:gdLst/>
          <a:ahLst/>
          <a:cxnLst/>
          <a:rect l="0" t="0" r="0" b="0"/>
          <a:pathLst>
            <a:path>
              <a:moveTo>
                <a:pt x="3506688" y="0"/>
              </a:moveTo>
              <a:lnTo>
                <a:pt x="3506688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59850-CA42-4BF4-AEAB-F2A1DDAB4280}">
      <dsp:nvSpPr>
        <dsp:cNvPr id="0" name=""/>
        <dsp:cNvSpPr/>
      </dsp:nvSpPr>
      <dsp:spPr>
        <a:xfrm>
          <a:off x="3509367" y="959016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E79EF-9E4E-474E-95C3-C5B9A608CB68}">
      <dsp:nvSpPr>
        <dsp:cNvPr id="0" name=""/>
        <dsp:cNvSpPr/>
      </dsp:nvSpPr>
      <dsp:spPr>
        <a:xfrm>
          <a:off x="3721893" y="1160916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U.S. Oil Company</a:t>
          </a:r>
          <a:endParaRPr lang="en-US" sz="2400" kern="1200" dirty="0"/>
        </a:p>
      </dsp:txBody>
      <dsp:txXfrm>
        <a:off x="3757467" y="1196490"/>
        <a:ext cx="1841591" cy="1143441"/>
      </dsp:txXfrm>
    </dsp:sp>
    <dsp:sp modelId="{118E187F-086E-43CC-8315-AF01F26A9AC9}">
      <dsp:nvSpPr>
        <dsp:cNvPr id="0" name=""/>
        <dsp:cNvSpPr/>
      </dsp:nvSpPr>
      <dsp:spPr>
        <a:xfrm>
          <a:off x="2678" y="2729894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B0E83-478D-4FF7-9864-E42C05F35D07}">
      <dsp:nvSpPr>
        <dsp:cNvPr id="0" name=""/>
        <dsp:cNvSpPr/>
      </dsp:nvSpPr>
      <dsp:spPr>
        <a:xfrm>
          <a:off x="215205" y="29317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Independent Oil Refinery</a:t>
          </a:r>
          <a:endParaRPr lang="en-US" sz="2400" kern="1200" dirty="0"/>
        </a:p>
      </dsp:txBody>
      <dsp:txXfrm>
        <a:off x="250779" y="2967368"/>
        <a:ext cx="1841591" cy="1143441"/>
      </dsp:txXfrm>
    </dsp:sp>
    <dsp:sp modelId="{D980D708-A4D3-41B6-90F9-2B6A66595386}">
      <dsp:nvSpPr>
        <dsp:cNvPr id="0" name=""/>
        <dsp:cNvSpPr/>
      </dsp:nvSpPr>
      <dsp:spPr>
        <a:xfrm>
          <a:off x="2340471" y="2729894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B48D5-ACF0-4ABA-ADAE-EB3DA9790D2F}">
      <dsp:nvSpPr>
        <dsp:cNvPr id="0" name=""/>
        <dsp:cNvSpPr/>
      </dsp:nvSpPr>
      <dsp:spPr>
        <a:xfrm>
          <a:off x="2552997" y="29317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Independent Oil Refinery</a:t>
          </a:r>
          <a:endParaRPr lang="en-US" sz="2400" kern="1200" dirty="0"/>
        </a:p>
      </dsp:txBody>
      <dsp:txXfrm>
        <a:off x="2588571" y="2967368"/>
        <a:ext cx="1841591" cy="1143441"/>
      </dsp:txXfrm>
    </dsp:sp>
    <dsp:sp modelId="{38C9B83A-3E45-41F5-8E08-F338EB6148E1}">
      <dsp:nvSpPr>
        <dsp:cNvPr id="0" name=""/>
        <dsp:cNvSpPr/>
      </dsp:nvSpPr>
      <dsp:spPr>
        <a:xfrm>
          <a:off x="4678263" y="2729894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E5DB1-8974-411A-9D2F-FA7675A91164}">
      <dsp:nvSpPr>
        <dsp:cNvPr id="0" name=""/>
        <dsp:cNvSpPr/>
      </dsp:nvSpPr>
      <dsp:spPr>
        <a:xfrm>
          <a:off x="4890789" y="29317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Independent Oil Refinery</a:t>
          </a:r>
          <a:endParaRPr lang="en-US" sz="2400" kern="1200" dirty="0"/>
        </a:p>
      </dsp:txBody>
      <dsp:txXfrm>
        <a:off x="4926363" y="2967368"/>
        <a:ext cx="1841591" cy="1143441"/>
      </dsp:txXfrm>
    </dsp:sp>
    <dsp:sp modelId="{188DEF4F-2E6B-4CE7-8B2B-06F6436B840F}">
      <dsp:nvSpPr>
        <dsp:cNvPr id="0" name=""/>
        <dsp:cNvSpPr/>
      </dsp:nvSpPr>
      <dsp:spPr>
        <a:xfrm>
          <a:off x="7016055" y="2729894"/>
          <a:ext cx="1912739" cy="1214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71D5A-0587-4ADA-86EE-25E37F89A0B0}">
      <dsp:nvSpPr>
        <dsp:cNvPr id="0" name=""/>
        <dsp:cNvSpPr/>
      </dsp:nvSpPr>
      <dsp:spPr>
        <a:xfrm>
          <a:off x="7228582" y="2931794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Independent Oil Refinery</a:t>
          </a:r>
          <a:endParaRPr lang="en-US" sz="2400" kern="1200" dirty="0"/>
        </a:p>
      </dsp:txBody>
      <dsp:txXfrm>
        <a:off x="7264156" y="2967368"/>
        <a:ext cx="1841591" cy="1143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C42EF315-75BB-47AC-ACD0-D5947CED63D8}" type="datetimeFigureOut">
              <a:rPr lang="en-US"/>
              <a:pPr>
                <a:defRPr/>
              </a:pPr>
              <a:t>12/13/2017</a:t>
            </a:fld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FC3778E4-478D-473F-93C1-D839DEB84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3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44287E91-949F-44A9-9F9A-1F63E81EE2CA}" type="datetimeFigureOut">
              <a:rPr lang="en-US"/>
              <a:pPr>
                <a:defRPr/>
              </a:pPr>
              <a:t>12/13/2017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451A964D-F840-4B1F-B63E-C6125BF3F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A964D-F840-4B1F-B63E-C6125BF3FDF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6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7706AAB-0256-4D0E-8C10-7728852A3379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129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17A0F-0235-4D72-897F-66209083E39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686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BA2E1C3-3C8F-4ACB-A245-AB0C14A3CD07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712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D628A77-6BFA-4707-8C5C-A3F365F8570A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7979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164A5E2-9B10-4064-89FC-9FDBBC40CECB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0477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1D3D5-21C1-4E54-BC1D-9D3721AF38D5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5815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669C8B-DA05-4662-A3F8-CE2D60BCDC40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846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8CEC96E-BF12-40DD-903E-504D7B2D04DC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8843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61E37C7-0246-4153-B9CF-8A513C95F1B7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0838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53ADE-54D8-4EBB-8262-2915B2CE631B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90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BA5671F-CF1F-485D-A6C3-2035A27DC69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1849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37B4D-B28C-4548-BE6B-395315F7E7C0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0342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D7939-2594-4993-BFAC-A5E127FF94EC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20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05B77-58D0-4061-92E7-DA97FE52165A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7990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5A48B-A64C-47D9-AE03-2A79E1B0B2D9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9599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1E37F-2271-4A80-9E19-7351E5FAAA3B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8671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16A59-667D-4A23-B77A-A9DF56BCCFEA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069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45CE1-6628-41BB-B0F9-D3049EC59B04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3127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0EEA7-5171-4C3F-9DD5-022E3BD9B4E3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9014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9FBC9-980B-4ED3-A878-142B2AC49D76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5532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A964D-F840-4B1F-B63E-C6125BF3FDF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40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9ECCB-E355-4310-BB9B-D0CED084D86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582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BF5F5-C115-4A73-B50B-F75FE324FE69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927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A964D-F840-4B1F-B63E-C6125BF3FD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6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A964D-F840-4B1F-B63E-C6125BF3FD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47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5D1C3-7ADF-459F-B2F3-2CF4EDC9B7A2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513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B8915-D6AF-41D7-8523-1B8843050501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316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ED196-864F-485A-B765-76C13C0F615F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936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54E2-A2B3-4D64-AD69-8B5B6EE89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4114-53C4-4876-829D-7A1286E39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020A2-EAD4-41B4-8FDC-45BBCB5B4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0B62-2B12-4FDF-9268-3C866F79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6C2C-1C8B-41EF-8654-4A9B1158B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A2E56-35E2-434C-B6D4-C3F72DA2E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951A0-ABFC-434C-8361-CAB845BC1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A292-E7F3-40DE-BC02-189DC1016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16D09-EFAA-4EEF-886B-BE322AD54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A4F0B-BEB1-40AC-B37A-DAEA2F2B8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07BE-3F11-4B94-959E-E1EFFE144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2F4AF-6457-40D1-BEA5-6684C319D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eaLnBrk="0" hangingPunct="0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E02896-DEFA-4475-8127-18549B2AC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08A1D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7C984A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2AD8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ref/business/20070715_GILDED_GRAPHIC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usinessinsider.com/richest-americans-ever-2011-4" TargetMode="Externa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EJNJ0rFSe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http://www.mentorhigh.com/teacher/wolski/Pictures/capitalism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543800" cy="2593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File:Ferris-whee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662249" y="2083033"/>
            <a:ext cx="3962401" cy="2932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1511" name="Picture 7" descr="http://www.mpl.org/images/wall_turner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504476" y="4806000"/>
            <a:ext cx="1447800" cy="2052000"/>
          </a:xfrm>
          <a:prstGeom prst="ellipse">
            <a:avLst/>
          </a:prstGeom>
          <a:ln>
            <a:noFill/>
          </a:ln>
          <a:effectLst/>
          <a:extLst/>
        </p:spPr>
      </p:pic>
      <p:pic>
        <p:nvPicPr>
          <p:cNvPr id="21513" name="Picture 9" descr="http://2.bp.blogspot.com/_cfxuXTt0Sxw/Sf-7UmsODdI/AAAAAAAACsU/PQ1tUUbYV50/s400/1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760550" y="-5401"/>
            <a:ext cx="3093833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1517" name="Picture 13" descr="http://2.bp.blogspot.com/_YqG_43hKycw/TQhSVZEAVDI/AAAAAAAABJY/AMDpD9eP9Js/s1600/DSC09147-1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319568" y="-5401"/>
            <a:ext cx="1824432" cy="2294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1519" name="Picture 15" descr="http://www.wrigley.com/global/Images/retro_jf_pack_silhouett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0950" y="5091113"/>
            <a:ext cx="32527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7" descr="File:Quaker-Oats-4321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7086600" y="2289482"/>
            <a:ext cx="1981199" cy="29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1523" name="Picture 19" descr="File:ShreddedWheat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 rot="21264442">
            <a:off x="135595" y="2057889"/>
            <a:ext cx="2074205" cy="2884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21525" name="Picture 21" descr="File:1893 Columbia Exposition penn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8" y="31750"/>
            <a:ext cx="27813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3" descr="http://image.made-in-china.com/2f0j00GCWTgaKkVIcf/Paint-Gun-F-75S-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-17298" y="4914899"/>
            <a:ext cx="1422349" cy="1943100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/>
        </p:spPr>
      </p:pic>
      <p:pic>
        <p:nvPicPr>
          <p:cNvPr id="21515" name="Picture 11" descr="http://www.bidtrendz.com/collectible/wp-content/uploads/2009/09/cracker-jack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4700" y="-20638"/>
            <a:ext cx="15398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25" descr="http://4.bp.blogspot.com/-aG5-n2UqQIU/T6f6UBuuu9I/AAAAAAAABdo/P7y8TuDRbBg/s1600/holmes.jpg"/>
          <p:cNvPicPr>
            <a:picLocks noChangeAspect="1" noChangeArrowheads="1"/>
          </p:cNvPicPr>
          <p:nvPr/>
        </p:nvPicPr>
        <p:blipFill rotWithShape="1">
          <a:blip r:embed="rId13" cstate="print">
            <a:extLst/>
          </a:blip>
          <a:srcRect r="47368"/>
          <a:stretch/>
        </p:blipFill>
        <p:spPr bwMode="auto">
          <a:xfrm>
            <a:off x="2651362" y="998468"/>
            <a:ext cx="4206637" cy="4487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21531" name="Picture 27" descr="http://www.jackandfriends.com/product_images/e/755/retro-hersheys-bar-tin-sign__03522_zoom.jpg"/>
          <p:cNvPicPr>
            <a:picLocks noChangeAspect="1" noChangeArrowheads="1"/>
          </p:cNvPicPr>
          <p:nvPr/>
        </p:nvPicPr>
        <p:blipFill>
          <a:blip r:embed="rId14" cstate="print">
            <a:extLst/>
          </a:blip>
          <a:srcRect/>
          <a:stretch>
            <a:fillRect/>
          </a:stretch>
        </p:blipFill>
        <p:spPr bwMode="auto">
          <a:xfrm>
            <a:off x="6201055" y="5090974"/>
            <a:ext cx="2942944" cy="1590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06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Henry Ford and the Model 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524000"/>
            <a:ext cx="4267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b="1" u="sng" dirty="0" smtClean="0"/>
              <a:t>Model T</a:t>
            </a:r>
            <a:r>
              <a:rPr lang="en-US" sz="3600" dirty="0" smtClean="0"/>
              <a:t> (1908-1927)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Built by Henry Ford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First </a:t>
            </a:r>
            <a:r>
              <a:rPr lang="en-US" sz="3200" b="1" u="sng" dirty="0" smtClean="0"/>
              <a:t>affordable automobile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Ford’s Innovations: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u="sng" dirty="0" smtClean="0"/>
              <a:t>Assembly line </a:t>
            </a:r>
            <a:r>
              <a:rPr lang="en-US" sz="3200" dirty="0" smtClean="0"/>
              <a:t>production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The “Five dollar workday”</a:t>
            </a:r>
            <a:endParaRPr lang="en-US" sz="2800" dirty="0" smtClean="0"/>
          </a:p>
        </p:txBody>
      </p:sp>
      <p:pic>
        <p:nvPicPr>
          <p:cNvPr id="27652" name="Picture 7" descr="Disney_toys_cars_Lizzi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4343400"/>
            <a:ext cx="293052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upload.wikimedia.org/wikipedia/commons/thumb/e/e8/BourbonStModelT20Nov06Side.jpg/1280px-BourbonStModelT20Nov06S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1343">
            <a:off x="228600" y="1600200"/>
            <a:ext cx="4222228" cy="266700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959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152400"/>
            <a:ext cx="7620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mbria" pitchFamily="18" charset="0"/>
              </a:rPr>
              <a:t>Free Enterprise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Companies compete for customers by making a better product at better prices.</a:t>
            </a:r>
          </a:p>
        </p:txBody>
      </p:sp>
      <p:pic>
        <p:nvPicPr>
          <p:cNvPr id="18437" name="Picture 5" descr="mcdonal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0192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burger-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438400"/>
            <a:ext cx="22939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wendy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5029">
            <a:off x="4251325" y="2636838"/>
            <a:ext cx="2132013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in_n_out_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864100"/>
            <a:ext cx="28384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FarmerBoy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6363" y="5181600"/>
            <a:ext cx="24304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 descr="redrob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1905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9" descr="br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10944">
            <a:off x="6778625" y="-198438"/>
            <a:ext cx="228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carlsjrrgb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343400"/>
            <a:ext cx="23717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Captains of Industry and Robber Barons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961">
            <a:off x="4777294" y="457200"/>
            <a:ext cx="3221302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data:image/jpeg;base64,/9j/4AAQSkZJRgABAQAAAQABAAD/2wCEAAkGBhQSERUUExQVFRUVFxwYGBcYFxgaGBgXFxcYGBgYGB0XHCYeGBkjGRgYHy8gIycpLCwtGB8xNTAqNSYrLSkBCQoKBQUFDQUFDSkYEhgpKSkpKSkpKSkpKSkpKSkpKSkpKSkpKSkpKSkpKSkpKSkpKSkpKSkpKSkpKSkpKSkpKf/AABEIAOsA1gMBIgACEQEDEQH/xAAcAAAABwEBAAAAAAAAAAAAAAAAAQMEBQYHAgj/xABHEAACAgAEBAQDBgMFBQUJAAABAgMRAAQSIQUiMUEGE1FhMnGBBxQjQlKRYnKhM1OCkrEWwdHh8BVzk8LxJDSDo7KztMPT/8QAFAEBAAAAAAAAAAAAAAAAAAAAAP/EABQRAQAAAAAAAAAAAAAAAAAAAAD/2gAMAwEAAhEDEQA/ANm7YMA4JRtjrAA4Cj3wKweAF4K8HWCGAMYBwBgE4AjgAYJjjoYAjgYM4K8AMITZ+NDTOqnrRI1V611rb+mF6xUeJcSkfNwzZSGSZV5XljVFVozq1IJJJFWZboivhZQQTZGAsicViZtKuGN1YsqD+ksBpVv4Sb9sOxiicczRd9OZhmy2SolzoVwzsxZizZdpBGLO7uNqJFE2LtlCpRfLIZNI0kNqBWhRDWdVit73wCwGBWBWOsBwRgsdHBYAsEcGcCsBywwKweBgBWABgHAGAPAwAMDAEMdgY5wYOAFYAGDvAvACsc1jvAwHGOcdscc4ALjoYK8HgBWDwDgsBW/GM+swZWyFncmYi7+7xAGRRW41s0ce3aRsWJFCgKAAAKAAoADYAV0GK5wqE5jOT5hvgiP3eMV/dHnf/wAUuK/gU+lJ8d8ZNDmY4YIWzJ1eXKq8uh3QPEPMeogSOqE3TKfYhacUzwbnRFnc3kVP4SVPCv8Adq7lZIxuaQPTAfxmtqwvkPGUj5oxTQHKxgiIM5D68wwVhGHiJjTlZa1G2JobisQWcy7ZPxDDO5Hk5xWhBG34jbqpHqWRBfe/bAaUDjrHNYPAERgsdHHGAOsEBg8AYDmsDHWBgOaweDwMAMDAweAK8HgVgsAYwMCsCsAMDAweA5rAIwDjljgDGDAwlNOFUsxCqASWJAAA3JJPQADrjMeL/btHGSYcq8sX5ZDKEDUSL06SwBqxe9FTQsYDU7wz4txePLQvNKwVEUsbIs0L0rfVj0A9TjLuJfarxAhfLykMOoWBIXlatuYlNCqNzsd+RtsU/wARTyzZmMzvrnVkkldvhjuRAI4lorGoYVdWaNk3uG5+Eco0eVXzABI5Z3r9cjF3H0dmH0xDeKeF1msq0EjRyZjMrrqmjJhgkbzGRvzhY1S1K2Ku6FWjhaVDGCKpACN+te++KBxpJctxeMwLNmYgkmYky6AEwNMfKaSKyLLnU3l3+sj4tgluEcbfLSzrmgpRs2V+8LsqySLEY1ljJJRSGQK4LDpenEV9tzeXl4Zhs0cyMpv8yHWNvkG3r13HRmxjmzfFRHKkmXyk5ScLKml8xJklXlIJuMElWIIsrCMPfttXVkKvvq+lgHqOo9jfeqsqGhwzh1DKbVgGB9QdwR9MKY8v8M8a53KSN5E7KGVH8t+ePnjVyQjWF+ImxW2L34e+3hwwTP5etr8yEEED1aNzZHe1PyGA2NsDERwjxdlM0muDMxOAQDzAEE9AQ1EE+4xL3gBgxgsFgDvAwQweAGBg8ERgBeBgYPAAYGAMA4AwMETgHAGAAwTYO8ETgApxGce8Qw5RA8zEajpRFBaSRz0WNF3dv+jWG3iLxXFlNKm5JpNooE3lkPsB8KjcljsAD16Yy7NJm8xnzPmPLVkdFQI2pYUXUSgIZGVn78yOxIpTtQcfaDxjN5tljmbyMvLRiiVgRJbaQJXVqLA/lvQGIUkEhsV3h3D8vJnZYJUf4WSNVLJTiQxnUaFlAOlV8W19dB4pwwTyIzkNoJtGGotqFVZCmRgA1LIElG/9pQGMmy/FlXPiX4Rrf9RpDaqCW5iRXfpt6VgLzl+CHLzxxrNry67gTUHjA+FgwrUopV0kXQIGwxS0z8ks085DhJEtWAsR6ZVaDVYOxdAp/nJ9sOPEXH9YojmkIA3ZmCmxYPTZSoob6i3qbmvB+S8+UwsqVmIGAUHYiGRFNn1Cgm/YHAa14H8YQ5zKoysoZAEdKKlWFDoe3TuR+2LBHkI1keRUUPIFDtXMwQEKCe4FnHmnxD4dm4dmGAaRQxKI8bAFrGwYbXat9b7bjEzk/tAz+XJikdWJANyLKHo2LuFj+oj2pemlaDec9DFySSKtxEujEbqxUoStdyGIrveMZ+03xN99eOCEC2alYtS0NQLmqISjr1MNgD0pw1Z4t4rzmZJ83NbL1EccxrYg7MqruC3U1TEdAAE+C8FkmjlZEaOLQzSzyG5JlXcxoPyoxq6v3YgacBGR51Vzay9YNSxHUOsKBUs+/lqG+eLV44EMCpFJC0jaKWToqlLjADg2TpjVtP8AFeK94nhCsIlChYuo2ss1AD3OxP1xefCnEhmcnGJKe6ikDDUCUHlqSDYPLokJ9zgMoSEOfh/31/1/uxs32TfabCkC5PNyFJI2KxO4IRozWhS35WFkDVQrTvim+M+HQwSQtCqRMwfWovTtp0lQdl2LenUe2ISbhJlLSDTV9AwJsi63sAdgGN1tZOA9Va8HeMe+zDx+8TrkM4SBYWCR9iCfhia+xHwt7gdCK2FRgBWDGBWDwB4LAwd4AiMHgsHgCwMFeDwAJwLwKwMAROGXGOJrl4JJnBIjQsQOrV0UerE0o9yMPDiB8c8Mafh+YjT49GtPd4mEqgjuCyAV74DPfD/AZJpJMzOplkkZmZxCWo6ioSNmRhoTcAAgEBOXra/inJLl41mXzDo5ZAyyBkjP50YxjSoPxIA6ENbK2+OMjxI5gRNrWQlA9FWdgN2BBPnMKRtLpQIGl1BrFY4n4yzEElGMKVT4SIzrVjq1WsYUjSdmAIN1VYBThHE5os2lyJPlp1Za5dARLkMTqxKBACWUagu/KyUwWjKhml1IvLGNZNm6Us5tutk2oJ36ehOO+IcaLvMYlECThfMjTZGIIboNhzb0AParrHLaljEKLzSWzBQS1UKTl320kke/ucA1hZpZlLG2Zvzb9Olk9enrjRfCmZ8nMcPkYhVWd4WP8MylbY+mqhd9e56mvR+CJY4/N1BmARwg2bc81E7WpOkitiN65dVg8PxRZiFo9P4g/tUOoSA+pBYnbbe62vlI2DSvEeSy2aGjMGKRFIDFXRZFO+m1b4q1dUYNdijdYz3O8N4bbfd8sgiViollkzWt3UEFQEZQi8j0WayUPLscXTwd4qlmf7pmZgmahHKfLBMyAAearSX+J+oaR60bNUPxl4NzsGZK5aKV05xG8aluR2dqJUHQ6iVkNgbAEHegATwfk835TRGfLa9Yk1s0iBlETKVaRQ2honZgWI+H23vGbysGTyDRr5hTyxDrdaGnS3mMuumblDkGqvSN+9Y4Xw+fhUST5lpI31AaVII1KreUhUE6w2qRWVVDLYI2JwOLeInz7+ZmE8nLRklI2IKlhWp8w3QkEUEIC2KN7kBUoOASTRiQkGSRtXNts62LJ9t9r2b5Y78I5sQZowMdSydgdy1aWUdgXAC+3riW4l40hAIgHmSFSnmyArElmyRY1yPV9Qq7/CxJZqHmJCGG7AjmDEUxJN6hXb0wEv42zbtm3s2E0oSOjBRYcWNg16h6XXtid8CZXXG0gJsEoFVtJIIF2QC5UaKrYda7gVH/ALQEpJcBTpAsXzFV0g0elgb1fsALxNeFfGr5GOVBD5oZiB1QUd93XruAaPp+wWfxR4bDwnRD+IARYjk9VYkncg8tdD1vbtO/Z19qxOnLZ4kNYWOdtrvZVl9Cegk6HvR3NVyvizOTqfLjyoBPwNLpf2NF7PQ7454/wbMCB3mjjQlbIGrdTW66xznc+lVsTgPQt4PGffYxx6XMZBlmcu0EpjVmJLeWVVkDE7mtRAJ7AemNCwAOCwMDAHgYGBgBgYGBgBgYLAwAOKTx37SVgnlgigaV4TTkuqKG0h6GzOQAy82kDfqcXc4zbxfwYniOnSHTMxa9JYbSwFY2KqUfUWjeLourk2I3wGf5XiYE88bhYoy+uNTJSIGJZULtyppLNokCFkJIoqSMcccFgHfSaZtSBKLhmB0kBFageeNDHJuwKkkAnzMeXz4YtSA+WZFfU8d6SkqPbLGysNJJZioJ5Py4eZwIJPK0/irqIRQ0iEMFAkTRboxHXzNSHcmJdwAoHEsvoaiuk3up7HbeqUgUelDbf0q2fZ5ws/eo3YP5tNIu13YdCDY3ZlOpexOkb+ZyoeJeBvCiO4EKeYNKO0ayc1W6Qx3pArcqaNA6Re2geCOGIIIpHC6TpOrYHUCwVyLBj1K6xtVAVA4O5oHWc4OXXW6quoBmoq0b2ABIDvswOktW9gOCactc34LizBLqXgcdizHRQoGJ1t03AGk2jVys1EteoogOvMmom/hKP+b/ALpySdSnka/y6tJWjKlmqgw+IqtOL2/EiO/TbWvX2GAx3jnDcwj1IrZjQQ8eZyzVmoiOhZB6e6qD2IxLwfbUVy/luRJmFOlZQuhGUDrIrc0b2KIUMD+X0Fo4vDAjAMlCxRKlYw19V1qNt/1kYq3CsrDLm5mkCktKI4tQ1eYculs9EhSbJA9o+9E4BiubzWekElebIoOmRkIjiU9THGtsCemt+ZvYbYieJcLZmBIGZkJAJNMqdO0Z8sbWdns97BxrUGQhfZwdLEWtch7jUNxX/PB53hsC727AC0FDyhZJFkBV2J6FlwGP5rwsdJkmI3JPZQau6VQOgFUKArEBn+Hpe1DuO1k9LPVT2F7enQnGuZvJCVyWDC/zkHV2PKu1dugLCgQXGK7xXw0kIeSIlqBJWw3KwrlKjQX25dzvuAjBBgM0zGUZCQ4KsCRXewSCNtrBsYsfgzwjLnWUtqWJWrudbjqBZrvufphg3DtpCQBpjL9HXTbAAc3U2QtbdT6YsnhvjM+VjilRfJMi0hFCGcLsLBtYcxS7PWmQWG3skLl4r4JBBHGJ40lRjUgIJ0aqAeNlUFWAG9FeUmiSuK82YymVy8sUSTgzpywSmSiRd8g+EggqWJY2rC+U06474sSWFJAG+Nda6aII1KUdd9Ic3CTRrXVVQaj+IOKI5pNZ5QS8gqQmgovc2pUa++8h3ICnAX37BJJPvGcH5NKFh2D6mofPTr/pjaMU77Kctl14bCcuVOoAykdTOQPMD97B2o9gO2+LjgBWCrB4GAAwMDAwBYGBeE2lFgdz098ApeDwQwd4AYqX2iQSCBZ4ULvCxBARXPkyDTJSMKeiEev4MW3BYDyvxjiwzKuzqAQ1hkoopckuqiS3AZwZBbADU4rcVKeFc7LMUgjP3eIc033caHdVrYNZd5ZHKoCWq2HQbY1bxz9l0OcDSQhIcwdyapJd7/EC9G/jG/rqGMl8OlspmXinBBjk0SqCpIpiGKksNVF1YUSSUQ9MBKeK/BokOqIKGMdxom7yPrXmLNuU0NHp7sZFJ38wiyfZlx5cxlwrGpMqFSTawYK0xykfmVV/CkHdApu0XEhJKG1SKNLSA6NQHLEZoIVVf0jTmMwPkw7VilZjgkmQnjmypZJNK6lfcMXaYaSUoG1gVtN6rcFd12DZoYaIZbDEDcc9p1ArpmIgDsfjUGu+O2y6EBxppenQxhuh0NYaFvYEAehxR+BfaFlXPlThcrIW3QsTlZG6+ZBIu8DEHVeym73J1YtD62a0Z7rdgFMldrMTr549wTt1BOA64rIx545miHS9IIYepkOlT/nP74rPCYoDNKryhpDNIyHVGNcehPNZRr015yyA03VG9LxY3MyrqjEcktX1Kua68hVJRdEUXb69MU7wrN5TRCQsJnGYPmaShIXNSalIrWG1ajv0urskELjlMtlhv56X/NAD/wDUcSBy8TLSO9A7lCvU+vlgE/vXtiGPFZN/xAwv8s7k+2wa8JS8ZI3dHfY7ldS17mS/3r98A6z2UiAIUEleurURfWjdEnvXxehPTFO8X5pXCRqA7Ahj3OxFbB1ABBbmOx03tvXXHfFIVakfQp+CME1XoiqOb/CKvqMUfiUj5lmBuGM6dRb4nUvVmrCKLJrmYkVTUAoRPE88DyKSRsZSDs5XpQ6aRQrbfqfbVWy+WmhGV+IMughd6YUY2X+M7oK2LxL0EjXkMBXmaqplCUAR31FVP8yHr3N+2h8K4hGsA3JKxhJNiXGuQqGVV2VgfKbUT8ca7DzLwFF4o02WleGQk6SRYJpuVSkik9QV8s+pAS9wCGOWKuzeY2nZj0u23obnbfvhbjmeMshPah0rqAASK7E3XtQ7UGUB3/1+nzwGh+A/FZ4bI0i65cnMadQCHjZfzgHYkA0VBsivQY3rJZxJY1kjYMjgMrDoVIsHHlfg0z6wqk6dyep9z0PegPTG6fZB5oyJWRdMYlbyfdDRav4fML19fTAXvAvAw2zc9bDqdgBQJPWgTy37HY+2Ac4PCcEmpQfX1BB+oPQ4GAF3hF35vzUB23H1As/0GDkmCre/0BY/sousMzmtQ3C3XYgH6LKF/wBcBIo19DfywpiL++16qP4rX9iwKn6NiRjaxfr/ANdtsB1gHAwDgE2GMH+1fhRg4qZKOjMxq43It05JFu+tKD2+IHehje8UX7XfDP3vIl0Fy5c+YtCyyV+Itd9gHruYwO+Azvwf4gMGomNZFaREI1UVopISBuxS4jqYj4VXqbUaBk80shiYKQskkC6SLvQIGFnowt2oi72IxifDs+4YlSAQPUCqJU83WiWJNA6iNxQ1DVvDOcUwRsAFKZhSyjqCuotYF6SRBdWevU2DgGue4NFOMsXUA+XK9gDquXSWm/UCybj3PqbYp4XzWSfTlZmAFAA0YyxGWrZt4wWzHYiqO57TPlsECVZRZU+RfLeQg9TZjZva69MPs1mC6M1blbHz8nKkH9whwEblfG2d0L94yUc4FEEMmoEBGvmO2zjez0b0OEeB+L2RZllgnRnzMjeWsJZVLGOkBWdFsBo7Gn4nvucSGeh2lAFf2pX6RyqP/JhXICs5KP05pz17Nm+G6f6KB9MBB8R8RtLpaPJOxI1K0qwgVpc3QWV60ox2YHY4hc9wbOtbsqxsBssanUPwy4OuViykCvT4ttxjQM834cYr4cnF/wDi8Rr/AEwfFX5pem6P+/3eT/8AjgKOvhDyWtySxcbgmSR9OYZBZalU/hG9Woe43xA5/huuAksKVLBYi+RIH6k2QVlcAL8RoAyDpqmY4csuYAcBlEqkDqu2dzAax32ce2+KNn1VUYdOU7XQHmcNQk3YHUAGhZ6M4BAYKZmYNDRKwu3BYfmvWdQs3pNFRQ1HYaqPJg+IcTZkAWwNKigCN+UntuCQGF9KjqtO7rjSFZTqABVEBFAUWhQOpAo2LorQ0jYhL3hpc0NJ22Y37GrO+38Q3/pgHfBPC2YzZYwQvKEVSwQrtq1afiIuwpIG5/bFu4F9i2cloylIB1AY63/ypsP81jGkfZbwL7pkELLUuYIldaogFQEUXV1GAa9S2LpG3fp/T/0wFN8PfZNlMvvJqnbY01iPbpyA03+Iti6rGAKAoe2BqxwMwCSARY6jv/6e+AUvDXNtp5rFVRsD97Ow61zbe4wnmM1fLVMdtLVzCvy3yv8AIEH5YbidroEbdVshhvtRbcfyuKPrgJOGTUoP+oI/ocDCeVUBAANO5206d7N7dt/Tb0weAa5rYg2AN/yuTf8AMjbD5g4ThlLDZ9XsGSQfswDf1w6zSdDz9/gP9SLpv2OGWYKn42jPoJkCn6E1v8gcAYVV7BTfbXFf/lb6nDrKtTVRF+qgA/VORj/XDfyCo5fMT3RhIv7Sb1/KMdx6r/KxNbrcb/VGsN9T9MBI4BwAcGcAWOXGEjnVBomvmQP6E3/TCiuD0o+uAwbx/wCBvuGbGYjJXKytYZVBMDmyRvsRsdHyAsEWWHCc/pCAkgEldGrkAa1QqEGsn8WYihYOsgMNSD0Dn+HJPG0Uqh0cFWU9CD8uh731FAjHnbxDwiThebkyz20TnXC52LLzKDqolWXWQw6EqLHw0F/4FxBZdLFixd4WYkAWTLCHrTytXlZjddjW2HeTQmMWKJSMEfxVwxCP3LYzbhPiPQQVks9SN6vQVal/Ko1AeZZLcxtzsLrlfEoZmcDk8wsR3VS7TgX8JIWBdjpO/TY4CVZgxA/VY/8AE/7PA/pOcFwfmzktd5UPvYnyDn6VIv7YLIKCY9/haNT/ADCLhj9vfLuP3x1wFNOao9SMux9yy8OF+xuNh9BgHHEZPwjXUZRK+Yyed/3uv746zK3K9dNTj2oy52H/APYmEkcMIwdg3kpX8LJw8Nf+GWX9jhnnOJAITdMyqOvR5Rl5B/8AMWUfQ4B/k85pYSneo0Y+tusOYNe/LJ/XFC4nmLViDV6TXSh/2eiqx0sf1gagO9BkumkON8WvzdIoIsmkC9kjgnjjYkqTVSRkNpVK/PteKf4h4upUqjbOzHUew/DQMACw1FYSLHNT/G9kYCN4nmzJuTys5ZV06QqrUagBVC1SkbfpugbuV8AeFfv2c5v7CKpJfQi7VCeg1MK37K2+K0SbIFgHoLFduh6Ht/rjdvs44F90yiqQBLMfNdSKcAj8MAFkcUm/KW3Y7YC5TZtQB1A7Vp0n5XcbG+wa/bCkmcZFAFFuoG4JG/5SdYP0b5HDGfMBRXS9iGDEUeuq01D5urD374UmdtNgqR6EK0fpVi1G3/d/PAPIw8iMHRd+gcAgezV8QFWDsd9wCMR2ZFEajt+Qs3Qnp5U/v+mTr0usK+fSAW0VigspKr/gmQmj7Et06DDKbOGNtLlldvykKXfazSj8PNCuukLIB2s4Bx946o2xAthKoKNXVmUbx7/mS0779A5TcqGFHoodrBv+6lHxAj8rde4AxFZbPJJag+WYmFin8tW7WrgSZYmvQL6E4lAAfiURM3YgNBIT0rtZ7fCx/irASuWTSgFn69fl1P8AwwWDQco/3G/6nc4GAQzaDlsE79pCh6dqIs+14bmx+eZR6SIHX/MFv93w+zJAUk19RY323GGcMandFjPvFJX9BQ/c4BvNlL5gqHSDuhRPfe9XXHMWY23YEdSshaQUPRlWgf3wM1FbDVqB/KXi1af/AIisCCf5sJxtNo1B7A6fjIVPzJGof+J3wD/Jy+z1/DbJV7VqAa/YbYeRyK3Q9Oo9PmDuMV+XNKSppAT+ZQ2vV7MzBT/mbErFmGW9TGgOkgVCPcMKFfQ/PAczOFPxANfQsAT/AIYxbCvX1xwQGPRmI3sRAf8A3icB1ey1sQf0Fgtd7LGtvY4YfdlkJsxkj9U1nr6MjVgJnLyN3Vz8zHY/ynGXfb7kwUyklWRI8fudQQhb7fC3y640VJK2KKpX8wA7e/laa6dxip/bBkDmOFyHTZhKyhh20nS3wlh8DOdyOmAwY5Y2RuALs0aFBibr+EEjvR6HCsM80JpW20kWGBGnmjNbalBthRANEbdLtGQ4W0sKvGmsMrlRYDLoaTkUDSdIMyj4iCbGkhaKPHeCAavLXoTWmzpBbOFlYRAgCov7taFHYbkC4X9ockfxCyWDnod9EiG9XMxpxvr/AC731xIDx/8AiiQCM7RqVaNlPI0PS5elxL1I69sUqWNlvY1RsspF17EbHcfX54ZFTvt86/5bYC7jxqxFgKhVQAVRFN+U6d/MJ30X8u2xDbN+LpLRg7ag6tu1EFNTKAAQBTyvuFB5bFWcVNV23O3b6C+/TqcLJB/CDe1X3P8AKa61/mHqMBIZrjDOdyCA1j0JtbbpesiNAW6nvuThjra7JokdT1Nj/n13633w6fKsBWlQaGw1E0ehN+oKkezr3OGjKWYKBbGgBQ3JIobbk3Q/bAXD7LfBwzk5lkBMMJBrkuSTqEAflIGzMPSgfixt7ZcgFSAb/JZQn5Ry642/w1iJ8LcLTLZSKBDYC87KCymQ7uxIWSPdvUDasP1fUCASR/B02/V5JdP80S4BSOYlSKYFeg0uWU1+iOTUPnGSvtjhcxudi5rqjMXX1sALOo9qk+WGeamUINuQDfflHyapIAa/UI/mMV/MzAnYu2s/hq8Kk+loZH5/W4pl26KcBJ513bngEmk7OY45C2o7HzooyqSe5UK/tiGmzg0lCyKllTeuTLse4aLMwlsufa1Udy2EXnZHYfjB602Y8yH030R1kWVbIFBgymqsYUXi7hlPmyCXfd2kgm0+oMyTRToN7GoD+G8A94XmmgRT1jvYq6yIguvwsxC1x3dhJU0k7WMWOOR1GpAa/OjLpBB6+bEfgY/rTlbvQxU+GGQAyKEdNR1SQxxzLZ+ITwx+W8RrqyLZuzQOLhk2URpSCP8Auyrkwknp5UhFxE/pYAdqPXATMGbuJW06b7E9OuBgsvD+EvUGzYKhTdm7CmrvuNj1GxwMA6k6H4vpV/S9sRubCndvKJ7CZCjD5N/wGJMnDJ8yRtq9vxEYA/4gAv8AQ4CPzU6RgBw679BOWB22IWy7D209sE7BzpCRFhRUGKRX9qZtHqdx64CQgMaYqoJ2yxXv+sA62PyGG8rRltF+af05nbpvsJHXbbqIzgO8y7otM8oO/KzIU/lbQxlrvu3/AAwjDmSASgRduc5Ys9UO5cKg27k3/rhSRSrfhIYz38gGUE1uCvKg+owyUl5Oa5WB2VzU3rWiMVELPcqPUYCSgn8wFRpY3sXVpCdh+twPqDWE1RwOYxqT0DTSwi/TTGoH9ThSWZhs2pSeiSO732NCEUfqxr0whrENmtHp+OkQ6ihTgPv7jufXAL5SXXtQkI/uykoHrZlpjXTZrwvn8uhhdZKCsrBtQZToKkMPxLva9g2EslKXBLb7XRiMq/50UA/64Y+Lp2PDs35VMfu8m0bnYFDdxtuvLZ23wGV/Zk7B0UrtIyhWOxYPLF0sjl5ZDyg7lvTC3iFgyqrOnwGtRh2JTNPX4kepQS4qmO5G4OkLa+E5uP7tHLGAI1DSRjfrGwEIrqbnzhFd9AxU/FXFWBLQmXYMLR3UDU0y7aFrSFBUW2+iQ7g4CkcSYWGpSDqPKBW4+ElEQGyBVEgYnPsy8Lfe8xKz7RwxNqJ2AeQMiXvQrmbcgDSN8VnM2xLHrZN9fSyTZJ3IJN/m98bz9m3C1yvDoQBzygTM1j4pRai9VKQmlQG0E702+AxPKZdgi8rEEvGwFWJl0AWADaEvBY7lT3rEtwnIU/5NL76VkOpaQTBQVO1gaNJNgk7kqKTgi1T5omLVGZpLYvQXeZzsTvcaMa9Yhi5cD8PktpVzo1DdapAsyI9Od3KnN5hbPaj23Cp+JeEhJGCUVQ+V5lNTso0s1tseZdY06jpc72ow8+y3g/n5/XRfyE80Dpb3pQ7EHYsWsbggUO2HXEfDDEPNLIpN2NVb3CZid+2vSugWLlahtiX+y3IsXzM5TWjBY15VJIT4nKHUdzW5I31c3XAX3MSIp/EBDnYaojK1+ilFTMf4qIHriGk4rJIGdfNkCb2mWWcIbA2EsgzCt9KGFuI+IQFePUCoNEeYoA6DdZyV6mvw5ifbFTzrQIjPpgd25CrGNyAKo+VmY1nG3aJyO++AccRlEqFj5zMrfE6ZKQ3+kGQxzJ8tRPscCEmWINHCVcUAVi4e5f15SI21DuAHo9jiFgk0nkSItdKwhpthsokcqzN1GgiQfLEjmXSVldNHmMAHvLZRWLAkUx80wu3osqg+nsBtkHFy/diY1JV1XLZSXQSNy8aOpj9TSxN/EcOcpGRFrIKwqA11mfI6WN4JnfKuBR1aaHcsd8M5cgplMawqOUnkygDqU31L93zDOUDbHyiQLIKd8SGWzC7NHEICy6RmIZM9Dp31MG1wNGBqsnUCtk3pOAWj4grFXcgyD4PMKicKa5oJHii+8Rjr/aHbqCdsWnKv5QLhkCt8cqhvIckbjMxMS0DH+8G36tqUwXD8tKYzz/hlgdaNl5sodydTiMiTLtR/tEb39sWvJ5dl0KQdS0AV0iRU6DcAJmIenYEAixe+Ano25F2C7DYEEDbsRsR74GDWEBQoAULsAAAAAKoDsPbAwBDfbDDMZdj1Qt6aZWC/4lfbv6N0w/wxzMEriuUAg7amCgbdSoDsfkUHzwDGQoDR06h+VI6YfNxsvfc6R8sdNG783ljTV27JOPqpIoVvyv3wbwSAaE8xiDsIVWCNT3tmskeuksfbDHM8G0gGaVBZvmtth282Qdb9EUnAdzZlrIR0I7CIPGB/NrLRkdbo32rDHPBpKV5AQNxGACt13MY8sHc/F0r3vEiMvqoiJnX9ctzIPdFYGT5coH0wIeGqwYAs3S/JkAoWTRjYChv0JJ9KwCeXjSMAfiRFh0Bsmr6LGGkI9dRH74OaQbLGVZiL2Co99d1VJJN+9gdcOBw9VNKFGrYql5aR+vX+9O/qB164Vfh58s7IFF/hsgiIF7W6bg9OZRvW2AYRyOoFxMu9/wBnKos3uW81QO35fpht4v495WQnn5XKRnSG8p6ZuRaKkMBqYdQcSuVynMWWNubcnQSfo+YYP+wr/fWvtQgdsrHC1XmcxFENwattZoFSVHIBs569MBSfD7zwwwJJcawAkMADqBbMzFhX50aMFVNFnEe21nnOwS+YY10AxME1aiojeNYIRpLEFgkjR7+iB6OtgbtlclYrTdgJ26zHJrYvuPMn/rig8SzKtG5kq5BqbSlMWcyybk15aFsz5Vn8oTtgKrxLL6QzUQp3XarV11x3pLAbGLYn9Nb749CcLyrRZfLq25SKNKs3aoAwH5q23C6xtuuMP4Rkjms9CjIDT+Y6hatARJ0Csx1MdhpJp/hA2xsTcdiZmViqttqDVXWz5m5i+j+SfbAZX4WyeqNpyVFyMWJGoBUaOctpqtYLgb7aSw740LLzCDKaGDB2XQqabcHVPsAgpiuqE2Oy30GKD4SkEZaNvgLvDq5T8bGIEb2OgJFnrYA76RxHMmdEYbNKDT7nQJmK3QI6R5xT1/IMBmXjHi8jySRfAokdSopivPr06hZJtQCRpAqhelidGlg8uAJEgdIl0qoXzAlUAeRZmQ99li6nGTrkBJmIY9wC41NQph1JViCSNKq24q3NCquwcfzyq0tvHLqWxfkOBTA2Kil0VZ/uuuwbpgJTPRl1LFiwsq7kpJo3HIZC5eMd6eVf5e2ILiLUrjnKKqkWY2XSp0FkNowrezHZXYlqxF5nPmRUUlXKszMSFNaBYXWIA0exBJ11vTAYU+4KXjQEsAkdjy5bIZi52JQlhYIAZgRZRh8OAdZeaVmICxpdOKMTswUkMys8tsQAGq277VuJCWQKOw1qCtDIkBr3JVFVlvrqXQTe2vDzgnCmt4GjjPVpNaOpG4IYho/OUWLsRKouybsmyplGiQqyJGgujG85AvqwXNQ0rE7kxyISd7vAVPKyxB4y6QU9HzPLy8iHayJFZYgDv1pT/ECTd94Tw14pkJWLLM+4lh8xI5WIpVK63jlJH5H0sPyM3XEXDLDGySMiXITr1QtKHokW7OzFW/iLnp1oVie4XwxXP4MMSRN8YXzFiZaAICqNF121Ue6nrgJLWYXA2hZj1AJy0rHsRdwyE/Kz3k6YfcPiOro0ek80ZAKWbpoiNgOvSvdQcOIeHhVKE64yK0PzALW621kr7Nf7bBTLZcRqFW9I2AJJodhZJNDpgFsDArAwHGBg8AYADHMik9KB9av/AKGO8CsBGPl2Un8Nd/zQnQ/1U0D/AJj8scHMBm03HIwHwSDy5Rt2Nbj5KB74lTjl0BqwDRsWAaPqL6HAIRQlhvqA7o9OP9T++r6YdgV06Y5GG3FeLRZaJpZnWONBZZunsPUk9ABucA61Yyfx34mkzWZhTJR+euUlMkjAroeVaAjXcXWqrB3ZwBdYjuOeK85xdvKyscseULU2gqJ5UuizWwCRj9JYX3J7RXFvD0nDAv3WapI78xwyBJRrBhHlu3K4IX1vY7EYC9cI4iXjWQRugtSEYDUfLizWZXpsQdUIsdaGKn4tywZo0B5VJDEEs1CkBKoCaEEMMwJ2/CI3NU3i+0ebLromy3MN9SMVF6YUU6JFsBVhC9apjuMQXEvFJzDMsUEttyxKGthsyrQiUM5VVjIBOxRjuGIwDTg/FhlvN002sFAK3CITQALaaZzZBD7KNiSDhdPEDM9se+oNSkizqpSAKXrygopHYkgYl+CfZRnZ1BZPJUUKk2YEVvWzAUR0O9Gx2xceHfYoq/2k5I7BQavk33I/SB9PflDNPDuYaOQOCEYya2skA6WRwDW1HSOVidyKAJBxpeRzxbLpYGygbXQCIyj4t7/9i/e8Zn4h8L5jJZllmWSOHW4SbSWQqS2kggaRYI26gk7YSbjGYY0cxJ+LZHmh0VrLg6SDRsySdu7b9QQleOQvl80JHU6DGqoOgDCBVNXtYIbb3utsQs/HZpDzyuxCAc7yk0uo7HWbNBR9dh3wjmoHJrMFz10OtuoJF6dIurO+39d8NE4cxJEdPfQra7bdQRXpW++/0B1lDI/SyQupT5gJAXUpC2dQHNsNQ6dbN4vvhXwf57hQVBFEg+UH8s8tqDBzLVHy3QodyHsnFl+zjwKhysM0tOHTUp0lZBqZm5iDvVhgwAYEbMQcaBkuGRxA6RR/M2wLED4moAaj3IAvANuF+G4IPgiQGw16Rs9UWQdI79EAG/THXH1ZotCGQF+rIdJCiid7sXsNr79rxzHJrfYMNRPfMJfXpqQLfthyuSOsEtqUA/Fue/pS0PWiT64CpxeDpBIjxoqlRRLuoLC9QIKKzBySbYaT774tPB4yiaSrqAdgzK1D0DKSSP5t8PjiJ4hx5UfylK6xRkJI0QqSAC+/xNYCoN2JHbfATBGCxy8gAJJAA6/+uEcpxBJCwjdW0NpbTuAw6rfTUO47d6wDnBYMnAwHAOAcFqweANRg6wV46GAKsCsHgYAsRHinwtDn4PJnUlbDKQaZWANMpHeiRvtviYwZGAokHgPORWIeJMV6gSwqzX6sysNR9yO2GT/ZPNP/AO9Z8st3UeXjX6hnLaT/ACgY0gDB4ClZX7IOHKgVomkP63lk1n2tWAA9gK64muA+DMpk2LZeFUdhRfmZyPTU5Jr2vEPn/EefSaVVgRkSVVXTBmWJRyTqBFK2lBzEbBqG9g478P8AiTOyzxpNBoRkVmPkTppZoS7LqkYryyUnve3TAW8LgViC47xbMwoWSFXPmBVoPISlOSzBACp2X1+KvTEOfGWbUzasq2wqIeTMNTlkUBjuNI1MSeXZbF70F0Zbw3zvDo5kMcqLIh2KuoZf2O2KjnfGmb+KHKswqNgjQZgONUUjyKTspZXRVHQEuBY64d8I8R5uWd4ngVAsYZXKyqpb8KwS3rqegAfg67HAczfZXw4kkQGOwQRHLNGKPXZHAr2rHGU+ybh0ZvyC9bDzJJXAHpTNVe1Yt8RJA1VqoXXS63q+13joYBOOIKAAAABQAFAAdAANgKx0RgzgrwCa5dFJIVVJ60AL+ddeuOxgzgiMA3z+cESF2DGuioCzMSdlUDqSa9vUgWcZt4e4PKM0rolgSyStqOtS4u180jm0FvL1gEl5JSNohjUKwFSqrYYDOuPzy51GjgMkkMICmRaJnzF82g0FZYkDkNQUyFP04GQ45mk8nKxwJkhGUYqQZCsEYJkLKhJIdyqAkhiXJFkMRooXt2w04ZwKHL6vKjVC51O25Zz6szEs31O2Aek4GD04GAgc74jWGYRujgEatYogLyrdA6vjZV6f03w4yviCFygRiS9VSttqjEo1bctob39D6HDowqdyqk11IB9D3998HHlkHRFFdKUCtj02+f7nANM14lgjLqzklNWsKrMV0qjG6HQCRPq1etI/7X5etWpq0lvgb4VRJGO/8Ein6+2JM5VP0L3/ACjr+2AuXUHZVH+EfL/TbAMk8TwFgtsDqCUVOzNVA/uP+gcc5zxRDFJ5b+Zq1qnwGtTgFQD/AIhvh+yDrQvbsMdrCp30rfyHywEa3iNDAk8al0kZVFkKRrdY1Jv+Jh++OZvFuXU0zNdupAF00Q1OtjuB09e14lFQdKFelD0x15QroP2wEOvjPLaQwZiCFIpTdM7oprsNUZv0BUmrwrmvEirCJlRmTzPLa+UqfM8omt7Ak5T9T0GJIxj0H7YNFFkf9d8BFnxVELBV9SsEYKNVOX8sAGxqGsEWPbYWMJ/7a5XfmbZA/wAB+EkC/wCoPy+RqWKCxsOv/P8A1xyIxtsP2wCPEOOxQmpGpihfTVtpUqGNexb+h9DhLiviSHLmpdS8oewhIALqnbvqZRXviQaIGrAPTqBhPywSbUH5gHsD/rgI9vE8RgmmS3EN6hWk2LsDVseh/bCOX8YQMBuQWulrVuu7URtsKJ77+oIEyIFojStHqKFH5+uE3y6V8K/5R2uu3uf3wETH45ypAIdqNEcjfmcoO23MD+xOOk8a5Y1bMNgeaNxsxIU9O5BxIrlE/Qn+Vf8Ahg/uMd/2cfp8C9PTp0wDLifiVIJSkitQVWLiiAHZ16fFsYzdA7G/Wkj4zytlTIbAs8j/AA6dV9Nxps/4T6YkpcupayqknYkqCao7We3Xb3OCTIx9o0HyVR6H09QP2GAj/wDbHLb3JVIJLKMBoLBQ1kdLI+m+O18UQltFsGsijG9nSzoa23AMb2f4Th03Dov7qPe75F7kk9vUn9zgLko7vy0638C9QbB6db3wDTM+I40kdXDBUbQz7Ea/LWTSFHMeRwbArr6Y4Xxjltzral12fLk28vTrvl6DUv8AmHqMSUmWQkkopNAWVBJA3AO24B3wS5OPSRoSjdjStHpdivYfsPTAMP8Aa7LAka2tSQfw5TVLrN0m3Lv7jDjK+JcvJKsSyAuwJVdLbgKGJsiq0lT8mX1GFH4bFsPKjrfbQtbgg9u4J/c4P/s+LUD5Ud3d6FuwdQPTre9+uAf4GCOBgP/Z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291">
            <a:off x="301624" y="457200"/>
            <a:ext cx="3816485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1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itle 2"/>
          <p:cNvSpPr>
            <a:spLocks noGrp="1"/>
          </p:cNvSpPr>
          <p:nvPr>
            <p:ph type="title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200" dirty="0" smtClean="0"/>
              <a:t>The Gilded 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1400" y="1371600"/>
            <a:ext cx="4800600" cy="5105400"/>
          </a:xfrm>
        </p:spPr>
        <p:txBody>
          <a:bodyPr>
            <a:noAutofit/>
          </a:bodyPr>
          <a:lstStyle/>
          <a:p>
            <a:pPr marL="457200" indent="-457200">
              <a:defRPr/>
            </a:pPr>
            <a:r>
              <a:rPr lang="en-US" sz="3200" dirty="0" smtClean="0"/>
              <a:t>Term coined by Samuel Clemens (AKA_____)</a:t>
            </a:r>
          </a:p>
          <a:p>
            <a:pPr marL="457200" indent="-457200">
              <a:defRPr/>
            </a:pPr>
            <a:r>
              <a:rPr lang="en-US" sz="3200" b="1" u="sng" dirty="0" smtClean="0"/>
              <a:t>The times looked glittery and good, but hid a dark/dishonest underbelly.</a:t>
            </a:r>
          </a:p>
          <a:p>
            <a:pPr marL="457200" indent="-457200">
              <a:defRPr/>
            </a:pPr>
            <a:r>
              <a:rPr lang="en-US" sz="3200" b="1" u="sng" dirty="0" smtClean="0"/>
              <a:t>The era was controlled by a handful of incredibly wealthy businessmen</a:t>
            </a:r>
          </a:p>
        </p:txBody>
      </p:sp>
      <p:pic>
        <p:nvPicPr>
          <p:cNvPr id="1026" name="Picture 2" descr="https://lh6.googleusercontent.com/-RaoNashaQac/Tnvwpn9EvVI/AAAAAAAAAHU/MQQ1p6Nlm48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8" y="1676400"/>
            <a:ext cx="3028950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648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ache.gawker.com/assets/images/kotaku/2009/11/money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31265" cy="68580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486400" y="274638"/>
            <a:ext cx="3276600" cy="1554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6600" i="1" u="sng" dirty="0" smtClean="0">
                <a:solidFill>
                  <a:schemeClr val="tx1"/>
                </a:solidFill>
              </a:rPr>
              <a:t>Laissez</a:t>
            </a:r>
            <a:br>
              <a:rPr lang="en-US" sz="6600" i="1" u="sng" dirty="0" smtClean="0">
                <a:solidFill>
                  <a:schemeClr val="tx1"/>
                </a:solidFill>
              </a:rPr>
            </a:br>
            <a:r>
              <a:rPr lang="en-US" sz="6600" i="1" u="sng" dirty="0" smtClean="0">
                <a:solidFill>
                  <a:schemeClr val="tx1"/>
                </a:solidFill>
              </a:rPr>
              <a:t>Faire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114800"/>
            <a:ext cx="8839200" cy="274320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Government keeps it’s hands off business, except to protect private property, allowing open competition.</a:t>
            </a:r>
          </a:p>
          <a:p>
            <a:pPr eaLnBrk="1" hangingPunct="1"/>
            <a:r>
              <a:rPr lang="en-US" sz="3200" dirty="0" smtClean="0"/>
              <a:t>Allowed businesses to grow larger and faster than ever before.</a:t>
            </a:r>
          </a:p>
        </p:txBody>
      </p:sp>
      <p:pic>
        <p:nvPicPr>
          <p:cNvPr id="38917" name="Picture 7" descr="funny-pictures-cat-has-a-lot-of-money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105400" cy="3829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2093429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(French phrase meaning, “let be,” or “hands off</a:t>
            </a:r>
            <a:r>
              <a:rPr lang="en-US" sz="2800" dirty="0" smtClean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2173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Monopoly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228600"/>
            <a:ext cx="4800600" cy="6096000"/>
          </a:xfrm>
        </p:spPr>
        <p:txBody>
          <a:bodyPr/>
          <a:lstStyle/>
          <a:p>
            <a:pPr eaLnBrk="1" hangingPunct="1"/>
            <a:r>
              <a:rPr lang="en-US" sz="2400" b="1" u="sng" dirty="0" smtClean="0"/>
              <a:t>When a single company achieves control over an entire market.</a:t>
            </a:r>
          </a:p>
          <a:p>
            <a:pPr eaLnBrk="1" hangingPunct="1"/>
            <a:r>
              <a:rPr lang="en-US" sz="2400" dirty="0" smtClean="0"/>
              <a:t>Benefits:</a:t>
            </a:r>
          </a:p>
          <a:p>
            <a:pPr lvl="1" eaLnBrk="1" hangingPunct="1"/>
            <a:r>
              <a:rPr lang="en-US" dirty="0" smtClean="0"/>
              <a:t>Makes the owner very rich</a:t>
            </a:r>
          </a:p>
          <a:p>
            <a:pPr lvl="1" eaLnBrk="1" hangingPunct="1"/>
            <a:r>
              <a:rPr lang="en-US" dirty="0" smtClean="0"/>
              <a:t>Consistency in products</a:t>
            </a:r>
          </a:p>
          <a:p>
            <a:pPr lvl="1" eaLnBrk="1" hangingPunct="1"/>
            <a:r>
              <a:rPr lang="en-US" dirty="0" smtClean="0"/>
              <a:t>Economies of scale: Large companies are able to produce goods at a cheaper price</a:t>
            </a:r>
          </a:p>
          <a:p>
            <a:pPr eaLnBrk="1" hangingPunct="1"/>
            <a:r>
              <a:rPr lang="en-US" sz="2400" dirty="0" smtClean="0"/>
              <a:t>Costs:</a:t>
            </a:r>
          </a:p>
          <a:p>
            <a:pPr lvl="1" eaLnBrk="1" hangingPunct="1"/>
            <a:r>
              <a:rPr lang="en-US" dirty="0" smtClean="0"/>
              <a:t>Prices can go up dramatically</a:t>
            </a:r>
          </a:p>
          <a:p>
            <a:pPr lvl="1" eaLnBrk="1" hangingPunct="1"/>
            <a:r>
              <a:rPr lang="en-US" dirty="0" smtClean="0"/>
              <a:t>No competition = no choice</a:t>
            </a:r>
          </a:p>
          <a:p>
            <a:pPr eaLnBrk="1" hangingPunct="1"/>
            <a:r>
              <a:rPr lang="en-US" sz="2400" dirty="0"/>
              <a:t>Interlocking Directorates: A company places their own employees on the board-of-directors of their competitors; their decisions are to cooperate not compete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9940" name="Picture 5" descr="UnclePennyba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1447800"/>
            <a:ext cx="398969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does a monopoly happen?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3434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Vertical Integration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0" y="1143000"/>
          <a:ext cx="9144000" cy="568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676400"/>
            <a:ext cx="33528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company owns all the different businesses on which</a:t>
            </a:r>
          </a:p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depends for its operation.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How does a monopoly happen?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b="1" u="sng" dirty="0" smtClean="0"/>
              <a:t>Horizontal Integration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0" y="21336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152400" y="1828800"/>
            <a:ext cx="345408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Combining many firms engaged in the same type of business into one large corporation.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ache.gawker.com/assets/images/kotaku/2009/11/money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31265" cy="6858000"/>
          </a:xfrm>
          <a:prstGeom prst="rect">
            <a:avLst/>
          </a:prstGeom>
          <a:noFill/>
        </p:spPr>
      </p:pic>
      <p:sp>
        <p:nvSpPr>
          <p:cNvPr id="100354" name="Rectangle 2"/>
          <p:cNvSpPr>
            <a:spLocks noGrp="1"/>
          </p:cNvSpPr>
          <p:nvPr>
            <p:ph type="title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Darwinism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>
          <a:xfrm>
            <a:off x="450850" y="1447800"/>
            <a:ext cx="8229600" cy="2590800"/>
          </a:xfrm>
          <a:solidFill>
            <a:schemeClr val="bg1">
              <a:lumMod val="65000"/>
              <a:alpha val="7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dirty="0" smtClean="0"/>
              <a:t>An ideology that applies Darwin’s evolutionary theory to society and politics.</a:t>
            </a:r>
          </a:p>
          <a:p>
            <a:pPr>
              <a:defRPr/>
            </a:pPr>
            <a:r>
              <a:rPr lang="en-US" sz="3200" dirty="0" smtClean="0"/>
              <a:t>Feel that conflict between groups in society leads to social progress as superior groups outcompete inferior ones.</a:t>
            </a:r>
          </a:p>
        </p:txBody>
      </p:sp>
      <p:pic>
        <p:nvPicPr>
          <p:cNvPr id="54277" name="Picture 7" descr="Evoluti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3175"/>
            <a:ext cx="86868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.glogster.com/media/3/7/66/17/7661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Review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76800"/>
          </a:xfrm>
          <a:solidFill>
            <a:schemeClr val="bg1">
              <a:lumMod val="50000"/>
              <a:alpha val="6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from human labor to machines</a:t>
            </a:r>
          </a:p>
          <a:p>
            <a:pPr>
              <a:defRPr/>
            </a:pP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new energy sources</a:t>
            </a:r>
          </a:p>
          <a:p>
            <a:pPr>
              <a:defRPr/>
            </a:pP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use of natural resources</a:t>
            </a:r>
          </a:p>
          <a:p>
            <a:pPr>
              <a:defRPr/>
            </a:pP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products</a:t>
            </a:r>
          </a:p>
          <a:p>
            <a:pPr>
              <a:defRPr/>
            </a:pP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on environment</a:t>
            </a:r>
          </a:p>
          <a:p>
            <a:pPr>
              <a:defRPr/>
            </a:pP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on politics and economics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ache.gawker.com/assets/images/kotaku/2009/11/money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31265" cy="6858000"/>
          </a:xfrm>
          <a:prstGeom prst="rect">
            <a:avLst/>
          </a:prstGeom>
          <a:noFill/>
        </p:spPr>
      </p:pic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8610600" cy="22860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600" b="1" dirty="0" smtClean="0"/>
              <a:t>Served USA positively, created jobs, increased </a:t>
            </a:r>
            <a:r>
              <a:rPr lang="en-US" sz="2600" b="1" dirty="0"/>
              <a:t>productivity, expansion of markets, providing more jobs</a:t>
            </a:r>
            <a:r>
              <a:rPr lang="en-US" sz="2600" b="1" dirty="0" smtClean="0"/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sz="2600" b="1" dirty="0" smtClean="0"/>
              <a:t>Philanthropists- giving to charities, founding libraries and museums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610600" cy="19050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z="2600" b="1" dirty="0" smtClean="0"/>
              <a:t>Built </a:t>
            </a:r>
            <a:r>
              <a:rPr lang="en-US" sz="2600" b="1" dirty="0"/>
              <a:t>fortunes from exploiting </a:t>
            </a:r>
            <a:r>
              <a:rPr lang="en-US" sz="2600" b="1" dirty="0" smtClean="0"/>
              <a:t>workers, </a:t>
            </a:r>
            <a:r>
              <a:rPr lang="en-US" sz="2600" b="1" dirty="0"/>
              <a:t>form anti-competitive trusts, and place the accumulation of wealth above all else</a:t>
            </a:r>
          </a:p>
          <a:p>
            <a:pPr eaLnBrk="1" hangingPunct="1">
              <a:buClr>
                <a:schemeClr val="tx1"/>
              </a:buClr>
            </a:pPr>
            <a:r>
              <a:rPr lang="en-US" sz="2600" b="1" dirty="0" smtClean="0"/>
              <a:t>Engaged </a:t>
            </a:r>
            <a:r>
              <a:rPr lang="en-US" sz="2600" b="1" dirty="0"/>
              <a:t>in some unethical and illegal business practices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3451" y="26570"/>
            <a:ext cx="9064404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You can see it two ways…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134566"/>
            <a:ext cx="75648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1.Captains of Industry: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810000"/>
            <a:ext cx="57631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2. Robber Barons: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3657600" cy="2849563"/>
          </a:xfrm>
        </p:spPr>
        <p:txBody>
          <a:bodyPr/>
          <a:lstStyle/>
          <a:p>
            <a:r>
              <a:rPr lang="en-US" smtClean="0">
                <a:latin typeface="Cambria" pitchFamily="18" charset="0"/>
              </a:rPr>
              <a:t>The Wealthiest Americans EVER</a:t>
            </a:r>
          </a:p>
        </p:txBody>
      </p:sp>
      <p:pic>
        <p:nvPicPr>
          <p:cNvPr id="43011" name="Picture 2" descr="http://www.thisblogrules.com/wp-content/uploads/2010/07/jordan-and-bill-gates.jpg"/>
          <p:cNvPicPr>
            <a:picLocks noChangeAspect="1" noChangeArrowheads="1"/>
          </p:cNvPicPr>
          <p:nvPr/>
        </p:nvPicPr>
        <p:blipFill>
          <a:blip r:embed="rId3" cstate="print"/>
          <a:srcRect b="72902"/>
          <a:stretch>
            <a:fillRect/>
          </a:stretch>
        </p:blipFill>
        <p:spPr bwMode="auto">
          <a:xfrm>
            <a:off x="-26988" y="0"/>
            <a:ext cx="52387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thisblogrules.com/wp-content/uploads/2010/07/jordan-and-bill-gates.jpg"/>
          <p:cNvPicPr>
            <a:picLocks noChangeAspect="1" noChangeArrowheads="1"/>
          </p:cNvPicPr>
          <p:nvPr/>
        </p:nvPicPr>
        <p:blipFill>
          <a:blip r:embed="rId3" cstate="print"/>
          <a:srcRect t="27097" b="46407"/>
          <a:stretch>
            <a:fillRect/>
          </a:stretch>
        </p:blipFill>
        <p:spPr bwMode="auto">
          <a:xfrm>
            <a:off x="3786188" y="0"/>
            <a:ext cx="5357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128588" y="152400"/>
            <a:ext cx="3657600" cy="2849563"/>
          </a:xfrm>
        </p:spPr>
        <p:txBody>
          <a:bodyPr/>
          <a:lstStyle/>
          <a:p>
            <a:r>
              <a:rPr lang="en-US" smtClean="0">
                <a:latin typeface="Cambria" pitchFamily="18" charset="0"/>
              </a:rPr>
              <a:t>The Wealthiest Americans 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thisblogrules.com/wp-content/uploads/2010/07/jordan-and-bill-gates.jpg"/>
          <p:cNvPicPr>
            <a:picLocks noChangeAspect="1" noChangeArrowheads="1"/>
          </p:cNvPicPr>
          <p:nvPr/>
        </p:nvPicPr>
        <p:blipFill>
          <a:blip r:embed="rId3" cstate="print"/>
          <a:srcRect t="51869" b="22073"/>
          <a:stretch>
            <a:fillRect/>
          </a:stretch>
        </p:blipFill>
        <p:spPr bwMode="auto">
          <a:xfrm>
            <a:off x="0" y="0"/>
            <a:ext cx="544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 txBox="1">
            <a:spLocks/>
          </p:cNvSpPr>
          <p:nvPr/>
        </p:nvSpPr>
        <p:spPr bwMode="auto">
          <a:xfrm>
            <a:off x="5334000" y="152400"/>
            <a:ext cx="36576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latin typeface="Cambria" pitchFamily="18" charset="0"/>
              </a:rPr>
              <a:t>The Wealthiest Americans 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thisblogrules.com/wp-content/uploads/2010/07/jordan-and-bill-gat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77628"/>
          <a:stretch>
            <a:fillRect/>
          </a:stretch>
        </p:blipFill>
        <p:spPr bwMode="auto">
          <a:xfrm>
            <a:off x="0" y="0"/>
            <a:ext cx="6345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itle 1"/>
          <p:cNvSpPr txBox="1">
            <a:spLocks/>
          </p:cNvSpPr>
          <p:nvPr/>
        </p:nvSpPr>
        <p:spPr bwMode="auto">
          <a:xfrm>
            <a:off x="6345238" y="152400"/>
            <a:ext cx="2798762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dirty="0">
                <a:latin typeface="Cambria" pitchFamily="18" charset="0"/>
              </a:rPr>
              <a:t>The Wealthiest Americans EVER… </a:t>
            </a:r>
          </a:p>
          <a:p>
            <a:pPr algn="ctr"/>
            <a:endParaRPr lang="en-US" sz="4400" dirty="0">
              <a:latin typeface="Cambria" pitchFamily="18" charset="0"/>
            </a:endParaRPr>
          </a:p>
          <a:p>
            <a:pPr algn="ctr"/>
            <a:endParaRPr lang="en-US" sz="4400" dirty="0">
              <a:latin typeface="Cambria" pitchFamily="18" charset="0"/>
            </a:endParaRPr>
          </a:p>
          <a:p>
            <a:pPr algn="ctr"/>
            <a:r>
              <a:rPr lang="en-US" sz="4400" u="sng" dirty="0">
                <a:latin typeface="Cambria" pitchFamily="18" charset="0"/>
                <a:hlinkClick r:id="rId5"/>
              </a:rPr>
              <a:t>and he’s not even #1!</a:t>
            </a:r>
            <a:endParaRPr lang="en-US" sz="4400" u="sng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ache.gawker.com/assets/images/kotaku/2009/11/money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3126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 Gould: THE Robber Baron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172200" cy="5513388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/>
          <a:lstStyle/>
          <a:p>
            <a:pPr marL="342900" lvl="2" eaLnBrk="1" hangingPunct="1">
              <a:buClr>
                <a:schemeClr val="accent1"/>
              </a:buClr>
              <a:defRPr/>
            </a:pPr>
            <a:r>
              <a:rPr lang="en-US" sz="2800" dirty="0" smtClean="0"/>
              <a:t>Gould and James Fisk </a:t>
            </a:r>
            <a:r>
              <a:rPr lang="en-US" sz="2800" dirty="0"/>
              <a:t>joined with Tammany Hall and made Boss Tweed a director of the Erie </a:t>
            </a:r>
            <a:r>
              <a:rPr lang="en-US" sz="2800" dirty="0" smtClean="0"/>
              <a:t>Railroad; Tweed </a:t>
            </a:r>
            <a:r>
              <a:rPr lang="en-US" sz="2800" dirty="0"/>
              <a:t>arranged favorable legislation for them</a:t>
            </a:r>
            <a:endParaRPr lang="en-US" sz="2800" dirty="0" smtClean="0"/>
          </a:p>
          <a:p>
            <a:pPr marL="342900" lvl="2" eaLnBrk="1" hangingPunct="1">
              <a:buClr>
                <a:schemeClr val="accent1"/>
              </a:buClr>
              <a:defRPr/>
            </a:pPr>
            <a:r>
              <a:rPr lang="en-US" sz="2800" dirty="0" smtClean="0"/>
              <a:t>Gould used “stock watering” for the Erie RR,  nearly bankrupting Vanderbilt’s line</a:t>
            </a:r>
          </a:p>
          <a:p>
            <a:pPr marL="342900" lvl="2" eaLnBrk="1" hangingPunct="1">
              <a:buClr>
                <a:schemeClr val="accent1"/>
              </a:buClr>
              <a:defRPr/>
            </a:pPr>
            <a:r>
              <a:rPr lang="en-US" sz="2800" b="1" dirty="0" smtClean="0"/>
              <a:t>Gould and Fisk began buying gold in an attempt to corner the market; led to the stock market panic of Black Friday, dropping the price of gold 27%.</a:t>
            </a:r>
          </a:p>
        </p:txBody>
      </p:sp>
      <p:pic>
        <p:nvPicPr>
          <p:cNvPr id="58373" name="Picture 5" descr="http://puttingzone.com/graphics/GildedAge/RobberBarons/GouldJay1836-9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90411" y="838200"/>
            <a:ext cx="2027328" cy="26905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58377" name="Picture 9" descr="http://i.qkme.me/35covs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324600" y="3664527"/>
            <a:ext cx="2312526" cy="2921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cache.gawker.com/assets/images/kotaku/2009/11/money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http://www.starway.org/Titanic/pictures/JPMorg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048000"/>
            <a:ext cx="2352675" cy="3219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Masters of Business:  The men who built America</a:t>
            </a:r>
          </a:p>
        </p:txBody>
      </p:sp>
      <p:pic>
        <p:nvPicPr>
          <p:cNvPr id="32771" name="Picture 11" descr="aa_carnegie_subj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447800"/>
            <a:ext cx="2155825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2" name="Picture 13" descr="43071-004-92B475B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895600"/>
            <a:ext cx="2460625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773" name="Picture 15" descr="John_D_Rockefell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1752600"/>
            <a:ext cx="2320925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8136" name="WordArt 18"/>
          <p:cNvSpPr>
            <a:spLocks noChangeArrowheads="1" noChangeShapeType="1" noTextEdit="1"/>
          </p:cNvSpPr>
          <p:nvPr/>
        </p:nvSpPr>
        <p:spPr bwMode="auto">
          <a:xfrm>
            <a:off x="228600" y="3886200"/>
            <a:ext cx="1762125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Carnegie</a:t>
            </a:r>
          </a:p>
        </p:txBody>
      </p:sp>
      <p:sp>
        <p:nvSpPr>
          <p:cNvPr id="48137" name="WordArt 19"/>
          <p:cNvSpPr>
            <a:spLocks noChangeArrowheads="1" noChangeShapeType="1" noTextEdit="1"/>
          </p:cNvSpPr>
          <p:nvPr/>
        </p:nvSpPr>
        <p:spPr bwMode="auto">
          <a:xfrm>
            <a:off x="2514600" y="5943600"/>
            <a:ext cx="1762125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Vanderbilt</a:t>
            </a:r>
          </a:p>
        </p:txBody>
      </p:sp>
      <p:sp>
        <p:nvSpPr>
          <p:cNvPr id="48138" name="WordArt 20"/>
          <p:cNvSpPr>
            <a:spLocks noChangeArrowheads="1" noChangeShapeType="1" noTextEdit="1"/>
          </p:cNvSpPr>
          <p:nvPr/>
        </p:nvSpPr>
        <p:spPr bwMode="auto">
          <a:xfrm>
            <a:off x="4800600" y="4419600"/>
            <a:ext cx="1762125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Rockefeller</a:t>
            </a:r>
          </a:p>
        </p:txBody>
      </p:sp>
      <p:sp>
        <p:nvSpPr>
          <p:cNvPr id="48139" name="WordArt 21"/>
          <p:cNvSpPr>
            <a:spLocks noChangeArrowheads="1" noChangeShapeType="1" noTextEdit="1"/>
          </p:cNvSpPr>
          <p:nvPr/>
        </p:nvSpPr>
        <p:spPr bwMode="auto">
          <a:xfrm>
            <a:off x="7162800" y="6019800"/>
            <a:ext cx="1304925" cy="622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Morgan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" descr="http://4.bp.blogspot.com/_DeF8Bw1O_D0/R1HNvIBAliI/AAAAAAAAARo/fAs7IWuJ4io/s1600-R/ford_2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http://www.collegeprofiles.com/images/chica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0"/>
            <a:ext cx="4255699" cy="2819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9940" name="Picture 4" descr="http://consusrankings.com/wp-content/uploads/2008/03/stanford-university-001-290x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590" y="3068468"/>
            <a:ext cx="4485409" cy="3093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42" name="Picture 6" descr="http://www.1800gospel.com/wp-content/uploads/2010/02/carnegieh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2671" y="3048000"/>
            <a:ext cx="4991329" cy="3324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9944" name="Picture 8" descr="http://www2.guidestar.org/ViewEdoc.aspx?eDocId=573957&amp;approved=Tr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81000"/>
            <a:ext cx="3886200" cy="2590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88846" y="2743200"/>
            <a:ext cx="88226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They gave back and innovated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2" name="Picture 7" descr="Vanderbil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12156">
            <a:off x="0" y="0"/>
            <a:ext cx="4419600" cy="3376613"/>
          </a:xfrm>
          <a:prstGeom prst="rect">
            <a:avLst/>
          </a:prstGeom>
          <a:noFill/>
          <a:ln w="1270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8373" name="Picture 9" descr="Anderson_Coo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4665">
            <a:off x="4411663" y="990600"/>
            <a:ext cx="4732337" cy="5867400"/>
          </a:xfrm>
          <a:prstGeom prst="rect">
            <a:avLst/>
          </a:prstGeom>
          <a:noFill/>
          <a:ln w="1270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-10896" y="3462635"/>
            <a:ext cx="35922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Vanderbilt University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5138310"/>
            <a:ext cx="343989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Anderson Cooper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5" descr="rockefeller-center-christmas-tree_66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43600" cy="3954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21" name="Picture 7" descr="Rockefeller_Center_(200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6288"/>
            <a:ext cx="4724400" cy="354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-10896" y="3462635"/>
            <a:ext cx="48114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Rockefeller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File:1869-Golden Spi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Comes of Age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  <a:solidFill>
            <a:schemeClr val="bg1">
              <a:lumMod val="50000"/>
              <a:alpha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railroads were the first “big business” in America.</a:t>
            </a:r>
          </a:p>
          <a:p>
            <a:pPr lvl="1"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(standard gauge), safety (Westinghouse air brakes), and comfort (Pullman Palace Cars)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the railroads</a:t>
            </a:r>
          </a:p>
          <a:p>
            <a:pPr lvl="1" eaLnBrk="1" hangingPunct="1">
              <a:defRPr/>
            </a:pP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and Western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markets were now </a:t>
            </a: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linked</a:t>
            </a:r>
          </a:p>
          <a:p>
            <a:pPr lvl="1" eaLnBrk="1" hangingPunct="1">
              <a:defRPr/>
            </a:pP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and shipping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now eased</a:t>
            </a:r>
          </a:p>
          <a:p>
            <a:pPr lvl="1" eaLnBrk="1" hangingPunct="1">
              <a:defRPr/>
            </a:pP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cities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boomed</a:t>
            </a:r>
          </a:p>
          <a:p>
            <a:pPr lvl="1" eaLnBrk="1" hangingPunct="1">
              <a:defRPr/>
            </a:pPr>
            <a:r>
              <a:rPr lang="en-US" sz="2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Millionaires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(and some Billionaires) were 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Carnegi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409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40562"/>
            <a:ext cx="3886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Carnegie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Gospel of Wealth </a:t>
            </a:r>
            <a:r>
              <a:rPr lang="en-US" dirty="0" smtClean="0"/>
              <a:t>– Andrew Carnegie</a:t>
            </a:r>
            <a:endParaRPr lang="en-US" dirty="0"/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572000"/>
          </a:xfrm>
        </p:spPr>
        <p:txBody>
          <a:bodyPr/>
          <a:lstStyle/>
          <a:p>
            <a:r>
              <a:rPr lang="en-US" sz="2800" dirty="0"/>
              <a:t>T</a:t>
            </a:r>
            <a:r>
              <a:rPr lang="en-US" sz="2800" dirty="0" smtClean="0"/>
              <a:t>he rich have a moral obligation to give away their fortunes</a:t>
            </a:r>
            <a:endParaRPr lang="en-US" sz="2800" dirty="0"/>
          </a:p>
          <a:p>
            <a:r>
              <a:rPr lang="en-US" sz="2800" dirty="0" smtClean="0"/>
              <a:t>Felt that all personal wealth beyond that required to supply the needs of one's family should be used for the benefit of the community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stablished thousands of free public libraries to make available to everyone a means of self-education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ave away over $350 million during his lifetime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edia.economist.com/images/images-magazine/2010/30/BB/201030BBM9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93838"/>
            <a:ext cx="91440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do you notice about  America’s railway lines?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" y="2438400"/>
            <a:ext cx="8395938" cy="4402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Problems of the Railroads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eaLnBrk="1" hangingPunct="1">
              <a:buClr>
                <a:schemeClr val="accent1"/>
              </a:buClr>
            </a:pPr>
            <a:r>
              <a:rPr lang="en-US" sz="2400" dirty="0" smtClean="0"/>
              <a:t>“stock watering” – Owners would artificially inflate the company so the stock would skyrocket</a:t>
            </a:r>
          </a:p>
          <a:p>
            <a:pPr eaLnBrk="1" hangingPunct="1"/>
            <a:r>
              <a:rPr lang="en-US" sz="2400" u="sng" dirty="0" smtClean="0"/>
              <a:t>Bribes</a:t>
            </a:r>
            <a:r>
              <a:rPr lang="en-US" sz="2400" dirty="0" smtClean="0"/>
              <a:t> given to governmental officials and major customers for deals on land and products</a:t>
            </a:r>
          </a:p>
          <a:p>
            <a:pPr eaLnBrk="1" hangingPunct="1"/>
            <a:r>
              <a:rPr lang="en-US" sz="2400" dirty="0" smtClean="0"/>
              <a:t>The formation of “pools” – where competitors agreed to cooperate as if they were one mega company</a:t>
            </a:r>
          </a:p>
          <a:p>
            <a:pPr eaLnBrk="1" hangingPunct="1"/>
            <a:r>
              <a:rPr lang="en-US" sz="2400" b="1" dirty="0" smtClean="0"/>
              <a:t>Rebates were given to large companies </a:t>
            </a:r>
            <a:r>
              <a:rPr lang="en-US" sz="2400" dirty="0" smtClean="0"/>
              <a:t>that shipped large quantities  of goods; kept rates high for the little guy.</a:t>
            </a:r>
          </a:p>
          <a:p>
            <a:pPr eaLnBrk="1" hangingPunct="1"/>
            <a:r>
              <a:rPr lang="en-US" sz="2400" u="sng" dirty="0" smtClean="0"/>
              <a:t>Free passes were given to members of the press to ensure good publicity.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Attempts to Fix Railroad Abuses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National Grange of the Order of Patrons of Husbandry (The Grange) protested the inequalities in railroad prices</a:t>
            </a:r>
          </a:p>
          <a:p>
            <a:pPr eaLnBrk="1" hangingPunct="1"/>
            <a:r>
              <a:rPr lang="en-US" sz="2800" b="1" i="1" dirty="0" smtClean="0"/>
              <a:t>Wabash v. Illinois </a:t>
            </a:r>
            <a:r>
              <a:rPr lang="en-US" sz="2800" b="1" dirty="0" smtClean="0"/>
              <a:t>(AKA: Wabash case)– the Supreme Court said that states cannot regulate interstate trade, only Congress can</a:t>
            </a:r>
          </a:p>
          <a:p>
            <a:pPr eaLnBrk="1" hangingPunct="1"/>
            <a:r>
              <a:rPr lang="en-US" sz="2700" dirty="0" smtClean="0"/>
              <a:t>Interstate Commerce Act/Commission</a:t>
            </a:r>
            <a:r>
              <a:rPr lang="en-US" sz="2700" b="1" u="sng" dirty="0" smtClean="0"/>
              <a:t> ICC </a:t>
            </a:r>
            <a:r>
              <a:rPr lang="en-US" sz="2700" dirty="0" smtClean="0"/>
              <a:t>(1887)–</a:t>
            </a:r>
            <a:r>
              <a:rPr lang="en-US" sz="2800" dirty="0" smtClean="0"/>
              <a:t>outlawed rebates and pools, required rates to be openly published, and banned charging different rates for high and low quantity shippers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FFFFF"/>
                </a:solidFill>
              </a:rPr>
              <a:t>Bright Ideas!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Gilded Age Inventions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0024" t="25189" r="20773" b="20074"/>
          <a:stretch>
            <a:fillRect/>
          </a:stretch>
        </p:blipFill>
        <p:spPr bwMode="auto">
          <a:xfrm>
            <a:off x="0" y="0"/>
            <a:ext cx="9088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401" y="4724400"/>
            <a:ext cx="8509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hlinkClick r:id="rId3"/>
              </a:rPr>
              <a:t>Inventor of Alternating Current (AC), </a:t>
            </a:r>
            <a:r>
              <a:rPr lang="en-US" sz="3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X-Rays, radio, RADAR, remote control, neon lighting, wireless communications, the electric motor, etc. etc.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onnectere.files.wordpress.com/2011/02/reforming3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6" name="Picture 4" descr="http://3.bp.blogspot.com/_SWKKOJCxfQE/Swavgb6h4oI/AAAAAAAAAAU/5v1Fahm3_M4/s1600/S03i2152l01.jpg"/>
          <p:cNvPicPr>
            <a:picLocks noChangeAspect="1" noChangeArrowheads="1"/>
          </p:cNvPicPr>
          <p:nvPr/>
        </p:nvPicPr>
        <p:blipFill>
          <a:blip r:embed="rId4" cstate="print"/>
          <a:srcRect t="6935"/>
          <a:stretch>
            <a:fillRect/>
          </a:stretch>
        </p:blipFill>
        <p:spPr bwMode="auto">
          <a:xfrm>
            <a:off x="-11113" y="0"/>
            <a:ext cx="9110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76200"/>
            <a:ext cx="4509631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White</a:t>
            </a:r>
          </a:p>
          <a:p>
            <a:pPr>
              <a:defRPr/>
            </a:pPr>
            <a:r>
              <a:rPr lang="en-US" sz="7200" b="1" spc="150" dirty="0">
                <a:ln w="11430"/>
                <a:solidFill>
                  <a:srgbClr val="F8F8F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City</a:t>
            </a:r>
          </a:p>
        </p:txBody>
      </p:sp>
    </p:spTree>
    <p:extLst>
      <p:ext uri="{BB962C8B-B14F-4D97-AF65-F5344CB8AC3E}">
        <p14:creationId xmlns:p14="http://schemas.microsoft.com/office/powerpoint/2010/main" val="146764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12555</TotalTime>
  <Words>914</Words>
  <Application>Microsoft Office PowerPoint</Application>
  <PresentationFormat>On-screen Show (4:3)</PresentationFormat>
  <Paragraphs>145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Garamond</vt:lpstr>
      <vt:lpstr>Times New Roman</vt:lpstr>
      <vt:lpstr>Adjacency</vt:lpstr>
      <vt:lpstr>Industrialization</vt:lpstr>
      <vt:lpstr>Industrial Review</vt:lpstr>
      <vt:lpstr>Industry Comes of Age</vt:lpstr>
      <vt:lpstr>What do you notice about  America’s railway lines?</vt:lpstr>
      <vt:lpstr>Problems of the Railroads</vt:lpstr>
      <vt:lpstr>Attempts to Fix Railroad Abuses</vt:lpstr>
      <vt:lpstr>Bright Ideas!</vt:lpstr>
      <vt:lpstr>PowerPoint Presentation</vt:lpstr>
      <vt:lpstr>PowerPoint Presentation</vt:lpstr>
      <vt:lpstr>PowerPoint Presentation</vt:lpstr>
      <vt:lpstr>Henry Ford and the Model T</vt:lpstr>
      <vt:lpstr>Free Enterprise</vt:lpstr>
      <vt:lpstr>The Gilded Age</vt:lpstr>
      <vt:lpstr>The Gilded Age</vt:lpstr>
      <vt:lpstr>Laissez Faire</vt:lpstr>
      <vt:lpstr>Monopoly</vt:lpstr>
      <vt:lpstr>How does a monopoly happen?</vt:lpstr>
      <vt:lpstr>How does a monopoly happen?</vt:lpstr>
      <vt:lpstr>Social Darwinism</vt:lpstr>
      <vt:lpstr>PowerPoint Presentation</vt:lpstr>
      <vt:lpstr>The Wealthiest Americans EVER</vt:lpstr>
      <vt:lpstr>The Wealthiest Americans EVER</vt:lpstr>
      <vt:lpstr>PowerPoint Presentation</vt:lpstr>
      <vt:lpstr>PowerPoint Presentation</vt:lpstr>
      <vt:lpstr>Jay Gould: THE Robber Baron</vt:lpstr>
      <vt:lpstr>Masters of Business:  The men who built America</vt:lpstr>
      <vt:lpstr>PowerPoint Presentation</vt:lpstr>
      <vt:lpstr>PowerPoint Presentation</vt:lpstr>
      <vt:lpstr>PowerPoint Presentation</vt:lpstr>
      <vt:lpstr>PowerPoint Presentation</vt:lpstr>
      <vt:lpstr>Gospel of Wealth – Andrew Carnegie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Industrialization</dc:title>
  <dc:creator>tshaddox</dc:creator>
  <cp:lastModifiedBy>David Cummings</cp:lastModifiedBy>
  <cp:revision>94</cp:revision>
  <dcterms:created xsi:type="dcterms:W3CDTF">2009-10-20T15:31:20Z</dcterms:created>
  <dcterms:modified xsi:type="dcterms:W3CDTF">2017-12-13T22:43:08Z</dcterms:modified>
</cp:coreProperties>
</file>