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8" r:id="rId3"/>
    <p:sldId id="258" r:id="rId4"/>
    <p:sldId id="296" r:id="rId5"/>
    <p:sldId id="259" r:id="rId6"/>
    <p:sldId id="275" r:id="rId7"/>
    <p:sldId id="276" r:id="rId8"/>
    <p:sldId id="262" r:id="rId9"/>
    <p:sldId id="263" r:id="rId10"/>
    <p:sldId id="266" r:id="rId11"/>
    <p:sldId id="269" r:id="rId12"/>
    <p:sldId id="270" r:id="rId13"/>
    <p:sldId id="267" r:id="rId14"/>
    <p:sldId id="268" r:id="rId15"/>
    <p:sldId id="279" r:id="rId16"/>
    <p:sldId id="265" r:id="rId17"/>
    <p:sldId id="281" r:id="rId18"/>
    <p:sldId id="284" r:id="rId19"/>
    <p:sldId id="272" r:id="rId20"/>
    <p:sldId id="271" r:id="rId21"/>
    <p:sldId id="285" r:id="rId22"/>
    <p:sldId id="286" r:id="rId23"/>
    <p:sldId id="287" r:id="rId24"/>
    <p:sldId id="288" r:id="rId25"/>
    <p:sldId id="289" r:id="rId26"/>
    <p:sldId id="299" r:id="rId27"/>
    <p:sldId id="301" r:id="rId28"/>
    <p:sldId id="290" r:id="rId29"/>
    <p:sldId id="291" r:id="rId30"/>
    <p:sldId id="292" r:id="rId31"/>
    <p:sldId id="293" r:id="rId32"/>
    <p:sldId id="294" r:id="rId33"/>
    <p:sldId id="295"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3" autoAdjust="0"/>
    <p:restoredTop sz="94660"/>
  </p:normalViewPr>
  <p:slideViewPr>
    <p:cSldViewPr>
      <p:cViewPr varScale="1">
        <p:scale>
          <a:sx n="70" d="100"/>
          <a:sy n="70" d="100"/>
        </p:scale>
        <p:origin x="246" y="42"/>
      </p:cViewPr>
      <p:guideLst>
        <p:guide orient="horz" pos="2160"/>
        <p:guide pos="2880"/>
      </p:guideLst>
    </p:cSldViewPr>
  </p:slideViewPr>
  <p:notesTextViewPr>
    <p:cViewPr>
      <p:scale>
        <a:sx n="1" d="1"/>
        <a:sy n="1" d="1"/>
      </p:scale>
      <p:origin x="0" y="0"/>
    </p:cViewPr>
  </p:notesTextViewPr>
  <p:sorterViewPr>
    <p:cViewPr>
      <p:scale>
        <a:sx n="66" d="100"/>
        <a:sy n="66" d="100"/>
      </p:scale>
      <p:origin x="0" y="-11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2BCCB9-8983-4967-9344-63AF5CCC1E7C}" type="doc">
      <dgm:prSet loTypeId="urn:microsoft.com/office/officeart/2005/8/layout/arrow5" loCatId="relationship" qsTypeId="urn:microsoft.com/office/officeart/2005/8/quickstyle/simple1" qsCatId="simple" csTypeId="urn:microsoft.com/office/officeart/2005/8/colors/accent1_3" csCatId="accent1" phldr="1"/>
      <dgm:spPr/>
      <dgm:t>
        <a:bodyPr/>
        <a:lstStyle/>
        <a:p>
          <a:endParaRPr lang="en-US"/>
        </a:p>
      </dgm:t>
    </dgm:pt>
    <dgm:pt modelId="{D2AB522D-4229-4344-8E23-D93E7CFDC6C9}">
      <dgm:prSet phldrT="[Text]"/>
      <dgm:spPr/>
      <dgm:t>
        <a:bodyPr/>
        <a:lstStyle/>
        <a:p>
          <a:r>
            <a:rPr lang="en-US" dirty="0" smtClean="0"/>
            <a:t>Overpopulation</a:t>
          </a:r>
        </a:p>
        <a:p>
          <a:r>
            <a:rPr lang="en-US" dirty="0" smtClean="0"/>
            <a:t>War</a:t>
          </a:r>
        </a:p>
        <a:p>
          <a:r>
            <a:rPr lang="en-US" dirty="0" smtClean="0"/>
            <a:t>Discrimination</a:t>
          </a:r>
        </a:p>
      </dgm:t>
    </dgm:pt>
    <dgm:pt modelId="{C752B501-3138-4587-9BC5-A55A35E058B5}" type="parTrans" cxnId="{AAF0156C-8D93-43EA-9985-7BEEF6B2C948}">
      <dgm:prSet/>
      <dgm:spPr/>
      <dgm:t>
        <a:bodyPr/>
        <a:lstStyle/>
        <a:p>
          <a:endParaRPr lang="en-US"/>
        </a:p>
      </dgm:t>
    </dgm:pt>
    <dgm:pt modelId="{75A2C655-D122-425B-9802-A6BC86AF4A58}" type="sibTrans" cxnId="{AAF0156C-8D93-43EA-9985-7BEEF6B2C948}">
      <dgm:prSet/>
      <dgm:spPr/>
      <dgm:t>
        <a:bodyPr/>
        <a:lstStyle/>
        <a:p>
          <a:endParaRPr lang="en-US"/>
        </a:p>
      </dgm:t>
    </dgm:pt>
    <dgm:pt modelId="{4D41F6E7-2212-42FD-8C4F-BFDC66D84071}">
      <dgm:prSet phldrT="[Text]"/>
      <dgm:spPr>
        <a:solidFill>
          <a:schemeClr val="accent2"/>
        </a:solidFill>
      </dgm:spPr>
      <dgm:t>
        <a:bodyPr/>
        <a:lstStyle/>
        <a:p>
          <a:r>
            <a:rPr lang="en-US" dirty="0" smtClean="0"/>
            <a:t>Economic opportunity</a:t>
          </a:r>
        </a:p>
        <a:p>
          <a:r>
            <a:rPr lang="en-US" dirty="0" smtClean="0"/>
            <a:t>Social mobility</a:t>
          </a:r>
        </a:p>
        <a:p>
          <a:r>
            <a:rPr lang="en-US" dirty="0" smtClean="0"/>
            <a:t>Religious toleration</a:t>
          </a:r>
        </a:p>
      </dgm:t>
    </dgm:pt>
    <dgm:pt modelId="{28F51E06-F3E3-4D92-9095-5E2536BFEEFA}" type="parTrans" cxnId="{40F4A778-83A9-4997-B4B3-1180626DF7AF}">
      <dgm:prSet/>
      <dgm:spPr/>
      <dgm:t>
        <a:bodyPr/>
        <a:lstStyle/>
        <a:p>
          <a:endParaRPr lang="en-US"/>
        </a:p>
      </dgm:t>
    </dgm:pt>
    <dgm:pt modelId="{0D52D2B8-8E60-4B39-991C-B3D7213DE4CF}" type="sibTrans" cxnId="{40F4A778-83A9-4997-B4B3-1180626DF7AF}">
      <dgm:prSet/>
      <dgm:spPr/>
      <dgm:t>
        <a:bodyPr/>
        <a:lstStyle/>
        <a:p>
          <a:endParaRPr lang="en-US"/>
        </a:p>
      </dgm:t>
    </dgm:pt>
    <dgm:pt modelId="{CBA66B49-860F-48D3-BE18-D3D4F7C1281C}" type="pres">
      <dgm:prSet presAssocID="{4E2BCCB9-8983-4967-9344-63AF5CCC1E7C}" presName="diagram" presStyleCnt="0">
        <dgm:presLayoutVars>
          <dgm:dir/>
          <dgm:resizeHandles val="exact"/>
        </dgm:presLayoutVars>
      </dgm:prSet>
      <dgm:spPr/>
      <dgm:t>
        <a:bodyPr/>
        <a:lstStyle/>
        <a:p>
          <a:endParaRPr lang="en-US"/>
        </a:p>
      </dgm:t>
    </dgm:pt>
    <dgm:pt modelId="{BFCE1B51-272A-45B2-9BD6-F7D676A829DA}" type="pres">
      <dgm:prSet presAssocID="{D2AB522D-4229-4344-8E23-D93E7CFDC6C9}" presName="arrow" presStyleLbl="node1" presStyleIdx="0" presStyleCnt="2">
        <dgm:presLayoutVars>
          <dgm:bulletEnabled val="1"/>
        </dgm:presLayoutVars>
      </dgm:prSet>
      <dgm:spPr/>
      <dgm:t>
        <a:bodyPr/>
        <a:lstStyle/>
        <a:p>
          <a:endParaRPr lang="en-US"/>
        </a:p>
      </dgm:t>
    </dgm:pt>
    <dgm:pt modelId="{0F970D29-6BF8-4208-82C3-CC23D4CFC9E8}" type="pres">
      <dgm:prSet presAssocID="{4D41F6E7-2212-42FD-8C4F-BFDC66D84071}" presName="arrow" presStyleLbl="node1" presStyleIdx="1" presStyleCnt="2">
        <dgm:presLayoutVars>
          <dgm:bulletEnabled val="1"/>
        </dgm:presLayoutVars>
      </dgm:prSet>
      <dgm:spPr/>
      <dgm:t>
        <a:bodyPr/>
        <a:lstStyle/>
        <a:p>
          <a:endParaRPr lang="en-US"/>
        </a:p>
      </dgm:t>
    </dgm:pt>
  </dgm:ptLst>
  <dgm:cxnLst>
    <dgm:cxn modelId="{44A877CD-4D1B-46B5-B92C-5E89BD29B9C5}" type="presOf" srcId="{4D41F6E7-2212-42FD-8C4F-BFDC66D84071}" destId="{0F970D29-6BF8-4208-82C3-CC23D4CFC9E8}" srcOrd="0" destOrd="0" presId="urn:microsoft.com/office/officeart/2005/8/layout/arrow5"/>
    <dgm:cxn modelId="{AAF0156C-8D93-43EA-9985-7BEEF6B2C948}" srcId="{4E2BCCB9-8983-4967-9344-63AF5CCC1E7C}" destId="{D2AB522D-4229-4344-8E23-D93E7CFDC6C9}" srcOrd="0" destOrd="0" parTransId="{C752B501-3138-4587-9BC5-A55A35E058B5}" sibTransId="{75A2C655-D122-425B-9802-A6BC86AF4A58}"/>
    <dgm:cxn modelId="{40F4A778-83A9-4997-B4B3-1180626DF7AF}" srcId="{4E2BCCB9-8983-4967-9344-63AF5CCC1E7C}" destId="{4D41F6E7-2212-42FD-8C4F-BFDC66D84071}" srcOrd="1" destOrd="0" parTransId="{28F51E06-F3E3-4D92-9095-5E2536BFEEFA}" sibTransId="{0D52D2B8-8E60-4B39-991C-B3D7213DE4CF}"/>
    <dgm:cxn modelId="{4407B2A8-3E16-4FA0-946A-83F02E4DC542}" type="presOf" srcId="{D2AB522D-4229-4344-8E23-D93E7CFDC6C9}" destId="{BFCE1B51-272A-45B2-9BD6-F7D676A829DA}" srcOrd="0" destOrd="0" presId="urn:microsoft.com/office/officeart/2005/8/layout/arrow5"/>
    <dgm:cxn modelId="{0DE74440-AEE0-431E-BBBA-2A53DBFB22DC}" type="presOf" srcId="{4E2BCCB9-8983-4967-9344-63AF5CCC1E7C}" destId="{CBA66B49-860F-48D3-BE18-D3D4F7C1281C}" srcOrd="0" destOrd="0" presId="urn:microsoft.com/office/officeart/2005/8/layout/arrow5"/>
    <dgm:cxn modelId="{04C94AAD-AA68-4501-80A4-CDD3CDB47624}" type="presParOf" srcId="{CBA66B49-860F-48D3-BE18-D3D4F7C1281C}" destId="{BFCE1B51-272A-45B2-9BD6-F7D676A829DA}" srcOrd="0" destOrd="0" presId="urn:microsoft.com/office/officeart/2005/8/layout/arrow5"/>
    <dgm:cxn modelId="{106F8EDA-99BA-421D-8CA1-9CDA0D743932}" type="presParOf" srcId="{CBA66B49-860F-48D3-BE18-D3D4F7C1281C}" destId="{0F970D29-6BF8-4208-82C3-CC23D4CFC9E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E1B51-272A-45B2-9BD6-F7D676A829DA}">
      <dsp:nvSpPr>
        <dsp:cNvPr id="0" name=""/>
        <dsp:cNvSpPr/>
      </dsp:nvSpPr>
      <dsp:spPr>
        <a:xfrm rot="16200000">
          <a:off x="811" y="67320"/>
          <a:ext cx="4010322" cy="4010322"/>
        </a:xfrm>
        <a:prstGeom prst="downArrow">
          <a:avLst>
            <a:gd name="adj1" fmla="val 50000"/>
            <a:gd name="adj2" fmla="val 35000"/>
          </a:avLst>
        </a:prstGeom>
        <a:solidFill>
          <a:schemeClr val="accent1">
            <a:shade val="8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Overpopulation</a:t>
          </a:r>
        </a:p>
        <a:p>
          <a:pPr lvl="0" algn="ctr" defTabSz="1111250">
            <a:lnSpc>
              <a:spcPct val="90000"/>
            </a:lnSpc>
            <a:spcBef>
              <a:spcPct val="0"/>
            </a:spcBef>
            <a:spcAft>
              <a:spcPct val="35000"/>
            </a:spcAft>
          </a:pPr>
          <a:r>
            <a:rPr lang="en-US" sz="2500" kern="1200" dirty="0" smtClean="0"/>
            <a:t>War</a:t>
          </a:r>
        </a:p>
        <a:p>
          <a:pPr lvl="0" algn="ctr" defTabSz="1111250">
            <a:lnSpc>
              <a:spcPct val="90000"/>
            </a:lnSpc>
            <a:spcBef>
              <a:spcPct val="0"/>
            </a:spcBef>
            <a:spcAft>
              <a:spcPct val="35000"/>
            </a:spcAft>
          </a:pPr>
          <a:r>
            <a:rPr lang="en-US" sz="2500" kern="1200" dirty="0" smtClean="0"/>
            <a:t>Discrimination</a:t>
          </a:r>
        </a:p>
      </dsp:txBody>
      <dsp:txXfrm rot="5400000">
        <a:off x="812" y="1069900"/>
        <a:ext cx="3308516" cy="2005161"/>
      </dsp:txXfrm>
    </dsp:sp>
    <dsp:sp modelId="{0F970D29-6BF8-4208-82C3-CC23D4CFC9E8}">
      <dsp:nvSpPr>
        <dsp:cNvPr id="0" name=""/>
        <dsp:cNvSpPr/>
      </dsp:nvSpPr>
      <dsp:spPr>
        <a:xfrm rot="5400000">
          <a:off x="4218465" y="67320"/>
          <a:ext cx="4010322" cy="4010322"/>
        </a:xfrm>
        <a:prstGeom prst="downArrow">
          <a:avLst>
            <a:gd name="adj1" fmla="val 50000"/>
            <a:gd name="adj2" fmla="val 35000"/>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Economic opportunity</a:t>
          </a:r>
        </a:p>
        <a:p>
          <a:pPr lvl="0" algn="ctr" defTabSz="1111250">
            <a:lnSpc>
              <a:spcPct val="90000"/>
            </a:lnSpc>
            <a:spcBef>
              <a:spcPct val="0"/>
            </a:spcBef>
            <a:spcAft>
              <a:spcPct val="35000"/>
            </a:spcAft>
          </a:pPr>
          <a:r>
            <a:rPr lang="en-US" sz="2500" kern="1200" dirty="0" smtClean="0"/>
            <a:t>Social mobility</a:t>
          </a:r>
        </a:p>
        <a:p>
          <a:pPr lvl="0" algn="ctr" defTabSz="1111250">
            <a:lnSpc>
              <a:spcPct val="90000"/>
            </a:lnSpc>
            <a:spcBef>
              <a:spcPct val="0"/>
            </a:spcBef>
            <a:spcAft>
              <a:spcPct val="35000"/>
            </a:spcAft>
          </a:pPr>
          <a:r>
            <a:rPr lang="en-US" sz="2500" kern="1200" dirty="0" smtClean="0"/>
            <a:t>Religious toleration</a:t>
          </a:r>
        </a:p>
      </dsp:txBody>
      <dsp:txXfrm rot="-5400000">
        <a:off x="4920272" y="1069900"/>
        <a:ext cx="3308516" cy="200516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9_02.jpg"/>
          <p:cNvPicPr preferRelativeResize="0">
            <a:picLocks/>
          </p:cNvPicPr>
          <p:nvPr/>
        </p:nvPicPr>
        <p:blipFill>
          <a:blip r:embed="rId2" cstate="print">
            <a:duotone>
              <a:schemeClr val="accent1">
                <a:shade val="45000"/>
                <a:satMod val="135000"/>
              </a:schemeClr>
              <a:prstClr val="white"/>
            </a:duotone>
          </a:blip>
          <a:stretch>
            <a:fillRect/>
          </a:stretch>
        </p:blipFill>
        <p:spPr>
          <a:xfrm>
            <a:off x="7754112" y="0"/>
            <a:ext cx="73152" cy="6858000"/>
          </a:xfrm>
          <a:prstGeom prst="rect">
            <a:avLst/>
          </a:prstGeom>
        </p:spPr>
      </p:pic>
      <p:pic>
        <p:nvPicPr>
          <p:cNvPr id="5" name="Picture 6" descr="1_05.jpg"/>
          <p:cNvPicPr>
            <a:picLocks noChangeAspect="1"/>
          </p:cNvPicPr>
          <p:nvPr/>
        </p:nvPicPr>
        <p:blipFill>
          <a:blip r:embed="rId3" cstate="print"/>
          <a:srcRect/>
          <a:stretch>
            <a:fillRect/>
          </a:stretch>
        </p:blipFill>
        <p:spPr bwMode="auto">
          <a:xfrm>
            <a:off x="7810500" y="0"/>
            <a:ext cx="1333500" cy="6858000"/>
          </a:xfrm>
          <a:prstGeom prst="rect">
            <a:avLst/>
          </a:prstGeom>
          <a:noFill/>
          <a:ln w="9525">
            <a:noFill/>
            <a:miter lim="800000"/>
            <a:headEnd/>
            <a:tailEnd/>
          </a:ln>
        </p:spPr>
      </p:pic>
      <p:grpSp>
        <p:nvGrpSpPr>
          <p:cNvPr id="6" name="Group 17"/>
          <p:cNvGrpSpPr>
            <a:grpSpLocks/>
          </p:cNvGrpSpPr>
          <p:nvPr/>
        </p:nvGrpSpPr>
        <p:grpSpPr bwMode="auto">
          <a:xfrm>
            <a:off x="0" y="6630988"/>
            <a:ext cx="9144000" cy="228600"/>
            <a:chOff x="0" y="6582727"/>
            <a:chExt cx="9144000" cy="228600"/>
          </a:xfrm>
        </p:grpSpPr>
        <p:sp>
          <p:nvSpPr>
            <p:cNvPr id="7" name="Rectangle 9"/>
            <p:cNvSpPr/>
            <p:nvPr/>
          </p:nvSpPr>
          <p:spPr>
            <a:xfrm>
              <a:off x="7813675" y="6582727"/>
              <a:ext cx="1330325"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a:xfrm>
              <a:off x="6134100" y="6582727"/>
              <a:ext cx="1609725"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ctrTitle"/>
          </p:nvPr>
        </p:nvSpPr>
        <p:spPr>
          <a:xfrm>
            <a:off x="457200" y="1371600"/>
            <a:ext cx="6781800" cy="1069975"/>
          </a:xfrm>
        </p:spPr>
        <p:txBody>
          <a:bodyPr bIns="0" anchor="b">
            <a:noAutofit/>
          </a:bodyPr>
          <a:lstStyle>
            <a:lvl1pPr>
              <a:defRPr sz="4200" baseline="0"/>
            </a:lvl1pPr>
          </a:lstStyle>
          <a:p>
            <a:r>
              <a:rPr lang="en-US" smtClean="0"/>
              <a:t>Click to edit Master title style</a:t>
            </a:r>
            <a:endParaRPr lang="en-US" dirty="0"/>
          </a:p>
        </p:txBody>
      </p:sp>
      <p:sp>
        <p:nvSpPr>
          <p:cNvPr id="3" name="Subtitle 2"/>
          <p:cNvSpPr>
            <a:spLocks noGrp="1"/>
          </p:cNvSpPr>
          <p:nvPr>
            <p:ph type="subTitle" idx="1"/>
          </p:nvPr>
        </p:nvSpPr>
        <p:spPr>
          <a:xfrm>
            <a:off x="457200" y="2438400"/>
            <a:ext cx="6781800" cy="762000"/>
          </a:xfrm>
        </p:spPr>
        <p:txBody>
          <a:bodyPr tIns="0">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18"/>
          <p:cNvSpPr>
            <a:spLocks noGrp="1"/>
          </p:cNvSpPr>
          <p:nvPr>
            <p:ph type="dt" sz="half" idx="10"/>
          </p:nvPr>
        </p:nvSpPr>
        <p:spPr>
          <a:xfrm>
            <a:off x="6210300" y="6610350"/>
            <a:ext cx="1524000" cy="228600"/>
          </a:xfrm>
        </p:spPr>
        <p:txBody>
          <a:bodyPr/>
          <a:lstStyle>
            <a:lvl1pPr>
              <a:defRPr/>
            </a:lvl1pPr>
          </a:lstStyle>
          <a:p>
            <a:pPr>
              <a:defRPr/>
            </a:pPr>
            <a:fld id="{064C969F-4181-471F-874D-34DEFC6A6737}" type="datetimeFigureOut">
              <a:rPr lang="en-US"/>
              <a:pPr>
                <a:defRPr/>
              </a:pPr>
              <a:t>12/11/2017</a:t>
            </a:fld>
            <a:endParaRPr lang="en-US"/>
          </a:p>
        </p:txBody>
      </p:sp>
      <p:sp>
        <p:nvSpPr>
          <p:cNvPr id="11" name="Slide Number Placeholder 19"/>
          <p:cNvSpPr>
            <a:spLocks noGrp="1"/>
          </p:cNvSpPr>
          <p:nvPr>
            <p:ph type="sldNum" sz="quarter" idx="11"/>
          </p:nvPr>
        </p:nvSpPr>
        <p:spPr>
          <a:xfrm>
            <a:off x="7924800" y="6610350"/>
            <a:ext cx="1198563" cy="228600"/>
          </a:xfrm>
        </p:spPr>
        <p:txBody>
          <a:bodyPr/>
          <a:lstStyle>
            <a:lvl1pPr>
              <a:defRPr/>
            </a:lvl1pPr>
          </a:lstStyle>
          <a:p>
            <a:pPr>
              <a:defRPr/>
            </a:pPr>
            <a:fld id="{5A7F9D2E-F026-4BDC-A1C7-F81EE69B8E82}" type="slidenum">
              <a:rPr lang="en-US"/>
              <a:pPr>
                <a:defRPr/>
              </a:pPr>
              <a:t>‹#›</a:t>
            </a:fld>
            <a:endParaRPr lang="en-US"/>
          </a:p>
        </p:txBody>
      </p:sp>
      <p:sp>
        <p:nvSpPr>
          <p:cNvPr id="12" name="Footer Placeholder 20"/>
          <p:cNvSpPr>
            <a:spLocks noGrp="1"/>
          </p:cNvSpPr>
          <p:nvPr>
            <p:ph type="ftr" sz="quarter" idx="12"/>
          </p:nvPr>
        </p:nvSpPr>
        <p:spPr>
          <a:xfrm>
            <a:off x="457200" y="6610350"/>
            <a:ext cx="5600700" cy="228600"/>
          </a:xfrm>
        </p:spPr>
        <p:txBody>
          <a:bodyPr/>
          <a:lstStyle>
            <a:lvl1pPr>
              <a:defRPr/>
            </a:lvl1pPr>
          </a:lstStyle>
          <a:p>
            <a:pPr>
              <a:defRPr/>
            </a:pPr>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cstate="print">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cstate="print"/>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21"/>
          <p:cNvSpPr>
            <a:spLocks noGrp="1"/>
          </p:cNvSpPr>
          <p:nvPr>
            <p:ph type="dt" sz="half" idx="10"/>
          </p:nvPr>
        </p:nvSpPr>
        <p:spPr/>
        <p:txBody>
          <a:bodyPr/>
          <a:lstStyle>
            <a:lvl1pPr>
              <a:defRPr/>
            </a:lvl1pPr>
          </a:lstStyle>
          <a:p>
            <a:pPr>
              <a:defRPr/>
            </a:pPr>
            <a:fld id="{67ACEC87-AFB2-4B50-BADB-A3A74B57F941}" type="datetimeFigureOut">
              <a:rPr lang="en-US"/>
              <a:pPr>
                <a:defRPr/>
              </a:pPr>
              <a:t>12/11/2017</a:t>
            </a:fld>
            <a:endParaRPr lang="en-US"/>
          </a:p>
        </p:txBody>
      </p:sp>
      <p:sp>
        <p:nvSpPr>
          <p:cNvPr id="11" name="Slide Number Placeholder 22"/>
          <p:cNvSpPr>
            <a:spLocks noGrp="1"/>
          </p:cNvSpPr>
          <p:nvPr>
            <p:ph type="sldNum" sz="quarter" idx="11"/>
          </p:nvPr>
        </p:nvSpPr>
        <p:spPr/>
        <p:txBody>
          <a:bodyPr/>
          <a:lstStyle>
            <a:lvl1pPr>
              <a:defRPr/>
            </a:lvl1pPr>
          </a:lstStyle>
          <a:p>
            <a:pPr>
              <a:defRPr/>
            </a:pPr>
            <a:fld id="{2F1886A1-CFF9-490E-A2DD-11ECE3F16A83}" type="slidenum">
              <a:rPr lang="en-US"/>
              <a:pPr>
                <a:defRPr/>
              </a:pPr>
              <a:t>‹#›</a:t>
            </a:fld>
            <a:endParaRPr lang="en-US"/>
          </a:p>
        </p:txBody>
      </p:sp>
      <p:sp>
        <p:nvSpPr>
          <p:cNvPr id="12" name="Footer Placeholder 23"/>
          <p:cNvSpPr>
            <a:spLocks noGrp="1"/>
          </p:cNvSpPr>
          <p:nvPr>
            <p:ph type="ftr" sz="quarter" idx="12"/>
          </p:nvPr>
        </p:nvSpPr>
        <p:spPr/>
        <p:txBody>
          <a:bodyPr/>
          <a:lstStyle>
            <a:lvl1pPr>
              <a:defRPr/>
            </a:lvl1pPr>
          </a:lstStyle>
          <a:p>
            <a:pPr>
              <a:defRPr/>
            </a:pP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6630988"/>
            <a:ext cx="9144000" cy="228600"/>
            <a:chOff x="0" y="6583680"/>
            <a:chExt cx="9144000" cy="228600"/>
          </a:xfrm>
        </p:grpSpPr>
        <p:sp>
          <p:nvSpPr>
            <p:cNvPr id="5"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0"/>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0" descr="bar_06.png"/>
          <p:cNvPicPr>
            <a:picLocks noChangeAspect="1"/>
          </p:cNvPicPr>
          <p:nvPr/>
        </p:nvPicPr>
        <p:blipFill>
          <a:blip r:embed="rId2" cstate="print">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13" descr="2_01.jpg"/>
          <p:cNvPicPr>
            <a:picLocks noChangeAspect="1"/>
          </p:cNvPicPr>
          <p:nvPr/>
        </p:nvPicPr>
        <p:blipFill>
          <a:blip r:embed="rId3" cstate="print"/>
          <a:srcRect/>
          <a:stretch>
            <a:fillRect/>
          </a:stretch>
        </p:blipFill>
        <p:spPr bwMode="auto">
          <a:xfrm>
            <a:off x="0" y="0"/>
            <a:ext cx="9144000" cy="403225"/>
          </a:xfrm>
          <a:prstGeom prst="rect">
            <a:avLst/>
          </a:prstGeom>
          <a:noFill/>
          <a:ln w="9525">
            <a:noFill/>
            <a:miter lim="800000"/>
            <a:headEnd/>
            <a:tailEnd/>
          </a:ln>
        </p:spPr>
      </p:pic>
      <p:sp>
        <p:nvSpPr>
          <p:cNvPr id="2" name="Vertical Title 1"/>
          <p:cNvSpPr>
            <a:spLocks noGrp="1"/>
          </p:cNvSpPr>
          <p:nvPr>
            <p:ph type="title" orient="vert"/>
          </p:nvPr>
        </p:nvSpPr>
        <p:spPr>
          <a:xfrm>
            <a:off x="6629400" y="589085"/>
            <a:ext cx="2057400" cy="553707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85216"/>
            <a:ext cx="6019800" cy="55412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21"/>
          <p:cNvSpPr>
            <a:spLocks noGrp="1"/>
          </p:cNvSpPr>
          <p:nvPr>
            <p:ph type="dt" sz="half" idx="10"/>
          </p:nvPr>
        </p:nvSpPr>
        <p:spPr/>
        <p:txBody>
          <a:bodyPr/>
          <a:lstStyle>
            <a:lvl1pPr>
              <a:defRPr/>
            </a:lvl1pPr>
          </a:lstStyle>
          <a:p>
            <a:pPr>
              <a:defRPr/>
            </a:pPr>
            <a:fld id="{3A030427-1D0E-4036-A6B8-97E5F9B2A3E2}" type="datetimeFigureOut">
              <a:rPr lang="en-US"/>
              <a:pPr>
                <a:defRPr/>
              </a:pPr>
              <a:t>12/11/2017</a:t>
            </a:fld>
            <a:endParaRPr lang="en-US"/>
          </a:p>
        </p:txBody>
      </p:sp>
      <p:sp>
        <p:nvSpPr>
          <p:cNvPr id="11" name="Slide Number Placeholder 22"/>
          <p:cNvSpPr>
            <a:spLocks noGrp="1"/>
          </p:cNvSpPr>
          <p:nvPr>
            <p:ph type="sldNum" sz="quarter" idx="11"/>
          </p:nvPr>
        </p:nvSpPr>
        <p:spPr/>
        <p:txBody>
          <a:bodyPr/>
          <a:lstStyle>
            <a:lvl1pPr>
              <a:defRPr/>
            </a:lvl1pPr>
          </a:lstStyle>
          <a:p>
            <a:pPr>
              <a:defRPr/>
            </a:pPr>
            <a:fld id="{01A0C91C-44BF-415C-BE17-5EBF828C9642}" type="slidenum">
              <a:rPr lang="en-US"/>
              <a:pPr>
                <a:defRPr/>
              </a:pPr>
              <a:t>‹#›</a:t>
            </a:fld>
            <a:endParaRPr lang="en-US"/>
          </a:p>
        </p:txBody>
      </p:sp>
      <p:sp>
        <p:nvSpPr>
          <p:cNvPr id="12" name="Footer Placeholder 23"/>
          <p:cNvSpPr>
            <a:spLocks noGrp="1"/>
          </p:cNvSpPr>
          <p:nvPr>
            <p:ph type="ftr" sz="quarter" idx="12"/>
          </p:nvPr>
        </p:nvSpPr>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20"/>
          <p:cNvGrpSpPr>
            <a:grpSpLocks/>
          </p:cNvGrpSpPr>
          <p:nvPr/>
        </p:nvGrpSpPr>
        <p:grpSpPr bwMode="auto">
          <a:xfrm>
            <a:off x="0" y="6630988"/>
            <a:ext cx="9144000" cy="228600"/>
            <a:chOff x="0" y="6583680"/>
            <a:chExt cx="9144000" cy="228600"/>
          </a:xfrm>
        </p:grpSpPr>
        <p:sp>
          <p:nvSpPr>
            <p:cNvPr id="5"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32"/>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3"/>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12" descr="bar_06.png"/>
          <p:cNvPicPr>
            <a:picLocks noChangeAspect="1"/>
          </p:cNvPicPr>
          <p:nvPr/>
        </p:nvPicPr>
        <p:blipFill>
          <a:blip r:embed="rId2" cstate="print">
            <a:duotone>
              <a:schemeClr val="accent2">
                <a:shade val="45000"/>
                <a:satMod val="135000"/>
              </a:schemeClr>
              <a:prstClr val="white"/>
            </a:duotone>
          </a:blip>
          <a:stretch>
            <a:fillRect/>
          </a:stretch>
        </p:blipFill>
        <p:spPr>
          <a:xfrm>
            <a:off x="0" y="403860"/>
            <a:ext cx="9144000" cy="53340"/>
          </a:xfrm>
          <a:prstGeom prst="rect">
            <a:avLst/>
          </a:prstGeom>
        </p:spPr>
      </p:pic>
      <p:pic>
        <p:nvPicPr>
          <p:cNvPr id="9" name="Picture 9" descr="2_01.jpg"/>
          <p:cNvPicPr>
            <a:picLocks noChangeAspect="1"/>
          </p:cNvPicPr>
          <p:nvPr/>
        </p:nvPicPr>
        <p:blipFill>
          <a:blip r:embed="rId3" cstate="print"/>
          <a:srcRect/>
          <a:stretch>
            <a:fillRect/>
          </a:stretch>
        </p:blipFill>
        <p:spPr bwMode="auto">
          <a:xfrm>
            <a:off x="0" y="0"/>
            <a:ext cx="9144000" cy="4032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6"/>
          <p:cNvSpPr>
            <a:spLocks noGrp="1"/>
          </p:cNvSpPr>
          <p:nvPr>
            <p:ph type="dt" sz="half" idx="10"/>
          </p:nvPr>
        </p:nvSpPr>
        <p:spPr/>
        <p:txBody>
          <a:bodyPr/>
          <a:lstStyle>
            <a:lvl1pPr>
              <a:defRPr/>
            </a:lvl1pPr>
          </a:lstStyle>
          <a:p>
            <a:pPr>
              <a:defRPr/>
            </a:pPr>
            <a:fld id="{12C806AF-3652-4600-B914-E0054592FBA3}" type="datetimeFigureOut">
              <a:rPr lang="en-US"/>
              <a:pPr>
                <a:defRPr/>
              </a:pPr>
              <a:t>12/11/2017</a:t>
            </a:fld>
            <a:endParaRPr lang="en-US"/>
          </a:p>
        </p:txBody>
      </p:sp>
      <p:sp>
        <p:nvSpPr>
          <p:cNvPr id="11" name="Slide Number Placeholder 17"/>
          <p:cNvSpPr>
            <a:spLocks noGrp="1"/>
          </p:cNvSpPr>
          <p:nvPr>
            <p:ph type="sldNum" sz="quarter" idx="11"/>
          </p:nvPr>
        </p:nvSpPr>
        <p:spPr/>
        <p:txBody>
          <a:bodyPr/>
          <a:lstStyle>
            <a:lvl1pPr>
              <a:defRPr/>
            </a:lvl1pPr>
          </a:lstStyle>
          <a:p>
            <a:pPr>
              <a:defRPr/>
            </a:pPr>
            <a:fld id="{9152FF90-3719-437D-8ABB-29B00AE48A4E}" type="slidenum">
              <a:rPr lang="en-US"/>
              <a:pPr>
                <a:defRPr/>
              </a:pPr>
              <a:t>‹#›</a:t>
            </a:fld>
            <a:endParaRPr lang="en-US"/>
          </a:p>
        </p:txBody>
      </p:sp>
      <p:sp>
        <p:nvSpPr>
          <p:cNvPr id="12" name="Footer Placeholder 19"/>
          <p:cNvSpPr>
            <a:spLocks noGrp="1"/>
          </p:cNvSpPr>
          <p:nvPr>
            <p:ph type="ftr" sz="quarter" idx="12"/>
          </p:nvPr>
        </p:nvSpPr>
        <p:spPr/>
        <p:txBody>
          <a:bodyPr/>
          <a:lstStyle>
            <a:lvl1pPr>
              <a:defRPr/>
            </a:lvl1pPr>
          </a:lstStyle>
          <a:p>
            <a:pPr>
              <a:defRPr/>
            </a:pP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22"/>
          <p:cNvGrpSpPr>
            <a:grpSpLocks/>
          </p:cNvGrpSpPr>
          <p:nvPr/>
        </p:nvGrpSpPr>
        <p:grpSpPr bwMode="auto">
          <a:xfrm>
            <a:off x="1438275" y="6629400"/>
            <a:ext cx="7705725" cy="228600"/>
            <a:chOff x="1438274" y="6629400"/>
            <a:chExt cx="7705726" cy="228600"/>
          </a:xfrm>
        </p:grpSpPr>
        <p:sp>
          <p:nvSpPr>
            <p:cNvPr id="5"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7"/>
            <p:cNvSpPr/>
            <p:nvPr/>
          </p:nvSpPr>
          <p:spPr>
            <a:xfrm>
              <a:off x="7142163" y="662940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8"/>
            <p:cNvSpPr/>
            <p:nvPr/>
          </p:nvSpPr>
          <p:spPr>
            <a:xfrm>
              <a:off x="1438274" y="6629400"/>
              <a:ext cx="5664201"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8" name="Picture 9" descr="9_01.jpg"/>
          <p:cNvPicPr>
            <a:picLocks noChangeAspect="1"/>
          </p:cNvPicPr>
          <p:nvPr/>
        </p:nvPicPr>
        <p:blipFill>
          <a:blip r:embed="rId2" cstate="print"/>
          <a:srcRect/>
          <a:stretch>
            <a:fillRect/>
          </a:stretch>
        </p:blipFill>
        <p:spPr bwMode="auto">
          <a:xfrm>
            <a:off x="0" y="0"/>
            <a:ext cx="1363663" cy="6858000"/>
          </a:xfrm>
          <a:prstGeom prst="rect">
            <a:avLst/>
          </a:prstGeom>
          <a:noFill/>
          <a:ln w="9525">
            <a:noFill/>
            <a:miter lim="800000"/>
            <a:headEnd/>
            <a:tailEnd/>
          </a:ln>
        </p:spPr>
      </p:pic>
      <p:pic>
        <p:nvPicPr>
          <p:cNvPr id="9" name="Picture 19" descr="vert_bar_02.png"/>
          <p:cNvPicPr preferRelativeResize="0">
            <a:picLocks/>
          </p:cNvPicPr>
          <p:nvPr/>
        </p:nvPicPr>
        <p:blipFill>
          <a:blip r:embed="rId3" cstate="print">
            <a:duotone>
              <a:schemeClr val="accent3">
                <a:shade val="45000"/>
                <a:satMod val="135000"/>
              </a:schemeClr>
              <a:prstClr val="white"/>
            </a:duotone>
          </a:blip>
          <a:stretch>
            <a:fillRect/>
          </a:stretch>
        </p:blipFill>
        <p:spPr>
          <a:xfrm>
            <a:off x="1362456" y="0"/>
            <a:ext cx="73152" cy="6858000"/>
          </a:xfrm>
          <a:prstGeom prst="rect">
            <a:avLst/>
          </a:prstGeom>
        </p:spPr>
      </p:pic>
      <p:sp>
        <p:nvSpPr>
          <p:cNvPr id="2" name="Title 1"/>
          <p:cNvSpPr>
            <a:spLocks noGrp="1"/>
          </p:cNvSpPr>
          <p:nvPr>
            <p:ph type="title"/>
          </p:nvPr>
        </p:nvSpPr>
        <p:spPr>
          <a:xfrm>
            <a:off x="1752600" y="5245101"/>
            <a:ext cx="6934199" cy="1155700"/>
          </a:xfrm>
        </p:spPr>
        <p:txBody>
          <a:bodyPr anchor="t">
            <a:normAutofit/>
          </a:bodyPr>
          <a:lstStyle>
            <a:lvl1pPr algn="r">
              <a:defRPr sz="4200" b="0" i="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114800"/>
            <a:ext cx="6934199" cy="1130300"/>
          </a:xfrm>
        </p:spPr>
        <p:txBody>
          <a:bodyPr anchor="b">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23"/>
          <p:cNvSpPr>
            <a:spLocks noGrp="1"/>
          </p:cNvSpPr>
          <p:nvPr>
            <p:ph type="dt" sz="half" idx="10"/>
          </p:nvPr>
        </p:nvSpPr>
        <p:spPr>
          <a:xfrm>
            <a:off x="7162800" y="6610350"/>
            <a:ext cx="1524000" cy="247650"/>
          </a:xfrm>
        </p:spPr>
        <p:txBody>
          <a:bodyPr/>
          <a:lstStyle>
            <a:lvl1pPr>
              <a:defRPr/>
            </a:lvl1pPr>
          </a:lstStyle>
          <a:p>
            <a:pPr>
              <a:defRPr/>
            </a:pPr>
            <a:fld id="{5EDDCBE5-E3C0-4AA0-8F52-962102980AC7}" type="datetimeFigureOut">
              <a:rPr lang="en-US"/>
              <a:pPr>
                <a:defRPr/>
              </a:pPr>
              <a:t>12/11/2017</a:t>
            </a:fld>
            <a:endParaRPr lang="en-US"/>
          </a:p>
        </p:txBody>
      </p:sp>
      <p:sp>
        <p:nvSpPr>
          <p:cNvPr id="11" name="Slide Number Placeholder 24"/>
          <p:cNvSpPr>
            <a:spLocks noGrp="1"/>
          </p:cNvSpPr>
          <p:nvPr>
            <p:ph type="sldNum" sz="quarter" idx="11"/>
          </p:nvPr>
        </p:nvSpPr>
        <p:spPr>
          <a:xfrm>
            <a:off x="8742363" y="6610350"/>
            <a:ext cx="381000" cy="247650"/>
          </a:xfrm>
        </p:spPr>
        <p:txBody>
          <a:bodyPr/>
          <a:lstStyle>
            <a:lvl1pPr>
              <a:defRPr/>
            </a:lvl1pPr>
          </a:lstStyle>
          <a:p>
            <a:pPr>
              <a:defRPr/>
            </a:pPr>
            <a:fld id="{FB862B34-F1D7-4010-8D60-4FA3EAB31DB1}" type="slidenum">
              <a:rPr lang="en-US"/>
              <a:pPr>
                <a:defRPr/>
              </a:pPr>
              <a:t>‹#›</a:t>
            </a:fld>
            <a:endParaRPr lang="en-US"/>
          </a:p>
        </p:txBody>
      </p:sp>
      <p:sp>
        <p:nvSpPr>
          <p:cNvPr id="12" name="Footer Placeholder 25"/>
          <p:cNvSpPr>
            <a:spLocks noGrp="1"/>
          </p:cNvSpPr>
          <p:nvPr>
            <p:ph type="ftr" sz="quarter" idx="12"/>
          </p:nvPr>
        </p:nvSpPr>
        <p:spPr>
          <a:xfrm>
            <a:off x="1524000" y="6610350"/>
            <a:ext cx="5562600" cy="247650"/>
          </a:xfrm>
        </p:spPr>
        <p:txBody>
          <a:bodyPr/>
          <a:lstStyle>
            <a:lvl1pPr>
              <a:defRPr/>
            </a:lvl1pPr>
          </a:lstStyle>
          <a:p>
            <a:pPr>
              <a:defRPr/>
            </a:pP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bar_06.png"/>
          <p:cNvPicPr>
            <a:picLocks noChangeAspect="1"/>
          </p:cNvPicPr>
          <p:nvPr/>
        </p:nvPicPr>
        <p:blipFill>
          <a:blip r:embed="rId2" cstate="print">
            <a:duotone>
              <a:schemeClr val="accent4">
                <a:shade val="45000"/>
                <a:satMod val="135000"/>
              </a:schemeClr>
              <a:prstClr val="white"/>
            </a:duotone>
          </a:blip>
          <a:stretch>
            <a:fillRect/>
          </a:stretch>
        </p:blipFill>
        <p:spPr>
          <a:xfrm>
            <a:off x="0" y="403860"/>
            <a:ext cx="9144000" cy="53340"/>
          </a:xfrm>
          <a:prstGeom prst="rect">
            <a:avLst/>
          </a:prstGeom>
        </p:spPr>
      </p:pic>
      <p:pic>
        <p:nvPicPr>
          <p:cNvPr id="6" name="Picture 11" descr="3_01.jpg"/>
          <p:cNvPicPr>
            <a:picLocks noChangeAspect="1"/>
          </p:cNvPicPr>
          <p:nvPr/>
        </p:nvPicPr>
        <p:blipFill>
          <a:blip r:embed="rId3" cstate="print"/>
          <a:srcRect/>
          <a:stretch>
            <a:fillRect/>
          </a:stretch>
        </p:blipFill>
        <p:spPr bwMode="auto">
          <a:xfrm>
            <a:off x="0" y="0"/>
            <a:ext cx="9144000" cy="403225"/>
          </a:xfrm>
          <a:prstGeom prst="rect">
            <a:avLst/>
          </a:prstGeom>
          <a:noFill/>
          <a:ln w="9525">
            <a:noFill/>
            <a:miter lim="800000"/>
            <a:headEnd/>
            <a:tailEnd/>
          </a:ln>
        </p:spPr>
      </p:pic>
      <p:grpSp>
        <p:nvGrpSpPr>
          <p:cNvPr id="7" name="Group 14"/>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14" name="Content Placeholder 13"/>
          <p:cNvSpPr>
            <a:spLocks noGrp="1"/>
          </p:cNvSpPr>
          <p:nvPr>
            <p:ph sz="quarter" idx="13"/>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9"/>
          <p:cNvSpPr>
            <a:spLocks noGrp="1"/>
          </p:cNvSpPr>
          <p:nvPr>
            <p:ph type="dt" sz="half" idx="15"/>
          </p:nvPr>
        </p:nvSpPr>
        <p:spPr/>
        <p:txBody>
          <a:bodyPr/>
          <a:lstStyle>
            <a:lvl1pPr>
              <a:defRPr/>
            </a:lvl1pPr>
          </a:lstStyle>
          <a:p>
            <a:pPr>
              <a:defRPr/>
            </a:pPr>
            <a:fld id="{7D69AEF5-5CC9-4075-BFF5-5990790878A7}" type="datetimeFigureOut">
              <a:rPr lang="en-US"/>
              <a:pPr>
                <a:defRPr/>
              </a:pPr>
              <a:t>12/11/2017</a:t>
            </a:fld>
            <a:endParaRPr lang="en-US"/>
          </a:p>
        </p:txBody>
      </p:sp>
      <p:sp>
        <p:nvSpPr>
          <p:cNvPr id="12" name="Slide Number Placeholder 20"/>
          <p:cNvSpPr>
            <a:spLocks noGrp="1"/>
          </p:cNvSpPr>
          <p:nvPr>
            <p:ph type="sldNum" sz="quarter" idx="16"/>
          </p:nvPr>
        </p:nvSpPr>
        <p:spPr/>
        <p:txBody>
          <a:bodyPr/>
          <a:lstStyle>
            <a:lvl1pPr>
              <a:defRPr/>
            </a:lvl1pPr>
          </a:lstStyle>
          <a:p>
            <a:pPr>
              <a:defRPr/>
            </a:pPr>
            <a:fld id="{F234D2B6-55CE-48BE-B9FC-29A18F2BE4BE}" type="slidenum">
              <a:rPr lang="en-US"/>
              <a:pPr>
                <a:defRPr/>
              </a:pPr>
              <a:t>‹#›</a:t>
            </a:fld>
            <a:endParaRPr lang="en-US"/>
          </a:p>
        </p:txBody>
      </p:sp>
      <p:sp>
        <p:nvSpPr>
          <p:cNvPr id="13" name="Footer Placeholder 21"/>
          <p:cNvSpPr>
            <a:spLocks noGrp="1"/>
          </p:cNvSpPr>
          <p:nvPr>
            <p:ph type="ftr" sz="quarter" idx="17"/>
          </p:nvPr>
        </p:nvSpPr>
        <p:spPr/>
        <p:txBody>
          <a:bodyPr/>
          <a:lstStyle>
            <a:lvl1pPr>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4_01.jpg"/>
          <p:cNvPicPr>
            <a:picLocks noChangeAspect="1"/>
          </p:cNvPicPr>
          <p:nvPr/>
        </p:nvPicPr>
        <p:blipFill>
          <a:blip r:embed="rId2" cstate="print"/>
          <a:srcRect/>
          <a:stretch>
            <a:fillRect/>
          </a:stretch>
        </p:blipFill>
        <p:spPr bwMode="auto">
          <a:xfrm>
            <a:off x="0" y="0"/>
            <a:ext cx="9144000" cy="403225"/>
          </a:xfrm>
          <a:prstGeom prst="rect">
            <a:avLst/>
          </a:prstGeom>
          <a:noFill/>
          <a:ln w="9525">
            <a:noFill/>
            <a:miter lim="800000"/>
            <a:headEnd/>
            <a:tailEnd/>
          </a:ln>
        </p:spPr>
      </p:pic>
      <p:pic>
        <p:nvPicPr>
          <p:cNvPr id="8" name="Picture 15" descr="bar_06.png"/>
          <p:cNvPicPr>
            <a:picLocks noChangeAspect="1"/>
          </p:cNvPicPr>
          <p:nvPr/>
        </p:nvPicPr>
        <p:blipFill>
          <a:blip r:embed="rId3" cstate="print">
            <a:duotone>
              <a:schemeClr val="accent5">
                <a:shade val="45000"/>
                <a:satMod val="135000"/>
              </a:schemeClr>
              <a:prstClr val="white"/>
            </a:duotone>
          </a:blip>
          <a:stretch>
            <a:fillRect/>
          </a:stretch>
        </p:blipFill>
        <p:spPr>
          <a:xfrm>
            <a:off x="0" y="403860"/>
            <a:ext cx="9144000" cy="53340"/>
          </a:xfrm>
          <a:prstGeom prst="rect">
            <a:avLst/>
          </a:prstGeom>
        </p:spPr>
      </p:pic>
      <p:grpSp>
        <p:nvGrpSpPr>
          <p:cNvPr id="9" name="Group 17"/>
          <p:cNvGrpSpPr>
            <a:grpSpLocks/>
          </p:cNvGrpSpPr>
          <p:nvPr/>
        </p:nvGrpSpPr>
        <p:grpSpPr bwMode="auto">
          <a:xfrm>
            <a:off x="0" y="6630988"/>
            <a:ext cx="9144000" cy="228600"/>
            <a:chOff x="0" y="6583680"/>
            <a:chExt cx="9144000" cy="228600"/>
          </a:xfrm>
        </p:grpSpPr>
        <p:sp>
          <p:nvSpPr>
            <p:cNvPr id="1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2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2"/>
          <p:cNvSpPr>
            <a:spLocks noGrp="1"/>
          </p:cNvSpPr>
          <p:nvPr>
            <p:ph type="body" idx="13"/>
          </p:nvPr>
        </p:nvSpPr>
        <p:spPr>
          <a:xfrm>
            <a:off x="4648200" y="1981200"/>
            <a:ext cx="4040188" cy="411162"/>
          </a:xfrm>
        </p:spPr>
        <p:txBody>
          <a:bodyPr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16"/>
          <p:cNvSpPr>
            <a:spLocks noGrp="1"/>
          </p:cNvSpPr>
          <p:nvPr>
            <p:ph sz="quarter" idx="14"/>
          </p:nvPr>
        </p:nvSpPr>
        <p:spPr>
          <a:xfrm>
            <a:off x="457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22"/>
          <p:cNvSpPr>
            <a:spLocks noGrp="1"/>
          </p:cNvSpPr>
          <p:nvPr>
            <p:ph type="dt" sz="half" idx="16"/>
          </p:nvPr>
        </p:nvSpPr>
        <p:spPr/>
        <p:txBody>
          <a:bodyPr/>
          <a:lstStyle>
            <a:lvl1pPr>
              <a:defRPr/>
            </a:lvl1pPr>
          </a:lstStyle>
          <a:p>
            <a:pPr>
              <a:defRPr/>
            </a:pPr>
            <a:fld id="{65195574-4B8B-495D-BE0B-6C159859FDA5}" type="datetimeFigureOut">
              <a:rPr lang="en-US"/>
              <a:pPr>
                <a:defRPr/>
              </a:pPr>
              <a:t>12/11/2017</a:t>
            </a:fld>
            <a:endParaRPr lang="en-US"/>
          </a:p>
        </p:txBody>
      </p:sp>
      <p:sp>
        <p:nvSpPr>
          <p:cNvPr id="14" name="Slide Number Placeholder 23"/>
          <p:cNvSpPr>
            <a:spLocks noGrp="1"/>
          </p:cNvSpPr>
          <p:nvPr>
            <p:ph type="sldNum" sz="quarter" idx="17"/>
          </p:nvPr>
        </p:nvSpPr>
        <p:spPr/>
        <p:txBody>
          <a:bodyPr/>
          <a:lstStyle>
            <a:lvl1pPr>
              <a:defRPr/>
            </a:lvl1pPr>
          </a:lstStyle>
          <a:p>
            <a:pPr>
              <a:defRPr/>
            </a:pPr>
            <a:fld id="{62420E10-CD1F-480E-BB62-43432CA509A8}" type="slidenum">
              <a:rPr lang="en-US"/>
              <a:pPr>
                <a:defRPr/>
              </a:pPr>
              <a:t>‹#›</a:t>
            </a:fld>
            <a:endParaRPr lang="en-US"/>
          </a:p>
        </p:txBody>
      </p:sp>
      <p:sp>
        <p:nvSpPr>
          <p:cNvPr id="16" name="Footer Placeholder 24"/>
          <p:cNvSpPr>
            <a:spLocks noGrp="1"/>
          </p:cNvSpPr>
          <p:nvPr>
            <p:ph type="ftr" sz="quarter" idx="18"/>
          </p:nvPr>
        </p:nvSpPr>
        <p:spPr/>
        <p:txBody>
          <a:bodyPr/>
          <a:lstStyle>
            <a:lvl1pPr>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2_01.jpg"/>
          <p:cNvPicPr>
            <a:picLocks noChangeAspect="1"/>
          </p:cNvPicPr>
          <p:nvPr/>
        </p:nvPicPr>
        <p:blipFill>
          <a:blip r:embed="rId2" cstate="print"/>
          <a:srcRect/>
          <a:stretch>
            <a:fillRect/>
          </a:stretch>
        </p:blipFill>
        <p:spPr bwMode="auto">
          <a:xfrm>
            <a:off x="0" y="0"/>
            <a:ext cx="9144000" cy="403225"/>
          </a:xfrm>
          <a:prstGeom prst="rect">
            <a:avLst/>
          </a:prstGeom>
          <a:noFill/>
          <a:ln w="9525">
            <a:noFill/>
            <a:miter lim="800000"/>
            <a:headEnd/>
            <a:tailEnd/>
          </a:ln>
        </p:spPr>
      </p:pic>
      <p:pic>
        <p:nvPicPr>
          <p:cNvPr id="4" name="Picture 10" descr="bar_06.png"/>
          <p:cNvPicPr>
            <a:picLocks noChangeAspect="1"/>
          </p:cNvPicPr>
          <p:nvPr/>
        </p:nvPicPr>
        <p:blipFill>
          <a:blip r:embed="rId3" cstate="print">
            <a:duotone>
              <a:schemeClr val="accent6">
                <a:shade val="45000"/>
                <a:satMod val="135000"/>
              </a:schemeClr>
              <a:prstClr val="white"/>
            </a:duotone>
          </a:blip>
          <a:stretch>
            <a:fillRect/>
          </a:stretch>
        </p:blipFill>
        <p:spPr>
          <a:xfrm>
            <a:off x="0" y="403860"/>
            <a:ext cx="9144000" cy="53340"/>
          </a:xfrm>
          <a:prstGeom prst="rect">
            <a:avLst/>
          </a:prstGeom>
        </p:spPr>
      </p:pic>
      <p:grpSp>
        <p:nvGrpSpPr>
          <p:cNvPr id="5" name="Group 11"/>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9" name="Date Placeholder 15"/>
          <p:cNvSpPr>
            <a:spLocks noGrp="1"/>
          </p:cNvSpPr>
          <p:nvPr>
            <p:ph type="dt" sz="half" idx="10"/>
          </p:nvPr>
        </p:nvSpPr>
        <p:spPr/>
        <p:txBody>
          <a:bodyPr/>
          <a:lstStyle>
            <a:lvl1pPr>
              <a:defRPr/>
            </a:lvl1pPr>
          </a:lstStyle>
          <a:p>
            <a:pPr>
              <a:defRPr/>
            </a:pPr>
            <a:fld id="{003D950D-778C-4C6E-AE01-5AC090070FAC}" type="datetimeFigureOut">
              <a:rPr lang="en-US"/>
              <a:pPr>
                <a:defRPr/>
              </a:pPr>
              <a:t>12/11/2017</a:t>
            </a:fld>
            <a:endParaRPr lang="en-US"/>
          </a:p>
        </p:txBody>
      </p:sp>
      <p:sp>
        <p:nvSpPr>
          <p:cNvPr id="10" name="Slide Number Placeholder 16"/>
          <p:cNvSpPr>
            <a:spLocks noGrp="1"/>
          </p:cNvSpPr>
          <p:nvPr>
            <p:ph type="sldNum" sz="quarter" idx="11"/>
          </p:nvPr>
        </p:nvSpPr>
        <p:spPr/>
        <p:txBody>
          <a:bodyPr/>
          <a:lstStyle>
            <a:lvl1pPr>
              <a:defRPr/>
            </a:lvl1pPr>
          </a:lstStyle>
          <a:p>
            <a:pPr>
              <a:defRPr/>
            </a:pPr>
            <a:fld id="{EAFE7AFD-16E6-450D-8D82-B760C2125A15}" type="slidenum">
              <a:rPr lang="en-US"/>
              <a:pPr>
                <a:defRPr/>
              </a:pPr>
              <a:t>‹#›</a:t>
            </a:fld>
            <a:endParaRPr lang="en-US"/>
          </a:p>
        </p:txBody>
      </p:sp>
      <p:sp>
        <p:nvSpPr>
          <p:cNvPr id="11" name="Footer Placeholder 17"/>
          <p:cNvSpPr>
            <a:spLocks noGrp="1"/>
          </p:cNvSpPr>
          <p:nvPr>
            <p:ph type="ftr" sz="quarter" idx="12"/>
          </p:nvPr>
        </p:nvSpPr>
        <p:spPr/>
        <p:txBody>
          <a:bodyPr/>
          <a:lstStyle>
            <a:lvl1pPr>
              <a:defRPr/>
            </a:lvl1pPr>
          </a:lstStyle>
          <a:p>
            <a:pPr>
              <a:defRPr/>
            </a:pP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8"/>
          <p:cNvGrpSpPr>
            <a:grpSpLocks/>
          </p:cNvGrpSpPr>
          <p:nvPr/>
        </p:nvGrpSpPr>
        <p:grpSpPr bwMode="auto">
          <a:xfrm>
            <a:off x="0" y="6630988"/>
            <a:ext cx="9144000" cy="228600"/>
            <a:chOff x="0" y="6583680"/>
            <a:chExt cx="9144000" cy="228600"/>
          </a:xfrm>
        </p:grpSpPr>
        <p:sp>
          <p:nvSpPr>
            <p:cNvPr id="3"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10"/>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Date Placeholder 12"/>
          <p:cNvSpPr>
            <a:spLocks noGrp="1"/>
          </p:cNvSpPr>
          <p:nvPr>
            <p:ph type="dt" sz="half" idx="10"/>
          </p:nvPr>
        </p:nvSpPr>
        <p:spPr/>
        <p:txBody>
          <a:bodyPr/>
          <a:lstStyle>
            <a:lvl1pPr>
              <a:defRPr/>
            </a:lvl1pPr>
          </a:lstStyle>
          <a:p>
            <a:pPr>
              <a:defRPr/>
            </a:pPr>
            <a:fld id="{F5B876A0-59C7-4216-AD38-763FA455D8FC}" type="datetimeFigureOut">
              <a:rPr lang="en-US"/>
              <a:pPr>
                <a:defRPr/>
              </a:pPr>
              <a:t>12/11/2017</a:t>
            </a:fld>
            <a:endParaRPr lang="en-US"/>
          </a:p>
        </p:txBody>
      </p:sp>
      <p:sp>
        <p:nvSpPr>
          <p:cNvPr id="7" name="Slide Number Placeholder 13"/>
          <p:cNvSpPr>
            <a:spLocks noGrp="1"/>
          </p:cNvSpPr>
          <p:nvPr>
            <p:ph type="sldNum" sz="quarter" idx="11"/>
          </p:nvPr>
        </p:nvSpPr>
        <p:spPr/>
        <p:txBody>
          <a:bodyPr/>
          <a:lstStyle>
            <a:lvl1pPr>
              <a:defRPr/>
            </a:lvl1pPr>
          </a:lstStyle>
          <a:p>
            <a:pPr>
              <a:defRPr/>
            </a:pPr>
            <a:fld id="{F582BEE3-B19B-4AD1-94EA-5E4F0D9F191E}" type="slidenum">
              <a:rPr lang="en-US"/>
              <a:pPr>
                <a:defRPr/>
              </a:pPr>
              <a:t>‹#›</a:t>
            </a:fld>
            <a:endParaRPr lang="en-US"/>
          </a:p>
        </p:txBody>
      </p:sp>
      <p:sp>
        <p:nvSpPr>
          <p:cNvPr id="8" name="Footer Placeholder 21"/>
          <p:cNvSpPr>
            <a:spLocks noGrp="1"/>
          </p:cNvSpPr>
          <p:nvPr>
            <p:ph type="ftr" sz="quarter" idx="12"/>
          </p:nvPr>
        </p:nvSpPr>
        <p:spPr/>
        <p:txBody>
          <a:bodyPr/>
          <a:lstStyle>
            <a:lvl1pPr>
              <a:defRPr/>
            </a:lvl1pPr>
          </a:lstStyle>
          <a:p>
            <a:pPr>
              <a:defRPr/>
            </a:pP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3_01.jpg"/>
          <p:cNvPicPr>
            <a:picLocks noChangeAspect="1"/>
          </p:cNvPicPr>
          <p:nvPr/>
        </p:nvPicPr>
        <p:blipFill>
          <a:blip r:embed="rId2" cstate="print"/>
          <a:srcRect/>
          <a:stretch>
            <a:fillRect/>
          </a:stretch>
        </p:blipFill>
        <p:spPr bwMode="auto">
          <a:xfrm>
            <a:off x="0" y="0"/>
            <a:ext cx="9144000" cy="403225"/>
          </a:xfrm>
          <a:prstGeom prst="rect">
            <a:avLst/>
          </a:prstGeom>
          <a:noFill/>
          <a:ln w="9525">
            <a:noFill/>
            <a:miter lim="800000"/>
            <a:headEnd/>
            <a:tailEnd/>
          </a:ln>
        </p:spPr>
      </p:pic>
      <p:pic>
        <p:nvPicPr>
          <p:cNvPr id="6" name="Picture 13" descr="bar_06.png"/>
          <p:cNvPicPr>
            <a:picLocks noChangeAspect="1"/>
          </p:cNvPicPr>
          <p:nvPr/>
        </p:nvPicPr>
        <p:blipFill>
          <a:blip r:embed="rId3" cstate="print">
            <a:duotone>
              <a:schemeClr val="accent1">
                <a:shade val="45000"/>
                <a:satMod val="135000"/>
              </a:schemeClr>
              <a:prstClr val="white"/>
            </a:duotone>
          </a:blip>
          <a:stretch>
            <a:fillRect/>
          </a:stretch>
        </p:blipFill>
        <p:spPr>
          <a:xfrm>
            <a:off x="0" y="403860"/>
            <a:ext cx="9144000" cy="53340"/>
          </a:xfrm>
          <a:prstGeom prst="rect">
            <a:avLst/>
          </a:prstGeom>
        </p:spPr>
      </p:pic>
      <p:grpSp>
        <p:nvGrpSpPr>
          <p:cNvPr id="7" name="Group 15"/>
          <p:cNvGrpSpPr>
            <a:grpSpLocks/>
          </p:cNvGrpSpPr>
          <p:nvPr/>
        </p:nvGrpSpPr>
        <p:grpSpPr bwMode="auto">
          <a:xfrm>
            <a:off x="0" y="6630988"/>
            <a:ext cx="9144000" cy="228600"/>
            <a:chOff x="0" y="6583680"/>
            <a:chExt cx="9144000" cy="228600"/>
          </a:xfrm>
        </p:grpSpPr>
        <p:sp>
          <p:nvSpPr>
            <p:cNvPr id="8"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7"/>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8"/>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3" name="Text Placeholder 2"/>
          <p:cNvSpPr>
            <a:spLocks noGrp="1"/>
          </p:cNvSpPr>
          <p:nvPr>
            <p:ph type="title"/>
          </p:nvPr>
        </p:nvSpPr>
        <p:spPr>
          <a:xfrm>
            <a:off x="457200" y="1524000"/>
            <a:ext cx="3352800" cy="914400"/>
          </a:xfrm>
        </p:spPr>
        <p:txBody>
          <a:bodyPr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title style</a:t>
            </a:r>
          </a:p>
        </p:txBody>
      </p:sp>
      <p:sp>
        <p:nvSpPr>
          <p:cNvPr id="15" name="Content Placeholder 14"/>
          <p:cNvSpPr>
            <a:spLocks noGrp="1"/>
          </p:cNvSpPr>
          <p:nvPr>
            <p:ph sz="quarter" idx="14"/>
          </p:nvPr>
        </p:nvSpPr>
        <p:spPr>
          <a:xfrm>
            <a:off x="4419600" y="15240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idx="2"/>
          </p:nvPr>
        </p:nvSpPr>
        <p:spPr>
          <a:xfrm>
            <a:off x="457201"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19"/>
          <p:cNvSpPr>
            <a:spLocks noGrp="1"/>
          </p:cNvSpPr>
          <p:nvPr>
            <p:ph type="dt" sz="half" idx="15"/>
          </p:nvPr>
        </p:nvSpPr>
        <p:spPr/>
        <p:txBody>
          <a:bodyPr/>
          <a:lstStyle>
            <a:lvl1pPr>
              <a:defRPr/>
            </a:lvl1pPr>
          </a:lstStyle>
          <a:p>
            <a:pPr>
              <a:defRPr/>
            </a:pPr>
            <a:fld id="{51C2CF0F-61BE-421E-9996-6D6AFE13AB05}" type="datetimeFigureOut">
              <a:rPr lang="en-US"/>
              <a:pPr>
                <a:defRPr/>
              </a:pPr>
              <a:t>12/11/2017</a:t>
            </a:fld>
            <a:endParaRPr lang="en-US"/>
          </a:p>
        </p:txBody>
      </p:sp>
      <p:sp>
        <p:nvSpPr>
          <p:cNvPr id="12" name="Slide Number Placeholder 20"/>
          <p:cNvSpPr>
            <a:spLocks noGrp="1"/>
          </p:cNvSpPr>
          <p:nvPr>
            <p:ph type="sldNum" sz="quarter" idx="16"/>
          </p:nvPr>
        </p:nvSpPr>
        <p:spPr/>
        <p:txBody>
          <a:bodyPr/>
          <a:lstStyle>
            <a:lvl1pPr>
              <a:defRPr/>
            </a:lvl1pPr>
          </a:lstStyle>
          <a:p>
            <a:pPr>
              <a:defRPr/>
            </a:pPr>
            <a:fld id="{0E3E0D7C-ABEC-4910-8BB8-BF75CC357EC3}" type="slidenum">
              <a:rPr lang="en-US"/>
              <a:pPr>
                <a:defRPr/>
              </a:pPr>
              <a:t>‹#›</a:t>
            </a:fld>
            <a:endParaRPr lang="en-US"/>
          </a:p>
        </p:txBody>
      </p:sp>
      <p:sp>
        <p:nvSpPr>
          <p:cNvPr id="14" name="Footer Placeholder 21"/>
          <p:cNvSpPr>
            <a:spLocks noGrp="1"/>
          </p:cNvSpPr>
          <p:nvPr>
            <p:ph type="ftr" sz="quarter" idx="17"/>
          </p:nvPr>
        </p:nvSpPr>
        <p:spPr/>
        <p:txBody>
          <a:bodyPr/>
          <a:lstStyle>
            <a:lvl1pPr>
              <a:defRPr/>
            </a:lvl1pPr>
          </a:lstStyle>
          <a:p>
            <a:pPr>
              <a:defRPr/>
            </a:pPr>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6630988"/>
            <a:ext cx="9144000" cy="228600"/>
            <a:chOff x="0" y="6583680"/>
            <a:chExt cx="9144000" cy="228600"/>
          </a:xfrm>
        </p:grpSpPr>
        <p:sp>
          <p:nvSpPr>
            <p:cNvPr id="6"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7142163" y="6583680"/>
              <a:ext cx="1582737"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0" y="6583680"/>
              <a:ext cx="710247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7" descr="4_01.jpg"/>
          <p:cNvPicPr>
            <a:picLocks noChangeAspect="1"/>
          </p:cNvPicPr>
          <p:nvPr/>
        </p:nvPicPr>
        <p:blipFill>
          <a:blip r:embed="rId2" cstate="print"/>
          <a:srcRect/>
          <a:stretch>
            <a:fillRect/>
          </a:stretch>
        </p:blipFill>
        <p:spPr bwMode="auto">
          <a:xfrm>
            <a:off x="0" y="0"/>
            <a:ext cx="9144000" cy="403225"/>
          </a:xfrm>
          <a:prstGeom prst="rect">
            <a:avLst/>
          </a:prstGeom>
          <a:noFill/>
          <a:ln w="9525">
            <a:noFill/>
            <a:miter lim="800000"/>
            <a:headEnd/>
            <a:tailEnd/>
          </a:ln>
        </p:spPr>
      </p:pic>
      <p:pic>
        <p:nvPicPr>
          <p:cNvPr id="10" name="Picture 8" descr="bar_06.png"/>
          <p:cNvPicPr>
            <a:picLocks noChangeAspect="1"/>
          </p:cNvPicPr>
          <p:nvPr/>
        </p:nvPicPr>
        <p:blipFill>
          <a:blip r:embed="rId3" cstate="print">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1" name="Straight Connector 9"/>
          <p:cNvCxnSpPr/>
          <p:nvPr/>
        </p:nvCxnSpPr>
        <p:spPr>
          <a:xfrm>
            <a:off x="4419600"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p:cNvCxnSpPr/>
          <p:nvPr/>
        </p:nvCxnSpPr>
        <p:spPr>
          <a:xfrm>
            <a:off x="4419600" y="5637213"/>
            <a:ext cx="4267200" cy="15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527048"/>
            <a:ext cx="3355848" cy="914400"/>
          </a:xfrm>
        </p:spPr>
        <p:txBody>
          <a:bodyPr anchor="b">
            <a:normAutofit/>
          </a:bodyPr>
          <a:lstStyle>
            <a:lvl1pPr algn="l">
              <a:defRPr lang="en-US" sz="1800" b="1" i="0" kern="1200" cap="all" spc="100" baseline="0" dirty="0" smtClean="0">
                <a:solidFill>
                  <a:schemeClr val="tx2"/>
                </a:solidFill>
                <a:latin typeface="+mn-lt"/>
                <a:ea typeface="+mn-ea"/>
                <a:cs typeface="+mn-cs"/>
              </a:defRPr>
            </a:lvl1pPr>
          </a:lstStyle>
          <a:p>
            <a:pPr lvl="0"/>
            <a:r>
              <a:rPr lang="en-US" smtClean="0"/>
              <a:t>Click to edit Master title style</a:t>
            </a:r>
            <a:endParaRPr lang="en-US" dirty="0"/>
          </a:p>
        </p:txBody>
      </p:sp>
      <p:sp>
        <p:nvSpPr>
          <p:cNvPr id="3" name="Picture Placeholder 2"/>
          <p:cNvSpPr>
            <a:spLocks noGrp="1"/>
          </p:cNvSpPr>
          <p:nvPr>
            <p:ph type="pic" idx="1"/>
          </p:nvPr>
        </p:nvSpPr>
        <p:spPr>
          <a:xfrm>
            <a:off x="4425696" y="1554480"/>
            <a:ext cx="4270248" cy="4059936"/>
          </a:xfrm>
          <a:solidFill>
            <a:schemeClr val="bg1"/>
          </a:solidFill>
        </p:spPr>
        <p:txBody>
          <a:bodyPr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514600"/>
            <a:ext cx="3355848" cy="3127248"/>
          </a:xfrm>
        </p:spPr>
        <p:txBody>
          <a:bodyPr/>
          <a:lstStyle>
            <a:lvl1pPr marL="0" indent="0">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4"/>
          <p:cNvSpPr>
            <a:spLocks noGrp="1"/>
          </p:cNvSpPr>
          <p:nvPr>
            <p:ph type="dt" sz="half" idx="10"/>
          </p:nvPr>
        </p:nvSpPr>
        <p:spPr/>
        <p:txBody>
          <a:bodyPr/>
          <a:lstStyle>
            <a:lvl1pPr>
              <a:defRPr/>
            </a:lvl1pPr>
          </a:lstStyle>
          <a:p>
            <a:pPr>
              <a:defRPr/>
            </a:pPr>
            <a:fld id="{0A34C25B-7A28-4807-AF82-6E1BFCE21E46}" type="datetimeFigureOut">
              <a:rPr lang="en-US"/>
              <a:pPr>
                <a:defRPr/>
              </a:pPr>
              <a:t>12/11/2017</a:t>
            </a:fld>
            <a:endParaRPr lang="en-US"/>
          </a:p>
        </p:txBody>
      </p:sp>
      <p:sp>
        <p:nvSpPr>
          <p:cNvPr id="14" name="Footer Placeholder 5"/>
          <p:cNvSpPr>
            <a:spLocks noGrp="1"/>
          </p:cNvSpPr>
          <p:nvPr>
            <p:ph type="ftr" sz="quarter" idx="11"/>
          </p:nvPr>
        </p:nvSpPr>
        <p:spPr/>
        <p:txBody>
          <a:bodyPr/>
          <a:lstStyle>
            <a:lvl1pPr>
              <a:defRPr/>
            </a:lvl1pPr>
          </a:lstStyle>
          <a:p>
            <a:pPr>
              <a:defRPr/>
            </a:pPr>
            <a:endParaRPr lang="en-US"/>
          </a:p>
        </p:txBody>
      </p:sp>
      <p:sp>
        <p:nvSpPr>
          <p:cNvPr id="15" name="Slide Number Placeholder 6"/>
          <p:cNvSpPr>
            <a:spLocks noGrp="1"/>
          </p:cNvSpPr>
          <p:nvPr>
            <p:ph type="sldNum" sz="quarter" idx="12"/>
          </p:nvPr>
        </p:nvSpPr>
        <p:spPr/>
        <p:txBody>
          <a:bodyPr/>
          <a:lstStyle>
            <a:lvl1pPr>
              <a:defRPr/>
            </a:lvl1pPr>
          </a:lstStyle>
          <a:p>
            <a:pPr>
              <a:defRPr/>
            </a:pPr>
            <a:fld id="{5505696D-0042-44D1-8B90-CD4DDE2F7DD3}"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457200" y="990600"/>
            <a:ext cx="8229600" cy="9144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981200"/>
            <a:ext cx="8229600" cy="41449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162800" y="6610350"/>
            <a:ext cx="1524000" cy="228600"/>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tx1"/>
                </a:solidFill>
                <a:latin typeface="+mn-lt"/>
              </a:defRPr>
            </a:lvl1pPr>
          </a:lstStyle>
          <a:p>
            <a:pPr>
              <a:defRPr/>
            </a:pPr>
            <a:fld id="{1023E9BF-0CF4-454E-AF7B-1EDBC3AEFA5F}" type="datetimeFigureOut">
              <a:rPr lang="en-US"/>
              <a:pPr>
                <a:defRPr/>
              </a:pPr>
              <a:t>12/11/2017</a:t>
            </a:fld>
            <a:endParaRPr lang="en-US"/>
          </a:p>
        </p:txBody>
      </p:sp>
      <p:sp>
        <p:nvSpPr>
          <p:cNvPr id="5" name="Footer Placeholder 4"/>
          <p:cNvSpPr>
            <a:spLocks noGrp="1"/>
          </p:cNvSpPr>
          <p:nvPr>
            <p:ph type="ftr" sz="quarter" idx="3"/>
          </p:nvPr>
        </p:nvSpPr>
        <p:spPr>
          <a:xfrm>
            <a:off x="457200" y="6610350"/>
            <a:ext cx="6629400" cy="228600"/>
          </a:xfrm>
          <a:prstGeom prst="rect">
            <a:avLst/>
          </a:prstGeom>
        </p:spPr>
        <p:txBody>
          <a:bodyPr vert="horz" lIns="91440" tIns="45720" rIns="91440" bIns="45720" rtlCol="0" anchor="ctr"/>
          <a:lstStyle>
            <a:lvl1pPr algn="r" fontAlgn="auto">
              <a:spcBef>
                <a:spcPts val="0"/>
              </a:spcBef>
              <a:spcAft>
                <a:spcPts val="0"/>
              </a:spcAft>
              <a:defRPr sz="900" baseline="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8742363" y="6610350"/>
            <a:ext cx="381000" cy="228600"/>
          </a:xfrm>
          <a:prstGeom prst="rect">
            <a:avLst/>
          </a:prstGeom>
        </p:spPr>
        <p:txBody>
          <a:bodyPr vert="horz" lIns="91440" tIns="45720" rIns="91440" bIns="45720" rtlCol="0" anchor="ctr"/>
          <a:lstStyle>
            <a:lvl1pPr algn="r" fontAlgn="auto">
              <a:spcBef>
                <a:spcPts val="0"/>
              </a:spcBef>
              <a:spcAft>
                <a:spcPts val="0"/>
              </a:spcAft>
              <a:defRPr sz="900" baseline="0" smtClean="0">
                <a:solidFill>
                  <a:schemeClr val="tx1"/>
                </a:solidFill>
                <a:latin typeface="+mn-lt"/>
              </a:defRPr>
            </a:lvl1pPr>
          </a:lstStyle>
          <a:p>
            <a:pPr>
              <a:defRPr/>
            </a:pPr>
            <a:fld id="{4BB84127-7BB6-43E3-8FAE-7483C8F257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fade/>
  </p:transition>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Calibri" pitchFamily="34" charset="0"/>
        </a:defRPr>
      </a:lvl2pPr>
      <a:lvl3pPr algn="l" rtl="0" fontAlgn="base">
        <a:spcBef>
          <a:spcPct val="0"/>
        </a:spcBef>
        <a:spcAft>
          <a:spcPct val="0"/>
        </a:spcAft>
        <a:defRPr sz="3600">
          <a:solidFill>
            <a:schemeClr val="tx2"/>
          </a:solidFill>
          <a:latin typeface="Calibri" pitchFamily="34" charset="0"/>
        </a:defRPr>
      </a:lvl3pPr>
      <a:lvl4pPr algn="l" rtl="0" fontAlgn="base">
        <a:spcBef>
          <a:spcPct val="0"/>
        </a:spcBef>
        <a:spcAft>
          <a:spcPct val="0"/>
        </a:spcAft>
        <a:defRPr sz="3600">
          <a:solidFill>
            <a:schemeClr val="tx2"/>
          </a:solidFill>
          <a:latin typeface="Calibri" pitchFamily="34" charset="0"/>
        </a:defRPr>
      </a:lvl4pPr>
      <a:lvl5pPr algn="l" rtl="0" fontAlgn="base">
        <a:spcBef>
          <a:spcPct val="0"/>
        </a:spcBef>
        <a:spcAft>
          <a:spcPct val="0"/>
        </a:spcAft>
        <a:defRPr sz="3600">
          <a:solidFill>
            <a:schemeClr val="tx2"/>
          </a:solidFill>
          <a:latin typeface="Calibri"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Font typeface="Wingdings" pitchFamily="2" charset="2"/>
        <a:buChar char="§"/>
        <a:defRPr sz="2000" kern="1200">
          <a:solidFill>
            <a:schemeClr val="tx2"/>
          </a:solidFill>
          <a:latin typeface="+mn-lt"/>
          <a:ea typeface="+mn-ea"/>
          <a:cs typeface="+mn-cs"/>
        </a:defRPr>
      </a:lvl1pPr>
      <a:lvl2pPr marL="742950" indent="-285750" algn="l" rtl="0" fontAlgn="base">
        <a:spcBef>
          <a:spcPct val="20000"/>
        </a:spcBef>
        <a:spcAft>
          <a:spcPts val="600"/>
        </a:spcAft>
        <a:buClr>
          <a:srgbClr val="7F7F7F"/>
        </a:buClr>
        <a:buFont typeface="Wingdings" pitchFamily="2" charset="2"/>
        <a:buChar char="§"/>
        <a:defRPr sz="1600" kern="1200">
          <a:solidFill>
            <a:schemeClr val="tx2"/>
          </a:solidFill>
          <a:latin typeface="+mn-lt"/>
          <a:ea typeface="+mn-ea"/>
          <a:cs typeface="+mn-cs"/>
        </a:defRPr>
      </a:lvl2pPr>
      <a:lvl3pPr marL="1143000" indent="-228600" algn="l" rtl="0" fontAlgn="base">
        <a:spcBef>
          <a:spcPct val="20000"/>
        </a:spcBef>
        <a:spcAft>
          <a:spcPts val="600"/>
        </a:spcAft>
        <a:buFont typeface="Wingdings" pitchFamily="2" charset="2"/>
        <a:defRPr sz="1400" kern="1200">
          <a:solidFill>
            <a:schemeClr val="tx2"/>
          </a:solidFill>
          <a:latin typeface="+mn-lt"/>
          <a:ea typeface="+mn-ea"/>
          <a:cs typeface="+mn-cs"/>
        </a:defRPr>
      </a:lvl3pPr>
      <a:lvl4pPr marL="1600200" indent="-228600" algn="l" rtl="0" fontAlgn="base">
        <a:spcBef>
          <a:spcPct val="20000"/>
        </a:spcBef>
        <a:spcAft>
          <a:spcPts val="600"/>
        </a:spcAft>
        <a:buClr>
          <a:srgbClr val="7F7F7F"/>
        </a:buClr>
        <a:buFont typeface="Wingdings" pitchFamily="2" charset="2"/>
        <a:defRPr sz="1400" kern="1200">
          <a:solidFill>
            <a:schemeClr val="tx2"/>
          </a:solidFill>
          <a:latin typeface="+mn-lt"/>
          <a:ea typeface="+mn-ea"/>
          <a:cs typeface="+mn-cs"/>
        </a:defRPr>
      </a:lvl4pPr>
      <a:lvl5pPr marL="2057400" indent="-228600" algn="l" rtl="0" fontAlgn="base">
        <a:spcBef>
          <a:spcPct val="20000"/>
        </a:spcBef>
        <a:spcAft>
          <a:spcPts val="600"/>
        </a:spcAft>
        <a:buClr>
          <a:srgbClr val="7F7F7F"/>
        </a:buClr>
        <a:buFont typeface="Wingdings" pitchFamily="2" charset="2"/>
        <a:defRPr sz="1400" kern="1200">
          <a:solidFill>
            <a:schemeClr val="tx2"/>
          </a:solidFill>
          <a:latin typeface="+mn-lt"/>
          <a:ea typeface="+mn-ea"/>
          <a:cs typeface="+mn-cs"/>
        </a:defRPr>
      </a:lvl5pPr>
      <a:lvl6pPr marL="25146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l" defTabSz="914400" rtl="0"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file:///\\localhost\upload.wikimedia.org\wikipedia\commons\3\3f\Charles_Luciano.jpg" TargetMode="Externa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youtube.com/watch?v=f_EQY-0Th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hyperlink" Target="http://www.youtube.com/watch?v=W5DwnNPHVA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ns-qtoxnAS8" TargetMode="External"/><Relationship Id="rId2" Type="http://schemas.openxmlformats.org/officeDocument/2006/relationships/hyperlink" Target="https://www.youtube.com/watch?v=ns-qtoxnAS8"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pbs.org/newshour/health/october-15-1965-remembering-ellis-islan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mtClean="0"/>
              <a:t>America Moves to the City</a:t>
            </a:r>
          </a:p>
        </p:txBody>
      </p:sp>
      <p:sp>
        <p:nvSpPr>
          <p:cNvPr id="3" name="Subtitle 2"/>
          <p:cNvSpPr>
            <a:spLocks noGrp="1"/>
          </p:cNvSpPr>
          <p:nvPr>
            <p:ph type="subTitle" idx="1"/>
          </p:nvPr>
        </p:nvSpPr>
        <p:spPr/>
        <p:txBody>
          <a:bodyPr rtlCol="0"/>
          <a:lstStyle/>
          <a:p>
            <a:pPr fontAlgn="auto">
              <a:defRPr/>
            </a:pPr>
            <a:r>
              <a:rPr lang="en-US" dirty="0" smtClean="0"/>
              <a:t>Immigration and Urbanization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Coming to America</a:t>
            </a:r>
          </a:p>
        </p:txBody>
      </p:sp>
      <p:sp>
        <p:nvSpPr>
          <p:cNvPr id="21506" name="Content Placeholder 2"/>
          <p:cNvSpPr>
            <a:spLocks noGrp="1"/>
          </p:cNvSpPr>
          <p:nvPr>
            <p:ph idx="1"/>
          </p:nvPr>
        </p:nvSpPr>
        <p:spPr/>
        <p:txBody>
          <a:bodyPr/>
          <a:lstStyle/>
          <a:p>
            <a:endParaRPr lang="en-US" smtClean="0"/>
          </a:p>
        </p:txBody>
      </p:sp>
      <p:pic>
        <p:nvPicPr>
          <p:cNvPr id="21507" name="Picture 2" descr="https://fbcdn-sphotos-a.akamaihd.net/hphotos-ak-snc1/6375_753413715744_3300395_43711038_7087892_n.jpg"/>
          <p:cNvPicPr>
            <a:picLocks noChangeAspect="1" noChangeArrowheads="1"/>
          </p:cNvPicPr>
          <p:nvPr/>
        </p:nvPicPr>
        <p:blipFill>
          <a:blip r:embed="rId2" cstate="print"/>
          <a:srcRect/>
          <a:stretch>
            <a:fillRect/>
          </a:stretch>
        </p:blipFill>
        <p:spPr bwMode="auto">
          <a:xfrm>
            <a:off x="0" y="0"/>
            <a:ext cx="4057650" cy="5410200"/>
          </a:xfrm>
          <a:prstGeom prst="rect">
            <a:avLst/>
          </a:prstGeom>
          <a:noFill/>
          <a:ln w="9525">
            <a:noFill/>
            <a:miter lim="800000"/>
            <a:headEnd/>
            <a:tailEnd/>
          </a:ln>
        </p:spPr>
      </p:pic>
      <p:pic>
        <p:nvPicPr>
          <p:cNvPr id="21508" name="Picture 2" descr="http://www.ellisisland.org/photoalbums/Album1/05.jpg"/>
          <p:cNvPicPr>
            <a:picLocks noChangeAspect="1" noChangeArrowheads="1"/>
          </p:cNvPicPr>
          <p:nvPr/>
        </p:nvPicPr>
        <p:blipFill>
          <a:blip r:embed="rId3" cstate="print"/>
          <a:srcRect/>
          <a:stretch>
            <a:fillRect/>
          </a:stretch>
        </p:blipFill>
        <p:spPr bwMode="auto">
          <a:xfrm>
            <a:off x="3810000" y="2659063"/>
            <a:ext cx="5334000" cy="4198937"/>
          </a:xfrm>
          <a:prstGeom prst="rect">
            <a:avLst/>
          </a:prstGeom>
          <a:noFill/>
          <a:ln w="9525">
            <a:noFill/>
            <a:miter lim="800000"/>
            <a:headEnd/>
            <a:tailEnd/>
          </a:ln>
        </p:spPr>
      </p:pic>
      <p:sp>
        <p:nvSpPr>
          <p:cNvPr id="21510" name="WordArt 6"/>
          <p:cNvSpPr>
            <a:spLocks noChangeArrowheads="1" noChangeShapeType="1" noTextEdit="1"/>
          </p:cNvSpPr>
          <p:nvPr/>
        </p:nvSpPr>
        <p:spPr bwMode="auto">
          <a:xfrm>
            <a:off x="4267200" y="685800"/>
            <a:ext cx="4572000" cy="762000"/>
          </a:xfrm>
          <a:prstGeom prst="rect">
            <a:avLst/>
          </a:prstGeom>
        </p:spPr>
        <p:txBody>
          <a:bodyPr wrap="none" fromWordArt="1">
            <a:prstTxWarp prst="textPlain">
              <a:avLst>
                <a:gd name="adj" fmla="val 50000"/>
              </a:avLst>
            </a:prstTxWarp>
          </a:bodyPr>
          <a:lstStyle/>
          <a:p>
            <a:pPr algn="ctr"/>
            <a:r>
              <a:rPr lang="en-US" sz="3600" kern="10">
                <a:ln w="9525">
                  <a:solidFill>
                    <a:srgbClr val="FF9966"/>
                  </a:solidFill>
                  <a:round/>
                  <a:headEnd/>
                  <a:tailEnd/>
                </a:ln>
                <a:gradFill rotWithShape="1">
                  <a:gsLst>
                    <a:gs pos="0">
                      <a:srgbClr val="FEE7F2"/>
                    </a:gs>
                    <a:gs pos="8999">
                      <a:srgbClr val="FBD49C"/>
                    </a:gs>
                    <a:gs pos="19500">
                      <a:srgbClr val="FBA97D"/>
                    </a:gs>
                    <a:gs pos="32000">
                      <a:srgbClr val="FAC77D"/>
                    </a:gs>
                    <a:gs pos="41001">
                      <a:srgbClr val="FEE7F2"/>
                    </a:gs>
                    <a:gs pos="50000">
                      <a:srgbClr val="FBEAC7"/>
                    </a:gs>
                    <a:gs pos="59000">
                      <a:srgbClr val="FEE7F2"/>
                    </a:gs>
                    <a:gs pos="68000">
                      <a:srgbClr val="FAC77D"/>
                    </a:gs>
                    <a:gs pos="80500">
                      <a:srgbClr val="FBA97D"/>
                    </a:gs>
                    <a:gs pos="91001">
                      <a:srgbClr val="FBD49C"/>
                    </a:gs>
                    <a:gs pos="100000">
                      <a:srgbClr val="FEE7F2"/>
                    </a:gs>
                  </a:gsLst>
                  <a:lin ang="5400000" scaled="1"/>
                </a:gradFill>
                <a:effectLst>
                  <a:outerShdw dist="45791" dir="2021404" algn="ctr" rotWithShape="0">
                    <a:srgbClr val="B2B2B2">
                      <a:alpha val="80000"/>
                    </a:srgbClr>
                  </a:outerShdw>
                </a:effectLst>
                <a:latin typeface="Times New Roman"/>
                <a:cs typeface="Times New Roman"/>
              </a:rPr>
              <a:t>The Great Hall</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llis-island-entry"/>
          <p:cNvPicPr>
            <a:picLocks noChangeAspect="1" noChangeArrowheads="1"/>
          </p:cNvPicPr>
          <p:nvPr/>
        </p:nvPicPr>
        <p:blipFill>
          <a:blip r:embed="rId2" cstate="print"/>
          <a:srcRect r="10001"/>
          <a:stretch>
            <a:fillRect/>
          </a:stretch>
        </p:blipFill>
        <p:spPr bwMode="auto">
          <a:xfrm>
            <a:off x="0" y="0"/>
            <a:ext cx="9144000" cy="6583363"/>
          </a:xfrm>
          <a:prstGeom prst="rect">
            <a:avLst/>
          </a:prstGeom>
          <a:noFill/>
        </p:spPr>
      </p:pic>
      <p:sp>
        <p:nvSpPr>
          <p:cNvPr id="23558" name="Rectangle 6"/>
          <p:cNvSpPr>
            <a:spLocks noGrp="1"/>
          </p:cNvSpPr>
          <p:nvPr>
            <p:ph type="body" sz="half" idx="4294967295"/>
          </p:nvPr>
        </p:nvSpPr>
        <p:spPr>
          <a:xfrm>
            <a:off x="4648200" y="457200"/>
            <a:ext cx="4038600" cy="4648200"/>
          </a:xfrm>
          <a:solidFill>
            <a:schemeClr val="bg2">
              <a:alpha val="80000"/>
            </a:schemeClr>
          </a:solidFill>
        </p:spPr>
        <p:txBody>
          <a:bodyPr/>
          <a:lstStyle/>
          <a:p>
            <a:pPr>
              <a:buFont typeface="Wingdings" pitchFamily="2" charset="2"/>
              <a:buNone/>
            </a:pPr>
            <a:r>
              <a:rPr lang="en-US" sz="2400" b="1" dirty="0" smtClean="0"/>
              <a:t>What’s In A Name?</a:t>
            </a:r>
          </a:p>
          <a:p>
            <a:pPr>
              <a:buFont typeface="Wingdings" pitchFamily="2" charset="2"/>
              <a:buNone/>
            </a:pPr>
            <a:r>
              <a:rPr lang="en-US" sz="1800" dirty="0" smtClean="0"/>
              <a:t>Try to pronounce the following names:</a:t>
            </a:r>
          </a:p>
          <a:p>
            <a:r>
              <a:rPr lang="en-US" sz="1800" dirty="0" err="1" smtClean="0"/>
              <a:t>Wilczynski</a:t>
            </a:r>
            <a:endParaRPr lang="en-US" sz="1800" dirty="0" smtClean="0"/>
          </a:p>
          <a:p>
            <a:r>
              <a:rPr lang="en-US" sz="1800" dirty="0" err="1" smtClean="0"/>
              <a:t>Hudzietz</a:t>
            </a:r>
            <a:endParaRPr lang="en-US" sz="1800" dirty="0" smtClean="0"/>
          </a:p>
          <a:p>
            <a:r>
              <a:rPr lang="en-US" sz="1800" dirty="0" err="1" smtClean="0"/>
              <a:t>Nüchter</a:t>
            </a:r>
            <a:r>
              <a:rPr lang="en-US" sz="1800" dirty="0" smtClean="0"/>
              <a:t> </a:t>
            </a:r>
          </a:p>
          <a:p>
            <a:r>
              <a:rPr lang="en-US" sz="1800" dirty="0" err="1" smtClean="0"/>
              <a:t>Ikospentarhos</a:t>
            </a:r>
            <a:endParaRPr lang="en-US" sz="1800" dirty="0" smtClean="0"/>
          </a:p>
          <a:p>
            <a:r>
              <a:rPr lang="en-US" sz="1800" dirty="0" err="1" smtClean="0"/>
              <a:t>Wojciech</a:t>
            </a:r>
            <a:r>
              <a:rPr lang="en-US" sz="1800" dirty="0" smtClean="0"/>
              <a:t> </a:t>
            </a:r>
          </a:p>
          <a:p>
            <a:endParaRPr lang="en-US" sz="1800" dirty="0" smtClean="0"/>
          </a:p>
          <a:p>
            <a:r>
              <a:rPr lang="en-US" sz="1800" dirty="0" smtClean="0"/>
              <a:t>Many families’ names were changed upon arrival, either by confused clerks, illiterate immigrants, or to make assimilation easier</a:t>
            </a:r>
          </a:p>
        </p:txBody>
      </p:sp>
      <p:sp>
        <p:nvSpPr>
          <p:cNvPr id="23559" name="Rectangle 7"/>
          <p:cNvSpPr>
            <a:spLocks/>
          </p:cNvSpPr>
          <p:nvPr/>
        </p:nvSpPr>
        <p:spPr bwMode="auto">
          <a:xfrm>
            <a:off x="6781800" y="990600"/>
            <a:ext cx="1752600" cy="2438400"/>
          </a:xfrm>
          <a:prstGeom prst="rect">
            <a:avLst/>
          </a:prstGeom>
          <a:solidFill>
            <a:schemeClr val="bg2">
              <a:alpha val="10001"/>
            </a:schemeClr>
          </a:solidFill>
          <a:ln w="9525">
            <a:noFill/>
            <a:miter lim="800000"/>
            <a:headEnd/>
            <a:tailEnd/>
          </a:ln>
        </p:spPr>
        <p:txBody>
          <a:bodyPr lIns="0" rIns="0"/>
          <a:lstStyle/>
          <a:p>
            <a:pPr marL="342900" indent="-342900">
              <a:spcBef>
                <a:spcPct val="20000"/>
              </a:spcBef>
              <a:spcAft>
                <a:spcPts val="600"/>
              </a:spcAft>
              <a:buFont typeface="Wingdings" pitchFamily="2" charset="2"/>
              <a:buNone/>
            </a:pPr>
            <a:endParaRPr lang="en-US">
              <a:solidFill>
                <a:schemeClr val="tx2"/>
              </a:solidFill>
              <a:latin typeface="Calibri" pitchFamily="34" charset="0"/>
            </a:endParaRPr>
          </a:p>
          <a:p>
            <a:pPr marL="342900" indent="-342900">
              <a:spcBef>
                <a:spcPct val="20000"/>
              </a:spcBef>
              <a:spcAft>
                <a:spcPts val="600"/>
              </a:spcAft>
              <a:buFont typeface="Wingdings" pitchFamily="2" charset="2"/>
              <a:buChar char="§"/>
            </a:pPr>
            <a:r>
              <a:rPr lang="en-US">
                <a:solidFill>
                  <a:schemeClr val="tx2"/>
                </a:solidFill>
                <a:latin typeface="Calibri" pitchFamily="34" charset="0"/>
              </a:rPr>
              <a:t>Aivaliotis</a:t>
            </a:r>
          </a:p>
          <a:p>
            <a:pPr marL="342900" indent="-342900">
              <a:spcBef>
                <a:spcPct val="20000"/>
              </a:spcBef>
              <a:spcAft>
                <a:spcPts val="600"/>
              </a:spcAft>
              <a:buFont typeface="Wingdings" pitchFamily="2" charset="2"/>
              <a:buChar char="§"/>
            </a:pPr>
            <a:r>
              <a:rPr lang="en-US">
                <a:solidFill>
                  <a:schemeClr val="tx2"/>
                </a:solidFill>
                <a:latin typeface="Calibri" pitchFamily="34" charset="0"/>
              </a:rPr>
              <a:t>Marcic</a:t>
            </a:r>
          </a:p>
          <a:p>
            <a:pPr marL="342900" indent="-342900">
              <a:spcBef>
                <a:spcPct val="20000"/>
              </a:spcBef>
              <a:spcAft>
                <a:spcPts val="600"/>
              </a:spcAft>
              <a:buFont typeface="Wingdings" pitchFamily="2" charset="2"/>
              <a:buChar char="§"/>
            </a:pPr>
            <a:r>
              <a:rPr lang="en-US">
                <a:solidFill>
                  <a:schemeClr val="tx2"/>
                </a:solidFill>
                <a:latin typeface="Calibri" pitchFamily="34" charset="0"/>
              </a:rPr>
              <a:t>Taaffe</a:t>
            </a:r>
          </a:p>
          <a:p>
            <a:pPr marL="342900" indent="-342900">
              <a:spcBef>
                <a:spcPct val="20000"/>
              </a:spcBef>
              <a:spcAft>
                <a:spcPts val="600"/>
              </a:spcAft>
              <a:buFont typeface="Wingdings" pitchFamily="2" charset="2"/>
              <a:buChar char="§"/>
            </a:pPr>
            <a:r>
              <a:rPr lang="en-US">
                <a:solidFill>
                  <a:schemeClr val="tx2"/>
                </a:solidFill>
                <a:latin typeface="Calibri" pitchFamily="34" charset="0"/>
              </a:rPr>
              <a:t>Szilágyi</a:t>
            </a:r>
          </a:p>
          <a:p>
            <a:pPr marL="342900" indent="-342900">
              <a:spcBef>
                <a:spcPct val="20000"/>
              </a:spcBef>
              <a:spcAft>
                <a:spcPts val="600"/>
              </a:spcAft>
              <a:buFont typeface="Wingdings" pitchFamily="2" charset="2"/>
              <a:buChar char="§"/>
            </a:pPr>
            <a:r>
              <a:rPr lang="en-US">
                <a:solidFill>
                  <a:schemeClr val="tx2"/>
                </a:solidFill>
                <a:latin typeface="Calibri" pitchFamily="34" charset="0"/>
              </a:rPr>
              <a:t>Björnus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558">
                                            <p:txEl>
                                              <p:pRg st="2" end="2"/>
                                            </p:txEl>
                                          </p:spTgt>
                                        </p:tgtEl>
                                        <p:attrNameLst>
                                          <p:attrName>style.visibility</p:attrName>
                                        </p:attrNameLst>
                                      </p:cBhvr>
                                      <p:to>
                                        <p:strVal val="visible"/>
                                      </p:to>
                                    </p:set>
                                    <p:animEffect transition="in" filter="slide(fromBottom)">
                                      <p:cBhvr>
                                        <p:cTn id="7" dur="500"/>
                                        <p:tgtEl>
                                          <p:spTgt spid="23558">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3558">
                                            <p:txEl>
                                              <p:pRg st="3" end="3"/>
                                            </p:txEl>
                                          </p:spTgt>
                                        </p:tgtEl>
                                        <p:attrNameLst>
                                          <p:attrName>style.visibility</p:attrName>
                                        </p:attrNameLst>
                                      </p:cBhvr>
                                      <p:to>
                                        <p:strVal val="visible"/>
                                      </p:to>
                                    </p:set>
                                    <p:animEffect transition="in" filter="slide(fromBottom)">
                                      <p:cBhvr>
                                        <p:cTn id="10" dur="500"/>
                                        <p:tgtEl>
                                          <p:spTgt spid="23558">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3558">
                                            <p:txEl>
                                              <p:pRg st="4" end="4"/>
                                            </p:txEl>
                                          </p:spTgt>
                                        </p:tgtEl>
                                        <p:attrNameLst>
                                          <p:attrName>style.visibility</p:attrName>
                                        </p:attrNameLst>
                                      </p:cBhvr>
                                      <p:to>
                                        <p:strVal val="visible"/>
                                      </p:to>
                                    </p:set>
                                    <p:animEffect transition="in" filter="slide(fromBottom)">
                                      <p:cBhvr>
                                        <p:cTn id="13" dur="500"/>
                                        <p:tgtEl>
                                          <p:spTgt spid="23558">
                                            <p:txEl>
                                              <p:pRg st="4" end="4"/>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3558">
                                            <p:txEl>
                                              <p:pRg st="5" end="5"/>
                                            </p:txEl>
                                          </p:spTgt>
                                        </p:tgtEl>
                                        <p:attrNameLst>
                                          <p:attrName>style.visibility</p:attrName>
                                        </p:attrNameLst>
                                      </p:cBhvr>
                                      <p:to>
                                        <p:strVal val="visible"/>
                                      </p:to>
                                    </p:set>
                                    <p:animEffect transition="in" filter="slide(fromBottom)">
                                      <p:cBhvr>
                                        <p:cTn id="16" dur="500"/>
                                        <p:tgtEl>
                                          <p:spTgt spid="23558">
                                            <p:txEl>
                                              <p:pRg st="5" end="5"/>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3558">
                                            <p:txEl>
                                              <p:pRg st="6" end="6"/>
                                            </p:txEl>
                                          </p:spTgt>
                                        </p:tgtEl>
                                        <p:attrNameLst>
                                          <p:attrName>style.visibility</p:attrName>
                                        </p:attrNameLst>
                                      </p:cBhvr>
                                      <p:to>
                                        <p:strVal val="visible"/>
                                      </p:to>
                                    </p:set>
                                    <p:animEffect transition="in" filter="slide(fromBottom)">
                                      <p:cBhvr>
                                        <p:cTn id="19" dur="500"/>
                                        <p:tgtEl>
                                          <p:spTgt spid="23558">
                                            <p:txEl>
                                              <p:pRg st="6" end="6"/>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3559">
                                            <p:txEl>
                                              <p:pRg st="1" end="1"/>
                                            </p:txEl>
                                          </p:spTgt>
                                        </p:tgtEl>
                                        <p:attrNameLst>
                                          <p:attrName>style.visibility</p:attrName>
                                        </p:attrNameLst>
                                      </p:cBhvr>
                                      <p:to>
                                        <p:strVal val="visible"/>
                                      </p:to>
                                    </p:set>
                                    <p:animEffect transition="in" filter="slide(fromBottom)">
                                      <p:cBhvr>
                                        <p:cTn id="22" dur="500"/>
                                        <p:tgtEl>
                                          <p:spTgt spid="2355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3559">
                                            <p:txEl>
                                              <p:pRg st="2" end="2"/>
                                            </p:txEl>
                                          </p:spTgt>
                                        </p:tgtEl>
                                        <p:attrNameLst>
                                          <p:attrName>style.visibility</p:attrName>
                                        </p:attrNameLst>
                                      </p:cBhvr>
                                      <p:to>
                                        <p:strVal val="visible"/>
                                      </p:to>
                                    </p:set>
                                    <p:animEffect transition="in" filter="slide(fromBottom)">
                                      <p:cBhvr>
                                        <p:cTn id="25" dur="500"/>
                                        <p:tgtEl>
                                          <p:spTgt spid="23559">
                                            <p:txEl>
                                              <p:pRg st="2" end="2"/>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3559">
                                            <p:txEl>
                                              <p:pRg st="3" end="3"/>
                                            </p:txEl>
                                          </p:spTgt>
                                        </p:tgtEl>
                                        <p:attrNameLst>
                                          <p:attrName>style.visibility</p:attrName>
                                        </p:attrNameLst>
                                      </p:cBhvr>
                                      <p:to>
                                        <p:strVal val="visible"/>
                                      </p:to>
                                    </p:set>
                                    <p:animEffect transition="in" filter="slide(fromBottom)">
                                      <p:cBhvr>
                                        <p:cTn id="28" dur="500"/>
                                        <p:tgtEl>
                                          <p:spTgt spid="23559">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3559">
                                            <p:txEl>
                                              <p:pRg st="4" end="4"/>
                                            </p:txEl>
                                          </p:spTgt>
                                        </p:tgtEl>
                                        <p:attrNameLst>
                                          <p:attrName>style.visibility</p:attrName>
                                        </p:attrNameLst>
                                      </p:cBhvr>
                                      <p:to>
                                        <p:strVal val="visible"/>
                                      </p:to>
                                    </p:set>
                                    <p:animEffect transition="in" filter="slide(fromBottom)">
                                      <p:cBhvr>
                                        <p:cTn id="31" dur="500"/>
                                        <p:tgtEl>
                                          <p:spTgt spid="23559">
                                            <p:txEl>
                                              <p:pRg st="4" end="4"/>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23559">
                                            <p:txEl>
                                              <p:pRg st="5" end="5"/>
                                            </p:txEl>
                                          </p:spTgt>
                                        </p:tgtEl>
                                        <p:attrNameLst>
                                          <p:attrName>style.visibility</p:attrName>
                                        </p:attrNameLst>
                                      </p:cBhvr>
                                      <p:to>
                                        <p:strVal val="visible"/>
                                      </p:to>
                                    </p:set>
                                    <p:animEffect transition="in" filter="slide(fromBottom)">
                                      <p:cBhvr>
                                        <p:cTn id="34" dur="500"/>
                                        <p:tgtEl>
                                          <p:spTgt spid="2355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3558">
                                            <p:txEl>
                                              <p:pRg st="8" end="8"/>
                                            </p:txEl>
                                          </p:spTgt>
                                        </p:tgtEl>
                                        <p:attrNameLst>
                                          <p:attrName>style.visibility</p:attrName>
                                        </p:attrNameLst>
                                      </p:cBhvr>
                                      <p:to>
                                        <p:strVal val="visible"/>
                                      </p:to>
                                    </p:set>
                                    <p:animEffect transition="in" filter="fade">
                                      <p:cBhvr>
                                        <p:cTn id="39" dur="500"/>
                                        <p:tgtEl>
                                          <p:spTgt spid="235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blog-ellisisland-10281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s://fbcdn-sphotos-a.akamaihd.net/hphotos-ak-snc1/6375_753413765644_3300395_43711047_2681696_n.jpg"/>
          <p:cNvPicPr>
            <a:picLocks noChangeAspect="1" noChangeArrowheads="1"/>
          </p:cNvPicPr>
          <p:nvPr/>
        </p:nvPicPr>
        <p:blipFill>
          <a:blip r:embed="rId2" cstate="print"/>
          <a:srcRect/>
          <a:stretch>
            <a:fillRect/>
          </a:stretch>
        </p:blipFill>
        <p:spPr bwMode="auto">
          <a:xfrm>
            <a:off x="0" y="863599"/>
            <a:ext cx="4495801" cy="5994401"/>
          </a:xfrm>
          <a:prstGeom prst="rect">
            <a:avLst/>
          </a:prstGeom>
          <a:noFill/>
          <a:ln w="9525">
            <a:noFill/>
            <a:miter lim="800000"/>
            <a:headEnd/>
            <a:tailEnd/>
          </a:ln>
        </p:spPr>
      </p:pic>
      <p:pic>
        <p:nvPicPr>
          <p:cNvPr id="22530" name="Picture 4" descr="https://fbcdn-sphotos-a.akamaihd.net/hphotos-ak-snc1/6375_753413770634_3300395_43711048_6567980_n.jpg"/>
          <p:cNvPicPr>
            <a:picLocks noChangeAspect="1" noChangeArrowheads="1"/>
          </p:cNvPicPr>
          <p:nvPr/>
        </p:nvPicPr>
        <p:blipFill>
          <a:blip r:embed="rId3" cstate="print"/>
          <a:srcRect/>
          <a:stretch>
            <a:fillRect/>
          </a:stretch>
        </p:blipFill>
        <p:spPr bwMode="auto">
          <a:xfrm>
            <a:off x="4495801" y="0"/>
            <a:ext cx="4648200" cy="6197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0" y="533400"/>
            <a:ext cx="4419600" cy="5943600"/>
          </a:xfrm>
        </p:spPr>
        <p:txBody>
          <a:bodyPr>
            <a:normAutofit lnSpcReduction="10000"/>
          </a:bodyPr>
          <a:lstStyle/>
          <a:p>
            <a:pPr>
              <a:lnSpc>
                <a:spcPct val="80000"/>
              </a:lnSpc>
              <a:buFont typeface="Wingdings" pitchFamily="2" charset="2"/>
              <a:buNone/>
            </a:pPr>
            <a:r>
              <a:rPr lang="en-US" sz="1800" b="1" u="sng" dirty="0" smtClean="0"/>
              <a:t>Famous immigrants:</a:t>
            </a:r>
          </a:p>
          <a:p>
            <a:pPr>
              <a:lnSpc>
                <a:spcPct val="80000"/>
              </a:lnSpc>
              <a:spcBef>
                <a:spcPct val="0"/>
              </a:spcBef>
            </a:pPr>
            <a:r>
              <a:rPr lang="en-US" sz="1800" dirty="0" smtClean="0"/>
              <a:t>Science fiction novelist Isaac Asimov (Russia)</a:t>
            </a:r>
          </a:p>
          <a:p>
            <a:pPr>
              <a:lnSpc>
                <a:spcPct val="80000"/>
              </a:lnSpc>
              <a:spcBef>
                <a:spcPct val="0"/>
              </a:spcBef>
            </a:pPr>
            <a:r>
              <a:rPr lang="en-US" sz="1800" b="1" dirty="0" smtClean="0"/>
              <a:t>Composer</a:t>
            </a:r>
            <a:r>
              <a:rPr lang="en-US" sz="1800" dirty="0" smtClean="0"/>
              <a:t> Irving Berlin (Belarus) – Wrote “Blue Skies”, “God Bless America”, “</a:t>
            </a:r>
            <a:r>
              <a:rPr lang="en-US" sz="1800" dirty="0" err="1" smtClean="0"/>
              <a:t>Puttin</a:t>
            </a:r>
            <a:r>
              <a:rPr lang="en-US" sz="1800" dirty="0" smtClean="0"/>
              <a:t>’ On The Ritz”, “White Christmas”</a:t>
            </a:r>
          </a:p>
          <a:p>
            <a:pPr>
              <a:lnSpc>
                <a:spcPct val="80000"/>
              </a:lnSpc>
              <a:spcBef>
                <a:spcPct val="0"/>
              </a:spcBef>
            </a:pPr>
            <a:r>
              <a:rPr lang="en-US" sz="1800" dirty="0" smtClean="0"/>
              <a:t>Chef </a:t>
            </a:r>
            <a:r>
              <a:rPr lang="en-US" sz="1800" dirty="0" err="1" smtClean="0"/>
              <a:t>Ettore</a:t>
            </a:r>
            <a:r>
              <a:rPr lang="en-US" sz="1800" dirty="0" smtClean="0"/>
              <a:t> </a:t>
            </a:r>
            <a:r>
              <a:rPr lang="en-US" sz="1800" dirty="0" err="1" smtClean="0"/>
              <a:t>Boiardi</a:t>
            </a:r>
            <a:r>
              <a:rPr lang="en-US" sz="1800" dirty="0" smtClean="0"/>
              <a:t> (Chef Boyardee) (Italy)</a:t>
            </a:r>
          </a:p>
          <a:p>
            <a:pPr>
              <a:lnSpc>
                <a:spcPct val="80000"/>
              </a:lnSpc>
              <a:spcBef>
                <a:spcPct val="0"/>
              </a:spcBef>
            </a:pPr>
            <a:r>
              <a:rPr lang="en-US" sz="1800" b="1" dirty="0" smtClean="0"/>
              <a:t>Film director </a:t>
            </a:r>
            <a:r>
              <a:rPr lang="en-US" sz="1800" dirty="0" smtClean="0"/>
              <a:t>Frank Capra (Italy) - </a:t>
            </a:r>
            <a:r>
              <a:rPr lang="en-US" sz="1800" i="1" dirty="0" smtClean="0"/>
              <a:t>Mr. Deeds Goes to Town</a:t>
            </a:r>
            <a:r>
              <a:rPr lang="en-US" sz="1800" dirty="0" smtClean="0"/>
              <a:t>, </a:t>
            </a:r>
            <a:r>
              <a:rPr lang="en-US" sz="1800" i="1" dirty="0" smtClean="0"/>
              <a:t>Mr. Smith Goes to Washington</a:t>
            </a:r>
            <a:r>
              <a:rPr lang="en-US" sz="1800" dirty="0" smtClean="0"/>
              <a:t>, </a:t>
            </a:r>
            <a:r>
              <a:rPr lang="en-US" sz="1800" i="1" dirty="0" smtClean="0"/>
              <a:t>Arsenic and Old Lace</a:t>
            </a:r>
            <a:r>
              <a:rPr lang="en-US" sz="1800" dirty="0" smtClean="0"/>
              <a:t>, </a:t>
            </a:r>
            <a:r>
              <a:rPr lang="en-US" sz="1800" i="1" dirty="0" smtClean="0"/>
              <a:t>It's a Wonderful Life</a:t>
            </a:r>
            <a:endParaRPr lang="en-US" sz="1800" dirty="0" smtClean="0"/>
          </a:p>
          <a:p>
            <a:pPr>
              <a:lnSpc>
                <a:spcPct val="80000"/>
              </a:lnSpc>
              <a:spcBef>
                <a:spcPct val="0"/>
              </a:spcBef>
            </a:pPr>
            <a:r>
              <a:rPr lang="en-US" sz="1800" dirty="0" smtClean="0"/>
              <a:t>Cosmetologist Max Factor (Poland)</a:t>
            </a:r>
          </a:p>
          <a:p>
            <a:pPr>
              <a:lnSpc>
                <a:spcPct val="80000"/>
              </a:lnSpc>
              <a:spcBef>
                <a:spcPct val="0"/>
              </a:spcBef>
            </a:pPr>
            <a:r>
              <a:rPr lang="en-US" sz="1800" b="1" dirty="0" smtClean="0"/>
              <a:t>Comedian</a:t>
            </a:r>
            <a:r>
              <a:rPr lang="en-US" sz="1800" dirty="0" smtClean="0"/>
              <a:t> Bob Hope (England)</a:t>
            </a:r>
          </a:p>
          <a:p>
            <a:pPr>
              <a:lnSpc>
                <a:spcPct val="80000"/>
              </a:lnSpc>
              <a:spcBef>
                <a:spcPct val="0"/>
              </a:spcBef>
            </a:pPr>
            <a:r>
              <a:rPr lang="en-US" sz="1800" b="1" dirty="0" smtClean="0"/>
              <a:t>Actor</a:t>
            </a:r>
            <a:r>
              <a:rPr lang="en-US" sz="1800" dirty="0" smtClean="0"/>
              <a:t> Cary Grant (England)</a:t>
            </a:r>
          </a:p>
          <a:p>
            <a:pPr>
              <a:lnSpc>
                <a:spcPct val="80000"/>
              </a:lnSpc>
              <a:spcBef>
                <a:spcPct val="0"/>
              </a:spcBef>
            </a:pPr>
            <a:r>
              <a:rPr lang="en-US" sz="1800" dirty="0" smtClean="0"/>
              <a:t>Pop </a:t>
            </a:r>
            <a:r>
              <a:rPr lang="en-US" sz="1800" b="1" dirty="0" smtClean="0"/>
              <a:t>singer</a:t>
            </a:r>
            <a:r>
              <a:rPr lang="en-US" sz="1800" dirty="0" smtClean="0"/>
              <a:t> and actor Al Jolson (Lithuania)</a:t>
            </a:r>
          </a:p>
          <a:p>
            <a:pPr>
              <a:lnSpc>
                <a:spcPct val="80000"/>
              </a:lnSpc>
              <a:spcBef>
                <a:spcPct val="0"/>
              </a:spcBef>
            </a:pPr>
            <a:r>
              <a:rPr lang="en-US" sz="1800" b="1" dirty="0" smtClean="0"/>
              <a:t>Gangster</a:t>
            </a:r>
            <a:r>
              <a:rPr lang="en-US" sz="1800" dirty="0" smtClean="0"/>
              <a:t> Lucky Luciano (Italy)</a:t>
            </a:r>
          </a:p>
          <a:p>
            <a:pPr>
              <a:lnSpc>
                <a:spcPct val="80000"/>
              </a:lnSpc>
              <a:spcBef>
                <a:spcPct val="0"/>
              </a:spcBef>
            </a:pPr>
            <a:r>
              <a:rPr lang="en-US" sz="1800" b="1" dirty="0" smtClean="0"/>
              <a:t>Actor</a:t>
            </a:r>
            <a:r>
              <a:rPr lang="en-US" sz="1800" dirty="0" smtClean="0"/>
              <a:t> </a:t>
            </a:r>
            <a:r>
              <a:rPr lang="en-US" sz="1800" dirty="0" err="1" smtClean="0"/>
              <a:t>Béla</a:t>
            </a:r>
            <a:r>
              <a:rPr lang="en-US" sz="1800" dirty="0" smtClean="0"/>
              <a:t> Lugosi (Hungary)</a:t>
            </a:r>
          </a:p>
          <a:p>
            <a:pPr>
              <a:lnSpc>
                <a:spcPct val="80000"/>
              </a:lnSpc>
              <a:spcBef>
                <a:spcPct val="0"/>
              </a:spcBef>
            </a:pPr>
            <a:r>
              <a:rPr lang="en-US" sz="1800" b="1" dirty="0" smtClean="0"/>
              <a:t>Actor</a:t>
            </a:r>
            <a:r>
              <a:rPr lang="en-US" sz="1800" dirty="0" smtClean="0"/>
              <a:t> Edward G. Robinson (Romania)</a:t>
            </a:r>
          </a:p>
          <a:p>
            <a:pPr>
              <a:lnSpc>
                <a:spcPct val="80000"/>
              </a:lnSpc>
              <a:spcBef>
                <a:spcPct val="0"/>
              </a:spcBef>
            </a:pPr>
            <a:r>
              <a:rPr lang="en-US" sz="1800" dirty="0" smtClean="0"/>
              <a:t>The Trapp Family </a:t>
            </a:r>
            <a:r>
              <a:rPr lang="en-US" sz="1800" b="1" dirty="0" smtClean="0"/>
              <a:t>Singers</a:t>
            </a:r>
            <a:r>
              <a:rPr lang="en-US" sz="1800" dirty="0" smtClean="0"/>
              <a:t> (Austria)</a:t>
            </a:r>
          </a:p>
          <a:p>
            <a:pPr>
              <a:lnSpc>
                <a:spcPct val="80000"/>
              </a:lnSpc>
              <a:spcBef>
                <a:spcPct val="0"/>
              </a:spcBef>
            </a:pPr>
            <a:r>
              <a:rPr lang="en-US" sz="1800" b="1" dirty="0" smtClean="0"/>
              <a:t>Actor</a:t>
            </a:r>
            <a:r>
              <a:rPr lang="en-US" sz="1800" dirty="0" smtClean="0"/>
              <a:t> Rudolph Valentino (Italy)</a:t>
            </a:r>
          </a:p>
          <a:p>
            <a:pPr>
              <a:lnSpc>
                <a:spcPct val="80000"/>
              </a:lnSpc>
              <a:spcBef>
                <a:spcPct val="0"/>
              </a:spcBef>
            </a:pPr>
            <a:r>
              <a:rPr lang="en-US" sz="1800" dirty="0" smtClean="0"/>
              <a:t>Olympic swimming medalist and </a:t>
            </a:r>
            <a:r>
              <a:rPr lang="en-US" sz="1800" b="1" dirty="0" smtClean="0"/>
              <a:t>actor </a:t>
            </a:r>
            <a:r>
              <a:rPr lang="en-US" sz="1800" dirty="0" smtClean="0"/>
              <a:t>(Tarzan) Johnny Weissmuller (Austria-Hungary)</a:t>
            </a:r>
          </a:p>
        </p:txBody>
      </p:sp>
      <p:pic>
        <p:nvPicPr>
          <p:cNvPr id="24578" name="Picture 4" descr="http://upload.wikimedia.org/wikipedia/commons/thumb/9/95/Hope_WWII_44.jpg/300px-Hope_WWII_44.jpg"/>
          <p:cNvPicPr>
            <a:picLocks noChangeAspect="1" noChangeArrowheads="1"/>
          </p:cNvPicPr>
          <p:nvPr/>
        </p:nvPicPr>
        <p:blipFill>
          <a:blip r:embed="rId2" cstate="print"/>
          <a:srcRect/>
          <a:stretch>
            <a:fillRect/>
          </a:stretch>
        </p:blipFill>
        <p:spPr bwMode="auto">
          <a:xfrm>
            <a:off x="685800" y="533400"/>
            <a:ext cx="3276600" cy="3090863"/>
          </a:xfrm>
          <a:prstGeom prst="rect">
            <a:avLst/>
          </a:prstGeom>
          <a:noFill/>
          <a:ln w="9525">
            <a:noFill/>
            <a:miter lim="800000"/>
            <a:headEnd/>
            <a:tailEnd/>
          </a:ln>
        </p:spPr>
      </p:pic>
      <p:pic>
        <p:nvPicPr>
          <p:cNvPr id="24588" name="Picture 12" descr="thumbnail"/>
          <p:cNvPicPr>
            <a:picLocks noChangeAspect="1" noChangeArrowheads="1"/>
          </p:cNvPicPr>
          <p:nvPr/>
        </p:nvPicPr>
        <p:blipFill>
          <a:blip r:embed="rId3" cstate="print"/>
          <a:srcRect l="39333"/>
          <a:stretch>
            <a:fillRect/>
          </a:stretch>
        </p:blipFill>
        <p:spPr bwMode="auto">
          <a:xfrm>
            <a:off x="152400" y="3352800"/>
            <a:ext cx="2160588" cy="2671763"/>
          </a:xfrm>
          <a:prstGeom prst="rect">
            <a:avLst/>
          </a:prstGeom>
          <a:noFill/>
        </p:spPr>
      </p:pic>
      <p:pic>
        <p:nvPicPr>
          <p:cNvPr id="24584" name="Picture 8" descr="File:Edward g robinson.jpg"/>
          <p:cNvPicPr>
            <a:picLocks noChangeAspect="1" noChangeArrowheads="1"/>
          </p:cNvPicPr>
          <p:nvPr/>
        </p:nvPicPr>
        <p:blipFill>
          <a:blip r:embed="rId4" cstate="print"/>
          <a:srcRect/>
          <a:stretch>
            <a:fillRect/>
          </a:stretch>
        </p:blipFill>
        <p:spPr bwMode="auto">
          <a:xfrm>
            <a:off x="2819400" y="2667000"/>
            <a:ext cx="1609725" cy="2166938"/>
          </a:xfrm>
          <a:prstGeom prst="rect">
            <a:avLst/>
          </a:prstGeom>
          <a:noFill/>
        </p:spPr>
      </p:pic>
      <p:pic>
        <p:nvPicPr>
          <p:cNvPr id="24582" name="Picture 6" descr="File:Charles Luciano.jpg">
            <a:hlinkClick r:id="rId5"/>
          </p:cNvPr>
          <p:cNvPicPr>
            <a:picLocks noChangeAspect="1" noChangeArrowheads="1"/>
          </p:cNvPicPr>
          <p:nvPr/>
        </p:nvPicPr>
        <p:blipFill>
          <a:blip r:embed="rId6" cstate="print"/>
          <a:srcRect l="53159"/>
          <a:stretch>
            <a:fillRect/>
          </a:stretch>
        </p:blipFill>
        <p:spPr bwMode="auto">
          <a:xfrm>
            <a:off x="1752600" y="4495800"/>
            <a:ext cx="1624013" cy="2171700"/>
          </a:xfrm>
          <a:prstGeom prst="rect">
            <a:avLst/>
          </a:prstGeom>
          <a:noFill/>
        </p:spPr>
      </p:pic>
      <p:pic>
        <p:nvPicPr>
          <p:cNvPr id="24586" name="Picture 10" descr="bela_lugosi_dracula"/>
          <p:cNvPicPr>
            <a:picLocks noChangeAspect="1" noChangeArrowheads="1"/>
          </p:cNvPicPr>
          <p:nvPr/>
        </p:nvPicPr>
        <p:blipFill>
          <a:blip r:embed="rId7" cstate="print"/>
          <a:srcRect/>
          <a:stretch>
            <a:fillRect/>
          </a:stretch>
        </p:blipFill>
        <p:spPr bwMode="auto">
          <a:xfrm>
            <a:off x="152400" y="533400"/>
            <a:ext cx="1928813" cy="1422400"/>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009.jpg (40788 bytes)"/>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6" name="Rectangle 5"/>
          <p:cNvSpPr/>
          <p:nvPr/>
        </p:nvSpPr>
        <p:spPr>
          <a:xfrm>
            <a:off x="304800" y="4549676"/>
            <a:ext cx="8494633" cy="230832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Immigration on the</a:t>
            </a:r>
          </a:p>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West Coast</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211519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9" name="Picture 9" descr="CH9P85-300x213"/>
          <p:cNvPicPr>
            <a:picLocks noChangeAspect="1" noChangeArrowheads="1"/>
          </p:cNvPicPr>
          <p:nvPr/>
        </p:nvPicPr>
        <p:blipFill>
          <a:blip r:embed="rId2" cstate="print"/>
          <a:srcRect/>
          <a:stretch>
            <a:fillRect/>
          </a:stretch>
        </p:blipFill>
        <p:spPr bwMode="auto">
          <a:xfrm>
            <a:off x="0" y="365125"/>
            <a:ext cx="9144000" cy="6492875"/>
          </a:xfrm>
          <a:prstGeom prst="rect">
            <a:avLst/>
          </a:prstGeom>
          <a:noFill/>
        </p:spPr>
      </p:pic>
      <p:sp>
        <p:nvSpPr>
          <p:cNvPr id="25601" name="Title 1"/>
          <p:cNvSpPr>
            <a:spLocks noGrp="1"/>
          </p:cNvSpPr>
          <p:nvPr>
            <p:ph type="title"/>
          </p:nvPr>
        </p:nvSpPr>
        <p:spPr>
          <a:xfrm>
            <a:off x="457200" y="609600"/>
            <a:ext cx="8229600" cy="914400"/>
          </a:xfrm>
        </p:spPr>
        <p:txBody>
          <a:bodyPr/>
          <a:lstStyle/>
          <a:p>
            <a:r>
              <a:rPr lang="en-US" sz="5400" b="1" dirty="0" smtClean="0">
                <a:solidFill>
                  <a:schemeClr val="bg1"/>
                </a:solidFill>
                <a:effectLst>
                  <a:outerShdw blurRad="38100" dist="38100" dir="2700000" algn="tl">
                    <a:srgbClr val="000000"/>
                  </a:outerShdw>
                </a:effectLst>
              </a:rPr>
              <a:t>Angel Island</a:t>
            </a:r>
          </a:p>
        </p:txBody>
      </p:sp>
      <p:sp>
        <p:nvSpPr>
          <p:cNvPr id="25604" name="Rectangle 4"/>
          <p:cNvSpPr>
            <a:spLocks noGrp="1"/>
          </p:cNvSpPr>
          <p:nvPr>
            <p:ph type="body" idx="4294967295"/>
          </p:nvPr>
        </p:nvSpPr>
        <p:spPr>
          <a:xfrm>
            <a:off x="228600" y="1524000"/>
            <a:ext cx="3352800" cy="5029200"/>
          </a:xfrm>
          <a:solidFill>
            <a:schemeClr val="bg2">
              <a:alpha val="70000"/>
            </a:schemeClr>
          </a:solidFill>
        </p:spPr>
        <p:txBody>
          <a:bodyPr/>
          <a:lstStyle/>
          <a:p>
            <a:r>
              <a:rPr lang="en-US" sz="2400" dirty="0" smtClean="0"/>
              <a:t>Processed immigrants on the West Coast, 1910-1940</a:t>
            </a:r>
          </a:p>
          <a:p>
            <a:r>
              <a:rPr lang="en-US" sz="2400" dirty="0" smtClean="0"/>
              <a:t>Mostly from China</a:t>
            </a:r>
          </a:p>
          <a:p>
            <a:r>
              <a:rPr lang="en-US" sz="2400" dirty="0" smtClean="0"/>
              <a:t>Terrible treatment – Held in detention barracks for months, subjected to rounds of interrogation</a:t>
            </a:r>
          </a:p>
          <a:p>
            <a:r>
              <a:rPr lang="en-US" sz="2400" dirty="0" smtClean="0"/>
              <a:t>Many deemed unfit for entry for trivial reasons and deported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farm3.static.flickr.com/2430/3642516252_89fba8279e.jpg">
            <a:hlinkClick r:id="rId2"/>
          </p:cNvPr>
          <p:cNvPicPr>
            <a:picLocks noChangeAspect="1" noChangeArrowheads="1"/>
          </p:cNvPicPr>
          <p:nvPr/>
        </p:nvPicPr>
        <p:blipFill>
          <a:blip r:embed="rId3" cstate="print"/>
          <a:srcRect r="8425"/>
          <a:stretch>
            <a:fillRect/>
          </a:stretch>
        </p:blipFill>
        <p:spPr bwMode="auto">
          <a:xfrm>
            <a:off x="0" y="0"/>
            <a:ext cx="9144000" cy="6858000"/>
          </a:xfrm>
          <a:prstGeom prst="rect">
            <a:avLst/>
          </a:prstGeom>
          <a:noFill/>
        </p:spPr>
      </p:pic>
      <p:sp>
        <p:nvSpPr>
          <p:cNvPr id="5" name="Rectangle 4"/>
          <p:cNvSpPr/>
          <p:nvPr/>
        </p:nvSpPr>
        <p:spPr>
          <a:xfrm>
            <a:off x="2286000" y="152400"/>
            <a:ext cx="6684843" cy="2554545"/>
          </a:xfrm>
          <a:prstGeom prst="rect">
            <a:avLst/>
          </a:prstGeom>
          <a:noFill/>
        </p:spPr>
        <p:txBody>
          <a:bodyPr wrap="none" lIns="91440" tIns="45720" rIns="91440" bIns="45720">
            <a:spAutoFit/>
          </a:bodyPr>
          <a:lstStyle/>
          <a:p>
            <a:pPr algn="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iner Hand ITC" pitchFamily="66" charset="0"/>
              </a:rPr>
              <a:t>Angel Island</a:t>
            </a:r>
          </a:p>
          <a:p>
            <a:pPr algn="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iner Hand ITC" pitchFamily="66" charset="0"/>
              </a:rPr>
              <a:t>Poetry</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Viner Hand ITC" pitchFamily="66" charset="0"/>
            </a:endParaRPr>
          </a:p>
        </p:txBody>
      </p:sp>
      <p:sp>
        <p:nvSpPr>
          <p:cNvPr id="3" name="Content Placeholder 2"/>
          <p:cNvSpPr>
            <a:spLocks noGrp="1"/>
          </p:cNvSpPr>
          <p:nvPr>
            <p:ph idx="1"/>
          </p:nvPr>
        </p:nvSpPr>
        <p:spPr>
          <a:xfrm>
            <a:off x="457200" y="2971801"/>
            <a:ext cx="8229600" cy="1600200"/>
          </a:xfrm>
          <a:solidFill>
            <a:schemeClr val="bg2">
              <a:alpha val="75000"/>
            </a:schemeClr>
          </a:solidFill>
        </p:spPr>
        <p:txBody>
          <a:bodyPr/>
          <a:lstStyle/>
          <a:p>
            <a:pPr marL="0" indent="0">
              <a:buNone/>
            </a:pPr>
            <a:r>
              <a:rPr lang="en-US" sz="2800" dirty="0" smtClean="0">
                <a:solidFill>
                  <a:schemeClr val="tx1"/>
                </a:solidFill>
              </a:rPr>
              <a:t>The experiences </a:t>
            </a:r>
            <a:r>
              <a:rPr lang="en-US" sz="2800" dirty="0">
                <a:solidFill>
                  <a:schemeClr val="tx1"/>
                </a:solidFill>
              </a:rPr>
              <a:t>of </a:t>
            </a:r>
            <a:r>
              <a:rPr lang="en-US" sz="2800" dirty="0" smtClean="0">
                <a:solidFill>
                  <a:schemeClr val="tx1"/>
                </a:solidFill>
              </a:rPr>
              <a:t>the detainees is </a:t>
            </a:r>
            <a:r>
              <a:rPr lang="en-US" sz="2800" dirty="0">
                <a:solidFill>
                  <a:schemeClr val="tx1"/>
                </a:solidFill>
              </a:rPr>
              <a:t>documented in hundreds of poems that have been carved into the walls of the Angel Island detention center.</a:t>
            </a:r>
          </a:p>
        </p:txBody>
      </p:sp>
    </p:spTree>
    <p:extLst>
      <p:ext uri="{BB962C8B-B14F-4D97-AF65-F5344CB8AC3E}">
        <p14:creationId xmlns:p14="http://schemas.microsoft.com/office/powerpoint/2010/main" val="29927768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manilaopium"/>
          <p:cNvPicPr>
            <a:picLocks noChangeAspect="1" noChangeArrowheads="1"/>
          </p:cNvPicPr>
          <p:nvPr/>
        </p:nvPicPr>
        <p:blipFill>
          <a:blip r:embed="rId2" cstate="print"/>
          <a:srcRect/>
          <a:stretch>
            <a:fillRect/>
          </a:stretch>
        </p:blipFill>
        <p:spPr bwMode="auto">
          <a:xfrm>
            <a:off x="152400" y="2362200"/>
            <a:ext cx="4648200" cy="3143250"/>
          </a:xfrm>
          <a:prstGeom prst="rect">
            <a:avLst/>
          </a:prstGeom>
          <a:noFill/>
        </p:spPr>
      </p:pic>
      <p:sp>
        <p:nvSpPr>
          <p:cNvPr id="53250" name="Rectangle 2"/>
          <p:cNvSpPr>
            <a:spLocks noGrp="1"/>
          </p:cNvSpPr>
          <p:nvPr>
            <p:ph type="title" idx="4294967295"/>
          </p:nvPr>
        </p:nvSpPr>
        <p:spPr/>
        <p:txBody>
          <a:bodyPr/>
          <a:lstStyle/>
          <a:p>
            <a:r>
              <a:rPr lang="en-US" smtClean="0"/>
              <a:t>Chinese Prejudice</a:t>
            </a:r>
          </a:p>
        </p:txBody>
      </p:sp>
      <p:sp>
        <p:nvSpPr>
          <p:cNvPr id="53251" name="Rectangle 3"/>
          <p:cNvSpPr>
            <a:spLocks noGrp="1"/>
          </p:cNvSpPr>
          <p:nvPr>
            <p:ph type="body" idx="4294967295"/>
          </p:nvPr>
        </p:nvSpPr>
        <p:spPr>
          <a:xfrm>
            <a:off x="4953000" y="1752600"/>
            <a:ext cx="3962400" cy="4144963"/>
          </a:xfrm>
        </p:spPr>
        <p:txBody>
          <a:bodyPr/>
          <a:lstStyle/>
          <a:p>
            <a:pPr>
              <a:lnSpc>
                <a:spcPct val="90000"/>
              </a:lnSpc>
            </a:pPr>
            <a:r>
              <a:rPr lang="en-US" sz="1800" dirty="0" smtClean="0"/>
              <a:t>Many were fearful of the cultural differences between European Americans and Chinese immigrants.</a:t>
            </a:r>
          </a:p>
          <a:p>
            <a:pPr>
              <a:lnSpc>
                <a:spcPct val="90000"/>
              </a:lnSpc>
            </a:pPr>
            <a:r>
              <a:rPr lang="en-US" sz="1800" dirty="0" smtClean="0"/>
              <a:t>Chinese were relegated to menial labor – owning groceries, Laundromats, tailor shops, or working on railroads. Americans were still afraid of Chinese “stealing” their jobs</a:t>
            </a:r>
          </a:p>
          <a:p>
            <a:pPr>
              <a:lnSpc>
                <a:spcPct val="90000"/>
              </a:lnSpc>
            </a:pPr>
            <a:r>
              <a:rPr lang="en-US" sz="1800" dirty="0" smtClean="0"/>
              <a:t>Were demonized for their religious beliefs, strange customs, and vilified for their use of opium</a:t>
            </a:r>
          </a:p>
          <a:p>
            <a:pPr>
              <a:lnSpc>
                <a:spcPct val="90000"/>
              </a:lnSpc>
            </a:pPr>
            <a:r>
              <a:rPr lang="en-US" sz="1800" dirty="0" smtClean="0"/>
              <a:t>Chinese Exclusion Act (1886) – banned the immigration of Chinese; came in large numbers and worked for little pay, undermining labor unions.</a:t>
            </a:r>
          </a:p>
          <a:p>
            <a:pPr>
              <a:lnSpc>
                <a:spcPct val="90000"/>
              </a:lnSpc>
            </a:pPr>
            <a:endParaRPr lang="en-US" sz="1600" dirty="0" smtClean="0"/>
          </a:p>
        </p:txBody>
      </p:sp>
      <p:pic>
        <p:nvPicPr>
          <p:cNvPr id="53252" name="Picture 4" descr="hb938nb337-FID4"/>
          <p:cNvPicPr>
            <a:picLocks noChangeAspect="1" noChangeArrowheads="1"/>
          </p:cNvPicPr>
          <p:nvPr/>
        </p:nvPicPr>
        <p:blipFill>
          <a:blip r:embed="rId3" cstate="print"/>
          <a:srcRect l="7249" t="11549" r="7077" b="10585"/>
          <a:stretch>
            <a:fillRect/>
          </a:stretch>
        </p:blipFill>
        <p:spPr bwMode="auto">
          <a:xfrm>
            <a:off x="-22746" y="228600"/>
            <a:ext cx="9144000" cy="6476999"/>
          </a:xfrm>
          <a:prstGeom prst="rect">
            <a:avLst/>
          </a:prstGeom>
          <a:noFill/>
        </p:spPr>
      </p:pic>
    </p:spTree>
    <p:extLst>
      <p:ext uri="{BB962C8B-B14F-4D97-AF65-F5344CB8AC3E}">
        <p14:creationId xmlns:p14="http://schemas.microsoft.com/office/powerpoint/2010/main" val="2868224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fade">
                                      <p:cBhvr>
                                        <p:cTn id="7"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p:cNvSpPr>
          <p:nvPr>
            <p:ph type="ctrTitle" idx="4294967295"/>
          </p:nvPr>
        </p:nvSpPr>
        <p:spPr>
          <a:xfrm>
            <a:off x="1524000" y="3962400"/>
            <a:ext cx="6934200" cy="838200"/>
          </a:xfrm>
        </p:spPr>
        <p:txBody>
          <a:bodyPr/>
          <a:lstStyle/>
          <a:p>
            <a:r>
              <a:rPr lang="en-US" sz="4400" smtClean="0"/>
              <a:t>America Moves to the Cities</a:t>
            </a:r>
          </a:p>
        </p:txBody>
      </p:sp>
      <p:sp>
        <p:nvSpPr>
          <p:cNvPr id="50181" name="Rectangle 5"/>
          <p:cNvSpPr>
            <a:spLocks noGrp="1"/>
          </p:cNvSpPr>
          <p:nvPr>
            <p:ph type="subTitle" idx="4294967295"/>
          </p:nvPr>
        </p:nvSpPr>
        <p:spPr>
          <a:xfrm>
            <a:off x="1524000" y="4800600"/>
            <a:ext cx="6248400" cy="1752600"/>
          </a:xfrm>
        </p:spPr>
        <p:txBody>
          <a:bodyPr/>
          <a:lstStyle/>
          <a:p>
            <a:pPr marL="0" indent="0">
              <a:buFont typeface="Wingdings" pitchFamily="2" charset="2"/>
              <a:buNone/>
            </a:pPr>
            <a:r>
              <a:rPr lang="en-US" smtClean="0"/>
              <a:t>American Urbanization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tue of Liberty New Y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2" y="0"/>
            <a:ext cx="4586638" cy="68718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05000" y="3124200"/>
            <a:ext cx="6934199" cy="1155700"/>
          </a:xfrm>
        </p:spPr>
        <p:txBody>
          <a:bodyPr>
            <a:noAutofit/>
          </a:bodyPr>
          <a:lstStyle/>
          <a:p>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Coming to America</a:t>
            </a:r>
            <a:endParaRPr 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60750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152400" y="685800"/>
            <a:ext cx="2209800" cy="914400"/>
          </a:xfrm>
        </p:spPr>
        <p:txBody>
          <a:bodyPr/>
          <a:lstStyle/>
          <a:p>
            <a:pPr algn="ctr"/>
            <a:r>
              <a:rPr lang="en-US" dirty="0" smtClean="0">
                <a:latin typeface="Candara"/>
                <a:cs typeface="Candara"/>
              </a:rPr>
              <a:t>The Cities Grow Up</a:t>
            </a:r>
          </a:p>
        </p:txBody>
      </p:sp>
      <p:sp>
        <p:nvSpPr>
          <p:cNvPr id="41987" name="Rectangle 3"/>
          <p:cNvSpPr>
            <a:spLocks noGrp="1"/>
          </p:cNvSpPr>
          <p:nvPr>
            <p:ph idx="1"/>
          </p:nvPr>
        </p:nvSpPr>
        <p:spPr>
          <a:xfrm>
            <a:off x="2514600" y="533400"/>
            <a:ext cx="6477000" cy="6019800"/>
          </a:xfrm>
          <a:effectLst/>
        </p:spPr>
        <p:txBody>
          <a:bodyPr/>
          <a:lstStyle/>
          <a:p>
            <a:pPr fontAlgn="auto">
              <a:spcBef>
                <a:spcPts val="0"/>
              </a:spcBef>
              <a:spcAft>
                <a:spcPts val="0"/>
              </a:spcAft>
              <a:defRPr/>
            </a:pPr>
            <a:r>
              <a:rPr lang="en-US" sz="2800" dirty="0" smtClean="0">
                <a:solidFill>
                  <a:schemeClr val="tx1">
                    <a:lumMod val="75000"/>
                    <a:lumOff val="25000"/>
                  </a:schemeClr>
                </a:solidFill>
              </a:rPr>
              <a:t>U.S. population doubled (1870-1900), urban population tripled</a:t>
            </a:r>
          </a:p>
          <a:p>
            <a:pPr fontAlgn="auto">
              <a:spcBef>
                <a:spcPts val="0"/>
              </a:spcBef>
              <a:spcAft>
                <a:spcPts val="0"/>
              </a:spcAft>
              <a:defRPr/>
            </a:pPr>
            <a:r>
              <a:rPr lang="en-US" sz="2800" dirty="0" smtClean="0">
                <a:solidFill>
                  <a:schemeClr val="tx1">
                    <a:lumMod val="75000"/>
                    <a:lumOff val="25000"/>
                  </a:schemeClr>
                </a:solidFill>
              </a:rPr>
              <a:t>People </a:t>
            </a:r>
            <a:r>
              <a:rPr lang="en-US" sz="2800" dirty="0">
                <a:solidFill>
                  <a:schemeClr val="tx1">
                    <a:lumMod val="75000"/>
                    <a:lumOff val="25000"/>
                  </a:schemeClr>
                </a:solidFill>
              </a:rPr>
              <a:t>were attracted to the cities mainly for job </a:t>
            </a:r>
            <a:r>
              <a:rPr lang="en-US" sz="2800" dirty="0" smtClean="0">
                <a:solidFill>
                  <a:schemeClr val="tx1">
                    <a:lumMod val="75000"/>
                    <a:lumOff val="25000"/>
                  </a:schemeClr>
                </a:solidFill>
              </a:rPr>
              <a:t>opportunities</a:t>
            </a:r>
          </a:p>
          <a:p>
            <a:pPr>
              <a:spcBef>
                <a:spcPts val="0"/>
              </a:spcBef>
              <a:spcAft>
                <a:spcPts val="0"/>
              </a:spcAft>
            </a:pPr>
            <a:r>
              <a:rPr lang="en-US" sz="2800" dirty="0" smtClean="0">
                <a:solidFill>
                  <a:schemeClr val="tx1">
                    <a:lumMod val="75000"/>
                    <a:lumOff val="25000"/>
                  </a:schemeClr>
                </a:solidFill>
              </a:rPr>
              <a:t>The Cities grow OUT: Electric trolley and cable cars</a:t>
            </a:r>
          </a:p>
          <a:p>
            <a:pPr>
              <a:spcBef>
                <a:spcPts val="0"/>
              </a:spcBef>
              <a:spcAft>
                <a:spcPts val="0"/>
              </a:spcAft>
            </a:pPr>
            <a:r>
              <a:rPr lang="en-US" sz="2800" dirty="0" smtClean="0">
                <a:solidFill>
                  <a:schemeClr val="tx1">
                    <a:lumMod val="75000"/>
                    <a:lumOff val="25000"/>
                  </a:schemeClr>
                </a:solidFill>
              </a:rPr>
              <a:t>The Cities grow UP: Skyscrapers (Louis Sullivan)</a:t>
            </a:r>
          </a:p>
          <a:p>
            <a:pPr lvl="1">
              <a:spcBef>
                <a:spcPts val="0"/>
              </a:spcBef>
              <a:spcAft>
                <a:spcPts val="0"/>
              </a:spcAft>
            </a:pPr>
            <a:r>
              <a:rPr lang="en-US" sz="2400" dirty="0" smtClean="0">
                <a:solidFill>
                  <a:schemeClr val="tx1">
                    <a:lumMod val="75000"/>
                    <a:lumOff val="25000"/>
                  </a:schemeClr>
                </a:solidFill>
              </a:rPr>
              <a:t>“</a:t>
            </a:r>
            <a:r>
              <a:rPr lang="en-US" sz="2400" dirty="0">
                <a:solidFill>
                  <a:schemeClr val="tx1">
                    <a:lumMod val="75000"/>
                    <a:lumOff val="25000"/>
                  </a:schemeClr>
                </a:solidFill>
              </a:rPr>
              <a:t>F</a:t>
            </a:r>
            <a:r>
              <a:rPr lang="en-US" sz="2400" dirty="0" smtClean="0">
                <a:solidFill>
                  <a:schemeClr val="tx1">
                    <a:lumMod val="75000"/>
                    <a:lumOff val="25000"/>
                  </a:schemeClr>
                </a:solidFill>
              </a:rPr>
              <a:t>orm follows function”</a:t>
            </a:r>
          </a:p>
          <a:p>
            <a:pPr lvl="1">
              <a:spcBef>
                <a:spcPts val="0"/>
              </a:spcBef>
              <a:spcAft>
                <a:spcPts val="0"/>
              </a:spcAft>
            </a:pPr>
            <a:r>
              <a:rPr lang="en-US" sz="2400" dirty="0">
                <a:solidFill>
                  <a:schemeClr val="tx1">
                    <a:lumMod val="75000"/>
                    <a:lumOff val="25000"/>
                  </a:schemeClr>
                </a:solidFill>
              </a:rPr>
              <a:t>Daniel </a:t>
            </a:r>
            <a:r>
              <a:rPr lang="en-US" sz="2400" dirty="0" smtClean="0">
                <a:solidFill>
                  <a:schemeClr val="tx1">
                    <a:lumMod val="75000"/>
                    <a:lumOff val="25000"/>
                  </a:schemeClr>
                </a:solidFill>
              </a:rPr>
              <a:t>Burnham’s  Flatiron Building in NYC</a:t>
            </a:r>
          </a:p>
          <a:p>
            <a:pPr lvl="1">
              <a:spcBef>
                <a:spcPts val="0"/>
              </a:spcBef>
              <a:spcAft>
                <a:spcPts val="0"/>
              </a:spcAft>
            </a:pPr>
            <a:r>
              <a:rPr lang="en-US" sz="2400" dirty="0" smtClean="0">
                <a:solidFill>
                  <a:schemeClr val="tx1">
                    <a:lumMod val="75000"/>
                    <a:lumOff val="25000"/>
                  </a:schemeClr>
                </a:solidFill>
              </a:rPr>
              <a:t>The Brooklyn Bridge – technological marvel of its time</a:t>
            </a:r>
          </a:p>
          <a:p>
            <a:pPr lvl="1">
              <a:spcBef>
                <a:spcPts val="0"/>
              </a:spcBef>
              <a:spcAft>
                <a:spcPts val="0"/>
              </a:spcAft>
            </a:pPr>
            <a:r>
              <a:rPr lang="en-US" sz="2400" dirty="0" smtClean="0">
                <a:solidFill>
                  <a:schemeClr val="tx1">
                    <a:lumMod val="75000"/>
                    <a:lumOff val="25000"/>
                  </a:schemeClr>
                </a:solidFill>
              </a:rPr>
              <a:t>The dumbbell apartment – had an airshaft vertically down through the building to let in air</a:t>
            </a:r>
          </a:p>
        </p:txBody>
      </p:sp>
      <p:pic>
        <p:nvPicPr>
          <p:cNvPr id="1026" name="Picture 2" descr="http://upload.wikimedia.org/wikipedia/commons/thumb/c/c3/Edificio_Fuller_%28Flatiron%29_en_2010_desde_el_Empire_State_crop_boxin.jpg/245px-Edificio_Fuller_%28Flatiron%29_en_2010_desde_el_Empire_State_crop_box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394" r="5739"/>
          <a:stretch/>
        </p:blipFill>
        <p:spPr bwMode="auto">
          <a:xfrm>
            <a:off x="228600" y="1905000"/>
            <a:ext cx="2133600" cy="45987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instruct.westvalley.edu/kelly/Distance_Learning/Images/17B_L06/dumbbell.jpg"/>
          <p:cNvPicPr>
            <a:picLocks noChangeAspect="1" noChangeArrowheads="1"/>
          </p:cNvPicPr>
          <p:nvPr/>
        </p:nvPicPr>
        <p:blipFill>
          <a:blip r:embed="rId2" cstate="print"/>
          <a:srcRect t="5528" b="6030"/>
          <a:stretch>
            <a:fillRect/>
          </a:stretch>
        </p:blipFill>
        <p:spPr bwMode="auto">
          <a:xfrm>
            <a:off x="52873" y="456282"/>
            <a:ext cx="9092045" cy="6400800"/>
          </a:xfrm>
          <a:prstGeom prst="rect">
            <a:avLst/>
          </a:prstGeom>
          <a:noFill/>
        </p:spPr>
      </p:pic>
    </p:spTree>
    <p:extLst>
      <p:ext uri="{BB962C8B-B14F-4D97-AF65-F5344CB8AC3E}">
        <p14:creationId xmlns:p14="http://schemas.microsoft.com/office/powerpoint/2010/main" val="97813864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descr="http://100treatises.com/wp-content/uploads/2011/09/mr-monopoly.jpg"/>
          <p:cNvPicPr>
            <a:picLocks noChangeAspect="1" noChangeArrowheads="1"/>
          </p:cNvPicPr>
          <p:nvPr/>
        </p:nvPicPr>
        <p:blipFill>
          <a:blip r:embed="rId2" cstate="print"/>
          <a:srcRect/>
          <a:stretch>
            <a:fillRect/>
          </a:stretch>
        </p:blipFill>
        <p:spPr bwMode="auto">
          <a:xfrm>
            <a:off x="4572000" y="0"/>
            <a:ext cx="4572000" cy="4572000"/>
          </a:xfrm>
          <a:prstGeom prst="rect">
            <a:avLst/>
          </a:prstGeom>
          <a:noFill/>
          <a:ln>
            <a:noFill/>
          </a:ln>
        </p:spPr>
      </p:pic>
      <p:sp>
        <p:nvSpPr>
          <p:cNvPr id="2" name="Title 1"/>
          <p:cNvSpPr>
            <a:spLocks noGrp="1"/>
          </p:cNvSpPr>
          <p:nvPr>
            <p:ph type="title"/>
          </p:nvPr>
        </p:nvSpPr>
        <p:spPr/>
        <p:txBody>
          <a:bodyPr>
            <a:noAutofit/>
          </a:bodyPr>
          <a:lstStyle/>
          <a:p>
            <a:pPr>
              <a:defRPr/>
            </a:pPr>
            <a:r>
              <a:rPr lang="en-US" sz="4400" cap="none" dirty="0" smtClean="0">
                <a:solidFill>
                  <a:srgbClr val="7030A0"/>
                </a:solidFill>
                <a:effectLst>
                  <a:outerShdw blurRad="38100" dist="38100" dir="2700000" algn="tl">
                    <a:srgbClr val="000000">
                      <a:alpha val="43137"/>
                    </a:srgbClr>
                  </a:outerShdw>
                </a:effectLst>
                <a:latin typeface="Coronet" pitchFamily="66" charset="0"/>
              </a:rPr>
              <a:t>Lifestyles of the rich and famous</a:t>
            </a:r>
            <a:endParaRPr lang="en-US" sz="4400" cap="none" dirty="0">
              <a:solidFill>
                <a:srgbClr val="7030A0"/>
              </a:solidFill>
              <a:effectLst>
                <a:outerShdw blurRad="38100" dist="38100" dir="2700000" algn="tl">
                  <a:srgbClr val="000000">
                    <a:alpha val="43137"/>
                  </a:srgbClr>
                </a:outerShdw>
              </a:effectLst>
              <a:latin typeface="Coronet" pitchFamily="66" charset="0"/>
            </a:endParaRPr>
          </a:p>
        </p:txBody>
      </p:sp>
      <p:sp>
        <p:nvSpPr>
          <p:cNvPr id="3" name="Text Placeholder 2"/>
          <p:cNvSpPr>
            <a:spLocks noGrp="1"/>
          </p:cNvSpPr>
          <p:nvPr>
            <p:ph type="body" idx="1"/>
          </p:nvPr>
        </p:nvSpPr>
        <p:spPr/>
        <p:txBody>
          <a:bodyPr>
            <a:noAutofit/>
          </a:bodyPr>
          <a:lstStyle/>
          <a:p>
            <a:pPr>
              <a:defRPr/>
            </a:pPr>
            <a:r>
              <a:rPr lang="en-US" sz="2800" i="1" dirty="0" smtClean="0">
                <a:solidFill>
                  <a:schemeClr val="accent4">
                    <a:lumMod val="75000"/>
                  </a:schemeClr>
                </a:solidFill>
                <a:latin typeface="Coronet" pitchFamily="66" charset="0"/>
              </a:rPr>
              <a:t>Champagne wishes and caviar dreams!</a:t>
            </a:r>
            <a:endParaRPr lang="en-US" sz="2800" i="1" dirty="0">
              <a:solidFill>
                <a:schemeClr val="accent4">
                  <a:lumMod val="75000"/>
                </a:schemeClr>
              </a:solidFill>
              <a:latin typeface="Coronet" pitchFamily="66" charset="0"/>
            </a:endParaRPr>
          </a:p>
        </p:txBody>
      </p:sp>
    </p:spTree>
    <p:extLst>
      <p:ext uri="{BB962C8B-B14F-4D97-AF65-F5344CB8AC3E}">
        <p14:creationId xmlns:p14="http://schemas.microsoft.com/office/powerpoint/2010/main" val="36692835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914400"/>
          </a:xfrm>
        </p:spPr>
        <p:txBody>
          <a:bodyPr>
            <a:noAutofit/>
          </a:bodyPr>
          <a:lstStyle/>
          <a:p>
            <a:pPr algn="l">
              <a:defRPr/>
            </a:pPr>
            <a:r>
              <a:rPr lang="en-US" sz="6000" dirty="0" smtClean="0">
                <a:effectLst>
                  <a:outerShdw blurRad="38100" dist="38100" dir="2700000" algn="tl">
                    <a:srgbClr val="000000">
                      <a:alpha val="43137"/>
                    </a:srgbClr>
                  </a:outerShdw>
                </a:effectLst>
                <a:latin typeface="Coronet" pitchFamily="66" charset="0"/>
              </a:rPr>
              <a:t>The </a:t>
            </a:r>
            <a:r>
              <a:rPr lang="en-US" sz="6000" dirty="0" err="1" smtClean="0">
                <a:effectLst>
                  <a:outerShdw blurRad="38100" dist="38100" dir="2700000" algn="tl">
                    <a:srgbClr val="000000">
                      <a:alpha val="43137"/>
                    </a:srgbClr>
                  </a:outerShdw>
                </a:effectLst>
                <a:latin typeface="Coronet" pitchFamily="66" charset="0"/>
              </a:rPr>
              <a:t>Astors</a:t>
            </a:r>
            <a:endParaRPr lang="en-US" sz="6000" dirty="0">
              <a:effectLst>
                <a:outerShdw blurRad="38100" dist="38100" dir="2700000" algn="tl">
                  <a:srgbClr val="000000">
                    <a:alpha val="43137"/>
                  </a:srgbClr>
                </a:outerShdw>
              </a:effectLst>
              <a:latin typeface="Coronet" pitchFamily="66" charset="0"/>
            </a:endParaRPr>
          </a:p>
        </p:txBody>
      </p:sp>
      <p:sp>
        <p:nvSpPr>
          <p:cNvPr id="57346" name="Content Placeholder 2"/>
          <p:cNvSpPr>
            <a:spLocks noGrp="1"/>
          </p:cNvSpPr>
          <p:nvPr>
            <p:ph idx="1"/>
          </p:nvPr>
        </p:nvSpPr>
        <p:spPr>
          <a:xfrm>
            <a:off x="4191000" y="457200"/>
            <a:ext cx="4800600" cy="6248400"/>
          </a:xfrm>
        </p:spPr>
        <p:txBody>
          <a:bodyPr>
            <a:noAutofit/>
          </a:bodyPr>
          <a:lstStyle/>
          <a:p>
            <a:pPr>
              <a:spcBef>
                <a:spcPts val="72"/>
              </a:spcBef>
            </a:pPr>
            <a:r>
              <a:rPr lang="en-US" sz="2800" dirty="0" smtClean="0">
                <a:latin typeface="Coronet" pitchFamily="66" charset="0"/>
              </a:rPr>
              <a:t>Fabulously wealthy got wealthier</a:t>
            </a:r>
          </a:p>
          <a:p>
            <a:pPr>
              <a:spcBef>
                <a:spcPts val="72"/>
              </a:spcBef>
            </a:pPr>
            <a:r>
              <a:rPr lang="en-US" sz="2800" dirty="0" smtClean="0">
                <a:latin typeface="Coronet" pitchFamily="66" charset="0"/>
              </a:rPr>
              <a:t>Hated the </a:t>
            </a:r>
            <a:r>
              <a:rPr lang="en-US" sz="2800" i="1" dirty="0" smtClean="0">
                <a:latin typeface="Coronet" pitchFamily="66" charset="0"/>
              </a:rPr>
              <a:t>nouveau riche</a:t>
            </a:r>
          </a:p>
          <a:p>
            <a:pPr>
              <a:spcBef>
                <a:spcPts val="72"/>
              </a:spcBef>
            </a:pPr>
            <a:r>
              <a:rPr lang="en-US" sz="2800" dirty="0" smtClean="0">
                <a:latin typeface="Coronet" pitchFamily="66" charset="0"/>
              </a:rPr>
              <a:t>Lady Caroline Astor created the first American social register – The New York Social Register, or “The 400”</a:t>
            </a:r>
          </a:p>
          <a:p>
            <a:pPr lvl="1">
              <a:spcBef>
                <a:spcPts val="72"/>
              </a:spcBef>
            </a:pPr>
            <a:r>
              <a:rPr lang="en-US" sz="2400" i="1" dirty="0" smtClean="0">
                <a:latin typeface="Coronet" pitchFamily="66" charset="0"/>
              </a:rPr>
              <a:t>One must have had at least $1 million in ready cash</a:t>
            </a:r>
          </a:p>
          <a:p>
            <a:pPr lvl="1">
              <a:spcBef>
                <a:spcPts val="72"/>
              </a:spcBef>
            </a:pPr>
            <a:r>
              <a:rPr lang="en-US" sz="2400" i="1" dirty="0" smtClean="0">
                <a:latin typeface="Coronet" pitchFamily="66" charset="0"/>
              </a:rPr>
              <a:t>At least three generations of wealth</a:t>
            </a:r>
          </a:p>
          <a:p>
            <a:pPr lvl="1">
              <a:spcBef>
                <a:spcPts val="72"/>
              </a:spcBef>
            </a:pPr>
            <a:r>
              <a:rPr lang="en-US" sz="2400" i="1" dirty="0" smtClean="0">
                <a:latin typeface="Coronet" pitchFamily="66" charset="0"/>
              </a:rPr>
              <a:t>Never labored a day in their life</a:t>
            </a:r>
          </a:p>
        </p:txBody>
      </p:sp>
      <p:pic>
        <p:nvPicPr>
          <p:cNvPr id="57347" name="Picture 2" descr="https://encrypted-tbn1.google.com/images?q=tbn:ANd9GcRKKlvWsR4YWCErE8QGin5Mi6dHRHxEknvvVXLUc4s0h-fqfyL5Jw"/>
          <p:cNvPicPr>
            <a:picLocks noChangeAspect="1" noChangeArrowheads="1"/>
          </p:cNvPicPr>
          <p:nvPr/>
        </p:nvPicPr>
        <p:blipFill>
          <a:blip r:embed="rId2" cstate="print"/>
          <a:srcRect/>
          <a:stretch>
            <a:fillRect/>
          </a:stretch>
        </p:blipFill>
        <p:spPr bwMode="auto">
          <a:xfrm>
            <a:off x="228600" y="1371600"/>
            <a:ext cx="3832225" cy="5181600"/>
          </a:xfrm>
          <a:prstGeom prst="rect">
            <a:avLst/>
          </a:prstGeom>
          <a:noFill/>
          <a:ln w="9525">
            <a:noFill/>
            <a:miter lim="800000"/>
            <a:headEnd/>
            <a:tailEnd/>
          </a:ln>
        </p:spPr>
      </p:pic>
    </p:spTree>
    <p:extLst>
      <p:ext uri="{BB962C8B-B14F-4D97-AF65-F5344CB8AC3E}">
        <p14:creationId xmlns:p14="http://schemas.microsoft.com/office/powerpoint/2010/main" val="427963193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58370" name="Content Placeholder 2"/>
          <p:cNvSpPr>
            <a:spLocks noGrp="1"/>
          </p:cNvSpPr>
          <p:nvPr>
            <p:ph idx="1"/>
          </p:nvPr>
        </p:nvSpPr>
        <p:spPr/>
        <p:txBody>
          <a:bodyPr/>
          <a:lstStyle/>
          <a:p>
            <a:endParaRPr lang="en-US" smtClean="0"/>
          </a:p>
        </p:txBody>
      </p:sp>
      <p:pic>
        <p:nvPicPr>
          <p:cNvPr id="58371" name="Picture 4" descr="http://www.prlog.org/10113348-the-astors-beechwood-mansion.jpg"/>
          <p:cNvPicPr>
            <a:picLocks noChangeAspect="1" noChangeArrowheads="1"/>
          </p:cNvPicPr>
          <p:nvPr/>
        </p:nvPicPr>
        <p:blipFill>
          <a:blip r:embed="rId2" cstate="print"/>
          <a:srcRect/>
          <a:stretch>
            <a:fillRect/>
          </a:stretch>
        </p:blipFill>
        <p:spPr bwMode="auto">
          <a:xfrm>
            <a:off x="0" y="0"/>
            <a:ext cx="9144000" cy="6851650"/>
          </a:xfrm>
          <a:prstGeom prst="rect">
            <a:avLst/>
          </a:prstGeom>
          <a:noFill/>
          <a:ln w="9525">
            <a:noFill/>
            <a:miter lim="800000"/>
            <a:headEnd/>
            <a:tailEnd/>
          </a:ln>
        </p:spPr>
      </p:pic>
      <p:pic>
        <p:nvPicPr>
          <p:cNvPr id="58372" name="Picture 8" descr="http://vintagedancers.org/images/astors_lawn.jpg"/>
          <p:cNvPicPr>
            <a:picLocks noChangeAspect="1" noChangeArrowheads="1"/>
          </p:cNvPicPr>
          <p:nvPr/>
        </p:nvPicPr>
        <p:blipFill>
          <a:blip r:embed="rId3" cstate="print"/>
          <a:srcRect l="2763"/>
          <a:stretch>
            <a:fillRect/>
          </a:stretch>
        </p:blipFill>
        <p:spPr bwMode="auto">
          <a:xfrm>
            <a:off x="-1587" y="457200"/>
            <a:ext cx="9145587" cy="6394450"/>
          </a:xfrm>
          <a:prstGeom prst="rect">
            <a:avLst/>
          </a:prstGeom>
          <a:noFill/>
          <a:ln w="9525">
            <a:noFill/>
            <a:miter lim="800000"/>
            <a:headEnd/>
            <a:tailEnd/>
          </a:ln>
        </p:spPr>
      </p:pic>
      <p:sp>
        <p:nvSpPr>
          <p:cNvPr id="6" name="Rectangle 5"/>
          <p:cNvSpPr/>
          <p:nvPr/>
        </p:nvSpPr>
        <p:spPr>
          <a:xfrm>
            <a:off x="30163" y="0"/>
            <a:ext cx="9113837" cy="1138773"/>
          </a:xfrm>
          <a:prstGeom prst="rect">
            <a:avLst/>
          </a:prstGeom>
          <a:noFill/>
        </p:spPr>
        <p:txBody>
          <a:bodyPr wrap="square" lIns="91440" tIns="45720" rIns="91440" bIns="45720">
            <a:spAutoFit/>
          </a:bodyPr>
          <a:lstStyle/>
          <a:p>
            <a:pPr algn="ctr"/>
            <a:r>
              <a:rPr lang="en-US" sz="6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dwardian Script ITC" pitchFamily="66" charset="0"/>
              </a:rPr>
              <a:t>The </a:t>
            </a:r>
            <a:r>
              <a:rPr lang="en-US" sz="68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dwardian Script ITC" pitchFamily="66" charset="0"/>
              </a:rPr>
              <a:t>B</a:t>
            </a:r>
            <a:r>
              <a:rPr lang="en-US" sz="6800" b="1"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dwardian Script ITC" pitchFamily="66" charset="0"/>
              </a:rPr>
              <a:t>eechwood</a:t>
            </a:r>
            <a:r>
              <a:rPr lang="en-US" sz="68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dwardian Script ITC" pitchFamily="66" charset="0"/>
              </a:rPr>
              <a:t> Summer Cottage</a:t>
            </a:r>
            <a:endParaRPr lang="en-US" sz="68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dwardian Script ITC" pitchFamily="66" charset="0"/>
            </a:endParaRPr>
          </a:p>
        </p:txBody>
      </p:sp>
    </p:spTree>
    <p:extLst>
      <p:ext uri="{BB962C8B-B14F-4D97-AF65-F5344CB8AC3E}">
        <p14:creationId xmlns:p14="http://schemas.microsoft.com/office/powerpoint/2010/main" val="2265783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58371"/>
                                        </p:tgtEl>
                                        <p:attrNameLst>
                                          <p:attrName>ppt_w</p:attrName>
                                        </p:attrNameLst>
                                      </p:cBhvr>
                                      <p:tavLst>
                                        <p:tav tm="0">
                                          <p:val>
                                            <p:strVal val="ppt_w"/>
                                          </p:val>
                                        </p:tav>
                                        <p:tav tm="100000">
                                          <p:val>
                                            <p:fltVal val="0"/>
                                          </p:val>
                                        </p:tav>
                                      </p:tavLst>
                                    </p:anim>
                                    <p:anim calcmode="lin" valueType="num">
                                      <p:cBhvr>
                                        <p:cTn id="7" dur="2000"/>
                                        <p:tgtEl>
                                          <p:spTgt spid="58371"/>
                                        </p:tgtEl>
                                        <p:attrNameLst>
                                          <p:attrName>ppt_h</p:attrName>
                                        </p:attrNameLst>
                                      </p:cBhvr>
                                      <p:tavLst>
                                        <p:tav tm="0">
                                          <p:val>
                                            <p:strVal val="ppt_h"/>
                                          </p:val>
                                        </p:tav>
                                        <p:tav tm="100000">
                                          <p:val>
                                            <p:fltVal val="0"/>
                                          </p:val>
                                        </p:tav>
                                      </p:tavLst>
                                    </p:anim>
                                    <p:animEffect transition="out" filter="fade">
                                      <p:cBhvr>
                                        <p:cTn id="8" dur="2000"/>
                                        <p:tgtEl>
                                          <p:spTgt spid="58371"/>
                                        </p:tgtEl>
                                      </p:cBhvr>
                                    </p:animEffect>
                                    <p:set>
                                      <p:cBhvr>
                                        <p:cTn id="9" dur="1" fill="hold">
                                          <p:stCondLst>
                                            <p:cond delay="1999"/>
                                          </p:stCondLst>
                                        </p:cTn>
                                        <p:tgtEl>
                                          <p:spTgt spid="58371"/>
                                        </p:tgtEl>
                                        <p:attrNameLst>
                                          <p:attrName>style.visibility</p:attrName>
                                        </p:attrNameLst>
                                      </p:cBhvr>
                                      <p:to>
                                        <p:strVal val="hidden"/>
                                      </p:to>
                                    </p:set>
                                  </p:childTnLst>
                                </p:cTn>
                              </p:par>
                              <p:par>
                                <p:cTn id="10" presetID="53" presetClass="exit" presetSubtype="0" fill="hold" grpId="0" nodeType="with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53" presetClass="entr" presetSubtype="0" fill="hold" nodeType="withEffect">
                                  <p:stCondLst>
                                    <p:cond delay="0"/>
                                  </p:stCondLst>
                                  <p:childTnLst>
                                    <p:set>
                                      <p:cBhvr>
                                        <p:cTn id="16" dur="1" fill="hold">
                                          <p:stCondLst>
                                            <p:cond delay="0"/>
                                          </p:stCondLst>
                                        </p:cTn>
                                        <p:tgtEl>
                                          <p:spTgt spid="58372"/>
                                        </p:tgtEl>
                                        <p:attrNameLst>
                                          <p:attrName>style.visibility</p:attrName>
                                        </p:attrNameLst>
                                      </p:cBhvr>
                                      <p:to>
                                        <p:strVal val="visible"/>
                                      </p:to>
                                    </p:set>
                                    <p:anim calcmode="lin" valueType="num">
                                      <p:cBhvr>
                                        <p:cTn id="17" dur="2000" fill="hold"/>
                                        <p:tgtEl>
                                          <p:spTgt spid="58372"/>
                                        </p:tgtEl>
                                        <p:attrNameLst>
                                          <p:attrName>ppt_w</p:attrName>
                                        </p:attrNameLst>
                                      </p:cBhvr>
                                      <p:tavLst>
                                        <p:tav tm="0">
                                          <p:val>
                                            <p:fltVal val="0"/>
                                          </p:val>
                                        </p:tav>
                                        <p:tav tm="100000">
                                          <p:val>
                                            <p:strVal val="#ppt_w"/>
                                          </p:val>
                                        </p:tav>
                                      </p:tavLst>
                                    </p:anim>
                                    <p:anim calcmode="lin" valueType="num">
                                      <p:cBhvr>
                                        <p:cTn id="18" dur="2000" fill="hold"/>
                                        <p:tgtEl>
                                          <p:spTgt spid="58372"/>
                                        </p:tgtEl>
                                        <p:attrNameLst>
                                          <p:attrName>ppt_h</p:attrName>
                                        </p:attrNameLst>
                                      </p:cBhvr>
                                      <p:tavLst>
                                        <p:tav tm="0">
                                          <p:val>
                                            <p:fltVal val="0"/>
                                          </p:val>
                                        </p:tav>
                                        <p:tav tm="100000">
                                          <p:val>
                                            <p:strVal val="#ppt_h"/>
                                          </p:val>
                                        </p:tav>
                                      </p:tavLst>
                                    </p:anim>
                                    <p:animEffect transition="in" filter="fade">
                                      <p:cBhvr>
                                        <p:cTn id="19" dur="20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occawlonline.pearsoned.com/bookbind/pubbooks/divine5e/medialib/images/div0065.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37" b="3523"/>
          <a:stretch/>
        </p:blipFill>
        <p:spPr bwMode="auto">
          <a:xfrm>
            <a:off x="-34636" y="0"/>
            <a:ext cx="91786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39385" y="16317"/>
            <a:ext cx="6465231" cy="2123658"/>
          </a:xfrm>
          <a:prstGeom prst="rect">
            <a:avLst/>
          </a:prstGeom>
          <a:noFill/>
        </p:spPr>
        <p:txBody>
          <a:bodyPr wrap="none" lIns="91440" tIns="45720" rIns="91440" bIns="45720">
            <a:spAutoFit/>
          </a:bodyPr>
          <a:lstStyle/>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latin typeface="Times New Roman" pitchFamily="18" charset="0"/>
                <a:cs typeface="Times New Roman" pitchFamily="18" charset="0"/>
              </a:rPr>
              <a:t>Documenting the</a:t>
            </a:r>
          </a:p>
          <a:p>
            <a:pPr algn="ctr"/>
            <a:r>
              <a:rPr lang="en-US" sz="6600" b="1" cap="none" spc="50" dirty="0" smtClean="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latin typeface="Times New Roman" pitchFamily="18" charset="0"/>
                <a:cs typeface="Times New Roman" pitchFamily="18" charset="0"/>
              </a:rPr>
              <a:t>Tenements</a:t>
            </a:r>
            <a:endParaRPr lang="en-US" sz="6600" b="1" cap="none" spc="50" dirty="0">
              <a:ln w="12700" cmpd="sng">
                <a:solidFill>
                  <a:schemeClr val="accent6">
                    <a:satMod val="120000"/>
                    <a:shade val="80000"/>
                  </a:schemeClr>
                </a:solidFill>
                <a:prstDash val="solid"/>
              </a:ln>
              <a:solidFill>
                <a:schemeClr val="accent6">
                  <a:tint val="1000"/>
                </a:schemeClr>
              </a:solidFill>
              <a:effectLst>
                <a:glow rad="63500">
                  <a:schemeClr val="accent1">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16897355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838200"/>
            <a:ext cx="8229600" cy="914400"/>
          </a:xfrm>
        </p:spPr>
        <p:txBody>
          <a:bodyPr/>
          <a:lstStyle/>
          <a:p>
            <a:r>
              <a:rPr lang="en-US" smtClean="0"/>
              <a:t>“Helping” Those Less Fortunate</a:t>
            </a:r>
          </a:p>
        </p:txBody>
      </p:sp>
      <p:sp>
        <p:nvSpPr>
          <p:cNvPr id="18434" name="Content Placeholder 2"/>
          <p:cNvSpPr>
            <a:spLocks noGrp="1"/>
          </p:cNvSpPr>
          <p:nvPr>
            <p:ph idx="1"/>
          </p:nvPr>
        </p:nvSpPr>
        <p:spPr>
          <a:xfrm>
            <a:off x="304800" y="1981200"/>
            <a:ext cx="4724400" cy="4144963"/>
          </a:xfrm>
        </p:spPr>
        <p:txBody>
          <a:bodyPr/>
          <a:lstStyle/>
          <a:p>
            <a:r>
              <a:rPr lang="en-US" sz="2800" dirty="0" smtClean="0"/>
              <a:t>City governments were unable to keep up with the vast expansion of the cities.</a:t>
            </a:r>
          </a:p>
          <a:p>
            <a:r>
              <a:rPr lang="en-US" sz="2800" b="1" dirty="0" smtClean="0"/>
              <a:t>Political machine: </a:t>
            </a:r>
            <a:r>
              <a:rPr lang="en-US" sz="2800" dirty="0" smtClean="0"/>
              <a:t>A political organization that systematically maintains control through the support of campaign workers, who receive rewards for their efforts.</a:t>
            </a:r>
          </a:p>
        </p:txBody>
      </p:sp>
      <p:pic>
        <p:nvPicPr>
          <p:cNvPr id="17416" name="Picture 8" descr="http://www.lonestar.edu/departments/libraries/kingwood-library/tenement.gif">
            <a:hlinkClick r:id="rId2"/>
          </p:cNvPr>
          <p:cNvPicPr>
            <a:picLocks noChangeAspect="1" noChangeArrowheads="1"/>
          </p:cNvPicPr>
          <p:nvPr/>
        </p:nvPicPr>
        <p:blipFill>
          <a:blip r:embed="rId3" cstate="print"/>
          <a:srcRect l="2067" t="3161"/>
          <a:stretch>
            <a:fillRect/>
          </a:stretch>
        </p:blipFill>
        <p:spPr bwMode="auto">
          <a:xfrm>
            <a:off x="5181600" y="1752600"/>
            <a:ext cx="3609975" cy="4668884"/>
          </a:xfrm>
          <a:prstGeom prst="rect">
            <a:avLst/>
          </a:prstGeom>
          <a:solidFill>
            <a:srgbClr val="FFFFFF">
              <a:shade val="85000"/>
            </a:srgbClr>
          </a:solidFill>
          <a:ln w="38100" cap="sq">
            <a:solidFill>
              <a:schemeClr val="tx2">
                <a:lumMod val="75000"/>
              </a:schemeClr>
            </a:solidFill>
            <a:miter lim="800000"/>
          </a:ln>
          <a:effectLst>
            <a:outerShdw blurRad="50800" dist="508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142814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399" y="609600"/>
            <a:ext cx="3437393" cy="1143000"/>
          </a:xfrm>
        </p:spPr>
        <p:txBody>
          <a:bodyPr/>
          <a:lstStyle/>
          <a:p>
            <a:pPr algn="r"/>
            <a:r>
              <a:rPr lang="en-US" dirty="0"/>
              <a:t>“Helping” Those Less Fortunate</a:t>
            </a:r>
          </a:p>
        </p:txBody>
      </p:sp>
      <p:sp>
        <p:nvSpPr>
          <p:cNvPr id="3" name="Content Placeholder 2"/>
          <p:cNvSpPr>
            <a:spLocks noGrp="1"/>
          </p:cNvSpPr>
          <p:nvPr>
            <p:ph idx="1"/>
          </p:nvPr>
        </p:nvSpPr>
        <p:spPr>
          <a:xfrm>
            <a:off x="152400" y="609600"/>
            <a:ext cx="5683686" cy="5791200"/>
          </a:xfrm>
        </p:spPr>
        <p:txBody>
          <a:bodyPr/>
          <a:lstStyle/>
          <a:p>
            <a:r>
              <a:rPr lang="en-US" sz="2600" b="1" dirty="0" smtClean="0"/>
              <a:t>Tammany Hall: </a:t>
            </a:r>
            <a:r>
              <a:rPr lang="en-US" sz="2600" dirty="0" smtClean="0"/>
              <a:t>A Democratic political machine in New York City; held political control from 1854-1932.</a:t>
            </a:r>
          </a:p>
          <a:p>
            <a:pPr lvl="1"/>
            <a:r>
              <a:rPr lang="en-US" sz="2200" dirty="0" smtClean="0"/>
              <a:t>Notorious for</a:t>
            </a:r>
            <a:r>
              <a:rPr lang="en-US" sz="2200" dirty="0"/>
              <a:t> </a:t>
            </a:r>
            <a:r>
              <a:rPr lang="en-US" sz="2200" dirty="0" smtClean="0"/>
              <a:t>graft (use of authority for personal gain)</a:t>
            </a:r>
            <a:r>
              <a:rPr lang="en-US" sz="2200" dirty="0"/>
              <a:t> and political </a:t>
            </a:r>
            <a:r>
              <a:rPr lang="en-US" sz="2200" b="1" dirty="0" smtClean="0"/>
              <a:t>corruption.</a:t>
            </a:r>
          </a:p>
          <a:p>
            <a:pPr lvl="1"/>
            <a:r>
              <a:rPr lang="en-US" sz="2200" b="1" dirty="0" smtClean="0">
                <a:hlinkClick r:id="rId2"/>
              </a:rPr>
              <a:t>Used Irish immigrants </a:t>
            </a:r>
            <a:r>
              <a:rPr lang="en-US" sz="2200" dirty="0" smtClean="0">
                <a:hlinkClick r:id="rId2"/>
              </a:rPr>
              <a:t>as their voter base; helped Irish </a:t>
            </a:r>
            <a:r>
              <a:rPr lang="en-US" sz="2200" b="1" dirty="0" smtClean="0">
                <a:hlinkClick r:id="rId2"/>
              </a:rPr>
              <a:t>assimilate</a:t>
            </a:r>
            <a:r>
              <a:rPr lang="en-US" sz="2200" dirty="0" smtClean="0">
                <a:hlinkClick r:id="rId2"/>
              </a:rPr>
              <a:t> and gain power.</a:t>
            </a:r>
            <a:endParaRPr lang="en-US" sz="2200" dirty="0" smtClean="0"/>
          </a:p>
          <a:p>
            <a:r>
              <a:rPr lang="en-US" sz="2600" b="1" dirty="0" smtClean="0"/>
              <a:t>William “Boss” Tweed:  </a:t>
            </a:r>
            <a:r>
              <a:rPr lang="en-US" sz="2600" dirty="0" smtClean="0"/>
              <a:t>Leader of Tammany Hall between the 1850s-70s </a:t>
            </a:r>
          </a:p>
          <a:p>
            <a:pPr lvl="1"/>
            <a:r>
              <a:rPr lang="en-US" sz="2200" b="1" dirty="0" smtClean="0"/>
              <a:t>Able to dole out city jobs and projects to his supporters</a:t>
            </a:r>
          </a:p>
          <a:p>
            <a:pPr lvl="1"/>
            <a:r>
              <a:rPr lang="en-US" sz="2200" dirty="0" smtClean="0"/>
              <a:t>Found </a:t>
            </a:r>
            <a:r>
              <a:rPr lang="en-US" sz="2200" b="1" dirty="0" smtClean="0"/>
              <a:t>guilty of  stealing $45 million</a:t>
            </a:r>
            <a:r>
              <a:rPr lang="en-US" sz="2200" dirty="0" smtClean="0"/>
              <a:t> from taxpayers through graft.</a:t>
            </a:r>
            <a:endParaRPr lang="en-US" sz="2200" dirty="0"/>
          </a:p>
        </p:txBody>
      </p:sp>
      <p:pic>
        <p:nvPicPr>
          <p:cNvPr id="2050"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086" y="1905000"/>
            <a:ext cx="3087707" cy="3886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926752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How the Other Half Lives </a:t>
            </a:r>
            <a:r>
              <a:rPr lang="en-US" b="1" dirty="0" smtClean="0"/>
              <a:t>– Jacob Riis</a:t>
            </a:r>
            <a:endParaRPr lang="en-US" b="1" dirty="0"/>
          </a:p>
        </p:txBody>
      </p:sp>
      <p:sp>
        <p:nvSpPr>
          <p:cNvPr id="3" name="Content Placeholder 2"/>
          <p:cNvSpPr>
            <a:spLocks noGrp="1"/>
          </p:cNvSpPr>
          <p:nvPr>
            <p:ph idx="1"/>
          </p:nvPr>
        </p:nvSpPr>
        <p:spPr>
          <a:xfrm>
            <a:off x="457200" y="1981200"/>
            <a:ext cx="4800600" cy="4144963"/>
          </a:xfrm>
        </p:spPr>
        <p:txBody>
          <a:bodyPr/>
          <a:lstStyle/>
          <a:p>
            <a:r>
              <a:rPr lang="en-US" sz="2800" dirty="0" smtClean="0"/>
              <a:t>An early publication </a:t>
            </a:r>
            <a:r>
              <a:rPr lang="en-US" sz="2800" dirty="0"/>
              <a:t>of photojournalism documenting squalid living conditions in New York City slums in the 1880s</a:t>
            </a:r>
            <a:r>
              <a:rPr lang="en-US" sz="2800" dirty="0" smtClean="0"/>
              <a:t>.</a:t>
            </a:r>
          </a:p>
          <a:p>
            <a:r>
              <a:rPr lang="en-US" sz="2800" dirty="0" smtClean="0"/>
              <a:t>Middle and Upper classes were shocked by the destitution of the slums</a:t>
            </a:r>
            <a:r>
              <a:rPr lang="en-US" dirty="0" smtClean="0"/>
              <a:t>.</a:t>
            </a:r>
            <a:endParaRPr lang="en-US" dirty="0"/>
          </a:p>
        </p:txBody>
      </p:sp>
      <p:pic>
        <p:nvPicPr>
          <p:cNvPr id="10242" name="Picture 2" descr="http://upload.wikimedia.org/wikipedia/commons/thumb/2/2d/Jacob_Riis_2.jpg/220px-Jacob_Rii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752600"/>
            <a:ext cx="3390900" cy="47164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3791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eselvedgeyard.files.wordpress.com/2011/02/bandits-roost-riis2.png?w=600&amp;h=74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3855" y="-34635"/>
            <a:ext cx="5566059" cy="68926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79914" y="2462"/>
            <a:ext cx="3564086" cy="1323439"/>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Bandit’s Roost,</a:t>
            </a:r>
          </a:p>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1888</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TextBox 2"/>
          <p:cNvSpPr txBox="1"/>
          <p:nvPr/>
        </p:nvSpPr>
        <p:spPr>
          <a:xfrm>
            <a:off x="5791200" y="1524000"/>
            <a:ext cx="3124200" cy="4832092"/>
          </a:xfrm>
          <a:prstGeom prst="rect">
            <a:avLst/>
          </a:prstGeom>
          <a:noFill/>
        </p:spPr>
        <p:txBody>
          <a:bodyPr wrap="square" rtlCol="0">
            <a:spAutoFit/>
          </a:bodyPr>
          <a:lstStyle/>
          <a:p>
            <a:r>
              <a:rPr lang="en-US" sz="2200" dirty="0" smtClean="0">
                <a:latin typeface="+mj-lt"/>
                <a:cs typeface="Times New Roman" pitchFamily="18" charset="0"/>
              </a:rPr>
              <a:t>Mulberry Bend was the most dangerous neighborhood in NYC.  Also known as Five Points (for the meeting of five roads), it was initially occupied by Irish immigrants.  As the Irish began to assimilate and move out of Five Points, other ethnic groups began to take their place – Italians, Jews, Poles, etc.</a:t>
            </a:r>
            <a:endParaRPr lang="en-US" sz="2200" dirty="0">
              <a:latin typeface="+mj-lt"/>
              <a:cs typeface="Times New Roman" pitchFamily="18" charset="0"/>
            </a:endParaRPr>
          </a:p>
        </p:txBody>
      </p:sp>
    </p:spTree>
    <p:extLst>
      <p:ext uri="{BB962C8B-B14F-4D97-AF65-F5344CB8AC3E}">
        <p14:creationId xmlns:p14="http://schemas.microsoft.com/office/powerpoint/2010/main" val="38794165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The New Colossus</a:t>
            </a:r>
          </a:p>
        </p:txBody>
      </p:sp>
      <p:sp>
        <p:nvSpPr>
          <p:cNvPr id="3" name="Content Placeholder 2"/>
          <p:cNvSpPr>
            <a:spLocks noGrp="1"/>
          </p:cNvSpPr>
          <p:nvPr>
            <p:ph idx="1"/>
          </p:nvPr>
        </p:nvSpPr>
        <p:spPr>
          <a:xfrm>
            <a:off x="152400" y="1981200"/>
            <a:ext cx="4648200" cy="4144963"/>
          </a:xfrm>
        </p:spPr>
        <p:txBody>
          <a:bodyPr rtlCol="0">
            <a:normAutofit fontScale="85000" lnSpcReduction="10000"/>
          </a:bodyPr>
          <a:lstStyle/>
          <a:p>
            <a:pPr marL="91440" indent="-457200" fontAlgn="auto">
              <a:buFont typeface="Wingdings" pitchFamily="2" charset="2"/>
              <a:buNone/>
              <a:defRPr/>
            </a:pPr>
            <a:r>
              <a:rPr lang="en-US" dirty="0" smtClean="0"/>
              <a:t>	Not like the brazen giant of Greek fame,</a:t>
            </a:r>
            <a:br>
              <a:rPr lang="en-US" dirty="0" smtClean="0"/>
            </a:br>
            <a:r>
              <a:rPr lang="en-US" dirty="0" smtClean="0"/>
              <a:t>With conquering limbs astride from land to land;</a:t>
            </a:r>
            <a:br>
              <a:rPr lang="en-US" dirty="0" smtClean="0"/>
            </a:br>
            <a:r>
              <a:rPr lang="en-US" dirty="0" smtClean="0"/>
              <a:t>Here at our sea-washed, sunset gates shall stand</a:t>
            </a:r>
            <a:br>
              <a:rPr lang="en-US" dirty="0" smtClean="0"/>
            </a:br>
            <a:r>
              <a:rPr lang="en-US" dirty="0" smtClean="0"/>
              <a:t>A mighty woman with a torch, whose flame</a:t>
            </a:r>
            <a:br>
              <a:rPr lang="en-US" dirty="0" smtClean="0"/>
            </a:br>
            <a:r>
              <a:rPr lang="en-US" dirty="0" smtClean="0"/>
              <a:t>Is the imprisoned lightning, and her name</a:t>
            </a:r>
            <a:br>
              <a:rPr lang="en-US" dirty="0" smtClean="0"/>
            </a:br>
            <a:r>
              <a:rPr lang="en-US" dirty="0" smtClean="0"/>
              <a:t>Mother of Exiles. From her beacon-hand</a:t>
            </a:r>
            <a:br>
              <a:rPr lang="en-US" dirty="0" smtClean="0"/>
            </a:br>
            <a:r>
              <a:rPr lang="en-US" dirty="0" smtClean="0"/>
              <a:t>Glows world-wide welcome; her mild eyes command</a:t>
            </a:r>
            <a:br>
              <a:rPr lang="en-US" dirty="0" smtClean="0"/>
            </a:br>
            <a:r>
              <a:rPr lang="en-US" dirty="0" smtClean="0"/>
              <a:t>The air-bridged harbor that twin cities frame.</a:t>
            </a:r>
            <a:br>
              <a:rPr lang="en-US" dirty="0" smtClean="0"/>
            </a:br>
            <a:r>
              <a:rPr lang="en-US" dirty="0" smtClean="0"/>
              <a:t>"Keep, ancient lands, your storied pomp!" cries she</a:t>
            </a:r>
            <a:br>
              <a:rPr lang="en-US" dirty="0" smtClean="0"/>
            </a:br>
            <a:r>
              <a:rPr lang="en-US" dirty="0" smtClean="0"/>
              <a:t>With silent lips</a:t>
            </a:r>
            <a:r>
              <a:rPr lang="en-US" b="1" dirty="0" smtClean="0"/>
              <a:t>. "Give me your tired, your poor,</a:t>
            </a:r>
            <a:br>
              <a:rPr lang="en-US" b="1" dirty="0" smtClean="0"/>
            </a:br>
            <a:r>
              <a:rPr lang="en-US" b="1" dirty="0" smtClean="0"/>
              <a:t>Your huddled masses yearning to breathe free,</a:t>
            </a:r>
            <a:br>
              <a:rPr lang="en-US" b="1" dirty="0" smtClean="0"/>
            </a:br>
            <a:r>
              <a:rPr lang="en-US" b="1" dirty="0" smtClean="0"/>
              <a:t>The wretched refuse of your teeming shore.</a:t>
            </a:r>
            <a:br>
              <a:rPr lang="en-US" b="1" dirty="0" smtClean="0"/>
            </a:br>
            <a:r>
              <a:rPr lang="en-US" b="1" dirty="0" smtClean="0"/>
              <a:t>Send these, the homeless, tempest-tossed to me,</a:t>
            </a:r>
            <a:br>
              <a:rPr lang="en-US" b="1" dirty="0" smtClean="0"/>
            </a:br>
            <a:r>
              <a:rPr lang="en-US" b="1" dirty="0" smtClean="0"/>
              <a:t>I lift my lamp beside the golden door!"</a:t>
            </a:r>
          </a:p>
          <a:p>
            <a:pPr algn="r" fontAlgn="auto">
              <a:buFont typeface="Wingdings" pitchFamily="2" charset="2"/>
              <a:buNone/>
              <a:defRPr/>
            </a:pPr>
            <a:r>
              <a:rPr lang="en-US" dirty="0" smtClean="0"/>
              <a:t>Emma Lazarus, 1883</a:t>
            </a:r>
          </a:p>
          <a:p>
            <a:pPr fontAlgn="auto">
              <a:defRPr/>
            </a:pPr>
            <a:endParaRPr lang="en-US" dirty="0"/>
          </a:p>
        </p:txBody>
      </p:sp>
      <p:pic>
        <p:nvPicPr>
          <p:cNvPr id="1028" name="Picture 4" descr="http://vincentloy.files.wordpress.com/2011/01/3866163128_46f720980f_z.jpg"/>
          <p:cNvPicPr>
            <a:picLocks noChangeAspect="1" noChangeArrowheads="1"/>
          </p:cNvPicPr>
          <p:nvPr/>
        </p:nvPicPr>
        <p:blipFill>
          <a:blip r:embed="rId2" cstate="print"/>
          <a:srcRect/>
          <a:stretch>
            <a:fillRect/>
          </a:stretch>
        </p:blipFill>
        <p:spPr bwMode="auto">
          <a:xfrm>
            <a:off x="4942728" y="838200"/>
            <a:ext cx="4010772" cy="5638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http://my-funspace.com/wp-content/uploads/2009/05/94-statue-of-liberty.jpg"/>
          <p:cNvPicPr>
            <a:picLocks noChangeAspect="1" noChangeArrowheads="1"/>
          </p:cNvPicPr>
          <p:nvPr/>
        </p:nvPicPr>
        <p:blipFill>
          <a:blip r:embed="rId3" cstate="print"/>
          <a:srcRect l="15165" r="3704" b="9780"/>
          <a:stretch>
            <a:fillRect/>
          </a:stretch>
        </p:blipFill>
        <p:spPr bwMode="auto">
          <a:xfrm>
            <a:off x="5029200" y="685800"/>
            <a:ext cx="3962400" cy="5878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10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www.geh.org/fm/lwhprints/m19781026003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66" r="-2844"/>
          <a:stretch/>
        </p:blipFill>
        <p:spPr bwMode="auto">
          <a:xfrm>
            <a:off x="0" y="0"/>
            <a:ext cx="4998590" cy="6858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27.media.tumblr.com/tumblr_kxfo6cLXCJ1qz9dkuo1_4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667" r="8245"/>
          <a:stretch/>
        </p:blipFill>
        <p:spPr bwMode="auto">
          <a:xfrm>
            <a:off x="4461164" y="0"/>
            <a:ext cx="4682836" cy="68580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51521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rbryaniscool.wikispaces.com/file/view/riis4.gif/266009924/riis4.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031"/>
          <a:stretch/>
        </p:blipFill>
        <p:spPr bwMode="auto">
          <a:xfrm>
            <a:off x="-1" y="-34636"/>
            <a:ext cx="9144001" cy="689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49568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globalpovertyproject.com/app/webroot/images/riis%2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709"/>
            <a:ext cx="9140322" cy="688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78964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heselvedgeyard.files.wordpress.com/2011/02/jacob-riis-dens-of-death.jpg?w=600&amp;h=48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1" t="7580" r="-201"/>
          <a:stretch/>
        </p:blipFill>
        <p:spPr bwMode="auto">
          <a:xfrm>
            <a:off x="6926" y="0"/>
            <a:ext cx="9137073" cy="6885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322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http://www.latinamericanstudies.org/19-century/Irish-Chine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1325" y="3175"/>
            <a:ext cx="743267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9600" y="-8255"/>
            <a:ext cx="518925" cy="6858000"/>
          </a:xfrm>
          <a:prstGeom prst="rect">
            <a:avLst/>
          </a:prstGeom>
          <a:noFill/>
        </p:spPr>
        <p:txBody>
          <a:bodyPr vert="wordArtVert" wrap="square" lIns="91440" tIns="45720" rIns="91440" bIns="45720">
            <a:spAutoFit/>
          </a:bodyPr>
          <a:lstStyle/>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Old Immigrants</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082556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7200" y="762000"/>
            <a:ext cx="4040188" cy="411163"/>
          </a:xfrm>
        </p:spPr>
        <p:txBody>
          <a:bodyPr rtlCol="0"/>
          <a:lstStyle/>
          <a:p>
            <a:pPr fontAlgn="auto">
              <a:defRPr/>
            </a:pPr>
            <a:r>
              <a:rPr lang="en-US" sz="2800" dirty="0" smtClean="0"/>
              <a:t>Old Immigrants</a:t>
            </a:r>
            <a:endParaRPr lang="en-US" sz="2800" dirty="0"/>
          </a:p>
        </p:txBody>
      </p:sp>
      <p:sp>
        <p:nvSpPr>
          <p:cNvPr id="5" name="Text Placeholder 4"/>
          <p:cNvSpPr>
            <a:spLocks noGrp="1"/>
          </p:cNvSpPr>
          <p:nvPr>
            <p:ph type="body" idx="13"/>
          </p:nvPr>
        </p:nvSpPr>
        <p:spPr>
          <a:xfrm>
            <a:off x="4648200" y="762000"/>
            <a:ext cx="4040188" cy="411163"/>
          </a:xfrm>
        </p:spPr>
        <p:txBody>
          <a:bodyPr rtlCol="0"/>
          <a:lstStyle/>
          <a:p>
            <a:pPr fontAlgn="auto">
              <a:defRPr/>
            </a:pPr>
            <a:r>
              <a:rPr lang="en-US" sz="2800" dirty="0" smtClean="0"/>
              <a:t>New Immigrants</a:t>
            </a:r>
            <a:endParaRPr lang="en-US" sz="2800" dirty="0"/>
          </a:p>
        </p:txBody>
      </p:sp>
      <p:sp>
        <p:nvSpPr>
          <p:cNvPr id="16387" name="Content Placeholder 5"/>
          <p:cNvSpPr>
            <a:spLocks noGrp="1"/>
          </p:cNvSpPr>
          <p:nvPr>
            <p:ph sz="quarter" idx="14"/>
          </p:nvPr>
        </p:nvSpPr>
        <p:spPr>
          <a:xfrm>
            <a:off x="457200" y="1219200"/>
            <a:ext cx="4038600" cy="4876800"/>
          </a:xfrm>
        </p:spPr>
        <p:txBody>
          <a:bodyPr/>
          <a:lstStyle/>
          <a:p>
            <a:r>
              <a:rPr lang="en-US" dirty="0" smtClean="0"/>
              <a:t>Most from Northern and Western Europe</a:t>
            </a:r>
          </a:p>
          <a:p>
            <a:r>
              <a:rPr lang="en-US" dirty="0" smtClean="0"/>
              <a:t>Fair-skinned, Anglo-Saxon type</a:t>
            </a:r>
          </a:p>
          <a:p>
            <a:r>
              <a:rPr lang="en-US" dirty="0" smtClean="0"/>
              <a:t>Came from countries with democratic backgrounds</a:t>
            </a:r>
          </a:p>
          <a:p>
            <a:r>
              <a:rPr lang="en-US" dirty="0" smtClean="0"/>
              <a:t>Were mainly Protestant (except Irish)</a:t>
            </a:r>
          </a:p>
          <a:p>
            <a:r>
              <a:rPr lang="en-US" dirty="0" smtClean="0"/>
              <a:t>Generally had some education and money</a:t>
            </a:r>
          </a:p>
        </p:txBody>
      </p:sp>
      <p:sp>
        <p:nvSpPr>
          <p:cNvPr id="16388" name="Content Placeholder 6"/>
          <p:cNvSpPr>
            <a:spLocks noGrp="1"/>
          </p:cNvSpPr>
          <p:nvPr>
            <p:ph sz="quarter" idx="15"/>
          </p:nvPr>
        </p:nvSpPr>
        <p:spPr>
          <a:xfrm>
            <a:off x="4648200" y="1219200"/>
            <a:ext cx="4038600" cy="4876800"/>
          </a:xfrm>
        </p:spPr>
        <p:txBody>
          <a:bodyPr/>
          <a:lstStyle/>
          <a:p>
            <a:r>
              <a:rPr lang="en-US" dirty="0" smtClean="0"/>
              <a:t>Mostly from Southern or Eastern Europe</a:t>
            </a:r>
          </a:p>
          <a:p>
            <a:r>
              <a:rPr lang="en-US" dirty="0" smtClean="0"/>
              <a:t>Not considered “white” Europeans</a:t>
            </a:r>
          </a:p>
          <a:p>
            <a:r>
              <a:rPr lang="en-US" dirty="0" smtClean="0"/>
              <a:t>Came from countries with dictatorships, socialism, and some were even anarchists</a:t>
            </a:r>
          </a:p>
          <a:p>
            <a:r>
              <a:rPr lang="en-US" dirty="0" smtClean="0"/>
              <a:t>Mainly Catholic</a:t>
            </a:r>
          </a:p>
          <a:p>
            <a:r>
              <a:rPr lang="en-US" dirty="0" smtClean="0"/>
              <a:t>Generally uneducated with little money or job training</a:t>
            </a:r>
          </a:p>
        </p:txBody>
      </p:sp>
      <p:pic>
        <p:nvPicPr>
          <p:cNvPr id="16389" name="Picture 6" descr="http://www.spartacus.schoolnet.co.uk/USAEireland2.jpg"/>
          <p:cNvPicPr>
            <a:picLocks noChangeAspect="1" noChangeArrowheads="1"/>
          </p:cNvPicPr>
          <p:nvPr/>
        </p:nvPicPr>
        <p:blipFill>
          <a:blip r:embed="rId2" cstate="print"/>
          <a:srcRect/>
          <a:stretch>
            <a:fillRect/>
          </a:stretch>
        </p:blipFill>
        <p:spPr bwMode="auto">
          <a:xfrm>
            <a:off x="609600" y="4648200"/>
            <a:ext cx="3702050" cy="2209800"/>
          </a:xfrm>
          <a:prstGeom prst="rect">
            <a:avLst/>
          </a:prstGeom>
          <a:noFill/>
          <a:ln w="9525">
            <a:noFill/>
            <a:miter lim="800000"/>
            <a:headEnd/>
            <a:tailEnd/>
          </a:ln>
        </p:spPr>
      </p:pic>
      <p:pic>
        <p:nvPicPr>
          <p:cNvPr id="16390" name="Picture 8" descr="https://encrypted-tbn0.google.com/images?q=tbn:ANd9GcTFRsib2KWLCE8uvOgOTPvujCaXVWefAZs-gjY74T0EkIMkl5g"/>
          <p:cNvPicPr>
            <a:picLocks noChangeAspect="1" noChangeArrowheads="1"/>
          </p:cNvPicPr>
          <p:nvPr/>
        </p:nvPicPr>
        <p:blipFill>
          <a:blip r:embed="rId3" cstate="print"/>
          <a:srcRect/>
          <a:stretch>
            <a:fillRect/>
          </a:stretch>
        </p:blipFill>
        <p:spPr bwMode="auto">
          <a:xfrm>
            <a:off x="5562600" y="4648200"/>
            <a:ext cx="2503488" cy="2209800"/>
          </a:xfrm>
          <a:prstGeom prst="rect">
            <a:avLst/>
          </a:prstGeom>
          <a:noFill/>
          <a:ln w="9525">
            <a:noFill/>
            <a:miter lim="800000"/>
            <a:headEnd/>
            <a:tailEnd/>
          </a:ln>
        </p:spPr>
      </p:pic>
      <p:pic>
        <p:nvPicPr>
          <p:cNvPr id="16386" name="Picture 2" descr="http://museum.msu.edu/exhibitions/Virtual/ImmigrationandCaricature/_images_collection/7572-749.jpg"/>
          <p:cNvPicPr>
            <a:picLocks noChangeAspect="1" noChangeArrowheads="1"/>
          </p:cNvPicPr>
          <p:nvPr/>
        </p:nvPicPr>
        <p:blipFill>
          <a:blip r:embed="rId4" cstate="print"/>
          <a:srcRect l="4083" t="-597" r="4082"/>
          <a:stretch>
            <a:fillRect/>
          </a:stretch>
        </p:blipFill>
        <p:spPr bwMode="auto">
          <a:xfrm>
            <a:off x="76200" y="425450"/>
            <a:ext cx="9144000" cy="64643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pPr algn="ctr"/>
            <a:r>
              <a:rPr lang="en-US"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haroni" pitchFamily="2" charset="-79"/>
                <a:cs typeface="Aharoni" pitchFamily="2" charset="-79"/>
              </a:rPr>
              <a:t>PUSH/</a:t>
            </a:r>
            <a:r>
              <a:rPr lang="en-US" sz="6600" b="1" spc="300" dirty="0" smtClean="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Aharoni" pitchFamily="2" charset="-79"/>
                <a:cs typeface="Aharoni" pitchFamily="2" charset="-79"/>
              </a:rPr>
              <a:t>PULL</a:t>
            </a:r>
            <a:endParaRPr lang="en-US" sz="6600" b="1" spc="300" dirty="0">
              <a:ln w="11430" cmpd="sng">
                <a:solidFill>
                  <a:schemeClr val="accent1">
                    <a:tint val="10000"/>
                  </a:schemeClr>
                </a:solidFill>
                <a:prstDash val="solid"/>
                <a:miter lim="800000"/>
              </a:ln>
              <a:solidFill>
                <a:srgbClr val="FFC000"/>
              </a:solidFill>
              <a:effectLst>
                <a:glow rad="45500">
                  <a:schemeClr val="accent1">
                    <a:satMod val="220000"/>
                    <a:alpha val="35000"/>
                  </a:schemeClr>
                </a:glow>
              </a:effectLst>
              <a:latin typeface="Aharoni" pitchFamily="2" charset="-79"/>
              <a:cs typeface="Aharoni" pitchFamily="2"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0029096"/>
              </p:ext>
            </p:extLst>
          </p:nvPr>
        </p:nvGraphicFramePr>
        <p:xfrm>
          <a:off x="457200" y="14478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5800" y="5696634"/>
            <a:ext cx="7848600" cy="830997"/>
          </a:xfrm>
          <a:prstGeom prst="rect">
            <a:avLst/>
          </a:prstGeom>
          <a:noFill/>
        </p:spPr>
        <p:txBody>
          <a:bodyPr wrap="square" rtlCol="0">
            <a:spAutoFit/>
          </a:bodyPr>
          <a:lstStyle/>
          <a:p>
            <a:pPr algn="ctr"/>
            <a:r>
              <a:rPr lang="en-US" sz="2400" dirty="0">
                <a:solidFill>
                  <a:srgbClr val="C00000"/>
                </a:solidFill>
                <a:effectLst>
                  <a:outerShdw blurRad="38100" dist="38100" dir="2700000" algn="tl">
                    <a:srgbClr val="000000">
                      <a:alpha val="43137"/>
                    </a:srgbClr>
                  </a:outerShdw>
                </a:effectLst>
              </a:rPr>
              <a:t>25% of immigrants came to America not to live, but to work and then return home with their fortunes</a:t>
            </a:r>
            <a:r>
              <a:rPr lang="en-US" sz="2400" dirty="0" smtClean="0">
                <a:solidFill>
                  <a:srgbClr val="C00000"/>
                </a:solidFill>
                <a:effectLst>
                  <a:outerShdw blurRad="38100" dist="38100" dir="2700000" algn="tl">
                    <a:srgbClr val="000000">
                      <a:alpha val="43137"/>
                    </a:srgbClr>
                  </a:outerShdw>
                </a:effectLst>
              </a:rPr>
              <a:t>.</a:t>
            </a:r>
            <a:endParaRPr lang="en-US"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90966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dirty="0" smtClean="0"/>
              <a:t>New Immigration</a:t>
            </a:r>
            <a:endParaRPr lang="en-US" dirty="0"/>
          </a:p>
        </p:txBody>
      </p:sp>
      <p:sp>
        <p:nvSpPr>
          <p:cNvPr id="3" name="Content Placeholder 2"/>
          <p:cNvSpPr>
            <a:spLocks noGrp="1"/>
          </p:cNvSpPr>
          <p:nvPr>
            <p:ph idx="1"/>
          </p:nvPr>
        </p:nvSpPr>
        <p:spPr>
          <a:xfrm>
            <a:off x="457200" y="1676400"/>
            <a:ext cx="8229600" cy="4144963"/>
          </a:xfrm>
        </p:spPr>
        <p:txBody>
          <a:bodyPr/>
          <a:lstStyle/>
          <a:p>
            <a:r>
              <a:rPr lang="en-US" sz="2200" b="1" dirty="0"/>
              <a:t>New Immigrants generally settled in areas of the same ethnicity – </a:t>
            </a:r>
            <a:r>
              <a:rPr lang="en-US" sz="2200" dirty="0"/>
              <a:t>“Little Italy”, “Little Poland”, “China Town”</a:t>
            </a:r>
          </a:p>
          <a:p>
            <a:r>
              <a:rPr lang="en-US" sz="2200" dirty="0"/>
              <a:t>Set up systems to keep Old World traditions: Catholic schools, foreign language newspapers, ethnic restaurants, theatres, and social clubs</a:t>
            </a:r>
          </a:p>
          <a:p>
            <a:endParaRPr lang="en-US" dirty="0"/>
          </a:p>
        </p:txBody>
      </p:sp>
      <p:pic>
        <p:nvPicPr>
          <p:cNvPr id="1026" name="Picture 2" descr="http://architessica.files.wordpress.com/2011/03/littleital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641831"/>
            <a:ext cx="4091709" cy="3068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a:extLst/>
        </p:spPr>
      </p:pic>
      <p:pic>
        <p:nvPicPr>
          <p:cNvPr id="1028" name="Picture 4" descr="http://www.concierge.com/images/destinations/destinationguide/usa+canada/usa/california/sanfrancisco/sanfrancisco/sanfrancisco_002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641831"/>
            <a:ext cx="3848100" cy="30379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a:extLst/>
        </p:spPr>
      </p:pic>
    </p:spTree>
    <p:extLst>
      <p:ext uri="{BB962C8B-B14F-4D97-AF65-F5344CB8AC3E}">
        <p14:creationId xmlns:p14="http://schemas.microsoft.com/office/powerpoint/2010/main" val="17793571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4800" y="838200"/>
            <a:ext cx="8229600" cy="914400"/>
          </a:xfrm>
        </p:spPr>
        <p:txBody>
          <a:bodyPr/>
          <a:lstStyle/>
          <a:p>
            <a:r>
              <a:rPr lang="en-US" sz="4800" b="1" dirty="0" smtClean="0">
                <a:hlinkClick r:id="rId2"/>
              </a:rPr>
              <a:t>Ellis Island</a:t>
            </a:r>
            <a:endParaRPr lang="en-US" sz="4800" b="1" dirty="0" smtClean="0"/>
          </a:p>
        </p:txBody>
      </p:sp>
      <p:sp>
        <p:nvSpPr>
          <p:cNvPr id="19458" name="Content Placeholder 2"/>
          <p:cNvSpPr>
            <a:spLocks noGrp="1"/>
          </p:cNvSpPr>
          <p:nvPr>
            <p:ph idx="1"/>
          </p:nvPr>
        </p:nvSpPr>
        <p:spPr>
          <a:xfrm>
            <a:off x="304800" y="2057400"/>
            <a:ext cx="5562600" cy="4495800"/>
          </a:xfrm>
        </p:spPr>
        <p:txBody>
          <a:bodyPr/>
          <a:lstStyle/>
          <a:p>
            <a:r>
              <a:rPr lang="en-US" sz="2800" b="1" dirty="0" smtClean="0"/>
              <a:t>12m. Immigrants enter the U.S. through Ellis Island, 1892-1924</a:t>
            </a:r>
          </a:p>
          <a:p>
            <a:r>
              <a:rPr lang="en-US" sz="2800" dirty="0" smtClean="0"/>
              <a:t>Nearly half of all Americans can trace their heritage back to an Ellis Island immigrant</a:t>
            </a:r>
          </a:p>
          <a:p>
            <a:r>
              <a:rPr lang="en-US" sz="2800" dirty="0" smtClean="0"/>
              <a:t>January 1, 1892 - Annie Moore, a 15 year-old Irish girl, was the very first immigrant to be processed at Ellis Island.</a:t>
            </a:r>
          </a:p>
        </p:txBody>
      </p:sp>
      <p:pic>
        <p:nvPicPr>
          <p:cNvPr id="19460" name="Picture 4" descr="http://galenf.com/nyc/8/2010-05-29_nyc_2661.jpg"/>
          <p:cNvPicPr>
            <a:picLocks noChangeAspect="1" noChangeArrowheads="1"/>
          </p:cNvPicPr>
          <p:nvPr/>
        </p:nvPicPr>
        <p:blipFill>
          <a:blip r:embed="rId3" cstate="print"/>
          <a:srcRect t="6692"/>
          <a:stretch>
            <a:fillRect/>
          </a:stretch>
        </p:blipFill>
        <p:spPr bwMode="auto">
          <a:xfrm>
            <a:off x="6172200" y="568780"/>
            <a:ext cx="2667000" cy="5810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990600"/>
            <a:ext cx="8458200" cy="914400"/>
          </a:xfrm>
        </p:spPr>
        <p:txBody>
          <a:bodyPr/>
          <a:lstStyle/>
          <a:p>
            <a:pPr algn="r"/>
            <a:r>
              <a:rPr lang="en-US" sz="6000" smtClean="0"/>
              <a:t>Coming to</a:t>
            </a:r>
            <a:br>
              <a:rPr lang="en-US" sz="6000" smtClean="0"/>
            </a:br>
            <a:r>
              <a:rPr lang="en-US" sz="6000" smtClean="0"/>
              <a:t>America</a:t>
            </a:r>
          </a:p>
        </p:txBody>
      </p:sp>
      <p:sp>
        <p:nvSpPr>
          <p:cNvPr id="20482" name="Content Placeholder 2"/>
          <p:cNvSpPr>
            <a:spLocks noGrp="1"/>
          </p:cNvSpPr>
          <p:nvPr>
            <p:ph idx="1"/>
          </p:nvPr>
        </p:nvSpPr>
        <p:spPr>
          <a:xfrm>
            <a:off x="457200" y="1981200"/>
            <a:ext cx="4038600" cy="4144963"/>
          </a:xfrm>
        </p:spPr>
        <p:txBody>
          <a:bodyPr/>
          <a:lstStyle/>
          <a:p>
            <a:endParaRPr lang="en-US" smtClean="0"/>
          </a:p>
        </p:txBody>
      </p:sp>
      <p:pic>
        <p:nvPicPr>
          <p:cNvPr id="20483" name="Picture 2" descr="https://fbcdn-sphotos-a.akamaihd.net/hphotos-ak-snc1/6375_753413690794_3300395_43711034_7342052_n.jpg"/>
          <p:cNvPicPr>
            <a:picLocks noChangeAspect="1" noChangeArrowheads="1"/>
          </p:cNvPicPr>
          <p:nvPr/>
        </p:nvPicPr>
        <p:blipFill>
          <a:blip r:embed="rId2" cstate="print"/>
          <a:srcRect/>
          <a:stretch>
            <a:fillRect/>
          </a:stretch>
        </p:blipFill>
        <p:spPr bwMode="auto">
          <a:xfrm>
            <a:off x="0" y="457200"/>
            <a:ext cx="4400550" cy="5867400"/>
          </a:xfrm>
          <a:prstGeom prst="rect">
            <a:avLst/>
          </a:prstGeom>
          <a:noFill/>
          <a:ln w="9525">
            <a:noFill/>
            <a:miter lim="800000"/>
            <a:headEnd/>
            <a:tailEnd/>
          </a:ln>
        </p:spPr>
      </p:pic>
      <p:pic>
        <p:nvPicPr>
          <p:cNvPr id="20484" name="Picture 4" descr="https://fbcdn-sphotos-a.akamaihd.net/hphotos-ak-snc1/6375_753413695784_3300395_43711035_3155198_n.jpg"/>
          <p:cNvPicPr>
            <a:picLocks noChangeAspect="1" noChangeArrowheads="1"/>
          </p:cNvPicPr>
          <p:nvPr/>
        </p:nvPicPr>
        <p:blipFill>
          <a:blip r:embed="rId3" cstate="print"/>
          <a:srcRect/>
          <a:stretch>
            <a:fillRect/>
          </a:stretch>
        </p:blipFill>
        <p:spPr bwMode="auto">
          <a:xfrm>
            <a:off x="3390900" y="2543175"/>
            <a:ext cx="5753100" cy="43148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cro">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Macro</Template>
  <TotalTime>1142</TotalTime>
  <Words>924</Words>
  <Application>Microsoft Office PowerPoint</Application>
  <PresentationFormat>On-screen Show (4:3)</PresentationFormat>
  <Paragraphs>121</Paragraphs>
  <Slides>33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Aharoni</vt:lpstr>
      <vt:lpstr>Arial</vt:lpstr>
      <vt:lpstr>Calibri</vt:lpstr>
      <vt:lpstr>Candara</vt:lpstr>
      <vt:lpstr>Coronet</vt:lpstr>
      <vt:lpstr>Edwardian Script ITC</vt:lpstr>
      <vt:lpstr>Times New Roman</vt:lpstr>
      <vt:lpstr>Viner Hand ITC</vt:lpstr>
      <vt:lpstr>Wingdings</vt:lpstr>
      <vt:lpstr>Macro</vt:lpstr>
      <vt:lpstr>America Moves to the City</vt:lpstr>
      <vt:lpstr>Coming to America</vt:lpstr>
      <vt:lpstr>The New Colossus</vt:lpstr>
      <vt:lpstr>PowerPoint Presentation</vt:lpstr>
      <vt:lpstr>PowerPoint Presentation</vt:lpstr>
      <vt:lpstr>PUSH/PULL</vt:lpstr>
      <vt:lpstr>New Immigration</vt:lpstr>
      <vt:lpstr>Ellis Island</vt:lpstr>
      <vt:lpstr>Coming to America</vt:lpstr>
      <vt:lpstr>Coming to America</vt:lpstr>
      <vt:lpstr>PowerPoint Presentation</vt:lpstr>
      <vt:lpstr>PowerPoint Presentation</vt:lpstr>
      <vt:lpstr>PowerPoint Presentation</vt:lpstr>
      <vt:lpstr>PowerPoint Presentation</vt:lpstr>
      <vt:lpstr>PowerPoint Presentation</vt:lpstr>
      <vt:lpstr>Angel Island</vt:lpstr>
      <vt:lpstr>PowerPoint Presentation</vt:lpstr>
      <vt:lpstr>Chinese Prejudice</vt:lpstr>
      <vt:lpstr>America Moves to the Cities</vt:lpstr>
      <vt:lpstr>The Cities Grow Up</vt:lpstr>
      <vt:lpstr>PowerPoint Presentation</vt:lpstr>
      <vt:lpstr>Lifestyles of the rich and famous</vt:lpstr>
      <vt:lpstr>The Astors</vt:lpstr>
      <vt:lpstr>PowerPoint Presentation</vt:lpstr>
      <vt:lpstr>PowerPoint Presentation</vt:lpstr>
      <vt:lpstr>“Helping” Those Less Fortunate</vt:lpstr>
      <vt:lpstr>“Helping” Those Less Fortunate</vt:lpstr>
      <vt:lpstr>How the Other Half Lives – Jacob Riis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Moves to the City</dc:title>
  <dc:creator>Macie</dc:creator>
  <cp:lastModifiedBy>David Cummings</cp:lastModifiedBy>
  <cp:revision>28</cp:revision>
  <dcterms:created xsi:type="dcterms:W3CDTF">2012-01-23T00:07:46Z</dcterms:created>
  <dcterms:modified xsi:type="dcterms:W3CDTF">2017-12-11T22:47:47Z</dcterms:modified>
</cp:coreProperties>
</file>