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72" r:id="rId5"/>
    <p:sldId id="274" r:id="rId6"/>
    <p:sldId id="273" r:id="rId7"/>
    <p:sldId id="264" r:id="rId8"/>
    <p:sldId id="258" r:id="rId9"/>
    <p:sldId id="276" r:id="rId10"/>
    <p:sldId id="275" r:id="rId11"/>
    <p:sldId id="259" r:id="rId12"/>
    <p:sldId id="260" r:id="rId13"/>
    <p:sldId id="266" r:id="rId14"/>
    <p:sldId id="267" r:id="rId15"/>
    <p:sldId id="261" r:id="rId16"/>
    <p:sldId id="269" r:id="rId17"/>
    <p:sldId id="270" r:id="rId18"/>
    <p:sldId id="262" r:id="rId19"/>
    <p:sldId id="271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1352D5-E37F-4253-BBCA-3BF133374F3C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DAEC98D-D4AE-499C-A835-C07959E5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270towin.com/1880_Election/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3/Ma_ma_wheres_my_p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270towin.com/1884_Elec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1888_Election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270towin.com/1876_Electi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Paralysis in 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Republican Party Splits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3442446" cy="658368"/>
          </a:xfrm>
        </p:spPr>
        <p:txBody>
          <a:bodyPr/>
          <a:lstStyle/>
          <a:p>
            <a:r>
              <a:rPr lang="en-US" dirty="0" smtClean="0"/>
              <a:t>STALWARTS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4038600" cy="3377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Led by Senator Roscoe Conkling (sometimes called “</a:t>
            </a:r>
            <a:r>
              <a:rPr lang="en-US" sz="2000" dirty="0" err="1" smtClean="0"/>
              <a:t>Conklingites</a:t>
            </a:r>
            <a:r>
              <a:rPr lang="en-US" sz="2000" dirty="0" smtClean="0"/>
              <a:t>”)</a:t>
            </a:r>
          </a:p>
          <a:p>
            <a:r>
              <a:rPr lang="en-US" sz="2000" dirty="0" smtClean="0"/>
              <a:t>Conservative “traditional” Republicans opposed </a:t>
            </a:r>
            <a:r>
              <a:rPr lang="en-US" sz="2000" dirty="0"/>
              <a:t>to civil service </a:t>
            </a:r>
            <a:r>
              <a:rPr lang="en-US" sz="2000" dirty="0" smtClean="0"/>
              <a:t>reform.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9200" y="1981200"/>
            <a:ext cx="3447288" cy="658368"/>
          </a:xfrm>
        </p:spPr>
        <p:txBody>
          <a:bodyPr/>
          <a:lstStyle/>
          <a:p>
            <a:r>
              <a:rPr lang="en-US" dirty="0" smtClean="0"/>
              <a:t>HALF-BREEDS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6" y="2743200"/>
            <a:ext cx="3799728" cy="3374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Led by Senator James G. Blaine; a disparaging term meant </a:t>
            </a:r>
            <a:r>
              <a:rPr lang="en-US" sz="2000" dirty="0"/>
              <a:t>to suggest that they were only half </a:t>
            </a:r>
            <a:r>
              <a:rPr lang="en-US" sz="2000" dirty="0" smtClean="0"/>
              <a:t>Republican. </a:t>
            </a:r>
          </a:p>
          <a:p>
            <a:r>
              <a:rPr lang="en-US" sz="2000" dirty="0" smtClean="0"/>
              <a:t>Moderately-liberal Republicans who supported civil </a:t>
            </a:r>
            <a:r>
              <a:rPr lang="en-US" sz="2000" dirty="0"/>
              <a:t>service reform.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333999"/>
            <a:ext cx="5943600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Nominated James Garfield and Chester A. Arthur as a compromise.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James Garfield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Dates in Office: 1881</a:t>
            </a:r>
          </a:p>
          <a:p>
            <a:pPr marL="0" indent="0">
              <a:buNone/>
            </a:pPr>
            <a:r>
              <a:rPr lang="en-US" dirty="0" smtClean="0"/>
              <a:t>Nickname: Boatman Jim</a:t>
            </a:r>
          </a:p>
          <a:p>
            <a:pPr marL="0" indent="0">
              <a:buNone/>
            </a:pPr>
            <a:r>
              <a:rPr lang="en-US" dirty="0" smtClean="0"/>
              <a:t>Political Party: Republican</a:t>
            </a:r>
          </a:p>
          <a:p>
            <a:pPr marL="0" indent="0">
              <a:buNone/>
            </a:pPr>
            <a:r>
              <a:rPr lang="en-US" dirty="0" smtClean="0"/>
              <a:t>Major Events:</a:t>
            </a:r>
          </a:p>
          <a:p>
            <a:r>
              <a:rPr lang="en-US" dirty="0" smtClean="0"/>
              <a:t>Elected with Stalwart Chester A. Arthur as running mate </a:t>
            </a:r>
          </a:p>
          <a:p>
            <a:r>
              <a:rPr lang="en-US" dirty="0" smtClean="0"/>
              <a:t>Assassinated by Charles J. </a:t>
            </a:r>
            <a:r>
              <a:rPr lang="en-US" dirty="0" err="1" smtClean="0"/>
              <a:t>Guiteau</a:t>
            </a:r>
            <a:r>
              <a:rPr lang="en-US" dirty="0" smtClean="0"/>
              <a:t> (Stalwart)</a:t>
            </a:r>
          </a:p>
          <a:p>
            <a:endParaRPr lang="en-US" dirty="0"/>
          </a:p>
        </p:txBody>
      </p:sp>
      <p:pic>
        <p:nvPicPr>
          <p:cNvPr id="3074" name="Picture 2" descr="James Garfield, Twentieth President of the United Stat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05200" cy="4622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A. Arthur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Dates in Office: 1881-1885</a:t>
            </a:r>
          </a:p>
          <a:p>
            <a:pPr marL="0" indent="0">
              <a:buNone/>
            </a:pPr>
            <a:r>
              <a:rPr lang="en-US" dirty="0" smtClean="0"/>
              <a:t>Nickname: Prince Arthur</a:t>
            </a:r>
          </a:p>
          <a:p>
            <a:pPr marL="0" indent="0">
              <a:buNone/>
            </a:pPr>
            <a:r>
              <a:rPr lang="en-US" dirty="0" smtClean="0"/>
              <a:t>Political Party: Republican (Stalwart)</a:t>
            </a:r>
          </a:p>
          <a:p>
            <a:pPr marL="0" indent="0">
              <a:buNone/>
            </a:pPr>
            <a:r>
              <a:rPr lang="en-US" dirty="0" smtClean="0"/>
              <a:t>Major Events:</a:t>
            </a:r>
          </a:p>
          <a:p>
            <a:r>
              <a:rPr lang="en-US" dirty="0" smtClean="0"/>
              <a:t>Chinese </a:t>
            </a:r>
            <a:r>
              <a:rPr lang="en-US" dirty="0"/>
              <a:t>Exclusion </a:t>
            </a:r>
            <a:r>
              <a:rPr lang="en-US" dirty="0" smtClean="0"/>
              <a:t>Act</a:t>
            </a:r>
            <a:endParaRPr lang="en-US" dirty="0"/>
          </a:p>
          <a:p>
            <a:r>
              <a:rPr lang="en-US" dirty="0"/>
              <a:t>Pendleton </a:t>
            </a:r>
            <a:r>
              <a:rPr lang="en-US" dirty="0" smtClean="0"/>
              <a:t>Act</a:t>
            </a:r>
          </a:p>
          <a:p>
            <a:endParaRPr lang="en-US" dirty="0"/>
          </a:p>
        </p:txBody>
      </p:sp>
      <p:pic>
        <p:nvPicPr>
          <p:cNvPr id="4098" name="Picture 2" descr="Chester A Arthur, Sixteenth President of the United Stat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86" y="2133600"/>
            <a:ext cx="3607114" cy="4553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48347"/>
            <a:ext cx="4038601" cy="407625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Pendleton Civil Service Act – required merit to receive government positions; would essentially eliminate the Jacksonian “spoils system” tradition.</a:t>
            </a:r>
          </a:p>
          <a:p>
            <a:r>
              <a:rPr lang="en-US" sz="2600" dirty="0" smtClean="0"/>
              <a:t>Initially affected only 10% of government jobs, but stopped the worst offenses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Reform</a:t>
            </a:r>
            <a:endParaRPr lang="en-US" dirty="0"/>
          </a:p>
        </p:txBody>
      </p:sp>
      <p:pic>
        <p:nvPicPr>
          <p:cNvPr id="7170" name="Picture 2" descr="http://lincoln.lib.niu.edu/fimage/lincolnimages/fof-6.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333875" cy="441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rolinapatriots.org/cpblog/wp-content/uploads/2013/06/mugwump-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688">
            <a:off x="323223" y="1576853"/>
            <a:ext cx="3552825" cy="224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4764" y="2133601"/>
            <a:ext cx="5094436" cy="4495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Mugwumps</a:t>
            </a:r>
            <a:r>
              <a:rPr lang="en-US" dirty="0" smtClean="0"/>
              <a:t>: Republicans who did not agree with the nomination of James G. Blaine, and voted for Democrat Grover Cleveland.</a:t>
            </a:r>
          </a:p>
          <a:p>
            <a:r>
              <a:rPr lang="en-US" dirty="0" smtClean="0"/>
              <a:t>Mudslinging reached its worst level yet, focusing on Cleveland’s illegitimate child.</a:t>
            </a:r>
          </a:p>
          <a:p>
            <a:pPr lvl="1"/>
            <a:r>
              <a:rPr lang="en-US" dirty="0" smtClean="0"/>
              <a:t>The popular Republican slogan: “Ma, Ma, where’s my Pa?”</a:t>
            </a:r>
          </a:p>
          <a:p>
            <a:pPr lvl="1"/>
            <a:r>
              <a:rPr lang="en-US" dirty="0" smtClean="0"/>
              <a:t>After Cleveland’s win, Democrats responded with “Gone to the White House, ha-ha-ha!”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Mudslinging in ‘84</a:t>
            </a:r>
            <a:endParaRPr lang="en-US" dirty="0"/>
          </a:p>
        </p:txBody>
      </p:sp>
      <p:pic>
        <p:nvPicPr>
          <p:cNvPr id="6146" name="Picture 2" descr="File:Ma ma wheres my p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314" y="3960019"/>
            <a:ext cx="2952644" cy="273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Grover Cleveland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4495800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Dates in Office: 1885-89, 1893-1897</a:t>
            </a:r>
          </a:p>
          <a:p>
            <a:pPr marL="0" indent="0">
              <a:buNone/>
            </a:pPr>
            <a:r>
              <a:rPr lang="en-US" sz="2600" dirty="0" smtClean="0"/>
              <a:t>Nickname: His </a:t>
            </a:r>
            <a:r>
              <a:rPr lang="en-US" sz="2600" dirty="0" err="1" smtClean="0"/>
              <a:t>Obstinancy</a:t>
            </a:r>
            <a:r>
              <a:rPr lang="en-US" sz="2600" dirty="0" smtClean="0"/>
              <a:t>, Grover the Good</a:t>
            </a:r>
          </a:p>
          <a:p>
            <a:pPr marL="0" indent="0">
              <a:buNone/>
            </a:pPr>
            <a:r>
              <a:rPr lang="en-US" sz="2600" dirty="0" smtClean="0"/>
              <a:t>Political Party: Democrat</a:t>
            </a:r>
          </a:p>
          <a:p>
            <a:pPr marL="0" indent="0">
              <a:buNone/>
            </a:pPr>
            <a:r>
              <a:rPr lang="en-US" sz="2600" dirty="0" smtClean="0"/>
              <a:t>Major Events:</a:t>
            </a:r>
          </a:p>
          <a:p>
            <a:r>
              <a:rPr lang="en-US" sz="2600" dirty="0"/>
              <a:t> Presidential Succession Act </a:t>
            </a:r>
          </a:p>
          <a:p>
            <a:r>
              <a:rPr lang="en-US" sz="2600" dirty="0"/>
              <a:t>Dedication of Statue of </a:t>
            </a:r>
            <a:r>
              <a:rPr lang="en-US" sz="2600" dirty="0" smtClean="0"/>
              <a:t>Liberty</a:t>
            </a:r>
          </a:p>
          <a:p>
            <a:r>
              <a:rPr lang="en-US" sz="2600" dirty="0" smtClean="0"/>
              <a:t>American Federation of Labor is established</a:t>
            </a:r>
            <a:endParaRPr lang="en-US" sz="2600" dirty="0"/>
          </a:p>
          <a:p>
            <a:r>
              <a:rPr lang="en-US" sz="2600" dirty="0"/>
              <a:t>Interstate Commerce Act </a:t>
            </a:r>
          </a:p>
          <a:p>
            <a:r>
              <a:rPr lang="en-US" sz="2600" dirty="0"/>
              <a:t>Dawes Severalty Act </a:t>
            </a:r>
            <a:endParaRPr lang="en-US" sz="2600" dirty="0" smtClean="0"/>
          </a:p>
          <a:p>
            <a:r>
              <a:rPr lang="en-US" sz="2600" i="1" dirty="0" smtClean="0"/>
              <a:t>LEAVE ROOM!!!</a:t>
            </a:r>
          </a:p>
        </p:txBody>
      </p:sp>
      <p:pic>
        <p:nvPicPr>
          <p:cNvPr id="5122" name="Picture 2" descr="http://www.presidentprofiles.com/images/prh_01_img00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2081694"/>
            <a:ext cx="3815303" cy="4547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Cleveland was the first democratic president since Buchanan (pre-Civil War)</a:t>
            </a:r>
          </a:p>
          <a:p>
            <a:r>
              <a:rPr lang="en-US" dirty="0" smtClean="0"/>
              <a:t>Had a laissez-faire capitalism mindset, which made big business very happy</a:t>
            </a:r>
          </a:p>
          <a:p>
            <a:r>
              <a:rPr lang="en-US" dirty="0" smtClean="0"/>
              <a:t>Bridged the North-South gap by naming two former Confederates to his cabinet (jobs awarded by merit, as per the Pendleton Act)</a:t>
            </a:r>
          </a:p>
          <a:p>
            <a:r>
              <a:rPr lang="en-US" dirty="0" smtClean="0"/>
              <a:t>The Grand Army of the Republic (Union war veterans who generally sided with Republicans) pushed several bills through Congress that gave pensions to many veterans, though not always well-deserved.</a:t>
            </a:r>
          </a:p>
          <a:p>
            <a:pPr lvl="1"/>
            <a:r>
              <a:rPr lang="en-US" dirty="0" smtClean="0"/>
              <a:t>Many of these bills were vetoed by Cleveland.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Lone Democrat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Cleveland had an unusual problem – a budget surplus.</a:t>
            </a:r>
          </a:p>
          <a:p>
            <a:pPr lvl="1"/>
            <a:r>
              <a:rPr lang="en-US" dirty="0" smtClean="0"/>
              <a:t>Most extra money came in as a result of high tariffs</a:t>
            </a:r>
          </a:p>
          <a:p>
            <a:pPr lvl="1"/>
            <a:r>
              <a:rPr lang="en-US" dirty="0" smtClean="0"/>
              <a:t>To get rid of the surplus, Cleveland cut taxes and asked for a reduction in the tariff.  This made him even more unpopular with Republicans.</a:t>
            </a:r>
          </a:p>
          <a:p>
            <a:pPr lvl="1"/>
            <a:r>
              <a:rPr lang="en-US" dirty="0" smtClean="0"/>
              <a:t>Cleveland would </a:t>
            </a:r>
            <a:r>
              <a:rPr lang="en-US" dirty="0" smtClean="0">
                <a:hlinkClick r:id="rId2"/>
              </a:rPr>
              <a:t>lose the upcoming election </a:t>
            </a:r>
            <a:r>
              <a:rPr lang="en-US" dirty="0" smtClean="0"/>
              <a:t>to Republican candidate Benjamin Harrison (William Henry Harrison’s grandson).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Budgetary Anomaly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Harrison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495800" cy="3877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Dates in Office: 1889-1893</a:t>
            </a:r>
          </a:p>
          <a:p>
            <a:pPr marL="0" indent="0">
              <a:buNone/>
            </a:pPr>
            <a:r>
              <a:rPr lang="en-US" dirty="0" smtClean="0"/>
              <a:t>Nickname: The Front Porch Campaigner</a:t>
            </a:r>
          </a:p>
          <a:p>
            <a:pPr marL="0" indent="0">
              <a:buNone/>
            </a:pPr>
            <a:r>
              <a:rPr lang="en-US" dirty="0" smtClean="0"/>
              <a:t>Political Party: Republican</a:t>
            </a:r>
          </a:p>
          <a:p>
            <a:pPr marL="0" indent="0">
              <a:buNone/>
            </a:pPr>
            <a:r>
              <a:rPr lang="en-US" dirty="0" smtClean="0"/>
              <a:t>Major Events:</a:t>
            </a:r>
          </a:p>
          <a:p>
            <a:r>
              <a:rPr lang="en-US" dirty="0" smtClean="0"/>
              <a:t>Sherman </a:t>
            </a:r>
            <a:r>
              <a:rPr lang="en-US" dirty="0"/>
              <a:t>Anti-Trust Act </a:t>
            </a:r>
          </a:p>
          <a:p>
            <a:r>
              <a:rPr lang="en-US" dirty="0"/>
              <a:t>Sherman Silver Purchase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McKinley Tariff</a:t>
            </a:r>
          </a:p>
          <a:p>
            <a:r>
              <a:rPr lang="en-US" dirty="0" smtClean="0"/>
              <a:t>Homestead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Benjamin Harrison, Twenty-Third President of the United Stat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856148" cy="4506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3992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Republicans reasserted their power in Congress </a:t>
            </a:r>
          </a:p>
          <a:p>
            <a:r>
              <a:rPr lang="en-US" sz="2800" dirty="0" smtClean="0"/>
              <a:t>Became known as the “Billion Dollar Congress” – the first time Congress had doled out that much money.</a:t>
            </a:r>
          </a:p>
          <a:p>
            <a:r>
              <a:rPr lang="en-US" sz="2800" dirty="0" smtClean="0"/>
              <a:t>Pensions were given liberally to veterans</a:t>
            </a:r>
          </a:p>
          <a:p>
            <a:r>
              <a:rPr lang="en-US" sz="2800" dirty="0" smtClean="0"/>
              <a:t>More silver was purchased</a:t>
            </a:r>
          </a:p>
          <a:p>
            <a:r>
              <a:rPr lang="en-US" sz="2800" dirty="0" smtClean="0"/>
              <a:t>The McKinley Tariff hiked rates to 48%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The Billion Dollar Congress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2172148"/>
            <a:ext cx="5257800" cy="4457253"/>
          </a:xfrm>
        </p:spPr>
        <p:txBody>
          <a:bodyPr>
            <a:noAutofit/>
          </a:bodyPr>
          <a:lstStyle/>
          <a:p>
            <a:r>
              <a:rPr lang="en-US" sz="2250" dirty="0" smtClean="0"/>
              <a:t>“The Gilded Age” – A term coined by Samuel Clemens (AKA: Mark Twain) to describe </a:t>
            </a:r>
            <a:r>
              <a:rPr lang="en-US" sz="2250" b="1" dirty="0" smtClean="0"/>
              <a:t>the late 1800s – the times looked glittery and good, but hid a dark/worthless underbelly</a:t>
            </a:r>
          </a:p>
          <a:p>
            <a:r>
              <a:rPr lang="en-US" sz="1800" dirty="0" smtClean="0"/>
              <a:t>The period held the creation of the first </a:t>
            </a:r>
            <a:r>
              <a:rPr lang="en-US" sz="1800" u="sng" dirty="0" smtClean="0"/>
              <a:t>billionaires</a:t>
            </a:r>
            <a:r>
              <a:rPr lang="en-US" sz="1800" dirty="0" smtClean="0"/>
              <a:t>, the </a:t>
            </a:r>
            <a:r>
              <a:rPr lang="en-US" sz="1800" u="sng" dirty="0" smtClean="0"/>
              <a:t>connection of the country </a:t>
            </a:r>
            <a:r>
              <a:rPr lang="en-US" sz="1800" dirty="0" smtClean="0"/>
              <a:t>by rail, an explosion of </a:t>
            </a:r>
            <a:r>
              <a:rPr lang="en-US" sz="1800" u="sng" dirty="0" smtClean="0"/>
              <a:t>technology, </a:t>
            </a:r>
            <a:r>
              <a:rPr lang="en-US" sz="1800" dirty="0" smtClean="0"/>
              <a:t>as well as </a:t>
            </a:r>
            <a:r>
              <a:rPr lang="en-US" sz="1800" u="sng" dirty="0" smtClean="0"/>
              <a:t>political corruption</a:t>
            </a:r>
            <a:r>
              <a:rPr lang="en-US" sz="1800" dirty="0" smtClean="0"/>
              <a:t>, shady business dealings, and a growing wave of destitute </a:t>
            </a:r>
            <a:r>
              <a:rPr lang="en-US" sz="1800" u="sng" dirty="0" smtClean="0"/>
              <a:t>immigrants</a:t>
            </a:r>
            <a:r>
              <a:rPr lang="en-US" sz="1800" dirty="0" smtClean="0"/>
              <a:t> living in </a:t>
            </a:r>
            <a:r>
              <a:rPr lang="en-US" sz="1800" u="sng" dirty="0" smtClean="0"/>
              <a:t>squalid conditions.</a:t>
            </a:r>
            <a:endParaRPr lang="en-US" sz="18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pic>
        <p:nvPicPr>
          <p:cNvPr id="1026" name="Picture 2" descr="https://lh6.googleusercontent.com/-RaoNashaQac/Tnvwpn9EvVI/AAAAAAAAAHU/MQQ1p6Nlm48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" y="2133600"/>
            <a:ext cx="3029397" cy="4495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Grover Cleveland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44958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Dates in Office: 1885-89, 1893-1897</a:t>
            </a:r>
          </a:p>
          <a:p>
            <a:pPr marL="0" indent="0">
              <a:buNone/>
            </a:pPr>
            <a:r>
              <a:rPr lang="en-US" sz="2600" dirty="0" smtClean="0"/>
              <a:t>Nickname: His </a:t>
            </a:r>
            <a:r>
              <a:rPr lang="en-US" sz="2600" dirty="0" err="1" smtClean="0"/>
              <a:t>Obstinancy</a:t>
            </a:r>
            <a:r>
              <a:rPr lang="en-US" sz="2600" dirty="0" smtClean="0"/>
              <a:t>, Grover the Good</a:t>
            </a:r>
          </a:p>
          <a:p>
            <a:pPr marL="0" indent="0">
              <a:buNone/>
            </a:pPr>
            <a:r>
              <a:rPr lang="en-US" sz="2600" dirty="0" smtClean="0"/>
              <a:t>Political Party: Democrat</a:t>
            </a:r>
          </a:p>
          <a:p>
            <a:pPr marL="0" indent="0">
              <a:buNone/>
            </a:pPr>
            <a:r>
              <a:rPr lang="en-US" sz="2600" dirty="0" smtClean="0"/>
              <a:t>Major Events:</a:t>
            </a:r>
          </a:p>
          <a:p>
            <a:r>
              <a:rPr lang="en-US" sz="2600" dirty="0"/>
              <a:t> Presidential Succession Act </a:t>
            </a:r>
          </a:p>
          <a:p>
            <a:r>
              <a:rPr lang="en-US" sz="2600" dirty="0"/>
              <a:t>Dedication of Statue of </a:t>
            </a:r>
            <a:r>
              <a:rPr lang="en-US" sz="2600" dirty="0" smtClean="0"/>
              <a:t>Liberty</a:t>
            </a:r>
          </a:p>
          <a:p>
            <a:r>
              <a:rPr lang="en-US" sz="2600" dirty="0" smtClean="0"/>
              <a:t>American Federation of Labor is established</a:t>
            </a:r>
            <a:endParaRPr lang="en-US" sz="2600" dirty="0"/>
          </a:p>
          <a:p>
            <a:r>
              <a:rPr lang="en-US" sz="2600" dirty="0"/>
              <a:t>Interstate Commerce Act </a:t>
            </a:r>
          </a:p>
          <a:p>
            <a:r>
              <a:rPr lang="en-US" sz="2600" dirty="0"/>
              <a:t>Dawes Severalty Act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Panic of 1893</a:t>
            </a:r>
          </a:p>
          <a:p>
            <a:r>
              <a:rPr lang="en-US" sz="2600" dirty="0" smtClean="0"/>
              <a:t>Cross of Gold Speech</a:t>
            </a:r>
          </a:p>
          <a:p>
            <a:r>
              <a:rPr lang="en-US" sz="2600" dirty="0" smtClean="0"/>
              <a:t>Coxey’s Army</a:t>
            </a:r>
          </a:p>
          <a:p>
            <a:r>
              <a:rPr lang="en-US" sz="2600" dirty="0" smtClean="0"/>
              <a:t>Pullman Strike</a:t>
            </a:r>
          </a:p>
          <a:p>
            <a:endParaRPr lang="en-US" dirty="0"/>
          </a:p>
        </p:txBody>
      </p:sp>
      <p:pic>
        <p:nvPicPr>
          <p:cNvPr id="5122" name="Picture 2" descr="http://www.presidentprofiles.com/images/prh_01_img00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2081694"/>
            <a:ext cx="3815303" cy="4547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2\Bullets\BD147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05400"/>
            <a:ext cx="114300" cy="114300"/>
          </a:xfrm>
          <a:prstGeom prst="rect">
            <a:avLst/>
          </a:prstGeom>
          <a:noFill/>
        </p:spPr>
      </p:pic>
      <p:pic>
        <p:nvPicPr>
          <p:cNvPr id="7" name="Picture 3" descr="C:\Program Files (x86)\Microsoft Office\MEDIA\OFFICE12\Bullets\BD147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05400"/>
            <a:ext cx="114300" cy="114300"/>
          </a:xfrm>
          <a:prstGeom prst="rect">
            <a:avLst/>
          </a:prstGeom>
          <a:noFill/>
        </p:spPr>
      </p:pic>
      <p:pic>
        <p:nvPicPr>
          <p:cNvPr id="8" name="Picture 3" descr="C:\Program Files (x86)\Microsoft Office\MEDIA\OFFICE12\Bullets\BD147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05400"/>
            <a:ext cx="114300" cy="114300"/>
          </a:xfrm>
          <a:prstGeom prst="rect">
            <a:avLst/>
          </a:prstGeom>
          <a:noFill/>
        </p:spPr>
      </p:pic>
      <p:pic>
        <p:nvPicPr>
          <p:cNvPr id="9" name="Picture 3" descr="C:\Program Files (x86)\Microsoft Office\MEDIA\OFFICE12\Bullets\BD147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05400"/>
            <a:ext cx="114300" cy="11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5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1"/>
            <a:ext cx="5715000" cy="4537986"/>
          </a:xfrm>
        </p:spPr>
        <p:txBody>
          <a:bodyPr>
            <a:normAutofit fontScale="25000" lnSpcReduction="20000"/>
          </a:bodyPr>
          <a:lstStyle/>
          <a:p>
            <a:r>
              <a:rPr lang="en-US" sz="6800" dirty="0" smtClean="0"/>
              <a:t>Black Friday, 1869:  Caused </a:t>
            </a:r>
            <a:r>
              <a:rPr lang="en-US" sz="6800" dirty="0"/>
              <a:t>by two speculators’ efforts, Jay Gould and James Fisk, to corner the gold market on </a:t>
            </a:r>
            <a:r>
              <a:rPr lang="en-US" sz="6800" dirty="0" smtClean="0"/>
              <a:t>the New </a:t>
            </a:r>
            <a:r>
              <a:rPr lang="en-US" sz="6800" dirty="0"/>
              <a:t>York Gold </a:t>
            </a:r>
            <a:r>
              <a:rPr lang="en-US" sz="6800" dirty="0" smtClean="0"/>
              <a:t>Exchange.</a:t>
            </a:r>
            <a:endParaRPr lang="en-US" sz="6800" baseline="30000" dirty="0"/>
          </a:p>
          <a:p>
            <a:r>
              <a:rPr lang="en-US" sz="6800" dirty="0" smtClean="0"/>
              <a:t>Causes: It </a:t>
            </a:r>
            <a:r>
              <a:rPr lang="en-US" sz="6800" dirty="0"/>
              <a:t>was generally believed that the U.S. Government would buy back the “greenbacks” </a:t>
            </a:r>
            <a:r>
              <a:rPr lang="en-US" sz="6800" dirty="0" smtClean="0"/>
              <a:t>from the Civil War with </a:t>
            </a:r>
            <a:r>
              <a:rPr lang="en-US" sz="6800" dirty="0"/>
              <a:t>gold. </a:t>
            </a:r>
            <a:endParaRPr lang="en-US" sz="6800" dirty="0" smtClean="0"/>
          </a:p>
          <a:p>
            <a:r>
              <a:rPr lang="en-US" sz="6800" dirty="0" smtClean="0"/>
              <a:t>Gould </a:t>
            </a:r>
            <a:r>
              <a:rPr lang="en-US" sz="6800" dirty="0"/>
              <a:t>and Fisk </a:t>
            </a:r>
            <a:r>
              <a:rPr lang="en-US" sz="6800" dirty="0" smtClean="0"/>
              <a:t>recruited President Grant’s </a:t>
            </a:r>
            <a:r>
              <a:rPr lang="en-US" sz="6800" dirty="0"/>
              <a:t>brother-in-law</a:t>
            </a:r>
            <a:r>
              <a:rPr lang="en-US" sz="6800" dirty="0" smtClean="0"/>
              <a:t>, Albert Corbin, who gave them opportunities to get close to the President, and argue </a:t>
            </a:r>
            <a:r>
              <a:rPr lang="en-US" sz="6800" dirty="0"/>
              <a:t>against government sale of </a:t>
            </a:r>
            <a:r>
              <a:rPr lang="en-US" sz="6800" dirty="0" smtClean="0"/>
              <a:t>gold. They convinced Grant </a:t>
            </a:r>
            <a:r>
              <a:rPr lang="en-US" sz="6800" dirty="0"/>
              <a:t>to appoint </a:t>
            </a:r>
            <a:r>
              <a:rPr lang="en-US" sz="6800" dirty="0" smtClean="0"/>
              <a:t>one of their partners as assistant</a:t>
            </a:r>
            <a:r>
              <a:rPr lang="en-US" sz="6800" dirty="0"/>
              <a:t> </a:t>
            </a:r>
            <a:r>
              <a:rPr lang="en-US" sz="6800" dirty="0" smtClean="0"/>
              <a:t>Treasurer</a:t>
            </a:r>
            <a:r>
              <a:rPr lang="en-US" sz="6800" dirty="0"/>
              <a:t> </a:t>
            </a:r>
            <a:r>
              <a:rPr lang="en-US" sz="6800" dirty="0" smtClean="0"/>
              <a:t>of the </a:t>
            </a:r>
            <a:r>
              <a:rPr lang="en-US" sz="6800" dirty="0"/>
              <a:t>United </a:t>
            </a:r>
            <a:r>
              <a:rPr lang="en-US" sz="6800" dirty="0" smtClean="0"/>
              <a:t>States, who would tip the </a:t>
            </a:r>
            <a:r>
              <a:rPr lang="en-US" sz="6800" dirty="0"/>
              <a:t>men off when the government intended to sell gold</a:t>
            </a:r>
            <a:r>
              <a:rPr lang="en-US" sz="6800" dirty="0" smtClean="0"/>
              <a:t>.</a:t>
            </a:r>
          </a:p>
          <a:p>
            <a:r>
              <a:rPr lang="en-US" sz="6800" dirty="0" smtClean="0"/>
              <a:t>Gould began buying large amounts of gold, which caused prices to rise and stocks to plummet.  The federal government sold $4 million in gold to balance Gould’s actions.  Gould bought more, driving prices even higher.</a:t>
            </a:r>
          </a:p>
          <a:p>
            <a:r>
              <a:rPr lang="en-US" sz="6800" dirty="0" smtClean="0"/>
              <a:t>Grant’s administration was marred by the scandal (the first of many), called the “</a:t>
            </a:r>
            <a:r>
              <a:rPr lang="en-US" sz="6800" u="sng" dirty="0" smtClean="0"/>
              <a:t>era of Good </a:t>
            </a:r>
            <a:r>
              <a:rPr lang="en-US" sz="6800" u="sng" dirty="0" err="1" smtClean="0"/>
              <a:t>Stealings</a:t>
            </a:r>
            <a:r>
              <a:rPr lang="en-US" sz="6800" u="sng" dirty="0" smtClean="0"/>
              <a:t>”.</a:t>
            </a:r>
            <a:endParaRPr lang="en-US" sz="6800" u="sng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/>
              <a:t>The “Era of Good </a:t>
            </a:r>
            <a:r>
              <a:rPr lang="en-US" dirty="0" err="1"/>
              <a:t>Stealings</a:t>
            </a:r>
            <a:r>
              <a:rPr lang="en-US" dirty="0"/>
              <a:t>”</a:t>
            </a:r>
          </a:p>
        </p:txBody>
      </p:sp>
      <p:pic>
        <p:nvPicPr>
          <p:cNvPr id="4" name="Picture 4" descr="http://upload.wikimedia.org/wikipedia/commons/1/13/Jubilee-jim-fi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15" y="2057400"/>
            <a:ext cx="1968216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jchatoff.files.wordpress.com/2010/09/jay_gou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20" y="3927750"/>
            <a:ext cx="1961680" cy="262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1"/>
            <a:ext cx="8534400" cy="4267200"/>
          </a:xfrm>
        </p:spPr>
        <p:txBody>
          <a:bodyPr>
            <a:noAutofit/>
          </a:bodyPr>
          <a:lstStyle/>
          <a:p>
            <a:r>
              <a:rPr lang="en-US" sz="2100" b="1" dirty="0" err="1"/>
              <a:t>Crédit</a:t>
            </a:r>
            <a:r>
              <a:rPr lang="en-US" sz="2100" b="1" dirty="0"/>
              <a:t> </a:t>
            </a:r>
            <a:r>
              <a:rPr lang="en-US" sz="2100" b="1" dirty="0" err="1"/>
              <a:t>Mobilier</a:t>
            </a:r>
            <a:r>
              <a:rPr lang="en-US" sz="2100" b="1" dirty="0"/>
              <a:t> </a:t>
            </a:r>
            <a:r>
              <a:rPr lang="en-US" sz="2100" b="1" dirty="0" smtClean="0"/>
              <a:t>Scandal:  </a:t>
            </a:r>
            <a:r>
              <a:rPr lang="en-US" sz="2100" dirty="0" smtClean="0"/>
              <a:t>In 1868, Congressman Oakes </a:t>
            </a:r>
            <a:r>
              <a:rPr lang="en-US" sz="2100" dirty="0"/>
              <a:t>Ames had distributed </a:t>
            </a:r>
            <a:r>
              <a:rPr lang="en-US" sz="2100" dirty="0" err="1"/>
              <a:t>Crédit</a:t>
            </a:r>
            <a:r>
              <a:rPr lang="en-US" sz="2100" dirty="0"/>
              <a:t> </a:t>
            </a:r>
            <a:r>
              <a:rPr lang="en-US" sz="2100" dirty="0" err="1"/>
              <a:t>Mobilier</a:t>
            </a:r>
            <a:r>
              <a:rPr lang="en-US" sz="2100" dirty="0"/>
              <a:t> </a:t>
            </a:r>
            <a:r>
              <a:rPr lang="en-US" sz="2100" dirty="0" smtClean="0"/>
              <a:t>shares </a:t>
            </a:r>
            <a:r>
              <a:rPr lang="en-US" sz="2100" dirty="0"/>
              <a:t>of stock </a:t>
            </a:r>
            <a:r>
              <a:rPr lang="en-US" sz="2100" dirty="0" smtClean="0"/>
              <a:t>(from the Union Pacific RR) to </a:t>
            </a:r>
            <a:r>
              <a:rPr lang="en-US" sz="2100" dirty="0"/>
              <a:t>other congressmen, in addition to making cash bribes, during </a:t>
            </a:r>
            <a:r>
              <a:rPr lang="en-US" sz="2100" dirty="0" smtClean="0"/>
              <a:t>Andrew Johnson’s presidency. Was not discovered until 1872, during Grant’s re-election campaign. </a:t>
            </a:r>
          </a:p>
          <a:p>
            <a:r>
              <a:rPr lang="en-US" sz="2100" b="1" dirty="0" smtClean="0"/>
              <a:t>Whiskey Ring Scandal: </a:t>
            </a:r>
            <a:r>
              <a:rPr lang="en-US" sz="2100" dirty="0"/>
              <a:t>E</a:t>
            </a:r>
            <a:r>
              <a:rPr lang="en-US" sz="2100" dirty="0" smtClean="0"/>
              <a:t>xposed </a:t>
            </a:r>
            <a:r>
              <a:rPr lang="en-US" sz="2100" dirty="0"/>
              <a:t>in 1875</a:t>
            </a:r>
            <a:r>
              <a:rPr lang="en-US" sz="2100" dirty="0" smtClean="0"/>
              <a:t>, it involved the diversion </a:t>
            </a:r>
            <a:r>
              <a:rPr lang="en-US" sz="2100" dirty="0"/>
              <a:t>of </a:t>
            </a:r>
            <a:r>
              <a:rPr lang="en-US" sz="2100" dirty="0" smtClean="0"/>
              <a:t>millions of dollars in tax </a:t>
            </a:r>
            <a:r>
              <a:rPr lang="en-US" sz="2100" dirty="0"/>
              <a:t>revenues in a conspiracy among government agents, </a:t>
            </a:r>
            <a:r>
              <a:rPr lang="en-US" sz="2100" dirty="0" smtClean="0"/>
              <a:t>mostly Republican politicians, whiskey</a:t>
            </a:r>
            <a:r>
              <a:rPr lang="en-US" sz="2100" dirty="0"/>
              <a:t> </a:t>
            </a:r>
            <a:r>
              <a:rPr lang="en-US" sz="2100" dirty="0" smtClean="0"/>
              <a:t>distillers, and </a:t>
            </a:r>
            <a:r>
              <a:rPr lang="en-US" sz="2100" dirty="0"/>
              <a:t>distributors</a:t>
            </a:r>
            <a:r>
              <a:rPr lang="en-US" sz="2100" dirty="0" smtClean="0"/>
              <a:t>.</a:t>
            </a:r>
          </a:p>
          <a:p>
            <a:r>
              <a:rPr lang="en-US" sz="2100" b="1" dirty="0" smtClean="0"/>
              <a:t>Belknap Scandal: </a:t>
            </a:r>
            <a:r>
              <a:rPr lang="en-US" sz="2100" dirty="0"/>
              <a:t>I</a:t>
            </a:r>
            <a:r>
              <a:rPr lang="en-US" sz="2100" dirty="0" smtClean="0"/>
              <a:t>nvolved </a:t>
            </a:r>
            <a:r>
              <a:rPr lang="en-US" sz="2100" dirty="0"/>
              <a:t>Secretary of War William W. </a:t>
            </a:r>
            <a:r>
              <a:rPr lang="en-US" sz="2100" dirty="0" smtClean="0"/>
              <a:t>Belknap, his wife, and two federal appointees</a:t>
            </a:r>
            <a:r>
              <a:rPr lang="en-US" sz="2100" dirty="0"/>
              <a:t> who received </a:t>
            </a:r>
            <a:r>
              <a:rPr lang="en-US" sz="2100" dirty="0" smtClean="0"/>
              <a:t>quarterly kickback</a:t>
            </a:r>
            <a:r>
              <a:rPr lang="en-US" sz="2100" dirty="0"/>
              <a:t> </a:t>
            </a:r>
            <a:r>
              <a:rPr lang="en-US" sz="2100" dirty="0" smtClean="0"/>
              <a:t>payments derived </a:t>
            </a:r>
            <a:r>
              <a:rPr lang="en-US" sz="2100" dirty="0"/>
              <a:t>from an illicit Fort </a:t>
            </a:r>
            <a:r>
              <a:rPr lang="en-US" sz="2100" dirty="0" err="1" smtClean="0"/>
              <a:t>tradership</a:t>
            </a:r>
            <a:r>
              <a:rPr lang="en-US" sz="2100" dirty="0" smtClean="0"/>
              <a:t> contract.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“Era of Good </a:t>
            </a:r>
            <a:r>
              <a:rPr lang="en-US" dirty="0" err="1" smtClean="0"/>
              <a:t>Stealings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Panic of 1873:</a:t>
            </a:r>
            <a:r>
              <a:rPr lang="en-US" dirty="0"/>
              <a:t> </a:t>
            </a:r>
            <a:r>
              <a:rPr lang="en-US" dirty="0" smtClean="0"/>
              <a:t>Caused </a:t>
            </a:r>
            <a:r>
              <a:rPr lang="en-US" dirty="0"/>
              <a:t>by post-war inflation </a:t>
            </a:r>
            <a:r>
              <a:rPr lang="en-US" dirty="0" smtClean="0"/>
              <a:t>, over-speculation </a:t>
            </a:r>
            <a:r>
              <a:rPr lang="en-US" dirty="0"/>
              <a:t>in railroads and </a:t>
            </a:r>
            <a:r>
              <a:rPr lang="en-US" dirty="0" smtClean="0"/>
              <a:t>factories, </a:t>
            </a:r>
            <a:r>
              <a:rPr lang="en-US" dirty="0"/>
              <a:t>and too-easy credit given by banks.</a:t>
            </a:r>
          </a:p>
          <a:p>
            <a:pPr lvl="1"/>
            <a:r>
              <a:rPr lang="en-US" dirty="0" smtClean="0"/>
              <a:t>Debtors </a:t>
            </a:r>
            <a:r>
              <a:rPr lang="en-US" dirty="0"/>
              <a:t>wanted paper money (“greenbacks</a:t>
            </a:r>
            <a:r>
              <a:rPr lang="en-US" dirty="0" smtClean="0"/>
              <a:t>”) printed </a:t>
            </a:r>
            <a:r>
              <a:rPr lang="en-US" dirty="0"/>
              <a:t>to create inflation and thus make it easier to pay off debts; called “soft money” policy (advocated coinage of silver</a:t>
            </a:r>
            <a:r>
              <a:rPr lang="en-US" dirty="0" smtClean="0"/>
              <a:t>).</a:t>
            </a:r>
          </a:p>
          <a:p>
            <a:pPr lvl="2"/>
            <a:r>
              <a:rPr lang="en-US" dirty="0"/>
              <a:t>Greenback Labor Party – started with the mission of bringing soft money policies to life.</a:t>
            </a:r>
          </a:p>
          <a:p>
            <a:pPr lvl="1"/>
            <a:r>
              <a:rPr lang="en-US" dirty="0" smtClean="0"/>
              <a:t>Bankers </a:t>
            </a:r>
            <a:r>
              <a:rPr lang="en-US" dirty="0"/>
              <a:t>and the wealthy felt this was unfair because debts would be paid back at lower values than initially given; favored “hard money” policies.</a:t>
            </a:r>
          </a:p>
          <a:p>
            <a:r>
              <a:rPr lang="en-US" dirty="0" smtClean="0"/>
              <a:t>President </a:t>
            </a:r>
            <a:r>
              <a:rPr lang="en-US" dirty="0"/>
              <a:t>Grant passed the </a:t>
            </a:r>
            <a:r>
              <a:rPr lang="en-US" b="1" dirty="0"/>
              <a:t>Resumption </a:t>
            </a:r>
            <a:r>
              <a:rPr lang="en-US" b="1" dirty="0" smtClean="0"/>
              <a:t>Act (1875) </a:t>
            </a:r>
            <a:r>
              <a:rPr lang="en-US" dirty="0"/>
              <a:t>that lowered the number of greenbacks in circulation and redeem paper money at face value.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dirty="0" smtClean="0"/>
              <a:t>Post-War Money Troubles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Ulysses S. Grant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648200" cy="4312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Dates in Office: 1869-1877</a:t>
            </a:r>
          </a:p>
          <a:p>
            <a:pPr marL="0" indent="0">
              <a:buNone/>
            </a:pPr>
            <a:r>
              <a:rPr lang="en-US" dirty="0" smtClean="0"/>
              <a:t>Nickname: “Unconditional Surrender”</a:t>
            </a:r>
          </a:p>
          <a:p>
            <a:pPr marL="0" indent="0">
              <a:buNone/>
            </a:pPr>
            <a:r>
              <a:rPr lang="en-US" dirty="0" smtClean="0"/>
              <a:t>Political Party: Republican</a:t>
            </a:r>
          </a:p>
          <a:p>
            <a:pPr marL="0" indent="0">
              <a:buNone/>
            </a:pPr>
            <a:r>
              <a:rPr lang="en-US" dirty="0" smtClean="0"/>
              <a:t>Major Events:</a:t>
            </a:r>
          </a:p>
          <a:p>
            <a:r>
              <a:rPr lang="en-US" dirty="0"/>
              <a:t> </a:t>
            </a:r>
            <a:r>
              <a:rPr lang="en-US" dirty="0" smtClean="0"/>
              <a:t>“waving the bloody shirt”</a:t>
            </a:r>
          </a:p>
          <a:p>
            <a:r>
              <a:rPr lang="en-US" dirty="0" smtClean="0"/>
              <a:t>Transcontinental </a:t>
            </a:r>
            <a:r>
              <a:rPr lang="en-US" dirty="0"/>
              <a:t>Railroad Completed </a:t>
            </a:r>
            <a:endParaRPr lang="en-US" dirty="0" smtClean="0"/>
          </a:p>
          <a:p>
            <a:r>
              <a:rPr lang="en-US" dirty="0" smtClean="0"/>
              <a:t>Black </a:t>
            </a:r>
            <a:r>
              <a:rPr lang="en-US" dirty="0"/>
              <a:t>Friday Scandal </a:t>
            </a:r>
            <a:endParaRPr lang="en-US" dirty="0" smtClean="0"/>
          </a:p>
          <a:p>
            <a:r>
              <a:rPr lang="en-US" dirty="0" smtClean="0"/>
              <a:t>Fifteenth </a:t>
            </a:r>
            <a:r>
              <a:rPr lang="en-US" dirty="0"/>
              <a:t>Amendment Ratified </a:t>
            </a:r>
            <a:endParaRPr lang="en-US" dirty="0" smtClean="0"/>
          </a:p>
          <a:p>
            <a:r>
              <a:rPr lang="en-US" u="sng" dirty="0" err="1"/>
              <a:t>Crédit</a:t>
            </a:r>
            <a:r>
              <a:rPr lang="en-US" u="sng" dirty="0"/>
              <a:t> </a:t>
            </a:r>
            <a:r>
              <a:rPr lang="en-US" u="sng" dirty="0" err="1"/>
              <a:t>Mobilier</a:t>
            </a:r>
            <a:r>
              <a:rPr lang="en-US" u="sng" dirty="0"/>
              <a:t> </a:t>
            </a:r>
            <a:r>
              <a:rPr lang="en-US" u="sng" dirty="0" smtClean="0"/>
              <a:t>Scandal </a:t>
            </a:r>
          </a:p>
          <a:p>
            <a:r>
              <a:rPr lang="en-US" u="sng" dirty="0" smtClean="0"/>
              <a:t>Panic </a:t>
            </a:r>
            <a:r>
              <a:rPr lang="en-US" u="sng" dirty="0"/>
              <a:t>of 1873</a:t>
            </a:r>
          </a:p>
          <a:p>
            <a:r>
              <a:rPr lang="en-US" u="sng" dirty="0"/>
              <a:t>Whiskey Ring Scandal </a:t>
            </a:r>
            <a:endParaRPr lang="en-US" u="sng" dirty="0" smtClean="0"/>
          </a:p>
          <a:p>
            <a:r>
              <a:rPr lang="en-US" dirty="0" smtClean="0"/>
              <a:t>Belknap </a:t>
            </a:r>
            <a:r>
              <a:rPr lang="en-US" dirty="0"/>
              <a:t>Bribery Scandal </a:t>
            </a:r>
            <a:endParaRPr lang="en-US" dirty="0" smtClean="0"/>
          </a:p>
          <a:p>
            <a:r>
              <a:rPr lang="en-US" dirty="0" smtClean="0"/>
              <a:t>Battle </a:t>
            </a:r>
            <a:r>
              <a:rPr lang="en-US" dirty="0"/>
              <a:t>of Little </a:t>
            </a:r>
            <a:r>
              <a:rPr lang="en-US" dirty="0" smtClean="0"/>
              <a:t>Bighorn</a:t>
            </a:r>
            <a:endParaRPr lang="en-US" dirty="0"/>
          </a:p>
        </p:txBody>
      </p:sp>
      <p:sp>
        <p:nvSpPr>
          <p:cNvPr id="3" name="AutoShape 2" descr="data:image/jpeg;base64,/9j/4AAQSkZJRgABAQAAAQABAAD/2wCEAAkGBhQSERUUExQWFRQWFxcXGBUXFBUYFhcUFhcVGBcXFxcXHCYeFxwjGRQUHy8gJCcpLCwsFh4xNTAqNSYrLCkBCQoKBQUFDQUFDSkYEhgpKSkpKSkpKSkpKSkpKSkpKSkpKSkpKSkpKSkpKSkpKSkpKSkpKSkpKSkpKSkpKSkpKf/AABEIAQMAwgMBIgACEQEDEQH/xAAcAAAABwEBAAAAAAAAAAAAAAAAAQIDBAUGBwj/xABCEAACAAQEAwUECQIEBQUAAAABAgADESEEBRIxBkFREyJhcYEHMpGhFCNCUmKxwdHwcuEzorLxFSSCksIIQ1Nzs//EABQBAQAAAAAAAAAAAAAAAAAAAAD/xAAUEQEAAAAAAAAAAAAAAAAAAAAA/9oADAMBAAIRAxEAPwDFgwpDeErtBqLwCjvDiGGzvDkuAflmH0MMosPJASJZiVJiNLWJcgQEgC0KEAQaiAflrEmWsMyREyUsAtFiQiwhFh9VgFIsOKsEohxYA6QYWDgwIALC9MACFUgDAgUhQgUgCpBgQYgEQBwITBwHFFWD0wtRB0gGyt4dlJBqsOosAF3h1IJVhwQD0sRMkRERolSjAS1MKRYaDQ72qrTUaWJ8aDc+XjATMOkTJSREGIRAC7BCxoA1ma26qbsPT4w/hMwlMQFmKSeVaH4G8BORIdVINVh1VgEhYUFhzTACwBAQsCCAhcAYEKpBCDgBSDgoMQApAgVgqwBwIKsCA4yjQoCG1hwQClhzVDUKWAdRocrDAhwNAOo8WGBkvMYKgqf4Kk8heK6QhJAAqSaADck7COgZbhFkSqS9JmEVdmNg1Of9Irbz6wDOGylZQFWXXQ3NSa+Cgg09QbfCpxyy1mrNnM5CVI7lNhtRrrWpsvOlxeLAynJP1hBY90KSAPO/eJuacvSpv8r4SHvzqM39It+sBgjx/IlMQJTlm94FGdiLU1a+VhQbClhGcznihJ4LfRzIcU0uGrWtdNQdrix2GwIrHfZGUSkrRFrzNBWKfiTgvDYuWVdACQaOAAw8QYDi3DnG74ckU1S2NdOwU89INlr02NY6plWZJiJQmyzVT8iNwehEc9zL2UYmTOpLXtZR51oR1qK+cXWScOT8ucTQNUiYFE1b6kuO94hST6VgNuIOkHSDKwCYODECAMQqEiFQAghAgQAgVgQDAFAgQIDioaHg0RRDyG0A8IUIQphyAMQZghCoCTgZhDVG9+QNqX3BG0XuFms7pLSYAKAsCC7EUsGNFoSL6eQ5XihwmKEs62qVUMWA5gKSRGnyKUVaZMcE6AoPXVoUaUB2FQ58dQHKA1/D+TqPrGqW5V5eQ5RomaKnKZhKLXegJ8zE4zIBTzaRGmz+e0KeIs6ctDf/AHgDOKiLj540kEVBG3Uc4ijGAk02H7w7MHdruYCHlE6svSTUy2Msnn3aaSfNCh9YnRV5OPrJp5VX40I/JVi2pAJAgoOCgDhUJEKgCMCBAgCgGDgjAFAgQIDiIN4cQxFrDyNASEMOhojyzDimAdYwFMJpClgLXJMNLZ2M9gklEd5jnZVAoLbmrsgoLmsbOZkn1OuVM1o5V2JVkYMb6irUZbaaA7Wig4Jy+XPd5cwah9VMpyPZTAaHqKspp+GNnMzhfpxwySz3pbvMmVtVdKhSPEHfwEBJ4fPcPhb5A/lSJ06bpvEfCzaVtTY/v6w/Nlh1o1x0gMznvFaorUmhSNwEMxh0LKCAvqankDHKuIOKZjOdU6cx5Ke4COQCq1vKkdvxstFl6KAJfugCl97bRmsHwmk2crFaIt7qF1HkFXem5J+FeQVeHws/C5ZNxD1ZgmrTeoTc+t/lGayn2oTDaYiP93U5U2HMD0jtk3CBpbJQFSpBBFiKUII6EVEcwbhaWheX2S3BUU7gZLWOkX2HjAaThLHtOlu7KFJeltiABT5EReGM/wAFYIyZLIaWa1NgKbelo0BgEQmFGCgChUFCgIBMHApB0gChMKgqQAgQKQcBwoCH1W0MAQ5WAdBhSmCAgwsA4ph6kNKIfQwFtw5mn0eek3dRZx1RrN6ixHiojqcnDLUzVC98A6h9pTevlf5xx6ULRtOC86dZbyQNZF5alqb1qKmwFaH1MBfTJmlxfnT4xM7QHaK9xcFxQkLr03vS9D57HwhzDz6Lfr+lTWAlTioF7xSpmTnEE6WeXKWrhO8SzDuqALmguR5QvNsfUHTt18fDr/aGZ+Ol4WQxZwgFCzEgVqxU72JBXbxEBJk+0GSqt2yPhmAqFn6ELDaqgMa+W46Rn8HxMmIZyvuHnyretPlGX4j4iw841WZLIJNjU0sVqrCttq0+7UbxD4TzGVLDyu0B91lpVhroAy9QK0PoYDpHDk2rTRyBX/y/aLwmMlwLie0M9xsCi+oBJ/1CNXAAwUAwDAGIUBCRCxAERBQtoRWAEEYOEwCqQIECA4UohVIOXAgHVMOgwwhh4QDhh+UIjkRJkrASpSxueDMjZ5PbSwuoTWDAjvMglrpCsbCjkmnOvgIxmFlFjaN5wnxXIwyGXPcSlZhpdrICQBR22TYXNq2rtUH82lst6EX2oag36i28VczF2JuLn4A0t8APON1mGAWdL1IVJpVWrVDXqRYiOc58JkotL09VAoR5Gp3FQSSDzEBO7ZWCaSSzlQgobDVUn899zvaKXD5I81xOnV7pPZo2g6aAUOnarUG/WGuGs6BcI9dalAAaqwADs+k2qSEof6X5R0KYUCioBqDtS9NJqD8IDG4iWzU+qLEOe9Wh0qAAK1vUiv8Aa8U3EHCH0ijytKzEuGpQsor9oGhqPO4840mbZwJVAASKaiTS41EV8yGra1/IQ1g8+WVK7SYy6QpYtUUNGqqjqzKykeZHKAb9neG04QtShebMJF91bs+f9EaeIeWYdZcpFl+4FtTmDet+pJPrE2loAoECBAGIXCBCiYAzCRBmEgwBwUAwIBQaCgqwIDhss2gyYSjQdYBxIeUQ2kPqKbwCgINMTdVFKkgCviQNvWG1ap6RGkmk9SeTIf8AMIDZBtFgBSnQfysJmSVmqyMKhgagi0GOkNdppcGt4DNYbH4jAuwkzZiKtzoYghfvEbOvXUCR5XjT4H2krOpLzEB5dO7PSWBNQ7jUq9118gCDQ0PI8RlgmISLTAxKnlawFuRofjD/AAhwhgMaCkwTJc6pNFmsAabgKSQCL2pttsYDN5zmyIzNInS8TKJMw91pc5DpZKujhSyhWr3K8/dinx/H8yaas7AEe5rYivftsLHXTSbUUVBrF97VeFsJgpqgh1ebVlCLVWUH3jyBrag/IiMRKmS1t2zhemnvDyqICc3GsxyO4rEIEuSRoUUAvsABSpNac+cRsXxUxVFajhDVZYFJQIpduczbbbzEQ3wYcVEzUByNR8uUJGW+EBscq9seJQATZcuaBaoHZt/l7v8AlEbLKva5hJoAmLMknxGofFf2jj5wAQA6rk00nc+I8P3hTYSlxtz8P7QHfsNxVhJnu4iX6tT84tJTqwqpDDqCCPlHnXDvyN4sck4lnYOcGlsdBNGQnunzHI+MB3qkG0Q8mzVMTJWbLNm3HNW5g+IMTGgCrBQUAGAODEJgwYAQIKBAcKWH8NJZzRRU/wA36RHBtGywmW9hKAtrpVj4nf4beniYCjxGCaSASPNtwvp+sOSsLUVr/D/BFv2moXMUONBw7VX/AA25clP7GAcbDkGIH2x11r8Qwi0weOE1C2242rsbxGm5C+oETEuQaENyNdxAaQPciK6bPAmUFzy/q5Qg4bFua9rIUH7sqYefVmEOYDJ2RizzO0b+jSL/APUfGAuMNMtQHlz6fwRWYuY0icJqErUipBuGGzD+com4doGLkB1Kkb/y0Bv8pzCRm2FaRiFVm099DaotSYnS9NtjTkRFLL9kSSzpTR2ZO+hRMA9LMfQRh8nzOZh5oKsQ6Gx/m4IrbxjtnDnEKYuUHWzCzpW6t+qncH9QYCkf2YZeRRsOGP3yz6/+5WFPIWiozr2SSXkukhjLYjuM1GKsNu+Bq09Qa2jokwQ1AeWOIOCsXhWPbjvrtfUrJyZG5jlSgIO4iVlclZksML8mHQ9I7xx7kQn4VmA78urjrp+2Phf/AKY4ViJZwk3tVFZTH6xRy/EICFicscMCnuc+vlSGMfhu4T0oY1U2QKB0oUYVryvFfi8FUGmxsR0gHeCuKzhJw1H6lyA45CttY8ufhHadYYAg1BFQfAx5tnGlBzrSOs+y7PS8tsO5qZd0r9zYj0P5iA20FBmE1gDrABhNYIQC4EJrAgOL5HJ14iUv4gT5L3j8ljW5jI1Ib0JjO8JYXVPL8pak/wDU4Kj5Fj6RqsUppWnIwGYWcy1DWH3gPzENY2aWQq11POCbMCWNrDrEebiDQ2BF9j+kBUYPNThplCKrXYdf4Y1uV4nXMaXzQ1XxQ9PI28iIw2Yzg1Rtzv1H8MXbzJmqW8qzLR68jahB8CCRAbmULQl4Rg8aJ0sTJexrbow3B8QQYKYrk7gekAuUw9Yc1RFpSJMo6vOAps9kaaTBysfL+37xO4b4hfDzRMTcWZSbOh3U/Kh5Ghh7EyQahv4Iy8smU7JyG3lygPReU5rLxMpZss1VuXNWG6sORH99iIkFY43wlxO+FmahUy2p2iV3HUV2Ycvh5dhwmMSdLWZLYMjCoI/liDYjlQwBstbG46RxLiTJexnzZLCq1IFt1N1PwIjt0Yv2i5XUJPA27j+Vyh+OoeogOOZXjTg53YTP8CYe4x+yT9mvSLfHYQobe6djDub5XLxeHmKJWlpIRhM7RiZgbtNZ06aDTpWig7aiTaIHCWYmYGws81mJ7hO7J59RaAzmd4PRNV/sn/VD2WZ0+Hny5ko0YVqORB3UxfZrl1dUtvTz5GMdiFZCQbEVqevl4QHfcgz+XjJImSzfZl5qw3Biewjh3AvE5wc4E/4b2mDw5N6R3BZoZQymoIqD4GABMJBgGEgwC6wUCsCA5rwfI+qmNSupwPRVr/5xfMtoqMgmBMNLr9ou3+Yj8lEWazw1wQYDN55h0U6j3SeY/WM9igw70s1HOn7RpuJ8OSgPQxipmoGqEgwFdmM/VfZuY5eYjU5cXmhFSwooJ9BGWxbK9yNL+Gx8xyPjF5kmassk05UUeZEBoJGYrhJwX/2XNGP3X5P5cj8eUaR3HpGUmYSolS2uzstfGrCvyi/M7Q5X7BNvwknbyMA6d4XKekNvYwarASnIYUihz3L7axuvzEXIgpg1KR5wFFlsyoFI2nCnEj4Vzqq0prunMH76/iFLjmPIU5fi8lVJrKAy1NQVZhv5GFyMBiAe5iZwXprLW9TAenJU9XUOjBkYVDDYg84j5rgRPkPL++tj0bdT6MAY5jkGbYnLJQ7WcuISYwAlsoQpMYFu6y71CtUU3v59HyTPExMoTEtfSy81YUNPGxFDAcezFJkiVO0sUJBBF9xWgtfUCTShBrSMRmDKjS5slnE5FlP3wLlpasQKE1BBrsK1Ivz6l7WsonK0ubIYhO0WYyqAT2oKlTfkNJamxNa8o5tiGDsnaSws6VLQFfsTFlnSjLT7OgIhH4fGwaEZomLw6z0UqV7rr0YUJ8xcEHxjOcSYDUomLys3kdon5GyScbiMMprJmFzLqa0K1ZVPjoND4rDOKFiK2FQRyIgKDBoDvHWfZtnWuUZDG8v3f6DsPTaOU4aUVqD1i64fzc4Wek3kLN/Sd4DtbQ3B4XFLNlrMQgqwqCIMrAFBwVIEBhcrkD6NKBFuzB/7qt+sEcOg2URLZNEuWvREHwURDL+EAiejMpBAp0jL4+SEBOgHw2jUzMRa8VmZ4bUhIgMHmOLltUaGVvE1iXw+NXZry1Fj+5+EDGzJZqGCuRzrQ/ERFyzF6Aac6/DpAbfLpomYkfgDN5UFAfiVizkUctUWil4YlUlzJh3aiDyHeP8A4RdZem8AaNpIRjY+6x/0nx6HnD74gLyJ8oZxiBgQRaI+X4kluzf3vst94D8m69d/IJKYh2YUWg53qf2icotCFl0gpj0gM5xRVaOOR/OGsBiNVDtE/Nl1KQYy+BxRlsUPIwGukZYCyuzTH010KzsyJXcqpNB6RsOFMz7BjU0VgAR+KvdPzI9YxWDzlQtztD54lXYCvpAdE4kzWXNklTcEf7RyvOMtExe9UMtdLA6W8waGxjp0rBySivSzKGHkRURk+Nc7wsuWq3L1BAUXVSaFnrstK23NIDA5Bgv+YUzFftNestQhRoR7g/aLMUPmp6xPzIaZpHI/7wGxPZzZYqDdh/lb9ocz/wB9COf6wGYxYZZrXt/aDWcCLw/nyjUreh/Mfr8Ip5uLAssB1z2X52mlsOXAI7yAnruB6/nG/YR5dSc9QVJB5EWMdf8AZbn+ImhpU4lwoqrHcDahPOA3xg4GmDgMVmzkNzoOkQVmr1i1xQqYiTpCgVIgIaspPM/lFfnWeS1Qy1ILGxpyilzbGT5xITupsOVYqP8AgE6tdz5wFPipBRqdbg9RB4ck0Ucz84ssxwDaCSDVb+nP9PhDOS0UlzvsvgebekBucGolSUlC5HvHqxu3zt5CLbCNaMzlc3VvGpwhAXblARcQ8QHxFKgj/fr4RY41LVEVM6SawFplediYezb/ABBseTjw8RzHr5TJ5peKHL8F9ajutUQ6iBvYGhHkaH0iUc6lzJhlI5Yi4JVl1Dp3gKsOdP3oBv3rRks6l9m+r0MbWRI3Ph84yufywahiL8ufoOcBTJmAG5heLz2w0Ma2PugAV5A1qSOtv1NLNllSQdwaH0hEB2rgf2q4eXgJcrES5rzZZdaqE0lCxZKszA7NpsD7sXOScdYHGzZkmbhlll++DMKukwS1qQSVFCqLULcUBjgEp2W6kjyJH5Q/OzWa40tMYjpXfz6wF3m2MWZM7ZbD6Q6jYLoZVoFAtQd7YD3h4Uv8eKqhpU2tGOwsrVhJxAukyUxpUkKRMWvgtSATa7IL1jYYlwZEt/vKp+IBgKTPQWltVdJFDSoNaGhpTwMZ2VIHM+nONNOn6levQ/CkUsqXAJ7UoO6oHi0XXCnFc7Czg9QUNA6293r5iKkrN20qR40MF9Fr7ygeRgPREjNZbKrBhRgCL8iKwccIlT5iqAJrgAAAdANhAgOpzRv+cZrPeKZcru1DHwhfGOesg7KUKu1rbxn8HwaadpiXpzIJoAPEwEUcY3tLBizwOcCf3QpVuXdOmsVOZZhh5ahcNpL1u7L3aX92vOtLmK5uI8Su0wDxUr+kBMzDO30shUGtRXp1iglTSIJmel60rvelfOBKn05QGm4dm3vG2wrjSI53lGMOoWje5fMJAtALeYamGxLB5c4edb+MGgpaAJgAp6dIzudYYsoIJUrdSNweoMaLEe74RQZniq2AtALyjP8AtpbSnOmcBflrH3l8eo/gjYyi+6oDczS/qdz6xncdLYTNakhhcEWMaPJc1TEgK9FnDe1n8V8fD+AKPM8ENQYj3h8xDf0BabGNVmuX/Vmm42iplt3e8RANZRh0WYFYAq9gejb0PgeXjE3H8MSyNYsN67Qw2kqQrKWsQK07y3FPURBzPFTZzrKFVl0qvivU/tAXPDmHSZg8TKVyiiZJQuoB1HEMJY1kj3F7M/aFTMrQkAh3KZXa4JAahkJQjamkkUI8qRDyDDESsXKluNTYZpgCk6tWGdZuqo56BM+MS+EcxE2ZPWw7Q9qBSgDP74ABNAG28KbbQEXM8EJcmYdjQgeJsLfGKCRNUVLdI13EODPYTifspbzLLtGRlYQzzLlyV1THIVUUXLGgAp1rAPScQrg7AjYE3Plah+MJnyNVLkdI6Ngv/TtiGRTNxUtHNyioz6fDXqAJ8hTxMRs79jmMwqFw64hFFe6rBxT8JrX4wHPPrBzgRMY3goDoeW5VWYZrirHat9I/eMpxfOm4icZSV7ND/wBzcyY2OU4hyjzG8gOVB0EUmPz3DySzOjFjewFz5wGbwfAkyZSh9eQi+wHs4lp3pzM4ArpFq06n9BECXxDNxs5JMsaJZYVA+7X7Ridx5xSZb/R5JuAAxHLw84CvkLNxgMvD4eXIw96zHDUp4tzNtgIbl8ISe2WSjPOe5dxpSWijc7N5VJ9IjZfks9wrzXehIVE1GrOdlHS+/SNhw9IlJKmSk7xqwmTK3c0oafdUXAH6kwGdy/ASxMfsyTLlkKZjUA1UFRXY3r8I08uaAdFQGpWlRtWlfjGJxuYGRpw6CktZjOSTVnLgKdVABTSKUpGoSaGkSi27hVPWiav1oYCQ2I3FYflEUiMk0SqhiAtPfAv8Rzh/Kc4E0kKSQOZFKwCcbLJFtoqzgjuYtONJrphS6G6Oh9DVD/rEY/D8QTpgNlCixJZUvTarG58BAKxWF1OYr8ZlxUhlNCKG24PX5RZS8eK3sbwsOHrtSgv8f3gHctzczQJU46W2D7BvBuh8YiYnK0WaQx+dIkYjDytFajUeUN6y6UcEmXQg6TUrS4J5kQD2DBLBcOi1/wDkYUVfLmxh/wCjnDNR2VgRTtilQjMalXWtNFa0YXW+4gYTGFu7LFB18Iv8JKWgWgNRet/94DO47BYqWSy4aUwII1ydQYq4KkVRg1GUkHqDFZkUxpeKUCV2JYMtxMOw1bM34esXMrM2w0xpLt9TrZZbVvLqahG/BQ2PLy2XmmKmKy1ZiAQab7b/ACrAS+LZx+hterNoWgBFTqU2F+hi04F9kM1ezxM+e+Gmgh0SWE1pTZmZqgH8NDvfmIRl2XticRhJagsonCc/RZcsbmvi60jrWJw9SCzaUW+kbtTkeg/PwgEYvL9RRzNnroAACz5iK1ObhTR2PUw9JzthY0YdG3p4N+8MrmgYkUruAOvjFPjm03sprUCAkzskyx2Zmwy6mJLfUt7xNTsKbwURBmB+8IOAyWLXRJIEcyzKW86bQ9aACOg4fMlxCEA0YC6n5EdRvFblWQVxBJFhAOZRli4LDvPI7wU0615Rm+HMlM1mxU+umrOTz8SPGthG+zTDLNlmVW1oh5nmEnCydJCtagS16dRAZqdmTKHxcxdCqDKwso9WHemU8F5/ihfAU0lXrzJP5Rl+I82mYibWZQAWVB7qjw/eNNwniRJlO52sB6mlflAUedoDiSKVNbDr0i6zvEaFkKOW46HShp/mia2Tg4tpzEBAmqp2HU/C8ZrM8f20zUPdM19P9IWWo+QEBrZSh5Zreo+UDBkSu6BYQ3hJmiXQ9IYmThUQGswWBl4ymHmFgk1lRipGoAsPdJBFagcjFljf/T3Kp9RinWg2mS1ep8ShWnwir4JP/MyT1my/9YjuAMBwHMPY1OwkszJsyVMUfdYqeZsrC9gTQE2BionZXLRQBz/tHZ+JsB9LxcqU1eyw47RwCQGmzKqimnIIGJHSYIn4XJZMsUWVLXyRa/GlYDgsrDqBag9f1gSsMNYB73OlTeoI/WPQJk2oLeFBSIE7hnDPUvhpLE7kIoPxABgPPeBn9mzJS6kgjwB/a8bSflXYyEnO475UafFwWUA1uaA/3EafG+yrBs7PK7WU7Xpq1S9gPda/waKHPuEcJgpRm4nGM7ywxkya0TWdtMtnalaitAN4DEZhLw+InzZLuJc3UulmNFYGWlq7A1rvTeNBwnwRi3cSyZTyl7vbam+rU30sCO/UCyip8hcY3FPhWlzJsypmOXZQDtWol8+QAr5R0f2X53j5mC7DDSFNCT9JmPplpqsAwALTHCqhotbFa05hr8syzB5YpIbU4U1mORZKjugCyrXT1NrkxRzOOmxZKYWVMxDAnvKtJSE2GuYxCoL/AC2h7FcGSA+vH4psQzXMuokyKirAdmp1Peu7eYhyRxCkwnD4KUZipbRJQCWnmwKonqR6wDODybsqNipnbzDtIl1EhT41vNPi1B+GtDD+Lk2o0pZSi9agk+WmgHTqYViMgo3aYycRX3ZEhiqL4NNprc+K6B5xTvjMHLZyriimoTte0cnodZLj4wE3tfw/z4wIzr8fyASO0G/Qn56bwIDHmaUNVNCNiPErX/aOh5N3pZY3OneBAgM/mkw6WuecY3L5QfEjV3r8yYECAhZ+gGJceMaXFyguAqBT3P1gQICPnYrhpRO5C1ub+cQ8okKWS323/wBMuBAgLbFNUmvl8oeA7w9IECA0fCbH6Vh//tlf/osd4ECBAU8gd6aeZmNU+QVR8lA9IcU7wcCAIGHDtBQICDJmnXStobx+VyZ4CzpUuavSZLR/hqBpBwIDk/tk4JweDwyzsNJEqYZqqSHmEaSjEgIzFRcchGh9keYP/wAGJ1XV5tLC1KcqQUCApeB8MuZZjMGNrOVUZgpZlWteYQgEW2No6hOliTKKSlWWijuqiqqjyUCggQIDkGOzCZiMzk4ea5aS8wKyjukqSajUlGG3Ix1DiLhbDNh1w/YqJOte4tUFvFSCfG9+cCBAUi8E4MCgkLQW3b94EC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UUExQWFRQWFxcXGBUXFBUYFhcUFhcVGBcXFxcXHCYeFxwjGRQUHy8gJCcpLCwsFh4xNTAqNSYrLCkBCQoKBQUFDQUFDSkYEhgpKSkpKSkpKSkpKSkpKSkpKSkpKSkpKSkpKSkpKSkpKSkpKSkpKSkpKSkpKSkpKSkpKf/AABEIAQMAwgMBIgACEQEDEQH/xAAcAAAABwEBAAAAAAAAAAAAAAAAAQIDBAUGBwj/xABCEAACAAQEAwUECQIEBQUAAAABAgADESEEBRIxBkFREyJhcYEHMpGhFCNCUmKxwdHwcuEzorLxFSSCksIIQ1Nzs//EABQBAQAAAAAAAAAAAAAAAAAAAAD/xAAUEQEAAAAAAAAAAAAAAAAAAAAA/9oADAMBAAIRAxEAPwDFgwpDeErtBqLwCjvDiGGzvDkuAflmH0MMosPJASJZiVJiNLWJcgQEgC0KEAQaiAflrEmWsMyREyUsAtFiQiwhFh9VgFIsOKsEohxYA6QYWDgwIALC9MACFUgDAgUhQgUgCpBgQYgEQBwITBwHFFWD0wtRB0gGyt4dlJBqsOosAF3h1IJVhwQD0sRMkRERolSjAS1MKRYaDQ72qrTUaWJ8aDc+XjATMOkTJSREGIRAC7BCxoA1ma26qbsPT4w/hMwlMQFmKSeVaH4G8BORIdVINVh1VgEhYUFhzTACwBAQsCCAhcAYEKpBCDgBSDgoMQApAgVgqwBwIKsCA4yjQoCG1hwQClhzVDUKWAdRocrDAhwNAOo8WGBkvMYKgqf4Kk8heK6QhJAAqSaADck7COgZbhFkSqS9JmEVdmNg1Of9Irbz6wDOGylZQFWXXQ3NSa+Cgg09QbfCpxyy1mrNnM5CVI7lNhtRrrWpsvOlxeLAynJP1hBY90KSAPO/eJuacvSpv8r4SHvzqM39It+sBgjx/IlMQJTlm94FGdiLU1a+VhQbClhGcznihJ4LfRzIcU0uGrWtdNQdrix2GwIrHfZGUSkrRFrzNBWKfiTgvDYuWVdACQaOAAw8QYDi3DnG74ckU1S2NdOwU89INlr02NY6plWZJiJQmyzVT8iNwehEc9zL2UYmTOpLXtZR51oR1qK+cXWScOT8ucTQNUiYFE1b6kuO94hST6VgNuIOkHSDKwCYODECAMQqEiFQAghAgQAgVgQDAFAgQIDioaHg0RRDyG0A8IUIQphyAMQZghCoCTgZhDVG9+QNqX3BG0XuFms7pLSYAKAsCC7EUsGNFoSL6eQ5XihwmKEs62qVUMWA5gKSRGnyKUVaZMcE6AoPXVoUaUB2FQ58dQHKA1/D+TqPrGqW5V5eQ5RomaKnKZhKLXegJ8zE4zIBTzaRGmz+e0KeIs6ctDf/AHgDOKiLj540kEVBG3Uc4ijGAk02H7w7MHdruYCHlE6svSTUy2Msnn3aaSfNCh9YnRV5OPrJp5VX40I/JVi2pAJAgoOCgDhUJEKgCMCBAgCgGDgjAFAgQIDiIN4cQxFrDyNASEMOhojyzDimAdYwFMJpClgLXJMNLZ2M9gklEd5jnZVAoLbmrsgoLmsbOZkn1OuVM1o5V2JVkYMb6irUZbaaA7Wig4Jy+XPd5cwah9VMpyPZTAaHqKspp+GNnMzhfpxwySz3pbvMmVtVdKhSPEHfwEBJ4fPcPhb5A/lSJ06bpvEfCzaVtTY/v6w/Nlh1o1x0gMznvFaorUmhSNwEMxh0LKCAvqankDHKuIOKZjOdU6cx5Ke4COQCq1vKkdvxstFl6KAJfugCl97bRmsHwmk2crFaIt7qF1HkFXem5J+FeQVeHws/C5ZNxD1ZgmrTeoTc+t/lGayn2oTDaYiP93U5U2HMD0jtk3CBpbJQFSpBBFiKUII6EVEcwbhaWheX2S3BUU7gZLWOkX2HjAaThLHtOlu7KFJeltiABT5EReGM/wAFYIyZLIaWa1NgKbelo0BgEQmFGCgChUFCgIBMHApB0gChMKgqQAgQKQcBwoCH1W0MAQ5WAdBhSmCAgwsA4ph6kNKIfQwFtw5mn0eek3dRZx1RrN6ixHiojqcnDLUzVC98A6h9pTevlf5xx6ULRtOC86dZbyQNZF5alqb1qKmwFaH1MBfTJmlxfnT4xM7QHaK9xcFxQkLr03vS9D57HwhzDz6Lfr+lTWAlTioF7xSpmTnEE6WeXKWrhO8SzDuqALmguR5QvNsfUHTt18fDr/aGZ+Ol4WQxZwgFCzEgVqxU72JBXbxEBJk+0GSqt2yPhmAqFn6ELDaqgMa+W46Rn8HxMmIZyvuHnyretPlGX4j4iw841WZLIJNjU0sVqrCttq0+7UbxD4TzGVLDyu0B91lpVhroAy9QK0PoYDpHDk2rTRyBX/y/aLwmMlwLie0M9xsCi+oBJ/1CNXAAwUAwDAGIUBCRCxAERBQtoRWAEEYOEwCqQIECA4UohVIOXAgHVMOgwwhh4QDhh+UIjkRJkrASpSxueDMjZ5PbSwuoTWDAjvMglrpCsbCjkmnOvgIxmFlFjaN5wnxXIwyGXPcSlZhpdrICQBR22TYXNq2rtUH82lst6EX2oag36i28VczF2JuLn4A0t8APON1mGAWdL1IVJpVWrVDXqRYiOc58JkotL09VAoR5Gp3FQSSDzEBO7ZWCaSSzlQgobDVUn899zvaKXD5I81xOnV7pPZo2g6aAUOnarUG/WGuGs6BcI9dalAAaqwADs+k2qSEof6X5R0KYUCioBqDtS9NJqD8IDG4iWzU+qLEOe9Wh0qAAK1vUiv8Aa8U3EHCH0ijytKzEuGpQsor9oGhqPO4840mbZwJVAASKaiTS41EV8yGra1/IQ1g8+WVK7SYy6QpYtUUNGqqjqzKykeZHKAb9neG04QtShebMJF91bs+f9EaeIeWYdZcpFl+4FtTmDet+pJPrE2loAoECBAGIXCBCiYAzCRBmEgwBwUAwIBQaCgqwIDhss2gyYSjQdYBxIeUQ2kPqKbwCgINMTdVFKkgCviQNvWG1ap6RGkmk9SeTIf8AMIDZBtFgBSnQfysJmSVmqyMKhgagi0GOkNdppcGt4DNYbH4jAuwkzZiKtzoYghfvEbOvXUCR5XjT4H2krOpLzEB5dO7PSWBNQ7jUq9118gCDQ0PI8RlgmISLTAxKnlawFuRofjD/AAhwhgMaCkwTJc6pNFmsAabgKSQCL2pttsYDN5zmyIzNInS8TKJMw91pc5DpZKujhSyhWr3K8/dinx/H8yaas7AEe5rYivftsLHXTSbUUVBrF97VeFsJgpqgh1ebVlCLVWUH3jyBrag/IiMRKmS1t2zhemnvDyqICc3GsxyO4rEIEuSRoUUAvsABSpNac+cRsXxUxVFajhDVZYFJQIpduczbbbzEQ3wYcVEzUByNR8uUJGW+EBscq9seJQATZcuaBaoHZt/l7v8AlEbLKva5hJoAmLMknxGofFf2jj5wAQA6rk00nc+I8P3hTYSlxtz8P7QHfsNxVhJnu4iX6tT84tJTqwqpDDqCCPlHnXDvyN4sck4lnYOcGlsdBNGQnunzHI+MB3qkG0Q8mzVMTJWbLNm3HNW5g+IMTGgCrBQUAGAODEJgwYAQIKBAcKWH8NJZzRRU/wA36RHBtGywmW9hKAtrpVj4nf4beniYCjxGCaSASPNtwvp+sOSsLUVr/D/BFv2moXMUONBw7VX/AA25clP7GAcbDkGIH2x11r8Qwi0weOE1C2242rsbxGm5C+oETEuQaENyNdxAaQPciK6bPAmUFzy/q5Qg4bFua9rIUH7sqYefVmEOYDJ2RizzO0b+jSL/APUfGAuMNMtQHlz6fwRWYuY0icJqErUipBuGGzD+com4doGLkB1Kkb/y0Bv8pzCRm2FaRiFVm099DaotSYnS9NtjTkRFLL9kSSzpTR2ZO+hRMA9LMfQRh8nzOZh5oKsQ6Gx/m4IrbxjtnDnEKYuUHWzCzpW6t+qncH9QYCkf2YZeRRsOGP3yz6/+5WFPIWiozr2SSXkukhjLYjuM1GKsNu+Bq09Qa2jokwQ1AeWOIOCsXhWPbjvrtfUrJyZG5jlSgIO4iVlclZksML8mHQ9I7xx7kQn4VmA78urjrp+2Phf/AKY4ViJZwk3tVFZTH6xRy/EICFicscMCnuc+vlSGMfhu4T0oY1U2QKB0oUYVryvFfi8FUGmxsR0gHeCuKzhJw1H6lyA45CttY8ufhHadYYAg1BFQfAx5tnGlBzrSOs+y7PS8tsO5qZd0r9zYj0P5iA20FBmE1gDrABhNYIQC4EJrAgOL5HJ14iUv4gT5L3j8ljW5jI1Ib0JjO8JYXVPL8pak/wDU4Kj5Fj6RqsUppWnIwGYWcy1DWH3gPzENY2aWQq11POCbMCWNrDrEebiDQ2BF9j+kBUYPNThplCKrXYdf4Y1uV4nXMaXzQ1XxQ9PI28iIw2Yzg1Rtzv1H8MXbzJmqW8qzLR68jahB8CCRAbmULQl4Rg8aJ0sTJexrbow3B8QQYKYrk7gekAuUw9Yc1RFpSJMo6vOAps9kaaTBysfL+37xO4b4hfDzRMTcWZSbOh3U/Kh5Ghh7EyQahv4Iy8smU7JyG3lygPReU5rLxMpZss1VuXNWG6sORH99iIkFY43wlxO+FmahUy2p2iV3HUV2Ycvh5dhwmMSdLWZLYMjCoI/liDYjlQwBstbG46RxLiTJexnzZLCq1IFt1N1PwIjt0Yv2i5XUJPA27j+Vyh+OoeogOOZXjTg53YTP8CYe4x+yT9mvSLfHYQobe6djDub5XLxeHmKJWlpIRhM7RiZgbtNZ06aDTpWig7aiTaIHCWYmYGws81mJ7hO7J59RaAzmd4PRNV/sn/VD2WZ0+Hny5ko0YVqORB3UxfZrl1dUtvTz5GMdiFZCQbEVqevl4QHfcgz+XjJImSzfZl5qw3Biewjh3AvE5wc4E/4b2mDw5N6R3BZoZQymoIqD4GABMJBgGEgwC6wUCsCA5rwfI+qmNSupwPRVr/5xfMtoqMgmBMNLr9ou3+Yj8lEWazw1wQYDN55h0U6j3SeY/WM9igw70s1HOn7RpuJ8OSgPQxipmoGqEgwFdmM/VfZuY5eYjU5cXmhFSwooJ9BGWxbK9yNL+Gx8xyPjF5kmassk05UUeZEBoJGYrhJwX/2XNGP3X5P5cj8eUaR3HpGUmYSolS2uzstfGrCvyi/M7Q5X7BNvwknbyMA6d4XKekNvYwarASnIYUihz3L7axuvzEXIgpg1KR5wFFlsyoFI2nCnEj4Vzqq0prunMH76/iFLjmPIU5fi8lVJrKAy1NQVZhv5GFyMBiAe5iZwXprLW9TAenJU9XUOjBkYVDDYg84j5rgRPkPL++tj0bdT6MAY5jkGbYnLJQ7WcuISYwAlsoQpMYFu6y71CtUU3v59HyTPExMoTEtfSy81YUNPGxFDAcezFJkiVO0sUJBBF9xWgtfUCTShBrSMRmDKjS5slnE5FlP3wLlpasQKE1BBrsK1Ivz6l7WsonK0ubIYhO0WYyqAT2oKlTfkNJamxNa8o5tiGDsnaSws6VLQFfsTFlnSjLT7OgIhH4fGwaEZomLw6z0UqV7rr0YUJ8xcEHxjOcSYDUomLys3kdon5GyScbiMMprJmFzLqa0K1ZVPjoND4rDOKFiK2FQRyIgKDBoDvHWfZtnWuUZDG8v3f6DsPTaOU4aUVqD1i64fzc4Wek3kLN/Sd4DtbQ3B4XFLNlrMQgqwqCIMrAFBwVIEBhcrkD6NKBFuzB/7qt+sEcOg2URLZNEuWvREHwURDL+EAiejMpBAp0jL4+SEBOgHw2jUzMRa8VmZ4bUhIgMHmOLltUaGVvE1iXw+NXZry1Fj+5+EDGzJZqGCuRzrQ/ERFyzF6Aac6/DpAbfLpomYkfgDN5UFAfiVizkUctUWil4YlUlzJh3aiDyHeP8A4RdZem8AaNpIRjY+6x/0nx6HnD74gLyJ8oZxiBgQRaI+X4kluzf3vst94D8m69d/IJKYh2YUWg53qf2icotCFl0gpj0gM5xRVaOOR/OGsBiNVDtE/Nl1KQYy+BxRlsUPIwGukZYCyuzTH010KzsyJXcqpNB6RsOFMz7BjU0VgAR+KvdPzI9YxWDzlQtztD54lXYCvpAdE4kzWXNklTcEf7RyvOMtExe9UMtdLA6W8waGxjp0rBySivSzKGHkRURk+Nc7wsuWq3L1BAUXVSaFnrstK23NIDA5Bgv+YUzFftNestQhRoR7g/aLMUPmp6xPzIaZpHI/7wGxPZzZYqDdh/lb9ocz/wB9COf6wGYxYZZrXt/aDWcCLw/nyjUreh/Mfr8Ip5uLAssB1z2X52mlsOXAI7yAnruB6/nG/YR5dSc9QVJB5EWMdf8AZbn+ImhpU4lwoqrHcDahPOA3xg4GmDgMVmzkNzoOkQVmr1i1xQqYiTpCgVIgIaspPM/lFfnWeS1Qy1ILGxpyilzbGT5xITupsOVYqP8AgE6tdz5wFPipBRqdbg9RB4ck0Ucz84ssxwDaCSDVb+nP9PhDOS0UlzvsvgebekBucGolSUlC5HvHqxu3zt5CLbCNaMzlc3VvGpwhAXblARcQ8QHxFKgj/fr4RY41LVEVM6SawFplediYezb/ABBseTjw8RzHr5TJ5peKHL8F9ajutUQ6iBvYGhHkaH0iUc6lzJhlI5Yi4JVl1Dp3gKsOdP3oBv3rRks6l9m+r0MbWRI3Ph84yufywahiL8ufoOcBTJmAG5heLz2w0Ma2PugAV5A1qSOtv1NLNllSQdwaH0hEB2rgf2q4eXgJcrES5rzZZdaqE0lCxZKszA7NpsD7sXOScdYHGzZkmbhlll++DMKukwS1qQSVFCqLULcUBjgEp2W6kjyJH5Q/OzWa40tMYjpXfz6wF3m2MWZM7ZbD6Q6jYLoZVoFAtQd7YD3h4Uv8eKqhpU2tGOwsrVhJxAukyUxpUkKRMWvgtSATa7IL1jYYlwZEt/vKp+IBgKTPQWltVdJFDSoNaGhpTwMZ2VIHM+nONNOn6levQ/CkUsqXAJ7UoO6oHi0XXCnFc7Czg9QUNA6293r5iKkrN20qR40MF9Fr7ygeRgPREjNZbKrBhRgCL8iKwccIlT5iqAJrgAAAdANhAgOpzRv+cZrPeKZcru1DHwhfGOesg7KUKu1rbxn8HwaadpiXpzIJoAPEwEUcY3tLBizwOcCf3QpVuXdOmsVOZZhh5ahcNpL1u7L3aX92vOtLmK5uI8Su0wDxUr+kBMzDO30shUGtRXp1iglTSIJmel60rvelfOBKn05QGm4dm3vG2wrjSI53lGMOoWje5fMJAtALeYamGxLB5c4edb+MGgpaAJgAp6dIzudYYsoIJUrdSNweoMaLEe74RQZniq2AtALyjP8AtpbSnOmcBflrH3l8eo/gjYyi+6oDczS/qdz6xncdLYTNakhhcEWMaPJc1TEgK9FnDe1n8V8fD+AKPM8ENQYj3h8xDf0BabGNVmuX/Vmm42iplt3e8RANZRh0WYFYAq9gejb0PgeXjE3H8MSyNYsN67Qw2kqQrKWsQK07y3FPURBzPFTZzrKFVl0qvivU/tAXPDmHSZg8TKVyiiZJQuoB1HEMJY1kj3F7M/aFTMrQkAh3KZXa4JAahkJQjamkkUI8qRDyDDESsXKluNTYZpgCk6tWGdZuqo56BM+MS+EcxE2ZPWw7Q9qBSgDP74ABNAG28KbbQEXM8EJcmYdjQgeJsLfGKCRNUVLdI13EODPYTifspbzLLtGRlYQzzLlyV1THIVUUXLGgAp1rAPScQrg7AjYE3Plah+MJnyNVLkdI6Ngv/TtiGRTNxUtHNyioz6fDXqAJ8hTxMRs79jmMwqFw64hFFe6rBxT8JrX4wHPPrBzgRMY3goDoeW5VWYZrirHat9I/eMpxfOm4icZSV7ND/wBzcyY2OU4hyjzG8gOVB0EUmPz3DySzOjFjewFz5wGbwfAkyZSh9eQi+wHs4lp3pzM4ArpFq06n9BECXxDNxs5JMsaJZYVA+7X7Ridx5xSZb/R5JuAAxHLw84CvkLNxgMvD4eXIw96zHDUp4tzNtgIbl8ISe2WSjPOe5dxpSWijc7N5VJ9IjZfks9wrzXehIVE1GrOdlHS+/SNhw9IlJKmSk7xqwmTK3c0oafdUXAH6kwGdy/ASxMfsyTLlkKZjUA1UFRXY3r8I08uaAdFQGpWlRtWlfjGJxuYGRpw6CktZjOSTVnLgKdVABTSKUpGoSaGkSi27hVPWiav1oYCQ2I3FYflEUiMk0SqhiAtPfAv8Rzh/Kc4E0kKSQOZFKwCcbLJFtoqzgjuYtONJrphS6G6Oh9DVD/rEY/D8QTpgNlCixJZUvTarG58BAKxWF1OYr8ZlxUhlNCKG24PX5RZS8eK3sbwsOHrtSgv8f3gHctzczQJU46W2D7BvBuh8YiYnK0WaQx+dIkYjDytFajUeUN6y6UcEmXQg6TUrS4J5kQD2DBLBcOi1/wDkYUVfLmxh/wCjnDNR2VgRTtilQjMalXWtNFa0YXW+4gYTGFu7LFB18Iv8JKWgWgNRet/94DO47BYqWSy4aUwII1ydQYq4KkVRg1GUkHqDFZkUxpeKUCV2JYMtxMOw1bM34esXMrM2w0xpLt9TrZZbVvLqahG/BQ2PLy2XmmKmKy1ZiAQab7b/ACrAS+LZx+hterNoWgBFTqU2F+hi04F9kM1ezxM+e+Gmgh0SWE1pTZmZqgH8NDvfmIRl2XticRhJagsonCc/RZcsbmvi60jrWJw9SCzaUW+kbtTkeg/PwgEYvL9RRzNnroAACz5iK1ObhTR2PUw9JzthY0YdG3p4N+8MrmgYkUruAOvjFPjm03sprUCAkzskyx2Zmwy6mJLfUt7xNTsKbwURBmB+8IOAyWLXRJIEcyzKW86bQ9aACOg4fMlxCEA0YC6n5EdRvFblWQVxBJFhAOZRli4LDvPI7wU0615Rm+HMlM1mxU+umrOTz8SPGthG+zTDLNlmVW1oh5nmEnCydJCtagS16dRAZqdmTKHxcxdCqDKwso9WHemU8F5/ihfAU0lXrzJP5Rl+I82mYibWZQAWVB7qjw/eNNwniRJlO52sB6mlflAUedoDiSKVNbDr0i6zvEaFkKOW46HShp/mia2Tg4tpzEBAmqp2HU/C8ZrM8f20zUPdM19P9IWWo+QEBrZSh5Zreo+UDBkSu6BYQ3hJmiXQ9IYmThUQGswWBl4ymHmFgk1lRipGoAsPdJBFagcjFljf/T3Kp9RinWg2mS1ep8ShWnwir4JP/MyT1my/9YjuAMBwHMPY1OwkszJsyVMUfdYqeZsrC9gTQE2BionZXLRQBz/tHZ+JsB9LxcqU1eyw47RwCQGmzKqimnIIGJHSYIn4XJZMsUWVLXyRa/GlYDgsrDqBag9f1gSsMNYB73OlTeoI/WPQJk2oLeFBSIE7hnDPUvhpLE7kIoPxABgPPeBn9mzJS6kgjwB/a8bSflXYyEnO475UafFwWUA1uaA/3EafG+yrBs7PK7WU7Xpq1S9gPda/waKHPuEcJgpRm4nGM7ywxkya0TWdtMtnalaitAN4DEZhLw+InzZLuJc3UulmNFYGWlq7A1rvTeNBwnwRi3cSyZTyl7vbam+rU30sCO/UCyip8hcY3FPhWlzJsypmOXZQDtWol8+QAr5R0f2X53j5mC7DDSFNCT9JmPplpqsAwALTHCqhotbFa05hr8syzB5YpIbU4U1mORZKjugCyrXT1NrkxRzOOmxZKYWVMxDAnvKtJSE2GuYxCoL/AC2h7FcGSA+vH4psQzXMuokyKirAdmp1Peu7eYhyRxCkwnD4KUZipbRJQCWnmwKonqR6wDODybsqNipnbzDtIl1EhT41vNPi1B+GtDD+Lk2o0pZSi9agk+WmgHTqYViMgo3aYycRX3ZEhiqL4NNprc+K6B5xTvjMHLZyriimoTte0cnodZLj4wE3tfw/z4wIzr8fyASO0G/Qn56bwIDHmaUNVNCNiPErX/aOh5N3pZY3OneBAgM/mkw6WuecY3L5QfEjV3r8yYECAhZ+gGJceMaXFyguAqBT3P1gQICPnYrhpRO5C1ub+cQ8okKWS323/wBMuBAgLbFNUmvl8oeA7w9IECA0fCbH6Vh//tlf/osd4ECBAU8gd6aeZmNU+QVR8lA9IcU7wcCAIGHDtBQICDJmnXStobx+VyZ4CzpUuavSZLR/hqBpBwIDk/tk4JweDwyzsNJEqYZqqSHmEaSjEgIzFRcchGh9keYP/wAGJ1XV5tLC1KcqQUCApeB8MuZZjMGNrOVUZgpZlWteYQgEW2No6hOliTKKSlWWijuqiqqjyUCggQIDkGOzCZiMzk4ea5aS8wKyjukqSajUlGG3Ix1DiLhbDNh1w/YqJOte4tUFvFSCfG9+cCBAUi8E4MCgkLQW3b94ECB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3147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Compromise of 1877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956304" cy="38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Democrats nominated NY Governor Samuel J. Tilden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240280"/>
            <a:ext cx="4343400" cy="3877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Republicans nominated OH Governor Rutherford B. Hayes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File:President Rutherford Hayes 1870 - 1880 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41522"/>
            <a:ext cx="2655824" cy="3232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e/ef/SJTilden_of_NY.jpg/220px-SJTilden_of_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199"/>
            <a:ext cx="2354326" cy="3349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3245331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candidate won the electoral majority – was solved by the </a:t>
            </a:r>
            <a:r>
              <a:rPr lang="en-US" u="sng" dirty="0"/>
              <a:t>Compromise of 1877</a:t>
            </a:r>
            <a:r>
              <a:rPr lang="en-US" dirty="0"/>
              <a:t>: Hayes was elected as a Republican president, with the assurance that he would remove military occupation in the South.</a:t>
            </a:r>
          </a:p>
        </p:txBody>
      </p:sp>
    </p:spTree>
    <p:extLst>
      <p:ext uri="{BB962C8B-B14F-4D97-AF65-F5344CB8AC3E}">
        <p14:creationId xmlns:p14="http://schemas.microsoft.com/office/powerpoint/2010/main" val="10369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B. Hayes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Dates in Office: 1877-1881</a:t>
            </a:r>
          </a:p>
          <a:p>
            <a:pPr marL="0" indent="0">
              <a:buNone/>
            </a:pPr>
            <a:r>
              <a:rPr lang="en-US" dirty="0" smtClean="0"/>
              <a:t>Nickname: </a:t>
            </a:r>
            <a:r>
              <a:rPr lang="en-US" dirty="0" err="1" smtClean="0"/>
              <a:t>Rutherfraud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Political Party: Republican</a:t>
            </a:r>
          </a:p>
          <a:p>
            <a:pPr marL="0" indent="0">
              <a:buNone/>
            </a:pPr>
            <a:r>
              <a:rPr lang="en-US" dirty="0" smtClean="0"/>
              <a:t>Major Events:</a:t>
            </a:r>
          </a:p>
          <a:p>
            <a:r>
              <a:rPr lang="en-US" dirty="0"/>
              <a:t> </a:t>
            </a:r>
            <a:r>
              <a:rPr lang="en-US" dirty="0" smtClean="0"/>
              <a:t>Compromise of 1877</a:t>
            </a:r>
          </a:p>
          <a:p>
            <a:r>
              <a:rPr lang="en-US" dirty="0" smtClean="0"/>
              <a:t>Great Railroad Strike of 1877</a:t>
            </a:r>
          </a:p>
          <a:p>
            <a:r>
              <a:rPr lang="en-US" dirty="0" smtClean="0"/>
              <a:t>Knights of Labor is established</a:t>
            </a:r>
          </a:p>
          <a:p>
            <a:endParaRPr lang="en-US" dirty="0"/>
          </a:p>
        </p:txBody>
      </p:sp>
      <p:pic>
        <p:nvPicPr>
          <p:cNvPr id="2050" name="Picture 2" descr="File:President Rutherford Hayes 1870 - 1880 Restore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657600" cy="445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sz="4000" dirty="0" smtClean="0"/>
              <a:t>Why did Samuel Clemens name the post-Reconstruction era the “Gilded Age”?  Cite an example of this definition.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2391</TotalTime>
  <Words>1007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Book Antiqua</vt:lpstr>
      <vt:lpstr>Wingdings</vt:lpstr>
      <vt:lpstr>Hardcover</vt:lpstr>
      <vt:lpstr>Political Paralysis in the Gilded Age</vt:lpstr>
      <vt:lpstr>The Gilded Age</vt:lpstr>
      <vt:lpstr>The “Era of Good Stealings”</vt:lpstr>
      <vt:lpstr>The “Era of Good Stealings”</vt:lpstr>
      <vt:lpstr>Post-War Money Troubles</vt:lpstr>
      <vt:lpstr>Ulysses S. Grant</vt:lpstr>
      <vt:lpstr>Compromise of 1877</vt:lpstr>
      <vt:lpstr>Rutherford B. Hayes</vt:lpstr>
      <vt:lpstr>Bell Ringer</vt:lpstr>
      <vt:lpstr>The Republican Party Splits</vt:lpstr>
      <vt:lpstr>James Garfield</vt:lpstr>
      <vt:lpstr>Chester A. Arthur</vt:lpstr>
      <vt:lpstr>Civil Service Reform</vt:lpstr>
      <vt:lpstr>Mudslinging in ‘84</vt:lpstr>
      <vt:lpstr>Grover Cleveland</vt:lpstr>
      <vt:lpstr>The Lone Democrat</vt:lpstr>
      <vt:lpstr>A Budgetary Anomaly</vt:lpstr>
      <vt:lpstr>Benjamin Harrison</vt:lpstr>
      <vt:lpstr>The Billion Dollar Congress</vt:lpstr>
      <vt:lpstr>Grover Cleveland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Paralysis in the Gilded Age</dc:title>
  <dc:creator>Macie</dc:creator>
  <cp:lastModifiedBy>David Cummings</cp:lastModifiedBy>
  <cp:revision>35</cp:revision>
  <dcterms:created xsi:type="dcterms:W3CDTF">2012-01-07T22:11:29Z</dcterms:created>
  <dcterms:modified xsi:type="dcterms:W3CDTF">2016-12-15T19:37:55Z</dcterms:modified>
</cp:coreProperties>
</file>