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363" r:id="rId2"/>
    <p:sldId id="364" r:id="rId3"/>
    <p:sldId id="365" r:id="rId4"/>
    <p:sldId id="366" r:id="rId5"/>
    <p:sldId id="367" r:id="rId6"/>
    <p:sldId id="368" r:id="rId7"/>
    <p:sldId id="369" r:id="rId8"/>
    <p:sldId id="370" r:id="rId9"/>
    <p:sldId id="371" r:id="rId10"/>
    <p:sldId id="372" r:id="rId11"/>
    <p:sldId id="373" r:id="rId12"/>
    <p:sldId id="374" r:id="rId13"/>
    <p:sldId id="375" r:id="rId14"/>
    <p:sldId id="413" r:id="rId15"/>
    <p:sldId id="414" r:id="rId16"/>
    <p:sldId id="376" r:id="rId17"/>
    <p:sldId id="377" r:id="rId18"/>
    <p:sldId id="378" r:id="rId19"/>
    <p:sldId id="379" r:id="rId20"/>
    <p:sldId id="380" r:id="rId21"/>
    <p:sldId id="381" r:id="rId22"/>
    <p:sldId id="382" r:id="rId23"/>
    <p:sldId id="383" r:id="rId24"/>
    <p:sldId id="384" r:id="rId25"/>
    <p:sldId id="385" r:id="rId26"/>
    <p:sldId id="386" r:id="rId27"/>
    <p:sldId id="387" r:id="rId28"/>
    <p:sldId id="388" r:id="rId29"/>
    <p:sldId id="389" r:id="rId30"/>
    <p:sldId id="390" r:id="rId31"/>
    <p:sldId id="391" r:id="rId32"/>
    <p:sldId id="392" r:id="rId33"/>
    <p:sldId id="393" r:id="rId34"/>
    <p:sldId id="396" r:id="rId35"/>
    <p:sldId id="400" r:id="rId36"/>
    <p:sldId id="394" r:id="rId37"/>
    <p:sldId id="401" r:id="rId38"/>
    <p:sldId id="402" r:id="rId39"/>
    <p:sldId id="403" r:id="rId40"/>
    <p:sldId id="404" r:id="rId41"/>
    <p:sldId id="395" r:id="rId42"/>
    <p:sldId id="406" r:id="rId43"/>
    <p:sldId id="407" r:id="rId44"/>
    <p:sldId id="409" r:id="rId45"/>
    <p:sldId id="411"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197" autoAdjust="0"/>
  </p:normalViewPr>
  <p:slideViewPr>
    <p:cSldViewPr>
      <p:cViewPr varScale="1">
        <p:scale>
          <a:sx n="70" d="100"/>
          <a:sy n="70" d="100"/>
        </p:scale>
        <p:origin x="1974" y="6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CEC831A-FFD9-425E-9951-642F687149C3}" type="datetimeFigureOut">
              <a:rPr lang="en-US"/>
              <a:pPr>
                <a:defRPr/>
              </a:pPr>
              <a:t>12/15/2016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3A8B2E7-A056-4962-9965-0EEA98298F89}" type="slidenum">
              <a:rPr lang="en-US"/>
              <a:pPr>
                <a:defRPr/>
              </a:pPr>
              <a:t>‹#›</a:t>
            </a:fld>
            <a:endParaRPr lang="en-US"/>
          </a:p>
        </p:txBody>
      </p:sp>
    </p:spTree>
    <p:extLst>
      <p:ext uri="{BB962C8B-B14F-4D97-AF65-F5344CB8AC3E}">
        <p14:creationId xmlns:p14="http://schemas.microsoft.com/office/powerpoint/2010/main" val="13978875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Train_robbery"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en.wikipedia.org/wiki/Hole_in_the_Wall_Gang" TargetMode="External"/><Relationship Id="rId4" Type="http://schemas.openxmlformats.org/officeDocument/2006/relationships/hyperlink" Target="http://en.wikipedia.org/wiki/Bank_robber"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n.wikipedia.org/wiki/American_Old_West"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en.wikipedia.org/wiki/James-Younger_Gang" TargetMode="External"/><Relationship Id="rId5" Type="http://schemas.openxmlformats.org/officeDocument/2006/relationships/hyperlink" Target="http://en.wikipedia.org/wiki/Missouri" TargetMode="External"/><Relationship Id="rId4" Type="http://schemas.openxmlformats.org/officeDocument/2006/relationships/hyperlink" Target="http://en.wikipedia.org/wiki/Outlaw"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en.wikipedia.org/wiki/Pack-horse" TargetMode="External"/><Relationship Id="rId13" Type="http://schemas.openxmlformats.org/officeDocument/2006/relationships/hyperlink" Target="http://en.wikipedia.org/wiki/Overall" TargetMode="External"/><Relationship Id="rId18" Type="http://schemas.openxmlformats.org/officeDocument/2006/relationships/hyperlink" Target="http://en.wikipedia.org/wiki/Copper" TargetMode="External"/><Relationship Id="rId3" Type="http://schemas.openxmlformats.org/officeDocument/2006/relationships/hyperlink" Target="http://en.wikipedia.org/wiki/Canvas" TargetMode="External"/><Relationship Id="rId7" Type="http://schemas.openxmlformats.org/officeDocument/2006/relationships/hyperlink" Target="http://en.wikipedia.org/wiki/Levi_Strauss_&amp;_Co." TargetMode="External"/><Relationship Id="rId12" Type="http://schemas.openxmlformats.org/officeDocument/2006/relationships/hyperlink" Target="http://en.wikipedia.org/wiki/Jacob_Davis" TargetMode="External"/><Relationship Id="rId17" Type="http://schemas.openxmlformats.org/officeDocument/2006/relationships/hyperlink" Target="http://patft1.uspto.gov/netacgi/nph-Parser?Sect1=PTO2&amp;Sect2=HITOFF&amp;u=/netahtml/PTO/search-adv.htm&amp;r=130&amp;f=G&amp;l=50&amp;d=PALL&amp;s1=18730520.PD.&amp;p=3&amp;OS=&amp;RS=ISD/18730520" TargetMode="External"/><Relationship Id="rId2" Type="http://schemas.openxmlformats.org/officeDocument/2006/relationships/slide" Target="../slides/slide7.xml"/><Relationship Id="rId16" Type="http://schemas.openxmlformats.org/officeDocument/2006/relationships/hyperlink" Target="http://en.wikipedia.org/wiki/United_States_Patent_and_Trademark_Office" TargetMode="External"/><Relationship Id="rId1" Type="http://schemas.openxmlformats.org/officeDocument/2006/relationships/notesMaster" Target="../notesMasters/notesMaster1.xml"/><Relationship Id="rId6" Type="http://schemas.openxmlformats.org/officeDocument/2006/relationships/hyperlink" Target="http://en.wikipedia.org/wiki/Wholesale" TargetMode="External"/><Relationship Id="rId11" Type="http://schemas.openxmlformats.org/officeDocument/2006/relationships/hyperlink" Target="http://en.wikipedia.org/wiki/Mining" TargetMode="External"/><Relationship Id="rId5" Type="http://schemas.openxmlformats.org/officeDocument/2006/relationships/hyperlink" Target="http://en.wikipedia.org/wiki/Conestoga_wagon" TargetMode="External"/><Relationship Id="rId15" Type="http://schemas.openxmlformats.org/officeDocument/2006/relationships/hyperlink" Target="http://en.wikipedia.org/wiki/1873" TargetMode="External"/><Relationship Id="rId10" Type="http://schemas.openxmlformats.org/officeDocument/2006/relationships/hyperlink" Target="http://en.wikipedia.org/wiki/Prospecting" TargetMode="External"/><Relationship Id="rId4" Type="http://schemas.openxmlformats.org/officeDocument/2006/relationships/hyperlink" Target="http://en.wikipedia.org/wiki/Sailcloth" TargetMode="External"/><Relationship Id="rId9" Type="http://schemas.openxmlformats.org/officeDocument/2006/relationships/hyperlink" Target="http://en.wikipedia.org/wiki/Wikipedia:Citation_needed" TargetMode="External"/><Relationship Id="rId14" Type="http://schemas.openxmlformats.org/officeDocument/2006/relationships/hyperlink" Target="http://en.wikipedia.org/wiki/May_2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CD91F1-CAD0-42AE-9ABD-67FCDED09E03}" type="slidenum">
              <a:rPr lang="en-US" smtClean="0"/>
              <a:pPr/>
              <a:t>4</a:t>
            </a:fld>
            <a:endParaRPr lang="en-US" smtClean="0"/>
          </a:p>
        </p:txBody>
      </p:sp>
    </p:spTree>
    <p:extLst>
      <p:ext uri="{BB962C8B-B14F-4D97-AF65-F5344CB8AC3E}">
        <p14:creationId xmlns:p14="http://schemas.microsoft.com/office/powerpoint/2010/main" val="72612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869400-818A-4FB1-B870-717379B83F2B}" type="slidenum">
              <a:rPr lang="en-US" smtClean="0"/>
              <a:pPr/>
              <a:t>13</a:t>
            </a:fld>
            <a:endParaRPr lang="en-US" smtClean="0"/>
          </a:p>
        </p:txBody>
      </p:sp>
    </p:spTree>
    <p:extLst>
      <p:ext uri="{BB962C8B-B14F-4D97-AF65-F5344CB8AC3E}">
        <p14:creationId xmlns:p14="http://schemas.microsoft.com/office/powerpoint/2010/main" val="3915196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44B0B3-CA9D-4AC7-A1AB-10181BFDBDE4}" type="slidenum">
              <a:rPr lang="en-US" smtClean="0"/>
              <a:pPr/>
              <a:t>14</a:t>
            </a:fld>
            <a:endParaRPr lang="en-US" smtClean="0"/>
          </a:p>
        </p:txBody>
      </p:sp>
    </p:spTree>
    <p:extLst>
      <p:ext uri="{BB962C8B-B14F-4D97-AF65-F5344CB8AC3E}">
        <p14:creationId xmlns:p14="http://schemas.microsoft.com/office/powerpoint/2010/main" val="857066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BFAFBD-AF0F-4E47-84E9-8748F309C5D4}" type="slidenum">
              <a:rPr lang="en-US" smtClean="0"/>
              <a:pPr/>
              <a:t>16</a:t>
            </a:fld>
            <a:endParaRPr lang="en-US" smtClean="0"/>
          </a:p>
        </p:txBody>
      </p:sp>
    </p:spTree>
    <p:extLst>
      <p:ext uri="{BB962C8B-B14F-4D97-AF65-F5344CB8AC3E}">
        <p14:creationId xmlns:p14="http://schemas.microsoft.com/office/powerpoint/2010/main" val="2700158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B2A42C-3AA5-4D81-B717-1F3BE96DA74A}" type="slidenum">
              <a:rPr lang="en-US" smtClean="0"/>
              <a:pPr/>
              <a:t>19</a:t>
            </a:fld>
            <a:endParaRPr lang="en-US" smtClean="0"/>
          </a:p>
        </p:txBody>
      </p:sp>
    </p:spTree>
    <p:extLst>
      <p:ext uri="{BB962C8B-B14F-4D97-AF65-F5344CB8AC3E}">
        <p14:creationId xmlns:p14="http://schemas.microsoft.com/office/powerpoint/2010/main" val="2727825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CCD87B-49E0-4E93-B40F-1ED8B6FA3094}" type="slidenum">
              <a:rPr lang="en-US" smtClean="0"/>
              <a:pPr/>
              <a:t>20</a:t>
            </a:fld>
            <a:endParaRPr lang="en-US" smtClean="0"/>
          </a:p>
        </p:txBody>
      </p:sp>
    </p:spTree>
    <p:extLst>
      <p:ext uri="{BB962C8B-B14F-4D97-AF65-F5344CB8AC3E}">
        <p14:creationId xmlns:p14="http://schemas.microsoft.com/office/powerpoint/2010/main" val="2092569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Texas to Kansas </a:t>
            </a:r>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3529B9-9291-45C7-99DD-AEE03915FE12}" type="slidenum">
              <a:rPr lang="en-US" smtClean="0"/>
              <a:pPr/>
              <a:t>21</a:t>
            </a:fld>
            <a:endParaRPr lang="en-US" smtClean="0"/>
          </a:p>
        </p:txBody>
      </p:sp>
    </p:spTree>
    <p:extLst>
      <p:ext uri="{BB962C8B-B14F-4D97-AF65-F5344CB8AC3E}">
        <p14:creationId xmlns:p14="http://schemas.microsoft.com/office/powerpoint/2010/main" val="447134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01BDB3-7CDB-46A3-88CE-CED27693DD76}" type="slidenum">
              <a:rPr lang="en-US" smtClean="0"/>
              <a:pPr/>
              <a:t>23</a:t>
            </a:fld>
            <a:endParaRPr lang="en-US" smtClean="0"/>
          </a:p>
        </p:txBody>
      </p:sp>
    </p:spTree>
    <p:extLst>
      <p:ext uri="{BB962C8B-B14F-4D97-AF65-F5344CB8AC3E}">
        <p14:creationId xmlns:p14="http://schemas.microsoft.com/office/powerpoint/2010/main" val="3792199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Vigilance committees:  AKA: Vigilantes</a:t>
            </a:r>
          </a:p>
          <a:p>
            <a:pPr eaLnBrk="1" hangingPunct="1">
              <a:spcBef>
                <a:spcPct val="0"/>
              </a:spcBef>
            </a:pPr>
            <a:r>
              <a:rPr lang="en-US" dirty="0" smtClean="0"/>
              <a:t>	Groups that set themselves up as the law and sometimes didn’t bother with a trial before hanging.</a:t>
            </a:r>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87A16EB-5CCF-44DD-8B69-AA799DF0A82B}" type="slidenum">
              <a:rPr lang="en-US" smtClean="0"/>
              <a:pPr/>
              <a:t>26</a:t>
            </a:fld>
            <a:endParaRPr lang="en-US" smtClean="0"/>
          </a:p>
        </p:txBody>
      </p:sp>
    </p:spTree>
    <p:extLst>
      <p:ext uri="{BB962C8B-B14F-4D97-AF65-F5344CB8AC3E}">
        <p14:creationId xmlns:p14="http://schemas.microsoft.com/office/powerpoint/2010/main" val="3585300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BB3D99-EC77-4037-B7B9-DE2213C45007}" type="slidenum">
              <a:rPr lang="en-US" smtClean="0"/>
              <a:pPr/>
              <a:t>27</a:t>
            </a:fld>
            <a:endParaRPr lang="en-US" smtClean="0"/>
          </a:p>
        </p:txBody>
      </p:sp>
    </p:spTree>
    <p:extLst>
      <p:ext uri="{BB962C8B-B14F-4D97-AF65-F5344CB8AC3E}">
        <p14:creationId xmlns:p14="http://schemas.microsoft.com/office/powerpoint/2010/main" val="1071314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Henry McCarty</a:t>
            </a:r>
            <a:r>
              <a:rPr lang="en-US" dirty="0" smtClean="0"/>
              <a:t>, AKA: </a:t>
            </a:r>
            <a:r>
              <a:rPr lang="en-US" b="1" dirty="0" smtClean="0"/>
              <a:t>Henry Antrim</a:t>
            </a:r>
            <a:r>
              <a:rPr lang="en-US" dirty="0" smtClean="0"/>
              <a:t>, William H. </a:t>
            </a:r>
            <a:r>
              <a:rPr lang="en-US" dirty="0" err="1" smtClean="0"/>
              <a:t>Bonney</a:t>
            </a:r>
            <a:r>
              <a:rPr lang="en-US" dirty="0" smtClean="0"/>
              <a:t>, or BILLY THE KID</a:t>
            </a:r>
          </a:p>
          <a:p>
            <a:pPr eaLnBrk="1" hangingPunct="1">
              <a:spcBef>
                <a:spcPct val="0"/>
              </a:spcBef>
              <a:buFontTx/>
              <a:buChar char="•"/>
            </a:pPr>
            <a:r>
              <a:rPr lang="en-US" dirty="0" smtClean="0"/>
              <a:t>notorious outlaw and beloved folk hero</a:t>
            </a:r>
          </a:p>
          <a:p>
            <a:pPr eaLnBrk="1" hangingPunct="1">
              <a:spcBef>
                <a:spcPct val="0"/>
              </a:spcBef>
              <a:buFontTx/>
              <a:buChar char="•"/>
            </a:pPr>
            <a:r>
              <a:rPr lang="en-US" dirty="0" smtClean="0"/>
              <a:t>According to legend, he killed 21 men, one for each year of his life, but he most likely participated in the killing of less than half that number.</a:t>
            </a:r>
          </a:p>
          <a:p>
            <a:pPr eaLnBrk="1" hangingPunct="1">
              <a:spcBef>
                <a:spcPct val="0"/>
              </a:spcBef>
            </a:pPr>
            <a:endParaRPr lang="en-US" b="1" dirty="0" smtClean="0"/>
          </a:p>
          <a:p>
            <a:pPr eaLnBrk="1" hangingPunct="1">
              <a:spcBef>
                <a:spcPct val="0"/>
              </a:spcBef>
            </a:pPr>
            <a:r>
              <a:rPr lang="en-US" b="1" dirty="0" smtClean="0"/>
              <a:t>Robert </a:t>
            </a:r>
            <a:r>
              <a:rPr lang="en-US" b="1" dirty="0" err="1" smtClean="0"/>
              <a:t>LeRoy</a:t>
            </a:r>
            <a:r>
              <a:rPr lang="en-US" b="1" dirty="0" smtClean="0"/>
              <a:t> Parker, AKA: Butch Cassidy  and Harry Alonzo </a:t>
            </a:r>
            <a:r>
              <a:rPr lang="en-US" b="1" dirty="0" err="1" smtClean="0"/>
              <a:t>Longabaugh</a:t>
            </a:r>
            <a:r>
              <a:rPr lang="en-US" dirty="0" smtClean="0"/>
              <a:t>, AKA: The Sundance Kid</a:t>
            </a:r>
            <a:endParaRPr lang="en-US" b="1" dirty="0" smtClean="0"/>
          </a:p>
          <a:p>
            <a:pPr eaLnBrk="1" hangingPunct="1">
              <a:spcBef>
                <a:spcPct val="0"/>
              </a:spcBef>
              <a:buFontTx/>
              <a:buChar char="•"/>
            </a:pPr>
            <a:r>
              <a:rPr lang="en-US" dirty="0" smtClean="0"/>
              <a:t>notorious </a:t>
            </a:r>
            <a:r>
              <a:rPr lang="en-US" dirty="0" smtClean="0">
                <a:hlinkClick r:id="rId3" tooltip="Train robbery"/>
              </a:rPr>
              <a:t>train</a:t>
            </a:r>
            <a:r>
              <a:rPr lang="en-US" dirty="0" smtClean="0"/>
              <a:t> robbers, </a:t>
            </a:r>
            <a:r>
              <a:rPr lang="en-US" dirty="0" smtClean="0">
                <a:hlinkClick r:id="rId4" tooltip="Bank robber"/>
              </a:rPr>
              <a:t>bank robber</a:t>
            </a:r>
            <a:r>
              <a:rPr lang="en-US" dirty="0" smtClean="0"/>
              <a:t>s and leaders of the </a:t>
            </a:r>
            <a:r>
              <a:rPr lang="en-US" dirty="0" smtClean="0">
                <a:hlinkClick r:id="rId5" tooltip="Hole in the Wall Gang"/>
              </a:rPr>
              <a:t>Hole in the Wall Gang</a:t>
            </a:r>
            <a:endParaRPr lang="en-US" dirty="0"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8D169-967A-43FE-B146-DCE46739C469}" type="slidenum">
              <a:rPr lang="en-US" smtClean="0"/>
              <a:pPr/>
              <a:t>28</a:t>
            </a:fld>
            <a:endParaRPr lang="en-US" smtClean="0"/>
          </a:p>
        </p:txBody>
      </p:sp>
    </p:spTree>
    <p:extLst>
      <p:ext uri="{BB962C8B-B14F-4D97-AF65-F5344CB8AC3E}">
        <p14:creationId xmlns:p14="http://schemas.microsoft.com/office/powerpoint/2010/main" val="781870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66323D-9F07-4FED-BF7A-6199386BDE55}" type="slidenum">
              <a:rPr lang="en-US" smtClean="0"/>
              <a:pPr/>
              <a:t>5</a:t>
            </a:fld>
            <a:endParaRPr lang="en-US" smtClean="0"/>
          </a:p>
        </p:txBody>
      </p:sp>
    </p:spTree>
    <p:extLst>
      <p:ext uri="{BB962C8B-B14F-4D97-AF65-F5344CB8AC3E}">
        <p14:creationId xmlns:p14="http://schemas.microsoft.com/office/powerpoint/2010/main" val="2515504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an </a:t>
            </a:r>
            <a:r>
              <a:rPr lang="en-US" smtClean="0">
                <a:hlinkClick r:id="rId3" tooltip="American Old West"/>
              </a:rPr>
              <a:t>American</a:t>
            </a:r>
            <a:r>
              <a:rPr lang="en-US" smtClean="0"/>
              <a:t> </a:t>
            </a:r>
            <a:r>
              <a:rPr lang="en-US" smtClean="0">
                <a:hlinkClick r:id="rId4" tooltip="Outlaw"/>
              </a:rPr>
              <a:t>outlaw</a:t>
            </a:r>
            <a:r>
              <a:rPr lang="en-US" smtClean="0"/>
              <a:t> in the state of </a:t>
            </a:r>
            <a:r>
              <a:rPr lang="en-US" smtClean="0">
                <a:hlinkClick r:id="rId5" tooltip="Missouri"/>
              </a:rPr>
              <a:t>Missouri</a:t>
            </a:r>
            <a:r>
              <a:rPr lang="en-US" smtClean="0"/>
              <a:t> and the most famous member of the </a:t>
            </a:r>
            <a:r>
              <a:rPr lang="en-US" smtClean="0">
                <a:hlinkClick r:id="rId6" tooltip="James-Younger Gang"/>
              </a:rPr>
              <a:t>James-Younger Gang</a:t>
            </a:r>
            <a:r>
              <a:rPr lang="en-US" smtClean="0"/>
              <a:t>. After his death, he became a legendary figure of the </a:t>
            </a:r>
            <a:r>
              <a:rPr lang="en-US" smtClean="0">
                <a:hlinkClick r:id="rId3" tooltip="American Old West"/>
              </a:rPr>
              <a:t>Wild West</a:t>
            </a:r>
            <a:r>
              <a:rPr lang="en-US" smtClean="0"/>
              <a:t>, although his robberies benefited only him and his band.</a:t>
            </a:r>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4AF185-AB38-4049-8A5B-750DC606F29A}" type="slidenum">
              <a:rPr lang="en-US" smtClean="0"/>
              <a:pPr/>
              <a:t>29</a:t>
            </a:fld>
            <a:endParaRPr lang="en-US" smtClean="0"/>
          </a:p>
        </p:txBody>
      </p:sp>
    </p:spTree>
    <p:extLst>
      <p:ext uri="{BB962C8B-B14F-4D97-AF65-F5344CB8AC3E}">
        <p14:creationId xmlns:p14="http://schemas.microsoft.com/office/powerpoint/2010/main" val="4206487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Gunfight lasted only about 30 seconds</a:t>
            </a:r>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255DEC-CBB2-4EDD-A65D-A35901BFB779}" type="slidenum">
              <a:rPr lang="en-US" smtClean="0"/>
              <a:pPr/>
              <a:t>30</a:t>
            </a:fld>
            <a:endParaRPr lang="en-US" smtClean="0"/>
          </a:p>
        </p:txBody>
      </p:sp>
    </p:spTree>
    <p:extLst>
      <p:ext uri="{BB962C8B-B14F-4D97-AF65-F5344CB8AC3E}">
        <p14:creationId xmlns:p14="http://schemas.microsoft.com/office/powerpoint/2010/main" val="1025845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William Frederick Cody, AKA: Buffalo Bill</a:t>
            </a:r>
          </a:p>
          <a:p>
            <a:pPr eaLnBrk="1" hangingPunct="1">
              <a:spcBef>
                <a:spcPct val="0"/>
              </a:spcBef>
              <a:buFontTx/>
              <a:buChar char="•"/>
            </a:pPr>
            <a:r>
              <a:rPr lang="en-US" dirty="0" smtClean="0"/>
              <a:t>master buffalo hunter</a:t>
            </a:r>
          </a:p>
          <a:p>
            <a:pPr eaLnBrk="1" hangingPunct="1">
              <a:spcBef>
                <a:spcPct val="0"/>
              </a:spcBef>
              <a:buFontTx/>
              <a:buChar char="•"/>
            </a:pPr>
            <a:r>
              <a:rPr lang="en-US" dirty="0" err="1" smtClean="0"/>
              <a:t>Reeenactments</a:t>
            </a:r>
            <a:r>
              <a:rPr lang="en-US" dirty="0" smtClean="0"/>
              <a:t> of history combined with displays of showmanship, sharp-shooting, hunts, racing, or rodeo style events. Each show was 3-4 hours long and attracted crowds of thousands of people daily.</a:t>
            </a:r>
          </a:p>
          <a:p>
            <a:pPr eaLnBrk="1" hangingPunct="1">
              <a:spcBef>
                <a:spcPct val="0"/>
              </a:spcBef>
              <a:buFontTx/>
              <a:buChar char="•"/>
            </a:pPr>
            <a:endParaRPr lang="en-US" dirty="0" smtClean="0"/>
          </a:p>
          <a:p>
            <a:pPr eaLnBrk="1" hangingPunct="1">
              <a:spcBef>
                <a:spcPct val="0"/>
              </a:spcBef>
            </a:pPr>
            <a:r>
              <a:rPr lang="en-US" b="1" dirty="0" smtClean="0"/>
              <a:t>Phoebe Ann Mosey, AKA: Annie Oakley</a:t>
            </a:r>
          </a:p>
          <a:p>
            <a:pPr eaLnBrk="1" hangingPunct="1">
              <a:spcBef>
                <a:spcPct val="0"/>
              </a:spcBef>
              <a:buFontTx/>
              <a:buChar char="•"/>
            </a:pPr>
            <a:r>
              <a:rPr lang="en-US" dirty="0" smtClean="0"/>
              <a:t>Sharpshooter</a:t>
            </a:r>
          </a:p>
          <a:p>
            <a:pPr eaLnBrk="1" hangingPunct="1">
              <a:spcBef>
                <a:spcPct val="0"/>
              </a:spcBef>
              <a:buFontTx/>
              <a:buChar char="•"/>
            </a:pPr>
            <a:endParaRPr lang="en-US" dirty="0" smtClean="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EEAE07-D42D-4A66-9295-2873A3A64CCF}" type="slidenum">
              <a:rPr lang="en-US" smtClean="0"/>
              <a:pPr/>
              <a:t>31</a:t>
            </a:fld>
            <a:endParaRPr lang="en-US" smtClean="0"/>
          </a:p>
        </p:txBody>
      </p:sp>
    </p:spTree>
    <p:extLst>
      <p:ext uri="{BB962C8B-B14F-4D97-AF65-F5344CB8AC3E}">
        <p14:creationId xmlns:p14="http://schemas.microsoft.com/office/powerpoint/2010/main" val="650774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A8B2E7-A056-4962-9965-0EEA98298F89}" type="slidenum">
              <a:rPr lang="en-US" smtClean="0"/>
              <a:pPr>
                <a:defRPr/>
              </a:pPr>
              <a:t>44</a:t>
            </a:fld>
            <a:endParaRPr lang="en-US"/>
          </a:p>
        </p:txBody>
      </p:sp>
    </p:spTree>
    <p:extLst>
      <p:ext uri="{BB962C8B-B14F-4D97-AF65-F5344CB8AC3E}">
        <p14:creationId xmlns:p14="http://schemas.microsoft.com/office/powerpoint/2010/main" val="1312513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Placer mining:  simple equipment such as picks, shovels, and pans.</a:t>
            </a:r>
          </a:p>
          <a:p>
            <a:pPr eaLnBrk="1" hangingPunct="1">
              <a:spcBef>
                <a:spcPct val="0"/>
              </a:spcBef>
            </a:pPr>
            <a:r>
              <a:rPr lang="en-US" dirty="0" smtClean="0"/>
              <a:t>Sluice mining:  diverts the current of a river into earthen or wooden trenches.  The water was directed to a box with metal “riffle” bars that disturbed the current, causing heavier minerals to settle on the bottom of the box.  A screen at the end of the riffle box kept the minerals from flowing out.</a:t>
            </a:r>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AC40C5-A1D2-449E-8F95-FCB78EBBC99A}" type="slidenum">
              <a:rPr lang="en-US" smtClean="0"/>
              <a:pPr/>
              <a:t>6</a:t>
            </a:fld>
            <a:endParaRPr lang="en-US" smtClean="0"/>
          </a:p>
        </p:txBody>
      </p:sp>
    </p:spTree>
    <p:extLst>
      <p:ext uri="{BB962C8B-B14F-4D97-AF65-F5344CB8AC3E}">
        <p14:creationId xmlns:p14="http://schemas.microsoft.com/office/powerpoint/2010/main" val="3577281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Strauss expected the miners would welcome his buttons, scissors, thread and bolts of fabric. He also brought along </a:t>
            </a:r>
            <a:r>
              <a:rPr lang="en-US" smtClean="0">
                <a:hlinkClick r:id="rId3" tooltip="Canvas"/>
              </a:rPr>
              <a:t>canvas</a:t>
            </a:r>
            <a:r>
              <a:rPr lang="en-US" smtClean="0"/>
              <a:t> </a:t>
            </a:r>
            <a:r>
              <a:rPr lang="en-US" smtClean="0">
                <a:hlinkClick r:id="rId4" tooltip="Sailcloth"/>
              </a:rPr>
              <a:t>sailcloth</a:t>
            </a:r>
            <a:r>
              <a:rPr lang="en-US" smtClean="0"/>
              <a:t>, intended to make tents and covers for the </a:t>
            </a:r>
            <a:r>
              <a:rPr lang="en-US" smtClean="0">
                <a:hlinkClick r:id="rId5" tooltip="Conestoga wagon"/>
              </a:rPr>
              <a:t>Conestoga wagons</a:t>
            </a:r>
            <a:r>
              <a:rPr lang="en-US" smtClean="0"/>
              <a:t> many miners lived out of.</a:t>
            </a:r>
          </a:p>
          <a:p>
            <a:pPr eaLnBrk="1" hangingPunct="1">
              <a:spcBef>
                <a:spcPct val="0"/>
              </a:spcBef>
            </a:pPr>
            <a:r>
              <a:rPr lang="en-US" smtClean="0"/>
              <a:t>Strauss opened his dry goods </a:t>
            </a:r>
            <a:r>
              <a:rPr lang="en-US" smtClean="0">
                <a:hlinkClick r:id="rId6" tooltip="Wholesale"/>
              </a:rPr>
              <a:t>wholesale</a:t>
            </a:r>
            <a:r>
              <a:rPr lang="en-US" smtClean="0"/>
              <a:t> business as </a:t>
            </a:r>
            <a:r>
              <a:rPr lang="en-US" smtClean="0">
                <a:hlinkClick r:id="rId7" tooltip="Levi Strauss &amp; Co."/>
              </a:rPr>
              <a:t>Levi Strauss &amp; Co.</a:t>
            </a:r>
            <a:r>
              <a:rPr lang="en-US" smtClean="0"/>
              <a:t> He often led his </a:t>
            </a:r>
            <a:r>
              <a:rPr lang="en-US" smtClean="0">
                <a:hlinkClick r:id="rId8" tooltip="Pack-horse"/>
              </a:rPr>
              <a:t>pack-horse</a:t>
            </a:r>
            <a:r>
              <a:rPr lang="en-US" smtClean="0"/>
              <a:t>, heavily laden with merchandise, to the mining camps in the Gold Rush country.</a:t>
            </a:r>
            <a:r>
              <a:rPr lang="en-US" baseline="30000" smtClean="0"/>
              <a:t>[</a:t>
            </a:r>
            <a:r>
              <a:rPr lang="en-US" i="1" baseline="30000" smtClean="0">
                <a:hlinkClick r:id="rId9" tooltip="Wikipedia:Citation needed"/>
              </a:rPr>
              <a:t>citation needed</a:t>
            </a:r>
            <a:r>
              <a:rPr lang="en-US" baseline="30000" smtClean="0"/>
              <a:t>]</a:t>
            </a:r>
            <a:r>
              <a:rPr lang="en-US" smtClean="0"/>
              <a:t> He learned that </a:t>
            </a:r>
            <a:r>
              <a:rPr lang="en-US" smtClean="0">
                <a:hlinkClick r:id="rId10" tooltip="Prospecting"/>
              </a:rPr>
              <a:t>prospectors</a:t>
            </a:r>
            <a:r>
              <a:rPr lang="en-US" smtClean="0"/>
              <a:t> and </a:t>
            </a:r>
            <a:r>
              <a:rPr lang="en-US" smtClean="0">
                <a:hlinkClick r:id="rId11" tooltip="Mining"/>
              </a:rPr>
              <a:t>miners</a:t>
            </a:r>
            <a:r>
              <a:rPr lang="en-US" smtClean="0"/>
              <a:t> complained about their cotton trousers and pockets tearing too easily. A tailor named </a:t>
            </a:r>
            <a:r>
              <a:rPr lang="en-US" smtClean="0">
                <a:hlinkClick r:id="rId12" tooltip="Jacob Davis"/>
              </a:rPr>
              <a:t>Jacob Davis</a:t>
            </a:r>
            <a:r>
              <a:rPr lang="en-US" smtClean="0"/>
              <a:t> decided to make rugged </a:t>
            </a:r>
            <a:r>
              <a:rPr lang="en-US" smtClean="0">
                <a:hlinkClick r:id="rId13" tooltip="Overall"/>
              </a:rPr>
              <a:t>overalls</a:t>
            </a:r>
            <a:r>
              <a:rPr lang="en-US" smtClean="0"/>
              <a:t> to sell to the miners.</a:t>
            </a:r>
            <a:r>
              <a:rPr lang="en-US" baseline="30000" smtClean="0"/>
              <a:t>[</a:t>
            </a:r>
            <a:r>
              <a:rPr lang="en-US" i="1" baseline="30000" smtClean="0">
                <a:hlinkClick r:id="rId9" tooltip="Wikipedia:Citation needed"/>
              </a:rPr>
              <a:t>citation needed</a:t>
            </a:r>
            <a:r>
              <a:rPr lang="en-US" baseline="30000" smtClean="0"/>
              <a:t>]</a:t>
            </a:r>
            <a:r>
              <a:rPr lang="en-US" smtClean="0"/>
              <a:t> Fashioned from brown sailcloth made from hemp, his trousers has ore storage pockets that were nearly impossible to split.</a:t>
            </a:r>
            <a:r>
              <a:rPr lang="en-US" baseline="30000" smtClean="0"/>
              <a:t>[</a:t>
            </a:r>
            <a:r>
              <a:rPr lang="en-US" i="1" baseline="30000" smtClean="0">
                <a:hlinkClick r:id="rId9" tooltip="Wikipedia:Citation needed"/>
              </a:rPr>
              <a:t>citation needed</a:t>
            </a:r>
            <a:r>
              <a:rPr lang="en-US" baseline="30000" smtClean="0"/>
              <a:t>]</a:t>
            </a:r>
            <a:r>
              <a:rPr lang="en-US" smtClean="0"/>
              <a:t> Davis wanted to register a patent, but lacked money. Strauss agreed to help him and they went into partnership.</a:t>
            </a:r>
          </a:p>
          <a:p>
            <a:pPr eaLnBrk="1" hangingPunct="1">
              <a:spcBef>
                <a:spcPct val="0"/>
              </a:spcBef>
            </a:pPr>
            <a:r>
              <a:rPr lang="en-US" smtClean="0"/>
              <a:t>On </a:t>
            </a:r>
            <a:r>
              <a:rPr lang="en-US" smtClean="0">
                <a:hlinkClick r:id="rId14" tooltip="May 20"/>
              </a:rPr>
              <a:t>May 20</a:t>
            </a:r>
            <a:r>
              <a:rPr lang="en-US" smtClean="0"/>
              <a:t>, </a:t>
            </a:r>
            <a:r>
              <a:rPr lang="en-US" smtClean="0">
                <a:hlinkClick r:id="rId15" tooltip="1873"/>
              </a:rPr>
              <a:t>1873</a:t>
            </a:r>
            <a:r>
              <a:rPr lang="en-US" smtClean="0"/>
              <a:t>, Strauss and Davis received </a:t>
            </a:r>
            <a:r>
              <a:rPr lang="en-US" smtClean="0">
                <a:hlinkClick r:id="rId16" tooltip="United States Patent and Trademark Office"/>
              </a:rPr>
              <a:t>United States patent</a:t>
            </a:r>
            <a:r>
              <a:rPr lang="en-US" smtClean="0"/>
              <a:t> </a:t>
            </a:r>
            <a:r>
              <a:rPr lang="en-US" smtClean="0">
                <a:hlinkClick r:id="rId17" tooltip="http://patft1.uspto.gov/netacgi/nph-Parser?Sect1=PTO2&amp;Sect2=HITOFF&amp;u=%2Fnetahtml%2FPTO%2Fsearch-adv.htm&amp;r=130&amp;f=G&amp;l=50&amp;d=PALL&amp;s1=18730520.PD.&amp;p=3&amp;OS=&amp;RS=ISD/18730520"/>
              </a:rPr>
              <a:t>#139121</a:t>
            </a:r>
            <a:r>
              <a:rPr lang="en-US" smtClean="0"/>
              <a:t> for using </a:t>
            </a:r>
            <a:r>
              <a:rPr lang="en-US" smtClean="0">
                <a:hlinkClick r:id="rId18" tooltip="Copper"/>
              </a:rPr>
              <a:t>copper</a:t>
            </a:r>
            <a:r>
              <a:rPr lang="en-US" smtClean="0"/>
              <a:t> rivets to strengthen the pockets of denim work pants.</a:t>
            </a:r>
          </a:p>
          <a:p>
            <a:pPr eaLnBrk="1" hangingPunct="1">
              <a:spcBef>
                <a:spcPct val="0"/>
              </a:spcBef>
            </a:pPr>
            <a:endParaRPr lang="en-US" smtClean="0"/>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89B9B9-5749-4023-8CFD-25EE248E0175}" type="slidenum">
              <a:rPr lang="en-US" smtClean="0"/>
              <a:pPr/>
              <a:t>7</a:t>
            </a:fld>
            <a:endParaRPr lang="en-US" smtClean="0"/>
          </a:p>
        </p:txBody>
      </p:sp>
    </p:spTree>
    <p:extLst>
      <p:ext uri="{BB962C8B-B14F-4D97-AF65-F5344CB8AC3E}">
        <p14:creationId xmlns:p14="http://schemas.microsoft.com/office/powerpoint/2010/main" val="994793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BACC38-116E-468F-B88B-7CFAFE2110FA}" type="slidenum">
              <a:rPr lang="en-US" smtClean="0"/>
              <a:pPr/>
              <a:t>8</a:t>
            </a:fld>
            <a:endParaRPr lang="en-US" smtClean="0"/>
          </a:p>
        </p:txBody>
      </p:sp>
    </p:spTree>
    <p:extLst>
      <p:ext uri="{BB962C8B-B14F-4D97-AF65-F5344CB8AC3E}">
        <p14:creationId xmlns:p14="http://schemas.microsoft.com/office/powerpoint/2010/main" val="1721402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A800AB-CE82-4103-9B55-5CD76EE43F59}" type="slidenum">
              <a:rPr lang="en-US" smtClean="0"/>
              <a:pPr/>
              <a:t>9</a:t>
            </a:fld>
            <a:endParaRPr lang="en-US" smtClean="0"/>
          </a:p>
        </p:txBody>
      </p:sp>
    </p:spTree>
    <p:extLst>
      <p:ext uri="{BB962C8B-B14F-4D97-AF65-F5344CB8AC3E}">
        <p14:creationId xmlns:p14="http://schemas.microsoft.com/office/powerpoint/2010/main" val="2294470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DAC18F-1122-4593-AF27-D94549F9F859}" type="slidenum">
              <a:rPr lang="en-US" smtClean="0"/>
              <a:pPr/>
              <a:t>10</a:t>
            </a:fld>
            <a:endParaRPr lang="en-US" smtClean="0"/>
          </a:p>
        </p:txBody>
      </p:sp>
    </p:spTree>
    <p:extLst>
      <p:ext uri="{BB962C8B-B14F-4D97-AF65-F5344CB8AC3E}">
        <p14:creationId xmlns:p14="http://schemas.microsoft.com/office/powerpoint/2010/main" val="2022798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Could claim 160 acres by filing for a homestead and living on the land for five years.</a:t>
            </a:r>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65B8EE-5291-4C6C-B896-D9523F14AC9D}" type="slidenum">
              <a:rPr lang="en-US" smtClean="0"/>
              <a:pPr/>
              <a:t>11</a:t>
            </a:fld>
            <a:endParaRPr lang="en-US" smtClean="0"/>
          </a:p>
        </p:txBody>
      </p:sp>
    </p:spTree>
    <p:extLst>
      <p:ext uri="{BB962C8B-B14F-4D97-AF65-F5344CB8AC3E}">
        <p14:creationId xmlns:p14="http://schemas.microsoft.com/office/powerpoint/2010/main" val="3923904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Could claim 160 acres by filing for a homestead and living on the land for five years.</a:t>
            </a:r>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C89FEE-3027-4345-B057-F1C0E20BC4DF}" type="slidenum">
              <a:rPr lang="en-US" smtClean="0"/>
              <a:pPr/>
              <a:t>12</a:t>
            </a:fld>
            <a:endParaRPr lang="en-US" smtClean="0"/>
          </a:p>
        </p:txBody>
      </p:sp>
    </p:spTree>
    <p:extLst>
      <p:ext uri="{BB962C8B-B14F-4D97-AF65-F5344CB8AC3E}">
        <p14:creationId xmlns:p14="http://schemas.microsoft.com/office/powerpoint/2010/main" val="2580319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601EB3B3-5CBB-48F9-BC1E-F586034FD2FB}" type="datetimeFigureOut">
              <a:rPr lang="en-US"/>
              <a:pPr>
                <a:defRPr/>
              </a:pPr>
              <a:t>12/15/2016</a:t>
            </a:fld>
            <a:endParaRPr lang="en-US" dirty="0"/>
          </a:p>
        </p:txBody>
      </p:sp>
      <p:sp>
        <p:nvSpPr>
          <p:cNvPr id="8" name="Slide Number Placeholder 15"/>
          <p:cNvSpPr>
            <a:spLocks noGrp="1"/>
          </p:cNvSpPr>
          <p:nvPr>
            <p:ph type="sldNum" sz="quarter" idx="11"/>
          </p:nvPr>
        </p:nvSpPr>
        <p:spPr/>
        <p:txBody>
          <a:bodyPr/>
          <a:lstStyle>
            <a:lvl1pPr>
              <a:defRPr/>
            </a:lvl1pPr>
          </a:lstStyle>
          <a:p>
            <a:pPr>
              <a:defRPr/>
            </a:pPr>
            <a:fld id="{2AC0E0AE-B1AF-4111-97F6-25E76E9537F2}" type="slidenum">
              <a:rPr lang="en-US"/>
              <a:pPr>
                <a:defRPr/>
              </a:pPr>
              <a:t>‹#›</a:t>
            </a:fld>
            <a:endParaRPr lang="en-US" dirty="0"/>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1B11563A-2BC8-4246-AF00-9E155D2820B0}" type="datetimeFigureOut">
              <a:rPr lang="en-US"/>
              <a:pPr>
                <a:defRPr/>
              </a:pPr>
              <a:t>12/15/2016</a:t>
            </a:fld>
            <a:endParaRPr lang="en-US" dirty="0"/>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F1C7CAC9-99A3-4F01-86E7-55A75C840E89}"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CDFD91DE-046F-479E-AD28-D8F2B9971BFC}" type="datetimeFigureOut">
              <a:rPr lang="en-US"/>
              <a:pPr>
                <a:defRPr/>
              </a:pPr>
              <a:t>12/15/2016</a:t>
            </a:fld>
            <a:endParaRPr lang="en-US" dirty="0"/>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8888E10F-6182-4E88-946F-FD4FED22F34F}"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665FB4DD-1DAE-422E-AADA-1C6CB13FA42B}" type="datetimeFigureOut">
              <a:rPr lang="en-US"/>
              <a:pPr>
                <a:defRPr/>
              </a:pPr>
              <a:t>12/15/2016</a:t>
            </a:fld>
            <a:endParaRPr lang="en-US" dirty="0"/>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36752434-C61F-458B-9E4F-8CAEE6264E6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19736D-B5D1-4F54-91A0-4E27C1FFBFB6}" type="datetimeFigureOut">
              <a:rPr lang="en-US"/>
              <a:pPr>
                <a:defRPr/>
              </a:pPr>
              <a:t>12/15/2016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FDB18D-892B-4920-8373-38066D202EB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292016FA-7340-4807-8085-C7F4A43C8419}" type="datetimeFigureOut">
              <a:rPr lang="en-US"/>
              <a:pPr>
                <a:defRPr/>
              </a:pPr>
              <a:t>12/15/2016</a:t>
            </a:fld>
            <a:endParaRPr lang="en-US" dirty="0"/>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E6E0C98A-0DAB-4342-9823-90CEA74F831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A4B32CE-23DF-40C8-ABDC-E64785CEFF35}" type="slidenum">
              <a:rPr lang="en-US"/>
              <a:pPr>
                <a:defRPr/>
              </a:pPr>
              <a:t>‹#›</a:t>
            </a:fld>
            <a:endParaRPr lang="en-US" dirty="0"/>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fld id="{A2AC2443-9970-4D13-868D-26905FE85D89}" type="datetimeFigureOut">
              <a:rPr lang="en-US"/>
              <a:pPr>
                <a:defRPr/>
              </a:pPr>
              <a:t>12/15/2016</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1757CCDD-DD3C-435F-94FE-945924C83121}" type="datetimeFigureOut">
              <a:rPr lang="en-US"/>
              <a:pPr>
                <a:defRPr/>
              </a:pPr>
              <a:t>12/15/2016</a:t>
            </a:fld>
            <a:endParaRPr lang="en-US" dirty="0"/>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DC6E9263-FBF0-49A3-9438-D12788EF6C59}"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9BF88AD6-0764-45AF-AB90-905B72D5B0BD}" type="datetimeFigureOut">
              <a:rPr lang="en-US"/>
              <a:pPr>
                <a:defRPr/>
              </a:pPr>
              <a:t>12/15/2016</a:t>
            </a:fld>
            <a:endParaRPr lang="en-US" dirty="0"/>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68E1F271-A4A3-4DD5-9A27-CABB9CBBBC5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fld id="{AB5B6A71-6FD5-474B-8C2A-B1D7E303D1A5}" type="datetimeFigureOut">
              <a:rPr lang="en-US"/>
              <a:pPr>
                <a:defRPr/>
              </a:pPr>
              <a:t>12/15/2016</a:t>
            </a:fld>
            <a:endParaRPr lang="en-US" dirty="0"/>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A551DCA6-C474-47EC-8E6B-FCA024C86F7D}"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9D8A8141-3489-4E17-9663-7B3F4CDE5DF4}" type="datetimeFigureOut">
              <a:rPr lang="en-US"/>
              <a:pPr>
                <a:defRPr/>
              </a:pPr>
              <a:t>12/15/2016</a:t>
            </a:fld>
            <a:endParaRPr lang="en-US" dirty="0"/>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08741666-2FFE-4D6C-ABCA-E7B7D877E00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fld id="{F6F6EDC5-546D-4276-BF63-67E824405BD9}" type="datetimeFigureOut">
              <a:rPr lang="en-US"/>
              <a:pPr>
                <a:defRPr/>
              </a:pPr>
              <a:t>12/15/2016</a:t>
            </a:fld>
            <a:endParaRPr lang="en-US" dirty="0"/>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defRPr>
            </a:lvl1pPr>
          </a:lstStyle>
          <a:p>
            <a:pPr>
              <a:defRPr/>
            </a:pPr>
            <a:fld id="{6B3F77CE-4ACC-4EBF-86D2-E9529F1B521E}" type="slidenum">
              <a:rPr lang="en-US"/>
              <a:pPr>
                <a:defRPr/>
              </a:pPr>
              <a:t>‹#›</a:t>
            </a:fld>
            <a:endParaRPr lang="en-US" dirty="0"/>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3755" r:id="rId1"/>
    <p:sldLayoutId id="2147483747" r:id="rId2"/>
    <p:sldLayoutId id="2147483756" r:id="rId3"/>
    <p:sldLayoutId id="2147483748" r:id="rId4"/>
    <p:sldLayoutId id="2147483757" r:id="rId5"/>
    <p:sldLayoutId id="2147483749" r:id="rId6"/>
    <p:sldLayoutId id="2147483750" r:id="rId7"/>
    <p:sldLayoutId id="2147483751" r:id="rId8"/>
    <p:sldLayoutId id="2147483752" r:id="rId9"/>
    <p:sldLayoutId id="2147483753" r:id="rId10"/>
    <p:sldLayoutId id="2147483754"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915744"/>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784737"/>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915744"/>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915744"/>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K_YK7ebcZ2o&amp;feature=youtu.b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youtube.com/watch?v=pV93mS2Tht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youtube.com/watch?v=FRiWAxMMX5o" TargetMode="External"/><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hyperlink" Target="../../APUSH/Unit%203%20-%20Manifest%20Destiny/Annie%20Oakley.mpeg" TargetMode="Externa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upload.wikimedia.org/wikipedia/commons/5/57/En-chief-sitting-bull.jpg" TargetMode="Externa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hyperlink" Target="//upload.wikimedia.org/wikipedia/commons/5/57/En-chief-sitting-bull.jpg" TargetMode="External"/><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hyperlink" Target="//upload.wikimedia.org/wikipedia/commons/a/a9/Woundedknee1891.jpg" TargetMode="External"/><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http://westernfrontierblog.files.wordpress.com/2012/04/buffalobill_wildwestshow.jpg"/>
          <p:cNvPicPr>
            <a:picLocks noChangeAspect="1" noChangeArrowheads="1"/>
          </p:cNvPicPr>
          <p:nvPr/>
        </p:nvPicPr>
        <p:blipFill>
          <a:blip r:embed="rId2" cstate="print"/>
          <a:srcRect l="4881" r="6277"/>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381000" y="0"/>
            <a:ext cx="8392041" cy="1200329"/>
          </a:xfrm>
          <a:prstGeom prst="rect">
            <a:avLst/>
          </a:prstGeom>
          <a:noFill/>
        </p:spPr>
        <p:txBody>
          <a:bodyPr wrap="none">
            <a:spAutoFit/>
          </a:bodyPr>
          <a:lstStyle/>
          <a:p>
            <a:pPr algn="ctr">
              <a:defRPr/>
            </a:pPr>
            <a:r>
              <a:rPr lang="en-US" sz="7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lgerian" pitchFamily="82" charset="0"/>
              </a:rPr>
              <a:t>Closing the West</a:t>
            </a:r>
          </a:p>
        </p:txBody>
      </p:sp>
      <p:sp>
        <p:nvSpPr>
          <p:cNvPr id="7" name="Rectangle 6"/>
          <p:cNvSpPr/>
          <p:nvPr/>
        </p:nvSpPr>
        <p:spPr>
          <a:xfrm>
            <a:off x="914400" y="4800600"/>
            <a:ext cx="7525137" cy="1754326"/>
          </a:xfrm>
          <a:prstGeom prst="rect">
            <a:avLst/>
          </a:prstGeom>
          <a:noFill/>
        </p:spPr>
        <p:txBody>
          <a:bodyPr wrap="none">
            <a:spAutoFit/>
          </a:bodyPr>
          <a:lstStyle/>
          <a:p>
            <a:pPr algn="ctr">
              <a:defRPr/>
            </a:pP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Conquering America's</a:t>
            </a:r>
          </a:p>
          <a:p>
            <a:pPr algn="ctr">
              <a:defRPr/>
            </a:pP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Frontier</a:t>
            </a:r>
          </a:p>
        </p:txBody>
      </p:sp>
    </p:spTree>
    <p:extLst>
      <p:ext uri="{BB962C8B-B14F-4D97-AF65-F5344CB8AC3E}">
        <p14:creationId xmlns:p14="http://schemas.microsoft.com/office/powerpoint/2010/main" val="38280333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friendsacrossamerica.com/buffalo.jpg">
            <a:hlinkClick r:id="rId3"/>
          </p:cNvPr>
          <p:cNvPicPr>
            <a:picLocks noChangeAspect="1" noChangeArrowheads="1"/>
          </p:cNvPicPr>
          <p:nvPr/>
        </p:nvPicPr>
        <p:blipFill>
          <a:blip r:embed="rId4" cstate="print"/>
          <a:srcRect r="9389"/>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533400" y="228600"/>
            <a:ext cx="7924800" cy="1371600"/>
          </a:xfrm>
        </p:spPr>
        <p:txBody>
          <a:bodyPr rtlCol="0">
            <a:normAutofit/>
          </a:bodyPr>
          <a:lstStyle/>
          <a:p>
            <a:pPr eaLnBrk="1" fontAlgn="auto" hangingPunct="1">
              <a:spcAft>
                <a:spcPts val="0"/>
              </a:spcAft>
              <a:defRPr/>
            </a:pPr>
            <a:r>
              <a:rPr sz="6000" b="1" smtClean="0">
                <a:solidFill>
                  <a:schemeClr val="tx1"/>
                </a:solidFill>
                <a:effectLst>
                  <a:outerShdw blurRad="38100" dist="38100" dir="2700000" algn="tl">
                    <a:srgbClr val="000000">
                      <a:alpha val="43137"/>
                    </a:srgbClr>
                  </a:outerShdw>
                </a:effectLst>
              </a:rPr>
              <a:t>Home on the Range</a:t>
            </a:r>
            <a:endParaRPr sz="6000" b="1">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130991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Content Placeholder 4" descr="Homestead.jpg"/>
          <p:cNvPicPr>
            <a:picLocks noGrp="1" noChangeAspect="1"/>
          </p:cNvPicPr>
          <p:nvPr>
            <p:ph sz="half" idx="1"/>
          </p:nvPr>
        </p:nvPicPr>
        <p:blipFill>
          <a:blip r:embed="rId3" cstate="print"/>
          <a:srcRect/>
          <a:stretch>
            <a:fillRect/>
          </a:stretch>
        </p:blipFill>
        <p:spPr>
          <a:xfrm>
            <a:off x="5562600" y="4495800"/>
            <a:ext cx="3006454" cy="2209800"/>
          </a:xfrm>
        </p:spPr>
      </p:pic>
      <p:sp>
        <p:nvSpPr>
          <p:cNvPr id="3" name="Content Placeholder 2"/>
          <p:cNvSpPr>
            <a:spLocks noGrp="1"/>
          </p:cNvSpPr>
          <p:nvPr>
            <p:ph sz="half" idx="2"/>
          </p:nvPr>
        </p:nvSpPr>
        <p:spPr>
          <a:xfrm>
            <a:off x="510829" y="1066800"/>
            <a:ext cx="8229600" cy="3505200"/>
          </a:xfrm>
        </p:spPr>
        <p:txBody>
          <a:bodyPr/>
          <a:lstStyle/>
          <a:p>
            <a:pPr marL="0" indent="0">
              <a:buFont typeface="Wingdings 2" pitchFamily="18" charset="2"/>
              <a:buNone/>
            </a:pPr>
            <a:r>
              <a:rPr lang="en-US" sz="2400" dirty="0" smtClean="0"/>
              <a:t>In May 1862, Congress passed the Homestead Act, which declared that any citizen of the United States could claim 160 acres of surveyed government land, most of it west of the Mississippi. After payment of a nominal filing fee, homesteaders were to "improve" their land by living on it, building a dwelling, and planting crops. If the settlers fulfilled these requirements, and stayed on the land for a period of five years, the land became their property. However, the Act's seemingly lenient requirements proved impossible for many would-be homesteaders. </a:t>
            </a:r>
          </a:p>
        </p:txBody>
      </p:sp>
      <p:sp>
        <p:nvSpPr>
          <p:cNvPr id="4" name="Rectangle 3"/>
          <p:cNvSpPr/>
          <p:nvPr/>
        </p:nvSpPr>
        <p:spPr>
          <a:xfrm>
            <a:off x="255683" y="381000"/>
            <a:ext cx="8739893" cy="861774"/>
          </a:xfrm>
          <a:prstGeom prst="rect">
            <a:avLst/>
          </a:prstGeom>
          <a:noFill/>
        </p:spPr>
        <p:txBody>
          <a:bodyPr wrap="none">
            <a:spAutoFit/>
          </a:bodyPr>
          <a:lstStyle/>
          <a:p>
            <a:pPr algn="ctr" fontAlgn="auto">
              <a:spcBef>
                <a:spcPts val="0"/>
              </a:spcBef>
              <a:spcAft>
                <a:spcPts val="0"/>
              </a:spcAft>
              <a:defRPr/>
            </a:pPr>
            <a:r>
              <a:rPr lang="en-US" sz="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The </a:t>
            </a:r>
            <a:r>
              <a:rPr lang="en-US" sz="5000" b="1" dirty="0">
                <a:ln w="1905"/>
                <a:gradFill>
                  <a:gsLst>
                    <a:gs pos="0">
                      <a:srgbClr val="3D2E17"/>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Homestead</a:t>
            </a:r>
            <a:r>
              <a:rPr lang="en-US" sz="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 Act - 1862</a:t>
            </a:r>
          </a:p>
        </p:txBody>
      </p:sp>
    </p:spTree>
    <p:extLst>
      <p:ext uri="{BB962C8B-B14F-4D97-AF65-F5344CB8AC3E}">
        <p14:creationId xmlns:p14="http://schemas.microsoft.com/office/powerpoint/2010/main" val="39051929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6865"/>
                                        </p:tgtEl>
                                      </p:cBhvr>
                                    </p:animEffect>
                                    <p:set>
                                      <p:cBhvr>
                                        <p:cTn id="7" dur="1" fill="hold">
                                          <p:stCondLst>
                                            <p:cond delay="499"/>
                                          </p:stCondLst>
                                        </p:cTn>
                                        <p:tgtEl>
                                          <p:spTgt spid="3686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3600" dirty="0" smtClean="0"/>
              <a:t>The Homestead Act:  Citizens could claim 160 acres of  government land west of the Mississippi</a:t>
            </a:r>
          </a:p>
          <a:p>
            <a:pPr lvl="1"/>
            <a:r>
              <a:rPr lang="en-US" sz="3200" dirty="0" smtClean="0"/>
              <a:t>Pay a small filing fee</a:t>
            </a:r>
          </a:p>
          <a:p>
            <a:pPr lvl="1"/>
            <a:r>
              <a:rPr lang="en-US" sz="3200" dirty="0" smtClean="0"/>
              <a:t>Must improve the land</a:t>
            </a:r>
          </a:p>
          <a:p>
            <a:pPr lvl="1"/>
            <a:r>
              <a:rPr lang="en-US" sz="3200" dirty="0" smtClean="0"/>
              <a:t>Must build a dwelling</a:t>
            </a:r>
          </a:p>
          <a:p>
            <a:pPr lvl="1"/>
            <a:r>
              <a:rPr lang="en-US" sz="3200" dirty="0" smtClean="0"/>
              <a:t>After five years, the land became theirs, free of charge.</a:t>
            </a:r>
          </a:p>
        </p:txBody>
      </p:sp>
      <p:sp>
        <p:nvSpPr>
          <p:cNvPr id="4" name="Rectangle 3"/>
          <p:cNvSpPr/>
          <p:nvPr/>
        </p:nvSpPr>
        <p:spPr>
          <a:xfrm>
            <a:off x="202054" y="381000"/>
            <a:ext cx="8739893" cy="861774"/>
          </a:xfrm>
          <a:prstGeom prst="rect">
            <a:avLst/>
          </a:prstGeom>
          <a:noFill/>
        </p:spPr>
        <p:txBody>
          <a:bodyPr wrap="none">
            <a:spAutoFit/>
          </a:bodyPr>
          <a:lstStyle/>
          <a:p>
            <a:pPr algn="ctr" fontAlgn="auto">
              <a:spcBef>
                <a:spcPts val="0"/>
              </a:spcBef>
              <a:spcAft>
                <a:spcPts val="0"/>
              </a:spcAft>
              <a:defRPr/>
            </a:pPr>
            <a:r>
              <a:rPr lang="en-US" sz="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The </a:t>
            </a:r>
            <a:r>
              <a:rPr lang="en-US" sz="5000" b="1" dirty="0">
                <a:ln w="1905"/>
                <a:gradFill>
                  <a:gsLst>
                    <a:gs pos="0">
                      <a:srgbClr val="3D2E17"/>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Homestead</a:t>
            </a:r>
            <a:r>
              <a:rPr lang="en-US" sz="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 Act - 1862</a:t>
            </a:r>
          </a:p>
        </p:txBody>
      </p:sp>
    </p:spTree>
    <p:extLst>
      <p:ext uri="{BB962C8B-B14F-4D97-AF65-F5344CB8AC3E}">
        <p14:creationId xmlns:p14="http://schemas.microsoft.com/office/powerpoint/2010/main" val="2594281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4200" y="0"/>
            <a:ext cx="1752600" cy="6858000"/>
          </a:xfrm>
        </p:spPr>
        <p:txBody>
          <a:bodyPr vert="vert"/>
          <a:lstStyle/>
          <a:p>
            <a:pPr eaLnBrk="1" fontAlgn="auto" hangingPunct="1">
              <a:spcAft>
                <a:spcPts val="0"/>
              </a:spcAft>
              <a:defRPr/>
            </a:pPr>
            <a:r>
              <a:rPr smtClean="0">
                <a:solidFill>
                  <a:schemeClr val="accent2"/>
                </a:solidFill>
                <a:effectLst>
                  <a:outerShdw blurRad="38100" dist="38100" dir="2700000" algn="tl">
                    <a:srgbClr val="000000">
                      <a:alpha val="43137"/>
                    </a:srgbClr>
                  </a:outerShdw>
                </a:effectLst>
              </a:rPr>
              <a:t>A famous Homestead Certificate </a:t>
            </a:r>
            <a:endParaRPr>
              <a:solidFill>
                <a:schemeClr val="accent2"/>
              </a:solidFill>
              <a:effectLst>
                <a:outerShdw blurRad="38100" dist="38100" dir="2700000" algn="tl">
                  <a:srgbClr val="000000">
                    <a:alpha val="43137"/>
                  </a:srgbClr>
                </a:outerShdw>
              </a:effectLst>
            </a:endParaRPr>
          </a:p>
        </p:txBody>
      </p:sp>
      <p:pic>
        <p:nvPicPr>
          <p:cNvPr id="8195" name="Content Placeholder 3" descr="Ingalls Homestead.gif"/>
          <p:cNvPicPr>
            <a:picLocks noGrp="1" noChangeAspect="1"/>
          </p:cNvPicPr>
          <p:nvPr>
            <p:ph idx="1"/>
          </p:nvPr>
        </p:nvPicPr>
        <p:blipFill>
          <a:blip r:embed="rId3" cstate="print"/>
          <a:srcRect/>
          <a:stretch>
            <a:fillRect/>
          </a:stretch>
        </p:blipFill>
        <p:spPr>
          <a:xfrm>
            <a:off x="1600200" y="304800"/>
            <a:ext cx="5440363" cy="6372225"/>
          </a:xfrm>
        </p:spPr>
      </p:pic>
    </p:spTree>
    <p:extLst>
      <p:ext uri="{BB962C8B-B14F-4D97-AF65-F5344CB8AC3E}">
        <p14:creationId xmlns:p14="http://schemas.microsoft.com/office/powerpoint/2010/main" val="233248054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5" descr="Wagon Train.jpg"/>
          <p:cNvPicPr>
            <a:picLocks noGrp="1" noChangeAspect="1"/>
          </p:cNvPicPr>
          <p:nvPr>
            <p:ph idx="1"/>
          </p:nvPr>
        </p:nvPicPr>
        <p:blipFill>
          <a:blip r:embed="rId3" cstate="print"/>
          <a:srcRect l="3999" r="5000"/>
          <a:stretch>
            <a:fillRect/>
          </a:stretch>
        </p:blipFill>
        <p:spPr>
          <a:xfrm>
            <a:off x="0" y="0"/>
            <a:ext cx="9113838" cy="6858000"/>
          </a:xfrm>
        </p:spPr>
      </p:pic>
      <p:sp>
        <p:nvSpPr>
          <p:cNvPr id="2" name="Title 1"/>
          <p:cNvSpPr>
            <a:spLocks noGrp="1"/>
          </p:cNvSpPr>
          <p:nvPr>
            <p:ph type="title"/>
          </p:nvPr>
        </p:nvSpPr>
        <p:spPr/>
        <p:txBody>
          <a:bodyPr/>
          <a:lstStyle/>
          <a:p>
            <a:pPr eaLnBrk="1" fontAlgn="auto" hangingPunct="1">
              <a:spcAft>
                <a:spcPts val="0"/>
              </a:spcAft>
              <a:defRPr/>
            </a:pPr>
            <a:r>
              <a:rPr b="1" smtClean="0">
                <a:effectLst>
                  <a:outerShdw blurRad="38100" dist="38100" dir="2700000" algn="tl">
                    <a:srgbClr val="000000">
                      <a:alpha val="43137"/>
                    </a:srgbClr>
                  </a:outerShdw>
                </a:effectLst>
              </a:rPr>
              <a:t>How they got there</a:t>
            </a:r>
            <a:endParaRPr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65928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p:cNvSpPr>
          <p:nvPr>
            <p:ph type="title"/>
          </p:nvPr>
        </p:nvSpPr>
        <p:spPr/>
        <p:txBody>
          <a:bodyPr/>
          <a:lstStyle/>
          <a:p>
            <a:pPr eaLnBrk="1" hangingPunct="1">
              <a:defRPr/>
            </a:pPr>
            <a:endParaRPr smtClean="0"/>
          </a:p>
        </p:txBody>
      </p:sp>
      <p:sp>
        <p:nvSpPr>
          <p:cNvPr id="17411" name="Rectangle 3"/>
          <p:cNvSpPr>
            <a:spLocks noGrp="1"/>
          </p:cNvSpPr>
          <p:nvPr>
            <p:ph type="body" idx="1"/>
          </p:nvPr>
        </p:nvSpPr>
        <p:spPr/>
        <p:txBody>
          <a:bodyPr/>
          <a:lstStyle/>
          <a:p>
            <a:pPr eaLnBrk="1" hangingPunct="1"/>
            <a:endParaRPr lang="en-US" smtClean="0"/>
          </a:p>
        </p:txBody>
      </p:sp>
      <p:pic>
        <p:nvPicPr>
          <p:cNvPr id="35844" name="Picture 4" descr="oregon-trail"/>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5845" name="Picture 5" descr="oregon-trail-for-iphon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5848" name="WordArt 8"/>
          <p:cNvSpPr>
            <a:spLocks noChangeArrowheads="1" noChangeShapeType="1" noTextEdit="1"/>
          </p:cNvSpPr>
          <p:nvPr/>
        </p:nvSpPr>
        <p:spPr bwMode="auto">
          <a:xfrm>
            <a:off x="3581400" y="5181600"/>
            <a:ext cx="4724400" cy="1179513"/>
          </a:xfrm>
          <a:prstGeom prst="rect">
            <a:avLst/>
          </a:prstGeom>
        </p:spPr>
        <p:txBody>
          <a:bodyPr wrap="none" fromWordArt="1">
            <a:prstTxWarp prst="textPlain">
              <a:avLst>
                <a:gd name="adj" fmla="val 50000"/>
              </a:avLst>
            </a:prstTxWarp>
            <a:scene3d>
              <a:camera prst="legacyPerspectiveFront">
                <a:rot lat="20519976"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0000"/>
                    </a:gs>
                    <a:gs pos="100000">
                      <a:srgbClr val="FFFF00"/>
                    </a:gs>
                  </a:gsLst>
                  <a:lin ang="5400000" scaled="1"/>
                </a:gradFill>
                <a:latin typeface="Impact"/>
              </a:rPr>
              <a:t>Oregon Trail</a:t>
            </a:r>
          </a:p>
        </p:txBody>
      </p:sp>
    </p:spTree>
    <p:extLst>
      <p:ext uri="{BB962C8B-B14F-4D97-AF65-F5344CB8AC3E}">
        <p14:creationId xmlns:p14="http://schemas.microsoft.com/office/powerpoint/2010/main" val="2092560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35844"/>
                                        </p:tgtEl>
                                      </p:cBhvr>
                                    </p:animEffect>
                                    <p:set>
                                      <p:cBhvr>
                                        <p:cTn id="7" dur="1" fill="hold">
                                          <p:stCondLst>
                                            <p:cond delay="499"/>
                                          </p:stCondLst>
                                        </p:cTn>
                                        <p:tgtEl>
                                          <p:spTgt spid="35844"/>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35845"/>
                                        </p:tgtEl>
                                        <p:attrNameLst>
                                          <p:attrName>style.visibility</p:attrName>
                                        </p:attrNameLst>
                                      </p:cBhvr>
                                      <p:to>
                                        <p:strVal val="visible"/>
                                      </p:to>
                                    </p:set>
                                    <p:animEffect transition="in" filter="blinds(horizontal)">
                                      <p:cBhvr>
                                        <p:cTn id="10" dur="500"/>
                                        <p:tgtEl>
                                          <p:spTgt spid="35845"/>
                                        </p:tgtEl>
                                      </p:cBhvr>
                                    </p:animEffect>
                                  </p:childTnLst>
                                </p:cTn>
                              </p:par>
                            </p:childTnLst>
                          </p:cTn>
                        </p:par>
                        <p:par>
                          <p:cTn id="11" fill="hold" nodeType="afterGroup">
                            <p:stCondLst>
                              <p:cond delay="500"/>
                            </p:stCondLst>
                            <p:childTnLst>
                              <p:par>
                                <p:cTn id="12" presetID="53" presetClass="entr" presetSubtype="0" fill="hold" grpId="0" nodeType="afterEffect">
                                  <p:stCondLst>
                                    <p:cond delay="0"/>
                                  </p:stCondLst>
                                  <p:childTnLst>
                                    <p:set>
                                      <p:cBhvr>
                                        <p:cTn id="13" dur="1" fill="hold">
                                          <p:stCondLst>
                                            <p:cond delay="0"/>
                                          </p:stCondLst>
                                        </p:cTn>
                                        <p:tgtEl>
                                          <p:spTgt spid="35848"/>
                                        </p:tgtEl>
                                        <p:attrNameLst>
                                          <p:attrName>style.visibility</p:attrName>
                                        </p:attrNameLst>
                                      </p:cBhvr>
                                      <p:to>
                                        <p:strVal val="visible"/>
                                      </p:to>
                                    </p:set>
                                    <p:anim calcmode="lin" valueType="num">
                                      <p:cBhvr>
                                        <p:cTn id="14" dur="500" fill="hold"/>
                                        <p:tgtEl>
                                          <p:spTgt spid="35848"/>
                                        </p:tgtEl>
                                        <p:attrNameLst>
                                          <p:attrName>ppt_w</p:attrName>
                                        </p:attrNameLst>
                                      </p:cBhvr>
                                      <p:tavLst>
                                        <p:tav tm="0">
                                          <p:val>
                                            <p:fltVal val="0"/>
                                          </p:val>
                                        </p:tav>
                                        <p:tav tm="100000">
                                          <p:val>
                                            <p:strVal val="#ppt_w"/>
                                          </p:val>
                                        </p:tav>
                                      </p:tavLst>
                                    </p:anim>
                                    <p:anim calcmode="lin" valueType="num">
                                      <p:cBhvr>
                                        <p:cTn id="15" dur="500" fill="hold"/>
                                        <p:tgtEl>
                                          <p:spTgt spid="35848"/>
                                        </p:tgtEl>
                                        <p:attrNameLst>
                                          <p:attrName>ppt_h</p:attrName>
                                        </p:attrNameLst>
                                      </p:cBhvr>
                                      <p:tavLst>
                                        <p:tav tm="0">
                                          <p:val>
                                            <p:fltVal val="0"/>
                                          </p:val>
                                        </p:tav>
                                        <p:tav tm="100000">
                                          <p:val>
                                            <p:strVal val="#ppt_h"/>
                                          </p:val>
                                        </p:tav>
                                      </p:tavLst>
                                    </p:anim>
                                    <p:animEffect transition="in" filter="fade">
                                      <p:cBhvr>
                                        <p:cTn id="16" dur="500"/>
                                        <p:tgtEl>
                                          <p:spTgt spid="35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Little House.bmp"/>
          <p:cNvPicPr>
            <a:picLocks noChangeAspect="1"/>
          </p:cNvPicPr>
          <p:nvPr/>
        </p:nvPicPr>
        <p:blipFill>
          <a:blip r:embed="rId3" cstate="print"/>
          <a:srcRect/>
          <a:stretch>
            <a:fillRect/>
          </a:stretch>
        </p:blipFill>
        <p:spPr bwMode="auto">
          <a:xfrm>
            <a:off x="2262188" y="0"/>
            <a:ext cx="4619625" cy="6858000"/>
          </a:xfrm>
          <a:prstGeom prst="rect">
            <a:avLst/>
          </a:prstGeom>
          <a:noFill/>
          <a:ln w="9525">
            <a:noFill/>
            <a:miter lim="800000"/>
            <a:headEnd/>
            <a:tailEnd/>
          </a:ln>
        </p:spPr>
      </p:pic>
    </p:spTree>
    <p:extLst>
      <p:ext uri="{BB962C8B-B14F-4D97-AF65-F5344CB8AC3E}">
        <p14:creationId xmlns:p14="http://schemas.microsoft.com/office/powerpoint/2010/main" val="82614419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457200"/>
            <a:ext cx="2971800" cy="685800"/>
          </a:xfrm>
        </p:spPr>
        <p:txBody>
          <a:bodyPr/>
          <a:lstStyle/>
          <a:p>
            <a:pPr>
              <a:defRPr/>
            </a:pPr>
            <a:r>
              <a:rPr sz="2800" u="sng" dirty="0" smtClean="0"/>
              <a:t>Sodbusters</a:t>
            </a:r>
            <a:endParaRPr sz="2800" u="sng" dirty="0"/>
          </a:p>
        </p:txBody>
      </p:sp>
      <p:pic>
        <p:nvPicPr>
          <p:cNvPr id="10243" name="Picture 2" descr="http://www.nps.gov/jeff/images/20080422153450.jpg"/>
          <p:cNvPicPr>
            <a:picLocks noGrp="1" noChangeAspect="1" noChangeArrowheads="1"/>
          </p:cNvPicPr>
          <p:nvPr>
            <p:ph idx="1"/>
          </p:nvPr>
        </p:nvPicPr>
        <p:blipFill>
          <a:blip r:embed="rId2" cstate="print"/>
          <a:srcRect/>
          <a:stretch>
            <a:fillRect/>
          </a:stretch>
        </p:blipFill>
        <p:spPr>
          <a:xfrm>
            <a:off x="152400" y="4267200"/>
            <a:ext cx="5049838" cy="2413000"/>
          </a:xfrm>
        </p:spPr>
      </p:pic>
      <p:pic>
        <p:nvPicPr>
          <p:cNvPr id="10244" name="Picture 4" descr="http://memory.loc.gov/award/nbhips/lca/100/10026r.jpg"/>
          <p:cNvPicPr>
            <a:picLocks noChangeAspect="1" noChangeArrowheads="1"/>
          </p:cNvPicPr>
          <p:nvPr/>
        </p:nvPicPr>
        <p:blipFill>
          <a:blip r:embed="rId3" cstate="print"/>
          <a:srcRect/>
          <a:stretch>
            <a:fillRect/>
          </a:stretch>
        </p:blipFill>
        <p:spPr bwMode="auto">
          <a:xfrm>
            <a:off x="228600" y="0"/>
            <a:ext cx="5453063" cy="4152900"/>
          </a:xfrm>
          <a:prstGeom prst="rect">
            <a:avLst/>
          </a:prstGeom>
          <a:noFill/>
          <a:ln w="9525">
            <a:noFill/>
            <a:miter lim="800000"/>
            <a:headEnd/>
            <a:tailEnd/>
          </a:ln>
        </p:spPr>
      </p:pic>
      <p:sp>
        <p:nvSpPr>
          <p:cNvPr id="10245" name="AutoShape 7" descr="http://www.rainbowresource.com/products/007725.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18440" name="Picture 8"/>
          <p:cNvPicPr>
            <a:picLocks noChangeAspect="1" noChangeArrowheads="1"/>
          </p:cNvPicPr>
          <p:nvPr/>
        </p:nvPicPr>
        <p:blipFill>
          <a:blip r:embed="rId4" cstate="print"/>
          <a:srcRect/>
          <a:stretch>
            <a:fillRect/>
          </a:stretch>
        </p:blipFill>
        <p:spPr bwMode="auto">
          <a:xfrm rot="453761">
            <a:off x="5562600" y="1409700"/>
            <a:ext cx="3209925" cy="479107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12270743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defRPr/>
            </a:pPr>
            <a:r>
              <a:rPr sz="3200" u="sng" dirty="0" smtClean="0"/>
              <a:t>Sodbusters!</a:t>
            </a:r>
            <a:endParaRPr sz="3200" u="sng" dirty="0"/>
          </a:p>
        </p:txBody>
      </p:sp>
      <p:pic>
        <p:nvPicPr>
          <p:cNvPr id="11267" name="Picture 2" descr="http://memory.loc.gov/award/ndfa/ndfahult/c100/c108r.jpg"/>
          <p:cNvPicPr>
            <a:picLocks noGrp="1" noChangeAspect="1" noChangeArrowheads="1"/>
          </p:cNvPicPr>
          <p:nvPr>
            <p:ph idx="1"/>
          </p:nvPr>
        </p:nvPicPr>
        <p:blipFill>
          <a:blip r:embed="rId2" cstate="print"/>
          <a:srcRect/>
          <a:stretch>
            <a:fillRect/>
          </a:stretch>
        </p:blipFill>
        <p:spPr>
          <a:xfrm>
            <a:off x="3651250" y="144463"/>
            <a:ext cx="5340350" cy="3284537"/>
          </a:xfrm>
        </p:spPr>
      </p:pic>
      <p:sp>
        <p:nvSpPr>
          <p:cNvPr id="11268" name="Text Placeholder 7"/>
          <p:cNvSpPr>
            <a:spLocks noGrp="1"/>
          </p:cNvSpPr>
          <p:nvPr>
            <p:ph type="body" sz="half" idx="2"/>
          </p:nvPr>
        </p:nvSpPr>
        <p:spPr>
          <a:xfrm>
            <a:off x="228600" y="228600"/>
            <a:ext cx="3352800" cy="5118100"/>
          </a:xfrm>
        </p:spPr>
        <p:txBody>
          <a:bodyPr/>
          <a:lstStyle/>
          <a:p>
            <a:pPr marL="342900" indent="-342900">
              <a:buFont typeface="Arial" charset="0"/>
              <a:buChar char="•"/>
            </a:pPr>
            <a:r>
              <a:rPr lang="en-US" sz="2000" b="1" dirty="0" smtClean="0"/>
              <a:t>What features make a sod house look like a </a:t>
            </a:r>
            <a:r>
              <a:rPr lang="en-US" sz="2000" b="1" u="sng" dirty="0" smtClean="0"/>
              <a:t>regular</a:t>
            </a:r>
            <a:r>
              <a:rPr lang="en-US" sz="2000" b="1" dirty="0" smtClean="0"/>
              <a:t> house?</a:t>
            </a:r>
            <a:r>
              <a:rPr lang="en-US" sz="2000" dirty="0" smtClean="0"/>
              <a:t> </a:t>
            </a:r>
          </a:p>
          <a:p>
            <a:pPr marL="342900" indent="-342900">
              <a:buFont typeface="Arial" charset="0"/>
              <a:buChar char="•"/>
            </a:pPr>
            <a:r>
              <a:rPr lang="en-US" sz="2000" b="1" dirty="0" smtClean="0"/>
              <a:t>What features make a sod house look distinctive or </a:t>
            </a:r>
            <a:r>
              <a:rPr lang="en-US" sz="2000" b="1" u="sng" dirty="0" smtClean="0"/>
              <a:t>unusual</a:t>
            </a:r>
            <a:r>
              <a:rPr lang="en-US" sz="2000" b="1" dirty="0" smtClean="0"/>
              <a:t>?</a:t>
            </a:r>
          </a:p>
          <a:p>
            <a:pPr marL="342900" indent="-342900">
              <a:buFont typeface="Arial" charset="0"/>
              <a:buChar char="•"/>
            </a:pPr>
            <a:r>
              <a:rPr lang="en-US" sz="2000" b="1" dirty="0" smtClean="0"/>
              <a:t>Why was this type of structure popular for pioneers to build as their homes?</a:t>
            </a:r>
          </a:p>
          <a:p>
            <a:pPr marL="342900" indent="-342900">
              <a:buFont typeface="Arial" charset="0"/>
              <a:buChar char="•"/>
            </a:pPr>
            <a:r>
              <a:rPr lang="en-US" sz="2000" b="1" dirty="0" smtClean="0"/>
              <a:t>What possible problems may arise for sodbusters out on the plains?</a:t>
            </a:r>
            <a:endParaRPr lang="en-US" sz="2000" dirty="0" smtClean="0"/>
          </a:p>
        </p:txBody>
      </p:sp>
      <p:pic>
        <p:nvPicPr>
          <p:cNvPr id="11269" name="Picture 4" descr="http://memory.loc.gov/award/ndfa/ndfahult/c100/c110r.jpg"/>
          <p:cNvPicPr>
            <a:picLocks noChangeAspect="1" noChangeArrowheads="1"/>
          </p:cNvPicPr>
          <p:nvPr/>
        </p:nvPicPr>
        <p:blipFill>
          <a:blip r:embed="rId3" cstate="print"/>
          <a:srcRect/>
          <a:stretch>
            <a:fillRect/>
          </a:stretch>
        </p:blipFill>
        <p:spPr bwMode="auto">
          <a:xfrm>
            <a:off x="4000500" y="3513138"/>
            <a:ext cx="4991100" cy="3181350"/>
          </a:xfrm>
          <a:prstGeom prst="rect">
            <a:avLst/>
          </a:prstGeom>
          <a:noFill/>
          <a:ln w="9525">
            <a:noFill/>
            <a:miter lim="800000"/>
            <a:headEnd/>
            <a:tailEnd/>
          </a:ln>
        </p:spPr>
      </p:pic>
    </p:spTree>
    <p:extLst>
      <p:ext uri="{BB962C8B-B14F-4D97-AF65-F5344CB8AC3E}">
        <p14:creationId xmlns:p14="http://schemas.microsoft.com/office/powerpoint/2010/main" val="341506994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8" descr="Bison.jpg"/>
          <p:cNvPicPr>
            <a:picLocks noGrp="1" noChangeAspect="1"/>
          </p:cNvPicPr>
          <p:nvPr>
            <p:ph sz="half" idx="1"/>
          </p:nvPr>
        </p:nvPicPr>
        <p:blipFill>
          <a:blip r:embed="rId3" cstate="print"/>
          <a:srcRect l="11250" r="3751"/>
          <a:stretch>
            <a:fillRect/>
          </a:stretch>
        </p:blipFill>
        <p:spPr>
          <a:xfrm>
            <a:off x="0" y="0"/>
            <a:ext cx="9144000" cy="6858000"/>
          </a:xfrm>
        </p:spPr>
      </p:pic>
      <p:sp>
        <p:nvSpPr>
          <p:cNvPr id="13" name="Rectangle 12"/>
          <p:cNvSpPr/>
          <p:nvPr/>
        </p:nvSpPr>
        <p:spPr>
          <a:xfrm rot="20087287">
            <a:off x="384777" y="1991584"/>
            <a:ext cx="6165469" cy="1754326"/>
          </a:xfrm>
          <a:prstGeom prst="rect">
            <a:avLst/>
          </a:prstGeom>
          <a:noFill/>
        </p:spPr>
        <p:txBody>
          <a:bodyPr spcFirstLastPara="1" wrap="none">
            <a:prstTxWarp prst="textArchUp">
              <a:avLst/>
            </a:prstTxWarp>
            <a:spAutoFit/>
          </a:bodyPr>
          <a:lstStyle/>
          <a:p>
            <a:pPr algn="ctr" fontAlgn="auto">
              <a:spcBef>
                <a:spcPts val="0"/>
              </a:spcBef>
              <a:spcAft>
                <a:spcPts val="0"/>
              </a:spcAft>
              <a:defRPr/>
            </a:pP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The American</a:t>
            </a:r>
          </a:p>
          <a:p>
            <a:pPr algn="ctr" fontAlgn="auto">
              <a:spcBef>
                <a:spcPts val="0"/>
              </a:spcBef>
              <a:spcAft>
                <a:spcPts val="0"/>
              </a:spcAft>
              <a:defRPr/>
            </a:pP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Buffalo</a:t>
            </a:r>
          </a:p>
        </p:txBody>
      </p:sp>
      <p:pic>
        <p:nvPicPr>
          <p:cNvPr id="10" name="Content Placeholder 9" descr="Bison Skulls.png"/>
          <p:cNvPicPr>
            <a:picLocks noGrp="1" noChangeAspect="1"/>
          </p:cNvPicPr>
          <p:nvPr>
            <p:ph sz="half" idx="2"/>
          </p:nvPr>
        </p:nvPicPr>
        <p:blipFill>
          <a:blip r:embed="rId4" cstate="print"/>
          <a:srcRect b="3123"/>
          <a:stretch>
            <a:fillRect/>
          </a:stretch>
        </p:blipFill>
        <p:spPr>
          <a:xfrm>
            <a:off x="0" y="-231775"/>
            <a:ext cx="9144000" cy="7089775"/>
          </a:xfrm>
        </p:spPr>
      </p:pic>
    </p:spTree>
    <p:extLst>
      <p:ext uri="{BB962C8B-B14F-4D97-AF65-F5344CB8AC3E}">
        <p14:creationId xmlns:p14="http://schemas.microsoft.com/office/powerpoint/2010/main" val="39474375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xtimeline.s3.amazonaws.com/Upload/Use200808210924514038822/Elt200812050947355361952.jpg"/>
          <p:cNvPicPr>
            <a:picLocks noChangeAspect="1" noChangeArrowheads="1"/>
          </p:cNvPicPr>
          <p:nvPr/>
        </p:nvPicPr>
        <p:blipFill>
          <a:blip r:embed="rId2" cstate="print"/>
          <a:srcRect l="5833" r="5833"/>
          <a:stretch>
            <a:fillRect/>
          </a:stretch>
        </p:blipFill>
        <p:spPr bwMode="auto">
          <a:xfrm>
            <a:off x="0" y="0"/>
            <a:ext cx="9155113" cy="6858000"/>
          </a:xfrm>
          <a:prstGeom prst="rect">
            <a:avLst/>
          </a:prstGeom>
          <a:noFill/>
          <a:ln w="9525">
            <a:noFill/>
            <a:miter lim="800000"/>
            <a:headEnd/>
            <a:tailEnd/>
          </a:ln>
        </p:spPr>
      </p:pic>
      <p:sp>
        <p:nvSpPr>
          <p:cNvPr id="7171" name="Content Placeholder 1"/>
          <p:cNvSpPr>
            <a:spLocks noGrp="1"/>
          </p:cNvSpPr>
          <p:nvPr>
            <p:ph idx="1"/>
          </p:nvPr>
        </p:nvSpPr>
        <p:spPr>
          <a:xfrm>
            <a:off x="457200" y="1524000"/>
            <a:ext cx="8229600" cy="4419600"/>
          </a:xfrm>
          <a:solidFill>
            <a:srgbClr val="336699">
              <a:alpha val="70195"/>
            </a:srgbClr>
          </a:solidFill>
        </p:spPr>
        <p:txBody>
          <a:bodyPr/>
          <a:lstStyle/>
          <a:p>
            <a:pPr marL="0" indent="0">
              <a:buFont typeface="Wingdings 2" pitchFamily="18" charset="2"/>
              <a:buNone/>
            </a:pPr>
            <a:r>
              <a:rPr lang="en-US" dirty="0" smtClean="0"/>
              <a:t>Frederick Jackson Turner’s </a:t>
            </a:r>
            <a:r>
              <a:rPr lang="en-US" i="1" dirty="0" smtClean="0"/>
              <a:t>Frontier Thesis</a:t>
            </a:r>
          </a:p>
          <a:p>
            <a:pPr marL="0" indent="0">
              <a:buFont typeface="Wingdings 2" pitchFamily="18" charset="2"/>
              <a:buNone/>
            </a:pPr>
            <a:r>
              <a:rPr lang="en-US" sz="2000" i="1" dirty="0" smtClean="0"/>
              <a:t>“American social development has been continually beginning over again on the frontier. This perennial rebirth, this fluidity of American life, this expansion westward with its new opportunities, its continuous touch with the simplicity of primitive society, furnish the forces dominating American character....In the crucible of the frontier the immigrants were Americanized, liberated, and fused into a mixed race, English in neither nationality nor characteristics...." </a:t>
            </a:r>
          </a:p>
          <a:p>
            <a:pPr lvl="1"/>
            <a:r>
              <a:rPr lang="en-US" sz="2600" dirty="0" smtClean="0"/>
              <a:t>Believed that the frontier was the basis of the American identity – self-reliance, innovation, adaptation, independence, and opportunity</a:t>
            </a:r>
          </a:p>
          <a:p>
            <a:pPr lvl="1"/>
            <a:r>
              <a:rPr lang="en-US" sz="2600" dirty="0" smtClean="0"/>
              <a:t>The frontier is unique to America</a:t>
            </a:r>
          </a:p>
        </p:txBody>
      </p:sp>
      <p:sp>
        <p:nvSpPr>
          <p:cNvPr id="3" name="Title 2"/>
          <p:cNvSpPr>
            <a:spLocks noGrp="1"/>
          </p:cNvSpPr>
          <p:nvPr>
            <p:ph type="title"/>
          </p:nvPr>
        </p:nvSpPr>
        <p:spPr/>
        <p:txBody>
          <a:bodyPr/>
          <a:lstStyle/>
          <a:p>
            <a:pPr>
              <a:defRPr/>
            </a:pPr>
            <a:r>
              <a:rPr b="1" smtClean="0"/>
              <a:t>Closing the Frontier</a:t>
            </a:r>
            <a:endParaRPr b="1"/>
          </a:p>
        </p:txBody>
      </p:sp>
    </p:spTree>
    <p:extLst>
      <p:ext uri="{BB962C8B-B14F-4D97-AF65-F5344CB8AC3E}">
        <p14:creationId xmlns:p14="http://schemas.microsoft.com/office/powerpoint/2010/main" val="3087262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Effect transition="in" filter="wipe(up)">
                                      <p:cBhvr>
                                        <p:cTn id="7" dur="500"/>
                                        <p:tgtEl>
                                          <p:spTgt spid="7171">
                                            <p:bg/>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wipe(up)">
                                      <p:cBhvr>
                                        <p:cTn id="11" dur="500"/>
                                        <p:tgtEl>
                                          <p:spTgt spid="717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171">
                                            <p:txEl>
                                              <p:pRg st="1" end="1"/>
                                            </p:txEl>
                                          </p:spTgt>
                                        </p:tgtEl>
                                        <p:attrNameLst>
                                          <p:attrName>style.visibility</p:attrName>
                                        </p:attrNameLst>
                                      </p:cBhvr>
                                      <p:to>
                                        <p:strVal val="visible"/>
                                      </p:to>
                                    </p:set>
                                    <p:animEffect transition="in" filter="wipe(up)">
                                      <p:cBhvr>
                                        <p:cTn id="16" dur="500"/>
                                        <p:tgtEl>
                                          <p:spTgt spid="7171">
                                            <p:txEl>
                                              <p:pRg st="1" end="1"/>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Effect transition="in" filter="wipe(up)">
                                      <p:cBhvr>
                                        <p:cTn id="19" dur="500"/>
                                        <p:tgtEl>
                                          <p:spTgt spid="7171">
                                            <p:txEl>
                                              <p:pRg st="2" end="2"/>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wipe(up)">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eaLnBrk="1" hangingPunct="1">
              <a:defRPr/>
            </a:pPr>
            <a:r>
              <a:rPr smtClean="0">
                <a:solidFill>
                  <a:schemeClr val="bg1"/>
                </a:solidFill>
              </a:rPr>
              <a:t>The Buffalo’s Replacement</a:t>
            </a:r>
          </a:p>
        </p:txBody>
      </p:sp>
      <p:pic>
        <p:nvPicPr>
          <p:cNvPr id="14339" name="Content Placeholder 3" descr="Longhorn.jpg"/>
          <p:cNvPicPr>
            <a:picLocks noGrp="1" noChangeAspect="1"/>
          </p:cNvPicPr>
          <p:nvPr>
            <p:ph idx="1"/>
          </p:nvPr>
        </p:nvPicPr>
        <p:blipFill>
          <a:blip r:embed="rId3" cstate="print"/>
          <a:srcRect l="4320" r="3937"/>
          <a:stretch>
            <a:fillRect/>
          </a:stretch>
        </p:blipFill>
        <p:spPr>
          <a:xfrm>
            <a:off x="0" y="0"/>
            <a:ext cx="9144000" cy="6858000"/>
          </a:xfrm>
        </p:spPr>
      </p:pic>
      <p:pic>
        <p:nvPicPr>
          <p:cNvPr id="23556" name="Picture 5" descr="ut_texas_longhorns_logo"/>
          <p:cNvPicPr>
            <a:picLocks noChangeAspect="1" noChangeArrowheads="1"/>
          </p:cNvPicPr>
          <p:nvPr/>
        </p:nvPicPr>
        <p:blipFill>
          <a:blip r:embed="rId4" cstate="print"/>
          <a:srcRect/>
          <a:stretch>
            <a:fillRect/>
          </a:stretch>
        </p:blipFill>
        <p:spPr bwMode="auto">
          <a:xfrm rot="-559416">
            <a:off x="304800" y="5181600"/>
            <a:ext cx="2667000" cy="1506538"/>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453131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500" fill="hold"/>
                                        <p:tgtEl>
                                          <p:spTgt spid="23556"/>
                                        </p:tgtEl>
                                        <p:attrNameLst>
                                          <p:attrName>ppt_w</p:attrName>
                                        </p:attrNameLst>
                                      </p:cBhvr>
                                      <p:tavLst>
                                        <p:tav tm="0">
                                          <p:val>
                                            <p:fltVal val="0"/>
                                          </p:val>
                                        </p:tav>
                                        <p:tav tm="100000">
                                          <p:val>
                                            <p:strVal val="#ppt_w"/>
                                          </p:val>
                                        </p:tav>
                                      </p:tavLst>
                                    </p:anim>
                                    <p:anim calcmode="lin" valueType="num">
                                      <p:cBhvr>
                                        <p:cTn id="8" dur="500" fill="hold"/>
                                        <p:tgtEl>
                                          <p:spTgt spid="23556"/>
                                        </p:tgtEl>
                                        <p:attrNameLst>
                                          <p:attrName>ppt_h</p:attrName>
                                        </p:attrNameLst>
                                      </p:cBhvr>
                                      <p:tavLst>
                                        <p:tav tm="0">
                                          <p:val>
                                            <p:fltVal val="0"/>
                                          </p:val>
                                        </p:tav>
                                        <p:tav tm="100000">
                                          <p:val>
                                            <p:strVal val="#ppt_h"/>
                                          </p:val>
                                        </p:tav>
                                      </p:tavLst>
                                    </p:anim>
                                    <p:anim calcmode="lin" valueType="num">
                                      <p:cBhvr>
                                        <p:cTn id="9" dur="500" fill="hold"/>
                                        <p:tgtEl>
                                          <p:spTgt spid="23556"/>
                                        </p:tgtEl>
                                        <p:attrNameLst>
                                          <p:attrName>style.rotation</p:attrName>
                                        </p:attrNameLst>
                                      </p:cBhvr>
                                      <p:tavLst>
                                        <p:tav tm="0">
                                          <p:val>
                                            <p:fltVal val="90"/>
                                          </p:val>
                                        </p:tav>
                                        <p:tav tm="100000">
                                          <p:val>
                                            <p:fltVal val="0"/>
                                          </p:val>
                                        </p:tav>
                                      </p:tavLst>
                                    </p:anim>
                                    <p:animEffect transition="in" filter="fade">
                                      <p:cBhvr>
                                        <p:cTn id="10"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eldoradoimages.com/blog/wp-content/uploads/2009/05/cattle-drive-1.jpg"/>
          <p:cNvPicPr>
            <a:picLocks noChangeAspect="1" noChangeArrowheads="1"/>
          </p:cNvPicPr>
          <p:nvPr/>
        </p:nvPicPr>
        <p:blipFill>
          <a:blip r:embed="rId3" cstate="print"/>
          <a:srcRect l="1973" r="9001"/>
          <a:stretch>
            <a:fillRect/>
          </a:stretch>
        </p:blipFill>
        <p:spPr bwMode="auto">
          <a:xfrm>
            <a:off x="-4763" y="6350"/>
            <a:ext cx="9148763" cy="6851650"/>
          </a:xfrm>
          <a:prstGeom prst="rect">
            <a:avLst/>
          </a:prstGeom>
          <a:noFill/>
          <a:ln w="9525">
            <a:noFill/>
            <a:miter lim="800000"/>
            <a:headEnd/>
            <a:tailEnd/>
          </a:ln>
        </p:spPr>
      </p:pic>
      <p:sp>
        <p:nvSpPr>
          <p:cNvPr id="65537" name="Title 1"/>
          <p:cNvSpPr>
            <a:spLocks noGrp="1"/>
          </p:cNvSpPr>
          <p:nvPr>
            <p:ph type="title"/>
          </p:nvPr>
        </p:nvSpPr>
        <p:spPr/>
        <p:txBody>
          <a:bodyPr/>
          <a:lstStyle/>
          <a:p>
            <a:pPr eaLnBrk="1" hangingPunct="1">
              <a:defRPr/>
            </a:pPr>
            <a:r>
              <a:rPr smtClean="0"/>
              <a:t>Chisholm Trail – The “Long Drive”</a:t>
            </a:r>
          </a:p>
        </p:txBody>
      </p:sp>
    </p:spTree>
    <p:extLst>
      <p:ext uri="{BB962C8B-B14F-4D97-AF65-F5344CB8AC3E}">
        <p14:creationId xmlns:p14="http://schemas.microsoft.com/office/powerpoint/2010/main" val="111077059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smtClean="0"/>
              <a:t>Winter of 1887</a:t>
            </a:r>
            <a:endParaRPr/>
          </a:p>
        </p:txBody>
      </p:sp>
      <p:sp>
        <p:nvSpPr>
          <p:cNvPr id="16387" name="Content Placeholder 2"/>
          <p:cNvSpPr>
            <a:spLocks noGrp="1"/>
          </p:cNvSpPr>
          <p:nvPr>
            <p:ph idx="1"/>
          </p:nvPr>
        </p:nvSpPr>
        <p:spPr/>
        <p:txBody>
          <a:bodyPr/>
          <a:lstStyle/>
          <a:p>
            <a:r>
              <a:rPr lang="en-US" sz="2400" smtClean="0"/>
              <a:t>The Winter of 1887 was incredibly harsh in the West</a:t>
            </a:r>
          </a:p>
          <a:p>
            <a:pPr lvl="1"/>
            <a:r>
              <a:rPr lang="en-US" sz="2000" smtClean="0"/>
              <a:t>Marked the end of the Open Range era and led to the entire reorganization of ranching.</a:t>
            </a:r>
          </a:p>
          <a:p>
            <a:pPr lvl="1"/>
            <a:r>
              <a:rPr lang="en-US" sz="2000" smtClean="0"/>
              <a:t>Extreme cold temperatures killed humans and animals alike.</a:t>
            </a:r>
          </a:p>
          <a:p>
            <a:pPr lvl="1"/>
            <a:r>
              <a:rPr lang="en-US" sz="2000" smtClean="0"/>
              <a:t>The few remaining cattle were in poor health, being emaciated and suffering from frostbite. This resulted in the cattle being sold for much lower prices, in some cases leading ranch owners to bankruptcy.</a:t>
            </a:r>
          </a:p>
          <a:p>
            <a:r>
              <a:rPr lang="en-US" sz="2400" smtClean="0"/>
              <a:t> Charles Russell:  Known as the “cowboy artist,” he painted vividly realistic images of the West, with some of the few accurate portrayals of Native American tribes. </a:t>
            </a:r>
          </a:p>
          <a:p>
            <a:pPr lvl="1"/>
            <a:r>
              <a:rPr lang="en-US" sz="2000" smtClean="0"/>
              <a:t>His painting “Waiting for a Chinook” revealed the devastation of the Winter of 1887 to the East.</a:t>
            </a:r>
          </a:p>
        </p:txBody>
      </p:sp>
      <p:sp>
        <p:nvSpPr>
          <p:cNvPr id="16388" name="AutoShape 5" descr="data:image/jpeg;base64,/9j/4AAQSkZJRgABAQAAAQABAAD/2wCEAAkGBhQSERUUExIVFRUUFBQUFBUXFxUUFRQUFRUVFxQVFRQXGyYeFxkkGRQVHy8gIycpLCwsFR4xNTAqNSYrLCkBCQoKDgwOGg8PGikcHBwpKSksKSwpLCksLCksLCkpLC8sLCkpKSwsLCkpKSksKSwsLCksKSksKiwsLCwsKSwsLP/AABEIAOEA4QMBIgACEQEDEQH/xAAbAAEAAgMBAQAAAAAAAAAAAAAAAQIDBAUGB//EADoQAAICAQICBwUGBQQDAAAAAAECABEDEiEEMQUGEyJBUWEycZGS4RRSgaGx0QcjQnLwFmLB8RVDgv/EABkBAQEBAQEBAAAAAAAAAAAAAAABAgMEBf/EACMRAQADAAICAQQDAAAAAAAAAAABAhEDIQQSMRQyQVETImH/2gAMAwEAAhEDEQA/APuMREBERAREQEREBERAREQEREBERAREQEREBERAREQEREBERAREQEREBERAREQEREBERAREQEREBERAREQEREBERAREQEREBERAREQPIr1ly+a/LNfietedeRX5RMHZbTCOB3szvEVbdBOsnEVdr8s2V6w5vNflmng4UVUn7J6mZmIG6nTuYi7X5frIfp7MPFflmuMNASxxy9IyHrBm81+WY36yZx4r8sq+H0mvlwGZ6XGfF1mznxX5frL5es+UDmvyzn4OGNmW4rhLE1EVMbGPrblP9S/LJfrZmB5r8v1nITh6MznhrlyFyHYTrLlI2K/LNLL1szgnvp6dz6zWw4dJmpxODvnymchMdNetnEH+pfk+sy/6szean/5nCZq2E1n4qoyEenXrXm81+X6wvWjPfNa/tE86jXR5TawG9o9YV3H60ZQN2X5Zpp1v4g+Kj10fWaTuB4eFTVGQk/jL6QQ72DrTnIFlfl+stl6z5xyK/L9Zx0NCGzj1v1k9Ul1MPWviCNyny/WZD1nz+a/L9Z59Xrz2Mq/Hi63vy3kmqPQN1pz+a/LIHWrP5r8o/eebycZ5gy2PKWG0z6tY7jdb+I805/d+sxZuufEi902/2fWcHNxDKeVyuRzRJFXMzCPU/wCqeI+8vySZzuwP+GJjsb+Jtv8AiWSr5zAF38pn7Kp7IqNjESPKZzNMe+Z9jyktUVzEXUumSUGDck/hKNiPnMSNoZBMPEZQBsN5bstpZMQmel1qcHksm9vKbT8PYgcOAZl1XIrR+xb2ZsYuHA8JcrKptLO4ajLgE083DAjeb7bzG24kRzk4ZfKY24NfITYYG9pImu4RoPwIJ8pcqEFCbREg4gYiWmm+mvWc1FN7ec7+ThxUwYsA3m9Ghw/M6ifIeEz5MCzbKCX7EVLrMuFmym6/X9ZcYtM3jwou63lc2KTUc1sRY8tpk4daPpNooAJTspFY2SYsmGxMz7H0hss5zBDvdl6iJbV6flEwMqoF8JV9zsJnoHwkNj8tp6tGuiS4XwlmffzmRR6TEzIupAEwvl9JnOMyhw1MQIxjzk9qJYLcNjlxGHM4uSMgl+w9IHDyKq2Wa7vU2Xw+kxNglhdRjzzHkyyVw3ch+HmJntGAvvKPkMztiFTXc+O8vyKO0gZ5dx6H4SuhjyX4w1C54kSuupjfhXJo7bcxMTZHXZlPv+k1Ctov6SVyTAmX0PrtMhceE1EMSpksbjxjeTkcGVGSXEYsqNfukZFNTYfiBMTvEQrRyLcx5RVzPlcTC4sE/wCcpLwkPT6fSRLxOONN/wCyPXsyrcO3k3wM7eiNM6RZnXAPCt90/CplTA1+yfynaagLPIeMAg8pJnTXL7BvumBwrHw3nVMqYNaC8EfSG4L1E3gkkpKjmth25/Ac5TiDjxoGyvps0BW5PlQ8dp4/pLrTlXPlTtdDJkOIIApUdxGBce0xa2r0BrxnE6ydaMp0vkYHs8bMFANPk8lBF790A+Gok7UJ8/k8yvda/d+Hv4/DtOWt9r0XTvXXHhyomrCA4B/ml9Q3r2Qugfix5+Ez5euChwPs+PSD4EGweTaq2vc0AdgTy3nzTFwrcRkZ3wt2nd7RKLDvbhhXNQFOpbsaQPKdt37NyuUENpDAEAPTKGU6a9onT+NeCgDjfn5Kx/v56einjcdnv+D6bwZA5fEcaqoYbnURZqxexqvjKcf0thxZRjIYA0NTEaRqrT7Pgb5/rPm3F8aQykMRoyKxINg6T7gSosk8+V77zeznU4DnUGABQmgQSaO3IUKBH/E4W868RGQ6R4FN7l9U4XhMbi6v8bH4EcxsZuDgk+6J8r6s9fVxP2YYEFi6Aki1NBgp3ogKDpO9mfSMHWPh2w9sMo0AWfBhtdFeYb05z6XHzReO+pfM5eC1J67hu/Zl+6PhHZjyE81/rnHnQrwa5M2RlvuLq7MNydrOm/HSWG+xqd7geO7UH+XmQrVjKhQn3H2W/AzVbRb4c5pNflkOMeQmB+GX7o+Am2VmNxOkMtY8DjP9C/ATG/ROP7gHuE3Vgib1Jc49C4/I/GVPQyeFzolYCS+0o5x6Fxnw/T9pjydA4z5/H6TqjHJOKT2Vwm6u4vFbkP0Kg5CgPD6TsHCZjyYpm1tRf7IP8qJtaYkXW5I0yRIdvKaRq9J5KxkXROwv9pXohrwrfPez5+o+MZ+BLkkkV5C7/WZBwlAKCaH5ia6zBg6T40KF06idW+mqoCzqvwr9Js8KQUUiyCqnvc+Xj6zG/RqnnfO+Z3/zymfDw6qKUUPLevhE5guBJqImUfOP4kdBjHnxcUndGZ14bPRI3IPYP7gw0n0b1M8oEGRqzsf5ZsEcjvV8+fI+ndoT7D070SOJxqhNBc2DLyu+xypk08xz01+M+P8A8SOBfBxb9iwUBUdVoABcqvePyoNhcj+6vAT53k+PM296zj63h+T/AF/jt263RPWJcLjGr6Dk7Ru10gKpYMt1WoAkFgP6TY5G05PWnEjcNhyHK2fjipRwmtw+NXy95mKiiAyrZ50ALq56/qL1Mx5Ojk+1LrfKx4gN3kdAwAWm2KkqLI5HVuDN4fw4RQFXis4Tbut2bnkBszLty8p6/wCP3plvl545q0vM167fH+l+OHC5mxMzEMBWTTp1IxWyNzRsMK8NJm//AOVUMjEnSm4s7FN9F2PC6udD+LfVBcR4VVdm1B/b0kqQR3iQNwS2/Oq2oTz/AFv4BmXh8QQnIwTuKpLMEWqA57ltvpPn8vBX2isfnXv4/Imazae0cNl4fIzMxUI2TI+MA6St0rFTtRJFgekz5OLXIRhwtnJ1JTdo1fyyTXeNAAEm6PIbGey6mfwYCYtXFuRkaiEx9n3AQDRdlY34baQK8ec9Nxn8MOFbAUx9pjyCzjy9o7FGuwdN6K8CNPKd/prbsS8/1dJjJh4bqp0r2HSSaNX8/IEZWLm0ZgNIWtJolmG400eYJv7ZPj+HqNk4XPefMWCacuI41AUut0qlyNDDnpujQqhtPrmNmIB01YBI8r8J24a2rGS8vk2ra21Yc3GY1NM6g782A5EBuZ8CQD7xNf8A8pjLFdW4AO4Yc7rmPScXpnoTI3aZbXGUYvjJVXZjqfYURWruczzY7WAZhRM7ZMvc8VA3AZQUBF3zG9+88uc751rh09Pjyg8iDPOdaOMOPKvfZe1xNjADHvkk0oXlrOrYje/dKcJxmXtEoMVU6GdhpVnUEaVJ3JJDWeV7bkzD1zyC0JsocZL0rMyr3qehy0savmNRoje7mJHy9P0Qp7DHtyxou933QF3ve9vGbBFTyXVPinxs+F31fzH8jT7E7+RAPw989SRLMdpMYya5RnlalWkmBYtMbGVZ5idpnEdK/STMeqJRuyaiDNCsAwfWWAgREmSYRUiTUSagVqfJ/wCK3Qb5OKR2tcTJiVXAvVkR2BxtvSkpler5/ga+s1NfjeCGRdLbrYsEXdGxsduYkmN6lulvWdZUxihWwrb3eEkJK48OlQF8AAL5ADlJCnazv41y/OGXiOlOgsfSPHBnH8vhWKm70syhgFqqrWWJ33CL5x/D3ojUj8Tlxr2jkBW0jUoAOrSSSVFtpr/ZPaLwqgFQKDFia2ssSWP4kmTw+BUUKopQKA8gJz9Y3XWeScxQgyhUzOVjadNc2tkw2ACBXP4S2sgVczmYGEaMGXDqqydjY9DVXX4zAcOktTG2qztdgUDdeQHwm0xmNlHrGq1TwS9mcVdxhvv3iSbJJPjfjNbjejS7ZSLF4lTGQaI72pl9FJq/7Z1FSW0R7I8v0d1YyYchYFXJrvG1YA1rpdxqNDe/CeiTV/VW5+EzFZBURM6bqaFc/hIKj1ipjKb8pBjdRKHF6zMy+kjRGo2qky1GIG0JMoi+ZuXuaRWoLSTIhSTciSIQuNUESIElo1SCZAgWuQYkXIqRJlQ0apmQKytSC0qTECxWYnlgZV1lkYpUrJInL6Y6Y7EqoGp3utwFUDmWN+/YWdj4AyNR26d1OX0z0y2F8IXSdTt2in2uzCE93y3Km68K2uc7iOLy6tR4grjNgbIoDb91hpvkPE+k4/F4WwgFmDF2ZmNElWLKQ5JPshqH4iRYq9F0P062Xis+NmXSFx5MQAohCWV9+bbhDZ+/ttO608N1Gwt9o4jI5Dsi4saHYHSxZmJoDclV/Bfj65uIcnltv4bn8+U6RRm3UtrVKF95jJPlKrkYD2T8V+POT1GVpQvJ3kOsziN7XEmogZrmJNKGgK1b+l/vMkVNovIqTcgGRU1EXEISskCQRAhjIuSUlTCpLSNci4uUNUFouQTMzAjVBaVuLmcE6pMxapkDTeCCk+c9YMh7RHLktlyPjIA2xDSxRVH9TN3BqPLSNgbE+jtkFX5cz5CfMcnELxDZlTcXl06VrXrxIEOMkbktprw29ZIjt0p+2p07hyu2DsbZV/8AUBq5L7QWxqKhi12Ngfx1E6RfNiXLTvgDAZMoVgtlghRg1MPaFgauVc6nc6A4Fl4ji8mVw7YMWdWCik1ZKbUijkSuvldXXKp7Dqv0MvD8Hixe13Czk76nykvkJ97OZd76atbIxw+oSr2TN2mvJkc5XJ22bbHQ+7pAHvu956lFM4/FdV8WNlzcMnZZEbUVxnSmUEUUbH7Pgp2r2ec7uNrAJFX4eUs2cZ/apxyCJlJmNjIKkSCJYmUuZkbsiWiNVe5M1zxiDIMZYa2UuF3sqCASPOiR8RNipvWUwFF348r8a8pQ5QADYo0AbFEnkAfG5cTKseHidRYaSCprcHceBB5G5lkSHehv+hJ+AlRa5BaY8eYMLBsSZFWJlGMquZSxUEFlrUPEauVjwsSxaWBQmRrkmVmoE641SrylxKLFpW5VpFSRAkmSHlSD5SFI33Gxo1vRHMH19JroafWHhBn4Z8OoKchVVutyGD1R2bZTtv7jMXBdV8GLKcig2dFKTagpyYCva5m/MmbxxqWBKglb0kjdbFGvKxMkxbGomXLx9ADFxGTPjZ6y75MezAsebJfInu3/AG+R27WMUoHkBKgybkSZ1JMqTIJlGaBYmYyYZpjYwibkAzGXkAzFldPXEi4lVzeleHXK+Fhk0HE5skMpbFkR0dFJrc90gjkUBmnj6MzlKx5kIGU5QwZrbs3QYcTEf06E75+9tVXfc4rohMi6WWxVDc2P7SeRmLB0AiqBRNADmQNgb2vl3m29fQQa4PRnROZXyE4wmTtsJOQN3MuBsOLtdO3PtUc0QDve2revR/QfGdgna5NTr9m/l62AKLjBy43ce0e1Y97fUmJAeZvvr0NpIC7Y9iwsk9z2QCTy5e7TtOj2cuGuNxfSTLwJyjE/aHACuFVYv2roAuMDnetgN+VWZz83RfFqrYsTIEK4yHuj2hfF2jHHRrZcpI1UdSgAbmep7KR2UkkS4/SPCZjhx4cTEXpXJmLd5UVdyNwxdiAtjkGY+AuU4rJl4VWVG7QhNeNj2bWrAZkBNUdnAPI7b0bnWOGRj4fSKH5m4w1508FmV20YVGPJp1qXBNtw+RWJF70wwpQO4sjkJOJOKyaiWXGexQquoNWY4iDdbaRkO/nQno+yMr2JkiDXm+F4XjFRVZgW7Pnr1Uxc91iRbEIVOvx0V4zodF5lK0CdSkjIGNsHs3d+B3qtq5Sj8BxPbuysBjpAodnYEk3lIQGl2pRfkT78vE9HZ2ZtOUIhqu7ratO/M0p1e/aajpWyxkXNbD0PlBBbMzUpGkd0aiANRN21b0Dyv0E1W6A4gaa4nISApJJUKSoXbTRNNRvfx895vdZdBuUx8OhAosWNk3VfgB4Cba8K1b8/w+NR9jN/9SaNfIt7f8kfmNxMePhwopQAB/2ZuHhDK/ZG8pNGCwJGqZ/sR8oPBt5fpMzKsYjXMg4VvL9IHCN5fpLCMRaY2aZzwjeX6fvKtwT+X5iaRgJlGM2DwT/d/T95U9Hv5fp+8g1HaNU2D0dk+7+Y/eQejsn3fzH7znKt2Jb7O3lE2reiImkIiICIiAiIgIiICIiAiIgIiICIiAiIgIiICIiAiIgIiICIiAiIgIiICIiAiIgIiICIiAiIgIiICIiAiIgIiICIiAiIgIiICIiAiIgIiICIiAiIgIiICIiAiIgIiICIiAiIgIiICIiAiIgIiICIiB//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16389" name="AutoShape 7" descr="data:image/jpeg;base64,/9j/4AAQSkZJRgABAQAAAQABAAD/2wCEAAkGBhQSERUUExIVFRUUFBQUFBUXFxUUFRQUFRUVFxQVFRQXGyYeFxkkGRQVHy8gIycpLCwsFR4xNTAqNSYrLCkBCQoKDgwOGg8PGikcHBwpKSksKSwpLCksLCksLCkpLC8sLCkpKSwsLCkpKSksKSwsLCksKSksKiwsLCwsKSwsLP/AABEIAOEA4QMBIgACEQEDEQH/xAAbAAEAAgMBAQAAAAAAAAAAAAAAAQIDBAUGB//EADoQAAICAQICBwUGBQQDAAAAAAECABEDEiEEMQUGEyJBUWEycZGS4RRSgaGx0QcjQnLwFmLB8RVDgv/EABkBAQEBAQEBAAAAAAAAAAAAAAABAgMEBf/EACMRAQADAAICAQQDAAAAAAAAAAABAhEDIQQSMRQyQVETImH/2gAMAwEAAhEDEQA/APuMREBERAREQEREBERAREQEREBERAREQEREBERAREQEREBERAREQEREBERAREQEREBERAREQEREBERAREQEREBERAREQEREBERAREQPIr1ly+a/LNfietedeRX5RMHZbTCOB3szvEVbdBOsnEVdr8s2V6w5vNflmng4UVUn7J6mZmIG6nTuYi7X5frIfp7MPFflmuMNASxxy9IyHrBm81+WY36yZx4r8sq+H0mvlwGZ6XGfF1mznxX5frL5es+UDmvyzn4OGNmW4rhLE1EVMbGPrblP9S/LJfrZmB5r8v1nITh6MznhrlyFyHYTrLlI2K/LNLL1szgnvp6dz6zWw4dJmpxODvnymchMdNetnEH+pfk+sy/6szean/5nCZq2E1n4qoyEenXrXm81+X6wvWjPfNa/tE86jXR5TawG9o9YV3H60ZQN2X5Zpp1v4g+Kj10fWaTuB4eFTVGQk/jL6QQ72DrTnIFlfl+stl6z5xyK/L9Zx0NCGzj1v1k9Ul1MPWviCNyny/WZD1nz+a/L9Z59Xrz2Mq/Hi63vy3kmqPQN1pz+a/LIHWrP5r8o/eebycZ5gy2PKWG0z6tY7jdb+I805/d+sxZuufEi902/2fWcHNxDKeVyuRzRJFXMzCPU/wCqeI+8vySZzuwP+GJjsb+Jtv8AiWSr5zAF38pn7Kp7IqNjESPKZzNMe+Z9jyktUVzEXUumSUGDck/hKNiPnMSNoZBMPEZQBsN5bstpZMQmel1qcHksm9vKbT8PYgcOAZl1XIrR+xb2ZsYuHA8JcrKptLO4ajLgE083DAjeb7bzG24kRzk4ZfKY24NfITYYG9pImu4RoPwIJ8pcqEFCbREg4gYiWmm+mvWc1FN7ec7+ThxUwYsA3m9Ghw/M6ifIeEz5MCzbKCX7EVLrMuFmym6/X9ZcYtM3jwou63lc2KTUc1sRY8tpk4daPpNooAJTspFY2SYsmGxMz7H0hss5zBDvdl6iJbV6flEwMqoF8JV9zsJnoHwkNj8tp6tGuiS4XwlmffzmRR6TEzIupAEwvl9JnOMyhw1MQIxjzk9qJYLcNjlxGHM4uSMgl+w9IHDyKq2Wa7vU2Xw+kxNglhdRjzzHkyyVw3ch+HmJntGAvvKPkMztiFTXc+O8vyKO0gZ5dx6H4SuhjyX4w1C54kSuupjfhXJo7bcxMTZHXZlPv+k1Ctov6SVyTAmX0PrtMhceE1EMSpksbjxjeTkcGVGSXEYsqNfukZFNTYfiBMTvEQrRyLcx5RVzPlcTC4sE/wCcpLwkPT6fSRLxOONN/wCyPXsyrcO3k3wM7eiNM6RZnXAPCt90/CplTA1+yfynaagLPIeMAg8pJnTXL7BvumBwrHw3nVMqYNaC8EfSG4L1E3gkkpKjmth25/Ac5TiDjxoGyvps0BW5PlQ8dp4/pLrTlXPlTtdDJkOIIApUdxGBce0xa2r0BrxnE6ydaMp0vkYHs8bMFANPk8lBF790A+Gok7UJ8/k8yvda/d+Hv4/DtOWt9r0XTvXXHhyomrCA4B/ml9Q3r2Qugfix5+Ez5euChwPs+PSD4EGweTaq2vc0AdgTy3nzTFwrcRkZ3wt2nd7RKLDvbhhXNQFOpbsaQPKdt37NyuUENpDAEAPTKGU6a9onT+NeCgDjfn5Kx/v56einjcdnv+D6bwZA5fEcaqoYbnURZqxexqvjKcf0thxZRjIYA0NTEaRqrT7Pgb5/rPm3F8aQykMRoyKxINg6T7gSosk8+V77zeznU4DnUGABQmgQSaO3IUKBH/E4W868RGQ6R4FN7l9U4XhMbi6v8bH4EcxsZuDgk+6J8r6s9fVxP2YYEFi6Aki1NBgp3ogKDpO9mfSMHWPh2w9sMo0AWfBhtdFeYb05z6XHzReO+pfM5eC1J67hu/Zl+6PhHZjyE81/rnHnQrwa5M2RlvuLq7MNydrOm/HSWG+xqd7geO7UH+XmQrVjKhQn3H2W/AzVbRb4c5pNflkOMeQmB+GX7o+Am2VmNxOkMtY8DjP9C/ATG/ROP7gHuE3Vgib1Jc49C4/I/GVPQyeFzolYCS+0o5x6Fxnw/T9pjydA4z5/H6TqjHJOKT2Vwm6u4vFbkP0Kg5CgPD6TsHCZjyYpm1tRf7IP8qJtaYkXW5I0yRIdvKaRq9J5KxkXROwv9pXohrwrfPez5+o+MZ+BLkkkV5C7/WZBwlAKCaH5ia6zBg6T40KF06idW+mqoCzqvwr9Js8KQUUiyCqnvc+Xj6zG/RqnnfO+Z3/zymfDw6qKUUPLevhE5guBJqImUfOP4kdBjHnxcUndGZ14bPRI3IPYP7gw0n0b1M8oEGRqzsf5ZsEcjvV8+fI+ndoT7D070SOJxqhNBc2DLyu+xypk08xz01+M+P8A8SOBfBxb9iwUBUdVoABcqvePyoNhcj+6vAT53k+PM296zj63h+T/AF/jt263RPWJcLjGr6Dk7Ru10gKpYMt1WoAkFgP6TY5G05PWnEjcNhyHK2fjipRwmtw+NXy95mKiiAyrZ50ALq56/qL1Mx5Ojk+1LrfKx4gN3kdAwAWm2KkqLI5HVuDN4fw4RQFXis4Tbut2bnkBszLty8p6/wCP3plvl545q0vM167fH+l+OHC5mxMzEMBWTTp1IxWyNzRsMK8NJm//AOVUMjEnSm4s7FN9F2PC6udD+LfVBcR4VVdm1B/b0kqQR3iQNwS2/Oq2oTz/AFv4BmXh8QQnIwTuKpLMEWqA57ltvpPn8vBX2isfnXv4/Imazae0cNl4fIzMxUI2TI+MA6St0rFTtRJFgekz5OLXIRhwtnJ1JTdo1fyyTXeNAAEm6PIbGey6mfwYCYtXFuRkaiEx9n3AQDRdlY34baQK8ec9Nxn8MOFbAUx9pjyCzjy9o7FGuwdN6K8CNPKd/prbsS8/1dJjJh4bqp0r2HSSaNX8/IEZWLm0ZgNIWtJolmG400eYJv7ZPj+HqNk4XPefMWCacuI41AUut0qlyNDDnpujQqhtPrmNmIB01YBI8r8J24a2rGS8vk2ra21Yc3GY1NM6g782A5EBuZ8CQD7xNf8A8pjLFdW4AO4Yc7rmPScXpnoTI3aZbXGUYvjJVXZjqfYURWruczzY7WAZhRM7ZMvc8VA3AZQUBF3zG9+88uc751rh09Pjyg8iDPOdaOMOPKvfZe1xNjADHvkk0oXlrOrYje/dKcJxmXtEoMVU6GdhpVnUEaVJ3JJDWeV7bkzD1zyC0JsocZL0rMyr3qehy0savmNRoje7mJHy9P0Qp7DHtyxou933QF3ve9vGbBFTyXVPinxs+F31fzH8jT7E7+RAPw989SRLMdpMYya5RnlalWkmBYtMbGVZ5idpnEdK/STMeqJRuyaiDNCsAwfWWAgREmSYRUiTUSagVqfJ/wCK3Qb5OKR2tcTJiVXAvVkR2BxtvSkpler5/ga+s1NfjeCGRdLbrYsEXdGxsduYkmN6lulvWdZUxihWwrb3eEkJK48OlQF8AAL5ADlJCnazv41y/OGXiOlOgsfSPHBnH8vhWKm70syhgFqqrWWJ33CL5x/D3ojUj8Tlxr2jkBW0jUoAOrSSSVFtpr/ZPaLwqgFQKDFia2ssSWP4kmTw+BUUKopQKA8gJz9Y3XWeScxQgyhUzOVjadNc2tkw2ACBXP4S2sgVczmYGEaMGXDqqydjY9DVXX4zAcOktTG2qztdgUDdeQHwm0xmNlHrGq1TwS9mcVdxhvv3iSbJJPjfjNbjejS7ZSLF4lTGQaI72pl9FJq/7Z1FSW0R7I8v0d1YyYchYFXJrvG1YA1rpdxqNDe/CeiTV/VW5+EzFZBURM6bqaFc/hIKj1ipjKb8pBjdRKHF6zMy+kjRGo2qky1GIG0JMoi+ZuXuaRWoLSTIhSTciSIQuNUESIElo1SCZAgWuQYkXIqRJlQ0apmQKytSC0qTECxWYnlgZV1lkYpUrJInL6Y6Y7EqoGp3utwFUDmWN+/YWdj4AyNR26d1OX0z0y2F8IXSdTt2in2uzCE93y3Km68K2uc7iOLy6tR4grjNgbIoDb91hpvkPE+k4/F4WwgFmDF2ZmNElWLKQ5JPshqH4iRYq9F0P062Xis+NmXSFx5MQAohCWV9+bbhDZ+/ttO608N1Gwt9o4jI5Dsi4saHYHSxZmJoDclV/Bfj65uIcnltv4bn8+U6RRm3UtrVKF95jJPlKrkYD2T8V+POT1GVpQvJ3kOsziN7XEmogZrmJNKGgK1b+l/vMkVNovIqTcgGRU1EXEISskCQRAhjIuSUlTCpLSNci4uUNUFouQTMzAjVBaVuLmcE6pMxapkDTeCCk+c9YMh7RHLktlyPjIA2xDSxRVH9TN3BqPLSNgbE+jtkFX5cz5CfMcnELxDZlTcXl06VrXrxIEOMkbktprw29ZIjt0p+2p07hyu2DsbZV/8AUBq5L7QWxqKhi12Ngfx1E6RfNiXLTvgDAZMoVgtlghRg1MPaFgauVc6nc6A4Fl4ji8mVw7YMWdWCik1ZKbUijkSuvldXXKp7Dqv0MvD8Hixe13Czk76nykvkJ97OZd76atbIxw+oSr2TN2mvJkc5XJ22bbHQ+7pAHvu956lFM4/FdV8WNlzcMnZZEbUVxnSmUEUUbH7Pgp2r2ec7uNrAJFX4eUs2cZ/apxyCJlJmNjIKkSCJYmUuZkbsiWiNVe5M1zxiDIMZYa2UuF3sqCASPOiR8RNipvWUwFF348r8a8pQ5QADYo0AbFEnkAfG5cTKseHidRYaSCprcHceBB5G5lkSHehv+hJ+AlRa5BaY8eYMLBsSZFWJlGMquZSxUEFlrUPEauVjwsSxaWBQmRrkmVmoE641SrylxKLFpW5VpFSRAkmSHlSD5SFI33Gxo1vRHMH19JroafWHhBn4Z8OoKchVVutyGD1R2bZTtv7jMXBdV8GLKcig2dFKTagpyYCva5m/MmbxxqWBKglb0kjdbFGvKxMkxbGomXLx9ADFxGTPjZ6y75MezAsebJfInu3/AG+R27WMUoHkBKgybkSZ1JMqTIJlGaBYmYyYZpjYwibkAzGXkAzFldPXEi4lVzeleHXK+Fhk0HE5skMpbFkR0dFJrc90gjkUBmnj6MzlKx5kIGU5QwZrbs3QYcTEf06E75+9tVXfc4rohMi6WWxVDc2P7SeRmLB0AiqBRNADmQNgb2vl3m29fQQa4PRnROZXyE4wmTtsJOQN3MuBsOLtdO3PtUc0QDve2revR/QfGdgna5NTr9m/l62AKLjBy43ce0e1Y97fUmJAeZvvr0NpIC7Y9iwsk9z2QCTy5e7TtOj2cuGuNxfSTLwJyjE/aHACuFVYv2roAuMDnetgN+VWZz83RfFqrYsTIEK4yHuj2hfF2jHHRrZcpI1UdSgAbmep7KR2UkkS4/SPCZjhx4cTEXpXJmLd5UVdyNwxdiAtjkGY+AuU4rJl4VWVG7QhNeNj2bWrAZkBNUdnAPI7b0bnWOGRj4fSKH5m4w1508FmV20YVGPJp1qXBNtw+RWJF70wwpQO4sjkJOJOKyaiWXGexQquoNWY4iDdbaRkO/nQno+yMr2JkiDXm+F4XjFRVZgW7Pnr1Uxc91iRbEIVOvx0V4zodF5lK0CdSkjIGNsHs3d+B3qtq5Sj8BxPbuysBjpAodnYEk3lIQGl2pRfkT78vE9HZ2ZtOUIhqu7ratO/M0p1e/aajpWyxkXNbD0PlBBbMzUpGkd0aiANRN21b0Dyv0E1W6A4gaa4nISApJJUKSoXbTRNNRvfx895vdZdBuUx8OhAosWNk3VfgB4Cba8K1b8/w+NR9jN/9SaNfIt7f8kfmNxMePhwopQAB/2ZuHhDK/ZG8pNGCwJGqZ/sR8oPBt5fpMzKsYjXMg4VvL9IHCN5fpLCMRaY2aZzwjeX6fvKtwT+X5iaRgJlGM2DwT/d/T95U9Hv5fp+8g1HaNU2D0dk+7+Y/eQejsn3fzH7znKt2Jb7O3lE2reiImkIiICIiAiIgIiICIiAiIgIiICIiAiIgIiICIiAiIgIiICIiAiIgIiICIiAiIgIiICIiAiIgIiICIiAiIgIiICIiAiIgIiICIiAiIgIiICIiAiIgIiICIiAiIgIiICIiAiIgIiICIiAiIgIiICIiB//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5129" name="Picture 9" descr="http://www.juchuanart.com/2315-2315-thickbox/waiting-for-a-chinook.jpg"/>
          <p:cNvPicPr>
            <a:picLocks noChangeAspect="1" noChangeArrowheads="1"/>
          </p:cNvPicPr>
          <p:nvPr/>
        </p:nvPicPr>
        <p:blipFill>
          <a:blip r:embed="rId2" cstate="print"/>
          <a:srcRect t="14667" b="16000"/>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69433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9"/>
                                        </p:tgtEl>
                                        <p:attrNameLst>
                                          <p:attrName>style.visibility</p:attrName>
                                        </p:attrNameLst>
                                      </p:cBhvr>
                                      <p:to>
                                        <p:strVal val="visible"/>
                                      </p:to>
                                    </p:set>
                                    <p:animEffect transition="in" filter="dissolve">
                                      <p:cBhvr>
                                        <p:cTn id="7" dur="5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Content Placeholder 3" descr="Pony Exparess.jpg"/>
          <p:cNvPicPr>
            <a:picLocks noGrp="1" noChangeAspect="1"/>
          </p:cNvPicPr>
          <p:nvPr>
            <p:ph idx="1"/>
          </p:nvPr>
        </p:nvPicPr>
        <p:blipFill>
          <a:blip r:embed="rId3" cstate="print">
            <a:extLst/>
          </a:blip>
          <a:srcRect/>
          <a:stretch>
            <a:fillRect/>
          </a:stretch>
        </p:blipFill>
        <p:spPr>
          <a:xfrm>
            <a:off x="5638799" y="2064813"/>
            <a:ext cx="3067051" cy="4525965"/>
          </a:xfrm>
          <a:effectLst>
            <a:softEdge rad="112500"/>
          </a:effectLst>
        </p:spPr>
      </p:pic>
      <p:sp>
        <p:nvSpPr>
          <p:cNvPr id="67586" name="Title 1"/>
          <p:cNvSpPr>
            <a:spLocks noGrp="1"/>
          </p:cNvSpPr>
          <p:nvPr>
            <p:ph type="title"/>
          </p:nvPr>
        </p:nvSpPr>
        <p:spPr>
          <a:xfrm>
            <a:off x="381001" y="2110318"/>
            <a:ext cx="3657599" cy="4404782"/>
          </a:xfrm>
        </p:spPr>
        <p:txBody>
          <a:bodyPr/>
          <a:lstStyle/>
          <a:p>
            <a:pPr algn="ctr" eaLnBrk="1" hangingPunct="1">
              <a:defRPr/>
            </a:pPr>
            <a:r>
              <a:rPr sz="3200" b="1" dirty="0" smtClean="0"/>
              <a:t>"Neither snow, nor rain, nor heat, nor gloom of night stays these couriers from the swift completion of their appointed rounds"</a:t>
            </a:r>
          </a:p>
        </p:txBody>
      </p:sp>
      <p:pic>
        <p:nvPicPr>
          <p:cNvPr id="25605" name="Picture 5"/>
          <p:cNvPicPr>
            <a:picLocks noChangeAspect="1" noChangeArrowheads="1"/>
          </p:cNvPicPr>
          <p:nvPr/>
        </p:nvPicPr>
        <p:blipFill>
          <a:blip r:embed="rId4" cstate="print"/>
          <a:srcRect/>
          <a:stretch>
            <a:fillRect/>
          </a:stretch>
        </p:blipFill>
        <p:spPr bwMode="auto">
          <a:xfrm rot="21146344">
            <a:off x="4149725" y="401638"/>
            <a:ext cx="2286000" cy="2994025"/>
          </a:xfrm>
          <a:prstGeom prst="rect">
            <a:avLst/>
          </a:prstGeom>
          <a:ln>
            <a:noFill/>
          </a:ln>
          <a:effectLst>
            <a:outerShdw blurRad="292100" dist="139700" dir="2700000" algn="tl" rotWithShape="0">
              <a:srgbClr val="333333">
                <a:alpha val="65000"/>
              </a:srgbClr>
            </a:outerShdw>
          </a:effectLst>
          <a:extLst/>
        </p:spPr>
      </p:pic>
      <p:pic>
        <p:nvPicPr>
          <p:cNvPr id="17413" name="Picture 6"/>
          <p:cNvPicPr>
            <a:picLocks noChangeAspect="1" noChangeArrowheads="1"/>
          </p:cNvPicPr>
          <p:nvPr/>
        </p:nvPicPr>
        <p:blipFill>
          <a:blip r:embed="rId5" cstate="print"/>
          <a:srcRect/>
          <a:stretch>
            <a:fillRect/>
          </a:stretch>
        </p:blipFill>
        <p:spPr bwMode="auto">
          <a:xfrm rot="782156">
            <a:off x="7148513" y="574675"/>
            <a:ext cx="1646237" cy="2085975"/>
          </a:xfrm>
          <a:prstGeom prst="rect">
            <a:avLst/>
          </a:prstGeom>
          <a:noFill/>
          <a:ln w="9525">
            <a:noFill/>
            <a:miter lim="800000"/>
            <a:headEnd/>
            <a:tailEnd/>
          </a:ln>
        </p:spPr>
      </p:pic>
      <p:sp>
        <p:nvSpPr>
          <p:cNvPr id="2" name="Rectangle 1"/>
          <p:cNvSpPr/>
          <p:nvPr/>
        </p:nvSpPr>
        <p:spPr>
          <a:xfrm>
            <a:off x="381001" y="381000"/>
            <a:ext cx="4343400" cy="1754326"/>
          </a:xfrm>
          <a:prstGeom prst="rect">
            <a:avLst/>
          </a:prstGeom>
          <a:noFill/>
        </p:spPr>
        <p:txBody>
          <a:bodyPr>
            <a:spAutoFit/>
          </a:bodyPr>
          <a:lstStyle/>
          <a:p>
            <a:pPr>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The Pony Express</a:t>
            </a:r>
          </a:p>
        </p:txBody>
      </p:sp>
    </p:spTree>
    <p:extLst>
      <p:ext uri="{BB962C8B-B14F-4D97-AF65-F5344CB8AC3E}">
        <p14:creationId xmlns:p14="http://schemas.microsoft.com/office/powerpoint/2010/main" val="42352323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p:cNvSpPr>
            <a:spLocks noGrp="1"/>
          </p:cNvSpPr>
          <p:nvPr>
            <p:ph idx="1"/>
          </p:nvPr>
        </p:nvSpPr>
        <p:spPr/>
        <p:txBody>
          <a:bodyPr/>
          <a:lstStyle/>
          <a:p>
            <a:endParaRPr lang="en-US" smtClean="0"/>
          </a:p>
        </p:txBody>
      </p:sp>
      <p:sp>
        <p:nvSpPr>
          <p:cNvPr id="3" name="Title 2"/>
          <p:cNvSpPr>
            <a:spLocks noGrp="1"/>
          </p:cNvSpPr>
          <p:nvPr>
            <p:ph type="title"/>
          </p:nvPr>
        </p:nvSpPr>
        <p:spPr/>
        <p:txBody>
          <a:bodyPr/>
          <a:lstStyle/>
          <a:p>
            <a:pPr>
              <a:defRPr/>
            </a:pPr>
            <a:endParaRPr/>
          </a:p>
        </p:txBody>
      </p:sp>
      <p:pic>
        <p:nvPicPr>
          <p:cNvPr id="18436" name="Picture 2" descr="File:1869-Golden Spike.jpg">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0" y="4549676"/>
            <a:ext cx="9087745" cy="2308324"/>
          </a:xfrm>
          <a:prstGeom prst="rect">
            <a:avLst/>
          </a:prstGeom>
          <a:noFill/>
        </p:spPr>
        <p:txBody>
          <a:bodyPr wrap="none">
            <a:spAutoFit/>
          </a:bodyPr>
          <a:lstStyle/>
          <a:p>
            <a:pPr algn="ctr">
              <a:defRPr/>
            </a:pPr>
            <a:r>
              <a:rPr lang="en-US" sz="7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lgerian" pitchFamily="82" charset="0"/>
              </a:rPr>
              <a:t>Transcontinental</a:t>
            </a:r>
          </a:p>
          <a:p>
            <a:pPr algn="ctr">
              <a:defRPr/>
            </a:pPr>
            <a:r>
              <a:rPr lang="en-US" sz="7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lgerian" pitchFamily="82" charset="0"/>
              </a:rPr>
              <a:t>Railroad</a:t>
            </a:r>
          </a:p>
        </p:txBody>
      </p:sp>
      <p:sp>
        <p:nvSpPr>
          <p:cNvPr id="6" name="Rectangle 5"/>
          <p:cNvSpPr/>
          <p:nvPr/>
        </p:nvSpPr>
        <p:spPr>
          <a:xfrm>
            <a:off x="1" y="0"/>
            <a:ext cx="4495800" cy="1754326"/>
          </a:xfrm>
          <a:prstGeom prst="rect">
            <a:avLst/>
          </a:prstGeom>
          <a:noFill/>
        </p:spPr>
        <p:txBody>
          <a:bodyPr>
            <a:spAutoFit/>
          </a:bodyPr>
          <a:lstStyle/>
          <a:p>
            <a:pPr algn="ctr">
              <a:defRPr/>
            </a:pP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lgerian" pitchFamily="82" charset="0"/>
              </a:rPr>
              <a:t>Central Pacific</a:t>
            </a:r>
          </a:p>
        </p:txBody>
      </p:sp>
      <p:sp>
        <p:nvSpPr>
          <p:cNvPr id="7" name="Rectangle 6"/>
          <p:cNvSpPr/>
          <p:nvPr/>
        </p:nvSpPr>
        <p:spPr>
          <a:xfrm>
            <a:off x="4648200" y="0"/>
            <a:ext cx="4495800" cy="1754326"/>
          </a:xfrm>
          <a:prstGeom prst="rect">
            <a:avLst/>
          </a:prstGeom>
          <a:noFill/>
        </p:spPr>
        <p:txBody>
          <a:bodyPr>
            <a:spAutoFit/>
          </a:bodyPr>
          <a:lstStyle/>
          <a:p>
            <a:pPr algn="ctr">
              <a:defRPr/>
            </a:pP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lgerian" pitchFamily="82" charset="0"/>
              </a:rPr>
              <a:t>Union Pacific</a:t>
            </a:r>
          </a:p>
        </p:txBody>
      </p:sp>
    </p:spTree>
    <p:extLst>
      <p:ext uri="{BB962C8B-B14F-4D97-AF65-F5344CB8AC3E}">
        <p14:creationId xmlns:p14="http://schemas.microsoft.com/office/powerpoint/2010/main" val="25904806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ecx.images-amazon.com/images/I/51NREF9823L._SL500_AA300_.jpg"/>
          <p:cNvPicPr>
            <a:picLocks noChangeAspect="1" noChangeArrowheads="1"/>
          </p:cNvPicPr>
          <p:nvPr/>
        </p:nvPicPr>
        <p:blipFill>
          <a:blip r:embed="rId2" cstate="print"/>
          <a:srcRect l="13333" r="14444"/>
          <a:stretch>
            <a:fillRect/>
          </a:stretch>
        </p:blipFill>
        <p:spPr bwMode="auto">
          <a:xfrm>
            <a:off x="381000" y="1447800"/>
            <a:ext cx="3577167" cy="49530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smtClean="0"/>
              <a:t>Long-distance Shopping</a:t>
            </a:r>
            <a:endParaRPr lang="en-US" dirty="0"/>
          </a:p>
        </p:txBody>
      </p:sp>
      <p:sp>
        <p:nvSpPr>
          <p:cNvPr id="4" name="Content Placeholder 3"/>
          <p:cNvSpPr>
            <a:spLocks noGrp="1"/>
          </p:cNvSpPr>
          <p:nvPr>
            <p:ph idx="1"/>
          </p:nvPr>
        </p:nvSpPr>
        <p:spPr>
          <a:xfrm>
            <a:off x="4038600" y="1524000"/>
            <a:ext cx="4648200" cy="4572000"/>
          </a:xfrm>
        </p:spPr>
        <p:txBody>
          <a:bodyPr/>
          <a:lstStyle/>
          <a:p>
            <a:r>
              <a:rPr lang="en-US" dirty="0" smtClean="0"/>
              <a:t>The connection of East and West by rail allowed consumers to purchase goods from across the country.  Stores began printing catalogues of their goods, which could be purchased and shipped via rail.</a:t>
            </a:r>
          </a:p>
          <a:p>
            <a:pPr lvl="1"/>
            <a:r>
              <a:rPr lang="en-US" dirty="0" smtClean="0"/>
              <a:t>Montgomery Ward</a:t>
            </a:r>
            <a:endParaRPr lang="en-US" dirty="0"/>
          </a:p>
        </p:txBody>
      </p:sp>
    </p:spTree>
    <p:extLst>
      <p:ext uri="{BB962C8B-B14F-4D97-AF65-F5344CB8AC3E}">
        <p14:creationId xmlns:p14="http://schemas.microsoft.com/office/powerpoint/2010/main" val="33008302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Old West.jpg"/>
          <p:cNvPicPr>
            <a:picLocks noChangeAspect="1"/>
          </p:cNvPicPr>
          <p:nvPr/>
        </p:nvPicPr>
        <p:blipFill>
          <a:blip r:embed="rId3" cstate="print"/>
          <a:srcRect r="7185"/>
          <a:stretch>
            <a:fillRect/>
          </a:stretch>
        </p:blipFill>
        <p:spPr bwMode="auto">
          <a:xfrm>
            <a:off x="-228600" y="0"/>
            <a:ext cx="9374188" cy="6858000"/>
          </a:xfrm>
          <a:prstGeom prst="rect">
            <a:avLst/>
          </a:prstGeom>
          <a:noFill/>
          <a:ln w="9525">
            <a:noFill/>
            <a:miter lim="800000"/>
            <a:headEnd/>
            <a:tailEnd/>
          </a:ln>
        </p:spPr>
      </p:pic>
      <p:sp>
        <p:nvSpPr>
          <p:cNvPr id="27651" name="Content Placeholder 5"/>
          <p:cNvSpPr>
            <a:spLocks noGrp="1"/>
          </p:cNvSpPr>
          <p:nvPr>
            <p:ph idx="1"/>
          </p:nvPr>
        </p:nvSpPr>
        <p:spPr>
          <a:xfrm>
            <a:off x="1828800" y="228600"/>
            <a:ext cx="5410200" cy="5897563"/>
          </a:xfrm>
        </p:spPr>
        <p:txBody>
          <a:bodyPr/>
          <a:lstStyle/>
          <a:p>
            <a:pPr algn="ctr" eaLnBrk="1" hangingPunct="1">
              <a:buFont typeface="Arial" charset="0"/>
              <a:buNone/>
              <a:defRPr/>
            </a:pPr>
            <a:r>
              <a:rPr lang="en-US" dirty="0" smtClean="0">
                <a:solidFill>
                  <a:schemeClr val="accent6">
                    <a:lumMod val="50000"/>
                  </a:schemeClr>
                </a:solidFill>
                <a:effectLst>
                  <a:outerShdw blurRad="38100" dist="38100" dir="2700000" algn="tl">
                    <a:srgbClr val="000000">
                      <a:alpha val="43137"/>
                    </a:srgbClr>
                  </a:outerShdw>
                </a:effectLst>
              </a:rPr>
              <a:t>Towns of 5,000 people sprang up almost overnight</a:t>
            </a:r>
          </a:p>
          <a:p>
            <a:pPr algn="ctr" eaLnBrk="1" hangingPunct="1">
              <a:buFont typeface="Arial" charset="0"/>
              <a:buNone/>
              <a:defRPr/>
            </a:pPr>
            <a:endParaRPr lang="en-US" dirty="0" smtClean="0">
              <a:solidFill>
                <a:schemeClr val="accent6">
                  <a:lumMod val="50000"/>
                </a:schemeClr>
              </a:solidFill>
              <a:effectLst>
                <a:outerShdw blurRad="38100" dist="38100" dir="2700000" algn="tl">
                  <a:srgbClr val="000000">
                    <a:alpha val="43137"/>
                  </a:srgbClr>
                </a:outerShdw>
              </a:effectLst>
            </a:endParaRPr>
          </a:p>
        </p:txBody>
      </p:sp>
      <p:pic>
        <p:nvPicPr>
          <p:cNvPr id="1028" name="Picture 4" descr="C:\Users\Macie\AppData\Local\Microsoft\Windows\Temporary Internet Files\Content.IE5\896W6M89\MPj04225640000[1].jpg"/>
          <p:cNvPicPr>
            <a:picLocks noChangeAspect="1" noChangeArrowheads="1"/>
          </p:cNvPicPr>
          <p:nvPr/>
        </p:nvPicPr>
        <p:blipFill>
          <a:blip r:embed="rId4" cstate="print"/>
          <a:srcRect/>
          <a:stretch>
            <a:fillRect/>
          </a:stretch>
        </p:blipFill>
        <p:spPr bwMode="auto">
          <a:xfrm>
            <a:off x="0" y="4572000"/>
            <a:ext cx="3048000" cy="2028825"/>
          </a:xfrm>
          <a:prstGeom prst="rect">
            <a:avLst/>
          </a:prstGeom>
          <a:ln>
            <a:noFill/>
          </a:ln>
          <a:effectLst>
            <a:softEdge rad="112500"/>
          </a:effectLst>
        </p:spPr>
      </p:pic>
      <p:pic>
        <p:nvPicPr>
          <p:cNvPr id="1029" name="Picture 5" descr="C:\Users\Macie\AppData\Local\Microsoft\Windows\Temporary Internet Files\Content.IE5\896W6M89\MPj04309360000[1].jpg"/>
          <p:cNvPicPr>
            <a:picLocks noChangeAspect="1" noChangeArrowheads="1"/>
          </p:cNvPicPr>
          <p:nvPr/>
        </p:nvPicPr>
        <p:blipFill>
          <a:blip r:embed="rId5" cstate="print"/>
          <a:srcRect/>
          <a:stretch>
            <a:fillRect/>
          </a:stretch>
        </p:blipFill>
        <p:spPr bwMode="auto">
          <a:xfrm>
            <a:off x="5943600" y="4648200"/>
            <a:ext cx="3048000" cy="2028825"/>
          </a:xfrm>
          <a:prstGeom prst="rect">
            <a:avLst/>
          </a:prstGeom>
          <a:ln>
            <a:noFill/>
          </a:ln>
          <a:effectLst>
            <a:softEdge rad="112500"/>
          </a:effectLst>
        </p:spPr>
      </p:pic>
      <p:pic>
        <p:nvPicPr>
          <p:cNvPr id="14" name="Picture 13" descr="Jesse James.bmp"/>
          <p:cNvPicPr>
            <a:picLocks noChangeAspect="1"/>
          </p:cNvPicPr>
          <p:nvPr/>
        </p:nvPicPr>
        <p:blipFill>
          <a:blip r:embed="rId6" cstate="print"/>
          <a:stretch>
            <a:fillRect/>
          </a:stretch>
        </p:blipFill>
        <p:spPr>
          <a:xfrm rot="21271998">
            <a:off x="228600" y="1295400"/>
            <a:ext cx="2361629" cy="3067050"/>
          </a:xfrm>
          <a:prstGeom prst="rect">
            <a:avLst/>
          </a:prstGeom>
          <a:ln>
            <a:noFill/>
          </a:ln>
          <a:effectLst>
            <a:softEdge rad="112500"/>
          </a:effectLst>
        </p:spPr>
      </p:pic>
      <p:pic>
        <p:nvPicPr>
          <p:cNvPr id="15" name="Picture 14" descr="Crib Girl.bmp"/>
          <p:cNvPicPr>
            <a:picLocks noChangeAspect="1"/>
          </p:cNvPicPr>
          <p:nvPr/>
        </p:nvPicPr>
        <p:blipFill>
          <a:blip r:embed="rId7" cstate="print"/>
          <a:stretch>
            <a:fillRect/>
          </a:stretch>
        </p:blipFill>
        <p:spPr>
          <a:xfrm rot="389046">
            <a:off x="6781800" y="838200"/>
            <a:ext cx="1981201" cy="3632201"/>
          </a:xfrm>
          <a:prstGeom prst="rect">
            <a:avLst/>
          </a:prstGeom>
          <a:ln>
            <a:noFill/>
          </a:ln>
          <a:effectLst>
            <a:softEdge rad="112500"/>
          </a:effectLst>
        </p:spPr>
      </p:pic>
      <p:pic>
        <p:nvPicPr>
          <p:cNvPr id="16" name="Picture 15" descr="Wyatt Earp.jpg"/>
          <p:cNvPicPr>
            <a:picLocks noChangeAspect="1"/>
          </p:cNvPicPr>
          <p:nvPr/>
        </p:nvPicPr>
        <p:blipFill>
          <a:blip r:embed="rId8" cstate="print"/>
          <a:stretch>
            <a:fillRect/>
          </a:stretch>
        </p:blipFill>
        <p:spPr>
          <a:xfrm>
            <a:off x="2133600" y="1905000"/>
            <a:ext cx="4661794" cy="4114800"/>
          </a:xfrm>
          <a:prstGeom prst="ellipse">
            <a:avLst/>
          </a:prstGeom>
          <a:ln>
            <a:noFill/>
          </a:ln>
          <a:effectLst>
            <a:softEdge rad="112500"/>
          </a:effectLst>
        </p:spPr>
      </p:pic>
    </p:spTree>
    <p:extLst>
      <p:ext uri="{BB962C8B-B14F-4D97-AF65-F5344CB8AC3E}">
        <p14:creationId xmlns:p14="http://schemas.microsoft.com/office/powerpoint/2010/main" val="31377512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nodeType="afterGroup">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029"/>
                                        </p:tgtEl>
                                        <p:attrNameLst>
                                          <p:attrName>style.visibility</p:attrName>
                                        </p:attrNameLst>
                                      </p:cBhvr>
                                      <p:to>
                                        <p:strVal val="visible"/>
                                      </p:to>
                                    </p:set>
                                    <p:animEffect transition="in" filter="fade">
                                      <p:cBhvr>
                                        <p:cTn id="11" dur="500"/>
                                        <p:tgtEl>
                                          <p:spTgt spid="1029"/>
                                        </p:tgtEl>
                                      </p:cBhvr>
                                    </p:animEffect>
                                  </p:childTnLst>
                                </p:cTn>
                              </p:par>
                            </p:childTnLst>
                          </p:cTn>
                        </p:par>
                        <p:par>
                          <p:cTn id="12" fill="hold" nodeType="afterGroup">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nodeType="afterGroup">
                            <p:stCondLst>
                              <p:cond delay="3500"/>
                            </p:stCondLst>
                            <p:childTnLst>
                              <p:par>
                                <p:cTn id="17" presetID="10" presetClass="entr" presetSubtype="0" fill="hold" nodeType="after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eaLnBrk="1" hangingPunct="1">
              <a:defRPr/>
            </a:pPr>
            <a:r>
              <a:rPr smtClean="0">
                <a:solidFill>
                  <a:schemeClr val="bg1"/>
                </a:solidFill>
              </a:rPr>
              <a:t>OUTLAWS, LAWMEN, AND ENTERTAINERS</a:t>
            </a:r>
          </a:p>
        </p:txBody>
      </p:sp>
      <p:pic>
        <p:nvPicPr>
          <p:cNvPr id="20483" name="Picture 4" descr="tombstone-arizona-sheriff-badge"/>
          <p:cNvPicPr>
            <a:picLocks noChangeAspect="1" noChangeArrowheads="1"/>
          </p:cNvPicPr>
          <p:nvPr/>
        </p:nvPicPr>
        <p:blipFill>
          <a:blip r:embed="rId3" cstate="print"/>
          <a:srcRect/>
          <a:stretch>
            <a:fillRect/>
          </a:stretch>
        </p:blipFill>
        <p:spPr bwMode="auto">
          <a:xfrm>
            <a:off x="5867400" y="381000"/>
            <a:ext cx="2941638" cy="3162300"/>
          </a:xfrm>
          <a:prstGeom prst="rect">
            <a:avLst/>
          </a:prstGeom>
          <a:noFill/>
          <a:ln w="9525">
            <a:noFill/>
            <a:miter lim="800000"/>
            <a:headEnd/>
            <a:tailEnd/>
          </a:ln>
        </p:spPr>
      </p:pic>
    </p:spTree>
    <p:extLst>
      <p:ext uri="{BB962C8B-B14F-4D97-AF65-F5344CB8AC3E}">
        <p14:creationId xmlns:p14="http://schemas.microsoft.com/office/powerpoint/2010/main" val="220250010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pPr eaLnBrk="1" fontAlgn="auto" hangingPunct="1">
              <a:spcAft>
                <a:spcPts val="0"/>
              </a:spcAft>
              <a:defRPr/>
            </a:pPr>
            <a:r>
              <a:rPr smtClean="0">
                <a:effectLst>
                  <a:outerShdw blurRad="38100" dist="38100" dir="2700000" algn="tl">
                    <a:srgbClr val="000000">
                      <a:alpha val="43137"/>
                    </a:srgbClr>
                  </a:outerShdw>
                </a:effectLst>
              </a:rPr>
              <a:t>Outlaws, Lawmen, and Entertainers</a:t>
            </a:r>
            <a:endParaRPr>
              <a:effectLst>
                <a:outerShdw blurRad="38100" dist="38100" dir="2700000" algn="tl">
                  <a:srgbClr val="000000">
                    <a:alpha val="43137"/>
                  </a:srgbClr>
                </a:outerShdw>
              </a:effectLst>
            </a:endParaRPr>
          </a:p>
        </p:txBody>
      </p:sp>
      <p:pic>
        <p:nvPicPr>
          <p:cNvPr id="4" name="Content Placeholder 3" descr="Billy the Kid.jpg"/>
          <p:cNvPicPr>
            <a:picLocks noGrp="1" noChangeAspect="1"/>
          </p:cNvPicPr>
          <p:nvPr>
            <p:ph idx="1"/>
          </p:nvPr>
        </p:nvPicPr>
        <p:blipFill>
          <a:blip r:embed="rId3" cstate="print"/>
          <a:stretch>
            <a:fillRect/>
          </a:stretch>
        </p:blipFill>
        <p:spPr>
          <a:xfrm>
            <a:off x="304800" y="1414772"/>
            <a:ext cx="3257363" cy="4950399"/>
          </a:xfrm>
          <a:prstGeom prst="ellipse">
            <a:avLst/>
          </a:prstGeom>
          <a:ln w="190500" cap="rnd">
            <a:solidFill>
              <a:srgbClr val="C8C6BD"/>
            </a:solidFill>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descr="Butch and Sundance.jpg"/>
          <p:cNvPicPr>
            <a:picLocks noChangeAspect="1"/>
          </p:cNvPicPr>
          <p:nvPr/>
        </p:nvPicPr>
        <p:blipFill>
          <a:blip r:embed="rId4" cstate="print"/>
          <a:srcRect l="-5424" t="24762" r="-5424" b="13333"/>
          <a:stretch>
            <a:fillRect/>
          </a:stretch>
        </p:blipFill>
        <p:spPr>
          <a:xfrm>
            <a:off x="3733800" y="1905000"/>
            <a:ext cx="4993010" cy="39699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76887772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smtClean="0">
                <a:effectLst>
                  <a:outerShdw blurRad="38100" dist="38100" dir="2700000" algn="tl">
                    <a:srgbClr val="000000">
                      <a:alpha val="43137"/>
                    </a:srgbClr>
                  </a:outerShdw>
                </a:effectLst>
              </a:rPr>
              <a:t>Outlaws, Lawmen, and Entertainers</a:t>
            </a:r>
            <a:endParaRPr/>
          </a:p>
        </p:txBody>
      </p:sp>
      <p:pic>
        <p:nvPicPr>
          <p:cNvPr id="4" name="Content Placeholder 3" descr="Jesse.jpg"/>
          <p:cNvPicPr>
            <a:picLocks noGrp="1" noChangeAspect="1"/>
          </p:cNvPicPr>
          <p:nvPr>
            <p:ph idx="1"/>
          </p:nvPr>
        </p:nvPicPr>
        <p:blipFill>
          <a:blip r:embed="rId3" cstate="print"/>
          <a:stretch>
            <a:fillRect/>
          </a:stretch>
        </p:blipFill>
        <p:spPr>
          <a:xfrm>
            <a:off x="2819400" y="1524000"/>
            <a:ext cx="3505200" cy="4885296"/>
          </a:xfrm>
          <a:prstGeom prst="ellipse">
            <a:avLst/>
          </a:prstGeom>
          <a:ln w="190500" cap="rnd">
            <a:solidFill>
              <a:srgbClr val="C8C6BD"/>
            </a:solidFill>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480807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p:cNvSpPr>
          <p:nvPr>
            <p:ph type="title"/>
          </p:nvPr>
        </p:nvSpPr>
        <p:spPr/>
        <p:txBody>
          <a:bodyPr/>
          <a:lstStyle/>
          <a:p>
            <a:pPr>
              <a:defRPr/>
            </a:pPr>
            <a:r>
              <a:rPr sz="4000" smtClean="0">
                <a:solidFill>
                  <a:schemeClr val="bg1"/>
                </a:solidFill>
              </a:rPr>
              <a:t>American West, American Football</a:t>
            </a:r>
          </a:p>
        </p:txBody>
      </p:sp>
      <p:pic>
        <p:nvPicPr>
          <p:cNvPr id="7171" name="Picture 5" descr="HOU_logo-80x90"/>
          <p:cNvPicPr>
            <a:picLocks noChangeAspect="1" noChangeArrowheads="1"/>
          </p:cNvPicPr>
          <p:nvPr/>
        </p:nvPicPr>
        <p:blipFill>
          <a:blip r:embed="rId2" cstate="print"/>
          <a:srcRect/>
          <a:stretch>
            <a:fillRect/>
          </a:stretch>
        </p:blipFill>
        <p:spPr bwMode="auto">
          <a:xfrm>
            <a:off x="368300" y="1638300"/>
            <a:ext cx="1895475" cy="2133600"/>
          </a:xfrm>
          <a:prstGeom prst="rect">
            <a:avLst/>
          </a:prstGeom>
          <a:noFill/>
          <a:ln w="57150">
            <a:solidFill>
              <a:schemeClr val="bg1"/>
            </a:solidFill>
            <a:miter lim="800000"/>
            <a:headEnd/>
            <a:tailEnd/>
          </a:ln>
        </p:spPr>
      </p:pic>
      <p:pic>
        <p:nvPicPr>
          <p:cNvPr id="7172" name="Picture 9" descr="IND_logo-80x90"/>
          <p:cNvPicPr>
            <a:picLocks noChangeAspect="1" noChangeArrowheads="1"/>
          </p:cNvPicPr>
          <p:nvPr/>
        </p:nvPicPr>
        <p:blipFill>
          <a:blip r:embed="rId3" cstate="print"/>
          <a:srcRect/>
          <a:stretch>
            <a:fillRect/>
          </a:stretch>
        </p:blipFill>
        <p:spPr bwMode="auto">
          <a:xfrm>
            <a:off x="2514600" y="1676400"/>
            <a:ext cx="1828800" cy="2057400"/>
          </a:xfrm>
          <a:prstGeom prst="rect">
            <a:avLst/>
          </a:prstGeom>
          <a:noFill/>
          <a:ln w="57150">
            <a:solidFill>
              <a:schemeClr val="bg1"/>
            </a:solidFill>
            <a:miter lim="800000"/>
            <a:headEnd/>
            <a:tailEnd/>
          </a:ln>
        </p:spPr>
      </p:pic>
      <p:pic>
        <p:nvPicPr>
          <p:cNvPr id="7173" name="Picture 11" descr="BUF_logo-80x90"/>
          <p:cNvPicPr>
            <a:picLocks noChangeAspect="1" noChangeArrowheads="1"/>
          </p:cNvPicPr>
          <p:nvPr/>
        </p:nvPicPr>
        <p:blipFill>
          <a:blip r:embed="rId4" cstate="print"/>
          <a:srcRect/>
          <a:stretch>
            <a:fillRect/>
          </a:stretch>
        </p:blipFill>
        <p:spPr bwMode="auto">
          <a:xfrm>
            <a:off x="4724400" y="1676400"/>
            <a:ext cx="1828800" cy="2057400"/>
          </a:xfrm>
          <a:prstGeom prst="rect">
            <a:avLst/>
          </a:prstGeom>
          <a:noFill/>
          <a:ln w="57150">
            <a:solidFill>
              <a:schemeClr val="bg1"/>
            </a:solidFill>
            <a:miter lim="800000"/>
            <a:headEnd/>
            <a:tailEnd/>
          </a:ln>
        </p:spPr>
      </p:pic>
      <p:pic>
        <p:nvPicPr>
          <p:cNvPr id="7174" name="Picture 13" descr="DAL_logo-80x90"/>
          <p:cNvPicPr>
            <a:picLocks noChangeAspect="1" noChangeArrowheads="1"/>
          </p:cNvPicPr>
          <p:nvPr/>
        </p:nvPicPr>
        <p:blipFill>
          <a:blip r:embed="rId5" cstate="print"/>
          <a:srcRect/>
          <a:stretch>
            <a:fillRect/>
          </a:stretch>
        </p:blipFill>
        <p:spPr bwMode="auto">
          <a:xfrm>
            <a:off x="7027863" y="1676400"/>
            <a:ext cx="1827212" cy="2057400"/>
          </a:xfrm>
          <a:prstGeom prst="rect">
            <a:avLst/>
          </a:prstGeom>
          <a:noFill/>
          <a:ln w="57150">
            <a:solidFill>
              <a:schemeClr val="bg1"/>
            </a:solidFill>
            <a:miter lim="800000"/>
            <a:headEnd/>
            <a:tailEnd/>
          </a:ln>
        </p:spPr>
      </p:pic>
      <p:pic>
        <p:nvPicPr>
          <p:cNvPr id="7175" name="Picture 15" descr="WAS_logo-80x90"/>
          <p:cNvPicPr>
            <a:picLocks noChangeAspect="1" noChangeArrowheads="1"/>
          </p:cNvPicPr>
          <p:nvPr/>
        </p:nvPicPr>
        <p:blipFill>
          <a:blip r:embed="rId6" cstate="print"/>
          <a:srcRect/>
          <a:stretch>
            <a:fillRect/>
          </a:stretch>
        </p:blipFill>
        <p:spPr bwMode="auto">
          <a:xfrm>
            <a:off x="381000" y="4114800"/>
            <a:ext cx="1882775" cy="2117725"/>
          </a:xfrm>
          <a:prstGeom prst="rect">
            <a:avLst/>
          </a:prstGeom>
          <a:noFill/>
          <a:ln w="57150">
            <a:solidFill>
              <a:schemeClr val="bg1"/>
            </a:solidFill>
            <a:miter lim="800000"/>
            <a:headEnd/>
            <a:tailEnd/>
          </a:ln>
        </p:spPr>
      </p:pic>
      <p:pic>
        <p:nvPicPr>
          <p:cNvPr id="7176" name="Picture 17" descr="DEN_logo-80x90"/>
          <p:cNvPicPr>
            <a:picLocks noChangeAspect="1" noChangeArrowheads="1"/>
          </p:cNvPicPr>
          <p:nvPr/>
        </p:nvPicPr>
        <p:blipFill>
          <a:blip r:embed="rId7" cstate="print"/>
          <a:srcRect/>
          <a:stretch>
            <a:fillRect/>
          </a:stretch>
        </p:blipFill>
        <p:spPr bwMode="auto">
          <a:xfrm>
            <a:off x="2514600" y="4114800"/>
            <a:ext cx="1882775" cy="2117725"/>
          </a:xfrm>
          <a:prstGeom prst="rect">
            <a:avLst/>
          </a:prstGeom>
          <a:noFill/>
          <a:ln w="57150">
            <a:solidFill>
              <a:schemeClr val="bg1"/>
            </a:solidFill>
            <a:miter lim="800000"/>
            <a:headEnd/>
            <a:tailEnd/>
          </a:ln>
        </p:spPr>
      </p:pic>
      <p:pic>
        <p:nvPicPr>
          <p:cNvPr id="7177" name="Picture 19" descr="KC_logo-80x90"/>
          <p:cNvPicPr>
            <a:picLocks noChangeAspect="1" noChangeArrowheads="1"/>
          </p:cNvPicPr>
          <p:nvPr/>
        </p:nvPicPr>
        <p:blipFill>
          <a:blip r:embed="rId8" cstate="print"/>
          <a:srcRect/>
          <a:stretch>
            <a:fillRect/>
          </a:stretch>
        </p:blipFill>
        <p:spPr bwMode="auto">
          <a:xfrm>
            <a:off x="4724400" y="4114800"/>
            <a:ext cx="1882775" cy="2117725"/>
          </a:xfrm>
          <a:prstGeom prst="rect">
            <a:avLst/>
          </a:prstGeom>
          <a:noFill/>
          <a:ln w="57150">
            <a:solidFill>
              <a:schemeClr val="bg1"/>
            </a:solidFill>
            <a:miter lim="800000"/>
            <a:headEnd/>
            <a:tailEnd/>
          </a:ln>
        </p:spPr>
      </p:pic>
      <p:pic>
        <p:nvPicPr>
          <p:cNvPr id="7178" name="Picture 21" descr="SF_logo-80x90"/>
          <p:cNvPicPr>
            <a:picLocks noChangeAspect="1" noChangeArrowheads="1"/>
          </p:cNvPicPr>
          <p:nvPr/>
        </p:nvPicPr>
        <p:blipFill>
          <a:blip r:embed="rId9" cstate="print"/>
          <a:srcRect/>
          <a:stretch>
            <a:fillRect/>
          </a:stretch>
        </p:blipFill>
        <p:spPr bwMode="auto">
          <a:xfrm>
            <a:off x="7010400" y="4114800"/>
            <a:ext cx="1882775" cy="2117725"/>
          </a:xfrm>
          <a:prstGeom prst="rect">
            <a:avLst/>
          </a:prstGeom>
          <a:noFill/>
          <a:ln w="57150">
            <a:solidFill>
              <a:schemeClr val="bg1"/>
            </a:solidFill>
            <a:miter lim="800000"/>
            <a:headEnd/>
            <a:tailEnd/>
          </a:ln>
        </p:spPr>
      </p:pic>
    </p:spTree>
    <p:extLst>
      <p:ext uri="{BB962C8B-B14F-4D97-AF65-F5344CB8AC3E}">
        <p14:creationId xmlns:p14="http://schemas.microsoft.com/office/powerpoint/2010/main" val="1407433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a:hlinkClick r:id="rId3"/>
          </p:cNvPr>
          <p:cNvPicPr>
            <a:picLocks noChangeAspect="1" noChangeArrowheads="1"/>
          </p:cNvPicPr>
          <p:nvPr/>
        </p:nvPicPr>
        <p:blipFill>
          <a:blip r:embed="rId4" cstate="print"/>
          <a:srcRect l="2142" r="5373"/>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152400"/>
            <a:ext cx="8229600" cy="685800"/>
          </a:xfrm>
        </p:spPr>
        <p:txBody>
          <a:bodyPr>
            <a:noAutofit/>
          </a:bodyPr>
          <a:lstStyle/>
          <a:p>
            <a:pPr eaLnBrk="1" fontAlgn="auto" hangingPunct="1">
              <a:spcAft>
                <a:spcPts val="0"/>
              </a:spcAft>
              <a:defRPr/>
            </a:pPr>
            <a:r>
              <a:rPr sz="3600" smtClean="0">
                <a:effectLst>
                  <a:outerShdw blurRad="38100" dist="38100" dir="2700000" algn="tl">
                    <a:srgbClr val="000000">
                      <a:alpha val="43137"/>
                    </a:srgbClr>
                  </a:outerShdw>
                </a:effectLst>
              </a:rPr>
              <a:t>Outlaws, Lawmen, and Entertainers</a:t>
            </a:r>
            <a:endParaRPr sz="3600"/>
          </a:p>
        </p:txBody>
      </p:sp>
      <p:sp>
        <p:nvSpPr>
          <p:cNvPr id="7" name="Rectangle 6"/>
          <p:cNvSpPr/>
          <p:nvPr/>
        </p:nvSpPr>
        <p:spPr>
          <a:xfrm>
            <a:off x="2057400" y="5791200"/>
            <a:ext cx="6879063"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“I’m your huckleberry”</a:t>
            </a:r>
          </a:p>
        </p:txBody>
      </p:sp>
      <p:pic>
        <p:nvPicPr>
          <p:cNvPr id="31752" name="Picture 8"/>
          <p:cNvPicPr>
            <a:picLocks noChangeAspect="1" noChangeArrowheads="1"/>
          </p:cNvPicPr>
          <p:nvPr/>
        </p:nvPicPr>
        <p:blipFill>
          <a:blip r:embed="rId5" cstate="print">
            <a:extLst/>
          </a:blip>
          <a:srcRect/>
          <a:stretch>
            <a:fillRect/>
          </a:stretch>
        </p:blipFill>
        <p:spPr bwMode="auto">
          <a:xfrm>
            <a:off x="4648200" y="2209800"/>
            <a:ext cx="1960418" cy="29665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pic>
        <p:nvPicPr>
          <p:cNvPr id="31753" name="Picture 9"/>
          <p:cNvPicPr>
            <a:picLocks noChangeAspect="1" noChangeArrowheads="1"/>
          </p:cNvPicPr>
          <p:nvPr/>
        </p:nvPicPr>
        <p:blipFill>
          <a:blip r:embed="rId6" cstate="print">
            <a:extLst/>
          </a:blip>
          <a:srcRect/>
          <a:stretch>
            <a:fillRect/>
          </a:stretch>
        </p:blipFill>
        <p:spPr bwMode="auto">
          <a:xfrm>
            <a:off x="2590800" y="2209800"/>
            <a:ext cx="2057400" cy="29317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pic>
        <p:nvPicPr>
          <p:cNvPr id="31755" name="Picture 11"/>
          <p:cNvPicPr>
            <a:picLocks noChangeAspect="1" noChangeArrowheads="1"/>
          </p:cNvPicPr>
          <p:nvPr/>
        </p:nvPicPr>
        <p:blipFill>
          <a:blip r:embed="rId7" cstate="print">
            <a:extLst/>
          </a:blip>
          <a:srcRect/>
          <a:stretch>
            <a:fillRect/>
          </a:stretch>
        </p:blipFill>
        <p:spPr bwMode="auto">
          <a:xfrm>
            <a:off x="6594763" y="2209800"/>
            <a:ext cx="2064229" cy="29665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
        <p:nvSpPr>
          <p:cNvPr id="23560" name="AutoShape 13" descr="http://playtexasholdem.com/pages/famous_players_clip_image020.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31758" name="Picture 14"/>
          <p:cNvPicPr>
            <a:picLocks noChangeAspect="1" noChangeArrowheads="1"/>
          </p:cNvPicPr>
          <p:nvPr/>
        </p:nvPicPr>
        <p:blipFill>
          <a:blip r:embed="rId8" cstate="print">
            <a:extLst/>
          </a:blip>
          <a:srcRect/>
          <a:stretch>
            <a:fillRect/>
          </a:stretch>
        </p:blipFill>
        <p:spPr bwMode="auto">
          <a:xfrm>
            <a:off x="460375" y="2182638"/>
            <a:ext cx="2133600" cy="29241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Tree>
    <p:extLst>
      <p:ext uri="{BB962C8B-B14F-4D97-AF65-F5344CB8AC3E}">
        <p14:creationId xmlns:p14="http://schemas.microsoft.com/office/powerpoint/2010/main" val="8982596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755"/>
                                        </p:tgtEl>
                                        <p:attrNameLst>
                                          <p:attrName>style.visibility</p:attrName>
                                        </p:attrNameLst>
                                      </p:cBhvr>
                                      <p:to>
                                        <p:strVal val="visible"/>
                                      </p:to>
                                    </p:set>
                                    <p:animEffect transition="in" filter="wipe(left)">
                                      <p:cBhvr>
                                        <p:cTn id="7" dur="500"/>
                                        <p:tgtEl>
                                          <p:spTgt spid="31755"/>
                                        </p:tgtEl>
                                      </p:cBhvr>
                                    </p:animEffect>
                                  </p:childTnLst>
                                </p:cTn>
                              </p:par>
                              <p:par>
                                <p:cTn id="8" presetID="22" presetClass="entr" presetSubtype="8" fill="hold" nodeType="withEffect">
                                  <p:stCondLst>
                                    <p:cond delay="0"/>
                                  </p:stCondLst>
                                  <p:childTnLst>
                                    <p:set>
                                      <p:cBhvr>
                                        <p:cTn id="9" dur="1" fill="hold">
                                          <p:stCondLst>
                                            <p:cond delay="0"/>
                                          </p:stCondLst>
                                        </p:cTn>
                                        <p:tgtEl>
                                          <p:spTgt spid="31752"/>
                                        </p:tgtEl>
                                        <p:attrNameLst>
                                          <p:attrName>style.visibility</p:attrName>
                                        </p:attrNameLst>
                                      </p:cBhvr>
                                      <p:to>
                                        <p:strVal val="visible"/>
                                      </p:to>
                                    </p:set>
                                    <p:animEffect transition="in" filter="wipe(left)">
                                      <p:cBhvr>
                                        <p:cTn id="10" dur="500"/>
                                        <p:tgtEl>
                                          <p:spTgt spid="31752"/>
                                        </p:tgtEl>
                                      </p:cBhvr>
                                    </p:animEffect>
                                  </p:childTnLst>
                                </p:cTn>
                              </p:par>
                              <p:par>
                                <p:cTn id="11" presetID="22" presetClass="entr" presetSubtype="8" fill="hold" nodeType="withEffect">
                                  <p:stCondLst>
                                    <p:cond delay="0"/>
                                  </p:stCondLst>
                                  <p:childTnLst>
                                    <p:set>
                                      <p:cBhvr>
                                        <p:cTn id="12" dur="1" fill="hold">
                                          <p:stCondLst>
                                            <p:cond delay="0"/>
                                          </p:stCondLst>
                                        </p:cTn>
                                        <p:tgtEl>
                                          <p:spTgt spid="31753"/>
                                        </p:tgtEl>
                                        <p:attrNameLst>
                                          <p:attrName>style.visibility</p:attrName>
                                        </p:attrNameLst>
                                      </p:cBhvr>
                                      <p:to>
                                        <p:strVal val="visible"/>
                                      </p:to>
                                    </p:set>
                                    <p:animEffect transition="in" filter="wipe(left)">
                                      <p:cBhvr>
                                        <p:cTn id="13" dur="500"/>
                                        <p:tgtEl>
                                          <p:spTgt spid="31753"/>
                                        </p:tgtEl>
                                      </p:cBhvr>
                                    </p:animEffect>
                                  </p:childTnLst>
                                </p:cTn>
                              </p:par>
                              <p:par>
                                <p:cTn id="14" presetID="22" presetClass="entr" presetSubtype="8" fill="hold" nodeType="withEffect">
                                  <p:stCondLst>
                                    <p:cond delay="0"/>
                                  </p:stCondLst>
                                  <p:childTnLst>
                                    <p:set>
                                      <p:cBhvr>
                                        <p:cTn id="15" dur="1" fill="hold">
                                          <p:stCondLst>
                                            <p:cond delay="0"/>
                                          </p:stCondLst>
                                        </p:cTn>
                                        <p:tgtEl>
                                          <p:spTgt spid="31758"/>
                                        </p:tgtEl>
                                        <p:attrNameLst>
                                          <p:attrName>style.visibility</p:attrName>
                                        </p:attrNameLst>
                                      </p:cBhvr>
                                      <p:to>
                                        <p:strVal val="visible"/>
                                      </p:to>
                                    </p:set>
                                    <p:animEffect transition="in" filter="wipe(left)">
                                      <p:cBhvr>
                                        <p:cTn id="16" dur="500"/>
                                        <p:tgtEl>
                                          <p:spTgt spid="31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Content Placeholder 3" descr="Wild West Show.jpg"/>
          <p:cNvPicPr>
            <a:picLocks noGrp="1" noChangeAspect="1"/>
          </p:cNvPicPr>
          <p:nvPr>
            <p:ph idx="1"/>
          </p:nvPr>
        </p:nvPicPr>
        <p:blipFill>
          <a:blip r:embed="rId3" cstate="print"/>
          <a:srcRect l="5208" r="5208"/>
          <a:stretch>
            <a:fillRect/>
          </a:stretch>
        </p:blipFill>
        <p:spPr>
          <a:xfrm>
            <a:off x="0" y="0"/>
            <a:ext cx="9247188" cy="6858000"/>
          </a:xfrm>
        </p:spPr>
      </p:pic>
      <p:pic>
        <p:nvPicPr>
          <p:cNvPr id="5" name="Picture 4" descr="Buffalo Bill.jpg"/>
          <p:cNvPicPr>
            <a:picLocks noChangeAspect="1"/>
          </p:cNvPicPr>
          <p:nvPr/>
        </p:nvPicPr>
        <p:blipFill>
          <a:blip r:embed="rId4" cstate="print"/>
          <a:stretch>
            <a:fillRect/>
          </a:stretch>
        </p:blipFill>
        <p:spPr>
          <a:xfrm>
            <a:off x="533400" y="1219200"/>
            <a:ext cx="4163542" cy="5105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Annie Oakley.jpg">
            <a:hlinkClick r:id="rId5" action="ppaction://hlinkfile"/>
          </p:cNvPr>
          <p:cNvPicPr>
            <a:picLocks noChangeAspect="1"/>
          </p:cNvPicPr>
          <p:nvPr/>
        </p:nvPicPr>
        <p:blipFill>
          <a:blip r:embed="rId6" cstate="print"/>
          <a:stretch>
            <a:fillRect/>
          </a:stretch>
        </p:blipFill>
        <p:spPr>
          <a:xfrm>
            <a:off x="4696942" y="1219200"/>
            <a:ext cx="3657600" cy="51871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95170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Documents and Settings\mchanrahan\Local Settings\Temporary Internet Files\Content.IE5\3M7VS7MD\MP900289822[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62000" y="152400"/>
            <a:ext cx="7924800" cy="1371600"/>
          </a:xfrm>
        </p:spPr>
        <p:txBody>
          <a:bodyPr/>
          <a:lstStyle/>
          <a:p>
            <a:pPr eaLnBrk="1" fontAlgn="auto" hangingPunct="1">
              <a:spcAft>
                <a:spcPts val="0"/>
              </a:spcAft>
              <a:defRPr/>
            </a:pPr>
            <a:r>
              <a:rPr smtClean="0"/>
              <a:t>Solving the “Indian Problem”</a:t>
            </a:r>
            <a:endParaRPr/>
          </a:p>
        </p:txBody>
      </p:sp>
      <p:sp>
        <p:nvSpPr>
          <p:cNvPr id="3" name="Text Placeholder 2"/>
          <p:cNvSpPr>
            <a:spLocks noGrp="1"/>
          </p:cNvSpPr>
          <p:nvPr>
            <p:ph type="body" idx="1"/>
          </p:nvPr>
        </p:nvSpPr>
        <p:spPr>
          <a:xfrm>
            <a:off x="762000" y="1524000"/>
            <a:ext cx="7924800" cy="984250"/>
          </a:xfrm>
        </p:spPr>
        <p:txBody>
          <a:bodyPr>
            <a:normAutofit/>
          </a:bodyPr>
          <a:lstStyle/>
          <a:p>
            <a:pPr eaLnBrk="1" fontAlgn="auto" hangingPunct="1">
              <a:spcAft>
                <a:spcPts val="0"/>
              </a:spcAft>
              <a:buFont typeface="Wingdings 2"/>
              <a:buNone/>
              <a:defRPr/>
            </a:pPr>
            <a:r>
              <a:rPr lang="en-US" dirty="0" smtClean="0"/>
              <a:t>The Indian Wars</a:t>
            </a:r>
            <a:endParaRPr lang="en-US" dirty="0"/>
          </a:p>
        </p:txBody>
      </p:sp>
    </p:spTree>
    <p:extLst>
      <p:ext uri="{BB962C8B-B14F-4D97-AF65-F5344CB8AC3E}">
        <p14:creationId xmlns:p14="http://schemas.microsoft.com/office/powerpoint/2010/main" val="21942048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21792"/>
            <a:ext cx="8229600" cy="4535713"/>
          </a:xfrm>
        </p:spPr>
        <p:txBody>
          <a:bodyPr/>
          <a:lstStyle/>
          <a:p>
            <a:pPr>
              <a:defRPr/>
            </a:pPr>
            <a:r>
              <a:rPr lang="en-US" dirty="0"/>
              <a:t>W</a:t>
            </a:r>
            <a:r>
              <a:rPr lang="en-US" dirty="0" smtClean="0"/>
              <a:t>hite settlers clashed with local tribes over land and customs</a:t>
            </a:r>
          </a:p>
          <a:p>
            <a:pPr>
              <a:defRPr/>
            </a:pPr>
            <a:r>
              <a:rPr lang="en-US" dirty="0" smtClean="0"/>
              <a:t>Treaties were signed that began the reservation system</a:t>
            </a:r>
          </a:p>
          <a:p>
            <a:pPr marL="640080" lvl="1" indent="-274320" eaLnBrk="1" fontAlgn="auto" hangingPunct="1">
              <a:spcAft>
                <a:spcPts val="0"/>
              </a:spcAft>
              <a:buClr>
                <a:schemeClr val="accent2">
                  <a:shade val="75000"/>
                </a:schemeClr>
              </a:buClr>
              <a:buFont typeface="Wingdings 2"/>
              <a:buChar char=""/>
              <a:defRPr/>
            </a:pPr>
            <a:r>
              <a:rPr lang="en-US" sz="2600" dirty="0" smtClean="0"/>
              <a:t>Not signed by real “chief”</a:t>
            </a:r>
            <a:endParaRPr lang="en-US" sz="2600" dirty="0"/>
          </a:p>
          <a:p>
            <a:pPr marL="640080" lvl="1" indent="-274320" eaLnBrk="1" fontAlgn="auto" hangingPunct="1">
              <a:spcAft>
                <a:spcPts val="0"/>
              </a:spcAft>
              <a:buClr>
                <a:schemeClr val="accent2">
                  <a:shade val="75000"/>
                </a:schemeClr>
              </a:buClr>
              <a:buFont typeface="Wingdings 2"/>
              <a:buChar char=""/>
              <a:defRPr/>
            </a:pPr>
            <a:r>
              <a:rPr lang="en-US" sz="2600" dirty="0" smtClean="0"/>
              <a:t>Cheated out of compensation promised to them</a:t>
            </a:r>
          </a:p>
          <a:p>
            <a:pPr marL="640080" lvl="1" indent="-274320" eaLnBrk="1" fontAlgn="auto" hangingPunct="1">
              <a:spcAft>
                <a:spcPts val="0"/>
              </a:spcAft>
              <a:buClr>
                <a:schemeClr val="accent2">
                  <a:shade val="75000"/>
                </a:schemeClr>
              </a:buClr>
              <a:buFont typeface="Wingdings 2"/>
              <a:buChar char=""/>
              <a:defRPr/>
            </a:pPr>
            <a:r>
              <a:rPr lang="en-US" sz="2800" dirty="0"/>
              <a:t>Many “chiefs” who signed the treaties did not have authority over the entire group or area.</a:t>
            </a:r>
          </a:p>
          <a:p>
            <a:pPr marL="640080" lvl="1" indent="-274320" eaLnBrk="1" fontAlgn="auto" hangingPunct="1">
              <a:spcAft>
                <a:spcPts val="0"/>
              </a:spcAft>
              <a:buClr>
                <a:schemeClr val="accent2">
                  <a:shade val="75000"/>
                </a:schemeClr>
              </a:buClr>
              <a:buFont typeface="Wingdings 2"/>
              <a:buChar char=""/>
              <a:defRPr/>
            </a:pPr>
            <a:r>
              <a:rPr lang="en-US" sz="2800" dirty="0"/>
              <a:t>Were not given the compensation promised to them by the government</a:t>
            </a:r>
          </a:p>
          <a:p>
            <a:pPr marL="640080" lvl="1" indent="-274320" eaLnBrk="1" fontAlgn="auto" hangingPunct="1">
              <a:spcAft>
                <a:spcPts val="0"/>
              </a:spcAft>
              <a:buClr>
                <a:schemeClr val="accent2">
                  <a:shade val="75000"/>
                </a:schemeClr>
              </a:buClr>
              <a:buFont typeface="Wingdings 2"/>
              <a:buChar char=""/>
              <a:defRPr/>
            </a:pPr>
            <a:endParaRPr lang="en-US" sz="2600" dirty="0"/>
          </a:p>
        </p:txBody>
      </p:sp>
      <p:sp>
        <p:nvSpPr>
          <p:cNvPr id="3" name="Title 2"/>
          <p:cNvSpPr>
            <a:spLocks noGrp="1"/>
          </p:cNvSpPr>
          <p:nvPr>
            <p:ph type="title"/>
          </p:nvPr>
        </p:nvSpPr>
        <p:spPr>
          <a:xfrm>
            <a:off x="457200" y="203048"/>
            <a:ext cx="8229600" cy="1143000"/>
          </a:xfrm>
        </p:spPr>
        <p:txBody>
          <a:bodyPr/>
          <a:lstStyle/>
          <a:p>
            <a:pPr>
              <a:defRPr/>
            </a:pPr>
            <a:r>
              <a:rPr dirty="0" smtClean="0"/>
              <a:t>A Clash of Cultures</a:t>
            </a:r>
            <a:endParaRPr dirty="0"/>
          </a:p>
        </p:txBody>
      </p:sp>
      <p:pic>
        <p:nvPicPr>
          <p:cNvPr id="4" name="Picture 5"/>
          <p:cNvPicPr>
            <a:picLocks noChangeAspect="1" noChangeArrowheads="1"/>
          </p:cNvPicPr>
          <p:nvPr/>
        </p:nvPicPr>
        <p:blipFill>
          <a:blip r:embed="rId2" cstate="print"/>
          <a:srcRect/>
          <a:stretch>
            <a:fillRect/>
          </a:stretch>
        </p:blipFill>
        <p:spPr bwMode="auto">
          <a:xfrm rot="286122">
            <a:off x="6752495" y="164948"/>
            <a:ext cx="2185838" cy="1219200"/>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977575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1"/>
          <p:cNvSpPr>
            <a:spLocks noGrp="1"/>
          </p:cNvSpPr>
          <p:nvPr>
            <p:ph idx="1"/>
          </p:nvPr>
        </p:nvSpPr>
        <p:spPr>
          <a:xfrm>
            <a:off x="3505200" y="1371600"/>
            <a:ext cx="5286375" cy="5105400"/>
          </a:xfrm>
        </p:spPr>
        <p:txBody>
          <a:bodyPr/>
          <a:lstStyle/>
          <a:p>
            <a:pPr eaLnBrk="1" hangingPunct="1"/>
            <a:r>
              <a:rPr lang="en-US" dirty="0" smtClean="0"/>
              <a:t>The “Ghost Dance” </a:t>
            </a:r>
          </a:p>
          <a:p>
            <a:pPr lvl="1" eaLnBrk="1" hangingPunct="1"/>
            <a:r>
              <a:rPr lang="en-US" dirty="0" smtClean="0"/>
              <a:t>Sioux tribe religious dance </a:t>
            </a:r>
          </a:p>
          <a:p>
            <a:pPr lvl="1" eaLnBrk="1" hangingPunct="1"/>
            <a:r>
              <a:rPr lang="en-US" dirty="0" smtClean="0"/>
              <a:t>Celebrated a hoped-for where whites would be cast out of Indian lands</a:t>
            </a:r>
          </a:p>
          <a:p>
            <a:pPr eaLnBrk="1" hangingPunct="1"/>
            <a:r>
              <a:rPr lang="en-US" dirty="0" smtClean="0"/>
              <a:t>Prompted the Battle of Wounded Knee</a:t>
            </a:r>
          </a:p>
          <a:p>
            <a:pPr lvl="1" eaLnBrk="1" hangingPunct="1"/>
            <a:r>
              <a:rPr lang="en-US" dirty="0" smtClean="0"/>
              <a:t>Not a battle but a massacre: 200+ Indians were killed, essentially killed for dancing.</a:t>
            </a:r>
          </a:p>
          <a:p>
            <a:pPr lvl="1" eaLnBrk="1" hangingPunct="1"/>
            <a:r>
              <a:rPr lang="en-US" dirty="0" smtClean="0"/>
              <a:t>This marked the end of the Indian Wars.</a:t>
            </a:r>
          </a:p>
        </p:txBody>
      </p:sp>
      <p:sp>
        <p:nvSpPr>
          <p:cNvPr id="3" name="Title 2"/>
          <p:cNvSpPr>
            <a:spLocks noGrp="1"/>
          </p:cNvSpPr>
          <p:nvPr>
            <p:ph type="title"/>
          </p:nvPr>
        </p:nvSpPr>
        <p:spPr/>
        <p:txBody>
          <a:bodyPr/>
          <a:lstStyle/>
          <a:p>
            <a:pPr eaLnBrk="1" fontAlgn="auto" hangingPunct="1">
              <a:spcAft>
                <a:spcPts val="0"/>
              </a:spcAft>
              <a:defRPr/>
            </a:pPr>
            <a:r>
              <a:rPr smtClean="0"/>
              <a:t>The end of the Trail for the Indians</a:t>
            </a:r>
            <a:endParaRPr/>
          </a:p>
        </p:txBody>
      </p:sp>
      <p:pic>
        <p:nvPicPr>
          <p:cNvPr id="43012" name="Picture 2" descr="http://www.rollogrady.com/wp-content/uploads/2010/04/indian-wars-.jpg"/>
          <p:cNvPicPr>
            <a:picLocks noChangeAspect="1" noChangeArrowheads="1"/>
          </p:cNvPicPr>
          <p:nvPr/>
        </p:nvPicPr>
        <p:blipFill>
          <a:blip r:embed="rId2" cstate="print">
            <a:extLst/>
          </a:blip>
          <a:srcRect/>
          <a:stretch>
            <a:fillRect/>
          </a:stretch>
        </p:blipFill>
        <p:spPr bwMode="auto">
          <a:xfrm>
            <a:off x="381000" y="1524000"/>
            <a:ext cx="3228975" cy="4572000"/>
          </a:xfrm>
          <a:prstGeom prst="rect">
            <a:avLst/>
          </a:prstGeom>
          <a:noFill/>
          <a:ln>
            <a:noFill/>
          </a:ln>
          <a:scene3d>
            <a:camera prst="perspectiveRight"/>
            <a:lightRig rig="threePt" dir="t"/>
          </a:scene3d>
          <a:extLst/>
        </p:spPr>
      </p:pic>
    </p:spTree>
    <p:extLst>
      <p:ext uri="{BB962C8B-B14F-4D97-AF65-F5344CB8AC3E}">
        <p14:creationId xmlns:p14="http://schemas.microsoft.com/office/powerpoint/2010/main" val="1181606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p:cNvSpPr>
            <a:spLocks noGrp="1"/>
          </p:cNvSpPr>
          <p:nvPr>
            <p:ph idx="1"/>
          </p:nvPr>
        </p:nvSpPr>
        <p:spPr>
          <a:xfrm>
            <a:off x="304800" y="228600"/>
            <a:ext cx="4090172" cy="6324600"/>
          </a:xfrm>
        </p:spPr>
        <p:txBody>
          <a:bodyPr/>
          <a:lstStyle/>
          <a:p>
            <a:r>
              <a:rPr lang="en-US" sz="2000" b="1" dirty="0" smtClean="0">
                <a:solidFill>
                  <a:schemeClr val="bg1"/>
                </a:solidFill>
              </a:rPr>
              <a:t>Buffalo Soldiers</a:t>
            </a:r>
            <a:r>
              <a:rPr lang="en-US" sz="2000" dirty="0" smtClean="0"/>
              <a:t> were members of the U.S. 10th Cavalry Regiment of the United States Army; </a:t>
            </a:r>
            <a:r>
              <a:rPr lang="en-US" sz="2000" b="1" dirty="0" smtClean="0">
                <a:solidFill>
                  <a:srgbClr val="FF0000"/>
                </a:solidFill>
              </a:rPr>
              <a:t>the first </a:t>
            </a:r>
            <a:r>
              <a:rPr lang="en-US" sz="2000" dirty="0" smtClean="0"/>
              <a:t>peacetime </a:t>
            </a:r>
            <a:r>
              <a:rPr lang="en-US" sz="2000" b="1" dirty="0" smtClean="0">
                <a:solidFill>
                  <a:schemeClr val="bg1"/>
                </a:solidFill>
              </a:rPr>
              <a:t>all-black regiments </a:t>
            </a:r>
            <a:r>
              <a:rPr lang="en-US" sz="2000" dirty="0" smtClean="0"/>
              <a:t>in the regular U.S. Army</a:t>
            </a:r>
          </a:p>
          <a:p>
            <a:r>
              <a:rPr lang="en-US" sz="2000" dirty="0" smtClean="0"/>
              <a:t>This nickname was given to the "Negro Cavalry" by the Native American tribes they fought</a:t>
            </a:r>
          </a:p>
          <a:p>
            <a:pPr lvl="1"/>
            <a:r>
              <a:rPr lang="en-US" sz="1800" dirty="0" smtClean="0"/>
              <a:t>"We called them 'buffalo soldiers,' because they had curly, kinky hair...like </a:t>
            </a:r>
            <a:r>
              <a:rPr lang="en-US" sz="1800" dirty="0" err="1" smtClean="0"/>
              <a:t>bisons</a:t>
            </a:r>
            <a:r>
              <a:rPr lang="en-US" sz="1800" dirty="0" smtClean="0"/>
              <a:t>.” (-)</a:t>
            </a:r>
          </a:p>
          <a:p>
            <a:pPr lvl="1"/>
            <a:r>
              <a:rPr lang="en-US" sz="1800" dirty="0" smtClean="0"/>
              <a:t>Comparison from their fierce fighting ability as well (+)</a:t>
            </a:r>
          </a:p>
          <a:p>
            <a:r>
              <a:rPr lang="en-US" sz="2000" dirty="0" smtClean="0"/>
              <a:t>Most known for their actions in the Indian Wars, but also served a variety of roles along the frontier from building roads to escorting the U.S. mail.</a:t>
            </a:r>
          </a:p>
          <a:p>
            <a:endParaRPr lang="en-US" sz="1600" dirty="0" smtClean="0"/>
          </a:p>
        </p:txBody>
      </p:sp>
      <p:sp>
        <p:nvSpPr>
          <p:cNvPr id="3" name="Title 2"/>
          <p:cNvSpPr>
            <a:spLocks noGrp="1"/>
          </p:cNvSpPr>
          <p:nvPr>
            <p:ph type="title"/>
          </p:nvPr>
        </p:nvSpPr>
        <p:spPr>
          <a:xfrm>
            <a:off x="4038600" y="152400"/>
            <a:ext cx="4648200" cy="1219200"/>
          </a:xfrm>
        </p:spPr>
        <p:txBody>
          <a:bodyPr/>
          <a:lstStyle/>
          <a:p>
            <a:pPr algn="r">
              <a:defRPr/>
            </a:pPr>
            <a:r>
              <a:rPr dirty="0" smtClean="0"/>
              <a:t>Buffalo Soldiers</a:t>
            </a:r>
            <a:endParaRPr dirty="0"/>
          </a:p>
        </p:txBody>
      </p:sp>
      <p:pic>
        <p:nvPicPr>
          <p:cNvPr id="28678" name="Picture 6" descr="http://upload.wikimedia.org/wikipedia/commons/e/ea/BuffaloSoldiers-SpanAmWar.jpg"/>
          <p:cNvPicPr>
            <a:picLocks noChangeAspect="1" noChangeArrowheads="1"/>
          </p:cNvPicPr>
          <p:nvPr/>
        </p:nvPicPr>
        <p:blipFill>
          <a:blip r:embed="rId2" cstate="print">
            <a:lum bright="10000" contrast="10000"/>
          </a:blip>
          <a:srcRect l="20249"/>
          <a:stretch>
            <a:fillRect/>
          </a:stretch>
        </p:blipFill>
        <p:spPr bwMode="auto">
          <a:xfrm rot="21383965">
            <a:off x="4495800" y="1905000"/>
            <a:ext cx="4282500" cy="3345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21061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1"/>
          <p:cNvSpPr>
            <a:spLocks noGrp="1"/>
          </p:cNvSpPr>
          <p:nvPr>
            <p:ph idx="1"/>
          </p:nvPr>
        </p:nvSpPr>
        <p:spPr>
          <a:xfrm>
            <a:off x="4419600" y="1066800"/>
            <a:ext cx="4495800" cy="5562600"/>
          </a:xfrm>
        </p:spPr>
        <p:txBody>
          <a:bodyPr/>
          <a:lstStyle/>
          <a:p>
            <a:pPr marL="0" indent="0" eaLnBrk="1" hangingPunct="1">
              <a:buFont typeface="Wingdings 2" pitchFamily="18" charset="2"/>
              <a:buNone/>
              <a:defRPr/>
            </a:pPr>
            <a:r>
              <a:rPr lang="en-US" sz="2800" dirty="0" smtClean="0">
                <a:solidFill>
                  <a:schemeClr val="accent1"/>
                </a:solidFill>
                <a:effectLst>
                  <a:outerShdw blurRad="38100" dist="38100" dir="2700000" algn="tl">
                    <a:srgbClr val="000000">
                      <a:alpha val="43137"/>
                    </a:srgbClr>
                  </a:outerShdw>
                </a:effectLst>
              </a:rPr>
              <a:t>Battle of Little Bighorn (AKA: Custer’s Last Stand)</a:t>
            </a:r>
          </a:p>
          <a:p>
            <a:pPr eaLnBrk="1" hangingPunct="1">
              <a:defRPr/>
            </a:pPr>
            <a:r>
              <a:rPr lang="en-US" dirty="0" smtClean="0"/>
              <a:t>Battle against a united Sioux nation</a:t>
            </a:r>
          </a:p>
          <a:p>
            <a:pPr lvl="1" eaLnBrk="1" hangingPunct="1">
              <a:defRPr/>
            </a:pPr>
            <a:r>
              <a:rPr lang="en-US" dirty="0"/>
              <a:t>L</a:t>
            </a:r>
            <a:r>
              <a:rPr lang="en-US" dirty="0" smtClean="0"/>
              <a:t>ed by “Crazy Horse” and “Sitting Bull” </a:t>
            </a:r>
          </a:p>
          <a:p>
            <a:pPr lvl="1" eaLnBrk="1" hangingPunct="1">
              <a:defRPr/>
            </a:pPr>
            <a:r>
              <a:rPr lang="en-US" dirty="0"/>
              <a:t>R</a:t>
            </a:r>
            <a:r>
              <a:rPr lang="en-US" dirty="0" smtClean="0"/>
              <a:t>efused to go to the reservation.</a:t>
            </a:r>
          </a:p>
          <a:p>
            <a:pPr eaLnBrk="1" hangingPunct="1">
              <a:defRPr/>
            </a:pPr>
            <a:r>
              <a:rPr lang="en-US" dirty="0" smtClean="0"/>
              <a:t>U.S. Army crushed by Indian forces</a:t>
            </a:r>
          </a:p>
          <a:p>
            <a:pPr eaLnBrk="1" hangingPunct="1">
              <a:defRPr/>
            </a:pPr>
            <a:r>
              <a:rPr lang="en-US" dirty="0" smtClean="0"/>
              <a:t>One of the few Indian victories</a:t>
            </a:r>
          </a:p>
        </p:txBody>
      </p:sp>
      <p:sp>
        <p:nvSpPr>
          <p:cNvPr id="3" name="Title 2"/>
          <p:cNvSpPr>
            <a:spLocks noGrp="1"/>
          </p:cNvSpPr>
          <p:nvPr>
            <p:ph type="title"/>
          </p:nvPr>
        </p:nvSpPr>
        <p:spPr>
          <a:xfrm>
            <a:off x="304800" y="152400"/>
            <a:ext cx="3962400" cy="1066800"/>
          </a:xfrm>
        </p:spPr>
        <p:txBody>
          <a:bodyPr/>
          <a:lstStyle/>
          <a:p>
            <a:pPr eaLnBrk="1" fontAlgn="auto" hangingPunct="1">
              <a:spcAft>
                <a:spcPts val="0"/>
              </a:spcAft>
              <a:defRPr/>
            </a:pPr>
            <a:r>
              <a:rPr smtClean="0"/>
              <a:t>The Indian Wars</a:t>
            </a:r>
            <a:endParaRPr/>
          </a:p>
        </p:txBody>
      </p:sp>
      <p:pic>
        <p:nvPicPr>
          <p:cNvPr id="4" name="Picture 2" descr="http://4.bp.blogspot.com/-6nKBNzRfX5s/TgXmL4lxAgI/AAAAAAAACoo/Qi454L2hsik/s1600/gacuster.jpg"/>
          <p:cNvPicPr>
            <a:picLocks noChangeAspect="1" noChangeArrowheads="1"/>
          </p:cNvPicPr>
          <p:nvPr/>
        </p:nvPicPr>
        <p:blipFill>
          <a:blip r:embed="rId2" cstate="print"/>
          <a:srcRect/>
          <a:stretch>
            <a:fillRect/>
          </a:stretch>
        </p:blipFill>
        <p:spPr bwMode="auto">
          <a:xfrm>
            <a:off x="304800" y="1371600"/>
            <a:ext cx="4038600" cy="49815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890259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1"/>
          <p:cNvSpPr>
            <a:spLocks noGrp="1"/>
          </p:cNvSpPr>
          <p:nvPr>
            <p:ph idx="1"/>
          </p:nvPr>
        </p:nvSpPr>
        <p:spPr>
          <a:xfrm>
            <a:off x="4800600" y="1524000"/>
            <a:ext cx="4114800" cy="4953000"/>
          </a:xfrm>
        </p:spPr>
        <p:txBody>
          <a:bodyPr/>
          <a:lstStyle/>
          <a:p>
            <a:pPr eaLnBrk="1" hangingPunct="1"/>
            <a:r>
              <a:rPr lang="en-US" sz="2400" dirty="0" smtClean="0"/>
              <a:t>Treaty of Fort Laramie: A treaty made between the </a:t>
            </a:r>
            <a:r>
              <a:rPr lang="en-US" sz="2400" u="sng" dirty="0" smtClean="0"/>
              <a:t>federal government and the Sioux. Established </a:t>
            </a:r>
            <a:r>
              <a:rPr lang="en-US" sz="2400" dirty="0" smtClean="0"/>
              <a:t>the Sioux reservation in the </a:t>
            </a:r>
            <a:r>
              <a:rPr lang="en-US" sz="2400" u="sng" dirty="0" smtClean="0"/>
              <a:t>Dakota Territory</a:t>
            </a:r>
          </a:p>
          <a:p>
            <a:pPr lvl="1" eaLnBrk="1" hangingPunct="1"/>
            <a:r>
              <a:rPr lang="en-US" sz="2000" dirty="0" smtClean="0"/>
              <a:t>Later on gold was discovered in the Black Hills of South Dakota(on the Sioux reservation)</a:t>
            </a:r>
          </a:p>
          <a:p>
            <a:pPr lvl="1" eaLnBrk="1" hangingPunct="1"/>
            <a:r>
              <a:rPr lang="en-US" sz="2000" dirty="0" smtClean="0"/>
              <a:t>Col. William Armstrong Custer led a geological expedition into the Black Hills.</a:t>
            </a:r>
          </a:p>
        </p:txBody>
      </p:sp>
      <p:sp>
        <p:nvSpPr>
          <p:cNvPr id="3" name="Title 2"/>
          <p:cNvSpPr>
            <a:spLocks noGrp="1"/>
          </p:cNvSpPr>
          <p:nvPr>
            <p:ph type="title"/>
          </p:nvPr>
        </p:nvSpPr>
        <p:spPr>
          <a:xfrm>
            <a:off x="5029200" y="152400"/>
            <a:ext cx="3886200" cy="1219200"/>
          </a:xfrm>
        </p:spPr>
        <p:txBody>
          <a:bodyPr>
            <a:normAutofit fontScale="90000"/>
          </a:bodyPr>
          <a:lstStyle/>
          <a:p>
            <a:pPr eaLnBrk="1" fontAlgn="auto" hangingPunct="1">
              <a:spcAft>
                <a:spcPts val="0"/>
              </a:spcAft>
              <a:defRPr/>
            </a:pPr>
            <a:r>
              <a:rPr lang="en-US" dirty="0" smtClean="0"/>
              <a:t>The </a:t>
            </a:r>
            <a:br>
              <a:rPr lang="en-US" dirty="0" smtClean="0"/>
            </a:br>
            <a:r>
              <a:rPr lang="en-US" dirty="0" smtClean="0"/>
              <a:t>Indian Wars Cont..</a:t>
            </a:r>
            <a:endParaRPr dirty="0"/>
          </a:p>
        </p:txBody>
      </p:sp>
      <p:pic>
        <p:nvPicPr>
          <p:cNvPr id="1026" name="Picture 2" descr="C:\Users\Administrator\Desktop\800 sioux fal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038600"/>
            <a:ext cx="4572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siou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3080"/>
            <a:ext cx="4400550" cy="3743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7760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1"/>
          <p:cNvSpPr>
            <a:spLocks noGrp="1"/>
          </p:cNvSpPr>
          <p:nvPr>
            <p:ph idx="1"/>
          </p:nvPr>
        </p:nvSpPr>
        <p:spPr>
          <a:xfrm>
            <a:off x="304800" y="1295400"/>
            <a:ext cx="4343400" cy="5257800"/>
          </a:xfrm>
        </p:spPr>
        <p:txBody>
          <a:bodyPr/>
          <a:lstStyle/>
          <a:p>
            <a:pPr eaLnBrk="1" hangingPunct="1"/>
            <a:r>
              <a:rPr lang="en-US" sz="2800" dirty="0" smtClean="0"/>
              <a:t>Battle of Little Bighorn</a:t>
            </a:r>
          </a:p>
          <a:p>
            <a:pPr lvl="1" eaLnBrk="1" hangingPunct="1"/>
            <a:r>
              <a:rPr lang="en-US" dirty="0" smtClean="0"/>
              <a:t>Started in 1876 (AKA “Cluster’s Last Stand)</a:t>
            </a:r>
          </a:p>
          <a:p>
            <a:pPr lvl="1" eaLnBrk="1" hangingPunct="1"/>
            <a:r>
              <a:rPr lang="en-US" dirty="0" smtClean="0"/>
              <a:t>Was led by “Crazy Horse” and “Sitting Bull,” who stubbornly refused to go to the reservation.</a:t>
            </a:r>
          </a:p>
          <a:p>
            <a:pPr lvl="1" eaLnBrk="1" hangingPunct="1"/>
            <a:r>
              <a:rPr lang="en-US" dirty="0" smtClean="0"/>
              <a:t>Custer led about 700 cavalry, while he faced against 10,000 Indians</a:t>
            </a:r>
          </a:p>
          <a:p>
            <a:pPr lvl="1" eaLnBrk="1" hangingPunct="1"/>
            <a:r>
              <a:rPr lang="en-US" dirty="0" smtClean="0"/>
              <a:t>Custer and 200+ of his men were killed.</a:t>
            </a:r>
          </a:p>
        </p:txBody>
      </p:sp>
      <p:sp>
        <p:nvSpPr>
          <p:cNvPr id="3" name="Title 2"/>
          <p:cNvSpPr>
            <a:spLocks noGrp="1"/>
          </p:cNvSpPr>
          <p:nvPr>
            <p:ph type="title"/>
          </p:nvPr>
        </p:nvSpPr>
        <p:spPr>
          <a:xfrm>
            <a:off x="457200" y="152400"/>
            <a:ext cx="3962400" cy="1066800"/>
          </a:xfrm>
        </p:spPr>
        <p:txBody>
          <a:bodyPr/>
          <a:lstStyle/>
          <a:p>
            <a:pPr eaLnBrk="1" fontAlgn="auto" hangingPunct="1">
              <a:spcAft>
                <a:spcPts val="0"/>
              </a:spcAft>
              <a:defRPr/>
            </a:pPr>
            <a:r>
              <a:rPr dirty="0" smtClean="0"/>
              <a:t>The Indian Wars</a:t>
            </a:r>
            <a:endParaRPr dirty="0"/>
          </a:p>
        </p:txBody>
      </p:sp>
      <p:pic>
        <p:nvPicPr>
          <p:cNvPr id="5" name="Picture 6" descr="File:En-chief-sitting-bull.jpg">
            <a:hlinkClick r:id="rId2"/>
          </p:cNvPr>
          <p:cNvPicPr>
            <a:picLocks noChangeAspect="1" noChangeArrowheads="1"/>
          </p:cNvPicPr>
          <p:nvPr/>
        </p:nvPicPr>
        <p:blipFill>
          <a:blip r:embed="rId3" cstate="print"/>
          <a:srcRect/>
          <a:stretch>
            <a:fillRect/>
          </a:stretch>
        </p:blipFill>
        <p:spPr bwMode="auto">
          <a:xfrm>
            <a:off x="4648200" y="381000"/>
            <a:ext cx="2336800" cy="3505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Picture 2" descr="http://4.bp.blogspot.com/-6nKBNzRfX5s/TgXmL4lxAgI/AAAAAAAACoo/Qi454L2hsik/s1600/gacuster.jpg"/>
          <p:cNvPicPr>
            <a:picLocks noChangeAspect="1" noChangeArrowheads="1"/>
          </p:cNvPicPr>
          <p:nvPr/>
        </p:nvPicPr>
        <p:blipFill>
          <a:blip r:embed="rId4" cstate="print"/>
          <a:srcRect/>
          <a:stretch>
            <a:fillRect/>
          </a:stretch>
        </p:blipFill>
        <p:spPr bwMode="auto">
          <a:xfrm>
            <a:off x="6096000" y="3048000"/>
            <a:ext cx="2803082" cy="34575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641678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1"/>
          <p:cNvSpPr>
            <a:spLocks noGrp="1"/>
          </p:cNvSpPr>
          <p:nvPr>
            <p:ph idx="1"/>
          </p:nvPr>
        </p:nvSpPr>
        <p:spPr/>
        <p:txBody>
          <a:bodyPr/>
          <a:lstStyle/>
          <a:p>
            <a:endParaRPr lang="en-US" smtClean="0"/>
          </a:p>
        </p:txBody>
      </p:sp>
      <p:sp>
        <p:nvSpPr>
          <p:cNvPr id="3" name="Title 2"/>
          <p:cNvSpPr>
            <a:spLocks noGrp="1"/>
          </p:cNvSpPr>
          <p:nvPr>
            <p:ph type="title"/>
          </p:nvPr>
        </p:nvSpPr>
        <p:spPr/>
        <p:txBody>
          <a:bodyPr/>
          <a:lstStyle/>
          <a:p>
            <a:pPr>
              <a:defRPr/>
            </a:pPr>
            <a:endParaRPr/>
          </a:p>
        </p:txBody>
      </p:sp>
      <p:pic>
        <p:nvPicPr>
          <p:cNvPr id="32772" name="Picture 12" descr="http://www.art-prints-on-demand.com/kunst/edgar_samuel_paxon/custers_last_stand.jpg"/>
          <p:cNvPicPr>
            <a:picLocks noChangeAspect="1" noChangeArrowheads="1"/>
          </p:cNvPicPr>
          <p:nvPr/>
        </p:nvPicPr>
        <p:blipFill>
          <a:blip r:embed="rId2" cstate="print"/>
          <a:srcRect/>
          <a:stretch>
            <a:fillRect/>
          </a:stretch>
        </p:blipFill>
        <p:spPr bwMode="auto">
          <a:xfrm>
            <a:off x="-11113" y="0"/>
            <a:ext cx="9155113" cy="6858000"/>
          </a:xfrm>
          <a:prstGeom prst="rect">
            <a:avLst/>
          </a:prstGeom>
          <a:noFill/>
          <a:ln w="9525">
            <a:noFill/>
            <a:miter lim="800000"/>
            <a:headEnd/>
            <a:tailEnd/>
          </a:ln>
        </p:spPr>
      </p:pic>
    </p:spTree>
    <p:extLst>
      <p:ext uri="{BB962C8B-B14F-4D97-AF65-F5344CB8AC3E}">
        <p14:creationId xmlns:p14="http://schemas.microsoft.com/office/powerpoint/2010/main" val="1065137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descr="49ers.jpg"/>
          <p:cNvPicPr>
            <a:picLocks noChangeAspect="1"/>
          </p:cNvPicPr>
          <p:nvPr/>
        </p:nvPicPr>
        <p:blipFill>
          <a:blip r:embed="rId3" cstate="print"/>
          <a:srcRect/>
          <a:stretch>
            <a:fillRect/>
          </a:stretch>
        </p:blipFill>
        <p:spPr bwMode="auto">
          <a:xfrm>
            <a:off x="0" y="0"/>
            <a:ext cx="9144000" cy="7346950"/>
          </a:xfrm>
          <a:prstGeom prst="rect">
            <a:avLst/>
          </a:prstGeom>
          <a:noFill/>
          <a:ln w="9525">
            <a:noFill/>
            <a:miter lim="800000"/>
            <a:headEnd/>
            <a:tailEnd/>
          </a:ln>
        </p:spPr>
      </p:pic>
      <p:sp>
        <p:nvSpPr>
          <p:cNvPr id="9" name="Rectangle 8"/>
          <p:cNvSpPr/>
          <p:nvPr/>
        </p:nvSpPr>
        <p:spPr>
          <a:xfrm>
            <a:off x="228600" y="3200400"/>
            <a:ext cx="8686800" cy="1107996"/>
          </a:xfrm>
          <a:prstGeom prst="rect">
            <a:avLst/>
          </a:prstGeom>
          <a:noFill/>
        </p:spPr>
        <p:txBody>
          <a:bodyPr>
            <a:spAutoFit/>
          </a:bodyPr>
          <a:lstStyle/>
          <a:p>
            <a:pPr algn="ctr" fontAlgn="auto">
              <a:spcBef>
                <a:spcPts val="0"/>
              </a:spcBef>
              <a:spcAft>
                <a:spcPts val="0"/>
              </a:spcAft>
              <a:defRPr/>
            </a:pPr>
            <a:r>
              <a:rPr lang="en-US" sz="6600" b="1" dirty="0">
                <a:ln w="19050">
                  <a:solidFill>
                    <a:schemeClr val="tx2">
                      <a:tint val="1000"/>
                    </a:schemeClr>
                  </a:solidFill>
                  <a:prstDash val="solid"/>
                </a:ln>
                <a:gradFill>
                  <a:gsLst>
                    <a:gs pos="0">
                      <a:srgbClr val="FFF200"/>
                    </a:gs>
                    <a:gs pos="45000">
                      <a:srgbClr val="FF7A00"/>
                    </a:gs>
                    <a:gs pos="70000">
                      <a:srgbClr val="FF0300"/>
                    </a:gs>
                    <a:gs pos="100000">
                      <a:srgbClr val="4D0808"/>
                    </a:gs>
                  </a:gsLst>
                  <a:lin ang="5400000" scaled="0"/>
                </a:gradFill>
                <a:effectLst>
                  <a:outerShdw blurRad="50000" dist="50800" dir="7500000" algn="tl">
                    <a:srgbClr val="000000">
                      <a:shade val="5000"/>
                      <a:alpha val="35000"/>
                    </a:srgbClr>
                  </a:outerShdw>
                </a:effectLst>
                <a:latin typeface="+mn-lt"/>
              </a:rPr>
              <a:t>‘49ers Strike Gold!</a:t>
            </a:r>
          </a:p>
        </p:txBody>
      </p:sp>
    </p:spTree>
    <p:extLst>
      <p:ext uri="{BB962C8B-B14F-4D97-AF65-F5344CB8AC3E}">
        <p14:creationId xmlns:p14="http://schemas.microsoft.com/office/powerpoint/2010/main" val="1918963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1"/>
          <p:cNvSpPr>
            <a:spLocks noGrp="1"/>
          </p:cNvSpPr>
          <p:nvPr>
            <p:ph idx="1"/>
          </p:nvPr>
        </p:nvSpPr>
        <p:spPr>
          <a:xfrm>
            <a:off x="4343400" y="304800"/>
            <a:ext cx="4572000" cy="6324600"/>
          </a:xfrm>
        </p:spPr>
        <p:txBody>
          <a:bodyPr/>
          <a:lstStyle/>
          <a:p>
            <a:pPr eaLnBrk="1" hangingPunct="1"/>
            <a:r>
              <a:rPr lang="en-US" sz="2200" dirty="0" smtClean="0"/>
              <a:t>The Nez Perce tribe was led by Chief Joseph, revolted when the government tried to force them onto a reservation and fled for Canada.</a:t>
            </a:r>
          </a:p>
          <a:p>
            <a:pPr lvl="1" eaLnBrk="1" hangingPunct="1"/>
            <a:r>
              <a:rPr lang="en-US" sz="1800" dirty="0" smtClean="0">
                <a:solidFill>
                  <a:schemeClr val="tx1"/>
                </a:solidFill>
              </a:rPr>
              <a:t>They were caught and defeated at the Battle of Bear Paw Mountain and were sent to a Kansas reservation where 40% died from disease.</a:t>
            </a:r>
          </a:p>
          <a:p>
            <a:pPr lvl="1" eaLnBrk="1" hangingPunct="1"/>
            <a:r>
              <a:rPr lang="en-US" sz="1800" i="1" dirty="0" smtClean="0"/>
              <a:t>“From where the sun now stands I will fight no more Forever.” - </a:t>
            </a:r>
            <a:r>
              <a:rPr lang="en-US" sz="1800" dirty="0" smtClean="0"/>
              <a:t>Chief Joseph</a:t>
            </a:r>
          </a:p>
          <a:p>
            <a:pPr eaLnBrk="1" hangingPunct="1"/>
            <a:r>
              <a:rPr lang="en-US" sz="2200" dirty="0" smtClean="0">
                <a:solidFill>
                  <a:schemeClr val="tx1"/>
                </a:solidFill>
              </a:rPr>
              <a:t>Geronimo, the Apache warrior, </a:t>
            </a:r>
            <a:r>
              <a:rPr lang="en-US" sz="2200" dirty="0" smtClean="0"/>
              <a:t>was notorious for consistently leading raids upon Mexican provinces and towns, and later against American locations  across the Southwest.  He was captured in 1886.</a:t>
            </a:r>
            <a:endParaRPr lang="en-US" sz="2200" dirty="0" smtClean="0">
              <a:solidFill>
                <a:schemeClr val="tx1"/>
              </a:solidFill>
            </a:endParaRPr>
          </a:p>
        </p:txBody>
      </p:sp>
      <p:sp>
        <p:nvSpPr>
          <p:cNvPr id="3" name="Title 2"/>
          <p:cNvSpPr>
            <a:spLocks noGrp="1"/>
          </p:cNvSpPr>
          <p:nvPr>
            <p:ph type="title"/>
          </p:nvPr>
        </p:nvSpPr>
        <p:spPr/>
        <p:txBody>
          <a:bodyPr/>
          <a:lstStyle/>
          <a:p>
            <a:pPr>
              <a:defRPr/>
            </a:pPr>
            <a:r>
              <a:rPr dirty="0" smtClean="0"/>
              <a:t>The Indian Wars</a:t>
            </a:r>
            <a:endParaRPr dirty="0"/>
          </a:p>
        </p:txBody>
      </p:sp>
      <p:pic>
        <p:nvPicPr>
          <p:cNvPr id="5" name="Picture 10" descr="http://farm7.static.flickr.com/6069/6085578370_6b12815076_o.jpg"/>
          <p:cNvPicPr>
            <a:picLocks noChangeAspect="1" noChangeArrowheads="1"/>
          </p:cNvPicPr>
          <p:nvPr/>
        </p:nvPicPr>
        <p:blipFill>
          <a:blip r:embed="rId2" cstate="print"/>
          <a:srcRect/>
          <a:stretch>
            <a:fillRect/>
          </a:stretch>
        </p:blipFill>
        <p:spPr bwMode="auto">
          <a:xfrm>
            <a:off x="1981200" y="3657600"/>
            <a:ext cx="2170113" cy="2895600"/>
          </a:xfrm>
          <a:prstGeom prst="rect">
            <a:avLst/>
          </a:prstGeom>
          <a:ln>
            <a:noFill/>
          </a:ln>
          <a:effectLst>
            <a:outerShdw blurRad="292100" dist="139700" dir="2700000" algn="tl" rotWithShape="0">
              <a:srgbClr val="333333">
                <a:alpha val="65000"/>
              </a:srgbClr>
            </a:outerShdw>
          </a:effectLst>
        </p:spPr>
      </p:pic>
      <p:pic>
        <p:nvPicPr>
          <p:cNvPr id="7" name="Picture 8" descr="http://www.chiefjoseph.com/joseph.gif"/>
          <p:cNvPicPr>
            <a:picLocks noChangeAspect="1" noChangeArrowheads="1"/>
          </p:cNvPicPr>
          <p:nvPr/>
        </p:nvPicPr>
        <p:blipFill>
          <a:blip r:embed="rId3" cstate="print"/>
          <a:srcRect/>
          <a:stretch>
            <a:fillRect/>
          </a:stretch>
        </p:blipFill>
        <p:spPr bwMode="auto">
          <a:xfrm>
            <a:off x="457200" y="1371600"/>
            <a:ext cx="1946462" cy="2743200"/>
          </a:xfrm>
          <a:prstGeom prst="rect">
            <a:avLst/>
          </a:prstGeom>
          <a:ln>
            <a:noFill/>
          </a:ln>
          <a:effectLst>
            <a:outerShdw blurRad="292100" dist="139700" dir="2700000" algn="tl" rotWithShape="0">
              <a:srgbClr val="333333">
                <a:alpha val="65000"/>
              </a:srgbClr>
            </a:outerShdw>
          </a:effectLst>
        </p:spPr>
      </p:pic>
      <p:pic>
        <p:nvPicPr>
          <p:cNvPr id="4" name="Picture 6" descr="http://newmexiken.com/wp-content/images/2007/09/Fair-Geronimo.jpg"/>
          <p:cNvPicPr>
            <a:picLocks noChangeAspect="1" noChangeArrowheads="1"/>
          </p:cNvPicPr>
          <p:nvPr/>
        </p:nvPicPr>
        <p:blipFill>
          <a:blip r:embed="rId4" cstate="print"/>
          <a:srcRect/>
          <a:stretch>
            <a:fillRect/>
          </a:stretch>
        </p:blipFill>
        <p:spPr bwMode="auto">
          <a:xfrm>
            <a:off x="1905000" y="3733800"/>
            <a:ext cx="2344738" cy="2819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9504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1"/>
          <p:cNvSpPr>
            <a:spLocks noGrp="1"/>
          </p:cNvSpPr>
          <p:nvPr>
            <p:ph idx="1"/>
          </p:nvPr>
        </p:nvSpPr>
        <p:spPr>
          <a:xfrm>
            <a:off x="4495800" y="304800"/>
            <a:ext cx="4419600" cy="6248400"/>
          </a:xfrm>
        </p:spPr>
        <p:txBody>
          <a:bodyPr/>
          <a:lstStyle/>
          <a:p>
            <a:pPr eaLnBrk="1" hangingPunct="1"/>
            <a:r>
              <a:rPr lang="en-US" sz="2400" dirty="0" smtClean="0"/>
              <a:t>Nez Perce</a:t>
            </a:r>
          </a:p>
          <a:p>
            <a:pPr lvl="1" eaLnBrk="1" hangingPunct="1"/>
            <a:r>
              <a:rPr lang="en-US" sz="2200" dirty="0" smtClean="0"/>
              <a:t>Led by Chief Joseph</a:t>
            </a:r>
          </a:p>
          <a:p>
            <a:pPr lvl="1" eaLnBrk="1" hangingPunct="1"/>
            <a:r>
              <a:rPr lang="en-US" sz="2200" dirty="0" smtClean="0"/>
              <a:t>Fled placement on the reservation</a:t>
            </a:r>
          </a:p>
          <a:p>
            <a:pPr lvl="1" eaLnBrk="1" hangingPunct="1"/>
            <a:r>
              <a:rPr lang="en-US" sz="2200" dirty="0" smtClean="0"/>
              <a:t>Caught and defeated at the Battle of Bear Paw</a:t>
            </a:r>
          </a:p>
          <a:p>
            <a:pPr lvl="1" eaLnBrk="1" hangingPunct="1"/>
            <a:r>
              <a:rPr lang="en-US" sz="2200" dirty="0" smtClean="0"/>
              <a:t>40% died once on the reservation</a:t>
            </a:r>
          </a:p>
          <a:p>
            <a:pPr marL="0" indent="0" eaLnBrk="1" hangingPunct="1">
              <a:buNone/>
            </a:pPr>
            <a:r>
              <a:rPr lang="en-US" sz="2400" i="1" dirty="0" smtClean="0"/>
              <a:t>“From where the sun now stands I will fight no more Forever.” - </a:t>
            </a:r>
            <a:r>
              <a:rPr lang="en-US" sz="2400" dirty="0" smtClean="0"/>
              <a:t>Chief Joseph</a:t>
            </a:r>
          </a:p>
          <a:p>
            <a:pPr eaLnBrk="1" hangingPunct="1"/>
            <a:r>
              <a:rPr lang="en-US" sz="2200" dirty="0" smtClean="0"/>
              <a:t>Apache</a:t>
            </a:r>
          </a:p>
          <a:p>
            <a:pPr lvl="1" eaLnBrk="1" hangingPunct="1"/>
            <a:r>
              <a:rPr lang="en-US" sz="2200" dirty="0" smtClean="0"/>
              <a:t>Geronimo – fierce fighter</a:t>
            </a:r>
          </a:p>
          <a:p>
            <a:pPr lvl="1" eaLnBrk="1" hangingPunct="1"/>
            <a:r>
              <a:rPr lang="en-US" sz="2200" dirty="0" smtClean="0"/>
              <a:t>Caught and made a “prisoner of war” by the U.S. Government</a:t>
            </a:r>
            <a:endParaRPr lang="en-US" sz="2000" dirty="0" smtClean="0"/>
          </a:p>
        </p:txBody>
      </p:sp>
      <p:sp>
        <p:nvSpPr>
          <p:cNvPr id="3" name="Title 2"/>
          <p:cNvSpPr>
            <a:spLocks noGrp="1"/>
          </p:cNvSpPr>
          <p:nvPr>
            <p:ph type="title"/>
          </p:nvPr>
        </p:nvSpPr>
        <p:spPr/>
        <p:txBody>
          <a:bodyPr/>
          <a:lstStyle/>
          <a:p>
            <a:pPr>
              <a:defRPr/>
            </a:pPr>
            <a:r>
              <a:rPr dirty="0" smtClean="0"/>
              <a:t>The Indian Wars</a:t>
            </a:r>
            <a:endParaRPr dirty="0"/>
          </a:p>
        </p:txBody>
      </p:sp>
      <p:pic>
        <p:nvPicPr>
          <p:cNvPr id="5" name="Picture 10" descr="http://farm7.static.flickr.com/6069/6085578370_6b12815076_o.jpg"/>
          <p:cNvPicPr>
            <a:picLocks noChangeAspect="1" noChangeArrowheads="1"/>
          </p:cNvPicPr>
          <p:nvPr/>
        </p:nvPicPr>
        <p:blipFill>
          <a:blip r:embed="rId2" cstate="print"/>
          <a:srcRect/>
          <a:stretch>
            <a:fillRect/>
          </a:stretch>
        </p:blipFill>
        <p:spPr bwMode="auto">
          <a:xfrm>
            <a:off x="1143000" y="3962400"/>
            <a:ext cx="2170113" cy="2895600"/>
          </a:xfrm>
          <a:prstGeom prst="rect">
            <a:avLst/>
          </a:prstGeom>
          <a:ln>
            <a:noFill/>
          </a:ln>
          <a:effectLst>
            <a:outerShdw blurRad="292100" dist="139700" dir="2700000" algn="tl" rotWithShape="0">
              <a:srgbClr val="333333">
                <a:alpha val="65000"/>
              </a:srgbClr>
            </a:outerShdw>
          </a:effectLst>
        </p:spPr>
      </p:pic>
      <p:pic>
        <p:nvPicPr>
          <p:cNvPr id="6" name="Picture 6" descr="File:En-chief-sitting-bull.jpg">
            <a:hlinkClick r:id="rId3"/>
          </p:cNvPr>
          <p:cNvPicPr>
            <a:picLocks noChangeAspect="1" noChangeArrowheads="1"/>
          </p:cNvPicPr>
          <p:nvPr/>
        </p:nvPicPr>
        <p:blipFill>
          <a:blip r:embed="rId4" cstate="print"/>
          <a:srcRect/>
          <a:stretch>
            <a:fillRect/>
          </a:stretch>
        </p:blipFill>
        <p:spPr bwMode="auto">
          <a:xfrm>
            <a:off x="381000" y="1447800"/>
            <a:ext cx="1727200" cy="2590800"/>
          </a:xfrm>
          <a:prstGeom prst="rect">
            <a:avLst/>
          </a:prstGeom>
          <a:ln>
            <a:noFill/>
          </a:ln>
          <a:effectLst>
            <a:outerShdw blurRad="292100" dist="139700" dir="2700000" algn="tl" rotWithShape="0">
              <a:srgbClr val="333333">
                <a:alpha val="65000"/>
              </a:srgbClr>
            </a:outerShdw>
          </a:effectLst>
        </p:spPr>
      </p:pic>
      <p:pic>
        <p:nvPicPr>
          <p:cNvPr id="7" name="Picture 8" descr="http://www.chiefjoseph.com/joseph.gif"/>
          <p:cNvPicPr>
            <a:picLocks noChangeAspect="1" noChangeArrowheads="1"/>
          </p:cNvPicPr>
          <p:nvPr/>
        </p:nvPicPr>
        <p:blipFill>
          <a:blip r:embed="rId5" cstate="print"/>
          <a:srcRect/>
          <a:stretch>
            <a:fillRect/>
          </a:stretch>
        </p:blipFill>
        <p:spPr bwMode="auto">
          <a:xfrm>
            <a:off x="2438400" y="1447800"/>
            <a:ext cx="1838325" cy="2590800"/>
          </a:xfrm>
          <a:prstGeom prst="rect">
            <a:avLst/>
          </a:prstGeom>
          <a:ln>
            <a:noFill/>
          </a:ln>
          <a:effectLst>
            <a:outerShdw blurRad="292100" dist="139700" dir="2700000" algn="tl" rotWithShape="0">
              <a:srgbClr val="333333">
                <a:alpha val="65000"/>
              </a:srgbClr>
            </a:outerShdw>
          </a:effectLst>
        </p:spPr>
      </p:pic>
      <p:pic>
        <p:nvPicPr>
          <p:cNvPr id="4" name="Picture 6" descr="http://newmexiken.com/wp-content/images/2007/09/Fair-Geronimo.jpg"/>
          <p:cNvPicPr>
            <a:picLocks noChangeAspect="1" noChangeArrowheads="1"/>
          </p:cNvPicPr>
          <p:nvPr/>
        </p:nvPicPr>
        <p:blipFill>
          <a:blip r:embed="rId6" cstate="print"/>
          <a:srcRect/>
          <a:stretch>
            <a:fillRect/>
          </a:stretch>
        </p:blipFill>
        <p:spPr bwMode="auto">
          <a:xfrm>
            <a:off x="1143000" y="4038600"/>
            <a:ext cx="2344738" cy="2819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5946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600" y="381000"/>
            <a:ext cx="4114800" cy="5992216"/>
          </a:xfrm>
        </p:spPr>
        <p:txBody>
          <a:bodyPr/>
          <a:lstStyle/>
          <a:p>
            <a:pPr eaLnBrk="1" hangingPunct="1"/>
            <a:r>
              <a:rPr lang="en-US" dirty="0" smtClean="0"/>
              <a:t>The US Army was sent to disarm the Lakota and move them onto new reservation land (as a result of the Ghost Dance). </a:t>
            </a:r>
          </a:p>
          <a:p>
            <a:pPr lvl="1" eaLnBrk="1" hangingPunct="1"/>
            <a:r>
              <a:rPr lang="en-US" dirty="0" smtClean="0"/>
              <a:t>Unclear exactly how it started, but it is assumed it was accidental.</a:t>
            </a:r>
          </a:p>
          <a:p>
            <a:pPr lvl="1" eaLnBrk="1" hangingPunct="1"/>
            <a:r>
              <a:rPr lang="en-US" dirty="0" smtClean="0"/>
              <a:t>Wounded Knee was not a battle but a massacre. 200+ Indians were killed.</a:t>
            </a:r>
          </a:p>
          <a:p>
            <a:pPr lvl="1" eaLnBrk="1" hangingPunct="1"/>
            <a:r>
              <a:rPr lang="en-US" dirty="0" smtClean="0"/>
              <a:t>This marked the end of the Indian Wars.</a:t>
            </a:r>
          </a:p>
        </p:txBody>
      </p:sp>
      <p:sp>
        <p:nvSpPr>
          <p:cNvPr id="3" name="Title 2"/>
          <p:cNvSpPr>
            <a:spLocks noGrp="1"/>
          </p:cNvSpPr>
          <p:nvPr>
            <p:ph type="title"/>
          </p:nvPr>
        </p:nvSpPr>
        <p:spPr>
          <a:xfrm>
            <a:off x="457200" y="152400"/>
            <a:ext cx="4238388" cy="1219200"/>
          </a:xfrm>
        </p:spPr>
        <p:txBody>
          <a:bodyPr>
            <a:normAutofit fontScale="90000"/>
          </a:bodyPr>
          <a:lstStyle/>
          <a:p>
            <a:r>
              <a:rPr lang="en-US" dirty="0" smtClean="0"/>
              <a:t>Battle of Wounded Knee (1890)</a:t>
            </a:r>
            <a:endParaRPr lang="en-US" dirty="0"/>
          </a:p>
        </p:txBody>
      </p:sp>
      <p:pic>
        <p:nvPicPr>
          <p:cNvPr id="5" name="Picture 5" descr="http://intercontinentalcry.org/wp-content/uploads/2013/07/map-of-1851-treaty.jpg"/>
          <p:cNvPicPr>
            <a:picLocks noChangeAspect="1" noChangeArrowheads="1"/>
          </p:cNvPicPr>
          <p:nvPr/>
        </p:nvPicPr>
        <p:blipFill>
          <a:blip r:embed="rId2" cstate="print"/>
          <a:srcRect/>
          <a:stretch>
            <a:fillRect/>
          </a:stretch>
        </p:blipFill>
        <p:spPr bwMode="auto">
          <a:xfrm>
            <a:off x="398818" y="1524000"/>
            <a:ext cx="4343400" cy="4925416"/>
          </a:xfrm>
          <a:prstGeom prst="rect">
            <a:avLst/>
          </a:prstGeom>
          <a:noFill/>
        </p:spPr>
      </p:pic>
      <p:pic>
        <p:nvPicPr>
          <p:cNvPr id="4" name="Picture 6" descr="File:Woundedknee1891.jpg">
            <a:hlinkClick r:id="rId3"/>
          </p:cNvPr>
          <p:cNvPicPr>
            <a:picLocks noChangeAspect="1" noChangeArrowheads="1"/>
          </p:cNvPicPr>
          <p:nvPr/>
        </p:nvPicPr>
        <p:blipFill rotWithShape="1">
          <a:blip r:embed="rId4" cstate="print"/>
          <a:srcRect l="14373"/>
          <a:stretch/>
        </p:blipFill>
        <p:spPr bwMode="auto">
          <a:xfrm>
            <a:off x="308023" y="1752600"/>
            <a:ext cx="4523853"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396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http://www.sonofthesouth.net/texas/pictures/warriors-horseback.jpg"/>
          <p:cNvPicPr>
            <a:picLocks noChangeAspect="1" noChangeArrowheads="1"/>
          </p:cNvPicPr>
          <p:nvPr/>
        </p:nvPicPr>
        <p:blipFill>
          <a:blip r:embed="rId2" cstate="print"/>
          <a:srcRect r="5090"/>
          <a:stretch>
            <a:fillRect/>
          </a:stretch>
        </p:blipFill>
        <p:spPr bwMode="auto">
          <a:xfrm>
            <a:off x="0" y="0"/>
            <a:ext cx="9144000" cy="6858000"/>
          </a:xfrm>
          <a:prstGeom prst="rect">
            <a:avLst/>
          </a:prstGeom>
          <a:noFill/>
          <a:ln w="9525">
            <a:noFill/>
            <a:miter lim="800000"/>
            <a:headEnd/>
            <a:tailEnd/>
          </a:ln>
        </p:spPr>
      </p:pic>
      <p:sp>
        <p:nvSpPr>
          <p:cNvPr id="10242" name="Content Placeholder 1"/>
          <p:cNvSpPr>
            <a:spLocks noGrp="1"/>
          </p:cNvSpPr>
          <p:nvPr>
            <p:ph idx="1"/>
          </p:nvPr>
        </p:nvSpPr>
        <p:spPr>
          <a:xfrm>
            <a:off x="228600" y="0"/>
            <a:ext cx="8763000" cy="2438400"/>
          </a:xfrm>
          <a:solidFill>
            <a:schemeClr val="accent4">
              <a:lumMod val="20000"/>
              <a:lumOff val="80000"/>
              <a:alpha val="55000"/>
            </a:schemeClr>
          </a:solidFill>
        </p:spPr>
        <p:txBody>
          <a:bodyPr/>
          <a:lstStyle/>
          <a:p>
            <a:pPr eaLnBrk="1" hangingPunct="1">
              <a:buFont typeface="Wingdings 2" pitchFamily="18" charset="2"/>
              <a:buNone/>
              <a:defRPr/>
            </a:pPr>
            <a:r>
              <a:rPr lang="en-US" sz="2400" dirty="0" smtClean="0">
                <a:solidFill>
                  <a:schemeClr val="accent4">
                    <a:lumMod val="50000"/>
                  </a:schemeClr>
                </a:solidFill>
              </a:rPr>
              <a:t>The Indians were subdued due to</a:t>
            </a:r>
          </a:p>
          <a:p>
            <a:pPr lvl="1" eaLnBrk="1" hangingPunct="1">
              <a:buFont typeface="Wingdings 2" pitchFamily="18" charset="2"/>
              <a:buNone/>
              <a:defRPr/>
            </a:pPr>
            <a:r>
              <a:rPr lang="en-US" dirty="0" smtClean="0">
                <a:solidFill>
                  <a:schemeClr val="accent4">
                    <a:lumMod val="50000"/>
                  </a:schemeClr>
                </a:solidFill>
              </a:rPr>
              <a:t>	1</a:t>
            </a:r>
            <a:r>
              <a:rPr lang="en-US" sz="2200" dirty="0" smtClean="0">
                <a:solidFill>
                  <a:schemeClr val="accent4">
                    <a:lumMod val="50000"/>
                  </a:schemeClr>
                </a:solidFill>
              </a:rPr>
              <a:t>. railroads</a:t>
            </a:r>
          </a:p>
          <a:p>
            <a:pPr lvl="1" eaLnBrk="1" hangingPunct="1">
              <a:buFont typeface="Wingdings 2" pitchFamily="18" charset="2"/>
              <a:buNone/>
              <a:defRPr/>
            </a:pPr>
            <a:r>
              <a:rPr lang="en-US" sz="2200" dirty="0" smtClean="0">
                <a:solidFill>
                  <a:schemeClr val="accent4">
                    <a:lumMod val="50000"/>
                  </a:schemeClr>
                </a:solidFill>
              </a:rPr>
              <a:t>	2.diseases</a:t>
            </a:r>
          </a:p>
          <a:p>
            <a:pPr lvl="1" eaLnBrk="1" hangingPunct="1">
              <a:buFont typeface="Wingdings 2" pitchFamily="18" charset="2"/>
              <a:buNone/>
              <a:defRPr/>
            </a:pPr>
            <a:r>
              <a:rPr lang="en-US" sz="2200" dirty="0" smtClean="0">
                <a:solidFill>
                  <a:schemeClr val="accent4">
                    <a:lumMod val="50000"/>
                  </a:schemeClr>
                </a:solidFill>
              </a:rPr>
              <a:t>	3.lack of buffalo</a:t>
            </a:r>
          </a:p>
          <a:p>
            <a:pPr lvl="1" eaLnBrk="1" hangingPunct="1">
              <a:buFont typeface="Wingdings 2" pitchFamily="18" charset="2"/>
              <a:buNone/>
              <a:defRPr/>
            </a:pPr>
            <a:r>
              <a:rPr lang="en-US" sz="2200" dirty="0" smtClean="0">
                <a:solidFill>
                  <a:schemeClr val="accent4">
                    <a:lumMod val="50000"/>
                  </a:schemeClr>
                </a:solidFill>
              </a:rPr>
              <a:t>	4.war</a:t>
            </a:r>
          </a:p>
          <a:p>
            <a:pPr lvl="1" eaLnBrk="1" hangingPunct="1">
              <a:buFont typeface="Wingdings 2" pitchFamily="18" charset="2"/>
              <a:buNone/>
              <a:defRPr/>
            </a:pPr>
            <a:r>
              <a:rPr lang="en-US" sz="2200" dirty="0" smtClean="0">
                <a:solidFill>
                  <a:schemeClr val="accent4">
                    <a:lumMod val="50000"/>
                  </a:schemeClr>
                </a:solidFill>
              </a:rPr>
              <a:t>	5.the loss of their land to white settlement</a:t>
            </a:r>
          </a:p>
        </p:txBody>
      </p:sp>
    </p:spTree>
    <p:extLst>
      <p:ext uri="{BB962C8B-B14F-4D97-AF65-F5344CB8AC3E}">
        <p14:creationId xmlns:p14="http://schemas.microsoft.com/office/powerpoint/2010/main" val="12003500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1"/>
          <p:cNvSpPr>
            <a:spLocks noGrp="1"/>
          </p:cNvSpPr>
          <p:nvPr>
            <p:ph idx="1"/>
          </p:nvPr>
        </p:nvSpPr>
        <p:spPr>
          <a:xfrm>
            <a:off x="4419600" y="304800"/>
            <a:ext cx="4495800" cy="5791200"/>
          </a:xfrm>
        </p:spPr>
        <p:txBody>
          <a:bodyPr/>
          <a:lstStyle/>
          <a:p>
            <a:pPr eaLnBrk="1" hangingPunct="1"/>
            <a:r>
              <a:rPr lang="en-US" sz="2000" dirty="0" smtClean="0"/>
              <a:t>In 1887 the Dawes Act was passed.</a:t>
            </a:r>
          </a:p>
          <a:p>
            <a:pPr lvl="1" eaLnBrk="1" hangingPunct="1"/>
            <a:r>
              <a:rPr lang="en-US" sz="1900" dirty="0" smtClean="0"/>
              <a:t>Goal was to erase the tribes and set the Indians on the road to “</a:t>
            </a:r>
            <a:r>
              <a:rPr lang="en-US" sz="1900" u="sng" dirty="0" smtClean="0"/>
              <a:t>becoming white.”</a:t>
            </a:r>
          </a:p>
          <a:p>
            <a:pPr lvl="1" eaLnBrk="1" hangingPunct="1"/>
            <a:r>
              <a:rPr lang="en-US" sz="1900" dirty="0" smtClean="0"/>
              <a:t>Allotted each head of household 160s acres of reservation land for farming – </a:t>
            </a:r>
            <a:r>
              <a:rPr lang="en-US" sz="1900" u="sng" dirty="0" smtClean="0"/>
              <a:t>meant to kill off the traditional communal living style.</a:t>
            </a:r>
          </a:p>
          <a:p>
            <a:pPr lvl="1" eaLnBrk="1" hangingPunct="1"/>
            <a:r>
              <a:rPr lang="en-US" sz="1900" dirty="0" smtClean="0"/>
              <a:t>Indians would become U.S. citizens after 25 years if they </a:t>
            </a:r>
            <a:r>
              <a:rPr lang="en-US" sz="1900" u="sng" dirty="0" smtClean="0"/>
              <a:t>behaved</a:t>
            </a:r>
            <a:r>
              <a:rPr lang="en-US" sz="1900" dirty="0" smtClean="0"/>
              <a:t> as the U.S. government preferred (like “good white settlers”)</a:t>
            </a:r>
          </a:p>
          <a:p>
            <a:pPr eaLnBrk="1" hangingPunct="1"/>
            <a:r>
              <a:rPr lang="en-US" sz="2000" dirty="0" smtClean="0"/>
              <a:t>Carlisle Indian School:</a:t>
            </a:r>
          </a:p>
          <a:p>
            <a:pPr lvl="1" eaLnBrk="1" hangingPunct="1">
              <a:buFont typeface="Wingdings 2" pitchFamily="18" charset="2"/>
              <a:buNone/>
            </a:pPr>
            <a:r>
              <a:rPr lang="en-US" sz="2000" dirty="0" smtClean="0"/>
              <a:t>	</a:t>
            </a:r>
            <a:r>
              <a:rPr lang="en-US" sz="1900" dirty="0" smtClean="0"/>
              <a:t>-the goal was to train the Indian children in whites’ ways</a:t>
            </a:r>
          </a:p>
          <a:p>
            <a:pPr lvl="1" eaLnBrk="1" hangingPunct="1">
              <a:buFont typeface="Wingdings 2" pitchFamily="18" charset="2"/>
              <a:buNone/>
            </a:pPr>
            <a:r>
              <a:rPr lang="en-US" sz="1900" dirty="0" smtClean="0"/>
              <a:t>	</a:t>
            </a:r>
            <a:r>
              <a:rPr lang="en-US" sz="1900" b="1" u="sng" dirty="0" smtClean="0"/>
              <a:t>-”kill the Indians, save the child.” were their policies</a:t>
            </a:r>
          </a:p>
          <a:p>
            <a:pPr lvl="1" eaLnBrk="1" hangingPunct="1">
              <a:buFont typeface="Wingdings 2" pitchFamily="18" charset="2"/>
              <a:buNone/>
            </a:pPr>
            <a:r>
              <a:rPr lang="en-US" sz="1900" dirty="0" smtClean="0"/>
              <a:t>	-In 1900 Indians held only 50% of the land they’d held just 20 years prior.</a:t>
            </a:r>
          </a:p>
        </p:txBody>
      </p:sp>
      <p:sp>
        <p:nvSpPr>
          <p:cNvPr id="3" name="Title 2"/>
          <p:cNvSpPr>
            <a:spLocks noGrp="1"/>
          </p:cNvSpPr>
          <p:nvPr>
            <p:ph type="title"/>
          </p:nvPr>
        </p:nvSpPr>
        <p:spPr/>
        <p:txBody>
          <a:bodyPr/>
          <a:lstStyle/>
          <a:p>
            <a:pPr eaLnBrk="1" fontAlgn="auto" hangingPunct="1">
              <a:spcAft>
                <a:spcPts val="0"/>
              </a:spcAft>
              <a:defRPr/>
            </a:pPr>
            <a:r>
              <a:rPr dirty="0" smtClean="0"/>
              <a:t>Americanization</a:t>
            </a:r>
            <a:endParaRPr dirty="0"/>
          </a:p>
        </p:txBody>
      </p:sp>
      <p:pic>
        <p:nvPicPr>
          <p:cNvPr id="44036" name="Picture 8" descr="http://upload.wikimedia.org/wikipedia/commons/thumb/a/a4/Assmilation_of_Native_Americans.jpg/295px-Assmilation_of_Native_Americans.jpg"/>
          <p:cNvPicPr>
            <a:picLocks noChangeAspect="1" noChangeArrowheads="1"/>
          </p:cNvPicPr>
          <p:nvPr/>
        </p:nvPicPr>
        <p:blipFill>
          <a:blip r:embed="rId3" cstate="print">
            <a:extLst/>
          </a:blip>
          <a:srcRect/>
          <a:stretch>
            <a:fillRect/>
          </a:stretch>
        </p:blipFill>
        <p:spPr bwMode="auto">
          <a:xfrm>
            <a:off x="457200" y="1371600"/>
            <a:ext cx="4011613"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Tree>
    <p:extLst>
      <p:ext uri="{BB962C8B-B14F-4D97-AF65-F5344CB8AC3E}">
        <p14:creationId xmlns:p14="http://schemas.microsoft.com/office/powerpoint/2010/main" val="16480439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http://hem.passagen.se/tehila/watchingwa_mccarthy.jpg"/>
          <p:cNvPicPr>
            <a:picLocks noChangeAspect="1" noChangeArrowheads="1"/>
          </p:cNvPicPr>
          <p:nvPr/>
        </p:nvPicPr>
        <p:blipFill>
          <a:blip r:embed="rId2" cstate="print"/>
          <a:srcRect l="9343" r="6886"/>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039679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Gold.jpg"/>
          <p:cNvPicPr>
            <a:picLocks noChangeAspect="1"/>
          </p:cNvPicPr>
          <p:nvPr/>
        </p:nvPicPr>
        <p:blipFill>
          <a:blip r:embed="rId3" cstate="print"/>
          <a:srcRect/>
          <a:stretch>
            <a:fillRect/>
          </a:stretch>
        </p:blipFill>
        <p:spPr bwMode="auto">
          <a:xfrm rot="882602">
            <a:off x="4687888" y="1868488"/>
            <a:ext cx="3810000" cy="3810000"/>
          </a:xfrm>
          <a:prstGeom prst="rect">
            <a:avLst/>
          </a:prstGeom>
          <a:noFill/>
          <a:ln w="9525">
            <a:noFill/>
            <a:miter lim="800000"/>
            <a:headEnd/>
            <a:tailEnd/>
          </a:ln>
        </p:spPr>
      </p:pic>
      <p:pic>
        <p:nvPicPr>
          <p:cNvPr id="9219" name="Content Placeholder 3" descr="Forty Niner.jpg"/>
          <p:cNvPicPr>
            <a:picLocks noGrp="1" noChangeAspect="1"/>
          </p:cNvPicPr>
          <p:nvPr>
            <p:ph idx="1"/>
          </p:nvPr>
        </p:nvPicPr>
        <p:blipFill>
          <a:blip r:embed="rId4" cstate="print"/>
          <a:srcRect/>
          <a:stretch>
            <a:fillRect/>
          </a:stretch>
        </p:blipFill>
        <p:spPr>
          <a:xfrm>
            <a:off x="685800" y="1524000"/>
            <a:ext cx="3803650" cy="5130800"/>
          </a:xfrm>
        </p:spPr>
      </p:pic>
      <p:sp>
        <p:nvSpPr>
          <p:cNvPr id="18435" name="WordArt 5"/>
          <p:cNvSpPr>
            <a:spLocks noChangeArrowheads="1" noChangeShapeType="1" noTextEdit="1"/>
          </p:cNvSpPr>
          <p:nvPr/>
        </p:nvSpPr>
        <p:spPr bwMode="auto">
          <a:xfrm>
            <a:off x="609600" y="155425"/>
            <a:ext cx="8001000" cy="1276350"/>
          </a:xfrm>
          <a:prstGeom prst="rect">
            <a:avLst/>
          </a:prstGeom>
        </p:spPr>
        <p:txBody>
          <a:bodyPr wrap="none" fromWordArt="1">
            <a:prstTxWarp prst="textPlain">
              <a:avLst>
                <a:gd name="adj" fmla="val 50000"/>
              </a:avLst>
            </a:prstTxWarp>
          </a:bodyPr>
          <a:lstStyle/>
          <a:p>
            <a:pPr algn="ctr">
              <a:defRPr/>
            </a:pPr>
            <a:r>
              <a:rPr lang="en-US" sz="3600" b="1" kern="1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a:cs typeface="Times New Roman"/>
              </a:rPr>
              <a:t>January 24, 1848 – Sutter’s Mill,</a:t>
            </a:r>
          </a:p>
          <a:p>
            <a:pPr algn="ctr">
              <a:defRPr/>
            </a:pPr>
            <a:r>
              <a:rPr lang="en-US" sz="3600" b="1" kern="1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a:cs typeface="Times New Roman"/>
              </a:rPr>
              <a:t>Coloma, California</a:t>
            </a:r>
          </a:p>
        </p:txBody>
      </p:sp>
    </p:spTree>
    <p:extLst>
      <p:ext uri="{BB962C8B-B14F-4D97-AF65-F5344CB8AC3E}">
        <p14:creationId xmlns:p14="http://schemas.microsoft.com/office/powerpoint/2010/main" val="2540571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3" descr="Sluice.jpg"/>
          <p:cNvPicPr>
            <a:picLocks noGrp="1" noChangeAspect="1"/>
          </p:cNvPicPr>
          <p:nvPr>
            <p:ph idx="1"/>
          </p:nvPr>
        </p:nvPicPr>
        <p:blipFill>
          <a:blip r:embed="rId3" cstate="print"/>
          <a:srcRect/>
          <a:stretch>
            <a:fillRect/>
          </a:stretch>
        </p:blipFill>
        <p:spPr>
          <a:xfrm>
            <a:off x="0" y="0"/>
            <a:ext cx="9144000" cy="6929438"/>
          </a:xfrm>
        </p:spPr>
      </p:pic>
      <p:sp>
        <p:nvSpPr>
          <p:cNvPr id="7" name="Rectangle 6"/>
          <p:cNvSpPr/>
          <p:nvPr/>
        </p:nvSpPr>
        <p:spPr>
          <a:xfrm>
            <a:off x="1219200" y="4953000"/>
            <a:ext cx="7018267" cy="1754326"/>
          </a:xfrm>
          <a:prstGeom prst="rect">
            <a:avLst/>
          </a:prstGeom>
          <a:noFill/>
        </p:spPr>
        <p:txBody>
          <a:bodyPr wrap="none">
            <a:spAutoFit/>
          </a:bodyPr>
          <a:lstStyle/>
          <a:p>
            <a:pPr algn="ctr" fontAlgn="auto">
              <a:spcBef>
                <a:spcPts val="0"/>
              </a:spcBef>
              <a:spcAft>
                <a:spcPts val="0"/>
              </a:spcAft>
              <a:defRPr/>
            </a:pPr>
            <a:r>
              <a:rPr lang="en-US" sz="5400" b="1" dirty="0">
                <a:ln w="1905"/>
                <a:gradFill>
                  <a:gsLst>
                    <a:gs pos="0">
                      <a:srgbClr val="D6B19C"/>
                    </a:gs>
                    <a:gs pos="30000">
                      <a:srgbClr val="D49E6C"/>
                    </a:gs>
                    <a:gs pos="70000">
                      <a:srgbClr val="A65528"/>
                    </a:gs>
                    <a:gs pos="100000">
                      <a:srgbClr val="663012"/>
                    </a:gs>
                  </a:gsLst>
                  <a:lin ang="5400000" scaled="0"/>
                </a:gradFill>
                <a:effectLst>
                  <a:innerShdw blurRad="69850" dist="43180" dir="5400000">
                    <a:srgbClr val="000000">
                      <a:alpha val="65000"/>
                    </a:srgbClr>
                  </a:innerShdw>
                </a:effectLst>
                <a:latin typeface="+mn-lt"/>
              </a:rPr>
              <a:t>Don’t work harder,</a:t>
            </a:r>
          </a:p>
          <a:p>
            <a:pPr algn="ctr" fontAlgn="auto">
              <a:spcBef>
                <a:spcPts val="0"/>
              </a:spcBef>
              <a:spcAft>
                <a:spcPts val="0"/>
              </a:spcAft>
              <a:defRPr/>
            </a:pPr>
            <a:r>
              <a:rPr lang="en-US" sz="5400" b="1" dirty="0">
                <a:ln w="1905"/>
                <a:gradFill>
                  <a:gsLst>
                    <a:gs pos="0">
                      <a:srgbClr val="D6B19C"/>
                    </a:gs>
                    <a:gs pos="30000">
                      <a:srgbClr val="D49E6C"/>
                    </a:gs>
                    <a:gs pos="70000">
                      <a:srgbClr val="A65528"/>
                    </a:gs>
                    <a:gs pos="100000">
                      <a:srgbClr val="663012"/>
                    </a:gs>
                  </a:gsLst>
                  <a:lin ang="5400000" scaled="0"/>
                </a:gradFill>
                <a:effectLst>
                  <a:innerShdw blurRad="69850" dist="43180" dir="5400000">
                    <a:srgbClr val="000000">
                      <a:alpha val="65000"/>
                    </a:srgbClr>
                  </a:innerShdw>
                </a:effectLst>
                <a:latin typeface="+mn-lt"/>
              </a:rPr>
              <a:t>Work SMARTER!</a:t>
            </a:r>
          </a:p>
        </p:txBody>
      </p:sp>
    </p:spTree>
    <p:extLst>
      <p:ext uri="{BB962C8B-B14F-4D97-AF65-F5344CB8AC3E}">
        <p14:creationId xmlns:p14="http://schemas.microsoft.com/office/powerpoint/2010/main" val="1666653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228600"/>
            <a:ext cx="7980070" cy="1938992"/>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When life hands you lemons,</a:t>
            </a:r>
          </a:p>
          <a:p>
            <a:pPr algn="ctr" fontAlgn="auto">
              <a:spcBef>
                <a:spcPts val="0"/>
              </a:spcBef>
              <a:spcAft>
                <a:spcPts val="0"/>
              </a:spcAft>
              <a:defRPr/>
            </a:pP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make lemonade!</a:t>
            </a:r>
          </a:p>
          <a:p>
            <a:pPr algn="ctr" fontAlgn="auto">
              <a:spcBef>
                <a:spcPts val="0"/>
              </a:spcBef>
              <a:spcAft>
                <a:spcPts val="0"/>
              </a:spcAft>
              <a:defRPr/>
            </a:pP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...And then SELL IT!</a:t>
            </a:r>
          </a:p>
        </p:txBody>
      </p:sp>
      <p:pic>
        <p:nvPicPr>
          <p:cNvPr id="5" name="Picture 4" descr="Levi Strauss.jpg"/>
          <p:cNvPicPr>
            <a:picLocks noChangeAspect="1"/>
          </p:cNvPicPr>
          <p:nvPr/>
        </p:nvPicPr>
        <p:blipFill>
          <a:blip r:embed="rId3" cstate="print"/>
          <a:srcRect/>
          <a:stretch>
            <a:fillRect/>
          </a:stretch>
        </p:blipFill>
        <p:spPr bwMode="auto">
          <a:xfrm>
            <a:off x="533400" y="2362200"/>
            <a:ext cx="4048125" cy="4156075"/>
          </a:xfrm>
          <a:prstGeom prst="rect">
            <a:avLst/>
          </a:prstGeom>
          <a:noFill/>
          <a:ln w="9525">
            <a:noFill/>
            <a:miter lim="800000"/>
            <a:headEnd/>
            <a:tailEnd/>
          </a:ln>
        </p:spPr>
      </p:pic>
      <p:pic>
        <p:nvPicPr>
          <p:cNvPr id="6" name="Picture 5" descr="Levis.jpg"/>
          <p:cNvPicPr>
            <a:picLocks noChangeAspect="1"/>
          </p:cNvPicPr>
          <p:nvPr/>
        </p:nvPicPr>
        <p:blipFill>
          <a:blip r:embed="rId4" cstate="print"/>
          <a:srcRect/>
          <a:stretch>
            <a:fillRect/>
          </a:stretch>
        </p:blipFill>
        <p:spPr bwMode="auto">
          <a:xfrm>
            <a:off x="5181600" y="2362200"/>
            <a:ext cx="2768600" cy="4222750"/>
          </a:xfrm>
          <a:prstGeom prst="rect">
            <a:avLst/>
          </a:prstGeom>
          <a:noFill/>
          <a:ln w="9525">
            <a:noFill/>
            <a:miter lim="800000"/>
            <a:headEnd/>
            <a:tailEnd/>
          </a:ln>
        </p:spPr>
      </p:pic>
      <p:pic>
        <p:nvPicPr>
          <p:cNvPr id="9" name="Picture 8" descr="Levis Logo.png"/>
          <p:cNvPicPr>
            <a:picLocks noChangeAspect="1"/>
          </p:cNvPicPr>
          <p:nvPr/>
        </p:nvPicPr>
        <p:blipFill>
          <a:blip r:embed="rId5" cstate="print"/>
          <a:srcRect/>
          <a:stretch>
            <a:fillRect/>
          </a:stretch>
        </p:blipFill>
        <p:spPr bwMode="auto">
          <a:xfrm>
            <a:off x="2438400" y="2362200"/>
            <a:ext cx="4292600" cy="3219450"/>
          </a:xfrm>
          <a:prstGeom prst="rect">
            <a:avLst/>
          </a:prstGeom>
          <a:noFill/>
          <a:ln w="9525">
            <a:noFill/>
            <a:miter lim="800000"/>
            <a:headEnd/>
            <a:tailEnd/>
          </a:ln>
        </p:spPr>
      </p:pic>
    </p:spTree>
    <p:extLst>
      <p:ext uri="{BB962C8B-B14F-4D97-AF65-F5344CB8AC3E}">
        <p14:creationId xmlns:p14="http://schemas.microsoft.com/office/powerpoint/2010/main" val="2536006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49" presetClass="entr" presetSubtype="0"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host Town.gif"/>
          <p:cNvPicPr>
            <a:picLocks noGrp="1" noChangeAspect="1"/>
          </p:cNvPicPr>
          <p:nvPr>
            <p:ph idx="4294967295"/>
          </p:nvPr>
        </p:nvPicPr>
        <p:blipFill rotWithShape="1">
          <a:blip r:embed="rId3" cstate="print"/>
          <a:srcRect l="2308" t="2130" r="1467" b="1703"/>
          <a:stretch/>
        </p:blipFill>
        <p:spPr>
          <a:xfrm>
            <a:off x="0" y="0"/>
            <a:ext cx="9144000" cy="6858000"/>
          </a:xfrm>
          <a:effectLst>
            <a:outerShdw blurRad="292100" dist="139700" dir="2700000" algn="tl" rotWithShape="0">
              <a:srgbClr val="333333">
                <a:alpha val="65000"/>
              </a:srgbClr>
            </a:outerShdw>
          </a:effectLst>
        </p:spPr>
      </p:pic>
      <p:sp>
        <p:nvSpPr>
          <p:cNvPr id="2" name="Rectangle 1"/>
          <p:cNvSpPr/>
          <p:nvPr/>
        </p:nvSpPr>
        <p:spPr>
          <a:xfrm>
            <a:off x="152400" y="152400"/>
            <a:ext cx="8252516" cy="830997"/>
          </a:xfrm>
          <a:prstGeom prst="rect">
            <a:avLst/>
          </a:prstGeom>
          <a:noFill/>
        </p:spPr>
        <p:txBody>
          <a:bodyPr wrap="none">
            <a:spAutoFit/>
          </a:bodyPr>
          <a:lstStyle/>
          <a:p>
            <a:pPr algn="ctr">
              <a:defRPr/>
            </a:pPr>
            <a:r>
              <a:rPr lang="en-US" sz="4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Boom Town to Ghost Town</a:t>
            </a:r>
          </a:p>
        </p:txBody>
      </p:sp>
    </p:spTree>
    <p:extLst>
      <p:ext uri="{BB962C8B-B14F-4D97-AF65-F5344CB8AC3E}">
        <p14:creationId xmlns:p14="http://schemas.microsoft.com/office/powerpoint/2010/main" val="1923483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p:cNvPicPr>
            <a:picLocks noChangeAspect="1" noChangeArrowheads="1"/>
          </p:cNvPicPr>
          <p:nvPr/>
        </p:nvPicPr>
        <p:blipFill>
          <a:blip r:embed="rId3" cstate="print"/>
          <a:srcRect/>
          <a:stretch>
            <a:fillRect/>
          </a:stretch>
        </p:blipFill>
        <p:spPr bwMode="auto">
          <a:xfrm>
            <a:off x="0" y="7938"/>
            <a:ext cx="9132888" cy="6850062"/>
          </a:xfrm>
          <a:prstGeom prst="rect">
            <a:avLst/>
          </a:prstGeom>
          <a:noFill/>
          <a:ln w="9525">
            <a:noFill/>
            <a:miter lim="800000"/>
            <a:headEnd/>
            <a:tailEnd/>
          </a:ln>
        </p:spPr>
      </p:pic>
      <p:sp>
        <p:nvSpPr>
          <p:cNvPr id="2" name="Title 1"/>
          <p:cNvSpPr>
            <a:spLocks noGrp="1"/>
          </p:cNvSpPr>
          <p:nvPr>
            <p:ph type="title"/>
          </p:nvPr>
        </p:nvSpPr>
        <p:spPr>
          <a:xfrm>
            <a:off x="460375" y="457200"/>
            <a:ext cx="8229600" cy="1219200"/>
          </a:xfrm>
        </p:spPr>
        <p:txBody>
          <a:bodyPr>
            <a:noAutofit/>
          </a:bodyPr>
          <a:lstStyle/>
          <a:p>
            <a:pPr eaLnBrk="1" hangingPunct="1">
              <a:defRPr/>
            </a:pPr>
            <a:r>
              <a:rPr sz="4800" smtClean="0">
                <a:solidFill>
                  <a:schemeClr val="accent1"/>
                </a:solidFill>
                <a:effectLst>
                  <a:outerShdw blurRad="38100" dist="38100" dir="2700000" algn="tl">
                    <a:srgbClr val="000000">
                      <a:alpha val="43137"/>
                    </a:srgbClr>
                  </a:outerShdw>
                </a:effectLst>
              </a:rPr>
              <a:t>Calico – A local California Ghost Town</a:t>
            </a:r>
          </a:p>
        </p:txBody>
      </p:sp>
      <p:sp>
        <p:nvSpPr>
          <p:cNvPr id="14340" name="AutoShape 5" descr="http://ndeso.info/wp-content/uploads/2013/08/Calico-California-Ghost-Town-392.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Tree>
    <p:extLst>
      <p:ext uri="{BB962C8B-B14F-4D97-AF65-F5344CB8AC3E}">
        <p14:creationId xmlns:p14="http://schemas.microsoft.com/office/powerpoint/2010/main" val="3675341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1010</TotalTime>
  <Words>1691</Words>
  <Application>Microsoft Office PowerPoint</Application>
  <PresentationFormat>On-screen Show (4:3)</PresentationFormat>
  <Paragraphs>184</Paragraphs>
  <Slides>45</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Algerian</vt:lpstr>
      <vt:lpstr>Arial</vt:lpstr>
      <vt:lpstr>Calibri</vt:lpstr>
      <vt:lpstr>Constantia</vt:lpstr>
      <vt:lpstr>Impact</vt:lpstr>
      <vt:lpstr>Times New Roman</vt:lpstr>
      <vt:lpstr>Wingdings 2</vt:lpstr>
      <vt:lpstr>Paper</vt:lpstr>
      <vt:lpstr>PowerPoint Presentation</vt:lpstr>
      <vt:lpstr>Closing the Frontier</vt:lpstr>
      <vt:lpstr>American West, American Football</vt:lpstr>
      <vt:lpstr>PowerPoint Presentation</vt:lpstr>
      <vt:lpstr>PowerPoint Presentation</vt:lpstr>
      <vt:lpstr>PowerPoint Presentation</vt:lpstr>
      <vt:lpstr>PowerPoint Presentation</vt:lpstr>
      <vt:lpstr>PowerPoint Presentation</vt:lpstr>
      <vt:lpstr>Calico – A local California Ghost Town</vt:lpstr>
      <vt:lpstr>Home on the Range</vt:lpstr>
      <vt:lpstr>PowerPoint Presentation</vt:lpstr>
      <vt:lpstr>PowerPoint Presentation</vt:lpstr>
      <vt:lpstr>A famous Homestead Certificate </vt:lpstr>
      <vt:lpstr>How they got there</vt:lpstr>
      <vt:lpstr>PowerPoint Presentation</vt:lpstr>
      <vt:lpstr>PowerPoint Presentation</vt:lpstr>
      <vt:lpstr>Sodbusters</vt:lpstr>
      <vt:lpstr>Sodbusters!</vt:lpstr>
      <vt:lpstr>PowerPoint Presentation</vt:lpstr>
      <vt:lpstr>The Buffalo’s Replacement</vt:lpstr>
      <vt:lpstr>Chisholm Trail – The “Long Drive”</vt:lpstr>
      <vt:lpstr>Winter of 1887</vt:lpstr>
      <vt:lpstr>"Neither snow, nor rain, nor heat, nor gloom of night stays these couriers from the swift completion of their appointed rounds"</vt:lpstr>
      <vt:lpstr>PowerPoint Presentation</vt:lpstr>
      <vt:lpstr>Long-distance Shopping</vt:lpstr>
      <vt:lpstr>PowerPoint Presentation</vt:lpstr>
      <vt:lpstr>OUTLAWS, LAWMEN, AND ENTERTAINERS</vt:lpstr>
      <vt:lpstr>Outlaws, Lawmen, and Entertainers</vt:lpstr>
      <vt:lpstr>Outlaws, Lawmen, and Entertainers</vt:lpstr>
      <vt:lpstr>Outlaws, Lawmen, and Entertainers</vt:lpstr>
      <vt:lpstr>PowerPoint Presentation</vt:lpstr>
      <vt:lpstr>Solving the “Indian Problem”</vt:lpstr>
      <vt:lpstr>A Clash of Cultures</vt:lpstr>
      <vt:lpstr>The end of the Trail for the Indians</vt:lpstr>
      <vt:lpstr>Buffalo Soldiers</vt:lpstr>
      <vt:lpstr>The Indian Wars</vt:lpstr>
      <vt:lpstr>The  Indian Wars Cont..</vt:lpstr>
      <vt:lpstr>The Indian Wars</vt:lpstr>
      <vt:lpstr>PowerPoint Presentation</vt:lpstr>
      <vt:lpstr>The Indian Wars</vt:lpstr>
      <vt:lpstr>The Indian Wars</vt:lpstr>
      <vt:lpstr>Battle of Wounded Knee (1890)</vt:lpstr>
      <vt:lpstr>PowerPoint Presentation</vt:lpstr>
      <vt:lpstr>Americanization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Closing the West</dc:title>
  <dc:creator>mchanrahan</dc:creator>
  <cp:lastModifiedBy>David Cummings</cp:lastModifiedBy>
  <cp:revision>20</cp:revision>
  <dcterms:created xsi:type="dcterms:W3CDTF">2012-01-11T16:36:36Z</dcterms:created>
  <dcterms:modified xsi:type="dcterms:W3CDTF">2016-12-15T19:03:26Z</dcterms:modified>
</cp:coreProperties>
</file>