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322" r:id="rId2"/>
    <p:sldId id="256" r:id="rId3"/>
    <p:sldId id="286" r:id="rId4"/>
    <p:sldId id="319" r:id="rId5"/>
    <p:sldId id="321" r:id="rId6"/>
    <p:sldId id="306" r:id="rId7"/>
    <p:sldId id="307" r:id="rId8"/>
    <p:sldId id="320" r:id="rId9"/>
    <p:sldId id="348" r:id="rId10"/>
    <p:sldId id="331" r:id="rId11"/>
    <p:sldId id="332" r:id="rId12"/>
    <p:sldId id="292" r:id="rId13"/>
    <p:sldId id="314" r:id="rId14"/>
    <p:sldId id="351" r:id="rId15"/>
    <p:sldId id="325" r:id="rId16"/>
    <p:sldId id="328" r:id="rId17"/>
    <p:sldId id="330" r:id="rId18"/>
    <p:sldId id="329" r:id="rId19"/>
    <p:sldId id="345" r:id="rId20"/>
    <p:sldId id="349" r:id="rId21"/>
    <p:sldId id="354" r:id="rId22"/>
    <p:sldId id="352" r:id="rId23"/>
    <p:sldId id="315" r:id="rId24"/>
    <p:sldId id="353" r:id="rId25"/>
    <p:sldId id="302" r:id="rId26"/>
    <p:sldId id="303" r:id="rId27"/>
    <p:sldId id="357" r:id="rId28"/>
    <p:sldId id="350" r:id="rId29"/>
    <p:sldId id="318" r:id="rId30"/>
    <p:sldId id="342" r:id="rId31"/>
    <p:sldId id="335" r:id="rId32"/>
    <p:sldId id="336" r:id="rId33"/>
    <p:sldId id="338" r:id="rId34"/>
    <p:sldId id="339" r:id="rId35"/>
    <p:sldId id="341" r:id="rId36"/>
    <p:sldId id="355" r:id="rId37"/>
    <p:sldId id="356" r:id="rId38"/>
    <p:sldId id="309"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3366FF"/>
    <a:srgbClr val="663300"/>
    <a:srgbClr val="B3A479"/>
    <a:srgbClr val="FFFF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348"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DFE2B69-EFE5-43EE-AFA4-0B6B555B997D}" type="slidenum">
              <a:rPr lang="en-US"/>
              <a:pPr>
                <a:defRPr/>
              </a:pPr>
              <a:t>‹#›</a:t>
            </a:fld>
            <a:endParaRPr lang="en-US"/>
          </a:p>
        </p:txBody>
      </p:sp>
    </p:spTree>
    <p:extLst>
      <p:ext uri="{BB962C8B-B14F-4D97-AF65-F5344CB8AC3E}">
        <p14:creationId xmlns:p14="http://schemas.microsoft.com/office/powerpoint/2010/main" val="3293234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03EB1DB-5E40-4D28-9A58-20C374F9C383}" type="slidenum">
              <a:rPr lang="en-US"/>
              <a:pPr>
                <a:defRPr/>
              </a:pPr>
              <a:t>‹#›</a:t>
            </a:fld>
            <a:endParaRPr lang="en-US"/>
          </a:p>
        </p:txBody>
      </p:sp>
    </p:spTree>
    <p:extLst>
      <p:ext uri="{BB962C8B-B14F-4D97-AF65-F5344CB8AC3E}">
        <p14:creationId xmlns:p14="http://schemas.microsoft.com/office/powerpoint/2010/main" val="2191111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9C2A7FB-8B91-4012-9737-447AA665FC60}" type="slidenum">
              <a:rPr lang="en-US"/>
              <a:pPr>
                <a:defRPr/>
              </a:pPr>
              <a:t>‹#›</a:t>
            </a:fld>
            <a:endParaRPr lang="en-US"/>
          </a:p>
        </p:txBody>
      </p:sp>
    </p:spTree>
    <p:extLst>
      <p:ext uri="{BB962C8B-B14F-4D97-AF65-F5344CB8AC3E}">
        <p14:creationId xmlns:p14="http://schemas.microsoft.com/office/powerpoint/2010/main" val="1253604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C42FDCD-4375-4A7E-A1D0-39DDF79CE05B}" type="slidenum">
              <a:rPr lang="en-US"/>
              <a:pPr>
                <a:defRPr/>
              </a:pPr>
              <a:t>‹#›</a:t>
            </a:fld>
            <a:endParaRPr lang="en-US"/>
          </a:p>
        </p:txBody>
      </p:sp>
    </p:spTree>
    <p:extLst>
      <p:ext uri="{BB962C8B-B14F-4D97-AF65-F5344CB8AC3E}">
        <p14:creationId xmlns:p14="http://schemas.microsoft.com/office/powerpoint/2010/main" val="184248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EA514F-4E6B-450A-A9BB-65D419E53652}" type="slidenum">
              <a:rPr lang="en-US"/>
              <a:pPr>
                <a:defRPr/>
              </a:pPr>
              <a:t>‹#›</a:t>
            </a:fld>
            <a:endParaRPr lang="en-US"/>
          </a:p>
        </p:txBody>
      </p:sp>
    </p:spTree>
    <p:extLst>
      <p:ext uri="{BB962C8B-B14F-4D97-AF65-F5344CB8AC3E}">
        <p14:creationId xmlns:p14="http://schemas.microsoft.com/office/powerpoint/2010/main" val="3205145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0EF7216-7064-4CF1-9C22-4227E5FF547E}" type="slidenum">
              <a:rPr lang="en-US"/>
              <a:pPr>
                <a:defRPr/>
              </a:pPr>
              <a:t>‹#›</a:t>
            </a:fld>
            <a:endParaRPr lang="en-US"/>
          </a:p>
        </p:txBody>
      </p:sp>
    </p:spTree>
    <p:extLst>
      <p:ext uri="{BB962C8B-B14F-4D97-AF65-F5344CB8AC3E}">
        <p14:creationId xmlns:p14="http://schemas.microsoft.com/office/powerpoint/2010/main" val="3633021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08AD8A8D-A960-4DF5-A91A-B71E37CBD4EF}" type="slidenum">
              <a:rPr lang="en-US"/>
              <a:pPr>
                <a:defRPr/>
              </a:pPr>
              <a:t>‹#›</a:t>
            </a:fld>
            <a:endParaRPr lang="en-US"/>
          </a:p>
        </p:txBody>
      </p:sp>
    </p:spTree>
    <p:extLst>
      <p:ext uri="{BB962C8B-B14F-4D97-AF65-F5344CB8AC3E}">
        <p14:creationId xmlns:p14="http://schemas.microsoft.com/office/powerpoint/2010/main" val="3044049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33FCAB5E-3FD1-4333-A3A6-7E761073BE8A}" type="slidenum">
              <a:rPr lang="en-US"/>
              <a:pPr>
                <a:defRPr/>
              </a:pPr>
              <a:t>‹#›</a:t>
            </a:fld>
            <a:endParaRPr lang="en-US"/>
          </a:p>
        </p:txBody>
      </p:sp>
    </p:spTree>
    <p:extLst>
      <p:ext uri="{BB962C8B-B14F-4D97-AF65-F5344CB8AC3E}">
        <p14:creationId xmlns:p14="http://schemas.microsoft.com/office/powerpoint/2010/main" val="1774149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06429CBE-A3CA-4127-8B7E-42157170B7C6}" type="slidenum">
              <a:rPr lang="en-US"/>
              <a:pPr>
                <a:defRPr/>
              </a:pPr>
              <a:t>‹#›</a:t>
            </a:fld>
            <a:endParaRPr lang="en-US"/>
          </a:p>
        </p:txBody>
      </p:sp>
    </p:spTree>
    <p:extLst>
      <p:ext uri="{BB962C8B-B14F-4D97-AF65-F5344CB8AC3E}">
        <p14:creationId xmlns:p14="http://schemas.microsoft.com/office/powerpoint/2010/main" val="1858903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A80E250-1E2C-4AED-8FFC-C1A44B4D0199}" type="slidenum">
              <a:rPr lang="en-US"/>
              <a:pPr>
                <a:defRPr/>
              </a:pPr>
              <a:t>‹#›</a:t>
            </a:fld>
            <a:endParaRPr lang="en-US"/>
          </a:p>
        </p:txBody>
      </p:sp>
    </p:spTree>
    <p:extLst>
      <p:ext uri="{BB962C8B-B14F-4D97-AF65-F5344CB8AC3E}">
        <p14:creationId xmlns:p14="http://schemas.microsoft.com/office/powerpoint/2010/main" val="3250870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60F8E62-3747-408F-8930-FF72AA238D7A}" type="slidenum">
              <a:rPr lang="en-US"/>
              <a:pPr>
                <a:defRPr/>
              </a:pPr>
              <a:t>‹#›</a:t>
            </a:fld>
            <a:endParaRPr lang="en-US"/>
          </a:p>
        </p:txBody>
      </p:sp>
    </p:spTree>
    <p:extLst>
      <p:ext uri="{BB962C8B-B14F-4D97-AF65-F5344CB8AC3E}">
        <p14:creationId xmlns:p14="http://schemas.microsoft.com/office/powerpoint/2010/main" val="418703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4152C2C5-6240-4A50-B3CD-E8E545D10F5C}"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86" r:id="rId1"/>
    <p:sldLayoutId id="2147483787" r:id="rId2"/>
    <p:sldLayoutId id="2147483796"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upload.wikimedia.org/wikipedia/commons/f/f6/Freedman_bureau_harpers_cartoon.jp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upload.wikimedia.org/wikipedia/commons/0/07/NathanBedfordForrest.jp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7" Type="http://schemas.microsoft.com/office/2007/relationships/hdphoto" Target="../media/hdphoto2.wdp"/><Relationship Id="rId2" Type="http://schemas.openxmlformats.org/officeDocument/2006/relationships/image" Target="../media/image33.jpe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pload.wikimedia.org/wikipedia/commons/f/f8/FordsTheaterPresidentalBox.JPG"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083909437"/>
              </p:ext>
            </p:extLst>
          </p:nvPr>
        </p:nvGraphicFramePr>
        <p:xfrm>
          <a:off x="-7" y="0"/>
          <a:ext cx="9144007" cy="6858002"/>
        </p:xfrm>
        <a:graphic>
          <a:graphicData uri="http://schemas.openxmlformats.org/drawingml/2006/table">
            <a:tbl>
              <a:tblPr/>
              <a:tblGrid>
                <a:gridCol w="1066807"/>
                <a:gridCol w="1615440"/>
                <a:gridCol w="1615440"/>
                <a:gridCol w="1615440"/>
                <a:gridCol w="1615440"/>
                <a:gridCol w="1615440"/>
              </a:tblGrid>
              <a:tr h="540128">
                <a:tc>
                  <a:txBody>
                    <a:bodyPr/>
                    <a:lstStyle/>
                    <a:p>
                      <a:pPr marL="0" marR="0" algn="ctr">
                        <a:spcBef>
                          <a:spcPts val="0"/>
                        </a:spcBef>
                        <a:spcAft>
                          <a:spcPts val="0"/>
                        </a:spcAft>
                      </a:pPr>
                      <a:endParaRPr lang="en-US" sz="800" dirty="0">
                        <a:solidFill>
                          <a:schemeClr val="tx1"/>
                        </a:solidFill>
                        <a:latin typeface="Felix Titling"/>
                        <a:ea typeface="Times New Roman"/>
                      </a:endParaRPr>
                    </a:p>
                  </a:txBody>
                  <a:tcPr marL="50569" marR="5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latin typeface="Felix Titling"/>
                          <a:ea typeface="Times New Roman"/>
                        </a:rPr>
                        <a:t>Radical Republicans</a:t>
                      </a:r>
                      <a:endParaRPr lang="en-US" sz="1200" dirty="0">
                        <a:solidFill>
                          <a:schemeClr val="tx1"/>
                        </a:solidFill>
                        <a:latin typeface="Times New Roman"/>
                        <a:ea typeface="Times New Roman"/>
                      </a:endParaRPr>
                    </a:p>
                  </a:txBody>
                  <a:tcPr marL="50569" marR="50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latin typeface="Felix Titling"/>
                          <a:ea typeface="Times New Roman"/>
                        </a:rPr>
                        <a:t>Defeated Southern Leaders</a:t>
                      </a:r>
                      <a:endParaRPr lang="en-US" sz="1200" dirty="0">
                        <a:solidFill>
                          <a:schemeClr val="tx1"/>
                        </a:solidFill>
                        <a:latin typeface="Times New Roman"/>
                        <a:ea typeface="Times New Roman"/>
                      </a:endParaRPr>
                    </a:p>
                  </a:txBody>
                  <a:tcPr marL="50569" marR="50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latin typeface="Felix Titling"/>
                          <a:ea typeface="Times New Roman"/>
                        </a:rPr>
                        <a:t>Freedmen</a:t>
                      </a:r>
                      <a:endParaRPr lang="en-US" sz="1200" dirty="0">
                        <a:solidFill>
                          <a:schemeClr val="tx1"/>
                        </a:solidFill>
                        <a:latin typeface="Times New Roman"/>
                        <a:ea typeface="Times New Roman"/>
                      </a:endParaRPr>
                    </a:p>
                  </a:txBody>
                  <a:tcPr marL="50569" marR="50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latin typeface="Felix Titling"/>
                          <a:ea typeface="Times New Roman"/>
                        </a:rPr>
                        <a:t>Moderate Republicans</a:t>
                      </a:r>
                      <a:endParaRPr lang="en-US" sz="1200" dirty="0">
                        <a:solidFill>
                          <a:schemeClr val="tx1"/>
                        </a:solidFill>
                        <a:latin typeface="Times New Roman"/>
                        <a:ea typeface="Times New Roman"/>
                      </a:endParaRPr>
                    </a:p>
                  </a:txBody>
                  <a:tcPr marL="50569" marR="50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latin typeface="Felix Titling"/>
                          <a:ea typeface="Times New Roman"/>
                        </a:rPr>
                        <a:t>Copperheads</a:t>
                      </a:r>
                      <a:endParaRPr lang="en-US" sz="1200" dirty="0">
                        <a:solidFill>
                          <a:schemeClr val="tx1"/>
                        </a:solidFill>
                        <a:latin typeface="Times New Roman"/>
                        <a:ea typeface="Times New Roman"/>
                      </a:endParaRPr>
                    </a:p>
                  </a:txBody>
                  <a:tcPr marL="50569" marR="50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2979">
                <a:tc>
                  <a:txBody>
                    <a:bodyPr/>
                    <a:lstStyle/>
                    <a:p>
                      <a:pPr marL="0" marR="0" algn="ctr">
                        <a:spcBef>
                          <a:spcPts val="0"/>
                        </a:spcBef>
                        <a:spcAft>
                          <a:spcPts val="0"/>
                        </a:spcAft>
                      </a:pPr>
                      <a:r>
                        <a:rPr lang="en-US" sz="1200" dirty="0">
                          <a:solidFill>
                            <a:schemeClr val="tx1"/>
                          </a:solidFill>
                          <a:latin typeface="Footlight MT Light"/>
                          <a:ea typeface="Times New Roman"/>
                        </a:rPr>
                        <a:t>How to treat former Confederate leaders</a:t>
                      </a:r>
                      <a:endParaRPr lang="en-US" sz="1400" dirty="0">
                        <a:solidFill>
                          <a:schemeClr val="tx1"/>
                        </a:solidFill>
                        <a:latin typeface="Times New Roman"/>
                        <a:ea typeface="Times New Roman"/>
                      </a:endParaRPr>
                    </a:p>
                  </a:txBody>
                  <a:tcPr marL="50569" marR="50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dirty="0">
                        <a:solidFill>
                          <a:schemeClr val="tx1"/>
                        </a:solidFill>
                        <a:latin typeface="Felix Titling"/>
                        <a:ea typeface="Times New Roman"/>
                      </a:endParaRPr>
                    </a:p>
                  </a:txBody>
                  <a:tcPr marL="50569" marR="5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dirty="0">
                        <a:solidFill>
                          <a:schemeClr val="tx1"/>
                        </a:solidFill>
                        <a:latin typeface="Felix Titling"/>
                        <a:ea typeface="Times New Roman"/>
                      </a:endParaRPr>
                    </a:p>
                  </a:txBody>
                  <a:tcPr marL="50569" marR="5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dirty="0">
                        <a:solidFill>
                          <a:schemeClr val="tx1"/>
                        </a:solidFill>
                        <a:latin typeface="Felix Titling"/>
                        <a:ea typeface="Times New Roman"/>
                      </a:endParaRPr>
                    </a:p>
                  </a:txBody>
                  <a:tcPr marL="50569" marR="5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dirty="0">
                        <a:solidFill>
                          <a:schemeClr val="tx1"/>
                        </a:solidFill>
                        <a:latin typeface="Felix Titling"/>
                        <a:ea typeface="Times New Roman"/>
                      </a:endParaRPr>
                    </a:p>
                  </a:txBody>
                  <a:tcPr marL="50569" marR="5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dirty="0">
                        <a:solidFill>
                          <a:schemeClr val="tx1"/>
                        </a:solidFill>
                        <a:latin typeface="Felix Titling"/>
                        <a:ea typeface="Times New Roman"/>
                      </a:endParaRPr>
                    </a:p>
                  </a:txBody>
                  <a:tcPr marL="50569" marR="5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2979">
                <a:tc>
                  <a:txBody>
                    <a:bodyPr/>
                    <a:lstStyle/>
                    <a:p>
                      <a:pPr marL="0" marR="0" algn="ctr">
                        <a:spcBef>
                          <a:spcPts val="0"/>
                        </a:spcBef>
                        <a:spcAft>
                          <a:spcPts val="0"/>
                        </a:spcAft>
                      </a:pPr>
                      <a:r>
                        <a:rPr lang="en-US" sz="1200">
                          <a:solidFill>
                            <a:schemeClr val="tx1"/>
                          </a:solidFill>
                          <a:latin typeface="Footlight MT Light"/>
                          <a:ea typeface="Times New Roman"/>
                        </a:rPr>
                        <a:t>Former Confederate citizenship</a:t>
                      </a:r>
                      <a:endParaRPr lang="en-US" sz="1400">
                        <a:solidFill>
                          <a:schemeClr val="tx1"/>
                        </a:solidFill>
                        <a:latin typeface="Times New Roman"/>
                        <a:ea typeface="Times New Roman"/>
                      </a:endParaRPr>
                    </a:p>
                  </a:txBody>
                  <a:tcPr marL="50569" marR="50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dirty="0">
                        <a:solidFill>
                          <a:schemeClr val="tx1"/>
                        </a:solidFill>
                        <a:latin typeface="Felix Titling"/>
                        <a:ea typeface="Times New Roman"/>
                      </a:endParaRPr>
                    </a:p>
                  </a:txBody>
                  <a:tcPr marL="50569" marR="5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solidFill>
                          <a:schemeClr val="tx1"/>
                        </a:solidFill>
                        <a:latin typeface="Felix Titling"/>
                        <a:ea typeface="Times New Roman"/>
                      </a:endParaRPr>
                    </a:p>
                  </a:txBody>
                  <a:tcPr marL="50569" marR="5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dirty="0">
                        <a:solidFill>
                          <a:schemeClr val="tx1"/>
                        </a:solidFill>
                        <a:latin typeface="Felix Titling"/>
                        <a:ea typeface="Times New Roman"/>
                      </a:endParaRPr>
                    </a:p>
                  </a:txBody>
                  <a:tcPr marL="50569" marR="5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dirty="0">
                        <a:solidFill>
                          <a:schemeClr val="tx1"/>
                        </a:solidFill>
                        <a:latin typeface="Felix Titling"/>
                        <a:ea typeface="Times New Roman"/>
                      </a:endParaRPr>
                    </a:p>
                  </a:txBody>
                  <a:tcPr marL="50569" marR="5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dirty="0">
                        <a:solidFill>
                          <a:schemeClr val="tx1"/>
                        </a:solidFill>
                        <a:latin typeface="Felix Titling"/>
                        <a:ea typeface="Times New Roman"/>
                      </a:endParaRPr>
                    </a:p>
                  </a:txBody>
                  <a:tcPr marL="50569" marR="5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2979">
                <a:tc>
                  <a:txBody>
                    <a:bodyPr/>
                    <a:lstStyle/>
                    <a:p>
                      <a:pPr marL="0" marR="0" algn="ctr">
                        <a:spcBef>
                          <a:spcPts val="0"/>
                        </a:spcBef>
                        <a:spcAft>
                          <a:spcPts val="0"/>
                        </a:spcAft>
                      </a:pPr>
                      <a:r>
                        <a:rPr lang="en-US" sz="1200">
                          <a:solidFill>
                            <a:schemeClr val="tx1"/>
                          </a:solidFill>
                          <a:latin typeface="Footlight MT Light"/>
                          <a:ea typeface="Times New Roman"/>
                        </a:rPr>
                        <a:t>Plan for the occupied areas of the South</a:t>
                      </a:r>
                      <a:endParaRPr lang="en-US" sz="1400">
                        <a:solidFill>
                          <a:schemeClr val="tx1"/>
                        </a:solidFill>
                        <a:latin typeface="Times New Roman"/>
                        <a:ea typeface="Times New Roman"/>
                      </a:endParaRPr>
                    </a:p>
                  </a:txBody>
                  <a:tcPr marL="50569" marR="50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dirty="0">
                        <a:solidFill>
                          <a:schemeClr val="tx1"/>
                        </a:solidFill>
                        <a:latin typeface="Felix Titling"/>
                        <a:ea typeface="Times New Roman"/>
                      </a:endParaRPr>
                    </a:p>
                  </a:txBody>
                  <a:tcPr marL="50569" marR="5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solidFill>
                          <a:schemeClr val="tx1"/>
                        </a:solidFill>
                        <a:latin typeface="Felix Titling"/>
                        <a:ea typeface="Times New Roman"/>
                      </a:endParaRPr>
                    </a:p>
                  </a:txBody>
                  <a:tcPr marL="50569" marR="5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solidFill>
                          <a:schemeClr val="tx1"/>
                        </a:solidFill>
                        <a:latin typeface="Felix Titling"/>
                        <a:ea typeface="Times New Roman"/>
                      </a:endParaRPr>
                    </a:p>
                  </a:txBody>
                  <a:tcPr marL="50569" marR="5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dirty="0">
                        <a:solidFill>
                          <a:schemeClr val="tx1"/>
                        </a:solidFill>
                        <a:latin typeface="Felix Titling"/>
                        <a:ea typeface="Times New Roman"/>
                      </a:endParaRPr>
                    </a:p>
                  </a:txBody>
                  <a:tcPr marL="50569" marR="5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dirty="0">
                        <a:solidFill>
                          <a:schemeClr val="tx1"/>
                        </a:solidFill>
                        <a:latin typeface="Felix Titling"/>
                        <a:ea typeface="Times New Roman"/>
                      </a:endParaRPr>
                    </a:p>
                  </a:txBody>
                  <a:tcPr marL="50569" marR="5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2979">
                <a:tc>
                  <a:txBody>
                    <a:bodyPr/>
                    <a:lstStyle/>
                    <a:p>
                      <a:pPr marL="0" marR="0" algn="ctr">
                        <a:spcBef>
                          <a:spcPts val="0"/>
                        </a:spcBef>
                        <a:spcAft>
                          <a:spcPts val="0"/>
                        </a:spcAft>
                      </a:pPr>
                      <a:r>
                        <a:rPr lang="en-US" sz="1200">
                          <a:solidFill>
                            <a:schemeClr val="tx1"/>
                          </a:solidFill>
                          <a:latin typeface="Footlight MT Light"/>
                          <a:ea typeface="Times New Roman"/>
                        </a:rPr>
                        <a:t>Rights of free blacks</a:t>
                      </a:r>
                      <a:endParaRPr lang="en-US" sz="1400">
                        <a:solidFill>
                          <a:schemeClr val="tx1"/>
                        </a:solidFill>
                        <a:latin typeface="Times New Roman"/>
                        <a:ea typeface="Times New Roman"/>
                      </a:endParaRPr>
                    </a:p>
                  </a:txBody>
                  <a:tcPr marL="50569" marR="50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dirty="0">
                        <a:solidFill>
                          <a:schemeClr val="tx1"/>
                        </a:solidFill>
                        <a:latin typeface="Felix Titling"/>
                        <a:ea typeface="Times New Roman"/>
                      </a:endParaRPr>
                    </a:p>
                  </a:txBody>
                  <a:tcPr marL="50569" marR="5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solidFill>
                          <a:schemeClr val="tx1"/>
                        </a:solidFill>
                        <a:latin typeface="Felix Titling"/>
                        <a:ea typeface="Times New Roman"/>
                      </a:endParaRPr>
                    </a:p>
                  </a:txBody>
                  <a:tcPr marL="50569" marR="5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solidFill>
                          <a:schemeClr val="tx1"/>
                        </a:solidFill>
                        <a:latin typeface="Felix Titling"/>
                        <a:ea typeface="Times New Roman"/>
                      </a:endParaRPr>
                    </a:p>
                  </a:txBody>
                  <a:tcPr marL="50569" marR="5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solidFill>
                          <a:schemeClr val="tx1"/>
                        </a:solidFill>
                        <a:latin typeface="Felix Titling"/>
                        <a:ea typeface="Times New Roman"/>
                      </a:endParaRPr>
                    </a:p>
                  </a:txBody>
                  <a:tcPr marL="50569" marR="5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dirty="0">
                        <a:solidFill>
                          <a:schemeClr val="tx1"/>
                        </a:solidFill>
                        <a:latin typeface="Felix Titling"/>
                        <a:ea typeface="Times New Roman"/>
                      </a:endParaRPr>
                    </a:p>
                  </a:txBody>
                  <a:tcPr marL="50569" marR="5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2979">
                <a:tc>
                  <a:txBody>
                    <a:bodyPr/>
                    <a:lstStyle/>
                    <a:p>
                      <a:pPr marL="0" marR="0" algn="ctr">
                        <a:spcBef>
                          <a:spcPts val="0"/>
                        </a:spcBef>
                        <a:spcAft>
                          <a:spcPts val="0"/>
                        </a:spcAft>
                      </a:pPr>
                      <a:r>
                        <a:rPr lang="en-US" sz="1200">
                          <a:solidFill>
                            <a:schemeClr val="tx1"/>
                          </a:solidFill>
                          <a:latin typeface="Footlight MT Light"/>
                          <a:ea typeface="Times New Roman"/>
                        </a:rPr>
                        <a:t>Rebuilding the Southern economy</a:t>
                      </a:r>
                      <a:endParaRPr lang="en-US" sz="1400">
                        <a:solidFill>
                          <a:schemeClr val="tx1"/>
                        </a:solidFill>
                        <a:latin typeface="Times New Roman"/>
                        <a:ea typeface="Times New Roman"/>
                      </a:endParaRPr>
                    </a:p>
                  </a:txBody>
                  <a:tcPr marL="50569" marR="50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dirty="0">
                        <a:solidFill>
                          <a:schemeClr val="tx1"/>
                        </a:solidFill>
                        <a:latin typeface="Felix Titling"/>
                        <a:ea typeface="Times New Roman"/>
                      </a:endParaRPr>
                    </a:p>
                  </a:txBody>
                  <a:tcPr marL="50569" marR="5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solidFill>
                          <a:schemeClr val="tx1"/>
                        </a:solidFill>
                        <a:latin typeface="Felix Titling"/>
                        <a:ea typeface="Times New Roman"/>
                      </a:endParaRPr>
                    </a:p>
                  </a:txBody>
                  <a:tcPr marL="50569" marR="5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solidFill>
                          <a:schemeClr val="tx1"/>
                        </a:solidFill>
                        <a:latin typeface="Felix Titling"/>
                        <a:ea typeface="Times New Roman"/>
                      </a:endParaRPr>
                    </a:p>
                  </a:txBody>
                  <a:tcPr marL="50569" marR="5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solidFill>
                          <a:schemeClr val="tx1"/>
                        </a:solidFill>
                        <a:latin typeface="Felix Titling"/>
                        <a:ea typeface="Times New Roman"/>
                      </a:endParaRPr>
                    </a:p>
                  </a:txBody>
                  <a:tcPr marL="50569" marR="5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dirty="0">
                        <a:solidFill>
                          <a:schemeClr val="tx1"/>
                        </a:solidFill>
                        <a:latin typeface="Felix Titling"/>
                        <a:ea typeface="Times New Roman"/>
                      </a:endParaRPr>
                    </a:p>
                  </a:txBody>
                  <a:tcPr marL="50569" marR="5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2979">
                <a:tc>
                  <a:txBody>
                    <a:bodyPr/>
                    <a:lstStyle/>
                    <a:p>
                      <a:pPr marL="0" marR="0" algn="ctr">
                        <a:spcBef>
                          <a:spcPts val="0"/>
                        </a:spcBef>
                        <a:spcAft>
                          <a:spcPts val="0"/>
                        </a:spcAft>
                      </a:pPr>
                      <a:r>
                        <a:rPr lang="en-US" sz="1200" dirty="0">
                          <a:solidFill>
                            <a:schemeClr val="tx1"/>
                          </a:solidFill>
                          <a:latin typeface="Footlight MT Light"/>
                          <a:ea typeface="Times New Roman"/>
                        </a:rPr>
                        <a:t>Racial peace</a:t>
                      </a:r>
                      <a:endParaRPr lang="en-US" sz="1400" dirty="0">
                        <a:solidFill>
                          <a:schemeClr val="tx1"/>
                        </a:solidFill>
                        <a:latin typeface="Times New Roman"/>
                        <a:ea typeface="Times New Roman"/>
                      </a:endParaRPr>
                    </a:p>
                  </a:txBody>
                  <a:tcPr marL="50569" marR="50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dirty="0">
                        <a:solidFill>
                          <a:schemeClr val="tx1"/>
                        </a:solidFill>
                        <a:latin typeface="Felix Titling"/>
                        <a:ea typeface="Times New Roman"/>
                      </a:endParaRPr>
                    </a:p>
                  </a:txBody>
                  <a:tcPr marL="50569" marR="5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solidFill>
                          <a:schemeClr val="tx1"/>
                        </a:solidFill>
                        <a:latin typeface="Felix Titling"/>
                        <a:ea typeface="Times New Roman"/>
                      </a:endParaRPr>
                    </a:p>
                  </a:txBody>
                  <a:tcPr marL="50569" marR="5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solidFill>
                          <a:schemeClr val="tx1"/>
                        </a:solidFill>
                        <a:latin typeface="Felix Titling"/>
                        <a:ea typeface="Times New Roman"/>
                      </a:endParaRPr>
                    </a:p>
                  </a:txBody>
                  <a:tcPr marL="50569" marR="5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solidFill>
                          <a:schemeClr val="tx1"/>
                        </a:solidFill>
                        <a:latin typeface="Felix Titling"/>
                        <a:ea typeface="Times New Roman"/>
                      </a:endParaRPr>
                    </a:p>
                  </a:txBody>
                  <a:tcPr marL="50569" marR="5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dirty="0">
                        <a:solidFill>
                          <a:schemeClr val="tx1"/>
                        </a:solidFill>
                        <a:latin typeface="Felix Titling"/>
                        <a:ea typeface="Times New Roman"/>
                      </a:endParaRPr>
                    </a:p>
                  </a:txBody>
                  <a:tcPr marL="50569" marR="50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152400"/>
            <a:ext cx="8534400" cy="1143000"/>
          </a:xfrm>
        </p:spPr>
        <p:txBody>
          <a:bodyPr>
            <a:normAutofit fontScale="90000"/>
          </a:bodyPr>
          <a:lstStyle/>
          <a:p>
            <a:pPr eaLnBrk="1" fontAlgn="auto" hangingPunct="1">
              <a:spcAft>
                <a:spcPts val="0"/>
              </a:spcAft>
              <a:defRPr/>
            </a:pPr>
            <a:r>
              <a:rPr lang="en-US" sz="4400" dirty="0" smtClean="0"/>
              <a:t>Johnson Clashes with Congress </a:t>
            </a:r>
            <a:endParaRPr lang="en-US" dirty="0"/>
          </a:p>
        </p:txBody>
      </p:sp>
      <p:sp>
        <p:nvSpPr>
          <p:cNvPr id="19459" name="Rectangle 3"/>
          <p:cNvSpPr>
            <a:spLocks noGrp="1"/>
          </p:cNvSpPr>
          <p:nvPr>
            <p:ph idx="1"/>
          </p:nvPr>
        </p:nvSpPr>
        <p:spPr>
          <a:xfrm>
            <a:off x="152400" y="1295400"/>
            <a:ext cx="8763000" cy="5013325"/>
          </a:xfrm>
        </p:spPr>
        <p:txBody>
          <a:bodyPr lIns="54864" tIns="91440"/>
          <a:lstStyle/>
          <a:p>
            <a:pPr marL="576262" indent="-457200" eaLnBrk="1" hangingPunct="1">
              <a:lnSpc>
                <a:spcPct val="80000"/>
              </a:lnSpc>
            </a:pPr>
            <a:r>
              <a:rPr lang="en-US" dirty="0"/>
              <a:t>Johnson and Congress clash; distrusted for being a Southern Democrat</a:t>
            </a:r>
          </a:p>
          <a:p>
            <a:pPr lvl="1" eaLnBrk="1" hangingPunct="1">
              <a:lnSpc>
                <a:spcPct val="80000"/>
              </a:lnSpc>
            </a:pPr>
            <a:r>
              <a:rPr lang="en-US" dirty="0"/>
              <a:t>Civil Rights </a:t>
            </a:r>
            <a:r>
              <a:rPr lang="en-US" dirty="0" smtClean="0"/>
              <a:t>Bill of 1866: </a:t>
            </a:r>
            <a:r>
              <a:rPr lang="en-US" dirty="0"/>
              <a:t>Would grant citizenship to blacks. Vetoed twice by Johnson, passed by Congress anyway</a:t>
            </a:r>
          </a:p>
          <a:p>
            <a:r>
              <a:rPr lang="en-US" dirty="0"/>
              <a:t>Midterm Election of 1866:  </a:t>
            </a:r>
            <a:r>
              <a:rPr lang="en-US" dirty="0" smtClean="0"/>
              <a:t>Johnson</a:t>
            </a:r>
            <a:r>
              <a:rPr lang="en-US" dirty="0"/>
              <a:t> faced off against Radical Republicans over </a:t>
            </a:r>
            <a:r>
              <a:rPr lang="en-US" dirty="0" smtClean="0"/>
              <a:t>Reconstruction </a:t>
            </a:r>
          </a:p>
          <a:p>
            <a:pPr lvl="1"/>
            <a:r>
              <a:rPr lang="en-US" dirty="0" smtClean="0"/>
              <a:t>Radical Republicans led by Sen. Charles Sumner  and Rep. Thaddeus Stevens; wanted Reconstruction to bring about real social and economic change</a:t>
            </a:r>
          </a:p>
          <a:p>
            <a:pPr lvl="1"/>
            <a:r>
              <a:rPr lang="en-US" dirty="0" smtClean="0"/>
              <a:t>Johnson irate and heckled </a:t>
            </a:r>
            <a:r>
              <a:rPr lang="en-US" dirty="0"/>
              <a:t>by </a:t>
            </a:r>
            <a:r>
              <a:rPr lang="en-US" dirty="0" smtClean="0"/>
              <a:t>crowds during campaign</a:t>
            </a:r>
            <a:endParaRPr lang="en-US" dirty="0"/>
          </a:p>
          <a:p>
            <a:pPr lvl="1"/>
            <a:r>
              <a:rPr lang="en-US" dirty="0"/>
              <a:t>Republicans gained a “super-majority,” which made their causes </a:t>
            </a:r>
            <a:r>
              <a:rPr lang="en-US" dirty="0" smtClean="0"/>
              <a:t>veto-proof</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152400"/>
            <a:ext cx="8686800" cy="1143000"/>
          </a:xfrm>
        </p:spPr>
        <p:txBody>
          <a:bodyPr>
            <a:normAutofit/>
          </a:bodyPr>
          <a:lstStyle/>
          <a:p>
            <a:pPr eaLnBrk="1" fontAlgn="auto" hangingPunct="1">
              <a:spcAft>
                <a:spcPts val="0"/>
              </a:spcAft>
              <a:defRPr/>
            </a:pPr>
            <a:r>
              <a:rPr lang="en-US" sz="4400" dirty="0" smtClean="0"/>
              <a:t>Rights for Freedmen</a:t>
            </a:r>
            <a:endParaRPr lang="en-US" dirty="0"/>
          </a:p>
        </p:txBody>
      </p:sp>
      <p:sp>
        <p:nvSpPr>
          <p:cNvPr id="20483" name="Rectangle 3"/>
          <p:cNvSpPr>
            <a:spLocks noGrp="1"/>
          </p:cNvSpPr>
          <p:nvPr>
            <p:ph idx="1"/>
          </p:nvPr>
        </p:nvSpPr>
        <p:spPr>
          <a:xfrm>
            <a:off x="228600" y="1447800"/>
            <a:ext cx="8686800" cy="5181600"/>
          </a:xfrm>
        </p:spPr>
        <p:txBody>
          <a:bodyPr lIns="54864" tIns="91440"/>
          <a:lstStyle/>
          <a:p>
            <a:pPr marL="438150" indent="-319088" eaLnBrk="1" hangingPunct="1">
              <a:lnSpc>
                <a:spcPct val="80000"/>
              </a:lnSpc>
            </a:pPr>
            <a:r>
              <a:rPr lang="en-US" sz="3600" dirty="0" smtClean="0"/>
              <a:t>The </a:t>
            </a:r>
            <a:r>
              <a:rPr lang="en-US" sz="3600" dirty="0"/>
              <a:t>Fourteenth Amendment (1868)</a:t>
            </a:r>
          </a:p>
          <a:p>
            <a:pPr marL="730250" lvl="1" indent="-273050" eaLnBrk="1" hangingPunct="1">
              <a:lnSpc>
                <a:spcPct val="80000"/>
              </a:lnSpc>
            </a:pPr>
            <a:r>
              <a:rPr lang="en-US" sz="3200" dirty="0"/>
              <a:t>Broad definition of citizenship</a:t>
            </a:r>
          </a:p>
          <a:p>
            <a:pPr marL="730250" lvl="1" indent="-273050" eaLnBrk="1" hangingPunct="1">
              <a:lnSpc>
                <a:spcPct val="80000"/>
              </a:lnSpc>
            </a:pPr>
            <a:r>
              <a:rPr lang="en-US" sz="3200" dirty="0" smtClean="0"/>
              <a:t>State/local governments cannot deprive citizens </a:t>
            </a:r>
            <a:r>
              <a:rPr lang="en-US" sz="3200" dirty="0"/>
              <a:t>of life, liberty, or property without </a:t>
            </a:r>
            <a:r>
              <a:rPr lang="en-US" sz="3200" dirty="0" smtClean="0"/>
              <a:t>due process</a:t>
            </a:r>
            <a:endParaRPr lang="en-US" sz="3200" dirty="0"/>
          </a:p>
          <a:p>
            <a:pPr marL="730250" lvl="1" indent="-273050" eaLnBrk="1" hangingPunct="1">
              <a:lnSpc>
                <a:spcPct val="80000"/>
              </a:lnSpc>
            </a:pPr>
            <a:r>
              <a:rPr lang="en-US" sz="3200" dirty="0"/>
              <a:t>All citizens must be given equal treatment under the law</a:t>
            </a:r>
          </a:p>
          <a:p>
            <a:pPr marL="730250" lvl="1" indent="-273050" eaLnBrk="1" hangingPunct="1">
              <a:lnSpc>
                <a:spcPct val="80000"/>
              </a:lnSpc>
            </a:pPr>
            <a:r>
              <a:rPr lang="en-US" sz="3200" dirty="0"/>
              <a:t>Cut state Congressional representation if blacks were denied voting</a:t>
            </a:r>
          </a:p>
          <a:p>
            <a:pPr marL="730250" lvl="1" indent="-273050" eaLnBrk="1" hangingPunct="1">
              <a:lnSpc>
                <a:spcPct val="80000"/>
              </a:lnSpc>
            </a:pPr>
            <a:r>
              <a:rPr lang="en-US" sz="3200" dirty="0"/>
              <a:t>Disqualified Confederate leaders from federal offices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http://seventhgradehistory.wikispaces.com/file/view/map-reconstruction.jpg/154772513/map-reconstruc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709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5"/>
          <p:cNvSpPr>
            <a:spLocks noGrp="1"/>
          </p:cNvSpPr>
          <p:nvPr>
            <p:ph type="title" idx="4294967295"/>
          </p:nvPr>
        </p:nvSpPr>
        <p:spPr>
          <a:xfrm>
            <a:off x="457200" y="152400"/>
            <a:ext cx="8229600" cy="1143000"/>
          </a:xfrm>
        </p:spPr>
        <p:txBody>
          <a:bodyPr/>
          <a:lstStyle/>
          <a:p>
            <a:pPr eaLnBrk="1" fontAlgn="auto" hangingPunct="1">
              <a:spcAft>
                <a:spcPts val="0"/>
              </a:spcAft>
              <a:defRPr/>
            </a:pPr>
            <a:r>
              <a:rPr lang="en-US" sz="4800" dirty="0" smtClean="0">
                <a:solidFill>
                  <a:srgbClr val="002060"/>
                </a:solidFill>
              </a:rPr>
              <a:t>Military Reconstruction</a:t>
            </a:r>
            <a:endParaRPr lang="en-US" sz="4800" dirty="0">
              <a:solidFill>
                <a:srgbClr val="002060"/>
              </a:solidFill>
            </a:endParaRPr>
          </a:p>
        </p:txBody>
      </p:sp>
      <p:sp>
        <p:nvSpPr>
          <p:cNvPr id="22532" name="Rectangle 3"/>
          <p:cNvSpPr>
            <a:spLocks noGrp="1"/>
          </p:cNvSpPr>
          <p:nvPr>
            <p:ph idx="4294967295"/>
          </p:nvPr>
        </p:nvSpPr>
        <p:spPr>
          <a:xfrm>
            <a:off x="342900" y="1219200"/>
            <a:ext cx="8458200" cy="5257800"/>
          </a:xfrm>
          <a:solidFill>
            <a:schemeClr val="tx1">
              <a:alpha val="90195"/>
            </a:schemeClr>
          </a:solidFill>
        </p:spPr>
        <p:txBody>
          <a:bodyPr lIns="54864" tIns="91440"/>
          <a:lstStyle/>
          <a:p>
            <a:pPr marL="438150" indent="-319088" eaLnBrk="1" hangingPunct="1">
              <a:lnSpc>
                <a:spcPct val="80000"/>
              </a:lnSpc>
              <a:buClrTx/>
            </a:pPr>
            <a:r>
              <a:rPr lang="en-US" sz="3200" dirty="0" smtClean="0">
                <a:solidFill>
                  <a:schemeClr val="bg1"/>
                </a:solidFill>
              </a:rPr>
              <a:t>The Reconstruction Act of 1867: Divided the South into 5 military districts. U.S. soldiers would be stationed in each to make sure things stayed under control. </a:t>
            </a:r>
          </a:p>
          <a:p>
            <a:pPr marL="438150" indent="-319088" eaLnBrk="1" hangingPunct="1">
              <a:lnSpc>
                <a:spcPct val="80000"/>
              </a:lnSpc>
              <a:buClrTx/>
            </a:pPr>
            <a:r>
              <a:rPr lang="en-US" sz="3200" dirty="0" smtClean="0">
                <a:solidFill>
                  <a:schemeClr val="bg1"/>
                </a:solidFill>
              </a:rPr>
              <a:t>To be readmitted, States must </a:t>
            </a:r>
          </a:p>
          <a:p>
            <a:pPr marL="758825" lvl="1" indent="-319088" eaLnBrk="1" hangingPunct="1">
              <a:lnSpc>
                <a:spcPct val="80000"/>
              </a:lnSpc>
              <a:buClrTx/>
            </a:pPr>
            <a:r>
              <a:rPr lang="en-US" sz="2800" dirty="0" smtClean="0">
                <a:solidFill>
                  <a:schemeClr val="bg1"/>
                </a:solidFill>
              </a:rPr>
              <a:t>Pass the 13</a:t>
            </a:r>
            <a:r>
              <a:rPr lang="en-US" sz="2800" baseline="30000" dirty="0" smtClean="0">
                <a:solidFill>
                  <a:schemeClr val="bg1"/>
                </a:solidFill>
              </a:rPr>
              <a:t>th</a:t>
            </a:r>
            <a:r>
              <a:rPr lang="en-US" sz="2800" dirty="0" smtClean="0">
                <a:solidFill>
                  <a:schemeClr val="bg1"/>
                </a:solidFill>
              </a:rPr>
              <a:t> and 14</a:t>
            </a:r>
            <a:r>
              <a:rPr lang="en-US" sz="2800" baseline="30000" dirty="0" smtClean="0">
                <a:solidFill>
                  <a:schemeClr val="bg1"/>
                </a:solidFill>
              </a:rPr>
              <a:t>th</a:t>
            </a:r>
            <a:r>
              <a:rPr lang="en-US" sz="2800" dirty="0" smtClean="0">
                <a:solidFill>
                  <a:schemeClr val="bg1"/>
                </a:solidFill>
              </a:rPr>
              <a:t> Amendments</a:t>
            </a:r>
          </a:p>
          <a:p>
            <a:pPr marL="758825" lvl="1" indent="-319088" eaLnBrk="1" hangingPunct="1">
              <a:lnSpc>
                <a:spcPct val="80000"/>
              </a:lnSpc>
              <a:buClrTx/>
            </a:pPr>
            <a:r>
              <a:rPr lang="en-US" sz="2800" dirty="0" smtClean="0">
                <a:solidFill>
                  <a:schemeClr val="bg1"/>
                </a:solidFill>
              </a:rPr>
              <a:t>Guarantee black suffrage</a:t>
            </a:r>
          </a:p>
          <a:p>
            <a:pPr marL="438150" indent="-319088" eaLnBrk="1" hangingPunct="1">
              <a:lnSpc>
                <a:spcPct val="80000"/>
              </a:lnSpc>
              <a:buClrTx/>
            </a:pPr>
            <a:r>
              <a:rPr lang="en-US" sz="3200" dirty="0" smtClean="0">
                <a:solidFill>
                  <a:schemeClr val="bg1"/>
                </a:solidFill>
              </a:rPr>
              <a:t>Radical Republicans still worried that even if black suffrage was granted, it could later be </a:t>
            </a:r>
            <a:r>
              <a:rPr lang="en-US" sz="3200" i="1" dirty="0" smtClean="0">
                <a:solidFill>
                  <a:schemeClr val="bg1"/>
                </a:solidFill>
              </a:rPr>
              <a:t>removed</a:t>
            </a:r>
            <a:r>
              <a:rPr lang="en-US" sz="3200" dirty="0" smtClean="0">
                <a:solidFill>
                  <a:schemeClr val="bg1"/>
                </a:solidFill>
              </a:rPr>
              <a:t>. </a:t>
            </a:r>
          </a:p>
          <a:p>
            <a:pPr marL="758825" lvl="1" indent="-319088" eaLnBrk="1" hangingPunct="1">
              <a:lnSpc>
                <a:spcPct val="80000"/>
              </a:lnSpc>
              <a:buClrTx/>
            </a:pPr>
            <a:r>
              <a:rPr lang="en-US" sz="2800" dirty="0" smtClean="0">
                <a:solidFill>
                  <a:schemeClr val="bg1"/>
                </a:solidFill>
              </a:rPr>
              <a:t>15th Amendment  (1870): Gave all men the right to vote, regardless of race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2">
                                            <p:bg/>
                                          </p:spTgt>
                                        </p:tgtEl>
                                        <p:attrNameLst>
                                          <p:attrName>style.visibility</p:attrName>
                                        </p:attrNameLst>
                                      </p:cBhvr>
                                      <p:to>
                                        <p:strVal val="visible"/>
                                      </p:to>
                                    </p:set>
                                    <p:animEffect transition="in" filter="fade">
                                      <p:cBhvr>
                                        <p:cTn id="7" dur="2000"/>
                                        <p:tgtEl>
                                          <p:spTgt spid="2253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2">
                                            <p:txEl>
                                              <p:pRg st="0" end="0"/>
                                            </p:txEl>
                                          </p:spTgt>
                                        </p:tgtEl>
                                        <p:attrNameLst>
                                          <p:attrName>style.visibility</p:attrName>
                                        </p:attrNameLst>
                                      </p:cBhvr>
                                      <p:to>
                                        <p:strVal val="visible"/>
                                      </p:to>
                                    </p:set>
                                    <p:animEffect transition="in" filter="fade">
                                      <p:cBhvr>
                                        <p:cTn id="10" dur="2000"/>
                                        <p:tgtEl>
                                          <p:spTgt spid="2253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532">
                                            <p:txEl>
                                              <p:pRg st="1" end="1"/>
                                            </p:txEl>
                                          </p:spTgt>
                                        </p:tgtEl>
                                        <p:attrNameLst>
                                          <p:attrName>style.visibility</p:attrName>
                                        </p:attrNameLst>
                                      </p:cBhvr>
                                      <p:to>
                                        <p:strVal val="visible"/>
                                      </p:to>
                                    </p:set>
                                    <p:animEffect transition="in" filter="fade">
                                      <p:cBhvr>
                                        <p:cTn id="15" dur="2000"/>
                                        <p:tgtEl>
                                          <p:spTgt spid="22532">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532">
                                            <p:txEl>
                                              <p:pRg st="2" end="2"/>
                                            </p:txEl>
                                          </p:spTgt>
                                        </p:tgtEl>
                                        <p:attrNameLst>
                                          <p:attrName>style.visibility</p:attrName>
                                        </p:attrNameLst>
                                      </p:cBhvr>
                                      <p:to>
                                        <p:strVal val="visible"/>
                                      </p:to>
                                    </p:set>
                                    <p:animEffect transition="in" filter="fade">
                                      <p:cBhvr>
                                        <p:cTn id="18" dur="2000"/>
                                        <p:tgtEl>
                                          <p:spTgt spid="22532">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532">
                                            <p:txEl>
                                              <p:pRg st="3" end="3"/>
                                            </p:txEl>
                                          </p:spTgt>
                                        </p:tgtEl>
                                        <p:attrNameLst>
                                          <p:attrName>style.visibility</p:attrName>
                                        </p:attrNameLst>
                                      </p:cBhvr>
                                      <p:to>
                                        <p:strVal val="visible"/>
                                      </p:to>
                                    </p:set>
                                    <p:animEffect transition="in" filter="fade">
                                      <p:cBhvr>
                                        <p:cTn id="21" dur="2000"/>
                                        <p:tgtEl>
                                          <p:spTgt spid="2253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532">
                                            <p:txEl>
                                              <p:pRg st="4" end="4"/>
                                            </p:txEl>
                                          </p:spTgt>
                                        </p:tgtEl>
                                        <p:attrNameLst>
                                          <p:attrName>style.visibility</p:attrName>
                                        </p:attrNameLst>
                                      </p:cBhvr>
                                      <p:to>
                                        <p:strVal val="visible"/>
                                      </p:to>
                                    </p:set>
                                    <p:animEffect transition="in" filter="fade">
                                      <p:cBhvr>
                                        <p:cTn id="26" dur="2000"/>
                                        <p:tgtEl>
                                          <p:spTgt spid="22532">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532">
                                            <p:txEl>
                                              <p:pRg st="5" end="5"/>
                                            </p:txEl>
                                          </p:spTgt>
                                        </p:tgtEl>
                                        <p:attrNameLst>
                                          <p:attrName>style.visibility</p:attrName>
                                        </p:attrNameLst>
                                      </p:cBhvr>
                                      <p:to>
                                        <p:strVal val="visible"/>
                                      </p:to>
                                    </p:set>
                                    <p:animEffect transition="in" filter="fade">
                                      <p:cBhvr>
                                        <p:cTn id="29" dur="2000"/>
                                        <p:tgtEl>
                                          <p:spTgt spid="22532">
                                            <p:txEl>
                                              <p:pRg st="5" end="5"/>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xit" presetSubtype="0" fill="hold" grpId="1" nodeType="clickEffect">
                                  <p:stCondLst>
                                    <p:cond delay="0"/>
                                  </p:stCondLst>
                                  <p:childTnLst>
                                    <p:animEffect transition="out" filter="fade">
                                      <p:cBhvr>
                                        <p:cTn id="33" dur="2000"/>
                                        <p:tgtEl>
                                          <p:spTgt spid="22532">
                                            <p:txEl>
                                              <p:pRg st="0" end="0"/>
                                            </p:txEl>
                                          </p:spTgt>
                                        </p:tgtEl>
                                      </p:cBhvr>
                                    </p:animEffect>
                                    <p:set>
                                      <p:cBhvr>
                                        <p:cTn id="34" dur="1" fill="hold">
                                          <p:stCondLst>
                                            <p:cond delay="1999"/>
                                          </p:stCondLst>
                                        </p:cTn>
                                        <p:tgtEl>
                                          <p:spTgt spid="22532">
                                            <p:txEl>
                                              <p:pRg st="0" end="0"/>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2000"/>
                                        <p:tgtEl>
                                          <p:spTgt spid="22532">
                                            <p:txEl>
                                              <p:pRg st="1" end="1"/>
                                            </p:txEl>
                                          </p:spTgt>
                                        </p:tgtEl>
                                      </p:cBhvr>
                                    </p:animEffect>
                                    <p:set>
                                      <p:cBhvr>
                                        <p:cTn id="39" dur="1" fill="hold">
                                          <p:stCondLst>
                                            <p:cond delay="1999"/>
                                          </p:stCondLst>
                                        </p:cTn>
                                        <p:tgtEl>
                                          <p:spTgt spid="22532">
                                            <p:txEl>
                                              <p:pRg st="1" end="1"/>
                                            </p:txEl>
                                          </p:spTgt>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2000"/>
                                        <p:tgtEl>
                                          <p:spTgt spid="22532">
                                            <p:txEl>
                                              <p:pRg st="2" end="2"/>
                                            </p:txEl>
                                          </p:spTgt>
                                        </p:tgtEl>
                                      </p:cBhvr>
                                    </p:animEffect>
                                    <p:set>
                                      <p:cBhvr>
                                        <p:cTn id="42" dur="1" fill="hold">
                                          <p:stCondLst>
                                            <p:cond delay="1999"/>
                                          </p:stCondLst>
                                        </p:cTn>
                                        <p:tgtEl>
                                          <p:spTgt spid="22532">
                                            <p:txEl>
                                              <p:pRg st="2" end="2"/>
                                            </p:txEl>
                                          </p:spTgt>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2000"/>
                                        <p:tgtEl>
                                          <p:spTgt spid="22532">
                                            <p:txEl>
                                              <p:pRg st="3" end="3"/>
                                            </p:txEl>
                                          </p:spTgt>
                                        </p:tgtEl>
                                      </p:cBhvr>
                                    </p:animEffect>
                                    <p:set>
                                      <p:cBhvr>
                                        <p:cTn id="45" dur="1" fill="hold">
                                          <p:stCondLst>
                                            <p:cond delay="1999"/>
                                          </p:stCondLst>
                                        </p:cTn>
                                        <p:tgtEl>
                                          <p:spTgt spid="22532">
                                            <p:txEl>
                                              <p:pRg st="3" end="3"/>
                                            </p:txEl>
                                          </p:spTgt>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2000"/>
                                        <p:tgtEl>
                                          <p:spTgt spid="22532">
                                            <p:txEl>
                                              <p:pRg st="4" end="4"/>
                                            </p:txEl>
                                          </p:spTgt>
                                        </p:tgtEl>
                                      </p:cBhvr>
                                    </p:animEffect>
                                    <p:set>
                                      <p:cBhvr>
                                        <p:cTn id="50" dur="1" fill="hold">
                                          <p:stCondLst>
                                            <p:cond delay="1999"/>
                                          </p:stCondLst>
                                        </p:cTn>
                                        <p:tgtEl>
                                          <p:spTgt spid="22532">
                                            <p:txEl>
                                              <p:pRg st="4" end="4"/>
                                            </p:txEl>
                                          </p:spTgt>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2000"/>
                                        <p:tgtEl>
                                          <p:spTgt spid="22532">
                                            <p:txEl>
                                              <p:pRg st="5" end="5"/>
                                            </p:txEl>
                                          </p:spTgt>
                                        </p:tgtEl>
                                      </p:cBhvr>
                                    </p:animEffect>
                                    <p:set>
                                      <p:cBhvr>
                                        <p:cTn id="53" dur="1" fill="hold">
                                          <p:stCondLst>
                                            <p:cond delay="1999"/>
                                          </p:stCondLst>
                                        </p:cTn>
                                        <p:tgtEl>
                                          <p:spTgt spid="22532">
                                            <p:txEl>
                                              <p:pRg st="5" end="5"/>
                                            </p:txEl>
                                          </p:spTgt>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2000"/>
                                        <p:tgtEl>
                                          <p:spTgt spid="22532">
                                            <p:bg/>
                                          </p:spTgt>
                                        </p:tgtEl>
                                      </p:cBhvr>
                                    </p:animEffect>
                                    <p:set>
                                      <p:cBhvr>
                                        <p:cTn id="56" dur="1" fill="hold">
                                          <p:stCondLst>
                                            <p:cond delay="1999"/>
                                          </p:stCondLst>
                                        </p:cTn>
                                        <p:tgtEl>
                                          <p:spTgt spid="22532">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p" animBg="1"/>
      <p:bldP spid="22532" grpI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RecA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678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524000" y="3505200"/>
            <a:ext cx="7086600" cy="1828800"/>
          </a:xfrm>
        </p:spPr>
        <p:txBody>
          <a:bodyPr/>
          <a:lstStyle/>
          <a:p>
            <a:pPr>
              <a:defRPr/>
            </a:pPr>
            <a:r>
              <a:rPr lang="en-US" dirty="0" smtClean="0"/>
              <a:t>All Men Are Created Equal?</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lange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1638"/>
            <a:ext cx="9144000" cy="7259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5"/>
          <p:cNvSpPr>
            <a:spLocks noGrp="1"/>
          </p:cNvSpPr>
          <p:nvPr>
            <p:ph type="title"/>
          </p:nvPr>
        </p:nvSpPr>
        <p:spPr>
          <a:xfrm>
            <a:off x="457200" y="-228600"/>
            <a:ext cx="8229601" cy="1143000"/>
          </a:xfrm>
        </p:spPr>
        <p:txBody>
          <a:bodyPr/>
          <a:lstStyle/>
          <a:p>
            <a:pPr eaLnBrk="1" fontAlgn="auto" hangingPunct="1">
              <a:spcAft>
                <a:spcPts val="0"/>
              </a:spcAft>
              <a:defRPr/>
            </a:pPr>
            <a:r>
              <a:rPr lang="en-US" sz="4400" dirty="0" smtClean="0"/>
              <a:t>Freedmen Define Freedom </a:t>
            </a:r>
            <a:endParaRPr lang="en-US" dirty="0"/>
          </a:p>
        </p:txBody>
      </p:sp>
      <p:sp>
        <p:nvSpPr>
          <p:cNvPr id="11268" name="Rectangle 3"/>
          <p:cNvSpPr>
            <a:spLocks noGrp="1"/>
          </p:cNvSpPr>
          <p:nvPr>
            <p:ph idx="1"/>
          </p:nvPr>
        </p:nvSpPr>
        <p:spPr>
          <a:xfrm>
            <a:off x="5257800" y="838200"/>
            <a:ext cx="3886200" cy="1905000"/>
          </a:xfrm>
          <a:solidFill>
            <a:srgbClr val="808080">
              <a:alpha val="74901"/>
            </a:srgbClr>
          </a:solidFill>
        </p:spPr>
        <p:txBody>
          <a:bodyPr lIns="54864" tIns="91440"/>
          <a:lstStyle/>
          <a:p>
            <a:pPr marL="0" indent="0" eaLnBrk="1" hangingPunct="1">
              <a:lnSpc>
                <a:spcPct val="80000"/>
              </a:lnSpc>
              <a:buFont typeface="Wingdings 2" pitchFamily="18" charset="2"/>
              <a:buNone/>
              <a:defRPr/>
            </a:pPr>
            <a:r>
              <a:rPr lang="en-US" dirty="0" smtClean="0"/>
              <a:t>Freed blacks, or "freedmen" were in a confusing situation</a:t>
            </a:r>
            <a:r>
              <a:rPr lang="en-US" dirty="0"/>
              <a:t> </a:t>
            </a:r>
            <a:r>
              <a:rPr lang="en-US" dirty="0" smtClean="0"/>
              <a:t>– Stay, go, or get revenge.</a:t>
            </a:r>
          </a:p>
        </p:txBody>
      </p:sp>
    </p:spTree>
    <p:extLst>
      <p:ext uri="{BB962C8B-B14F-4D97-AF65-F5344CB8AC3E}">
        <p14:creationId xmlns:p14="http://schemas.microsoft.com/office/powerpoint/2010/main" val="128508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ps.ablongman.com/wps/media/objects/1510/1546452/ah3_p115.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Freedmen Define Freedom</a:t>
            </a:r>
            <a:endParaRPr lang="en-US" dirty="0"/>
          </a:p>
        </p:txBody>
      </p:sp>
      <p:sp>
        <p:nvSpPr>
          <p:cNvPr id="13315" name="Rectangle 3"/>
          <p:cNvSpPr>
            <a:spLocks noGrp="1"/>
          </p:cNvSpPr>
          <p:nvPr>
            <p:ph idx="1"/>
          </p:nvPr>
        </p:nvSpPr>
        <p:spPr>
          <a:solidFill>
            <a:srgbClr val="808080">
              <a:alpha val="85097"/>
            </a:srgbClr>
          </a:solidFill>
        </p:spPr>
        <p:txBody>
          <a:bodyPr/>
          <a:lstStyle/>
          <a:p>
            <a:pPr eaLnBrk="1" hangingPunct="1">
              <a:lnSpc>
                <a:spcPct val="80000"/>
              </a:lnSpc>
            </a:pPr>
            <a:r>
              <a:rPr lang="en-US" sz="2900" dirty="0" smtClean="0"/>
              <a:t>With the blacks' social structure torn down, churches became a strong pillar of the black community</a:t>
            </a:r>
          </a:p>
          <a:p>
            <a:pPr eaLnBrk="1" hangingPunct="1">
              <a:lnSpc>
                <a:spcPct val="80000"/>
              </a:lnSpc>
            </a:pPr>
            <a:r>
              <a:rPr lang="en-US" sz="2900" dirty="0" smtClean="0"/>
              <a:t>Education difficult to achieve – discrimination and lack of economic resources</a:t>
            </a:r>
          </a:p>
          <a:p>
            <a:pPr eaLnBrk="1" hangingPunct="1">
              <a:lnSpc>
                <a:spcPct val="80000"/>
              </a:lnSpc>
            </a:pPr>
            <a:r>
              <a:rPr lang="en-US" sz="2900" dirty="0" smtClean="0"/>
              <a:t>Union League: A web of clubs that informed blacks of their civic duties, built </a:t>
            </a:r>
            <a:r>
              <a:rPr lang="en-US" sz="2900" dirty="0"/>
              <a:t>churches, pushed for Republican candidates in elections, sought to solve problems, and even recruited a black militia for </a:t>
            </a:r>
            <a:r>
              <a:rPr lang="en-US" sz="2900" dirty="0" smtClean="0"/>
              <a:t>defense</a:t>
            </a:r>
          </a:p>
          <a:p>
            <a:pPr eaLnBrk="1" hangingPunct="1">
              <a:lnSpc>
                <a:spcPct val="80000"/>
              </a:lnSpc>
            </a:pPr>
            <a:r>
              <a:rPr lang="en-US" sz="2900" dirty="0" smtClean="0"/>
              <a:t>No real change for black women</a:t>
            </a:r>
          </a:p>
        </p:txBody>
      </p:sp>
      <p:sp>
        <p:nvSpPr>
          <p:cNvPr id="13317" name="Rectangle 8"/>
          <p:cNvSpPr>
            <a:spLocks noChangeArrowheads="1"/>
          </p:cNvSpPr>
          <p:nvPr/>
        </p:nvSpPr>
        <p:spPr bwMode="auto">
          <a:xfrm>
            <a:off x="0" y="0"/>
            <a:ext cx="374650" cy="274638"/>
          </a:xfrm>
          <a:prstGeom prst="rect">
            <a:avLst/>
          </a:prstGeom>
          <a:noFill/>
          <a:ln w="9525">
            <a:noFill/>
            <a:miter lim="800000"/>
            <a:headEnd/>
            <a:tailEnd/>
          </a:ln>
        </p:spPr>
        <p:txBody>
          <a:bodyPr wrap="none" lIns="158700" tIns="0" rIns="158700" bIns="0" anchor="ctr">
            <a:spAutoFit/>
          </a:bodyPr>
          <a:lstStyle/>
          <a:p>
            <a:r>
              <a:rPr lang="en-US"/>
              <a:t> </a:t>
            </a:r>
          </a:p>
        </p:txBody>
      </p:sp>
      <p:sp>
        <p:nvSpPr>
          <p:cNvPr id="13318" name="Rectangle 9"/>
          <p:cNvSpPr>
            <a:spLocks noChangeArrowheads="1"/>
          </p:cNvSpPr>
          <p:nvPr/>
        </p:nvSpPr>
        <p:spPr bwMode="auto">
          <a:xfrm>
            <a:off x="0" y="0"/>
            <a:ext cx="374650" cy="274638"/>
          </a:xfrm>
          <a:prstGeom prst="rect">
            <a:avLst/>
          </a:prstGeom>
          <a:noFill/>
          <a:ln w="9525">
            <a:noFill/>
            <a:miter lim="800000"/>
            <a:headEnd/>
            <a:tailEnd/>
          </a:ln>
        </p:spPr>
        <p:txBody>
          <a:bodyPr wrap="none" lIns="158700" tIns="0" rIns="158700" bIns="0" anchor="ctr">
            <a:spAutoFit/>
          </a:bodyPr>
          <a:lstStyle/>
          <a:p>
            <a:r>
              <a:rPr lang="en-US"/>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ile:Freedman bureau harpers cartoon.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 name="Title 5"/>
          <p:cNvSpPr>
            <a:spLocks noGrp="1"/>
          </p:cNvSpPr>
          <p:nvPr>
            <p:ph type="title" idx="4294967295"/>
          </p:nvPr>
        </p:nvSpPr>
        <p:spPr/>
        <p:txBody>
          <a:bodyPr/>
          <a:lstStyle/>
          <a:p>
            <a:pPr eaLnBrk="1" fontAlgn="auto" hangingPunct="1">
              <a:spcAft>
                <a:spcPts val="0"/>
              </a:spcAft>
              <a:defRPr/>
            </a:pPr>
            <a:r>
              <a:rPr lang="en-US" sz="4400" dirty="0" smtClean="0"/>
              <a:t>The Freedman’s Bureau </a:t>
            </a:r>
            <a:endParaRPr lang="en-US" dirty="0"/>
          </a:p>
        </p:txBody>
      </p:sp>
      <p:sp>
        <p:nvSpPr>
          <p:cNvPr id="16388" name="Rectangle 3"/>
          <p:cNvSpPr>
            <a:spLocks noGrp="1"/>
          </p:cNvSpPr>
          <p:nvPr>
            <p:ph idx="4294967295"/>
          </p:nvPr>
        </p:nvSpPr>
        <p:spPr>
          <a:xfrm>
            <a:off x="228600" y="3505200"/>
            <a:ext cx="8686800" cy="3352800"/>
          </a:xfrm>
          <a:solidFill>
            <a:srgbClr val="808080">
              <a:alpha val="79999"/>
            </a:srgbClr>
          </a:solidFill>
        </p:spPr>
        <p:txBody>
          <a:bodyPr lIns="54864" tIns="91440"/>
          <a:lstStyle/>
          <a:p>
            <a:pPr marL="438150" indent="-319088" eaLnBrk="1" hangingPunct="1">
              <a:lnSpc>
                <a:spcPct val="90000"/>
              </a:lnSpc>
            </a:pPr>
            <a:r>
              <a:rPr lang="en-US" dirty="0" smtClean="0"/>
              <a:t>Freed slaves were largely unskilled, uneducated, and untrained</a:t>
            </a:r>
            <a:endParaRPr lang="en-US" dirty="0"/>
          </a:p>
          <a:p>
            <a:pPr marL="438150" indent="-319088" eaLnBrk="1" hangingPunct="1">
              <a:lnSpc>
                <a:spcPct val="90000"/>
              </a:lnSpc>
            </a:pPr>
            <a:r>
              <a:rPr lang="en-US" dirty="0"/>
              <a:t>Freedman’s Bureau: Provided food, clothing, health care, and education for newly freed slaves. </a:t>
            </a:r>
            <a:endParaRPr lang="en-US" dirty="0" smtClean="0"/>
          </a:p>
          <a:p>
            <a:pPr marL="730250" lvl="1" indent="-273050" eaLnBrk="1" hangingPunct="1">
              <a:lnSpc>
                <a:spcPct val="90000"/>
              </a:lnSpc>
            </a:pPr>
            <a:r>
              <a:rPr lang="en-US" dirty="0" smtClean="0"/>
              <a:t>Gen. O. O. Howard headed the bureau (and later founded Howard University in D.C.)</a:t>
            </a:r>
          </a:p>
          <a:p>
            <a:pPr marL="730250" lvl="1" indent="-273050" eaLnBrk="1" hangingPunct="1">
              <a:lnSpc>
                <a:spcPct val="90000"/>
              </a:lnSpc>
            </a:pPr>
            <a:r>
              <a:rPr lang="en-US" dirty="0" smtClean="0"/>
              <a:t>Minimal success</a:t>
            </a:r>
          </a:p>
          <a:p>
            <a:pPr marL="730250" lvl="1" indent="-273050" eaLnBrk="1" hangingPunct="1">
              <a:lnSpc>
                <a:spcPct val="90000"/>
              </a:lnSpc>
            </a:pPr>
            <a:r>
              <a:rPr lang="en-US" dirty="0" smtClean="0"/>
              <a:t>Disliked by Southerners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http://georgiainfo.galileo.usg.edu/CivilWar/pardonhw.jpg"/>
          <p:cNvPicPr>
            <a:picLocks noChangeAspect="1" noChangeArrowheads="1"/>
          </p:cNvPicPr>
          <p:nvPr/>
        </p:nvPicPr>
        <p:blipFill>
          <a:blip r:embed="rId2" cstate="print"/>
          <a:srcRect/>
          <a:stretch>
            <a:fillRect/>
          </a:stretch>
        </p:blipFill>
        <p:spPr bwMode="auto">
          <a:xfrm>
            <a:off x="-85725" y="0"/>
            <a:ext cx="9229725" cy="6858000"/>
          </a:xfrm>
          <a:prstGeom prst="rect">
            <a:avLst/>
          </a:prstGeom>
          <a:noFill/>
          <a:ln w="9525">
            <a:noFill/>
            <a:miter lim="800000"/>
            <a:headEnd/>
            <a:tailEnd/>
          </a:ln>
        </p:spPr>
      </p:pic>
      <p:sp>
        <p:nvSpPr>
          <p:cNvPr id="6" name="Title 5"/>
          <p:cNvSpPr>
            <a:spLocks noGrp="1"/>
          </p:cNvSpPr>
          <p:nvPr>
            <p:ph type="title"/>
          </p:nvPr>
        </p:nvSpPr>
        <p:spPr>
          <a:xfrm>
            <a:off x="381000" y="5486400"/>
            <a:ext cx="8229600" cy="1143000"/>
          </a:xfrm>
        </p:spPr>
        <p:txBody>
          <a:bodyPr>
            <a:normAutofit fontScale="90000"/>
          </a:bodyPr>
          <a:lstStyle/>
          <a:p>
            <a:pPr eaLnBrk="1" fontAlgn="auto" hangingPunct="1">
              <a:spcAft>
                <a:spcPts val="0"/>
              </a:spcAft>
              <a:defRPr/>
            </a:pPr>
            <a:r>
              <a:rPr lang="en-US" sz="4400" dirty="0" smtClean="0"/>
              <a:t>Congressional Reconstruction  </a:t>
            </a:r>
            <a:endParaRPr lang="en-US" dirty="0"/>
          </a:p>
        </p:txBody>
      </p:sp>
      <p:sp>
        <p:nvSpPr>
          <p:cNvPr id="35843" name="Rectangle 3"/>
          <p:cNvSpPr>
            <a:spLocks noGrp="1"/>
          </p:cNvSpPr>
          <p:nvPr>
            <p:ph idx="1"/>
          </p:nvPr>
        </p:nvSpPr>
        <p:spPr>
          <a:xfrm>
            <a:off x="0" y="0"/>
            <a:ext cx="8991600" cy="2133600"/>
          </a:xfrm>
          <a:solidFill>
            <a:srgbClr val="B3A479">
              <a:alpha val="75000"/>
            </a:srgbClr>
          </a:solidFill>
        </p:spPr>
        <p:txBody>
          <a:bodyPr lIns="54864" tIns="91440"/>
          <a:lstStyle/>
          <a:p>
            <a:pPr marL="438150" indent="-319088" eaLnBrk="1" hangingPunct="1">
              <a:lnSpc>
                <a:spcPct val="80000"/>
              </a:lnSpc>
              <a:defRPr/>
            </a:pPr>
            <a:r>
              <a:rPr lang="en-US" sz="3200" dirty="0" smtClean="0">
                <a:solidFill>
                  <a:schemeClr val="bg1"/>
                </a:solidFill>
              </a:rPr>
              <a:t>Southern Congressmen return (1865)</a:t>
            </a:r>
          </a:p>
          <a:p>
            <a:pPr marL="758825" lvl="1" indent="-319088" eaLnBrk="1" hangingPunct="1">
              <a:lnSpc>
                <a:spcPct val="80000"/>
              </a:lnSpc>
              <a:defRPr/>
            </a:pPr>
            <a:r>
              <a:rPr lang="en-US" sz="2800" dirty="0" smtClean="0">
                <a:solidFill>
                  <a:schemeClr val="bg1"/>
                </a:solidFill>
              </a:rPr>
              <a:t>3/5 Compromise negated by Reconstruction Amendments</a:t>
            </a:r>
          </a:p>
          <a:p>
            <a:pPr marL="758825" lvl="1" indent="-319088" eaLnBrk="1" hangingPunct="1">
              <a:lnSpc>
                <a:spcPct val="80000"/>
              </a:lnSpc>
              <a:defRPr/>
            </a:pPr>
            <a:r>
              <a:rPr lang="en-US" sz="2800" dirty="0" smtClean="0">
                <a:solidFill>
                  <a:schemeClr val="bg1"/>
                </a:solidFill>
              </a:rPr>
              <a:t>Southern representation went up, Northern representation went down for the first time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Congressmen"/>
          <p:cNvPicPr>
            <a:picLocks noChangeAspect="1" noChangeArrowheads="1"/>
          </p:cNvPicPr>
          <p:nvPr/>
        </p:nvPicPr>
        <p:blipFill>
          <a:blip r:embed="rId2" cstate="print"/>
          <a:srcRect/>
          <a:stretch>
            <a:fillRect/>
          </a:stretch>
        </p:blipFill>
        <p:spPr bwMode="auto">
          <a:xfrm>
            <a:off x="0" y="0"/>
            <a:ext cx="9144000" cy="6926263"/>
          </a:xfrm>
          <a:prstGeom prst="rect">
            <a:avLst/>
          </a:prstGeom>
          <a:noFill/>
          <a:ln w="9525">
            <a:noFill/>
            <a:miter lim="800000"/>
            <a:headEnd/>
            <a:tailEnd/>
          </a:ln>
        </p:spPr>
      </p:pic>
      <p:sp>
        <p:nvSpPr>
          <p:cNvPr id="17411" name="Rectangle 3"/>
          <p:cNvSpPr>
            <a:spLocks noGrp="1"/>
          </p:cNvSpPr>
          <p:nvPr>
            <p:ph idx="4294967295"/>
          </p:nvPr>
        </p:nvSpPr>
        <p:spPr>
          <a:xfrm>
            <a:off x="190500" y="5021263"/>
            <a:ext cx="8763000" cy="1905000"/>
          </a:xfrm>
          <a:solidFill>
            <a:schemeClr val="tx1">
              <a:alpha val="75000"/>
            </a:schemeClr>
          </a:solidFill>
        </p:spPr>
        <p:txBody>
          <a:bodyPr lIns="54864" tIns="91440"/>
          <a:lstStyle/>
          <a:p>
            <a:pPr marL="438150" indent="-319088" eaLnBrk="1" hangingPunct="1">
              <a:lnSpc>
                <a:spcPct val="80000"/>
              </a:lnSpc>
              <a:buClr>
                <a:schemeClr val="bg1"/>
              </a:buClr>
              <a:buSzTx/>
              <a:buFontTx/>
              <a:buChar char="•"/>
            </a:pPr>
            <a:r>
              <a:rPr lang="en-US" sz="3200" dirty="0" smtClean="0">
                <a:solidFill>
                  <a:schemeClr val="bg1"/>
                </a:solidFill>
              </a:rPr>
              <a:t>With many white Southerners unable to vote (until taking the oath of allegiance to the U.S.) black Congressmen were elected. </a:t>
            </a:r>
          </a:p>
          <a:p>
            <a:pPr marL="758825" lvl="1" indent="-319088" eaLnBrk="1" hangingPunct="1">
              <a:lnSpc>
                <a:spcPct val="80000"/>
              </a:lnSpc>
              <a:buClr>
                <a:schemeClr val="bg1"/>
              </a:buClr>
              <a:buSzTx/>
              <a:buFontTx/>
              <a:buChar char="•"/>
            </a:pPr>
            <a:r>
              <a:rPr lang="en-US" sz="2800" dirty="0" smtClean="0">
                <a:solidFill>
                  <a:schemeClr val="bg1"/>
                </a:solidFill>
              </a:rPr>
              <a:t>Hiram Revels (R, MI) – First black Senator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Southern Tradition</a:t>
            </a:r>
            <a:endParaRPr lang="en-US" dirty="0"/>
          </a:p>
        </p:txBody>
      </p:sp>
      <p:sp>
        <p:nvSpPr>
          <p:cNvPr id="3" name="Text Placeholder 2"/>
          <p:cNvSpPr>
            <a:spLocks noGrp="1"/>
          </p:cNvSpPr>
          <p:nvPr>
            <p:ph type="body" idx="1"/>
          </p:nvPr>
        </p:nvSpPr>
        <p:spPr/>
        <p:txBody>
          <a:bodyPr/>
          <a:lstStyle/>
          <a:p>
            <a:r>
              <a:rPr lang="en-US" dirty="0" smtClean="0"/>
              <a:t>Methods used to keep Southern blacks “in their place”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fontAlgn="auto" hangingPunct="1">
              <a:spcAft>
                <a:spcPts val="0"/>
              </a:spcAft>
              <a:defRPr/>
            </a:pPr>
            <a:r>
              <a:rPr lang="en-US" sz="7800" dirty="0">
                <a:latin typeface="Footlight MT Light" pitchFamily="18" charset="0"/>
              </a:rPr>
              <a:t>Reconstruction</a:t>
            </a:r>
          </a:p>
        </p:txBody>
      </p:sp>
      <p:sp>
        <p:nvSpPr>
          <p:cNvPr id="3075" name="Rectangle 3"/>
          <p:cNvSpPr>
            <a:spLocks noGrp="1" noChangeArrowheads="1"/>
          </p:cNvSpPr>
          <p:nvPr>
            <p:ph type="subTitle" idx="1"/>
          </p:nvPr>
        </p:nvSpPr>
        <p:spPr>
          <a:xfrm>
            <a:off x="1371600" y="3581400"/>
            <a:ext cx="6400800" cy="1752600"/>
          </a:xfrm>
        </p:spPr>
        <p:txBody>
          <a:bodyPr/>
          <a:lstStyle/>
          <a:p>
            <a:pPr eaLnBrk="1" hangingPunct="1"/>
            <a:r>
              <a:rPr lang="en-US" smtClean="0"/>
              <a:t>Reuniting a Broken Nation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descr="http://www.thesoutherninvestor.com/wp-content/uploads/2010/06/carpetbag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0413"/>
            <a:ext cx="2819400" cy="35575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
        <p:nvSpPr>
          <p:cNvPr id="9219" name="Rectangle 3"/>
          <p:cNvSpPr>
            <a:spLocks noGrp="1"/>
          </p:cNvSpPr>
          <p:nvPr>
            <p:ph type="body" sz="half" idx="1"/>
          </p:nvPr>
        </p:nvSpPr>
        <p:spPr>
          <a:xfrm>
            <a:off x="20782" y="1295400"/>
            <a:ext cx="8915400" cy="1905000"/>
          </a:xfrm>
        </p:spPr>
        <p:txBody>
          <a:bodyPr/>
          <a:lstStyle/>
          <a:p>
            <a:pPr marL="136525" indent="0" eaLnBrk="1" hangingPunct="1">
              <a:lnSpc>
                <a:spcPct val="80000"/>
              </a:lnSpc>
              <a:buNone/>
            </a:pPr>
            <a:r>
              <a:rPr lang="en-US" sz="3600" dirty="0" smtClean="0"/>
              <a:t>Scalawag</a:t>
            </a:r>
          </a:p>
          <a:p>
            <a:pPr lvl="1" eaLnBrk="1" hangingPunct="1">
              <a:lnSpc>
                <a:spcPct val="80000"/>
              </a:lnSpc>
            </a:pPr>
            <a:r>
              <a:rPr lang="en-US" sz="3200" dirty="0" smtClean="0"/>
              <a:t>Southerners who joined the Republican party after the war and supported Reconstruction.</a:t>
            </a:r>
          </a:p>
        </p:txBody>
      </p:sp>
      <p:sp>
        <p:nvSpPr>
          <p:cNvPr id="9220" name="Rectangle 8"/>
          <p:cNvSpPr>
            <a:spLocks noGrp="1"/>
          </p:cNvSpPr>
          <p:nvPr>
            <p:ph type="body" sz="half" idx="2"/>
          </p:nvPr>
        </p:nvSpPr>
        <p:spPr>
          <a:xfrm>
            <a:off x="3733800" y="3300413"/>
            <a:ext cx="5257800" cy="3008312"/>
          </a:xfrm>
        </p:spPr>
        <p:txBody>
          <a:bodyPr/>
          <a:lstStyle/>
          <a:p>
            <a:pPr marL="136525" indent="0" eaLnBrk="1" hangingPunct="1">
              <a:lnSpc>
                <a:spcPct val="80000"/>
              </a:lnSpc>
              <a:buNone/>
            </a:pPr>
            <a:r>
              <a:rPr lang="en-US" sz="3600" dirty="0" smtClean="0"/>
              <a:t>Carpetbagger</a:t>
            </a:r>
          </a:p>
          <a:p>
            <a:pPr lvl="1" eaLnBrk="1" hangingPunct="1">
              <a:lnSpc>
                <a:spcPct val="80000"/>
              </a:lnSpc>
            </a:pPr>
            <a:r>
              <a:rPr lang="en-US" sz="3200" dirty="0" smtClean="0"/>
              <a:t>Northerners who moved to the South during Reconstruction, seen with a "carpet bag" (suitcase) in their hand. </a:t>
            </a:r>
          </a:p>
        </p:txBody>
      </p:sp>
      <p:pic>
        <p:nvPicPr>
          <p:cNvPr id="9221" name="Picture 7" descr="carpet-bagge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0" y="4965700"/>
            <a:ext cx="1979613" cy="189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457200" y="76200"/>
            <a:ext cx="8229600" cy="1143000"/>
          </a:xfrm>
        </p:spPr>
        <p:txBody>
          <a:bodyPr/>
          <a:lstStyle/>
          <a:p>
            <a:pPr>
              <a:defRPr/>
            </a:pPr>
            <a:r>
              <a:rPr lang="en-US" dirty="0" smtClean="0"/>
              <a:t>Carpetbaggers and Scalawags</a:t>
            </a:r>
            <a:endParaRPr lang="en-US" dirty="0"/>
          </a:p>
        </p:txBody>
      </p:sp>
    </p:spTree>
    <p:extLst>
      <p:ext uri="{BB962C8B-B14F-4D97-AF65-F5344CB8AC3E}">
        <p14:creationId xmlns:p14="http://schemas.microsoft.com/office/powerpoint/2010/main" val="247568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arn(inVertical)">
                                      <p:cBhvr>
                                        <p:cTn id="7" dur="500"/>
                                        <p:tgtEl>
                                          <p:spTgt spid="921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9219">
                                            <p:txEl>
                                              <p:pRg st="1" end="1"/>
                                            </p:txEl>
                                          </p:spTgt>
                                        </p:tgtEl>
                                        <p:attrNameLst>
                                          <p:attrName>style.visibility</p:attrName>
                                        </p:attrNameLst>
                                      </p:cBhvr>
                                      <p:to>
                                        <p:strVal val="visible"/>
                                      </p:to>
                                    </p:set>
                                    <p:animEffect transition="in" filter="barn(inVertical)">
                                      <p:cBhvr>
                                        <p:cTn id="10" dur="500"/>
                                        <p:tgtEl>
                                          <p:spTgt spid="921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220">
                                            <p:txEl>
                                              <p:pRg st="0" end="0"/>
                                            </p:txEl>
                                          </p:spTgt>
                                        </p:tgtEl>
                                        <p:attrNameLst>
                                          <p:attrName>style.visibility</p:attrName>
                                        </p:attrNameLst>
                                      </p:cBhvr>
                                      <p:to>
                                        <p:strVal val="visible"/>
                                      </p:to>
                                    </p:set>
                                    <p:animEffect transition="in" filter="barn(inVertical)">
                                      <p:cBhvr>
                                        <p:cTn id="15" dur="500"/>
                                        <p:tgtEl>
                                          <p:spTgt spid="9220">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9220">
                                            <p:txEl>
                                              <p:pRg st="1" end="1"/>
                                            </p:txEl>
                                          </p:spTgt>
                                        </p:tgtEl>
                                        <p:attrNameLst>
                                          <p:attrName>style.visibility</p:attrName>
                                        </p:attrNameLst>
                                      </p:cBhvr>
                                      <p:to>
                                        <p:strVal val="visible"/>
                                      </p:to>
                                    </p:set>
                                    <p:animEffect transition="in" filter="barn(inVertical)">
                                      <p:cBhvr>
                                        <p:cTn id="18" dur="500"/>
                                        <p:tgtEl>
                                          <p:spTgt spid="92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Two views on Southern Reconstruction</a:t>
            </a:r>
            <a:endParaRPr lang="en-US" dirty="0"/>
          </a:p>
        </p:txBody>
      </p:sp>
      <p:sp>
        <p:nvSpPr>
          <p:cNvPr id="5" name="Content Placeholder 4"/>
          <p:cNvSpPr>
            <a:spLocks noGrp="1"/>
          </p:cNvSpPr>
          <p:nvPr>
            <p:ph idx="1"/>
          </p:nvPr>
        </p:nvSpPr>
        <p:spPr>
          <a:xfrm>
            <a:off x="4038693" y="1600200"/>
            <a:ext cx="4952907" cy="4708525"/>
          </a:xfrm>
        </p:spPr>
        <p:txBody>
          <a:bodyPr/>
          <a:lstStyle/>
          <a:p>
            <a:r>
              <a:rPr lang="en-US" sz="2400" dirty="0" smtClean="0"/>
              <a:t>The “New South”:  The desire to rebuild the South with an agricultural </a:t>
            </a:r>
            <a:r>
              <a:rPr lang="en-US" sz="2400" dirty="0"/>
              <a:t>society based around the growth of several </a:t>
            </a:r>
            <a:r>
              <a:rPr lang="en-US" sz="2400" dirty="0" smtClean="0"/>
              <a:t>crops, as well as the introduction of industrialization.</a:t>
            </a:r>
          </a:p>
          <a:p>
            <a:r>
              <a:rPr lang="en-US" sz="2400" dirty="0" smtClean="0"/>
              <a:t>“Redeemers”: White Southern Democrats who sought to oust the Republican governments in the South that were run by freedmen, “carpetbaggers,” and “scalawags”</a:t>
            </a:r>
            <a:endParaRPr lang="en-US" sz="2400" dirty="0"/>
          </a:p>
        </p:txBody>
      </p:sp>
      <p:pic>
        <p:nvPicPr>
          <p:cNvPr id="1030" name="Picture 6" descr="http://primarysourcenexus.org/wp-content/uploads/2011/08/carpetbagcartoon.jpg"/>
          <p:cNvPicPr>
            <a:picLocks noChangeAspect="1" noChangeArrowheads="1"/>
          </p:cNvPicPr>
          <p:nvPr/>
        </p:nvPicPr>
        <p:blipFill rotWithShape="1">
          <a:blip r:embed="rId2">
            <a:extLst>
              <a:ext uri="{28A0092B-C50C-407E-A947-70E740481C1C}">
                <a14:useLocalDpi xmlns:a14="http://schemas.microsoft.com/office/drawing/2010/main" val="0"/>
              </a:ext>
            </a:extLst>
          </a:blip>
          <a:srcRect l="2756" t="5334" r="44926" b="4762"/>
          <a:stretch/>
        </p:blipFill>
        <p:spPr bwMode="auto">
          <a:xfrm>
            <a:off x="152400" y="1828800"/>
            <a:ext cx="3886293" cy="44522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88407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p:cNvSpPr>
          <p:nvPr>
            <p:ph idx="1"/>
          </p:nvPr>
        </p:nvSpPr>
        <p:spPr>
          <a:xfrm>
            <a:off x="0" y="1371600"/>
            <a:ext cx="5486400" cy="5257800"/>
          </a:xfrm>
        </p:spPr>
        <p:txBody>
          <a:bodyPr/>
          <a:lstStyle/>
          <a:p>
            <a:pPr eaLnBrk="1" hangingPunct="1">
              <a:lnSpc>
                <a:spcPct val="80000"/>
              </a:lnSpc>
            </a:pPr>
            <a:r>
              <a:rPr lang="en-US" sz="3200" b="1" dirty="0" smtClean="0"/>
              <a:t>Sharecropping: L</a:t>
            </a:r>
            <a:r>
              <a:rPr lang="en-US" sz="3200" dirty="0" smtClean="0"/>
              <a:t>andowners allow tenants to use their land in return for a share of the crop produced on the land (e.g., 50% of the crop). Most sharecroppers were in continuous debt.</a:t>
            </a:r>
          </a:p>
        </p:txBody>
      </p:sp>
      <p:pic>
        <p:nvPicPr>
          <p:cNvPr id="15364" name="Picture 5" descr="sharecroppers"/>
          <p:cNvPicPr>
            <a:picLocks noChangeAspect="1" noChangeArrowheads="1"/>
          </p:cNvPicPr>
          <p:nvPr/>
        </p:nvPicPr>
        <p:blipFill>
          <a:blip r:embed="rId2" cstate="print"/>
          <a:srcRect/>
          <a:stretch>
            <a:fillRect/>
          </a:stretch>
        </p:blipFill>
        <p:spPr bwMode="auto">
          <a:xfrm rot="246744">
            <a:off x="5557009" y="3048000"/>
            <a:ext cx="3425063" cy="3448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4"/>
          <p:cNvSpPr>
            <a:spLocks noGrp="1"/>
          </p:cNvSpPr>
          <p:nvPr>
            <p:ph type="title"/>
          </p:nvPr>
        </p:nvSpPr>
        <p:spPr/>
        <p:txBody>
          <a:bodyPr/>
          <a:lstStyle/>
          <a:p>
            <a:pPr>
              <a:defRPr/>
            </a:pPr>
            <a:r>
              <a:rPr lang="en-US" dirty="0" smtClean="0"/>
              <a:t>Economic Subservience</a:t>
            </a:r>
            <a:endParaRPr lang="en-US" dirty="0"/>
          </a:p>
        </p:txBody>
      </p:sp>
    </p:spTree>
    <p:extLst>
      <p:ext uri="{BB962C8B-B14F-4D97-AF65-F5344CB8AC3E}">
        <p14:creationId xmlns:p14="http://schemas.microsoft.com/office/powerpoint/2010/main" val="392715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3629621" y="1295400"/>
            <a:ext cx="5361979" cy="5089525"/>
          </a:xfrm>
        </p:spPr>
        <p:txBody>
          <a:bodyPr/>
          <a:lstStyle/>
          <a:p>
            <a:pPr eaLnBrk="1" hangingPunct="1">
              <a:lnSpc>
                <a:spcPct val="80000"/>
              </a:lnSpc>
            </a:pPr>
            <a:r>
              <a:rPr lang="en-US" sz="2600" b="1" dirty="0" smtClean="0"/>
              <a:t>Black Codes: </a:t>
            </a:r>
            <a:r>
              <a:rPr lang="en-US" sz="2600" dirty="0" smtClean="0"/>
              <a:t>Local laws passed to keep freedmen in a subservient position</a:t>
            </a:r>
          </a:p>
          <a:p>
            <a:pPr lvl="1" eaLnBrk="1" hangingPunct="1">
              <a:lnSpc>
                <a:spcPct val="80000"/>
              </a:lnSpc>
            </a:pPr>
            <a:r>
              <a:rPr lang="en-US" dirty="0"/>
              <a:t>Banned from juries, holding local office, arrested them for “idleness”</a:t>
            </a:r>
          </a:p>
          <a:p>
            <a:pPr eaLnBrk="1" hangingPunct="1">
              <a:lnSpc>
                <a:spcPct val="80000"/>
              </a:lnSpc>
            </a:pPr>
            <a:r>
              <a:rPr lang="en-US" sz="2600" b="1" dirty="0" smtClean="0"/>
              <a:t>Jim Crow Laws: </a:t>
            </a:r>
            <a:r>
              <a:rPr lang="en-US" sz="2600" dirty="0" smtClean="0"/>
              <a:t>Laws that created segregation of the races in public places (schools, RR, restaurants, doctors offices, etc.).</a:t>
            </a:r>
          </a:p>
          <a:p>
            <a:pPr eaLnBrk="1" hangingPunct="1">
              <a:lnSpc>
                <a:spcPct val="80000"/>
              </a:lnSpc>
            </a:pPr>
            <a:r>
              <a:rPr lang="en-US" sz="2600" b="1" i="1" dirty="0" smtClean="0"/>
              <a:t>Plessy v. Ferguson: </a:t>
            </a:r>
            <a:r>
              <a:rPr lang="en-US" sz="2600" dirty="0" smtClean="0"/>
              <a:t>Upheld the constitutionality of segregation in public facilities</a:t>
            </a:r>
          </a:p>
          <a:p>
            <a:pPr lvl="1" eaLnBrk="1" hangingPunct="1">
              <a:lnSpc>
                <a:spcPct val="80000"/>
              </a:lnSpc>
            </a:pPr>
            <a:r>
              <a:rPr lang="en-US" i="1" dirty="0" smtClean="0"/>
              <a:t>"separate but equal.”</a:t>
            </a:r>
          </a:p>
          <a:p>
            <a:endParaRPr lang="en-US" sz="2200" dirty="0" smtClean="0"/>
          </a:p>
        </p:txBody>
      </p:sp>
      <p:sp>
        <p:nvSpPr>
          <p:cNvPr id="4" name="Title 4"/>
          <p:cNvSpPr>
            <a:spLocks noGrp="1"/>
          </p:cNvSpPr>
          <p:nvPr>
            <p:ph type="title"/>
          </p:nvPr>
        </p:nvSpPr>
        <p:spPr>
          <a:xfrm>
            <a:off x="457200" y="152400"/>
            <a:ext cx="8229600" cy="1143000"/>
          </a:xfrm>
        </p:spPr>
        <p:txBody>
          <a:bodyPr/>
          <a:lstStyle/>
          <a:p>
            <a:pPr>
              <a:defRPr/>
            </a:pPr>
            <a:r>
              <a:rPr lang="en-US" dirty="0" smtClean="0"/>
              <a:t>Political Subservience</a:t>
            </a:r>
            <a:endParaRPr lang="en-US" dirty="0"/>
          </a:p>
        </p:txBody>
      </p:sp>
      <p:pic>
        <p:nvPicPr>
          <p:cNvPr id="62466" name="Picture 2" descr="http://t3.gstatic.com/images?q=tbn:ANd9GcRPN_ATcNw5ewqOyCzGADLGnKPdASk-y0O6q4FwECZHG6vAF3pv&amp;t=1"/>
          <p:cNvPicPr>
            <a:picLocks noChangeAspect="1" noChangeArrowheads="1"/>
          </p:cNvPicPr>
          <p:nvPr/>
        </p:nvPicPr>
        <p:blipFill>
          <a:blip r:embed="rId2" cstate="print"/>
          <a:srcRect/>
          <a:stretch>
            <a:fillRect/>
          </a:stretch>
        </p:blipFill>
        <p:spPr bwMode="auto">
          <a:xfrm>
            <a:off x="228600" y="1447800"/>
            <a:ext cx="3401021" cy="4419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123167" y="5714999"/>
            <a:ext cx="3611886" cy="769441"/>
          </a:xfrm>
          <a:prstGeom prst="rect">
            <a:avLst/>
          </a:prstGeom>
          <a:noFill/>
        </p:spPr>
        <p:txBody>
          <a:bodyPr wrap="none">
            <a:spAutoFit/>
          </a:bodyPr>
          <a:lstStyle/>
          <a:p>
            <a:pPr algn="ctr">
              <a:defRPr/>
            </a:pPr>
            <a:r>
              <a:rPr lang="en-US" sz="4400" b="1" spc="50" dirty="0">
                <a:ln w="12700" cmpd="sng">
                  <a:solidFill>
                    <a:schemeClr val="accent1">
                      <a:lumMod val="75000"/>
                    </a:schemeClr>
                  </a:solidFill>
                  <a:prstDash val="solid"/>
                </a:ln>
                <a:solidFill>
                  <a:schemeClr val="accent6">
                    <a:tint val="1000"/>
                  </a:schemeClr>
                </a:solidFill>
                <a:effectLst>
                  <a:glow rad="63500">
                    <a:schemeClr val="accent1">
                      <a:alpha val="40000"/>
                    </a:schemeClr>
                  </a:glow>
                </a:effectLst>
              </a:rPr>
              <a:t>Homer </a:t>
            </a:r>
            <a:r>
              <a:rPr lang="en-US" sz="4400" b="1" spc="50" dirty="0" err="1">
                <a:ln w="12700" cmpd="sng">
                  <a:solidFill>
                    <a:schemeClr val="accent1">
                      <a:lumMod val="75000"/>
                    </a:schemeClr>
                  </a:solidFill>
                  <a:prstDash val="solid"/>
                </a:ln>
                <a:solidFill>
                  <a:schemeClr val="accent6">
                    <a:tint val="1000"/>
                  </a:schemeClr>
                </a:solidFill>
                <a:effectLst>
                  <a:glow rad="63500">
                    <a:schemeClr val="accent1">
                      <a:alpha val="40000"/>
                    </a:schemeClr>
                  </a:glow>
                </a:effectLst>
              </a:rPr>
              <a:t>Plessy</a:t>
            </a:r>
            <a:endParaRPr lang="en-US" sz="4400" b="1" spc="50" dirty="0">
              <a:ln w="12700" cmpd="sng">
                <a:solidFill>
                  <a:schemeClr val="accent1">
                    <a:lumMod val="75000"/>
                  </a:schemeClr>
                </a:solidFill>
                <a:prstDash val="solid"/>
              </a:ln>
              <a:solidFill>
                <a:schemeClr val="accent6">
                  <a:tint val="1000"/>
                </a:schemeClr>
              </a:solidFill>
              <a:effectLst>
                <a:glow rad="63500">
                  <a:schemeClr val="accent1">
                    <a:alpha val="40000"/>
                  </a:schemeClr>
                </a:glo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57200" y="0"/>
            <a:ext cx="8229600" cy="1143000"/>
          </a:xfrm>
        </p:spPr>
        <p:txBody>
          <a:bodyPr/>
          <a:lstStyle/>
          <a:p>
            <a:pPr eaLnBrk="1" fontAlgn="auto" hangingPunct="1">
              <a:spcAft>
                <a:spcPts val="0"/>
              </a:spcAft>
              <a:defRPr/>
            </a:pPr>
            <a:r>
              <a:rPr lang="en-US" sz="4400" dirty="0" smtClean="0"/>
              <a:t>The Ku Klux Klan </a:t>
            </a:r>
            <a:endParaRPr lang="en-US" dirty="0"/>
          </a:p>
        </p:txBody>
      </p:sp>
      <p:sp>
        <p:nvSpPr>
          <p:cNvPr id="17411" name="Rectangle 3"/>
          <p:cNvSpPr>
            <a:spLocks noGrp="1"/>
          </p:cNvSpPr>
          <p:nvPr>
            <p:ph idx="4294967295"/>
          </p:nvPr>
        </p:nvSpPr>
        <p:spPr>
          <a:xfrm>
            <a:off x="3852863" y="1295400"/>
            <a:ext cx="5214937" cy="5334000"/>
          </a:xfrm>
        </p:spPr>
        <p:txBody>
          <a:bodyPr lIns="54864" tIns="91440"/>
          <a:lstStyle/>
          <a:p>
            <a:pPr marL="119062" indent="0" eaLnBrk="1" hangingPunct="1">
              <a:lnSpc>
                <a:spcPct val="80000"/>
              </a:lnSpc>
              <a:buNone/>
            </a:pPr>
            <a:r>
              <a:rPr lang="en-US" sz="3200" b="1" dirty="0"/>
              <a:t>Social Subservience - </a:t>
            </a:r>
          </a:p>
          <a:p>
            <a:pPr marL="438150" indent="-319088" eaLnBrk="1" hangingPunct="1">
              <a:lnSpc>
                <a:spcPct val="80000"/>
              </a:lnSpc>
            </a:pPr>
            <a:r>
              <a:rPr lang="en-US" sz="3200" dirty="0" smtClean="0"/>
              <a:t>Ku Klux Klan (AKA:</a:t>
            </a:r>
            <a:r>
              <a:rPr lang="en-US" sz="3200" dirty="0"/>
              <a:t> "Invisible Empire of the </a:t>
            </a:r>
            <a:r>
              <a:rPr lang="en-US" sz="3200" dirty="0" smtClean="0"/>
              <a:t>South”) : Created by former Confederate soldiers to keep the social status quo in the South</a:t>
            </a:r>
          </a:p>
          <a:p>
            <a:pPr marL="730250" lvl="1" indent="-273050" eaLnBrk="1" hangingPunct="1">
              <a:lnSpc>
                <a:spcPct val="80000"/>
              </a:lnSpc>
            </a:pPr>
            <a:r>
              <a:rPr lang="en-US" sz="2800" dirty="0" smtClean="0"/>
              <a:t>Thrived on fear: Masked men and horses, burned crosses, threatened blacks who didn't "know their place", and lynched blacks. </a:t>
            </a:r>
          </a:p>
        </p:txBody>
      </p:sp>
      <p:pic>
        <p:nvPicPr>
          <p:cNvPr id="17412" name="Picture 8" descr="File:NathanBedfordForres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116078"/>
            <a:ext cx="3443708" cy="502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tangle 1"/>
          <p:cNvSpPr/>
          <p:nvPr/>
        </p:nvSpPr>
        <p:spPr>
          <a:xfrm>
            <a:off x="83555" y="4775057"/>
            <a:ext cx="3886200" cy="2082943"/>
          </a:xfrm>
          <a:prstGeom prst="rect">
            <a:avLst/>
          </a:prstGeom>
          <a:noFill/>
        </p:spPr>
        <p:txBody>
          <a:bodyPr wrap="square" lIns="91440" tIns="45720" rIns="91440" bIns="45720">
            <a:spAutoFit/>
          </a:bodyPr>
          <a:lstStyle/>
          <a:p>
            <a:pPr algn="ctr" eaLnBrk="1" hangingPunct="1">
              <a:lnSpc>
                <a:spcPct val="80000"/>
              </a:lnSpc>
            </a:pP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Nathan Bedford Forrest - First Grand Wizard of the KKK</a:t>
            </a:r>
          </a:p>
        </p:txBody>
      </p:sp>
    </p:spTree>
    <p:extLst>
      <p:ext uri="{BB962C8B-B14F-4D97-AF65-F5344CB8AC3E}">
        <p14:creationId xmlns:p14="http://schemas.microsoft.com/office/powerpoint/2010/main" val="353848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 calcmode="lin" valueType="num">
                                      <p:cBhvr additive="base">
                                        <p:cTn id="12"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 calcmode="lin" valueType="num">
                                      <p:cBhvr additive="base">
                                        <p:cTn id="17"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74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bwMode="auto">
          <a:xfrm>
            <a:off x="228600" y="274638"/>
            <a:ext cx="4038600" cy="1143000"/>
          </a:xfrm>
        </p:spPr>
        <p:txBody>
          <a:bodyPr wrap="square" lIns="91440" tIns="45720" rIns="91440" bIns="45720" numCol="1" anchorCtr="0" compatLnSpc="1">
            <a:prstTxWarp prst="textNoShape">
              <a:avLst/>
            </a:prstTxWarp>
          </a:bodyPr>
          <a:lstStyle/>
          <a:p>
            <a:pPr eaLnBrk="1" hangingPunct="1">
              <a:defRPr/>
            </a:pPr>
            <a:r>
              <a:rPr lang="en-US" smtClean="0">
                <a:ln>
                  <a:noFill/>
                </a:ln>
                <a:solidFill>
                  <a:schemeClr val="tx1"/>
                </a:solidFill>
                <a:effectLst/>
              </a:rPr>
              <a:t>Ku Klux Klan</a:t>
            </a:r>
          </a:p>
        </p:txBody>
      </p:sp>
      <p:sp>
        <p:nvSpPr>
          <p:cNvPr id="18435" name="Rectangle 3"/>
          <p:cNvSpPr>
            <a:spLocks noGrp="1"/>
          </p:cNvSpPr>
          <p:nvPr>
            <p:ph type="body" idx="1"/>
          </p:nvPr>
        </p:nvSpPr>
        <p:spPr/>
        <p:txBody>
          <a:bodyPr/>
          <a:lstStyle/>
          <a:p>
            <a:pPr eaLnBrk="1" hangingPunct="1"/>
            <a:endParaRPr lang="en-US" smtClean="0"/>
          </a:p>
        </p:txBody>
      </p:sp>
      <p:pic>
        <p:nvPicPr>
          <p:cNvPr id="62470" name="Picture 6" descr="procesion_general_orihuela_210308_9_ok"/>
          <p:cNvPicPr>
            <a:picLocks noChangeAspect="1" noChangeArrowheads="1"/>
          </p:cNvPicPr>
          <p:nvPr/>
        </p:nvPicPr>
        <p:blipFill>
          <a:blip r:embed="rId2" cstate="print">
            <a:extLst>
              <a:ext uri="{28A0092B-C50C-407E-A947-70E740481C1C}">
                <a14:useLocalDpi xmlns:a14="http://schemas.microsoft.com/office/drawing/2010/main" val="0"/>
              </a:ext>
            </a:extLst>
          </a:blip>
          <a:srcRect t="5811"/>
          <a:stretch>
            <a:fillRect/>
          </a:stretch>
        </p:blipFill>
        <p:spPr bwMode="auto">
          <a:xfrm>
            <a:off x="4495800" y="152400"/>
            <a:ext cx="4419600" cy="370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7" name="Picture 7" descr="early-kkk-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95400"/>
            <a:ext cx="4089400" cy="520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473" name="Picture 9" descr="ku-klux-klan-0608-l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4000500"/>
            <a:ext cx="43815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2470"/>
                                        </p:tgtEl>
                                        <p:attrNameLst>
                                          <p:attrName>style.visibility</p:attrName>
                                        </p:attrNameLst>
                                      </p:cBhvr>
                                      <p:to>
                                        <p:strVal val="visible"/>
                                      </p:to>
                                    </p:set>
                                    <p:animEffect transition="in" filter="dissolve">
                                      <p:cBhvr>
                                        <p:cTn id="7" dur="500"/>
                                        <p:tgtEl>
                                          <p:spTgt spid="624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2473"/>
                                        </p:tgtEl>
                                        <p:attrNameLst>
                                          <p:attrName>style.visibility</p:attrName>
                                        </p:attrNameLst>
                                      </p:cBhvr>
                                      <p:to>
                                        <p:strVal val="visible"/>
                                      </p:to>
                                    </p:set>
                                    <p:animEffect transition="in" filter="dissolve">
                                      <p:cBhvr>
                                        <p:cTn id="12" dur="500"/>
                                        <p:tgtEl>
                                          <p:spTgt spid="62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p:cNvSpPr>
          <p:nvPr>
            <p:ph type="body" idx="1"/>
          </p:nvPr>
        </p:nvSpPr>
        <p:spPr>
          <a:xfrm>
            <a:off x="3733800" y="1295400"/>
            <a:ext cx="5257800" cy="5334000"/>
          </a:xfrm>
        </p:spPr>
        <p:txBody>
          <a:bodyPr/>
          <a:lstStyle/>
          <a:p>
            <a:pPr marL="0" indent="0" eaLnBrk="1" hangingPunct="1">
              <a:lnSpc>
                <a:spcPct val="80000"/>
              </a:lnSpc>
              <a:buFont typeface="Wingdings 2" pitchFamily="18" charset="2"/>
              <a:buNone/>
              <a:defRPr/>
            </a:pPr>
            <a:r>
              <a:rPr lang="en-US" dirty="0" smtClean="0"/>
              <a:t>Southern whites used a variety of methods to </a:t>
            </a:r>
            <a:r>
              <a:rPr lang="en-US" u="sng" dirty="0" smtClean="0"/>
              <a:t>disenfranchise</a:t>
            </a:r>
            <a:r>
              <a:rPr lang="en-US" dirty="0" smtClean="0"/>
              <a:t> blacks: </a:t>
            </a:r>
          </a:p>
          <a:p>
            <a:pPr eaLnBrk="1" hangingPunct="1">
              <a:lnSpc>
                <a:spcPct val="80000"/>
              </a:lnSpc>
              <a:defRPr/>
            </a:pPr>
            <a:r>
              <a:rPr lang="en-US" sz="2400" dirty="0" smtClean="0"/>
              <a:t>Poll taxes: Taxes required at the polls that would limit blacks’ ability to vote.</a:t>
            </a:r>
          </a:p>
          <a:p>
            <a:pPr eaLnBrk="1" hangingPunct="1">
              <a:lnSpc>
                <a:spcPct val="80000"/>
              </a:lnSpc>
              <a:defRPr/>
            </a:pPr>
            <a:r>
              <a:rPr lang="en-US" sz="2400" dirty="0" smtClean="0"/>
              <a:t>Literacy Tests: Meant to test someone’s ability to read, and therefore vote.  Purposefully made more difficult for black voters.</a:t>
            </a:r>
          </a:p>
          <a:p>
            <a:pPr eaLnBrk="1" hangingPunct="1">
              <a:lnSpc>
                <a:spcPct val="80000"/>
              </a:lnSpc>
              <a:defRPr/>
            </a:pPr>
            <a:r>
              <a:rPr lang="en-US" sz="2400" dirty="0" smtClean="0"/>
              <a:t>**“Grandfather clause“: Anyone whose grandfather had been able to vote could also vote. This meant whites were grandfathered in (regardless of their ability to read), blacks not. </a:t>
            </a:r>
          </a:p>
        </p:txBody>
      </p:sp>
      <p:pic>
        <p:nvPicPr>
          <p:cNvPr id="26628" name="Picture 11" descr="redneck"/>
          <p:cNvPicPr>
            <a:picLocks noChangeAspect="1" noChangeArrowheads="1"/>
          </p:cNvPicPr>
          <p:nvPr/>
        </p:nvPicPr>
        <p:blipFill>
          <a:blip r:embed="rId2" cstate="print"/>
          <a:srcRect/>
          <a:stretch>
            <a:fillRect/>
          </a:stretch>
        </p:blipFill>
        <p:spPr bwMode="auto">
          <a:xfrm>
            <a:off x="0" y="3400847"/>
            <a:ext cx="3048000" cy="3457153"/>
          </a:xfrm>
          <a:prstGeom prst="rect">
            <a:avLst/>
          </a:prstGeom>
          <a:ln>
            <a:noFill/>
          </a:ln>
          <a:effectLst>
            <a:softEdge rad="112500"/>
          </a:effectLst>
        </p:spPr>
      </p:pic>
      <p:sp>
        <p:nvSpPr>
          <p:cNvPr id="26629" name="AutoShape 12"/>
          <p:cNvSpPr>
            <a:spLocks noChangeArrowheads="1"/>
          </p:cNvSpPr>
          <p:nvPr/>
        </p:nvSpPr>
        <p:spPr bwMode="auto">
          <a:xfrm>
            <a:off x="152400" y="1447800"/>
            <a:ext cx="3429000" cy="1752600"/>
          </a:xfrm>
          <a:prstGeom prst="wedgeRoundRectCallout">
            <a:avLst>
              <a:gd name="adj1" fmla="val 18328"/>
              <a:gd name="adj2" fmla="val 95786"/>
              <a:gd name="adj3" fmla="val 16667"/>
            </a:avLst>
          </a:prstGeom>
          <a:solidFill>
            <a:schemeClr val="accent1">
              <a:lumMod val="60000"/>
              <a:lumOff val="40000"/>
            </a:schemeClr>
          </a:solidFill>
          <a:ln w="9525">
            <a:solidFill>
              <a:schemeClr val="tx1"/>
            </a:solidFill>
            <a:miter lim="800000"/>
            <a:headEnd/>
            <a:tailEnd/>
          </a:ln>
        </p:spPr>
        <p:txBody>
          <a:bodyPr/>
          <a:lstStyle/>
          <a:p>
            <a:pPr algn="ctr">
              <a:defRPr/>
            </a:pPr>
            <a:r>
              <a:rPr lang="en-US" sz="3600" dirty="0">
                <a:solidFill>
                  <a:schemeClr val="bg1"/>
                </a:solidFill>
                <a:effectLst>
                  <a:outerShdw blurRad="38100" dist="38100" dir="2700000" algn="tl">
                    <a:srgbClr val="000000">
                      <a:alpha val="43137"/>
                    </a:srgbClr>
                  </a:outerShdw>
                </a:effectLst>
                <a:latin typeface="Chiller" pitchFamily="82" charset="0"/>
              </a:rPr>
              <a:t>‘Cause a </a:t>
            </a:r>
            <a:r>
              <a:rPr lang="en-US" sz="3600" dirty="0" err="1">
                <a:solidFill>
                  <a:schemeClr val="bg1"/>
                </a:solidFill>
                <a:effectLst>
                  <a:outerShdw blurRad="38100" dist="38100" dir="2700000" algn="tl">
                    <a:srgbClr val="000000">
                      <a:alpha val="43137"/>
                    </a:srgbClr>
                  </a:outerShdw>
                </a:effectLst>
                <a:latin typeface="Chiller" pitchFamily="82" charset="0"/>
              </a:rPr>
              <a:t>mah</a:t>
            </a:r>
            <a:r>
              <a:rPr lang="en-US" sz="3600" dirty="0">
                <a:solidFill>
                  <a:schemeClr val="bg1"/>
                </a:solidFill>
                <a:effectLst>
                  <a:outerShdw blurRad="38100" dist="38100" dir="2700000" algn="tl">
                    <a:srgbClr val="000000">
                      <a:alpha val="43137"/>
                    </a:srgbClr>
                  </a:outerShdw>
                </a:effectLst>
                <a:latin typeface="Chiller" pitchFamily="82" charset="0"/>
              </a:rPr>
              <a:t> dear </a:t>
            </a:r>
            <a:r>
              <a:rPr lang="en-US" sz="3600" dirty="0" err="1">
                <a:solidFill>
                  <a:schemeClr val="bg1"/>
                </a:solidFill>
                <a:effectLst>
                  <a:outerShdw blurRad="38100" dist="38100" dir="2700000" algn="tl">
                    <a:srgbClr val="000000">
                      <a:alpha val="43137"/>
                    </a:srgbClr>
                  </a:outerShdw>
                </a:effectLst>
                <a:latin typeface="Chiller" pitchFamily="82" charset="0"/>
              </a:rPr>
              <a:t>ol</a:t>
            </a:r>
            <a:r>
              <a:rPr lang="en-US" sz="3600" dirty="0">
                <a:solidFill>
                  <a:schemeClr val="bg1"/>
                </a:solidFill>
                <a:effectLst>
                  <a:outerShdw blurRad="38100" dist="38100" dir="2700000" algn="tl">
                    <a:srgbClr val="000000">
                      <a:alpha val="43137"/>
                    </a:srgbClr>
                  </a:outerShdw>
                </a:effectLst>
                <a:latin typeface="Chiller" pitchFamily="82" charset="0"/>
              </a:rPr>
              <a:t>’ </a:t>
            </a:r>
            <a:r>
              <a:rPr lang="en-US" sz="3600" dirty="0" err="1">
                <a:solidFill>
                  <a:schemeClr val="bg1"/>
                </a:solidFill>
                <a:effectLst>
                  <a:outerShdw blurRad="38100" dist="38100" dir="2700000" algn="tl">
                    <a:srgbClr val="000000">
                      <a:alpha val="43137"/>
                    </a:srgbClr>
                  </a:outerShdw>
                </a:effectLst>
                <a:latin typeface="Chiller" pitchFamily="82" charset="0"/>
              </a:rPr>
              <a:t>granpappy</a:t>
            </a:r>
            <a:r>
              <a:rPr lang="en-US" sz="3600" dirty="0">
                <a:solidFill>
                  <a:schemeClr val="bg1"/>
                </a:solidFill>
                <a:effectLst>
                  <a:outerShdw blurRad="38100" dist="38100" dir="2700000" algn="tl">
                    <a:srgbClr val="000000">
                      <a:alpha val="43137"/>
                    </a:srgbClr>
                  </a:outerShdw>
                </a:effectLst>
                <a:latin typeface="Chiller" pitchFamily="82" charset="0"/>
              </a:rPr>
              <a:t> I </a:t>
            </a:r>
            <a:r>
              <a:rPr lang="en-US" sz="3600" dirty="0" err="1">
                <a:solidFill>
                  <a:schemeClr val="bg1"/>
                </a:solidFill>
                <a:effectLst>
                  <a:outerShdw blurRad="38100" dist="38100" dir="2700000" algn="tl">
                    <a:srgbClr val="000000">
                      <a:alpha val="43137"/>
                    </a:srgbClr>
                  </a:outerShdw>
                </a:effectLst>
                <a:latin typeface="Chiller" pitchFamily="82" charset="0"/>
              </a:rPr>
              <a:t>gits</a:t>
            </a:r>
            <a:r>
              <a:rPr lang="en-US" sz="3600" dirty="0">
                <a:solidFill>
                  <a:schemeClr val="bg1"/>
                </a:solidFill>
                <a:effectLst>
                  <a:outerShdw blurRad="38100" dist="38100" dir="2700000" algn="tl">
                    <a:srgbClr val="000000">
                      <a:alpha val="43137"/>
                    </a:srgbClr>
                  </a:outerShdw>
                </a:effectLst>
                <a:latin typeface="Chiller" pitchFamily="82" charset="0"/>
              </a:rPr>
              <a:t> </a:t>
            </a:r>
            <a:r>
              <a:rPr lang="en-US" sz="3600" dirty="0" err="1">
                <a:solidFill>
                  <a:schemeClr val="bg1"/>
                </a:solidFill>
                <a:effectLst>
                  <a:outerShdw blurRad="38100" dist="38100" dir="2700000" algn="tl">
                    <a:srgbClr val="000000">
                      <a:alpha val="43137"/>
                    </a:srgbClr>
                  </a:outerShdw>
                </a:effectLst>
                <a:latin typeface="Chiller" pitchFamily="82" charset="0"/>
              </a:rPr>
              <a:t>tuh</a:t>
            </a:r>
            <a:r>
              <a:rPr lang="en-US" sz="3600" dirty="0">
                <a:solidFill>
                  <a:schemeClr val="bg1"/>
                </a:solidFill>
                <a:effectLst>
                  <a:outerShdw blurRad="38100" dist="38100" dir="2700000" algn="tl">
                    <a:srgbClr val="000000">
                      <a:alpha val="43137"/>
                    </a:srgbClr>
                  </a:outerShdw>
                </a:effectLst>
                <a:latin typeface="Chiller" pitchFamily="82" charset="0"/>
              </a:rPr>
              <a:t> vote!</a:t>
            </a:r>
          </a:p>
        </p:txBody>
      </p:sp>
      <p:sp>
        <p:nvSpPr>
          <p:cNvPr id="6" name="Title 5"/>
          <p:cNvSpPr>
            <a:spLocks noGrp="1"/>
          </p:cNvSpPr>
          <p:nvPr>
            <p:ph type="title"/>
          </p:nvPr>
        </p:nvSpPr>
        <p:spPr>
          <a:xfrm>
            <a:off x="457200" y="152400"/>
            <a:ext cx="8229600" cy="1143000"/>
          </a:xfrm>
        </p:spPr>
        <p:txBody>
          <a:bodyPr/>
          <a:lstStyle/>
          <a:p>
            <a:pPr>
              <a:defRPr/>
            </a:pPr>
            <a:r>
              <a:rPr lang="en-US" dirty="0" smtClean="0"/>
              <a:t>Saving the Dumb White Folk</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274638"/>
            <a:ext cx="4724400" cy="1706562"/>
          </a:xfrm>
        </p:spPr>
        <p:txBody>
          <a:bodyPr>
            <a:normAutofit/>
          </a:bodyPr>
          <a:lstStyle/>
          <a:p>
            <a:r>
              <a:rPr lang="en-US" dirty="0" smtClean="0"/>
              <a:t>Escaping the South</a:t>
            </a:r>
            <a:endParaRPr lang="en-US" dirty="0"/>
          </a:p>
        </p:txBody>
      </p:sp>
      <p:sp>
        <p:nvSpPr>
          <p:cNvPr id="3" name="Content Placeholder 2"/>
          <p:cNvSpPr>
            <a:spLocks noGrp="1"/>
          </p:cNvSpPr>
          <p:nvPr>
            <p:ph idx="1"/>
          </p:nvPr>
        </p:nvSpPr>
        <p:spPr>
          <a:xfrm>
            <a:off x="76200" y="152400"/>
            <a:ext cx="4191000" cy="6477000"/>
          </a:xfrm>
        </p:spPr>
        <p:txBody>
          <a:bodyPr/>
          <a:lstStyle/>
          <a:p>
            <a:r>
              <a:rPr lang="en-US" dirty="0" smtClean="0"/>
              <a:t>Homestead Act of 1862: Any citizen who had </a:t>
            </a:r>
            <a:r>
              <a:rPr lang="en-US" dirty="0"/>
              <a:t>never borne arms against the U.S. government could claim 160 acres of </a:t>
            </a:r>
            <a:r>
              <a:rPr lang="en-US" dirty="0" smtClean="0"/>
              <a:t>government land virtually for free </a:t>
            </a:r>
          </a:p>
          <a:p>
            <a:r>
              <a:rPr lang="en-US" dirty="0" err="1" smtClean="0"/>
              <a:t>Exodusters</a:t>
            </a:r>
            <a:r>
              <a:rPr lang="en-US" dirty="0" smtClean="0"/>
              <a:t>: A </a:t>
            </a:r>
            <a:r>
              <a:rPr lang="en-US" dirty="0"/>
              <a:t>name given to African Americans who migrated from </a:t>
            </a:r>
            <a:r>
              <a:rPr lang="en-US" dirty="0" smtClean="0"/>
              <a:t>the South to </a:t>
            </a:r>
            <a:r>
              <a:rPr lang="en-US" dirty="0"/>
              <a:t>Kansas </a:t>
            </a:r>
            <a:r>
              <a:rPr lang="en-US" dirty="0" smtClean="0"/>
              <a:t>post-Civil War (1879). </a:t>
            </a:r>
            <a:endParaRPr lang="en-US" dirty="0"/>
          </a:p>
        </p:txBody>
      </p:sp>
      <p:pic>
        <p:nvPicPr>
          <p:cNvPr id="5" name="Picture 4"/>
          <p:cNvPicPr>
            <a:picLocks noChangeAspect="1"/>
          </p:cNvPicPr>
          <p:nvPr/>
        </p:nvPicPr>
        <p:blipFill rotWithShape="1">
          <a:blip r:embed="rId2"/>
          <a:srcRect l="7551" r="10390"/>
          <a:stretch/>
        </p:blipFill>
        <p:spPr>
          <a:xfrm>
            <a:off x="4343400" y="2133599"/>
            <a:ext cx="4571598" cy="314768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88879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Go From Here?</a:t>
            </a:r>
            <a:endParaRPr lang="en-US" dirty="0"/>
          </a:p>
        </p:txBody>
      </p:sp>
      <p:sp>
        <p:nvSpPr>
          <p:cNvPr id="3" name="Text Placeholder 2"/>
          <p:cNvSpPr>
            <a:spLocks noGrp="1"/>
          </p:cNvSpPr>
          <p:nvPr>
            <p:ph type="body" idx="1"/>
          </p:nvPr>
        </p:nvSpPr>
        <p:spPr/>
        <p:txBody>
          <a:bodyPr/>
          <a:lstStyle/>
          <a:p>
            <a:r>
              <a:rPr lang="en-US" sz="2800" dirty="0"/>
              <a:t>The Heritage of Reconstruction</a:t>
            </a:r>
          </a:p>
        </p:txBody>
      </p:sp>
    </p:spTree>
    <p:extLst>
      <p:ext uri="{BB962C8B-B14F-4D97-AF65-F5344CB8AC3E}">
        <p14:creationId xmlns:p14="http://schemas.microsoft.com/office/powerpoint/2010/main" val="1920931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Heritage of Reconstruction</a:t>
            </a:r>
            <a:endParaRPr lang="en-US" dirty="0"/>
          </a:p>
        </p:txBody>
      </p:sp>
      <p:sp>
        <p:nvSpPr>
          <p:cNvPr id="3" name="Content Placeholder 2"/>
          <p:cNvSpPr>
            <a:spLocks noGrp="1"/>
          </p:cNvSpPr>
          <p:nvPr>
            <p:ph sz="half" idx="1"/>
          </p:nvPr>
        </p:nvSpPr>
        <p:spPr>
          <a:xfrm>
            <a:off x="457200" y="1600201"/>
            <a:ext cx="8153400" cy="2154382"/>
          </a:xfrm>
        </p:spPr>
        <p:txBody>
          <a:bodyPr/>
          <a:lstStyle/>
          <a:p>
            <a:r>
              <a:rPr lang="en-US" sz="2800" dirty="0" smtClean="0"/>
              <a:t>To many in the South, the shame of Reconstruction was worse than the war.</a:t>
            </a:r>
          </a:p>
          <a:p>
            <a:r>
              <a:rPr lang="en-US" sz="2800" dirty="0" smtClean="0"/>
              <a:t>The war and Reconstruction also bred generations of animosity.</a:t>
            </a:r>
          </a:p>
        </p:txBody>
      </p:sp>
      <p:sp>
        <p:nvSpPr>
          <p:cNvPr id="5" name="Content Placeholder 4"/>
          <p:cNvSpPr>
            <a:spLocks noGrp="1"/>
          </p:cNvSpPr>
          <p:nvPr>
            <p:ph sz="half" idx="2"/>
          </p:nvPr>
        </p:nvSpPr>
        <p:spPr>
          <a:xfrm>
            <a:off x="3657600" y="3754582"/>
            <a:ext cx="5029200" cy="2371581"/>
          </a:xfrm>
        </p:spPr>
        <p:txBody>
          <a:bodyPr/>
          <a:lstStyle/>
          <a:p>
            <a:r>
              <a:rPr lang="en-US" sz="2800" dirty="0"/>
              <a:t>The lot of many Southern blacks, despite good intentions, was likely as bad, or even worse, than before the war.</a:t>
            </a:r>
            <a:endParaRPr lang="en-US" dirty="0"/>
          </a:p>
        </p:txBody>
      </p:sp>
      <p:pic>
        <p:nvPicPr>
          <p:cNvPr id="4" name="Picture 5" descr="https://encrypted-tbn3.google.com/images?q=tbn:ANd9GcR5u6uHgx16yIzk1IJBP6Dw4eL01GoTLGmewSHgmKtQSIi3bs-x"/>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66" t="3744" r="4775" b="3744"/>
          <a:stretch/>
        </p:blipFill>
        <p:spPr bwMode="auto">
          <a:xfrm>
            <a:off x="346364" y="3754582"/>
            <a:ext cx="3117272" cy="23968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96455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idx="4294967295"/>
          </p:nvPr>
        </p:nvSpPr>
        <p:spPr/>
        <p:txBody>
          <a:bodyPr/>
          <a:lstStyle/>
          <a:p>
            <a:pPr eaLnBrk="1" fontAlgn="auto" hangingPunct="1">
              <a:spcAft>
                <a:spcPts val="0"/>
              </a:spcAft>
              <a:defRPr/>
            </a:pPr>
            <a:r>
              <a:rPr lang="en-US" dirty="0"/>
              <a:t>The Problems of Peace</a:t>
            </a:r>
          </a:p>
        </p:txBody>
      </p:sp>
      <p:sp>
        <p:nvSpPr>
          <p:cNvPr id="4099" name="Rectangle 3"/>
          <p:cNvSpPr>
            <a:spLocks noGrp="1" noChangeArrowheads="1"/>
          </p:cNvSpPr>
          <p:nvPr>
            <p:ph idx="4294967295"/>
          </p:nvPr>
        </p:nvSpPr>
        <p:spPr>
          <a:xfrm>
            <a:off x="457200" y="1524000"/>
            <a:ext cx="8229600" cy="4708525"/>
          </a:xfrm>
        </p:spPr>
        <p:txBody>
          <a:bodyPr/>
          <a:lstStyle/>
          <a:p>
            <a:pPr eaLnBrk="1" hangingPunct="1">
              <a:lnSpc>
                <a:spcPct val="90000"/>
              </a:lnSpc>
            </a:pPr>
            <a:r>
              <a:rPr lang="en-US" sz="3600" smtClean="0"/>
              <a:t>Reconstruction: The process of rebuilding the South and reunifying the Union.</a:t>
            </a:r>
          </a:p>
        </p:txBody>
      </p:sp>
      <p:pic>
        <p:nvPicPr>
          <p:cNvPr id="4100" name="Picture 7" descr="http://www.civilwarhome.com/images/appomattoxsurrend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3200400"/>
            <a:ext cx="4303713" cy="346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1514"/>
            <a:ext cx="8229600" cy="1143000"/>
          </a:xfrm>
        </p:spPr>
        <p:txBody>
          <a:bodyPr/>
          <a:lstStyle/>
          <a:p>
            <a:pPr eaLnBrk="1" fontAlgn="auto" hangingPunct="1">
              <a:spcAft>
                <a:spcPts val="0"/>
              </a:spcAft>
              <a:defRPr/>
            </a:pPr>
            <a:r>
              <a:rPr lang="en-US" sz="4400" dirty="0" smtClean="0"/>
              <a:t>When Mama Ain’t Happy…</a:t>
            </a:r>
            <a:endParaRPr lang="en-US" dirty="0"/>
          </a:p>
        </p:txBody>
      </p:sp>
      <p:sp>
        <p:nvSpPr>
          <p:cNvPr id="36867" name="Rectangle 3"/>
          <p:cNvSpPr>
            <a:spLocks noGrp="1"/>
          </p:cNvSpPr>
          <p:nvPr>
            <p:ph idx="1"/>
          </p:nvPr>
        </p:nvSpPr>
        <p:spPr>
          <a:xfrm>
            <a:off x="3429000" y="1295400"/>
            <a:ext cx="5410200" cy="5257800"/>
          </a:xfrm>
        </p:spPr>
        <p:txBody>
          <a:bodyPr lIns="54864" tIns="91440"/>
          <a:lstStyle/>
          <a:p>
            <a:pPr marL="438150" indent="-319088" eaLnBrk="1" hangingPunct="1">
              <a:lnSpc>
                <a:spcPct val="80000"/>
              </a:lnSpc>
            </a:pPr>
            <a:r>
              <a:rPr lang="en-US" sz="2600" dirty="0" smtClean="0"/>
              <a:t>Pre-CW: Women saw their lot the same as slaves (disenfranchised; slaves to their homes, children, and husbands)</a:t>
            </a:r>
          </a:p>
          <a:p>
            <a:pPr marL="438150" indent="-319088" eaLnBrk="1" hangingPunct="1">
              <a:lnSpc>
                <a:spcPct val="80000"/>
              </a:lnSpc>
            </a:pPr>
            <a:r>
              <a:rPr lang="en-US" sz="2600" dirty="0" smtClean="0"/>
              <a:t>Highly involved in the abolitionist movement</a:t>
            </a:r>
          </a:p>
          <a:p>
            <a:pPr marL="438150" indent="-319088" eaLnBrk="1" hangingPunct="1">
              <a:lnSpc>
                <a:spcPct val="80000"/>
              </a:lnSpc>
            </a:pPr>
            <a:r>
              <a:rPr lang="en-US" sz="2600" dirty="0" smtClean="0"/>
              <a:t>Angry they were overlooked in the Reconstruction Amendments</a:t>
            </a:r>
          </a:p>
          <a:p>
            <a:pPr marL="758825" lvl="1" indent="-319088" eaLnBrk="1" hangingPunct="1">
              <a:lnSpc>
                <a:spcPct val="80000"/>
              </a:lnSpc>
            </a:pPr>
            <a:r>
              <a:rPr lang="en-US" sz="2200" dirty="0" smtClean="0"/>
              <a:t>14</a:t>
            </a:r>
            <a:r>
              <a:rPr lang="en-US" sz="2200" baseline="30000" dirty="0" smtClean="0"/>
              <a:t>th</a:t>
            </a:r>
            <a:r>
              <a:rPr lang="en-US" sz="2200" dirty="0" smtClean="0"/>
              <a:t> Amendment made reference to "males" as citizens—a step back in many women's rights' eyes</a:t>
            </a:r>
          </a:p>
          <a:p>
            <a:pPr marL="758825" lvl="1" indent="-319088" eaLnBrk="1" hangingPunct="1">
              <a:lnSpc>
                <a:spcPct val="80000"/>
              </a:lnSpc>
            </a:pPr>
            <a:r>
              <a:rPr lang="en-US" sz="2200" dirty="0" smtClean="0"/>
              <a:t>15</a:t>
            </a:r>
            <a:r>
              <a:rPr lang="en-US" sz="2200" baseline="30000" dirty="0" smtClean="0"/>
              <a:t>th</a:t>
            </a:r>
            <a:r>
              <a:rPr lang="en-US" sz="2200" dirty="0" smtClean="0"/>
              <a:t> Amendment read that voting shouldn't be denied based on "race, color, or previous condition of servitude." Women were not included</a:t>
            </a:r>
          </a:p>
        </p:txBody>
      </p:sp>
      <p:pic>
        <p:nvPicPr>
          <p:cNvPr id="36868" name="Picture 5" descr="http://blsciblogs.baruch.cuny.edu/his1005fall2010/files/2010/12/votes_for_women.jpg"/>
          <p:cNvPicPr>
            <a:picLocks noChangeAspect="1" noChangeArrowheads="1"/>
          </p:cNvPicPr>
          <p:nvPr/>
        </p:nvPicPr>
        <p:blipFill>
          <a:blip r:embed="rId2" cstate="print"/>
          <a:srcRect/>
          <a:stretch>
            <a:fillRect/>
          </a:stretch>
        </p:blipFill>
        <p:spPr bwMode="auto">
          <a:xfrm rot="21413069">
            <a:off x="209144" y="1457218"/>
            <a:ext cx="3286125" cy="4981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fontAlgn="auto" hangingPunct="1">
              <a:spcAft>
                <a:spcPts val="0"/>
              </a:spcAft>
              <a:defRPr/>
            </a:pPr>
            <a:r>
              <a:rPr lang="en-US" sz="4400" dirty="0" smtClean="0"/>
              <a:t>Seward’s Folly</a:t>
            </a:r>
            <a:endParaRPr lang="en-US" dirty="0"/>
          </a:p>
        </p:txBody>
      </p:sp>
      <p:sp>
        <p:nvSpPr>
          <p:cNvPr id="5" name="Content Placeholder 4"/>
          <p:cNvSpPr>
            <a:spLocks noGrp="1"/>
          </p:cNvSpPr>
          <p:nvPr>
            <p:ph sz="half" idx="2"/>
          </p:nvPr>
        </p:nvSpPr>
        <p:spPr>
          <a:xfrm>
            <a:off x="4953000" y="1371600"/>
            <a:ext cx="3962400" cy="4754563"/>
          </a:xfrm>
        </p:spPr>
        <p:txBody>
          <a:bodyPr/>
          <a:lstStyle/>
          <a:p>
            <a:pPr marL="438150" indent="-319088" eaLnBrk="1" hangingPunct="1">
              <a:lnSpc>
                <a:spcPct val="90000"/>
              </a:lnSpc>
              <a:defRPr/>
            </a:pPr>
            <a:r>
              <a:rPr lang="en-US" dirty="0" err="1" smtClean="0"/>
              <a:t>SoS</a:t>
            </a:r>
            <a:r>
              <a:rPr lang="en-US" dirty="0" smtClean="0"/>
              <a:t> William H. Seward purchases Alaska from Russia for $7.2 million (1867)</a:t>
            </a:r>
          </a:p>
          <a:p>
            <a:pPr marL="758825" lvl="1" indent="-319088" eaLnBrk="1" hangingPunct="1">
              <a:lnSpc>
                <a:spcPct val="90000"/>
              </a:lnSpc>
              <a:defRPr/>
            </a:pPr>
            <a:r>
              <a:rPr lang="en-US" dirty="0" smtClean="0"/>
              <a:t>Not popular</a:t>
            </a:r>
          </a:p>
          <a:p>
            <a:pPr marL="758825" lvl="1" indent="-319088" eaLnBrk="1" hangingPunct="1">
              <a:lnSpc>
                <a:spcPct val="90000"/>
              </a:lnSpc>
              <a:defRPr/>
            </a:pPr>
            <a:r>
              <a:rPr lang="en-US" dirty="0" smtClean="0"/>
              <a:t>Called "Seward's Folly," "Seward's Icebox," "</a:t>
            </a:r>
            <a:r>
              <a:rPr lang="en-US" dirty="0" err="1" smtClean="0"/>
              <a:t>Frigidia</a:t>
            </a:r>
            <a:r>
              <a:rPr lang="en-US" dirty="0" smtClean="0"/>
              <a:t>," and "</a:t>
            </a:r>
            <a:r>
              <a:rPr lang="en-US" dirty="0" err="1" smtClean="0"/>
              <a:t>Walrussia</a:t>
            </a:r>
            <a:r>
              <a:rPr lang="en-US" dirty="0" smtClean="0"/>
              <a:t>." </a:t>
            </a:r>
          </a:p>
          <a:p>
            <a:pPr marL="438150" indent="-319088" eaLnBrk="1" hangingPunct="1">
              <a:lnSpc>
                <a:spcPct val="90000"/>
              </a:lnSpc>
            </a:pPr>
            <a:r>
              <a:rPr lang="en-US" dirty="0"/>
              <a:t>Seward would later be redeemed when large deposits of gold and oil were discovered in Alaska</a:t>
            </a:r>
            <a:r>
              <a:rPr lang="en-US" dirty="0" smtClean="0"/>
              <a:t>.</a:t>
            </a:r>
            <a:endParaRPr lang="en-US" dirty="0"/>
          </a:p>
        </p:txBody>
      </p:sp>
      <p:pic>
        <p:nvPicPr>
          <p:cNvPr id="29701" name="Picture 5" descr="http://icanhascheezburger.files.wordpress.com/2009/01/funny-pictures-bear-will-eliminate-your-carbon-footprint.jpg"/>
          <p:cNvPicPr>
            <a:picLocks noChangeAspect="1" noChangeArrowheads="1"/>
          </p:cNvPicPr>
          <p:nvPr/>
        </p:nvPicPr>
        <p:blipFill>
          <a:blip r:embed="rId2" cstate="print"/>
          <a:srcRect/>
          <a:stretch>
            <a:fillRect/>
          </a:stretch>
        </p:blipFill>
        <p:spPr bwMode="auto">
          <a:xfrm rot="21364066">
            <a:off x="174172" y="1683520"/>
            <a:ext cx="4762500" cy="3209925"/>
          </a:xfrm>
          <a:prstGeom prst="rect">
            <a:avLst/>
          </a:prstGeom>
          <a:noFill/>
          <a:ln w="9525">
            <a:noFill/>
            <a:miter lim="800000"/>
            <a:headEnd/>
            <a:tailEnd/>
          </a:ln>
        </p:spPr>
      </p:pic>
      <p:pic>
        <p:nvPicPr>
          <p:cNvPr id="3074" name="Picture 2" descr="http://images.clipartpanda.com/lien-clipart-alaska.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20977720">
            <a:off x="-1162049" y="24950"/>
            <a:ext cx="3683292" cy="1949360"/>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http://clipartist.net/RSS/openclipart.org/2012/June/new_ping_penguin_bird-1979p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642" y="5165271"/>
            <a:ext cx="2230479" cy="17526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9" name="Picture 7" descr="http://media-cache-ec0.pinimg.com/236x/79/97/b1/7997b19918dc0edd15d87362474b7232.jpg"/>
          <p:cNvPicPr>
            <a:picLocks noChangeAspect="1" noChangeArrowheads="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143000" y="4762499"/>
            <a:ext cx="2095500" cy="209550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p:txBody>
          <a:bodyPr>
            <a:normAutofit fontScale="90000"/>
          </a:bodyPr>
          <a:lstStyle/>
          <a:p>
            <a:pPr eaLnBrk="1" fontAlgn="auto" hangingPunct="1">
              <a:spcAft>
                <a:spcPts val="0"/>
              </a:spcAft>
              <a:defRPr/>
            </a:pPr>
            <a:r>
              <a:rPr lang="en-US" sz="4400" dirty="0" smtClean="0"/>
              <a:t>Johnson Walks the Impeachment Plank </a:t>
            </a:r>
            <a:endParaRPr lang="en-US" dirty="0"/>
          </a:p>
        </p:txBody>
      </p:sp>
      <p:sp>
        <p:nvSpPr>
          <p:cNvPr id="30723" name="Rectangle 3"/>
          <p:cNvSpPr>
            <a:spLocks noGrp="1"/>
          </p:cNvSpPr>
          <p:nvPr>
            <p:ph idx="4294967295"/>
          </p:nvPr>
        </p:nvSpPr>
        <p:spPr>
          <a:xfrm>
            <a:off x="152400" y="1676400"/>
            <a:ext cx="4953000" cy="5029200"/>
          </a:xfrm>
        </p:spPr>
        <p:txBody>
          <a:bodyPr lIns="54864" tIns="91440"/>
          <a:lstStyle/>
          <a:p>
            <a:pPr marL="438150" indent="-319088" eaLnBrk="1" hangingPunct="1">
              <a:lnSpc>
                <a:spcPct val="80000"/>
              </a:lnSpc>
            </a:pPr>
            <a:r>
              <a:rPr lang="en-US" sz="2600" dirty="0" smtClean="0"/>
              <a:t>Radical Republicans plot to remove Johnson</a:t>
            </a:r>
          </a:p>
          <a:p>
            <a:pPr marL="438150" indent="-319088" eaLnBrk="1" hangingPunct="1">
              <a:lnSpc>
                <a:spcPct val="80000"/>
              </a:lnSpc>
            </a:pPr>
            <a:r>
              <a:rPr lang="en-US" sz="2600" dirty="0" smtClean="0"/>
              <a:t>Tenure of Office Act:</a:t>
            </a:r>
            <a:r>
              <a:rPr lang="en-US" sz="2600" dirty="0"/>
              <a:t> </a:t>
            </a:r>
            <a:r>
              <a:rPr lang="en-US" sz="2600" dirty="0" smtClean="0"/>
              <a:t> Said the president needed the Senate's okay to fire anyone who'd been previously appointed by him and approved by the Senate. </a:t>
            </a:r>
          </a:p>
          <a:p>
            <a:pPr marL="758825" lvl="1" indent="-319088" eaLnBrk="1" hangingPunct="1">
              <a:lnSpc>
                <a:spcPct val="80000"/>
              </a:lnSpc>
            </a:pPr>
            <a:r>
              <a:rPr lang="en-US" sz="2300" dirty="0" smtClean="0"/>
              <a:t>Johnson looking to fire RR - Edward M. Stanton as Sec. of War</a:t>
            </a:r>
          </a:p>
          <a:p>
            <a:pPr marL="758825" lvl="1" indent="-319088" eaLnBrk="1" hangingPunct="1">
              <a:lnSpc>
                <a:spcPct val="80000"/>
              </a:lnSpc>
            </a:pPr>
            <a:r>
              <a:rPr lang="en-US" sz="2300" dirty="0" smtClean="0"/>
              <a:t>Johnson impeached (a </a:t>
            </a:r>
            <a:r>
              <a:rPr lang="en-US" sz="2300" dirty="0"/>
              <a:t>formal accusation of wrong </a:t>
            </a:r>
            <a:r>
              <a:rPr lang="en-US" sz="2300" dirty="0" smtClean="0"/>
              <a:t>doing) by Senate for not following the new law</a:t>
            </a:r>
          </a:p>
        </p:txBody>
      </p:sp>
      <p:pic>
        <p:nvPicPr>
          <p:cNvPr id="4" name="Picture 5" descr="http://edgeofthewest.files.wordpress.com/2007/12/johnson.png"/>
          <p:cNvPicPr>
            <a:picLocks noChangeAspect="1" noChangeArrowheads="1"/>
          </p:cNvPicPr>
          <p:nvPr/>
        </p:nvPicPr>
        <p:blipFill rotWithShape="1">
          <a:blip r:embed="rId2" cstate="print"/>
          <a:srcRect r="50000"/>
          <a:stretch/>
        </p:blipFill>
        <p:spPr bwMode="auto">
          <a:xfrm>
            <a:off x="5334000" y="1752600"/>
            <a:ext cx="3485213" cy="4724400"/>
          </a:xfrm>
          <a:prstGeom prst="rect">
            <a:avLst/>
          </a:prstGeom>
          <a:noFill/>
          <a:ln w="9525">
            <a:noFill/>
            <a:miter lim="800000"/>
            <a:headEnd/>
            <a:tailEnd/>
          </a:ln>
        </p:spPr>
      </p:pic>
      <p:pic>
        <p:nvPicPr>
          <p:cNvPr id="5" name="Picture 5" descr="http://edgeofthewest.files.wordpress.com/2007/12/johnson.png"/>
          <p:cNvPicPr>
            <a:picLocks noChangeAspect="1" noChangeArrowheads="1"/>
          </p:cNvPicPr>
          <p:nvPr/>
        </p:nvPicPr>
        <p:blipFill rotWithShape="1">
          <a:blip r:embed="rId2" cstate="print"/>
          <a:srcRect l="50000"/>
          <a:stretch/>
        </p:blipFill>
        <p:spPr bwMode="auto">
          <a:xfrm>
            <a:off x="5334000" y="1752600"/>
            <a:ext cx="3485213"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p:txBody>
          <a:bodyPr>
            <a:normAutofit fontScale="90000"/>
          </a:bodyPr>
          <a:lstStyle/>
          <a:p>
            <a:pPr eaLnBrk="1" fontAlgn="auto" hangingPunct="1">
              <a:spcAft>
                <a:spcPts val="0"/>
              </a:spcAft>
              <a:defRPr/>
            </a:pPr>
            <a:r>
              <a:rPr lang="en-US" sz="4400" dirty="0" smtClean="0"/>
              <a:t>Putting the President on Trial</a:t>
            </a:r>
            <a:endParaRPr lang="en-US" dirty="0"/>
          </a:p>
        </p:txBody>
      </p:sp>
      <p:sp>
        <p:nvSpPr>
          <p:cNvPr id="32771" name="Rectangle 3"/>
          <p:cNvSpPr>
            <a:spLocks noGrp="1"/>
          </p:cNvSpPr>
          <p:nvPr>
            <p:ph idx="4294967295"/>
          </p:nvPr>
        </p:nvSpPr>
        <p:spPr>
          <a:xfrm>
            <a:off x="4953000" y="1600200"/>
            <a:ext cx="4038600" cy="5029200"/>
          </a:xfrm>
        </p:spPr>
        <p:txBody>
          <a:bodyPr lIns="54864" tIns="91440"/>
          <a:lstStyle/>
          <a:p>
            <a:pPr marL="438150" indent="-319088" eaLnBrk="1" hangingPunct="1">
              <a:lnSpc>
                <a:spcPct val="80000"/>
              </a:lnSpc>
            </a:pPr>
            <a:r>
              <a:rPr lang="en-US" dirty="0" smtClean="0"/>
              <a:t>Johnson’s lawyers argued that he was operating under the Constitution, not the Tenure of Office Act</a:t>
            </a:r>
          </a:p>
          <a:p>
            <a:pPr marL="438150" indent="-319088" eaLnBrk="1" hangingPunct="1">
              <a:lnSpc>
                <a:spcPct val="80000"/>
              </a:lnSpc>
            </a:pPr>
            <a:r>
              <a:rPr lang="en-US" dirty="0" smtClean="0"/>
              <a:t>Needed 2/3 vote to remove Johnson from office; came 1 vote short</a:t>
            </a:r>
          </a:p>
          <a:p>
            <a:pPr marL="438150" indent="-319088" eaLnBrk="1" hangingPunct="1">
              <a:lnSpc>
                <a:spcPct val="80000"/>
              </a:lnSpc>
            </a:pPr>
            <a:r>
              <a:rPr lang="en-US" dirty="0" smtClean="0"/>
              <a:t>The fear of creating instability and setting a dangerous example were factors in the not-guilty verdict. </a:t>
            </a:r>
          </a:p>
          <a:p>
            <a:pPr marL="438150" indent="-319088" eaLnBrk="1" hangingPunct="1">
              <a:lnSpc>
                <a:spcPct val="80000"/>
              </a:lnSpc>
            </a:pPr>
            <a:endParaRPr lang="en-US" sz="1900" dirty="0" smtClean="0"/>
          </a:p>
        </p:txBody>
      </p:sp>
      <p:pic>
        <p:nvPicPr>
          <p:cNvPr id="56325" name="Picture 5" descr="http://www.senate.gov/artandhistory/history/resources/graphic/xlarge/johnson_impeachment_xl.jpg"/>
          <p:cNvPicPr>
            <a:picLocks noChangeAspect="1" noChangeArrowheads="1"/>
          </p:cNvPicPr>
          <p:nvPr/>
        </p:nvPicPr>
        <p:blipFill>
          <a:blip r:embed="rId2" cstate="print"/>
          <a:srcRect/>
          <a:stretch>
            <a:fillRect/>
          </a:stretch>
        </p:blipFill>
        <p:spPr bwMode="auto">
          <a:xfrm>
            <a:off x="152400" y="2169951"/>
            <a:ext cx="4724400" cy="317364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Andrew Johnson</a:t>
            </a:r>
            <a:endParaRPr lang="en-US" dirty="0"/>
          </a:p>
        </p:txBody>
      </p:sp>
      <p:sp>
        <p:nvSpPr>
          <p:cNvPr id="33795" name="Content Placeholder 2"/>
          <p:cNvSpPr>
            <a:spLocks noGrp="1"/>
          </p:cNvSpPr>
          <p:nvPr>
            <p:ph sz="half" idx="1"/>
          </p:nvPr>
        </p:nvSpPr>
        <p:spPr>
          <a:xfrm>
            <a:off x="152400" y="1600200"/>
            <a:ext cx="4495800" cy="4525963"/>
          </a:xfrm>
        </p:spPr>
        <p:txBody>
          <a:bodyPr/>
          <a:lstStyle/>
          <a:p>
            <a:pPr>
              <a:buFont typeface="Wingdings 2" pitchFamily="18" charset="2"/>
              <a:buNone/>
            </a:pPr>
            <a:r>
              <a:rPr lang="en-US" sz="2400" dirty="0" smtClean="0"/>
              <a:t>Dates in Office:  1865-1868</a:t>
            </a:r>
          </a:p>
          <a:p>
            <a:pPr>
              <a:buFont typeface="Wingdings 2" pitchFamily="18" charset="2"/>
              <a:buNone/>
            </a:pPr>
            <a:r>
              <a:rPr lang="en-US" sz="2400" dirty="0" smtClean="0"/>
              <a:t>Nickname: The Tennessee Tailor</a:t>
            </a:r>
          </a:p>
          <a:p>
            <a:pPr>
              <a:buFont typeface="Wingdings 2" pitchFamily="18" charset="2"/>
              <a:buNone/>
            </a:pPr>
            <a:r>
              <a:rPr lang="en-US" sz="2400" dirty="0" smtClean="0"/>
              <a:t>Political Party: Democrat</a:t>
            </a:r>
          </a:p>
          <a:p>
            <a:pPr>
              <a:buFont typeface="Wingdings 2" pitchFamily="18" charset="2"/>
              <a:buNone/>
            </a:pPr>
            <a:r>
              <a:rPr lang="en-US" sz="2400" dirty="0" smtClean="0"/>
              <a:t>Major Events:</a:t>
            </a:r>
          </a:p>
          <a:p>
            <a:r>
              <a:rPr lang="en-US" sz="2400" dirty="0" smtClean="0"/>
              <a:t>Reconstruction Act of 1867</a:t>
            </a:r>
          </a:p>
          <a:p>
            <a:r>
              <a:rPr lang="en-US" sz="2400" dirty="0" smtClean="0"/>
              <a:t>Freedmen’s Bureau</a:t>
            </a:r>
          </a:p>
          <a:p>
            <a:r>
              <a:rPr lang="en-US" sz="2400" dirty="0" smtClean="0"/>
              <a:t>13</a:t>
            </a:r>
            <a:r>
              <a:rPr lang="en-US" sz="2400" baseline="30000" dirty="0" smtClean="0"/>
              <a:t>th</a:t>
            </a:r>
            <a:r>
              <a:rPr lang="en-US" sz="2400" dirty="0" smtClean="0"/>
              <a:t> and 14</a:t>
            </a:r>
            <a:r>
              <a:rPr lang="en-US" sz="2400" baseline="30000" dirty="0" smtClean="0"/>
              <a:t>th</a:t>
            </a:r>
            <a:r>
              <a:rPr lang="en-US" sz="2400" dirty="0" smtClean="0"/>
              <a:t> Amendments</a:t>
            </a:r>
          </a:p>
          <a:p>
            <a:r>
              <a:rPr lang="en-US" sz="2400" dirty="0" smtClean="0"/>
              <a:t>Seward’s Folly</a:t>
            </a:r>
          </a:p>
          <a:p>
            <a:r>
              <a:rPr lang="en-US" sz="2400" dirty="0" smtClean="0"/>
              <a:t>Impeachment</a:t>
            </a:r>
          </a:p>
          <a:p>
            <a:endParaRPr lang="en-US" sz="2400" dirty="0" smtClean="0"/>
          </a:p>
          <a:p>
            <a:endParaRPr lang="en-US" sz="2400" dirty="0" smtClean="0"/>
          </a:p>
        </p:txBody>
      </p:sp>
      <p:pic>
        <p:nvPicPr>
          <p:cNvPr id="48130" name="Picture 2" descr="http://1.bp.blogspot.com/_O_yQjClmm0k/S6mWXBgthqI/AAAAAAAAAR4/IN5ZRyh_fko/s320/andrew_johnsonF.jpg"/>
          <p:cNvPicPr>
            <a:picLocks noGrp="1" noChangeAspect="1" noChangeArrowheads="1"/>
          </p:cNvPicPr>
          <p:nvPr>
            <p:ph sz="half" idx="2"/>
          </p:nvPr>
        </p:nvPicPr>
        <p:blipFill>
          <a:blip r:embed="rId2" cstate="print"/>
          <a:srcRect/>
          <a:stretch>
            <a:fillRect/>
          </a:stretch>
        </p:blipFill>
        <p:spPr>
          <a:xfrm>
            <a:off x="4800600" y="1600200"/>
            <a:ext cx="4111506" cy="48370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Election of 1868</a:t>
            </a:r>
            <a:endParaRPr lang="en-US" dirty="0"/>
          </a:p>
        </p:txBody>
      </p:sp>
      <p:sp>
        <p:nvSpPr>
          <p:cNvPr id="35843" name="Content Placeholder 2"/>
          <p:cNvSpPr>
            <a:spLocks noGrp="1"/>
          </p:cNvSpPr>
          <p:nvPr>
            <p:ph idx="1"/>
          </p:nvPr>
        </p:nvSpPr>
        <p:spPr>
          <a:xfrm>
            <a:off x="4051610" y="1600200"/>
            <a:ext cx="4787590" cy="5029200"/>
          </a:xfrm>
        </p:spPr>
        <p:txBody>
          <a:bodyPr/>
          <a:lstStyle/>
          <a:p>
            <a:r>
              <a:rPr lang="en-US" sz="2400" dirty="0" smtClean="0"/>
              <a:t>Ulysses S. Grant (R) vs. Horatio Seymour (D) </a:t>
            </a:r>
          </a:p>
          <a:p>
            <a:r>
              <a:rPr lang="en-US" sz="2400" dirty="0" smtClean="0"/>
              <a:t>“waving the bloody shirt”: Grant constantly reminded voters of his military record and that he led the North to victory</a:t>
            </a:r>
          </a:p>
          <a:p>
            <a:r>
              <a:rPr lang="en-US" sz="2400" dirty="0" smtClean="0"/>
              <a:t>Had no political experience and would earn a position as one of the worst presidents in US history</a:t>
            </a:r>
          </a:p>
        </p:txBody>
      </p:sp>
      <p:pic>
        <p:nvPicPr>
          <p:cNvPr id="2050" name="Picture 2" descr="http://upload.wikimedia.org/wikipedia/commons/d/d7/Ulysses_Grant_1870-18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010" y="1514707"/>
            <a:ext cx="3657600" cy="4876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“Era of Good </a:t>
            </a:r>
            <a:r>
              <a:rPr lang="en-US" dirty="0" err="1" smtClean="0"/>
              <a:t>Stealings</a:t>
            </a:r>
            <a:r>
              <a:rPr lang="en-US" dirty="0" smtClean="0"/>
              <a:t>”</a:t>
            </a:r>
            <a:endParaRPr lang="en-US" dirty="0"/>
          </a:p>
        </p:txBody>
      </p:sp>
      <p:sp>
        <p:nvSpPr>
          <p:cNvPr id="3" name="Content Placeholder 2"/>
          <p:cNvSpPr>
            <a:spLocks noGrp="1"/>
          </p:cNvSpPr>
          <p:nvPr>
            <p:ph idx="1"/>
          </p:nvPr>
        </p:nvSpPr>
        <p:spPr>
          <a:xfrm>
            <a:off x="457200" y="1600200"/>
            <a:ext cx="8229600" cy="4953000"/>
          </a:xfrm>
        </p:spPr>
        <p:txBody>
          <a:bodyPr/>
          <a:lstStyle/>
          <a:p>
            <a:r>
              <a:rPr lang="en-US" sz="2400" dirty="0" smtClean="0"/>
              <a:t>Grant’s administration is plagued by scandal</a:t>
            </a:r>
          </a:p>
          <a:p>
            <a:pPr lvl="1"/>
            <a:r>
              <a:rPr lang="en-US" sz="2000" dirty="0" err="1" smtClean="0"/>
              <a:t>Crédit</a:t>
            </a:r>
            <a:r>
              <a:rPr lang="en-US" sz="2000" dirty="0" smtClean="0"/>
              <a:t> Mobilier scandal – A sham corporation set up by Union Pacific RR shareholders to secure government grants at an enormous profit; shares given to Congressmen to keep them quiet.</a:t>
            </a:r>
          </a:p>
          <a:p>
            <a:pPr lvl="1"/>
            <a:r>
              <a:rPr lang="en-US" sz="2000" dirty="0" smtClean="0"/>
              <a:t>Whiskey Ring – A network of liquor distillers and treasury agents who defrauded the government of millions of dollars of excise taxes on whiskey; led by Grant’s personal secretary</a:t>
            </a:r>
          </a:p>
          <a:p>
            <a:r>
              <a:rPr lang="en-US" sz="2400" dirty="0" smtClean="0"/>
              <a:t>Panic of 1873: Triggered by the bankruptcy of the Northern Pacific RR, led by a Republican financier</a:t>
            </a:r>
          </a:p>
          <a:p>
            <a:pPr lvl="1"/>
            <a:r>
              <a:rPr lang="en-US" sz="2000" dirty="0" smtClean="0"/>
              <a:t>Problems increased due to a gold-hoarding scheme and Grant’s failure to replace CW greenbacks</a:t>
            </a:r>
          </a:p>
          <a:p>
            <a:pPr lvl="1"/>
            <a:r>
              <a:rPr lang="en-US" sz="2000" dirty="0" smtClean="0"/>
              <a:t>Severely injured both farmers and industrialists alike</a:t>
            </a:r>
          </a:p>
        </p:txBody>
      </p:sp>
    </p:spTree>
    <p:extLst>
      <p:ext uri="{BB962C8B-B14F-4D97-AF65-F5344CB8AC3E}">
        <p14:creationId xmlns:p14="http://schemas.microsoft.com/office/powerpoint/2010/main" val="2992045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Reconstruction is Rolled Back</a:t>
            </a:r>
            <a:endParaRPr lang="en-US" dirty="0"/>
          </a:p>
        </p:txBody>
      </p:sp>
      <p:sp>
        <p:nvSpPr>
          <p:cNvPr id="4" name="Text Placeholder 3"/>
          <p:cNvSpPr>
            <a:spLocks noGrp="1"/>
          </p:cNvSpPr>
          <p:nvPr>
            <p:ph type="body" idx="1"/>
          </p:nvPr>
        </p:nvSpPr>
        <p:spPr>
          <a:xfrm>
            <a:off x="457200" y="1066800"/>
            <a:ext cx="4040188" cy="750887"/>
          </a:xfrm>
        </p:spPr>
        <p:txBody>
          <a:bodyPr/>
          <a:lstStyle/>
          <a:p>
            <a:pPr algn="ctr"/>
            <a:r>
              <a:rPr lang="en-US" sz="2200" dirty="0" smtClean="0"/>
              <a:t>Rutherford B. Hayes (r)</a:t>
            </a:r>
            <a:endParaRPr lang="en-US" sz="2200" dirty="0"/>
          </a:p>
        </p:txBody>
      </p:sp>
      <p:sp>
        <p:nvSpPr>
          <p:cNvPr id="6" name="Text Placeholder 5"/>
          <p:cNvSpPr>
            <a:spLocks noGrp="1"/>
          </p:cNvSpPr>
          <p:nvPr>
            <p:ph type="body" sz="half" idx="3"/>
          </p:nvPr>
        </p:nvSpPr>
        <p:spPr>
          <a:xfrm>
            <a:off x="4648200" y="1066800"/>
            <a:ext cx="4041775" cy="750887"/>
          </a:xfrm>
        </p:spPr>
        <p:txBody>
          <a:bodyPr/>
          <a:lstStyle/>
          <a:p>
            <a:pPr algn="ctr"/>
            <a:r>
              <a:rPr lang="en-US" sz="2200" dirty="0" smtClean="0"/>
              <a:t>Samuel J. Tilden (D)</a:t>
            </a:r>
            <a:endParaRPr lang="en-US" sz="2200" dirty="0"/>
          </a:p>
        </p:txBody>
      </p:sp>
      <p:sp>
        <p:nvSpPr>
          <p:cNvPr id="5" name="Content Placeholder 4"/>
          <p:cNvSpPr>
            <a:spLocks noGrp="1"/>
          </p:cNvSpPr>
          <p:nvPr>
            <p:ph sz="quarter" idx="2"/>
          </p:nvPr>
        </p:nvSpPr>
        <p:spPr>
          <a:xfrm>
            <a:off x="457200" y="1676400"/>
            <a:ext cx="4040188" cy="3763963"/>
          </a:xfrm>
        </p:spPr>
        <p:txBody>
          <a:bodyPr/>
          <a:lstStyle/>
          <a:p>
            <a:r>
              <a:rPr lang="en-US" dirty="0" smtClean="0"/>
              <a:t>Untainted by corruption (unlike Grant)</a:t>
            </a:r>
          </a:p>
          <a:p>
            <a:r>
              <a:rPr lang="en-US" dirty="0" smtClean="0"/>
              <a:t>Came from Ohio (swing state)</a:t>
            </a:r>
            <a:endParaRPr lang="en-US" dirty="0"/>
          </a:p>
        </p:txBody>
      </p:sp>
      <p:sp>
        <p:nvSpPr>
          <p:cNvPr id="7" name="Content Placeholder 6"/>
          <p:cNvSpPr>
            <a:spLocks noGrp="1"/>
          </p:cNvSpPr>
          <p:nvPr>
            <p:ph sz="quarter" idx="4"/>
          </p:nvPr>
        </p:nvSpPr>
        <p:spPr>
          <a:xfrm>
            <a:off x="4648200" y="1676400"/>
            <a:ext cx="4041775" cy="3763963"/>
          </a:xfrm>
        </p:spPr>
        <p:txBody>
          <a:bodyPr/>
          <a:lstStyle/>
          <a:p>
            <a:r>
              <a:rPr lang="en-US" dirty="0" smtClean="0"/>
              <a:t>Wall Street lawyer</a:t>
            </a:r>
          </a:p>
          <a:p>
            <a:r>
              <a:rPr lang="en-US" dirty="0" smtClean="0"/>
              <a:t>Reputation for reform and home rule for the South</a:t>
            </a:r>
            <a:endParaRPr lang="en-US" dirty="0"/>
          </a:p>
        </p:txBody>
      </p:sp>
      <p:sp>
        <p:nvSpPr>
          <p:cNvPr id="8" name="TextBox 7"/>
          <p:cNvSpPr txBox="1"/>
          <p:nvPr/>
        </p:nvSpPr>
        <p:spPr>
          <a:xfrm>
            <a:off x="533400" y="3532903"/>
            <a:ext cx="6019042" cy="3046988"/>
          </a:xfrm>
          <a:prstGeom prst="rect">
            <a:avLst/>
          </a:prstGeom>
          <a:noFill/>
        </p:spPr>
        <p:txBody>
          <a:bodyPr wrap="square" rtlCol="0">
            <a:spAutoFit/>
          </a:bodyPr>
          <a:lstStyle/>
          <a:p>
            <a:pPr marL="285750" indent="-285750">
              <a:buSzPct val="75000"/>
              <a:buFont typeface="Wingdings" panose="05000000000000000000" pitchFamily="2" charset="2"/>
              <a:buChar char="q"/>
            </a:pPr>
            <a:r>
              <a:rPr lang="en-US" sz="2400" dirty="0" smtClean="0">
                <a:latin typeface="Book Antiqua" panose="02040602050305030304" pitchFamily="18" charset="0"/>
              </a:rPr>
              <a:t>Two sets of electoral votes gave no clear winner</a:t>
            </a:r>
          </a:p>
          <a:p>
            <a:pPr marL="285750" indent="-285750">
              <a:buSzPct val="75000"/>
              <a:buFont typeface="Wingdings" panose="05000000000000000000" pitchFamily="2" charset="2"/>
              <a:buChar char="q"/>
            </a:pPr>
            <a:r>
              <a:rPr lang="en-US" sz="2400" dirty="0" smtClean="0">
                <a:latin typeface="Book Antiqua" panose="02040602050305030304" pitchFamily="18" charset="0"/>
              </a:rPr>
              <a:t>Congress appoints an electoral commission to settle the question</a:t>
            </a:r>
          </a:p>
          <a:p>
            <a:pPr marL="285750" indent="-285750">
              <a:buSzPct val="75000"/>
              <a:buFont typeface="Wingdings" panose="05000000000000000000" pitchFamily="2" charset="2"/>
              <a:buChar char="q"/>
            </a:pPr>
            <a:r>
              <a:rPr lang="en-US" sz="2400" dirty="0" smtClean="0">
                <a:latin typeface="Book Antiqua" panose="02040602050305030304" pitchFamily="18" charset="0"/>
              </a:rPr>
              <a:t>Compromise of 1877: Hayes would be given the presidency if he promised to end military occupation of the South</a:t>
            </a:r>
          </a:p>
          <a:p>
            <a:pPr marL="742950" lvl="1" indent="-285750">
              <a:buSzPct val="75000"/>
              <a:buFont typeface="Wingdings" panose="05000000000000000000" pitchFamily="2" charset="2"/>
              <a:buChar char="q"/>
            </a:pPr>
            <a:r>
              <a:rPr lang="en-US" sz="2400" dirty="0" smtClean="0">
                <a:latin typeface="Book Antiqua" panose="02040602050305030304" pitchFamily="18" charset="0"/>
              </a:rPr>
              <a:t>“</a:t>
            </a:r>
            <a:r>
              <a:rPr lang="en-US" sz="2400" dirty="0" err="1" smtClean="0">
                <a:latin typeface="Book Antiqua" panose="02040602050305030304" pitchFamily="18" charset="0"/>
              </a:rPr>
              <a:t>Rutherfraud</a:t>
            </a:r>
            <a:r>
              <a:rPr lang="en-US" sz="2400" dirty="0" smtClean="0">
                <a:latin typeface="Book Antiqua" panose="02040602050305030304" pitchFamily="18" charset="0"/>
              </a:rPr>
              <a:t>” B. Hayes</a:t>
            </a:r>
            <a:endParaRPr lang="en-US" sz="2400" dirty="0">
              <a:latin typeface="Book Antiqua" panose="02040602050305030304" pitchFamily="18" charset="0"/>
            </a:endParaRPr>
          </a:p>
        </p:txBody>
      </p:sp>
      <p:pic>
        <p:nvPicPr>
          <p:cNvPr id="9" name="Picture 2" descr="File:President Rutherford Hayes 1870 - 1880 Restor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2442" y="3657599"/>
            <a:ext cx="2427982" cy="29549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23851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mchanrahan\Local Settings\Temporary Internet Files\Content.IE5\VQTC5K5R\MP900439390[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5" name="Rectangle 4"/>
          <p:cNvSpPr/>
          <p:nvPr/>
        </p:nvSpPr>
        <p:spPr>
          <a:xfrm>
            <a:off x="1371600" y="1905000"/>
            <a:ext cx="6410729" cy="3046988"/>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9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Eras Bold ITC" pitchFamily="34" charset="0"/>
              </a:rPr>
              <a:t>Literacy</a:t>
            </a:r>
          </a:p>
          <a:p>
            <a:pPr algn="ctr">
              <a:defRPr/>
            </a:pPr>
            <a:r>
              <a:rPr lang="en-US" sz="9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Eras Bold ITC" pitchFamily="34" charset="0"/>
              </a:rPr>
              <a:t>Test!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smtClean="0"/>
              <a:t>Presidential Reconstruction</a:t>
            </a:r>
            <a:endParaRPr lang="en-US" dirty="0"/>
          </a:p>
        </p:txBody>
      </p:sp>
      <p:sp>
        <p:nvSpPr>
          <p:cNvPr id="7171" name="Rectangle 2"/>
          <p:cNvSpPr>
            <a:spLocks noGrp="1"/>
          </p:cNvSpPr>
          <p:nvPr>
            <p:ph idx="1"/>
          </p:nvPr>
        </p:nvSpPr>
        <p:spPr>
          <a:xfrm>
            <a:off x="3276600" y="1447800"/>
            <a:ext cx="5715000" cy="5181600"/>
          </a:xfrm>
        </p:spPr>
        <p:txBody>
          <a:bodyPr/>
          <a:lstStyle/>
          <a:p>
            <a:pPr eaLnBrk="1" hangingPunct="1">
              <a:lnSpc>
                <a:spcPct val="80000"/>
              </a:lnSpc>
            </a:pPr>
            <a:r>
              <a:rPr lang="en-US" sz="3200" dirty="0" smtClean="0"/>
              <a:t>13</a:t>
            </a:r>
            <a:r>
              <a:rPr lang="en-US" sz="3200" baseline="30000" dirty="0" smtClean="0"/>
              <a:t>th</a:t>
            </a:r>
            <a:r>
              <a:rPr lang="en-US" sz="3200" dirty="0" smtClean="0"/>
              <a:t> Amendment (1865): Outlawed “involuntary servitude” in the U.S.</a:t>
            </a:r>
          </a:p>
          <a:p>
            <a:pPr eaLnBrk="1" hangingPunct="1">
              <a:lnSpc>
                <a:spcPct val="80000"/>
              </a:lnSpc>
            </a:pPr>
            <a:r>
              <a:rPr lang="en-US" sz="3200" dirty="0" smtClean="0"/>
              <a:t>Lincoln’s 10% Plan: Ten percent of Southern voters required to take an oath of loyalty before the state would be readmitted to the Union.</a:t>
            </a:r>
          </a:p>
          <a:p>
            <a:pPr eaLnBrk="1" hangingPunct="1">
              <a:lnSpc>
                <a:spcPct val="80000"/>
              </a:lnSpc>
            </a:pPr>
            <a:r>
              <a:rPr lang="en-US" sz="3200" dirty="0"/>
              <a:t>Goal: Bring the South back into the Union as quickly and painlessly as possible </a:t>
            </a:r>
          </a:p>
        </p:txBody>
      </p:sp>
      <p:pic>
        <p:nvPicPr>
          <p:cNvPr id="5" name="Picture 2" descr="Abraham Lincoln, 1865 This famous photo was taken near the end of the American Civil War in 1865. Six days after the end of the war, he was assassinated at the Ford Theater by John Wilkes Booth. - (Users of Reddit's &quot;Colorized History&quot; have taken old photographs and brought them to life with stunning color.)"/>
          <p:cNvPicPr>
            <a:picLocks noChangeAspect="1" noChangeArrowheads="1"/>
          </p:cNvPicPr>
          <p:nvPr/>
        </p:nvPicPr>
        <p:blipFill rotWithShape="1">
          <a:blip r:embed="rId2">
            <a:extLst>
              <a:ext uri="{28A0092B-C50C-407E-A947-70E740481C1C}">
                <a14:useLocalDpi xmlns:a14="http://schemas.microsoft.com/office/drawing/2010/main" val="0"/>
              </a:ext>
            </a:extLst>
          </a:blip>
          <a:srcRect l="20169" t="14661" r="5040" b="6118"/>
          <a:stretch/>
        </p:blipFill>
        <p:spPr bwMode="auto">
          <a:xfrm>
            <a:off x="152400" y="1676400"/>
            <a:ext cx="3349052" cy="41692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a/a3/United_States_Capitol_west_front_edit2.jpg"/>
          <p:cNvPicPr>
            <a:picLocks noChangeAspect="1" noChangeArrowheads="1"/>
          </p:cNvPicPr>
          <p:nvPr/>
        </p:nvPicPr>
        <p:blipFill rotWithShape="1">
          <a:blip r:embed="rId2">
            <a:extLst>
              <a:ext uri="{28A0092B-C50C-407E-A947-70E740481C1C}">
                <a14:useLocalDpi xmlns:a14="http://schemas.microsoft.com/office/drawing/2010/main" val="0"/>
              </a:ext>
            </a:extLst>
          </a:blip>
          <a:srcRect l="15482" r="15482"/>
          <a:stretch/>
        </p:blipFill>
        <p:spPr bwMode="auto">
          <a:xfrm>
            <a:off x="1" y="1"/>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4"/>
          <p:cNvSpPr>
            <a:spLocks noGrp="1"/>
          </p:cNvSpPr>
          <p:nvPr>
            <p:ph type="title"/>
          </p:nvPr>
        </p:nvSpPr>
        <p:spPr/>
        <p:txBody>
          <a:bodyPr/>
          <a:lstStyle/>
          <a:p>
            <a:r>
              <a:rPr lang="en-US" dirty="0" smtClean="0"/>
              <a:t>Congressional Reconstruction</a:t>
            </a:r>
            <a:endParaRPr lang="en-US" dirty="0"/>
          </a:p>
        </p:txBody>
      </p:sp>
      <p:sp>
        <p:nvSpPr>
          <p:cNvPr id="9218" name="Rectangle 2"/>
          <p:cNvSpPr>
            <a:spLocks noGrp="1"/>
          </p:cNvSpPr>
          <p:nvPr>
            <p:ph idx="1"/>
          </p:nvPr>
        </p:nvSpPr>
        <p:spPr>
          <a:xfrm>
            <a:off x="342901" y="1600200"/>
            <a:ext cx="8458200" cy="4495800"/>
          </a:xfrm>
          <a:solidFill>
            <a:schemeClr val="tx2">
              <a:lumMod val="90000"/>
              <a:alpha val="70000"/>
            </a:schemeClr>
          </a:solidFill>
        </p:spPr>
        <p:txBody>
          <a:bodyPr/>
          <a:lstStyle/>
          <a:p>
            <a:pPr eaLnBrk="1" hangingPunct="1">
              <a:lnSpc>
                <a:spcPct val="80000"/>
              </a:lnSpc>
            </a:pPr>
            <a:r>
              <a:rPr lang="en-US" dirty="0" smtClean="0">
                <a:solidFill>
                  <a:schemeClr val="bg1"/>
                </a:solidFill>
                <a:effectLst>
                  <a:outerShdw blurRad="38100" dist="38100" dir="2700000" algn="tl">
                    <a:srgbClr val="000000">
                      <a:alpha val="43137"/>
                    </a:srgbClr>
                  </a:outerShdw>
                </a:effectLst>
              </a:rPr>
              <a:t>"Radical Republicans“</a:t>
            </a:r>
          </a:p>
          <a:p>
            <a:pPr lvl="1" eaLnBrk="1" hangingPunct="1">
              <a:lnSpc>
                <a:spcPct val="80000"/>
              </a:lnSpc>
            </a:pPr>
            <a:r>
              <a:rPr lang="en-US" dirty="0" smtClean="0">
                <a:solidFill>
                  <a:schemeClr val="bg1"/>
                </a:solidFill>
                <a:effectLst>
                  <a:outerShdw blurRad="38100" dist="38100" dir="2700000" algn="tl">
                    <a:srgbClr val="000000">
                      <a:alpha val="43137"/>
                    </a:srgbClr>
                  </a:outerShdw>
                </a:effectLst>
              </a:rPr>
              <a:t>Wanted to punish the South for the war</a:t>
            </a:r>
          </a:p>
          <a:p>
            <a:pPr lvl="1" eaLnBrk="1" hangingPunct="1">
              <a:lnSpc>
                <a:spcPct val="80000"/>
              </a:lnSpc>
            </a:pPr>
            <a:r>
              <a:rPr lang="en-US" dirty="0" smtClean="0">
                <a:solidFill>
                  <a:schemeClr val="bg1"/>
                </a:solidFill>
                <a:effectLst>
                  <a:outerShdw blurRad="38100" dist="38100" dir="2700000" algn="tl">
                    <a:srgbClr val="000000">
                      <a:alpha val="43137"/>
                    </a:srgbClr>
                  </a:outerShdw>
                </a:effectLst>
              </a:rPr>
              <a:t>Felt the Southern states had voluntarily seceded; therefore, Congress could set the rules of re-admittance. </a:t>
            </a:r>
          </a:p>
          <a:p>
            <a:r>
              <a:rPr lang="en-US" dirty="0" smtClean="0">
                <a:solidFill>
                  <a:schemeClr val="bg1"/>
                </a:solidFill>
                <a:effectLst>
                  <a:outerShdw blurRad="38100" dist="38100" dir="2700000" algn="tl">
                    <a:srgbClr val="000000">
                      <a:alpha val="43137"/>
                    </a:srgbClr>
                  </a:outerShdw>
                </a:effectLst>
              </a:rPr>
              <a:t>Wade-Davis Bill: Required that more than 50 percent of white males take an “ironclad” oath of allegiance before the state could call a constitutional convention. The bill also required that the states abolish slavery.</a:t>
            </a:r>
          </a:p>
          <a:p>
            <a:pPr lvl="1"/>
            <a:r>
              <a:rPr lang="en-US" dirty="0" smtClean="0">
                <a:solidFill>
                  <a:schemeClr val="bg1"/>
                </a:solidFill>
                <a:effectLst>
                  <a:outerShdw blurRad="38100" dist="38100" dir="2700000" algn="tl">
                    <a:srgbClr val="000000">
                      <a:alpha val="43137"/>
                    </a:srgbClr>
                  </a:outerShdw>
                </a:effectLst>
              </a:rPr>
              <a:t>Lincoln  pocket-vetoed the bill and killed it.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a:defRPr/>
            </a:pPr>
            <a:r>
              <a:rPr lang="en-US" b="0" smtClean="0"/>
              <a:t>The Martyrdom of Lincoln</a:t>
            </a:r>
            <a:endParaRPr lang="en-US" smtClean="0"/>
          </a:p>
        </p:txBody>
      </p:sp>
      <p:sp>
        <p:nvSpPr>
          <p:cNvPr id="5123" name="Rectangle 3"/>
          <p:cNvSpPr>
            <a:spLocks noGrp="1"/>
          </p:cNvSpPr>
          <p:nvPr>
            <p:ph type="body" idx="1"/>
          </p:nvPr>
        </p:nvSpPr>
        <p:spPr>
          <a:xfrm>
            <a:off x="4038600" y="1219200"/>
            <a:ext cx="4953000" cy="2590800"/>
          </a:xfrm>
        </p:spPr>
        <p:txBody>
          <a:bodyPr/>
          <a:lstStyle/>
          <a:p>
            <a:r>
              <a:rPr lang="en-US" sz="2500" smtClean="0"/>
              <a:t>On April 14, 1865, President Lincoln was shot and killed at Ford's Theater by John Wilkes Booth.  Andrew Johnson took over as President.</a:t>
            </a:r>
          </a:p>
        </p:txBody>
      </p:sp>
      <p:pic>
        <p:nvPicPr>
          <p:cNvPr id="5124" name="Picture 2" descr="File:FordsTheaterPresidentalBox.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4000"/>
            <a:ext cx="40005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6610" name="Picture 2" descr="http://law2.umkc.edu/faculty/projects/ftrials/lincolnconspiracy/booth210b.jpg"/>
          <p:cNvPicPr>
            <a:picLocks noChangeAspect="1" noChangeArrowheads="1"/>
          </p:cNvPicPr>
          <p:nvPr/>
        </p:nvPicPr>
        <p:blipFill>
          <a:blip r:embed="rId4" cstate="print"/>
          <a:srcRect/>
          <a:stretch>
            <a:fillRect/>
          </a:stretch>
        </p:blipFill>
        <p:spPr bwMode="auto">
          <a:xfrm>
            <a:off x="4267200" y="3657600"/>
            <a:ext cx="2209800" cy="30095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6612" name="Picture 4" descr="http://www.undyingfaces.com/Masks/Lincoln.jpg"/>
          <p:cNvPicPr>
            <a:picLocks noChangeAspect="1" noChangeArrowheads="1"/>
          </p:cNvPicPr>
          <p:nvPr/>
        </p:nvPicPr>
        <p:blipFill>
          <a:blip r:embed="rId5" cstate="print"/>
          <a:srcRect/>
          <a:stretch>
            <a:fillRect/>
          </a:stretch>
        </p:blipFill>
        <p:spPr bwMode="auto">
          <a:xfrm>
            <a:off x="6781800" y="3679572"/>
            <a:ext cx="2152650" cy="29784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A President Watching A President</a:t>
            </a:r>
            <a:endParaRPr lang="en-US" dirty="0"/>
          </a:p>
        </p:txBody>
      </p:sp>
      <p:pic>
        <p:nvPicPr>
          <p:cNvPr id="6147" name="Picture 2" descr="http://farm4.static.flickr.com/3115/3143518614_42507da97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5088" y="1447800"/>
            <a:ext cx="5268912"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http://farm4.static.flickr.com/3115/3143518614_42507da975.jpg"/>
          <p:cNvPicPr>
            <a:picLocks noChangeAspect="1" noChangeArrowheads="1"/>
          </p:cNvPicPr>
          <p:nvPr/>
        </p:nvPicPr>
        <p:blipFill>
          <a:blip r:embed="rId2" cstate="print">
            <a:extLst>
              <a:ext uri="{28A0092B-C50C-407E-A947-70E740481C1C}">
                <a14:useLocalDpi xmlns:a14="http://schemas.microsoft.com/office/drawing/2010/main" val="0"/>
              </a:ext>
            </a:extLst>
          </a:blip>
          <a:srcRect l="11568" t="16901" r="76863" b="69014"/>
          <a:stretch>
            <a:fillRect/>
          </a:stretch>
        </p:blipFill>
        <p:spPr bwMode="auto">
          <a:xfrm>
            <a:off x="762000" y="2362200"/>
            <a:ext cx="2865438"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ight Arrow 6"/>
          <p:cNvSpPr/>
          <p:nvPr/>
        </p:nvSpPr>
        <p:spPr>
          <a:xfrm rot="3628196">
            <a:off x="-171449" y="2478087"/>
            <a:ext cx="3033712" cy="1668463"/>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Future President Teddy Roosevelt, 6 years old</a:t>
            </a:r>
          </a:p>
        </p:txBody>
      </p:sp>
      <p:sp>
        <p:nvSpPr>
          <p:cNvPr id="6" name="Oval 5"/>
          <p:cNvSpPr/>
          <p:nvPr/>
        </p:nvSpPr>
        <p:spPr>
          <a:xfrm>
            <a:off x="4495800" y="2362200"/>
            <a:ext cx="6096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nodeType="afterGroup">
                            <p:stCondLst>
                              <p:cond delay="2000"/>
                            </p:stCondLst>
                            <p:childTnLst>
                              <p:par>
                                <p:cTn id="11" presetID="53"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Effect transition="in" filter="fade">
                                      <p:cBhvr>
                                        <p:cTn id="15" dur="2000"/>
                                        <p:tgtEl>
                                          <p:spTgt spid="5"/>
                                        </p:tgtEl>
                                      </p:cBhvr>
                                    </p:animEffect>
                                  </p:childTnLst>
                                </p:cTn>
                              </p:par>
                              <p:par>
                                <p:cTn id="16" presetID="49" presetClass="path" presetSubtype="0" accel="50000" decel="50000" fill="hold" nodeType="withEffect">
                                  <p:stCondLst>
                                    <p:cond delay="0"/>
                                  </p:stCondLst>
                                  <p:childTnLst>
                                    <p:animMotion origin="layout" path="M 0.28507 -0.18317 L 0.03507 0.15541 " pathEditMode="relative" rAng="0" ptsTypes="AA">
                                      <p:cBhvr>
                                        <p:cTn id="17" dur="2000" fill="hold"/>
                                        <p:tgtEl>
                                          <p:spTgt spid="5"/>
                                        </p:tgtEl>
                                        <p:attrNameLst>
                                          <p:attrName>ppt_x</p:attrName>
                                          <p:attrName>ppt_y</p:attrName>
                                        </p:attrNameLst>
                                      </p:cBhvr>
                                      <p:rCtr x="-1250000" y="1690000"/>
                                    </p:animMotion>
                                  </p:childTnLst>
                                </p:cTn>
                              </p:par>
                            </p:childTnLst>
                          </p:cTn>
                        </p:par>
                        <p:par>
                          <p:cTn id="18" fill="hold" nodeType="afterGroup">
                            <p:stCondLst>
                              <p:cond delay="4000"/>
                            </p:stCondLst>
                            <p:childTnLst>
                              <p:par>
                                <p:cTn id="19" presetID="2" presetClass="entr" presetSubtype="9" fill="hold" grpId="0" nodeType="afterEffect">
                                  <p:stCondLst>
                                    <p:cond delay="30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i="1" dirty="0" smtClean="0"/>
              <a:t>O Captain! My Captain! </a:t>
            </a:r>
            <a:r>
              <a:rPr lang="en-US" dirty="0" smtClean="0"/>
              <a:t>– Walt Whitman</a:t>
            </a:r>
            <a:endParaRPr lang="en-US" dirty="0"/>
          </a:p>
        </p:txBody>
      </p:sp>
      <p:sp>
        <p:nvSpPr>
          <p:cNvPr id="3" name="Content Placeholder 2"/>
          <p:cNvSpPr>
            <a:spLocks noGrp="1"/>
          </p:cNvSpPr>
          <p:nvPr>
            <p:ph idx="1"/>
          </p:nvPr>
        </p:nvSpPr>
        <p:spPr>
          <a:xfrm>
            <a:off x="457200" y="1676400"/>
            <a:ext cx="8229600" cy="4625975"/>
          </a:xfrm>
        </p:spPr>
        <p:txBody>
          <a:bodyPr/>
          <a:lstStyle/>
          <a:p>
            <a:pPr>
              <a:buFont typeface="Wingdings 2" pitchFamily="18" charset="2"/>
              <a:buNone/>
            </a:pPr>
            <a:r>
              <a:rPr lang="en-US" sz="1500" i="1" smtClean="0"/>
              <a:t>	O Captain my Captain! our fearful trip is done;</a:t>
            </a:r>
            <a:br>
              <a:rPr lang="en-US" sz="1500" i="1" smtClean="0"/>
            </a:br>
            <a:r>
              <a:rPr lang="en-US" sz="1500" i="1" smtClean="0"/>
              <a:t>The ship has weathered every rack, the prize we sought is won;</a:t>
            </a:r>
            <a:br>
              <a:rPr lang="en-US" sz="1500" i="1" smtClean="0"/>
            </a:br>
            <a:r>
              <a:rPr lang="en-US" sz="1500" i="1" smtClean="0"/>
              <a:t>The port is near, the bells I hear, the people all exulting,</a:t>
            </a:r>
            <a:br>
              <a:rPr lang="en-US" sz="1500" i="1" smtClean="0"/>
            </a:br>
            <a:r>
              <a:rPr lang="en-US" sz="1500" i="1" smtClean="0"/>
              <a:t>While follow eyes the steady keel, the vessel grim and daring:</a:t>
            </a:r>
            <a:br>
              <a:rPr lang="en-US" sz="1500" i="1" smtClean="0"/>
            </a:br>
            <a:endParaRPr lang="en-US" sz="1500" smtClean="0"/>
          </a:p>
          <a:p>
            <a:pPr>
              <a:buFont typeface="Wingdings 2" pitchFamily="18" charset="2"/>
              <a:buNone/>
            </a:pPr>
            <a:r>
              <a:rPr lang="en-US" sz="1500" i="1" smtClean="0"/>
              <a:t>	But O heart! heart! heart!</a:t>
            </a:r>
            <a:r>
              <a:rPr lang="en-US" sz="1500" smtClean="0"/>
              <a:t> </a:t>
            </a:r>
            <a:r>
              <a:rPr lang="en-US" sz="1500" i="1" smtClean="0"/>
              <a:t>O the bleeding drops of red,</a:t>
            </a:r>
            <a:r>
              <a:rPr lang="en-US" sz="1500" smtClean="0"/>
              <a:t> </a:t>
            </a:r>
            <a:r>
              <a:rPr lang="en-US" sz="1500" i="1" smtClean="0"/>
              <a:t>Where on the deck my Captain lies,</a:t>
            </a:r>
            <a:r>
              <a:rPr lang="en-US" sz="1500" smtClean="0"/>
              <a:t> </a:t>
            </a:r>
            <a:r>
              <a:rPr lang="en-US" sz="1500" i="1" smtClean="0"/>
              <a:t>Fallen cold and dead.</a:t>
            </a:r>
            <a:br>
              <a:rPr lang="en-US" sz="1500" i="1" smtClean="0"/>
            </a:br>
            <a:r>
              <a:rPr lang="en-US" sz="1500" i="1" smtClean="0"/>
              <a:t/>
            </a:r>
            <a:br>
              <a:rPr lang="en-US" sz="1500" i="1" smtClean="0"/>
            </a:br>
            <a:r>
              <a:rPr lang="en-US" sz="1500" i="1" smtClean="0"/>
              <a:t>O Captain! my Captain! rise up and hear the bells;</a:t>
            </a:r>
            <a:br>
              <a:rPr lang="en-US" sz="1500" i="1" smtClean="0"/>
            </a:br>
            <a:r>
              <a:rPr lang="en-US" sz="1500" i="1" smtClean="0"/>
              <a:t>Rise up—for you the flag is flung—for you the bugle trills;</a:t>
            </a:r>
            <a:br>
              <a:rPr lang="en-US" sz="1500" i="1" smtClean="0"/>
            </a:br>
            <a:r>
              <a:rPr lang="en-US" sz="1500" i="1" smtClean="0"/>
              <a:t>For you bouquets and ribboned wreaths—for you the shores a-crowding;</a:t>
            </a:r>
            <a:br>
              <a:rPr lang="en-US" sz="1500" i="1" smtClean="0"/>
            </a:br>
            <a:r>
              <a:rPr lang="en-US" sz="1500" i="1" smtClean="0"/>
              <a:t>For you they call, the swaying mass, their eager faces turning;</a:t>
            </a:r>
            <a:r>
              <a:rPr lang="en-US" sz="1500" smtClean="0"/>
              <a:t> </a:t>
            </a:r>
            <a:r>
              <a:rPr lang="en-US" sz="1500" i="1" smtClean="0"/>
              <a:t>Here Captain! dear father!</a:t>
            </a:r>
            <a:r>
              <a:rPr lang="en-US" sz="1500" smtClean="0"/>
              <a:t> </a:t>
            </a:r>
            <a:r>
              <a:rPr lang="en-US" sz="1500" i="1" smtClean="0"/>
              <a:t>This arm beneath your head;</a:t>
            </a:r>
            <a:r>
              <a:rPr lang="en-US" sz="1500" smtClean="0"/>
              <a:t> </a:t>
            </a:r>
            <a:r>
              <a:rPr lang="en-US" sz="1500" i="1" smtClean="0"/>
              <a:t>It is some dream that on the deck,</a:t>
            </a:r>
            <a:r>
              <a:rPr lang="en-US" sz="1500" smtClean="0"/>
              <a:t> </a:t>
            </a:r>
            <a:r>
              <a:rPr lang="en-US" sz="1500" i="1" smtClean="0"/>
              <a:t>You’ve fallen cold and dead.</a:t>
            </a:r>
            <a:br>
              <a:rPr lang="en-US" sz="1500" i="1" smtClean="0"/>
            </a:br>
            <a:r>
              <a:rPr lang="en-US" sz="1500" i="1" smtClean="0"/>
              <a:t/>
            </a:r>
            <a:br>
              <a:rPr lang="en-US" sz="1500" i="1" smtClean="0"/>
            </a:br>
            <a:r>
              <a:rPr lang="en-US" sz="1500" i="1" smtClean="0"/>
              <a:t>My Captain does not answer, his lips are pale and still;</a:t>
            </a:r>
            <a:br>
              <a:rPr lang="en-US" sz="1500" i="1" smtClean="0"/>
            </a:br>
            <a:r>
              <a:rPr lang="en-US" sz="1500" i="1" smtClean="0"/>
              <a:t>My father does not feel my arm, he has no pulse nor will;</a:t>
            </a:r>
            <a:br>
              <a:rPr lang="en-US" sz="1500" i="1" smtClean="0"/>
            </a:br>
            <a:r>
              <a:rPr lang="en-US" sz="1500" i="1" smtClean="0"/>
              <a:t>The ship is anchored safe and sound, its voyage closed and done;</a:t>
            </a:r>
            <a:br>
              <a:rPr lang="en-US" sz="1500" i="1" smtClean="0"/>
            </a:br>
            <a:r>
              <a:rPr lang="en-US" sz="1500" i="1" smtClean="0"/>
              <a:t>From fearful trip, the victor ship, comes in with object won;</a:t>
            </a:r>
            <a:r>
              <a:rPr lang="en-US" sz="1500" smtClean="0"/>
              <a:t> </a:t>
            </a:r>
            <a:r>
              <a:rPr lang="en-US" sz="1500" i="1" smtClean="0"/>
              <a:t>Exult, O shores, and ring, O bells!</a:t>
            </a:r>
            <a:r>
              <a:rPr lang="en-US" sz="1500" smtClean="0"/>
              <a:t> </a:t>
            </a:r>
            <a:r>
              <a:rPr lang="en-US" sz="1500" i="1" smtClean="0"/>
              <a:t>But I, with mournful tread,</a:t>
            </a:r>
            <a:r>
              <a:rPr lang="en-US" sz="1500" smtClean="0"/>
              <a:t> </a:t>
            </a:r>
            <a:r>
              <a:rPr lang="en-US" sz="1500" i="1" smtClean="0"/>
              <a:t>Walk the deck my Captain lies,</a:t>
            </a:r>
            <a:r>
              <a:rPr lang="en-US" sz="1500" smtClean="0"/>
              <a:t> </a:t>
            </a:r>
            <a:r>
              <a:rPr lang="en-US" sz="1500" i="1" smtClean="0"/>
              <a:t>Fallen cold and dead.</a:t>
            </a:r>
            <a:endParaRPr lang="en-US" sz="1500" smtClean="0"/>
          </a:p>
        </p:txBody>
      </p:sp>
      <p:pic>
        <p:nvPicPr>
          <p:cNvPr id="169986" name="Picture 2" descr="http://movies.ndtv.com/images/PhotoGallery/teachersday2008/3.jpg"/>
          <p:cNvPicPr>
            <a:picLocks noChangeAspect="1" noChangeArrowheads="1"/>
          </p:cNvPicPr>
          <p:nvPr/>
        </p:nvPicPr>
        <p:blipFill>
          <a:blip r:embed="rId2" cstate="print"/>
          <a:srcRect/>
          <a:stretch>
            <a:fillRect/>
          </a:stretch>
        </p:blipFill>
        <p:spPr bwMode="auto">
          <a:xfrm>
            <a:off x="0" y="1447800"/>
            <a:ext cx="4191000" cy="4191000"/>
          </a:xfrm>
          <a:prstGeom prst="rect">
            <a:avLst/>
          </a:prstGeom>
          <a:noFill/>
          <a:ln w="9525">
            <a:noFill/>
            <a:miter lim="800000"/>
            <a:headEnd/>
            <a:tailEnd/>
          </a:ln>
        </p:spPr>
      </p:pic>
      <p:pic>
        <p:nvPicPr>
          <p:cNvPr id="169988" name="Picture 4" descr="http://1.bp.blogspot.com/_MIZuzYd1TxU/SGDiOhBk4BI/AAAAAAAAAX0/ZYyhpv66KRk/s400/DeadPoetsSociety1989CD2.avi_003839798"/>
          <p:cNvPicPr>
            <a:picLocks noChangeAspect="1" noChangeArrowheads="1"/>
          </p:cNvPicPr>
          <p:nvPr/>
        </p:nvPicPr>
        <p:blipFill>
          <a:blip r:embed="rId3" cstate="print"/>
          <a:srcRect/>
          <a:stretch>
            <a:fillRect/>
          </a:stretch>
        </p:blipFill>
        <p:spPr bwMode="auto">
          <a:xfrm>
            <a:off x="3338513" y="3810000"/>
            <a:ext cx="5805487" cy="3048000"/>
          </a:xfrm>
          <a:prstGeom prst="rect">
            <a:avLst/>
          </a:prstGeom>
          <a:noFill/>
          <a:ln w="9525">
            <a:noFill/>
            <a:miter lim="800000"/>
            <a:headEnd/>
            <a:tailEnd/>
          </a:ln>
        </p:spPr>
      </p:pic>
      <p:pic>
        <p:nvPicPr>
          <p:cNvPr id="1026" name="Picture 2" descr="http://www.literaryramblings.com/wp-content/uploads/2013/09/walt-whitma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399" y="950500"/>
            <a:ext cx="1513707" cy="18536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53" presetClass="entr" presetSubtype="0" fill="hold" nodeType="withEffect">
                                  <p:stCondLst>
                                    <p:cond delay="0"/>
                                  </p:stCondLst>
                                  <p:childTnLst>
                                    <p:set>
                                      <p:cBhvr>
                                        <p:cTn id="10" dur="1" fill="hold">
                                          <p:stCondLst>
                                            <p:cond delay="0"/>
                                          </p:stCondLst>
                                        </p:cTn>
                                        <p:tgtEl>
                                          <p:spTgt spid="169986"/>
                                        </p:tgtEl>
                                        <p:attrNameLst>
                                          <p:attrName>style.visibility</p:attrName>
                                        </p:attrNameLst>
                                      </p:cBhvr>
                                      <p:to>
                                        <p:strVal val="visible"/>
                                      </p:to>
                                    </p:set>
                                    <p:anim calcmode="lin" valueType="num">
                                      <p:cBhvr>
                                        <p:cTn id="11" dur="1000" fill="hold"/>
                                        <p:tgtEl>
                                          <p:spTgt spid="169986"/>
                                        </p:tgtEl>
                                        <p:attrNameLst>
                                          <p:attrName>ppt_w</p:attrName>
                                        </p:attrNameLst>
                                      </p:cBhvr>
                                      <p:tavLst>
                                        <p:tav tm="0">
                                          <p:val>
                                            <p:fltVal val="0"/>
                                          </p:val>
                                        </p:tav>
                                        <p:tav tm="100000">
                                          <p:val>
                                            <p:strVal val="#ppt_w"/>
                                          </p:val>
                                        </p:tav>
                                      </p:tavLst>
                                    </p:anim>
                                    <p:anim calcmode="lin" valueType="num">
                                      <p:cBhvr>
                                        <p:cTn id="12" dur="1000" fill="hold"/>
                                        <p:tgtEl>
                                          <p:spTgt spid="169986"/>
                                        </p:tgtEl>
                                        <p:attrNameLst>
                                          <p:attrName>ppt_h</p:attrName>
                                        </p:attrNameLst>
                                      </p:cBhvr>
                                      <p:tavLst>
                                        <p:tav tm="0">
                                          <p:val>
                                            <p:fltVal val="0"/>
                                          </p:val>
                                        </p:tav>
                                        <p:tav tm="100000">
                                          <p:val>
                                            <p:strVal val="#ppt_h"/>
                                          </p:val>
                                        </p:tav>
                                      </p:tavLst>
                                    </p:anim>
                                    <p:animEffect transition="in" filter="fade">
                                      <p:cBhvr>
                                        <p:cTn id="13" dur="1000"/>
                                        <p:tgtEl>
                                          <p:spTgt spid="169986"/>
                                        </p:tgtEl>
                                      </p:cBhvr>
                                    </p:animEffect>
                                  </p:childTnLst>
                                </p:cTn>
                              </p:par>
                              <p:par>
                                <p:cTn id="14" presetID="53" presetClass="entr" presetSubtype="0" fill="hold" nodeType="withEffect">
                                  <p:stCondLst>
                                    <p:cond delay="0"/>
                                  </p:stCondLst>
                                  <p:childTnLst>
                                    <p:set>
                                      <p:cBhvr>
                                        <p:cTn id="15" dur="1" fill="hold">
                                          <p:stCondLst>
                                            <p:cond delay="0"/>
                                          </p:stCondLst>
                                        </p:cTn>
                                        <p:tgtEl>
                                          <p:spTgt spid="169988"/>
                                        </p:tgtEl>
                                        <p:attrNameLst>
                                          <p:attrName>style.visibility</p:attrName>
                                        </p:attrNameLst>
                                      </p:cBhvr>
                                      <p:to>
                                        <p:strVal val="visible"/>
                                      </p:to>
                                    </p:set>
                                    <p:anim calcmode="lin" valueType="num">
                                      <p:cBhvr>
                                        <p:cTn id="16" dur="1000" fill="hold"/>
                                        <p:tgtEl>
                                          <p:spTgt spid="169988"/>
                                        </p:tgtEl>
                                        <p:attrNameLst>
                                          <p:attrName>ppt_w</p:attrName>
                                        </p:attrNameLst>
                                      </p:cBhvr>
                                      <p:tavLst>
                                        <p:tav tm="0">
                                          <p:val>
                                            <p:fltVal val="0"/>
                                          </p:val>
                                        </p:tav>
                                        <p:tav tm="100000">
                                          <p:val>
                                            <p:strVal val="#ppt_w"/>
                                          </p:val>
                                        </p:tav>
                                      </p:tavLst>
                                    </p:anim>
                                    <p:anim calcmode="lin" valueType="num">
                                      <p:cBhvr>
                                        <p:cTn id="17" dur="1000" fill="hold"/>
                                        <p:tgtEl>
                                          <p:spTgt spid="169988"/>
                                        </p:tgtEl>
                                        <p:attrNameLst>
                                          <p:attrName>ppt_h</p:attrName>
                                        </p:attrNameLst>
                                      </p:cBhvr>
                                      <p:tavLst>
                                        <p:tav tm="0">
                                          <p:val>
                                            <p:fltVal val="0"/>
                                          </p:val>
                                        </p:tav>
                                        <p:tav tm="100000">
                                          <p:val>
                                            <p:strVal val="#ppt_h"/>
                                          </p:val>
                                        </p:tav>
                                      </p:tavLst>
                                    </p:anim>
                                    <p:animEffect transition="in" filter="fade">
                                      <p:cBhvr>
                                        <p:cTn id="18" dur="1000"/>
                                        <p:tgtEl>
                                          <p:spTgt spid="169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Johnson’s Reconstruction Plan</a:t>
            </a:r>
            <a:endParaRPr lang="en-US" dirty="0"/>
          </a:p>
        </p:txBody>
      </p:sp>
      <p:sp>
        <p:nvSpPr>
          <p:cNvPr id="3" name="Content Placeholder 2"/>
          <p:cNvSpPr>
            <a:spLocks noGrp="1"/>
          </p:cNvSpPr>
          <p:nvPr>
            <p:ph idx="1"/>
          </p:nvPr>
        </p:nvSpPr>
        <p:spPr>
          <a:xfrm>
            <a:off x="152400" y="1608137"/>
            <a:ext cx="5486400" cy="4708525"/>
          </a:xfrm>
        </p:spPr>
        <p:txBody>
          <a:bodyPr/>
          <a:lstStyle/>
          <a:p>
            <a:pPr eaLnBrk="1" hangingPunct="1">
              <a:lnSpc>
                <a:spcPct val="80000"/>
              </a:lnSpc>
            </a:pPr>
            <a:r>
              <a:rPr lang="en-US" sz="4000" dirty="0" smtClean="0"/>
              <a:t>Johnson’s Plan = Lincoln’s 10% Plan + </a:t>
            </a:r>
          </a:p>
          <a:p>
            <a:pPr lvl="1" eaLnBrk="1" hangingPunct="1">
              <a:lnSpc>
                <a:spcPct val="80000"/>
              </a:lnSpc>
              <a:buFont typeface="Wingdings 2" panose="05020102010507070707" pitchFamily="18" charset="2"/>
              <a:buChar char=""/>
            </a:pPr>
            <a:r>
              <a:rPr lang="en-US" sz="3600" dirty="0" smtClean="0"/>
              <a:t>Leading Confederates were to be disenfranchised</a:t>
            </a:r>
          </a:p>
          <a:p>
            <a:pPr lvl="1" eaLnBrk="1" hangingPunct="1">
              <a:lnSpc>
                <a:spcPct val="80000"/>
              </a:lnSpc>
              <a:buFont typeface="Wingdings 2" panose="05020102010507070707" pitchFamily="18" charset="2"/>
              <a:buChar char=""/>
            </a:pPr>
            <a:r>
              <a:rPr lang="en-US" sz="3600" dirty="0" smtClean="0"/>
              <a:t>The states must protect the rights of freedmen</a:t>
            </a:r>
          </a:p>
        </p:txBody>
      </p:sp>
      <p:pic>
        <p:nvPicPr>
          <p:cNvPr id="3074" name="Picture 2" descr="http://th07.deviantart.net/fs70/PRE/f/2013/062/2/3/andrewjohnsoncolor_by_yolodziej-d5wvc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1150" y="1752600"/>
            <a:ext cx="3319401" cy="4267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7474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3060</TotalTime>
  <Words>1745</Words>
  <Application>Microsoft Office PowerPoint</Application>
  <PresentationFormat>On-screen Show (4:3)</PresentationFormat>
  <Paragraphs>173</Paragraphs>
  <Slides>38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Book Antiqua</vt:lpstr>
      <vt:lpstr>Chiller</vt:lpstr>
      <vt:lpstr>Eras Bold ITC</vt:lpstr>
      <vt:lpstr>Felix Titling</vt:lpstr>
      <vt:lpstr>Footlight MT Light</vt:lpstr>
      <vt:lpstr>Garamond</vt:lpstr>
      <vt:lpstr>Lucida Sans</vt:lpstr>
      <vt:lpstr>Times New Roman</vt:lpstr>
      <vt:lpstr>Wingdings</vt:lpstr>
      <vt:lpstr>Wingdings 2</vt:lpstr>
      <vt:lpstr>Wingdings 3</vt:lpstr>
      <vt:lpstr>Apex</vt:lpstr>
      <vt:lpstr>PowerPoint Presentation</vt:lpstr>
      <vt:lpstr>Reconstruction</vt:lpstr>
      <vt:lpstr>The Problems of Peace</vt:lpstr>
      <vt:lpstr>Presidential Reconstruction</vt:lpstr>
      <vt:lpstr>Congressional Reconstruction</vt:lpstr>
      <vt:lpstr>The Martyrdom of Lincoln</vt:lpstr>
      <vt:lpstr>A President Watching A President</vt:lpstr>
      <vt:lpstr>O Captain! My Captain! – Walt Whitman</vt:lpstr>
      <vt:lpstr>Johnson’s Reconstruction Plan</vt:lpstr>
      <vt:lpstr>Johnson Clashes with Congress </vt:lpstr>
      <vt:lpstr>Rights for Freedmen</vt:lpstr>
      <vt:lpstr>Military Reconstruction</vt:lpstr>
      <vt:lpstr>All Men Are Created Equal?</vt:lpstr>
      <vt:lpstr>Freedmen Define Freedom </vt:lpstr>
      <vt:lpstr>Freedmen Define Freedom</vt:lpstr>
      <vt:lpstr>The Freedman’s Bureau </vt:lpstr>
      <vt:lpstr>Congressional Reconstruction  </vt:lpstr>
      <vt:lpstr>PowerPoint Presentation</vt:lpstr>
      <vt:lpstr>Maintaining Southern Tradition</vt:lpstr>
      <vt:lpstr>Carpetbaggers and Scalawags</vt:lpstr>
      <vt:lpstr>Two views on Southern Reconstruction</vt:lpstr>
      <vt:lpstr>Economic Subservience</vt:lpstr>
      <vt:lpstr>Political Subservience</vt:lpstr>
      <vt:lpstr>The Ku Klux Klan </vt:lpstr>
      <vt:lpstr>Ku Klux Klan</vt:lpstr>
      <vt:lpstr>Saving the Dumb White Folk</vt:lpstr>
      <vt:lpstr>Escaping the South</vt:lpstr>
      <vt:lpstr>Where Do We Go From Here?</vt:lpstr>
      <vt:lpstr>The Heritage of Reconstruction</vt:lpstr>
      <vt:lpstr>When Mama Ain’t Happy…</vt:lpstr>
      <vt:lpstr>Seward’s Folly</vt:lpstr>
      <vt:lpstr>Johnson Walks the Impeachment Plank </vt:lpstr>
      <vt:lpstr>Putting the President on Trial</vt:lpstr>
      <vt:lpstr>Andrew Johnson</vt:lpstr>
      <vt:lpstr>Election of 1868</vt:lpstr>
      <vt:lpstr>“Era of Good Stealings”</vt:lpstr>
      <vt:lpstr>Reconstruction is Rolled Back</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Reconstruction</dc:title>
  <dc:creator>mchanrahan</dc:creator>
  <cp:lastModifiedBy>David Cummings</cp:lastModifiedBy>
  <cp:revision>61</cp:revision>
  <dcterms:created xsi:type="dcterms:W3CDTF">2010-12-02T16:51:08Z</dcterms:created>
  <dcterms:modified xsi:type="dcterms:W3CDTF">2017-10-24T20:48:51Z</dcterms:modified>
</cp:coreProperties>
</file>