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56"/>
  </p:notesMasterIdLst>
  <p:sldIdLst>
    <p:sldId id="440" r:id="rId2"/>
    <p:sldId id="458" r:id="rId3"/>
    <p:sldId id="298" r:id="rId4"/>
    <p:sldId id="299" r:id="rId5"/>
    <p:sldId id="464" r:id="rId6"/>
    <p:sldId id="304" r:id="rId7"/>
    <p:sldId id="310" r:id="rId8"/>
    <p:sldId id="305" r:id="rId9"/>
    <p:sldId id="441" r:id="rId10"/>
    <p:sldId id="317" r:id="rId11"/>
    <p:sldId id="318" r:id="rId12"/>
    <p:sldId id="459" r:id="rId13"/>
    <p:sldId id="460" r:id="rId14"/>
    <p:sldId id="448" r:id="rId15"/>
    <p:sldId id="306" r:id="rId16"/>
    <p:sldId id="324" r:id="rId17"/>
    <p:sldId id="339" r:id="rId18"/>
    <p:sldId id="455" r:id="rId19"/>
    <p:sldId id="466" r:id="rId20"/>
    <p:sldId id="467" r:id="rId21"/>
    <p:sldId id="468" r:id="rId22"/>
    <p:sldId id="471" r:id="rId23"/>
    <p:sldId id="472" r:id="rId24"/>
    <p:sldId id="473" r:id="rId25"/>
    <p:sldId id="474" r:id="rId26"/>
    <p:sldId id="476" r:id="rId27"/>
    <p:sldId id="465" r:id="rId28"/>
    <p:sldId id="451" r:id="rId29"/>
    <p:sldId id="327" r:id="rId30"/>
    <p:sldId id="328" r:id="rId31"/>
    <p:sldId id="454" r:id="rId32"/>
    <p:sldId id="342" r:id="rId33"/>
    <p:sldId id="316" r:id="rId34"/>
    <p:sldId id="381" r:id="rId35"/>
    <p:sldId id="429" r:id="rId36"/>
    <p:sldId id="330" r:id="rId37"/>
    <p:sldId id="346" r:id="rId38"/>
    <p:sldId id="340" r:id="rId39"/>
    <p:sldId id="477" r:id="rId40"/>
    <p:sldId id="461" r:id="rId41"/>
    <p:sldId id="392" r:id="rId42"/>
    <p:sldId id="347" r:id="rId43"/>
    <p:sldId id="393" r:id="rId44"/>
    <p:sldId id="349" r:id="rId45"/>
    <p:sldId id="348" r:id="rId46"/>
    <p:sldId id="480" r:id="rId47"/>
    <p:sldId id="332" r:id="rId48"/>
    <p:sldId id="478" r:id="rId49"/>
    <p:sldId id="333" r:id="rId50"/>
    <p:sldId id="334" r:id="rId51"/>
    <p:sldId id="374" r:id="rId52"/>
    <p:sldId id="335" r:id="rId53"/>
    <p:sldId id="479" r:id="rId54"/>
    <p:sldId id="439"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BEAE9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14" autoAdjust="0"/>
    <p:restoredTop sz="91711" autoAdjust="0"/>
  </p:normalViewPr>
  <p:slideViewPr>
    <p:cSldViewPr>
      <p:cViewPr varScale="1">
        <p:scale>
          <a:sx n="68" d="100"/>
          <a:sy n="68" d="100"/>
        </p:scale>
        <p:origin x="402" y="5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D872D43-4A2E-4C71-B901-1BB57D8D82D4}" type="datetimeFigureOut">
              <a:rPr lang="en-US"/>
              <a:pPr>
                <a:defRPr/>
              </a:pPr>
              <a:t>10/24/2017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323AA51-CDEC-48C0-88BA-B65CB3FD7A22}" type="slidenum">
              <a:rPr lang="en-US"/>
              <a:pPr>
                <a:defRPr/>
              </a:pPr>
              <a:t>‹#›</a:t>
            </a:fld>
            <a:endParaRPr lang="en-US"/>
          </a:p>
        </p:txBody>
      </p:sp>
    </p:spTree>
    <p:extLst>
      <p:ext uri="{BB962C8B-B14F-4D97-AF65-F5344CB8AC3E}">
        <p14:creationId xmlns:p14="http://schemas.microsoft.com/office/powerpoint/2010/main" val="1065590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23AA51-CDEC-48C0-88BA-B65CB3FD7A22}" type="slidenum">
              <a:rPr lang="en-US" smtClean="0"/>
              <a:pPr>
                <a:defRPr/>
              </a:pPr>
              <a:t>1</a:t>
            </a:fld>
            <a:endParaRPr lang="en-US"/>
          </a:p>
        </p:txBody>
      </p:sp>
    </p:spTree>
    <p:extLst>
      <p:ext uri="{BB962C8B-B14F-4D97-AF65-F5344CB8AC3E}">
        <p14:creationId xmlns:p14="http://schemas.microsoft.com/office/powerpoint/2010/main" val="3751475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23AA51-CDEC-48C0-88BA-B65CB3FD7A22}" type="slidenum">
              <a:rPr lang="en-US" smtClean="0"/>
              <a:pPr>
                <a:defRPr/>
              </a:pPr>
              <a:t>12</a:t>
            </a:fld>
            <a:endParaRPr lang="en-US"/>
          </a:p>
        </p:txBody>
      </p:sp>
    </p:spTree>
    <p:extLst>
      <p:ext uri="{BB962C8B-B14F-4D97-AF65-F5344CB8AC3E}">
        <p14:creationId xmlns:p14="http://schemas.microsoft.com/office/powerpoint/2010/main" val="1050792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23AA51-CDEC-48C0-88BA-B65CB3FD7A22}" type="slidenum">
              <a:rPr lang="en-US" smtClean="0"/>
              <a:pPr>
                <a:defRPr/>
              </a:pPr>
              <a:t>13</a:t>
            </a:fld>
            <a:endParaRPr lang="en-US"/>
          </a:p>
        </p:txBody>
      </p:sp>
    </p:spTree>
    <p:extLst>
      <p:ext uri="{BB962C8B-B14F-4D97-AF65-F5344CB8AC3E}">
        <p14:creationId xmlns:p14="http://schemas.microsoft.com/office/powerpoint/2010/main" val="3024767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23AA51-CDEC-48C0-88BA-B65CB3FD7A22}" type="slidenum">
              <a:rPr lang="en-US" smtClean="0"/>
              <a:pPr>
                <a:defRPr/>
              </a:pPr>
              <a:t>14</a:t>
            </a:fld>
            <a:endParaRPr lang="en-US"/>
          </a:p>
        </p:txBody>
      </p:sp>
    </p:spTree>
    <p:extLst>
      <p:ext uri="{BB962C8B-B14F-4D97-AF65-F5344CB8AC3E}">
        <p14:creationId xmlns:p14="http://schemas.microsoft.com/office/powerpoint/2010/main" val="2531016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23AA51-CDEC-48C0-88BA-B65CB3FD7A22}" type="slidenum">
              <a:rPr lang="en-US" smtClean="0"/>
              <a:pPr>
                <a:defRPr/>
              </a:pPr>
              <a:t>15</a:t>
            </a:fld>
            <a:endParaRPr lang="en-US"/>
          </a:p>
        </p:txBody>
      </p:sp>
    </p:spTree>
    <p:extLst>
      <p:ext uri="{BB962C8B-B14F-4D97-AF65-F5344CB8AC3E}">
        <p14:creationId xmlns:p14="http://schemas.microsoft.com/office/powerpoint/2010/main" val="1253898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23AA51-CDEC-48C0-88BA-B65CB3FD7A22}" type="slidenum">
              <a:rPr lang="en-US" smtClean="0"/>
              <a:pPr>
                <a:defRPr/>
              </a:pPr>
              <a:t>16</a:t>
            </a:fld>
            <a:endParaRPr lang="en-US"/>
          </a:p>
        </p:txBody>
      </p:sp>
    </p:spTree>
    <p:extLst>
      <p:ext uri="{BB962C8B-B14F-4D97-AF65-F5344CB8AC3E}">
        <p14:creationId xmlns:p14="http://schemas.microsoft.com/office/powerpoint/2010/main" val="3806212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23AA51-CDEC-48C0-88BA-B65CB3FD7A22}" type="slidenum">
              <a:rPr lang="en-US" smtClean="0"/>
              <a:pPr>
                <a:defRPr/>
              </a:pPr>
              <a:t>17</a:t>
            </a:fld>
            <a:endParaRPr lang="en-US"/>
          </a:p>
        </p:txBody>
      </p:sp>
    </p:spTree>
    <p:extLst>
      <p:ext uri="{BB962C8B-B14F-4D97-AF65-F5344CB8AC3E}">
        <p14:creationId xmlns:p14="http://schemas.microsoft.com/office/powerpoint/2010/main" val="771442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23AA51-CDEC-48C0-88BA-B65CB3FD7A22}" type="slidenum">
              <a:rPr lang="en-US" smtClean="0"/>
              <a:pPr>
                <a:defRPr/>
              </a:pPr>
              <a:t>18</a:t>
            </a:fld>
            <a:endParaRPr lang="en-US"/>
          </a:p>
        </p:txBody>
      </p:sp>
    </p:spTree>
    <p:extLst>
      <p:ext uri="{BB962C8B-B14F-4D97-AF65-F5344CB8AC3E}">
        <p14:creationId xmlns:p14="http://schemas.microsoft.com/office/powerpoint/2010/main" val="405413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23AA51-CDEC-48C0-88BA-B65CB3FD7A22}" type="slidenum">
              <a:rPr lang="en-US" smtClean="0"/>
              <a:pPr>
                <a:defRPr/>
              </a:pPr>
              <a:t>19</a:t>
            </a:fld>
            <a:endParaRPr lang="en-US"/>
          </a:p>
        </p:txBody>
      </p:sp>
    </p:spTree>
    <p:extLst>
      <p:ext uri="{BB962C8B-B14F-4D97-AF65-F5344CB8AC3E}">
        <p14:creationId xmlns:p14="http://schemas.microsoft.com/office/powerpoint/2010/main" val="257901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Placeholder 2"/>
          <p:cNvSpPr>
            <a:spLocks noGrp="1" noRot="1" noChangeAspect="1"/>
          </p:cNvSpPr>
          <p:nvPr>
            <p:ph type="sldImg"/>
          </p:nvPr>
        </p:nvSpPr>
        <p:spPr bwMode="auto">
          <a:noFill/>
          <a:ln>
            <a:solidFill>
              <a:srgbClr val="000000"/>
            </a:solidFill>
            <a:miter lim="800000"/>
            <a:headEnd/>
            <a:tailEnd/>
          </a:ln>
        </p:spPr>
      </p:sp>
      <p:sp>
        <p:nvSpPr>
          <p:cNvPr id="41986" name="Placeholder 3"/>
          <p:cNvSpPr>
            <a:spLocks noGrp="1"/>
          </p:cNvSpPr>
          <p:nvPr>
            <p:ph type="body" idx="1"/>
          </p:nvPr>
        </p:nvSpPr>
        <p:spPr bwMode="auto">
          <a:noFill/>
        </p:spPr>
        <p:txBody>
          <a:bodyPr wrap="square" numCol="1" anchor="t" anchorCtr="0" compatLnSpc="1">
            <a:prstTxWarp prst="textNoShape">
              <a:avLst/>
            </a:prstTxWarp>
          </a:bodyPr>
          <a:lstStyle/>
          <a:p>
            <a:r>
              <a:rPr lang="en-US" b="1" dirty="0" smtClean="0">
                <a:latin typeface="Calibri" pitchFamily="-123" charset="0"/>
              </a:rPr>
              <a:t>Discussion:</a:t>
            </a:r>
            <a:endParaRPr lang="en-US" b="1" dirty="0">
              <a:latin typeface="Calibri" pitchFamily="-123" charset="0"/>
            </a:endParaRPr>
          </a:p>
          <a:p>
            <a:r>
              <a:rPr lang="en-US" dirty="0" smtClean="0">
                <a:latin typeface="Calibri" pitchFamily="-123" charset="0"/>
              </a:rPr>
              <a:t>Why </a:t>
            </a:r>
            <a:r>
              <a:rPr lang="en-US" dirty="0">
                <a:latin typeface="Calibri" pitchFamily="-123" charset="0"/>
              </a:rPr>
              <a:t>do you think the Civil War is sometimes called the “Boys’ War?”</a:t>
            </a:r>
          </a:p>
          <a:p>
            <a:endParaRPr lang="en-US" dirty="0">
              <a:latin typeface="Calibri" pitchFamily="-123" charset="0"/>
            </a:endParaRPr>
          </a:p>
          <a:p>
            <a:r>
              <a:rPr lang="en-US" dirty="0">
                <a:latin typeface="Calibri" pitchFamily="-123" charset="0"/>
              </a:rPr>
              <a:t>How many Union Soldiers were under 16?</a:t>
            </a:r>
          </a:p>
          <a:p>
            <a:endParaRPr lang="en-US" dirty="0">
              <a:latin typeface="Calibri" pitchFamily="-123" charset="0"/>
            </a:endParaRPr>
          </a:p>
          <a:p>
            <a:r>
              <a:rPr lang="en-US" dirty="0">
                <a:latin typeface="Calibri" pitchFamily="-123" charset="0"/>
              </a:rPr>
              <a:t>How many soldiers were between 16 and 23?</a:t>
            </a:r>
          </a:p>
          <a:p>
            <a:endParaRPr lang="en-US" dirty="0">
              <a:latin typeface="Calibri" pitchFamily="-123" charset="0"/>
            </a:endParaRPr>
          </a:p>
          <a:p>
            <a:r>
              <a:rPr lang="en-US" dirty="0">
                <a:latin typeface="Calibri" pitchFamily="-123" charset="0"/>
              </a:rPr>
              <a:t>How </a:t>
            </a:r>
            <a:r>
              <a:rPr lang="en-US" dirty="0" smtClean="0">
                <a:latin typeface="Calibri" pitchFamily="-123" charset="0"/>
              </a:rPr>
              <a:t>many </a:t>
            </a:r>
            <a:r>
              <a:rPr lang="en-US" dirty="0">
                <a:latin typeface="Calibri" pitchFamily="-123" charset="0"/>
              </a:rPr>
              <a:t>were over 23?</a:t>
            </a:r>
          </a:p>
          <a:p>
            <a:endParaRPr lang="en-US" dirty="0">
              <a:latin typeface="Calibri" pitchFamily="-123" charset="0"/>
            </a:endParaRPr>
          </a:p>
          <a:p>
            <a:r>
              <a:rPr lang="en-US" dirty="0">
                <a:latin typeface="Calibri" pitchFamily="-123" charset="0"/>
              </a:rPr>
              <a:t>Do you think most soldiers in the Confederate army would have been older or younger?  Why?</a:t>
            </a:r>
          </a:p>
          <a:p>
            <a:pPr eaLnBrk="1" hangingPunct="1"/>
            <a:endParaRPr lang="en-US" dirty="0" smtClean="0"/>
          </a:p>
          <a:p>
            <a:pPr eaLnBrk="1" hangingPunct="1"/>
            <a:endParaRPr lang="en-US" dirty="0"/>
          </a:p>
        </p:txBody>
      </p:sp>
    </p:spTree>
    <p:extLst>
      <p:ext uri="{BB962C8B-B14F-4D97-AF65-F5344CB8AC3E}">
        <p14:creationId xmlns:p14="http://schemas.microsoft.com/office/powerpoint/2010/main" val="4063848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23AA51-CDEC-48C0-88BA-B65CB3FD7A22}" type="slidenum">
              <a:rPr lang="en-US" smtClean="0"/>
              <a:pPr>
                <a:defRPr/>
              </a:pPr>
              <a:t>21</a:t>
            </a:fld>
            <a:endParaRPr lang="en-US"/>
          </a:p>
        </p:txBody>
      </p:sp>
    </p:spTree>
    <p:extLst>
      <p:ext uri="{BB962C8B-B14F-4D97-AF65-F5344CB8AC3E}">
        <p14:creationId xmlns:p14="http://schemas.microsoft.com/office/powerpoint/2010/main" val="3597773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23AA51-CDEC-48C0-88BA-B65CB3FD7A22}" type="slidenum">
              <a:rPr lang="en-US" smtClean="0"/>
              <a:pPr>
                <a:defRPr/>
              </a:pPr>
              <a:t>3</a:t>
            </a:fld>
            <a:endParaRPr lang="en-US"/>
          </a:p>
        </p:txBody>
      </p:sp>
    </p:spTree>
    <p:extLst>
      <p:ext uri="{BB962C8B-B14F-4D97-AF65-F5344CB8AC3E}">
        <p14:creationId xmlns:p14="http://schemas.microsoft.com/office/powerpoint/2010/main" val="3884882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dirty="0" smtClean="0"/>
          </a:p>
          <a:p>
            <a:pPr>
              <a:spcBef>
                <a:spcPct val="0"/>
              </a:spcBef>
            </a:pPr>
            <a:r>
              <a:rPr lang="en-US" b="1" dirty="0" smtClean="0"/>
              <a:t>Notes for the Teacher:</a:t>
            </a:r>
            <a:endParaRPr lang="en-US" dirty="0"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BAA864-BCAC-459B-88A0-F7DC7222F05D}" type="slidenum">
              <a:rPr lang="en-US">
                <a:ea typeface="ＭＳ Ｐゴシック" pitchFamily="-123" charset="-128"/>
                <a:cs typeface="ＭＳ Ｐゴシック" pitchFamily="-123" charset="-128"/>
              </a:rPr>
              <a:pPr fontAlgn="base">
                <a:spcBef>
                  <a:spcPct val="0"/>
                </a:spcBef>
                <a:spcAft>
                  <a:spcPct val="0"/>
                </a:spcAft>
              </a:pPr>
              <a:t>22</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3141466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69A5E0-3AE5-4014-940E-35700542EA4F}" type="slidenum">
              <a:rPr lang="en-US">
                <a:ea typeface="ＭＳ Ｐゴシック" pitchFamily="-123" charset="-128"/>
                <a:cs typeface="ＭＳ Ｐゴシック" pitchFamily="-123" charset="-128"/>
              </a:rPr>
              <a:pPr fontAlgn="base">
                <a:spcBef>
                  <a:spcPct val="0"/>
                </a:spcBef>
                <a:spcAft>
                  <a:spcPct val="0"/>
                </a:spcAft>
                <a:defRPr/>
              </a:pPr>
              <a:t>23</a:t>
            </a:fld>
            <a:endParaRPr lang="en-US">
              <a:ea typeface="ＭＳ Ｐゴシック" pitchFamily="-123" charset="-128"/>
              <a:cs typeface="ＭＳ Ｐゴシック" pitchFamily="-123" charset="-128"/>
            </a:endParaRPr>
          </a:p>
        </p:txBody>
      </p:sp>
      <p:sp>
        <p:nvSpPr>
          <p:cNvPr id="819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a:p>
        </p:txBody>
      </p:sp>
    </p:spTree>
    <p:extLst>
      <p:ext uri="{BB962C8B-B14F-4D97-AF65-F5344CB8AC3E}">
        <p14:creationId xmlns:p14="http://schemas.microsoft.com/office/powerpoint/2010/main" val="649328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06B19A-D00E-4E89-A534-87636DAB0C82}" type="slidenum">
              <a:rPr lang="en-US">
                <a:ea typeface="ＭＳ Ｐゴシック" pitchFamily="-123" charset="-128"/>
                <a:cs typeface="ＭＳ Ｐゴシック" pitchFamily="-123" charset="-128"/>
              </a:rPr>
              <a:pPr fontAlgn="base">
                <a:spcBef>
                  <a:spcPct val="0"/>
                </a:spcBef>
                <a:spcAft>
                  <a:spcPct val="0"/>
                </a:spcAft>
                <a:defRPr/>
              </a:pPr>
              <a:t>24</a:t>
            </a:fld>
            <a:endParaRPr lang="en-US">
              <a:ea typeface="ＭＳ Ｐゴシック" pitchFamily="-123" charset="-128"/>
              <a:cs typeface="ＭＳ Ｐゴシック" pitchFamily="-123" charset="-128"/>
            </a:endParaRPr>
          </a:p>
        </p:txBody>
      </p:sp>
      <p:sp>
        <p:nvSpPr>
          <p:cNvPr id="839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464225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23AA51-CDEC-48C0-88BA-B65CB3FD7A22}" type="slidenum">
              <a:rPr lang="en-US" smtClean="0"/>
              <a:pPr>
                <a:defRPr/>
              </a:pPr>
              <a:t>25</a:t>
            </a:fld>
            <a:endParaRPr lang="en-US"/>
          </a:p>
        </p:txBody>
      </p:sp>
    </p:spTree>
    <p:extLst>
      <p:ext uri="{BB962C8B-B14F-4D97-AF65-F5344CB8AC3E}">
        <p14:creationId xmlns:p14="http://schemas.microsoft.com/office/powerpoint/2010/main" val="3646263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23AA51-CDEC-48C0-88BA-B65CB3FD7A22}" type="slidenum">
              <a:rPr lang="en-US" smtClean="0"/>
              <a:pPr>
                <a:defRPr/>
              </a:pPr>
              <a:t>26</a:t>
            </a:fld>
            <a:endParaRPr lang="en-US"/>
          </a:p>
        </p:txBody>
      </p:sp>
    </p:spTree>
    <p:extLst>
      <p:ext uri="{BB962C8B-B14F-4D97-AF65-F5344CB8AC3E}">
        <p14:creationId xmlns:p14="http://schemas.microsoft.com/office/powerpoint/2010/main" val="3373437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23AA51-CDEC-48C0-88BA-B65CB3FD7A22}" type="slidenum">
              <a:rPr lang="en-US" smtClean="0"/>
              <a:pPr>
                <a:defRPr/>
              </a:pPr>
              <a:t>28</a:t>
            </a:fld>
            <a:endParaRPr lang="en-US"/>
          </a:p>
        </p:txBody>
      </p:sp>
    </p:spTree>
    <p:extLst>
      <p:ext uri="{BB962C8B-B14F-4D97-AF65-F5344CB8AC3E}">
        <p14:creationId xmlns:p14="http://schemas.microsoft.com/office/powerpoint/2010/main" val="3855040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23AA51-CDEC-48C0-88BA-B65CB3FD7A22}" type="slidenum">
              <a:rPr lang="en-US" smtClean="0"/>
              <a:pPr>
                <a:defRPr/>
              </a:pPr>
              <a:t>29</a:t>
            </a:fld>
            <a:endParaRPr lang="en-US"/>
          </a:p>
        </p:txBody>
      </p:sp>
    </p:spTree>
    <p:extLst>
      <p:ext uri="{BB962C8B-B14F-4D97-AF65-F5344CB8AC3E}">
        <p14:creationId xmlns:p14="http://schemas.microsoft.com/office/powerpoint/2010/main" val="3778143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23AA51-CDEC-48C0-88BA-B65CB3FD7A22}" type="slidenum">
              <a:rPr lang="en-US" smtClean="0"/>
              <a:pPr>
                <a:defRPr/>
              </a:pPr>
              <a:t>30</a:t>
            </a:fld>
            <a:endParaRPr lang="en-US"/>
          </a:p>
        </p:txBody>
      </p:sp>
    </p:spTree>
    <p:extLst>
      <p:ext uri="{BB962C8B-B14F-4D97-AF65-F5344CB8AC3E}">
        <p14:creationId xmlns:p14="http://schemas.microsoft.com/office/powerpoint/2010/main" val="2773792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23AA51-CDEC-48C0-88BA-B65CB3FD7A22}" type="slidenum">
              <a:rPr lang="en-US" smtClean="0"/>
              <a:pPr>
                <a:defRPr/>
              </a:pPr>
              <a:t>31</a:t>
            </a:fld>
            <a:endParaRPr lang="en-US"/>
          </a:p>
        </p:txBody>
      </p:sp>
    </p:spTree>
    <p:extLst>
      <p:ext uri="{BB962C8B-B14F-4D97-AF65-F5344CB8AC3E}">
        <p14:creationId xmlns:p14="http://schemas.microsoft.com/office/powerpoint/2010/main" val="13084056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23AA51-CDEC-48C0-88BA-B65CB3FD7A22}" type="slidenum">
              <a:rPr lang="en-US" smtClean="0"/>
              <a:pPr>
                <a:defRPr/>
              </a:pPr>
              <a:t>32</a:t>
            </a:fld>
            <a:endParaRPr lang="en-US"/>
          </a:p>
        </p:txBody>
      </p:sp>
    </p:spTree>
    <p:extLst>
      <p:ext uri="{BB962C8B-B14F-4D97-AF65-F5344CB8AC3E}">
        <p14:creationId xmlns:p14="http://schemas.microsoft.com/office/powerpoint/2010/main" val="3928531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23AA51-CDEC-48C0-88BA-B65CB3FD7A22}" type="slidenum">
              <a:rPr lang="en-US" smtClean="0"/>
              <a:pPr>
                <a:defRPr/>
              </a:pPr>
              <a:t>4</a:t>
            </a:fld>
            <a:endParaRPr lang="en-US"/>
          </a:p>
        </p:txBody>
      </p:sp>
    </p:spTree>
    <p:extLst>
      <p:ext uri="{BB962C8B-B14F-4D97-AF65-F5344CB8AC3E}">
        <p14:creationId xmlns:p14="http://schemas.microsoft.com/office/powerpoint/2010/main" val="2267713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23AA51-CDEC-48C0-88BA-B65CB3FD7A22}" type="slidenum">
              <a:rPr lang="en-US" smtClean="0"/>
              <a:pPr>
                <a:defRPr/>
              </a:pPr>
              <a:t>33</a:t>
            </a:fld>
            <a:endParaRPr lang="en-US"/>
          </a:p>
        </p:txBody>
      </p:sp>
    </p:spTree>
    <p:extLst>
      <p:ext uri="{BB962C8B-B14F-4D97-AF65-F5344CB8AC3E}">
        <p14:creationId xmlns:p14="http://schemas.microsoft.com/office/powerpoint/2010/main" val="10676728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23AA51-CDEC-48C0-88BA-B65CB3FD7A22}" type="slidenum">
              <a:rPr lang="en-US" smtClean="0"/>
              <a:pPr>
                <a:defRPr/>
              </a:pPr>
              <a:t>34</a:t>
            </a:fld>
            <a:endParaRPr lang="en-US"/>
          </a:p>
        </p:txBody>
      </p:sp>
    </p:spTree>
    <p:extLst>
      <p:ext uri="{BB962C8B-B14F-4D97-AF65-F5344CB8AC3E}">
        <p14:creationId xmlns:p14="http://schemas.microsoft.com/office/powerpoint/2010/main" val="32581728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23AA51-CDEC-48C0-88BA-B65CB3FD7A22}" type="slidenum">
              <a:rPr lang="en-US" smtClean="0"/>
              <a:pPr>
                <a:defRPr/>
              </a:pPr>
              <a:t>35</a:t>
            </a:fld>
            <a:endParaRPr lang="en-US"/>
          </a:p>
        </p:txBody>
      </p:sp>
    </p:spTree>
    <p:extLst>
      <p:ext uri="{BB962C8B-B14F-4D97-AF65-F5344CB8AC3E}">
        <p14:creationId xmlns:p14="http://schemas.microsoft.com/office/powerpoint/2010/main" val="40642926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23AA51-CDEC-48C0-88BA-B65CB3FD7A22}" type="slidenum">
              <a:rPr lang="en-US" smtClean="0"/>
              <a:pPr>
                <a:defRPr/>
              </a:pPr>
              <a:t>36</a:t>
            </a:fld>
            <a:endParaRPr lang="en-US"/>
          </a:p>
        </p:txBody>
      </p:sp>
    </p:spTree>
    <p:extLst>
      <p:ext uri="{BB962C8B-B14F-4D97-AF65-F5344CB8AC3E}">
        <p14:creationId xmlns:p14="http://schemas.microsoft.com/office/powerpoint/2010/main" val="8196629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23AA51-CDEC-48C0-88BA-B65CB3FD7A22}" type="slidenum">
              <a:rPr lang="en-US" smtClean="0"/>
              <a:pPr>
                <a:defRPr/>
              </a:pPr>
              <a:t>37</a:t>
            </a:fld>
            <a:endParaRPr lang="en-US"/>
          </a:p>
        </p:txBody>
      </p:sp>
    </p:spTree>
    <p:extLst>
      <p:ext uri="{BB962C8B-B14F-4D97-AF65-F5344CB8AC3E}">
        <p14:creationId xmlns:p14="http://schemas.microsoft.com/office/powerpoint/2010/main" val="10307263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23AA51-CDEC-48C0-88BA-B65CB3FD7A22}" type="slidenum">
              <a:rPr lang="en-US" smtClean="0"/>
              <a:pPr>
                <a:defRPr/>
              </a:pPr>
              <a:t>38</a:t>
            </a:fld>
            <a:endParaRPr lang="en-US"/>
          </a:p>
        </p:txBody>
      </p:sp>
    </p:spTree>
    <p:extLst>
      <p:ext uri="{BB962C8B-B14F-4D97-AF65-F5344CB8AC3E}">
        <p14:creationId xmlns:p14="http://schemas.microsoft.com/office/powerpoint/2010/main" val="37801685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2E78C5-7FC6-4D73-8F56-025BAE1E48F6}" type="slidenum">
              <a:rPr lang="en-US" smtClean="0"/>
              <a:pPr/>
              <a:t>41</a:t>
            </a:fld>
            <a:endParaRPr lang="en-US"/>
          </a:p>
        </p:txBody>
      </p:sp>
    </p:spTree>
    <p:extLst>
      <p:ext uri="{BB962C8B-B14F-4D97-AF65-F5344CB8AC3E}">
        <p14:creationId xmlns:p14="http://schemas.microsoft.com/office/powerpoint/2010/main" val="31489053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Pickett’s Charge: After Confederate attacks on both Union flanks had failed the day and night before, Lee was determined to strike the Union center on the third day. Approximately 12,500 men in nine infantry brigades advanced over open fields for three-quarters of a mile under heavy Union artillery and rifle fire. Although some Confederates were able to breach the low stone wall that shielded many of the Union defenders, they could not maintain their hold and were repulsed with over 50% casualties.</a:t>
            </a:r>
            <a:endParaRPr lang="en-US" dirty="0"/>
          </a:p>
        </p:txBody>
      </p:sp>
      <p:sp>
        <p:nvSpPr>
          <p:cNvPr id="4" name="Slide Number Placeholder 3"/>
          <p:cNvSpPr>
            <a:spLocks noGrp="1"/>
          </p:cNvSpPr>
          <p:nvPr>
            <p:ph type="sldNum" sz="quarter" idx="10"/>
          </p:nvPr>
        </p:nvSpPr>
        <p:spPr/>
        <p:txBody>
          <a:bodyPr/>
          <a:lstStyle/>
          <a:p>
            <a:pPr>
              <a:defRPr/>
            </a:pPr>
            <a:fld id="{F323AA51-CDEC-48C0-88BA-B65CB3FD7A22}" type="slidenum">
              <a:rPr lang="en-US" smtClean="0"/>
              <a:pPr>
                <a:defRPr/>
              </a:pPr>
              <a:t>42</a:t>
            </a:fld>
            <a:endParaRPr lang="en-US"/>
          </a:p>
        </p:txBody>
      </p:sp>
    </p:spTree>
    <p:extLst>
      <p:ext uri="{BB962C8B-B14F-4D97-AF65-F5344CB8AC3E}">
        <p14:creationId xmlns:p14="http://schemas.microsoft.com/office/powerpoint/2010/main" val="31567769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 8,000 dead</a:t>
            </a:r>
          </a:p>
          <a:p>
            <a:r>
              <a:rPr lang="en-US" dirty="0" smtClean="0"/>
              <a:t>Almost 30,000</a:t>
            </a:r>
            <a:r>
              <a:rPr lang="en-US" baseline="0" dirty="0" smtClean="0"/>
              <a:t> wounded</a:t>
            </a:r>
          </a:p>
          <a:p>
            <a:r>
              <a:rPr lang="en-US" baseline="0" dirty="0" smtClean="0"/>
              <a:t>Over 10,000 captured or missing</a:t>
            </a:r>
            <a:endParaRPr lang="en-US" dirty="0"/>
          </a:p>
        </p:txBody>
      </p:sp>
      <p:sp>
        <p:nvSpPr>
          <p:cNvPr id="4" name="Slide Number Placeholder 3"/>
          <p:cNvSpPr>
            <a:spLocks noGrp="1"/>
          </p:cNvSpPr>
          <p:nvPr>
            <p:ph type="sldNum" sz="quarter" idx="10"/>
          </p:nvPr>
        </p:nvSpPr>
        <p:spPr/>
        <p:txBody>
          <a:bodyPr/>
          <a:lstStyle/>
          <a:p>
            <a:pPr>
              <a:defRPr/>
            </a:pPr>
            <a:fld id="{F323AA51-CDEC-48C0-88BA-B65CB3FD7A22}" type="slidenum">
              <a:rPr lang="en-US" smtClean="0"/>
              <a:pPr>
                <a:defRPr/>
              </a:pPr>
              <a:t>43</a:t>
            </a:fld>
            <a:endParaRPr lang="en-US"/>
          </a:p>
        </p:txBody>
      </p:sp>
    </p:spTree>
    <p:extLst>
      <p:ext uri="{BB962C8B-B14F-4D97-AF65-F5344CB8AC3E}">
        <p14:creationId xmlns:p14="http://schemas.microsoft.com/office/powerpoint/2010/main" val="4837276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23AA51-CDEC-48C0-88BA-B65CB3FD7A22}" type="slidenum">
              <a:rPr lang="en-US" smtClean="0"/>
              <a:pPr>
                <a:defRPr/>
              </a:pPr>
              <a:t>44</a:t>
            </a:fld>
            <a:endParaRPr lang="en-US"/>
          </a:p>
        </p:txBody>
      </p:sp>
    </p:spTree>
    <p:extLst>
      <p:ext uri="{BB962C8B-B14F-4D97-AF65-F5344CB8AC3E}">
        <p14:creationId xmlns:p14="http://schemas.microsoft.com/office/powerpoint/2010/main" val="80223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23AA51-CDEC-48C0-88BA-B65CB3FD7A22}" type="slidenum">
              <a:rPr lang="en-US" smtClean="0"/>
              <a:pPr>
                <a:defRPr/>
              </a:pPr>
              <a:t>6</a:t>
            </a:fld>
            <a:endParaRPr lang="en-US"/>
          </a:p>
        </p:txBody>
      </p:sp>
    </p:spTree>
    <p:extLst>
      <p:ext uri="{BB962C8B-B14F-4D97-AF65-F5344CB8AC3E}">
        <p14:creationId xmlns:p14="http://schemas.microsoft.com/office/powerpoint/2010/main" val="32434806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23AA51-CDEC-48C0-88BA-B65CB3FD7A22}" type="slidenum">
              <a:rPr lang="en-US" smtClean="0"/>
              <a:pPr>
                <a:defRPr/>
              </a:pPr>
              <a:t>45</a:t>
            </a:fld>
            <a:endParaRPr lang="en-US"/>
          </a:p>
        </p:txBody>
      </p:sp>
    </p:spTree>
    <p:extLst>
      <p:ext uri="{BB962C8B-B14F-4D97-AF65-F5344CB8AC3E}">
        <p14:creationId xmlns:p14="http://schemas.microsoft.com/office/powerpoint/2010/main" val="27252774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23AA51-CDEC-48C0-88BA-B65CB3FD7A22}" type="slidenum">
              <a:rPr lang="en-US" smtClean="0"/>
              <a:pPr>
                <a:defRPr/>
              </a:pPr>
              <a:t>47</a:t>
            </a:fld>
            <a:endParaRPr lang="en-US"/>
          </a:p>
        </p:txBody>
      </p:sp>
    </p:spTree>
    <p:extLst>
      <p:ext uri="{BB962C8B-B14F-4D97-AF65-F5344CB8AC3E}">
        <p14:creationId xmlns:p14="http://schemas.microsoft.com/office/powerpoint/2010/main" val="6781344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23AA51-CDEC-48C0-88BA-B65CB3FD7A22}" type="slidenum">
              <a:rPr lang="en-US" smtClean="0"/>
              <a:pPr>
                <a:defRPr/>
              </a:pPr>
              <a:t>49</a:t>
            </a:fld>
            <a:endParaRPr lang="en-US"/>
          </a:p>
        </p:txBody>
      </p:sp>
    </p:spTree>
    <p:extLst>
      <p:ext uri="{BB962C8B-B14F-4D97-AF65-F5344CB8AC3E}">
        <p14:creationId xmlns:p14="http://schemas.microsoft.com/office/powerpoint/2010/main" val="29131653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23AA51-CDEC-48C0-88BA-B65CB3FD7A22}" type="slidenum">
              <a:rPr lang="en-US" smtClean="0"/>
              <a:pPr>
                <a:defRPr/>
              </a:pPr>
              <a:t>50</a:t>
            </a:fld>
            <a:endParaRPr lang="en-US"/>
          </a:p>
        </p:txBody>
      </p:sp>
    </p:spTree>
    <p:extLst>
      <p:ext uri="{BB962C8B-B14F-4D97-AF65-F5344CB8AC3E}">
        <p14:creationId xmlns:p14="http://schemas.microsoft.com/office/powerpoint/2010/main" val="34768569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23AA51-CDEC-48C0-88BA-B65CB3FD7A22}" type="slidenum">
              <a:rPr lang="en-US" smtClean="0"/>
              <a:pPr>
                <a:defRPr/>
              </a:pPr>
              <a:t>51</a:t>
            </a:fld>
            <a:endParaRPr lang="en-US"/>
          </a:p>
        </p:txBody>
      </p:sp>
    </p:spTree>
    <p:extLst>
      <p:ext uri="{BB962C8B-B14F-4D97-AF65-F5344CB8AC3E}">
        <p14:creationId xmlns:p14="http://schemas.microsoft.com/office/powerpoint/2010/main" val="11854909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23AA51-CDEC-48C0-88BA-B65CB3FD7A22}" type="slidenum">
              <a:rPr lang="en-US" smtClean="0"/>
              <a:pPr>
                <a:defRPr/>
              </a:pPr>
              <a:t>52</a:t>
            </a:fld>
            <a:endParaRPr lang="en-US"/>
          </a:p>
        </p:txBody>
      </p:sp>
    </p:spTree>
    <p:extLst>
      <p:ext uri="{BB962C8B-B14F-4D97-AF65-F5344CB8AC3E}">
        <p14:creationId xmlns:p14="http://schemas.microsoft.com/office/powerpoint/2010/main" val="13963721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23AA51-CDEC-48C0-88BA-B65CB3FD7A22}" type="slidenum">
              <a:rPr lang="en-US" smtClean="0"/>
              <a:pPr>
                <a:defRPr/>
              </a:pPr>
              <a:t>54</a:t>
            </a:fld>
            <a:endParaRPr lang="en-US"/>
          </a:p>
        </p:txBody>
      </p:sp>
    </p:spTree>
    <p:extLst>
      <p:ext uri="{BB962C8B-B14F-4D97-AF65-F5344CB8AC3E}">
        <p14:creationId xmlns:p14="http://schemas.microsoft.com/office/powerpoint/2010/main" val="876602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23AA51-CDEC-48C0-88BA-B65CB3FD7A22}" type="slidenum">
              <a:rPr lang="en-US" smtClean="0"/>
              <a:pPr>
                <a:defRPr/>
              </a:pPr>
              <a:t>7</a:t>
            </a:fld>
            <a:endParaRPr lang="en-US"/>
          </a:p>
        </p:txBody>
      </p:sp>
    </p:spTree>
    <p:extLst>
      <p:ext uri="{BB962C8B-B14F-4D97-AF65-F5344CB8AC3E}">
        <p14:creationId xmlns:p14="http://schemas.microsoft.com/office/powerpoint/2010/main" val="1156444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23AA51-CDEC-48C0-88BA-B65CB3FD7A22}" type="slidenum">
              <a:rPr lang="en-US" smtClean="0"/>
              <a:pPr>
                <a:defRPr/>
              </a:pPr>
              <a:t>8</a:t>
            </a:fld>
            <a:endParaRPr lang="en-US"/>
          </a:p>
        </p:txBody>
      </p:sp>
    </p:spTree>
    <p:extLst>
      <p:ext uri="{BB962C8B-B14F-4D97-AF65-F5344CB8AC3E}">
        <p14:creationId xmlns:p14="http://schemas.microsoft.com/office/powerpoint/2010/main" val="2782863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23AA51-CDEC-48C0-88BA-B65CB3FD7A22}" type="slidenum">
              <a:rPr lang="en-US" smtClean="0"/>
              <a:pPr>
                <a:defRPr/>
              </a:pPr>
              <a:t>9</a:t>
            </a:fld>
            <a:endParaRPr lang="en-US"/>
          </a:p>
        </p:txBody>
      </p:sp>
    </p:spTree>
    <p:extLst>
      <p:ext uri="{BB962C8B-B14F-4D97-AF65-F5344CB8AC3E}">
        <p14:creationId xmlns:p14="http://schemas.microsoft.com/office/powerpoint/2010/main" val="2673153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23AA51-CDEC-48C0-88BA-B65CB3FD7A22}" type="slidenum">
              <a:rPr lang="en-US" smtClean="0"/>
              <a:pPr>
                <a:defRPr/>
              </a:pPr>
              <a:t>10</a:t>
            </a:fld>
            <a:endParaRPr lang="en-US"/>
          </a:p>
        </p:txBody>
      </p:sp>
    </p:spTree>
    <p:extLst>
      <p:ext uri="{BB962C8B-B14F-4D97-AF65-F5344CB8AC3E}">
        <p14:creationId xmlns:p14="http://schemas.microsoft.com/office/powerpoint/2010/main" val="2376220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23AA51-CDEC-48C0-88BA-B65CB3FD7A22}" type="slidenum">
              <a:rPr lang="en-US" smtClean="0"/>
              <a:pPr>
                <a:defRPr/>
              </a:pPr>
              <a:t>11</a:t>
            </a:fld>
            <a:endParaRPr lang="en-US"/>
          </a:p>
        </p:txBody>
      </p:sp>
    </p:spTree>
    <p:extLst>
      <p:ext uri="{BB962C8B-B14F-4D97-AF65-F5344CB8AC3E}">
        <p14:creationId xmlns:p14="http://schemas.microsoft.com/office/powerpoint/2010/main" val="3775574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7BCDE8D1-878D-4474-AFFE-1A8D79E55C21}" type="datetimeFigureOut">
              <a:rPr lang="en-US" smtClean="0"/>
              <a:pPr>
                <a:defRPr/>
              </a:pPr>
              <a:t>10/24/2017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F735C54-C75B-41B1-B8B8-DC7B08780430}" type="slidenum">
              <a:rPr lang="en-US" smtClean="0"/>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59DFF72-3525-4BC0-AD3D-E76CB6B65653}" type="datetimeFigureOut">
              <a:rPr lang="en-US" smtClean="0"/>
              <a:pPr>
                <a:defRPr/>
              </a:pPr>
              <a:t>10/24/2017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358E32F-185F-4AE7-9387-4A192D3125EC}" type="slidenum">
              <a:rPr lang="en-US" smtClean="0"/>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A49399D-0BB7-486C-B356-EB91C9357A71}" type="datetimeFigureOut">
              <a:rPr lang="en-US" smtClean="0"/>
              <a:pPr>
                <a:defRPr/>
              </a:pPr>
              <a:t>10/24/2017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09A6CFA-9861-462D-B3FF-3EB9702F27DB}" type="slidenum">
              <a:rPr lang="en-US" smtClean="0"/>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2FF172B-F989-4BCA-9B72-7BD6A90E20FC}" type="datetimeFigureOut">
              <a:rPr lang="en-US" smtClean="0"/>
              <a:pPr>
                <a:defRPr/>
              </a:pPr>
              <a:t>10/24/2017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C5C8C5E-B6A8-493E-B277-292176C2B2CB}" type="slidenum">
              <a:rPr lang="en-US" smtClean="0"/>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EA10123B-C369-4D6D-BA54-3EB0D507039D}" type="datetimeFigureOut">
              <a:rPr lang="en-US" smtClean="0"/>
              <a:pPr>
                <a:defRPr/>
              </a:pPr>
              <a:t>10/24/2017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11FBB00-4CB7-4AA7-850D-CC1F8DE1D8D8}" type="slidenum">
              <a:rPr lang="en-US" smtClean="0"/>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AAF0D00C-0D34-41B2-AC20-0468EF16E140}" type="datetimeFigureOut">
              <a:rPr lang="en-US" smtClean="0"/>
              <a:pPr>
                <a:defRPr/>
              </a:pPr>
              <a:t>10/24/2017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36A742E-A6A7-454A-A154-1989F94D1A9A}" type="slidenum">
              <a:rPr lang="en-US" smtClean="0"/>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251A48F9-2C7E-49F7-8C06-F04EA815AD08}" type="datetimeFigureOut">
              <a:rPr lang="en-US" smtClean="0"/>
              <a:pPr>
                <a:defRPr/>
              </a:pPr>
              <a:t>10/24/2017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6F70A1E-E064-467D-B34A-D3FA9591402D}" type="slidenum">
              <a:rPr lang="en-US" smtClean="0"/>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3527788D-E8CB-4AD7-A0FA-0F3757457637}" type="datetimeFigureOut">
              <a:rPr lang="en-US" smtClean="0"/>
              <a:pPr>
                <a:defRPr/>
              </a:pPr>
              <a:t>10/24/2017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8153C4B-FEB1-49B4-BFBB-DDAF2E152631}" type="slidenum">
              <a:rPr lang="en-US" smtClean="0"/>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74B267B-35B8-4AE2-95E3-D6F2585C993C}" type="datetimeFigureOut">
              <a:rPr lang="en-US" smtClean="0"/>
              <a:pPr>
                <a:defRPr/>
              </a:pPr>
              <a:t>10/24/2017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AC06A2B-517E-4985-BC94-B23BA9496C14}" type="slidenum">
              <a:rPr lang="en-US" smtClean="0"/>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6679EED-6877-4B8C-9ECD-FA1A48591430}" type="datetimeFigureOut">
              <a:rPr lang="en-US" smtClean="0"/>
              <a:pPr>
                <a:defRPr/>
              </a:pPr>
              <a:t>10/24/2017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B8D602A-E399-4E98-96E2-A3228F22D2D6}" type="slidenum">
              <a:rPr lang="en-US" smtClean="0"/>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9BBEDFA-D1D4-40C5-B247-9731438D493D}" type="datetimeFigureOut">
              <a:rPr lang="en-US" smtClean="0"/>
              <a:pPr>
                <a:defRPr/>
              </a:pPr>
              <a:t>10/24/2017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6A70782-B212-45D5-81DF-0F998A59854B}" type="slidenum">
              <a:rPr lang="en-US" smtClean="0"/>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B67B2F8-F450-4F4C-B071-72E1DC0C54EB}" type="datetimeFigureOut">
              <a:rPr lang="en-US" smtClean="0"/>
              <a:pPr>
                <a:defRPr/>
              </a:pPr>
              <a:t>10/24/2017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94E7573-346E-4B27-B02C-3389B3431EDA}"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hyperlink" Target="http://upload.wikimedia.org/wikipedia/commons/0/0e/Scale_of_justice_2.sv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hyperlink" Target="http://www.biography.com/people/clara-barton-9200960/videos/clara-barton-mini-biography-3573766778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hyperlink" Target="http://upload.wikimedia.org/wikipedia/commons/2/24/Ambrose_Burnside2.jpg" TargetMode="External"/><Relationship Id="rId7" Type="http://schemas.openxmlformats.org/officeDocument/2006/relationships/hyperlink" Target="http://upload.wikimedia.org/wikipedia/commons/b/b2/George_G._Meade_Standing.jpg" TargetMode="External"/><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hyperlink" Target="http://upload.wikimedia.org/wikipedia/en/0/0b/Joseph_Hooker_-_Brady-Handy--restored.jpg" TargetMode="External"/><Relationship Id="rId10" Type="http://schemas.openxmlformats.org/officeDocument/2006/relationships/image" Target="../media/image47.jpeg"/><Relationship Id="rId4" Type="http://schemas.openxmlformats.org/officeDocument/2006/relationships/image" Target="../media/image43.jpeg"/><Relationship Id="rId9" Type="http://schemas.openxmlformats.org/officeDocument/2006/relationships/image" Target="../media/image46.jpeg"/></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civilwar.org/education/history/navy-hub/navy-history/ten-facts-about-the-civil-war.html?referrer=https://www.google.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www.civilwar.org/education/history/biographies/mathew-brady.html?referrer=https://www.google.com/" TargetMode="External"/><Relationship Id="rId5" Type="http://schemas.openxmlformats.org/officeDocument/2006/relationships/image" Target="../media/image53.jpeg"/><Relationship Id="rId4" Type="http://schemas.openxmlformats.org/officeDocument/2006/relationships/hyperlink" Target="http://www.mathewbrady.com/"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upload.wikimedia.org/wikipedia/commons/c/c5/New_five_dollar_bill.jpg"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hyperlink" Target="http://upload.wikimedia.org/wikipedia/commons/7/71/Abraham_Lincoln-1864-3a13576v.jpg" TargetMode="External"/><Relationship Id="rId4" Type="http://schemas.openxmlformats.org/officeDocument/2006/relationships/image" Target="../media/image54.jpeg"/></Relationships>
</file>

<file path=ppt/slides/_rels/slide3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gettysburg.cdmhost.com/cdm/ref/collection/p4016coll2/id/244" TargetMode="External"/><Relationship Id="rId4" Type="http://schemas.openxmlformats.org/officeDocument/2006/relationships/hyperlink" Target="https://www.archives.gov/education/lessons/blacks-civil-war/"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hyperlink" Target="http://www.history.com/topics/american-civil-war/american-civil-war-history/videos/gilder-lehrman-massachussetts-54th" TargetMode="External"/><Relationship Id="rId7"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www.youtube.com/watch?v=8XuUGD7aa3E" TargetMode="External"/><Relationship Id="rId5" Type="http://schemas.openxmlformats.org/officeDocument/2006/relationships/image" Target="../media/image61.jpeg"/><Relationship Id="rId4" Type="http://schemas.openxmlformats.org/officeDocument/2006/relationships/image" Target="../media/image60.jpeg"/></Relationships>
</file>

<file path=ppt/slides/_rels/slide3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5.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www.history.com/topics/american-civil-war/american-civil-war-history/videos/the-union-siege-of-vicksburg"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66.jpeg"/></Relationships>
</file>

<file path=ppt/slides/_rels/slide42.xml.rels><?xml version="1.0" encoding="UTF-8" standalone="yes"?>
<Relationships xmlns="http://schemas.openxmlformats.org/package/2006/relationships"><Relationship Id="rId3" Type="http://schemas.openxmlformats.org/officeDocument/2006/relationships/hyperlink" Target="http://upload.wikimedia.org/wikipedia/commons/3/33/Battle_of_Gettysburg.jp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43.xml.rels><?xml version="1.0" encoding="UTF-8" standalone="yes"?>
<Relationships xmlns="http://schemas.openxmlformats.org/package/2006/relationships"><Relationship Id="rId3" Type="http://schemas.openxmlformats.org/officeDocument/2006/relationships/hyperlink" Target="http://www.cnn.com/2014/08/26/us/medal-of-honor-gettysburg-hero/index.html?hpt=hp_c2"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watch?v=xh3-9R7Q0OE"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hyperlink" Target="http://www.youtube.com/watch?v=kMMzY1KJVeo"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history.com/topics/us-presidents/ulysses-s-grant/videos/president-ulysses-s-grant-the-celebrity"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www.history.com/topics/american-civil-war/american-civil-war-history/videos/shermans-terrifying-tactics"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71.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270towin.com/1860_Election/" TargetMode="Externa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hyperlink" Target="http://www.senate.gov/artandhistory/history/common/investigations/JointCommittee_ConductofWar.ht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270towin.com/1864_Election/"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5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6.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hyperlink" Target="http://2012.presidential-candidate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ohiohistorycentral.org/images/10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19050">
            <a:solidFill>
              <a:schemeClr val="tx2">
                <a:lumMod val="75000"/>
              </a:schemeClr>
            </a:solidFill>
          </a:ln>
          <a:extLst>
            <a:ext uri="{909E8E84-426E-40DD-AFC4-6F175D3DCCD1}">
              <a14:hiddenFill xmlns:a14="http://schemas.microsoft.com/office/drawing/2010/main">
                <a:solidFill>
                  <a:srgbClr val="FFFFFF"/>
                </a:solidFill>
              </a14:hiddenFill>
            </a:ext>
          </a:extLst>
        </p:spPr>
      </p:pic>
      <p:sp>
        <p:nvSpPr>
          <p:cNvPr id="25602" name="Title 4"/>
          <p:cNvSpPr>
            <a:spLocks noGrp="1"/>
          </p:cNvSpPr>
          <p:nvPr>
            <p:ph type="ctrTitle"/>
          </p:nvPr>
        </p:nvSpPr>
        <p:spPr>
          <a:xfrm>
            <a:off x="457200" y="1981200"/>
            <a:ext cx="8229600" cy="1470025"/>
          </a:xfrm>
        </p:spPr>
        <p:txBody>
          <a:bodyPr>
            <a:normAutofit fontScale="90000"/>
          </a:bodyPr>
          <a:lstStyle/>
          <a:p>
            <a:pPr eaLnBrk="1" hangingPunct="1"/>
            <a:r>
              <a:rPr lang="en-US" sz="9600" dirty="0" smtClean="0">
                <a:ln w="18415" cmpd="sng">
                  <a:solidFill>
                    <a:schemeClr val="tx2"/>
                  </a:solidFill>
                  <a:prstDash val="solid"/>
                </a:ln>
                <a:solidFill>
                  <a:srgbClr val="FFFFFF"/>
                </a:solidFill>
                <a:effectLst>
                  <a:outerShdw blurRad="63500" dir="3600000" algn="tl" rotWithShape="0">
                    <a:srgbClr val="000000">
                      <a:alpha val="70000"/>
                    </a:srgbClr>
                  </a:outerShdw>
                </a:effectLst>
              </a:rPr>
              <a:t>Blue and Grey</a:t>
            </a:r>
            <a:endParaRPr sz="9600" dirty="0" smtClean="0">
              <a:ln w="18415" cmpd="sng">
                <a:solidFill>
                  <a:schemeClr val="tx2"/>
                </a:solidFill>
                <a:prstDash val="solid"/>
              </a:ln>
              <a:solidFill>
                <a:srgbClr val="FFFFFF"/>
              </a:solidFill>
              <a:effectLst>
                <a:outerShdw blurRad="63500" dir="3600000" algn="tl" rotWithShape="0">
                  <a:srgbClr val="000000">
                    <a:alpha val="70000"/>
                  </a:srgbClr>
                </a:outerShdw>
              </a:effectLst>
            </a:endParaRPr>
          </a:p>
        </p:txBody>
      </p:sp>
      <p:sp>
        <p:nvSpPr>
          <p:cNvPr id="25601" name="Subtitle 5"/>
          <p:cNvSpPr>
            <a:spLocks noGrp="1"/>
          </p:cNvSpPr>
          <p:nvPr>
            <p:ph type="subTitle" idx="1"/>
          </p:nvPr>
        </p:nvSpPr>
        <p:spPr/>
        <p:txBody>
          <a:bodyPr>
            <a:normAutofit/>
          </a:bodyPr>
          <a:lstStyle/>
          <a:p>
            <a:pPr eaLnBrk="1" hangingPunct="1"/>
            <a:r>
              <a:rPr lang="en-US" sz="3600" b="1" dirty="0" smtClean="0">
                <a:effectLst>
                  <a:outerShdw blurRad="38100" dist="38100" dir="2700000" algn="tl">
                    <a:srgbClr val="000000">
                      <a:alpha val="43137"/>
                    </a:srgbClr>
                  </a:outerShdw>
                </a:effectLst>
              </a:rPr>
              <a:t>The Civil War</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1" descr="C:\Documents and Settings\mchanrahan\Local Settings\Temporary Internet Files\Content.IE5\3555BH9R\MP900448704[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21091"/>
            <a:ext cx="8229600" cy="1143000"/>
          </a:xfrm>
        </p:spPr>
        <p:txBody>
          <a:bodyPr>
            <a:normAutofit/>
          </a:bodyPr>
          <a:lstStyle/>
          <a:p>
            <a:pPr eaLnBrk="1" hangingPunct="1">
              <a:defRPr/>
            </a:pPr>
            <a:r>
              <a:rPr lang="en-US" sz="4800" dirty="0" smtClean="0"/>
              <a:t>The Economic Stresses of War</a:t>
            </a:r>
            <a:endParaRPr lang="en-US" dirty="0"/>
          </a:p>
        </p:txBody>
      </p:sp>
      <p:sp>
        <p:nvSpPr>
          <p:cNvPr id="69634" name="Content Placeholder 2"/>
          <p:cNvSpPr>
            <a:spLocks noGrp="1"/>
          </p:cNvSpPr>
          <p:nvPr>
            <p:ph idx="1"/>
          </p:nvPr>
        </p:nvSpPr>
        <p:spPr>
          <a:xfrm>
            <a:off x="4038600" y="1066800"/>
            <a:ext cx="4953000" cy="5638800"/>
          </a:xfrm>
          <a:solidFill>
            <a:schemeClr val="tx1">
              <a:lumMod val="50000"/>
              <a:alpha val="70000"/>
            </a:schemeClr>
          </a:solidFill>
        </p:spPr>
        <p:txBody>
          <a:bodyPr>
            <a:normAutofit lnSpcReduction="10000"/>
          </a:bodyPr>
          <a:lstStyle/>
          <a:p>
            <a:pPr eaLnBrk="1" hangingPunct="1"/>
            <a:r>
              <a:rPr lang="en-US" sz="2400" dirty="0" smtClean="0"/>
              <a:t>North increased tariffs, excise taxes, and the first income tax to financially support the war.   </a:t>
            </a:r>
          </a:p>
          <a:p>
            <a:pPr lvl="1"/>
            <a:r>
              <a:rPr lang="en-US" sz="2000" dirty="0" smtClean="0"/>
              <a:t>Morrill Tariff Act (1861):  A high protective tariff to protect Northern manufacturing </a:t>
            </a:r>
          </a:p>
          <a:p>
            <a:r>
              <a:rPr lang="en-US" sz="2400" dirty="0" smtClean="0"/>
              <a:t>Greenbacks: Paper money issued by the U.S. Treasury, backed by the fluctuating gold supply</a:t>
            </a:r>
          </a:p>
          <a:p>
            <a:r>
              <a:rPr lang="en-US" sz="2400" dirty="0" smtClean="0"/>
              <a:t>National </a:t>
            </a:r>
            <a:r>
              <a:rPr lang="en-US" sz="2400" dirty="0"/>
              <a:t>Banking </a:t>
            </a:r>
            <a:r>
              <a:rPr lang="en-US" sz="2400" dirty="0" smtClean="0"/>
              <a:t>System:</a:t>
            </a:r>
            <a:r>
              <a:rPr lang="en-US" sz="2400" dirty="0"/>
              <a:t>  </a:t>
            </a:r>
            <a:r>
              <a:rPr lang="en-US" sz="2400" dirty="0" smtClean="0"/>
              <a:t>Member banks could </a:t>
            </a:r>
            <a:r>
              <a:rPr lang="en-US" sz="2400" dirty="0"/>
              <a:t>buy government bonds and issue sound paper money backed by the bonds.</a:t>
            </a:r>
          </a:p>
          <a:p>
            <a:r>
              <a:rPr lang="en-US" sz="2400" dirty="0" smtClean="0"/>
              <a:t>CSA: Blue-backed paper </a:t>
            </a:r>
            <a:r>
              <a:rPr lang="en-US" sz="2400" dirty="0"/>
              <a:t>money that was subject to "runaway inflation</a:t>
            </a:r>
            <a:r>
              <a:rPr lang="en-US" sz="2400" dirty="0" smtClean="0"/>
              <a:t>.”</a:t>
            </a:r>
            <a:endParaRPr lang="en-US" sz="2400" dirty="0"/>
          </a:p>
        </p:txBody>
      </p:sp>
      <p:pic>
        <p:nvPicPr>
          <p:cNvPr id="5" name="Picture 2" descr="http://www.personal.psu.edu/kmm6044/blogs/big_macs_first_blog/US_$10_Demand_No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53662">
            <a:off x="300191" y="1240932"/>
            <a:ext cx="3548833" cy="30609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rebelstatescurrency.com/t7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957020">
            <a:off x="262183" y="4596031"/>
            <a:ext cx="3679952" cy="15259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http://www.priweb.org/ed/pgws/history/pennsylvania/images/tarr_farm_560pxl.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2895600" y="76200"/>
            <a:ext cx="6019800" cy="1341438"/>
          </a:xfrm>
        </p:spPr>
        <p:txBody>
          <a:bodyPr>
            <a:normAutofit fontScale="90000"/>
          </a:bodyPr>
          <a:lstStyle/>
          <a:p>
            <a:pPr eaLnBrk="1" hangingPunct="1">
              <a:defRPr/>
            </a:pPr>
            <a:r>
              <a:rPr lang="en-US" sz="4800" dirty="0" smtClean="0"/>
              <a:t>The North's Economic Boom</a:t>
            </a:r>
            <a:endParaRPr lang="en-US" dirty="0"/>
          </a:p>
        </p:txBody>
      </p:sp>
      <p:sp>
        <p:nvSpPr>
          <p:cNvPr id="71682" name="Content Placeholder 2"/>
          <p:cNvSpPr>
            <a:spLocks noGrp="1"/>
          </p:cNvSpPr>
          <p:nvPr>
            <p:ph idx="1"/>
          </p:nvPr>
        </p:nvSpPr>
        <p:spPr>
          <a:xfrm>
            <a:off x="457200" y="1600200"/>
            <a:ext cx="8229600" cy="4800600"/>
          </a:xfrm>
          <a:solidFill>
            <a:schemeClr val="bg1">
              <a:lumMod val="50000"/>
              <a:lumOff val="50000"/>
              <a:alpha val="65000"/>
            </a:schemeClr>
          </a:solidFill>
        </p:spPr>
        <p:txBody>
          <a:bodyPr>
            <a:noAutofit/>
          </a:bodyPr>
          <a:lstStyle/>
          <a:p>
            <a:pPr eaLnBrk="1" hangingPunct="1"/>
            <a:r>
              <a:rPr lang="en-US" dirty="0" smtClean="0"/>
              <a:t>Newly invented labor-saving machinery enabled men to leave the farms for the war and provided grain that contributed to Northern profits</a:t>
            </a:r>
          </a:p>
          <a:p>
            <a:pPr eaLnBrk="1" hangingPunct="1"/>
            <a:r>
              <a:rPr lang="en-US" dirty="0" smtClean="0"/>
              <a:t>The discovery of petroleum in Pennsylvania in 1859 led to a rush of people known as the "Fifty-</a:t>
            </a:r>
            <a:r>
              <a:rPr lang="en-US" dirty="0" err="1" smtClean="0"/>
              <a:t>Niners</a:t>
            </a:r>
            <a:r>
              <a:rPr lang="en-US" dirty="0" smtClean="0"/>
              <a:t>."</a:t>
            </a:r>
          </a:p>
          <a:p>
            <a:pPr eaLnBrk="1" hangingPunct="1"/>
            <a:r>
              <a:rPr lang="en-US" dirty="0" smtClean="0"/>
              <a:t>War opened up many jobs for women that were originally occupied by men</a:t>
            </a:r>
          </a:p>
          <a:p>
            <a:pPr eaLnBrk="1" hangingPunct="1"/>
            <a:endParaRPr lang="en-US" dirty="0" smtClean="0"/>
          </a:p>
        </p:txBody>
      </p:sp>
      <p:pic>
        <p:nvPicPr>
          <p:cNvPr id="77826" name="Picture 2" descr="http://www.mysticmissile.com/images/pennzoil.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99587"/>
                    </a14:imgEffect>
                  </a14:imgLayer>
                </a14:imgProps>
              </a:ext>
              <a:ext uri="{28A0092B-C50C-407E-A947-70E740481C1C}">
                <a14:useLocalDpi xmlns:a14="http://schemas.microsoft.com/office/drawing/2010/main" val="0"/>
              </a:ext>
            </a:extLst>
          </a:blip>
          <a:srcRect/>
          <a:stretch>
            <a:fillRect/>
          </a:stretch>
        </p:blipFill>
        <p:spPr bwMode="auto">
          <a:xfrm>
            <a:off x="0" y="0"/>
            <a:ext cx="2918624" cy="167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800" dirty="0" smtClean="0"/>
              <a:t>Limitations on Wartime Liberties</a:t>
            </a:r>
            <a:endParaRPr lang="en-US" dirty="0"/>
          </a:p>
        </p:txBody>
      </p:sp>
      <p:sp>
        <p:nvSpPr>
          <p:cNvPr id="66562" name="Content Placeholder 2"/>
          <p:cNvSpPr>
            <a:spLocks noGrp="1"/>
          </p:cNvSpPr>
          <p:nvPr>
            <p:ph idx="1"/>
          </p:nvPr>
        </p:nvSpPr>
        <p:spPr>
          <a:xfrm>
            <a:off x="4648200" y="1447800"/>
            <a:ext cx="4343400" cy="5181600"/>
          </a:xfrm>
        </p:spPr>
        <p:txBody>
          <a:bodyPr>
            <a:normAutofit/>
          </a:bodyPr>
          <a:lstStyle/>
          <a:p>
            <a:pPr eaLnBrk="1" hangingPunct="1"/>
            <a:r>
              <a:rPr lang="en-US" sz="2400" dirty="0" smtClean="0"/>
              <a:t>Congress was not in session when the war broke out, which gave the President  vast wartime powers.</a:t>
            </a:r>
          </a:p>
          <a:p>
            <a:pPr marL="742950" lvl="1" indent="-285750" eaLnBrk="1" hangingPunct="1"/>
            <a:r>
              <a:rPr lang="en-US" sz="2400" dirty="0" smtClean="0"/>
              <a:t>proclaimed a blockade</a:t>
            </a:r>
          </a:p>
          <a:p>
            <a:pPr marL="742950" lvl="1" indent="-285750" eaLnBrk="1" hangingPunct="1"/>
            <a:r>
              <a:rPr lang="en-US" sz="2400" dirty="0" smtClean="0"/>
              <a:t>increased the size of the Federal army</a:t>
            </a:r>
          </a:p>
          <a:p>
            <a:pPr marL="742950" lvl="1" indent="-285750" eaLnBrk="1" hangingPunct="1"/>
            <a:r>
              <a:rPr lang="en-US" sz="2400" dirty="0"/>
              <a:t>t</a:t>
            </a:r>
            <a:r>
              <a:rPr lang="en-US" sz="2400" dirty="0" smtClean="0"/>
              <a:t>ook out a $2 million advance for military purposes</a:t>
            </a:r>
          </a:p>
          <a:p>
            <a:pPr marL="742950" lvl="1" indent="-285750" eaLnBrk="1" hangingPunct="1"/>
            <a:r>
              <a:rPr lang="en-US" sz="2400" dirty="0" smtClean="0"/>
              <a:t>suspended habeas corpus</a:t>
            </a:r>
          </a:p>
        </p:txBody>
      </p:sp>
      <p:pic>
        <p:nvPicPr>
          <p:cNvPr id="66563" name="Picture 4" descr="File:Scale of justice 2.svg">
            <a:hlinkClick r:id="rId3"/>
          </p:cNvPr>
          <p:cNvPicPr>
            <a:picLocks noChangeAspect="1" noChangeArrowheads="1"/>
          </p:cNvPicPr>
          <p:nvPr/>
        </p:nvPicPr>
        <p:blipFill>
          <a:blip r:embed="rId4" cstate="print"/>
          <a:srcRect/>
          <a:stretch>
            <a:fillRect/>
          </a:stretch>
        </p:blipFill>
        <p:spPr bwMode="auto">
          <a:xfrm>
            <a:off x="7467600" y="0"/>
            <a:ext cx="1495425" cy="1524000"/>
          </a:xfrm>
          <a:prstGeom prst="rect">
            <a:avLst/>
          </a:prstGeom>
          <a:noFill/>
          <a:ln w="9525">
            <a:noFill/>
            <a:miter lim="800000"/>
            <a:headEnd/>
            <a:tailEnd/>
          </a:ln>
        </p:spPr>
      </p:pic>
      <p:pic>
        <p:nvPicPr>
          <p:cNvPr id="66564" name="Picture 6" descr="congress"/>
          <p:cNvPicPr>
            <a:picLocks noChangeAspect="1" noChangeArrowheads="1"/>
          </p:cNvPicPr>
          <p:nvPr/>
        </p:nvPicPr>
        <p:blipFill>
          <a:blip r:embed="rId5" cstate="print"/>
          <a:srcRect/>
          <a:stretch>
            <a:fillRect/>
          </a:stretch>
        </p:blipFill>
        <p:spPr bwMode="auto">
          <a:xfrm>
            <a:off x="228600" y="1600200"/>
            <a:ext cx="4417431" cy="457200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p:nvPr>
        </p:nvSpPr>
        <p:spPr bwMode="auto">
          <a:xfrm>
            <a:off x="457200" y="152400"/>
            <a:ext cx="8229600" cy="1143000"/>
          </a:xfrm>
        </p:spPr>
        <p:txBody>
          <a:bodyPr wrap="square" tIns="45720" bIns="45720" numCol="1" anchorCtr="0" compatLnSpc="1">
            <a:prstTxWarp prst="textNoShape">
              <a:avLst/>
            </a:prstTxWarp>
          </a:bodyPr>
          <a:lstStyle/>
          <a:p>
            <a:pPr algn="l">
              <a:defRPr/>
            </a:pPr>
            <a:r>
              <a:rPr lang="en-US" dirty="0" smtClean="0"/>
              <a:t>Habeas Corpus</a:t>
            </a:r>
          </a:p>
        </p:txBody>
      </p:sp>
      <p:sp>
        <p:nvSpPr>
          <p:cNvPr id="67586" name="Rectangle 3"/>
          <p:cNvSpPr>
            <a:spLocks noGrp="1"/>
          </p:cNvSpPr>
          <p:nvPr>
            <p:ph idx="1"/>
          </p:nvPr>
        </p:nvSpPr>
        <p:spPr>
          <a:xfrm>
            <a:off x="228600" y="1371600"/>
            <a:ext cx="5791200" cy="5181600"/>
          </a:xfrm>
        </p:spPr>
        <p:txBody>
          <a:bodyPr>
            <a:normAutofit lnSpcReduction="10000"/>
          </a:bodyPr>
          <a:lstStyle/>
          <a:p>
            <a:pPr>
              <a:lnSpc>
                <a:spcPct val="80000"/>
              </a:lnSpc>
            </a:pPr>
            <a:r>
              <a:rPr lang="en-US" sz="2800" dirty="0" smtClean="0"/>
              <a:t>Latin, “</a:t>
            </a:r>
            <a:r>
              <a:rPr lang="en-US" sz="2800" i="1" dirty="0" smtClean="0"/>
              <a:t>you have the body</a:t>
            </a:r>
            <a:r>
              <a:rPr lang="en-US" sz="2800" dirty="0" smtClean="0"/>
              <a:t>” </a:t>
            </a:r>
          </a:p>
          <a:p>
            <a:pPr lvl="1">
              <a:lnSpc>
                <a:spcPct val="80000"/>
              </a:lnSpc>
            </a:pPr>
            <a:r>
              <a:rPr lang="en-US" sz="2400" dirty="0" smtClean="0"/>
              <a:t>Requires a person to be brought before a court or judge, especially to determine if that person is being legally detained </a:t>
            </a:r>
          </a:p>
          <a:p>
            <a:pPr lvl="1">
              <a:lnSpc>
                <a:spcPct val="80000"/>
              </a:lnSpc>
            </a:pPr>
            <a:r>
              <a:rPr lang="en-US" sz="2400" i="1" dirty="0" smtClean="0"/>
              <a:t>"Inter </a:t>
            </a:r>
            <a:r>
              <a:rPr lang="en-US" sz="2400" i="1" dirty="0" err="1" smtClean="0"/>
              <a:t>arma</a:t>
            </a:r>
            <a:r>
              <a:rPr lang="en-US" sz="2400" i="1" dirty="0" smtClean="0"/>
              <a:t> silent </a:t>
            </a:r>
            <a:r>
              <a:rPr lang="en-US" sz="2400" i="1" dirty="0" err="1" smtClean="0"/>
              <a:t>leges</a:t>
            </a:r>
            <a:r>
              <a:rPr lang="en-US" sz="2400" i="1" dirty="0" smtClean="0"/>
              <a:t>”</a:t>
            </a:r>
            <a:r>
              <a:rPr lang="en-US" sz="2400" dirty="0" smtClean="0"/>
              <a:t>: Common Northern phrase; "during war, the laws are silent.”</a:t>
            </a:r>
          </a:p>
          <a:p>
            <a:pPr>
              <a:lnSpc>
                <a:spcPct val="80000"/>
              </a:lnSpc>
            </a:pPr>
            <a:r>
              <a:rPr lang="en-US" sz="2800" dirty="0" smtClean="0"/>
              <a:t>April 1861 – Lincoln orders for the arrest of anyone between Washington and Philadelphia suspected of subversive acts or speech</a:t>
            </a:r>
            <a:endParaRPr lang="en-US" sz="2800" dirty="0"/>
          </a:p>
          <a:p>
            <a:pPr lvl="1">
              <a:lnSpc>
                <a:spcPct val="80000"/>
              </a:lnSpc>
            </a:pPr>
            <a:r>
              <a:rPr lang="en-US" sz="2400" dirty="0" smtClean="0"/>
              <a:t>Specifically authorized suspension of </a:t>
            </a:r>
            <a:r>
              <a:rPr lang="en-US" sz="2400" i="1" dirty="0" smtClean="0"/>
              <a:t>habeas corpus</a:t>
            </a:r>
            <a:endParaRPr lang="en-US" sz="2400" i="1" dirty="0"/>
          </a:p>
          <a:p>
            <a:pPr lvl="1">
              <a:lnSpc>
                <a:spcPct val="80000"/>
              </a:lnSpc>
            </a:pPr>
            <a:r>
              <a:rPr lang="en-US" sz="2400" dirty="0" smtClean="0"/>
              <a:t>Especially dangerous for those in the border states</a:t>
            </a:r>
          </a:p>
        </p:txBody>
      </p:sp>
      <p:pic>
        <p:nvPicPr>
          <p:cNvPr id="67587" name="Picture 5" descr="Habeas+Corpus+-+Basado+En+Una+Historia+Real+-+Front"/>
          <p:cNvPicPr>
            <a:picLocks noChangeAspect="1" noChangeArrowheads="1"/>
          </p:cNvPicPr>
          <p:nvPr/>
        </p:nvPicPr>
        <p:blipFill>
          <a:blip r:embed="rId3" cstate="print"/>
          <a:srcRect b="6000"/>
          <a:stretch>
            <a:fillRect/>
          </a:stretch>
        </p:blipFill>
        <p:spPr bwMode="auto">
          <a:xfrm>
            <a:off x="6096000" y="152400"/>
            <a:ext cx="2819400" cy="2649538"/>
          </a:xfrm>
          <a:prstGeom prst="rect">
            <a:avLst/>
          </a:prstGeom>
          <a:noFill/>
          <a:ln w="9525">
            <a:noFill/>
            <a:miter lim="800000"/>
            <a:headEnd/>
            <a:tailEnd/>
          </a:ln>
        </p:spPr>
      </p:pic>
      <p:pic>
        <p:nvPicPr>
          <p:cNvPr id="83975" name="Picture 7" descr="The%20Patriot%20Act-rWM"/>
          <p:cNvPicPr>
            <a:picLocks noChangeAspect="1" noChangeArrowheads="1"/>
          </p:cNvPicPr>
          <p:nvPr/>
        </p:nvPicPr>
        <p:blipFill>
          <a:blip r:embed="rId4" cstate="print"/>
          <a:srcRect/>
          <a:stretch>
            <a:fillRect/>
          </a:stretch>
        </p:blipFill>
        <p:spPr bwMode="auto">
          <a:xfrm>
            <a:off x="6126163" y="3124200"/>
            <a:ext cx="2846387" cy="35242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3975"/>
                                        </p:tgtEl>
                                        <p:attrNameLst>
                                          <p:attrName>style.visibility</p:attrName>
                                        </p:attrNameLst>
                                      </p:cBhvr>
                                      <p:to>
                                        <p:strVal val="visible"/>
                                      </p:to>
                                    </p:set>
                                    <p:animEffect transition="in" filter="blinds(horizontal)">
                                      <p:cBhvr>
                                        <p:cTn id="7" dur="500"/>
                                        <p:tgtEl>
                                          <p:spTgt spid="839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tretch>
            <a:fillRect/>
          </a:stretch>
        </p:blipFill>
        <p:spPr>
          <a:xfrm>
            <a:off x="0" y="0"/>
            <a:ext cx="9144000" cy="6923313"/>
          </a:xfrm>
          <a:prstGeom prst="rect">
            <a:avLst/>
          </a:prstGeom>
        </p:spPr>
      </p:pic>
      <p:sp>
        <p:nvSpPr>
          <p:cNvPr id="3" name="TextBox 2"/>
          <p:cNvSpPr txBox="1"/>
          <p:nvPr/>
        </p:nvSpPr>
        <p:spPr>
          <a:xfrm>
            <a:off x="0" y="5473005"/>
            <a:ext cx="9144000" cy="1384995"/>
          </a:xfrm>
          <a:prstGeom prst="rect">
            <a:avLst/>
          </a:prstGeom>
          <a:solidFill>
            <a:schemeClr val="tx2">
              <a:lumMod val="50000"/>
              <a:alpha val="75000"/>
            </a:schemeClr>
          </a:solidFill>
        </p:spPr>
        <p:txBody>
          <a:bodyPr wrap="square" rtlCol="0">
            <a:spAutoFit/>
          </a:bodyPr>
          <a:lstStyle/>
          <a:p>
            <a:r>
              <a:rPr lang="en-US" sz="2800" b="1" dirty="0" smtClean="0"/>
              <a:t>Anaconda Plan: </a:t>
            </a:r>
            <a:r>
              <a:rPr lang="en-US" sz="2800" dirty="0" smtClean="0"/>
              <a:t>The Northern plan to squeeze the south into submission by closing its supply routes and blockading its ports</a:t>
            </a:r>
            <a:endParaRPr lang="en-US" sz="2800" dirty="0"/>
          </a:p>
        </p:txBody>
      </p:sp>
    </p:spTree>
    <p:extLst>
      <p:ext uri="{BB962C8B-B14F-4D97-AF65-F5344CB8AC3E}">
        <p14:creationId xmlns:p14="http://schemas.microsoft.com/office/powerpoint/2010/main" val="2503378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823" y="169636"/>
            <a:ext cx="7963832" cy="1211758"/>
          </a:xfrm>
        </p:spPr>
        <p:txBody>
          <a:bodyPr/>
          <a:lstStyle/>
          <a:p>
            <a:pPr eaLnBrk="1" hangingPunct="1">
              <a:defRPr/>
            </a:pPr>
            <a:r>
              <a:rPr lang="en-US" dirty="0" smtClean="0"/>
              <a:t>Dethroning King Cotton</a:t>
            </a:r>
            <a:endParaRPr lang="en-US" dirty="0"/>
          </a:p>
        </p:txBody>
      </p:sp>
      <p:sp>
        <p:nvSpPr>
          <p:cNvPr id="62466" name="Content Placeholder 2"/>
          <p:cNvSpPr>
            <a:spLocks noGrp="1"/>
          </p:cNvSpPr>
          <p:nvPr>
            <p:ph idx="1"/>
          </p:nvPr>
        </p:nvSpPr>
        <p:spPr>
          <a:xfrm>
            <a:off x="152400" y="1371600"/>
            <a:ext cx="4495800" cy="5257800"/>
          </a:xfrm>
        </p:spPr>
        <p:txBody>
          <a:bodyPr>
            <a:normAutofit lnSpcReduction="10000"/>
          </a:bodyPr>
          <a:lstStyle/>
          <a:p>
            <a:pPr eaLnBrk="1" hangingPunct="1"/>
            <a:r>
              <a:rPr lang="en-US" sz="2800" dirty="0" smtClean="0"/>
              <a:t>South counting on foreign intervention to win the war, esp. Britain</a:t>
            </a:r>
          </a:p>
          <a:p>
            <a:pPr lvl="1"/>
            <a:r>
              <a:rPr lang="en-US" sz="2400" dirty="0" smtClean="0"/>
              <a:t>Citizens support North because of abolition</a:t>
            </a:r>
          </a:p>
          <a:p>
            <a:pPr lvl="1"/>
            <a:r>
              <a:rPr lang="en-US" sz="2400" dirty="0" smtClean="0"/>
              <a:t>Manufacturers support South</a:t>
            </a:r>
          </a:p>
          <a:p>
            <a:r>
              <a:rPr lang="en-US" sz="2800" dirty="0" smtClean="0"/>
              <a:t>Britain would not break the Northern blockade</a:t>
            </a:r>
          </a:p>
          <a:p>
            <a:pPr lvl="1"/>
            <a:r>
              <a:rPr lang="en-US" sz="2400" dirty="0" smtClean="0"/>
              <a:t>Goes against their anti-slavery policy</a:t>
            </a:r>
          </a:p>
          <a:p>
            <a:pPr lvl="1"/>
            <a:r>
              <a:rPr lang="en-US" sz="2400" dirty="0" smtClean="0"/>
              <a:t>Would have lost grain and corn from Midwest</a:t>
            </a:r>
          </a:p>
        </p:txBody>
      </p:sp>
      <p:pic>
        <p:nvPicPr>
          <p:cNvPr id="62468" name="Picture 4" descr="king_cotton"/>
          <p:cNvPicPr>
            <a:picLocks noChangeAspect="1" noChangeArrowheads="1"/>
          </p:cNvPicPr>
          <p:nvPr/>
        </p:nvPicPr>
        <p:blipFill>
          <a:blip r:embed="rId3" cstate="print"/>
          <a:srcRect/>
          <a:stretch>
            <a:fillRect/>
          </a:stretch>
        </p:blipFill>
        <p:spPr bwMode="auto">
          <a:xfrm>
            <a:off x="4724400" y="1676400"/>
            <a:ext cx="4200525" cy="34861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descr="http://www.nps.gov/history/history/online_books/mana/adhi11.jpg"/>
          <p:cNvPicPr>
            <a:picLocks noChangeAspect="1" noChangeArrowheads="1"/>
          </p:cNvPicPr>
          <p:nvPr/>
        </p:nvPicPr>
        <p:blipFill>
          <a:blip r:embed="rId3" cstate="print"/>
          <a:srcRect/>
          <a:stretch>
            <a:fillRect/>
          </a:stretch>
        </p:blipFill>
        <p:spPr bwMode="auto">
          <a:xfrm>
            <a:off x="0" y="19050"/>
            <a:ext cx="9144000" cy="6838950"/>
          </a:xfrm>
          <a:prstGeom prst="rect">
            <a:avLst/>
          </a:prstGeom>
          <a:noFill/>
          <a:ln w="9525">
            <a:noFill/>
            <a:miter lim="800000"/>
            <a:headEnd/>
            <a:tailEnd/>
          </a:ln>
        </p:spPr>
      </p:pic>
      <p:sp>
        <p:nvSpPr>
          <p:cNvPr id="95234"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normAutofit/>
          </a:bodyPr>
          <a:lstStyle/>
          <a:p>
            <a:pPr>
              <a:defRPr/>
            </a:pPr>
            <a:r>
              <a:rPr lang="en-US" sz="4100" b="0" dirty="0" smtClean="0">
                <a:solidFill>
                  <a:schemeClr val="tx1"/>
                </a:solidFill>
                <a:effectLst>
                  <a:outerShdw blurRad="50800" dist="38100" dir="2700000" algn="tl" rotWithShape="0">
                    <a:srgbClr val="000000">
                      <a:alpha val="43000"/>
                    </a:srgbClr>
                  </a:outerShdw>
                </a:effectLst>
              </a:rPr>
              <a:t>Bull Run Ends the "Ninety-Day War"</a:t>
            </a:r>
            <a:endParaRPr lang="en-US" sz="4100" dirty="0" smtClean="0">
              <a:solidFill>
                <a:schemeClr val="tx1"/>
              </a:solidFill>
              <a:effectLst>
                <a:outerShdw blurRad="50800" dist="38100" dir="2700000" algn="tl" rotWithShape="0">
                  <a:srgbClr val="000000">
                    <a:alpha val="43000"/>
                  </a:srgbClr>
                </a:outerShdw>
              </a:effectLst>
            </a:endParaRPr>
          </a:p>
        </p:txBody>
      </p:sp>
      <p:sp>
        <p:nvSpPr>
          <p:cNvPr id="95235" name="Rectangle 3"/>
          <p:cNvSpPr>
            <a:spLocks noGrp="1"/>
          </p:cNvSpPr>
          <p:nvPr>
            <p:ph idx="1"/>
          </p:nvPr>
        </p:nvSpPr>
        <p:spPr>
          <a:xfrm>
            <a:off x="457200" y="1295400"/>
            <a:ext cx="8229600" cy="4724400"/>
          </a:xfrm>
          <a:solidFill>
            <a:schemeClr val="accent6">
              <a:tint val="15000"/>
              <a:satMod val="200000"/>
              <a:alpha val="55000"/>
            </a:schemeClr>
          </a:solidFill>
        </p:spPr>
        <p:txBody>
          <a:bodyPr>
            <a:normAutofit/>
          </a:bodyPr>
          <a:lstStyle/>
          <a:p>
            <a:pPr>
              <a:lnSpc>
                <a:spcPct val="80000"/>
              </a:lnSpc>
              <a:buClrTx/>
              <a:defRPr/>
            </a:pPr>
            <a:r>
              <a:rPr lang="en-US" sz="3600" dirty="0" smtClean="0">
                <a:solidFill>
                  <a:schemeClr val="bg1"/>
                </a:solidFill>
              </a:rPr>
              <a:t>Bull Run = Manassas; North/South</a:t>
            </a:r>
          </a:p>
          <a:p>
            <a:pPr>
              <a:lnSpc>
                <a:spcPct val="80000"/>
              </a:lnSpc>
              <a:buClrTx/>
              <a:defRPr/>
            </a:pPr>
            <a:r>
              <a:rPr lang="en-US" sz="3600" dirty="0" smtClean="0">
                <a:solidFill>
                  <a:schemeClr val="bg1"/>
                </a:solidFill>
              </a:rPr>
              <a:t>A Union victory was thought to be for sure, as evident when spectators showed up.</a:t>
            </a:r>
          </a:p>
          <a:p>
            <a:pPr>
              <a:lnSpc>
                <a:spcPct val="80000"/>
              </a:lnSpc>
              <a:buClrTx/>
              <a:defRPr/>
            </a:pPr>
            <a:r>
              <a:rPr lang="en-US" sz="3600" dirty="0" smtClean="0">
                <a:solidFill>
                  <a:schemeClr val="bg1"/>
                </a:solidFill>
              </a:rPr>
              <a:t>The Confederates won as "Stonewall" Jackson held his line of Confederate soldiers until reinforcements arrived.  </a:t>
            </a:r>
          </a:p>
          <a:p>
            <a:pPr>
              <a:lnSpc>
                <a:spcPct val="80000"/>
              </a:lnSpc>
              <a:buClrTx/>
              <a:defRPr/>
            </a:pPr>
            <a:r>
              <a:rPr lang="en-US" sz="3600" dirty="0" smtClean="0">
                <a:solidFill>
                  <a:schemeClr val="bg1"/>
                </a:solidFill>
              </a:rPr>
              <a:t>Proved that the war would be much longer than either side anticipated.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5235">
                                            <p:bg/>
                                          </p:spTgt>
                                        </p:tgtEl>
                                        <p:attrNameLst>
                                          <p:attrName>style.visibility</p:attrName>
                                        </p:attrNameLst>
                                      </p:cBhvr>
                                      <p:to>
                                        <p:strVal val="visible"/>
                                      </p:to>
                                    </p:set>
                                    <p:animEffect transition="in" filter="wipe(down)">
                                      <p:cBhvr>
                                        <p:cTn id="7" dur="500"/>
                                        <p:tgtEl>
                                          <p:spTgt spid="9523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5235">
                                            <p:txEl>
                                              <p:pRg st="0" end="0"/>
                                            </p:txEl>
                                          </p:spTgt>
                                        </p:tgtEl>
                                        <p:attrNameLst>
                                          <p:attrName>style.visibility</p:attrName>
                                        </p:attrNameLst>
                                      </p:cBhvr>
                                      <p:to>
                                        <p:strVal val="visible"/>
                                      </p:to>
                                    </p:set>
                                    <p:animEffect transition="in" filter="wipe(down)">
                                      <p:cBhvr>
                                        <p:cTn id="12" dur="500"/>
                                        <p:tgtEl>
                                          <p:spTgt spid="952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5235">
                                            <p:txEl>
                                              <p:pRg st="1" end="1"/>
                                            </p:txEl>
                                          </p:spTgt>
                                        </p:tgtEl>
                                        <p:attrNameLst>
                                          <p:attrName>style.visibility</p:attrName>
                                        </p:attrNameLst>
                                      </p:cBhvr>
                                      <p:to>
                                        <p:strVal val="visible"/>
                                      </p:to>
                                    </p:set>
                                    <p:animEffect transition="in" filter="wipe(down)">
                                      <p:cBhvr>
                                        <p:cTn id="17" dur="500"/>
                                        <p:tgtEl>
                                          <p:spTgt spid="9523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5235">
                                            <p:txEl>
                                              <p:pRg st="2" end="2"/>
                                            </p:txEl>
                                          </p:spTgt>
                                        </p:tgtEl>
                                        <p:attrNameLst>
                                          <p:attrName>style.visibility</p:attrName>
                                        </p:attrNameLst>
                                      </p:cBhvr>
                                      <p:to>
                                        <p:strVal val="visible"/>
                                      </p:to>
                                    </p:set>
                                    <p:animEffect transition="in" filter="wipe(down)">
                                      <p:cBhvr>
                                        <p:cTn id="22" dur="500"/>
                                        <p:tgtEl>
                                          <p:spTgt spid="9523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5235">
                                            <p:txEl>
                                              <p:pRg st="3" end="3"/>
                                            </p:txEl>
                                          </p:spTgt>
                                        </p:tgtEl>
                                        <p:attrNameLst>
                                          <p:attrName>style.visibility</p:attrName>
                                        </p:attrNameLst>
                                      </p:cBhvr>
                                      <p:to>
                                        <p:strVal val="visible"/>
                                      </p:to>
                                    </p:set>
                                    <p:animEffect transition="in" filter="wipe(down)">
                                      <p:cBhvr>
                                        <p:cTn id="27" dur="500"/>
                                        <p:tgtEl>
                                          <p:spTgt spid="952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76802" name="Content Placeholder 2"/>
          <p:cNvSpPr>
            <a:spLocks noGrp="1"/>
          </p:cNvSpPr>
          <p:nvPr>
            <p:ph idx="1"/>
          </p:nvPr>
        </p:nvSpPr>
        <p:spPr/>
        <p:txBody>
          <a:bodyPr/>
          <a:lstStyle/>
          <a:p>
            <a:endParaRPr lang="en-US" smtClean="0"/>
          </a:p>
        </p:txBody>
      </p:sp>
      <p:pic>
        <p:nvPicPr>
          <p:cNvPr id="76803" name="Picture 4" descr="http://historydrinks.files.wordpress.com/2009/06/bullrun3.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3374472" y="5288340"/>
            <a:ext cx="5769528" cy="1569660"/>
          </a:xfrm>
          <a:prstGeom prst="rect">
            <a:avLst/>
          </a:prstGeom>
          <a:noFill/>
        </p:spPr>
        <p:txBody>
          <a:bodyPr wrap="none">
            <a:spAutoFit/>
          </a:bodyPr>
          <a:lstStyle/>
          <a:p>
            <a:pPr algn="ctr">
              <a:defRPr/>
            </a:pPr>
            <a:r>
              <a:rPr lang="en-US" sz="4800" b="1" dirty="0">
                <a:ln w="31550" cmpd="sng">
                  <a:gradFill>
                    <a:gsLst>
                      <a:gs pos="0">
                        <a:srgbClr val="000082"/>
                      </a:gs>
                      <a:gs pos="30000">
                        <a:srgbClr val="66008F"/>
                      </a:gs>
                      <a:gs pos="64999">
                        <a:srgbClr val="BA0066"/>
                      </a:gs>
                      <a:gs pos="89999">
                        <a:srgbClr val="FF0000"/>
                      </a:gs>
                      <a:gs pos="100000">
                        <a:srgbClr val="FF8200"/>
                      </a:gs>
                    </a:gsLst>
                    <a:lin ang="5400000" scaled="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Picnic at the</a:t>
            </a:r>
          </a:p>
          <a:p>
            <a:pPr algn="ctr">
              <a:defRPr/>
            </a:pPr>
            <a:r>
              <a:rPr lang="en-US" sz="4800" b="1" dirty="0">
                <a:ln w="31550" cmpd="sng">
                  <a:gradFill>
                    <a:gsLst>
                      <a:gs pos="0">
                        <a:srgbClr val="000082"/>
                      </a:gs>
                      <a:gs pos="30000">
                        <a:srgbClr val="66008F"/>
                      </a:gs>
                      <a:gs pos="64999">
                        <a:srgbClr val="BA0066"/>
                      </a:gs>
                      <a:gs pos="89999">
                        <a:srgbClr val="FF0000"/>
                      </a:gs>
                      <a:gs pos="100000">
                        <a:srgbClr val="FF8200"/>
                      </a:gs>
                    </a:gsLst>
                    <a:lin ang="5400000" scaled="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Battle of Manassas</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Bell Ringer</a:t>
            </a:r>
            <a:endParaRPr lang="en-US" sz="6000" dirty="0"/>
          </a:p>
        </p:txBody>
      </p:sp>
      <p:sp>
        <p:nvSpPr>
          <p:cNvPr id="3" name="Content Placeholder 2"/>
          <p:cNvSpPr>
            <a:spLocks noGrp="1"/>
          </p:cNvSpPr>
          <p:nvPr>
            <p:ph idx="1"/>
          </p:nvPr>
        </p:nvSpPr>
        <p:spPr>
          <a:xfrm>
            <a:off x="457200" y="2057400"/>
            <a:ext cx="8229600" cy="4068763"/>
          </a:xfrm>
        </p:spPr>
        <p:txBody>
          <a:bodyPr>
            <a:normAutofit/>
          </a:bodyPr>
          <a:lstStyle/>
          <a:p>
            <a:r>
              <a:rPr lang="en-US" sz="4000" dirty="0" smtClean="0"/>
              <a:t>Which side do you think was better prepared for the war at the beginning and why?</a:t>
            </a:r>
            <a:endParaRPr lang="en-US" sz="4000"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http://mrkash.com/activities/images/civilwarsoldiers.jpg"/>
          <p:cNvPicPr>
            <a:picLocks noChangeAspect="1" noChangeArrowheads="1"/>
          </p:cNvPicPr>
          <p:nvPr/>
        </p:nvPicPr>
        <p:blipFill>
          <a:blip r:embed="rId3" cstate="print"/>
          <a:srcRect/>
          <a:stretch>
            <a:fillRect/>
          </a:stretch>
        </p:blipFill>
        <p:spPr bwMode="auto">
          <a:xfrm>
            <a:off x="0" y="9377"/>
            <a:ext cx="9144000" cy="6848623"/>
          </a:xfrm>
          <a:prstGeom prst="rect">
            <a:avLst/>
          </a:prstGeom>
          <a:noFill/>
        </p:spPr>
      </p:pic>
      <p:sp>
        <p:nvSpPr>
          <p:cNvPr id="2" name="Title 1"/>
          <p:cNvSpPr>
            <a:spLocks noGrp="1"/>
          </p:cNvSpPr>
          <p:nvPr>
            <p:ph type="title"/>
          </p:nvPr>
        </p:nvSpPr>
        <p:spPr>
          <a:xfrm>
            <a:off x="685800" y="4267200"/>
            <a:ext cx="7772400" cy="1362075"/>
          </a:xfrm>
        </p:spPr>
        <p:txBody>
          <a:bodyPr>
            <a:normAutofit fontScale="90000"/>
          </a:bodyPr>
          <a:lstStyle/>
          <a:p>
            <a:pPr algn="ctr" eaLnBrk="1" hangingPunct="1">
              <a:defRPr/>
            </a:pPr>
            <a:r>
              <a:rPr lang="en-US"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Life as a Soldier</a:t>
            </a:r>
            <a:endParaRPr lang="en-US" sz="8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711308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America Divides</a:t>
            </a:r>
            <a:endParaRPr lang="en-US" dirty="0"/>
          </a:p>
        </p:txBody>
      </p:sp>
      <p:sp>
        <p:nvSpPr>
          <p:cNvPr id="5" name="Text Placeholder 4"/>
          <p:cNvSpPr>
            <a:spLocks noGrp="1"/>
          </p:cNvSpPr>
          <p:nvPr>
            <p:ph type="body" idx="1"/>
          </p:nvPr>
        </p:nvSpPr>
        <p:spPr/>
        <p:txBody>
          <a:bodyPr/>
          <a:lstStyle/>
          <a:p>
            <a:r>
              <a:rPr lang="en-US" dirty="0" smtClean="0"/>
              <a:t>Secession and the Confederacy</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en-US" sz="4000" dirty="0" smtClean="0">
                <a:latin typeface="Georgia" pitchFamily="18" charset="0"/>
              </a:rPr>
              <a:t>The Average Union Soldier</a:t>
            </a:r>
            <a:endParaRPr lang="en-US" sz="2800" dirty="0">
              <a:latin typeface="+mj-lt"/>
              <a:ea typeface="+mj-ea"/>
              <a:cs typeface="+mj-cs"/>
            </a:endParaRPr>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rcRect l="23232" r="21784" b="3984"/>
          <a:stretch>
            <a:fillRect/>
          </a:stretch>
        </p:blipFill>
        <p:spPr>
          <a:xfrm>
            <a:off x="1600200" y="1349063"/>
            <a:ext cx="6172200" cy="5508937"/>
          </a:xfrm>
        </p:spPr>
      </p:pic>
    </p:spTree>
    <p:extLst>
      <p:ext uri="{BB962C8B-B14F-4D97-AF65-F5344CB8AC3E}">
        <p14:creationId xmlns:p14="http://schemas.microsoft.com/office/powerpoint/2010/main" val="17800005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52728"/>
          </a:xfrm>
        </p:spPr>
        <p:txBody>
          <a:bodyPr/>
          <a:lstStyle/>
          <a:p>
            <a:pPr eaLnBrk="1" hangingPunct="1">
              <a:defRPr/>
            </a:pPr>
            <a:r>
              <a:rPr lang="en-US" dirty="0" smtClean="0"/>
              <a:t>Life as a soldier</a:t>
            </a:r>
            <a:endParaRPr lang="en-US" dirty="0"/>
          </a:p>
        </p:txBody>
      </p:sp>
      <p:pic>
        <p:nvPicPr>
          <p:cNvPr id="84994" name="Picture 4" descr="http://www.massieschool.com/civil-war/images/soldiers2.gif"/>
          <p:cNvPicPr>
            <a:picLocks noChangeAspect="1" noChangeArrowheads="1"/>
          </p:cNvPicPr>
          <p:nvPr/>
        </p:nvPicPr>
        <p:blipFill>
          <a:blip r:embed="rId3" cstate="print"/>
          <a:srcRect r="899" b="50244"/>
          <a:stretch>
            <a:fillRect/>
          </a:stretch>
        </p:blipFill>
        <p:spPr bwMode="auto">
          <a:xfrm>
            <a:off x="0" y="1143000"/>
            <a:ext cx="5029200" cy="1916113"/>
          </a:xfrm>
          <a:prstGeom prst="rect">
            <a:avLst/>
          </a:prstGeom>
          <a:noFill/>
          <a:ln w="9525">
            <a:noFill/>
            <a:miter lim="800000"/>
            <a:headEnd/>
            <a:tailEnd/>
          </a:ln>
        </p:spPr>
      </p:pic>
      <p:pic>
        <p:nvPicPr>
          <p:cNvPr id="84995" name="Picture 8" descr="http://carpefactum.typepad.com/photos/uncategorized/tin_cup1_2.jpg"/>
          <p:cNvPicPr>
            <a:picLocks noChangeAspect="1" noChangeArrowheads="1"/>
          </p:cNvPicPr>
          <p:nvPr/>
        </p:nvPicPr>
        <p:blipFill>
          <a:blip r:embed="rId4" cstate="print"/>
          <a:srcRect l="15952" t="8873" r="22620" b="22607"/>
          <a:stretch>
            <a:fillRect/>
          </a:stretch>
        </p:blipFill>
        <p:spPr bwMode="auto">
          <a:xfrm>
            <a:off x="1371600" y="4038600"/>
            <a:ext cx="3276600" cy="2819400"/>
          </a:xfrm>
          <a:prstGeom prst="rect">
            <a:avLst/>
          </a:prstGeom>
          <a:noFill/>
          <a:ln w="9525">
            <a:noFill/>
            <a:miter lim="800000"/>
            <a:headEnd/>
            <a:tailEnd/>
          </a:ln>
        </p:spPr>
      </p:pic>
      <p:pic>
        <p:nvPicPr>
          <p:cNvPr id="84996" name="Picture 10" descr="http://www.civilwaracademy.com/images/Civil-War-Tent.jpg"/>
          <p:cNvPicPr>
            <a:picLocks noChangeAspect="1" noChangeArrowheads="1"/>
          </p:cNvPicPr>
          <p:nvPr/>
        </p:nvPicPr>
        <p:blipFill>
          <a:blip r:embed="rId5" cstate="print"/>
          <a:srcRect/>
          <a:stretch>
            <a:fillRect/>
          </a:stretch>
        </p:blipFill>
        <p:spPr bwMode="auto">
          <a:xfrm>
            <a:off x="6367463" y="2606675"/>
            <a:ext cx="2776537" cy="4251325"/>
          </a:xfrm>
          <a:prstGeom prst="rect">
            <a:avLst/>
          </a:prstGeom>
          <a:noFill/>
          <a:ln w="9525">
            <a:noFill/>
            <a:miter lim="800000"/>
            <a:headEnd/>
            <a:tailEnd/>
          </a:ln>
        </p:spPr>
      </p:pic>
      <p:pic>
        <p:nvPicPr>
          <p:cNvPr id="84997" name="Picture 6" descr="http://whatscookingamerica.net/History/HistoryPhotos/Hardtack.jpg"/>
          <p:cNvPicPr>
            <a:picLocks noChangeAspect="1" noChangeArrowheads="1"/>
          </p:cNvPicPr>
          <p:nvPr/>
        </p:nvPicPr>
        <p:blipFill>
          <a:blip r:embed="rId6" cstate="print"/>
          <a:srcRect/>
          <a:stretch>
            <a:fillRect/>
          </a:stretch>
        </p:blipFill>
        <p:spPr bwMode="auto">
          <a:xfrm>
            <a:off x="0" y="3429000"/>
            <a:ext cx="2159000" cy="2362200"/>
          </a:xfrm>
          <a:prstGeom prst="rect">
            <a:avLst/>
          </a:prstGeom>
          <a:noFill/>
          <a:ln w="9525">
            <a:noFill/>
            <a:miter lim="800000"/>
            <a:headEnd/>
            <a:tailEnd/>
          </a:ln>
        </p:spPr>
      </p:pic>
      <p:sp>
        <p:nvSpPr>
          <p:cNvPr id="10" name="Rectangle 9"/>
          <p:cNvSpPr/>
          <p:nvPr/>
        </p:nvSpPr>
        <p:spPr>
          <a:xfrm>
            <a:off x="4975871" y="1676400"/>
            <a:ext cx="4168129" cy="584775"/>
          </a:xfrm>
          <a:prstGeom prst="rect">
            <a:avLst/>
          </a:prstGeom>
          <a:noFill/>
        </p:spPr>
        <p:txBody>
          <a:bodyPr wrap="none">
            <a:spAutoFit/>
          </a:bodyPr>
          <a:lstStyle/>
          <a:p>
            <a:pPr algn="ctr">
              <a:defRPr/>
            </a:pPr>
            <a:r>
              <a:rPr lang="en-US" sz="32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Thick wool uniforms</a:t>
            </a:r>
          </a:p>
        </p:txBody>
      </p:sp>
      <p:sp>
        <p:nvSpPr>
          <p:cNvPr id="11" name="Rectangle 10"/>
          <p:cNvSpPr/>
          <p:nvPr/>
        </p:nvSpPr>
        <p:spPr>
          <a:xfrm>
            <a:off x="2133600" y="3276600"/>
            <a:ext cx="4053931" cy="461665"/>
          </a:xfrm>
          <a:prstGeom prst="rect">
            <a:avLst/>
          </a:prstGeom>
        </p:spPr>
        <p:txBody>
          <a:bodyPr wrap="none">
            <a:spAutoFit/>
          </a:bodyPr>
          <a:lstStyle/>
          <a:p>
            <a:pPr algn="ctr">
              <a:defRPr/>
            </a:pPr>
            <a:r>
              <a:rPr lang="en-US" sz="24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Bland, dry, or spoiled food</a:t>
            </a:r>
          </a:p>
        </p:txBody>
      </p:sp>
      <p:sp>
        <p:nvSpPr>
          <p:cNvPr id="12" name="Rectangle 11"/>
          <p:cNvSpPr/>
          <p:nvPr/>
        </p:nvSpPr>
        <p:spPr>
          <a:xfrm>
            <a:off x="4655271" y="5867400"/>
            <a:ext cx="4488729" cy="584775"/>
          </a:xfrm>
          <a:prstGeom prst="rect">
            <a:avLst/>
          </a:prstGeom>
          <a:noFill/>
        </p:spPr>
        <p:txBody>
          <a:bodyPr wrap="none">
            <a:spAutoFit/>
          </a:bodyPr>
          <a:lstStyle/>
          <a:p>
            <a:pPr algn="ctr">
              <a:defRPr/>
            </a:pPr>
            <a:r>
              <a:rPr lang="en-US" sz="32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Sparse living quarters</a:t>
            </a:r>
          </a:p>
        </p:txBody>
      </p:sp>
    </p:spTree>
    <p:extLst>
      <p:ext uri="{BB962C8B-B14F-4D97-AF65-F5344CB8AC3E}">
        <p14:creationId xmlns:p14="http://schemas.microsoft.com/office/powerpoint/2010/main" val="254716317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4343400" cy="1401762"/>
          </a:xfrm>
        </p:spPr>
        <p:txBody>
          <a:bodyPr>
            <a:normAutofit/>
          </a:bodyPr>
          <a:lstStyle/>
          <a:p>
            <a:pPr algn="l"/>
            <a:r>
              <a:rPr lang="en-US" sz="4000" dirty="0" smtClean="0"/>
              <a:t>Women in War</a:t>
            </a:r>
            <a:endParaRPr lang="en-US" sz="4000" dirty="0"/>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28599" y="1676400"/>
            <a:ext cx="4159965" cy="4800600"/>
          </a:xfrm>
        </p:spPr>
      </p:pic>
      <p:sp>
        <p:nvSpPr>
          <p:cNvPr id="6" name="Content Placeholder 5"/>
          <p:cNvSpPr>
            <a:spLocks noGrp="1"/>
          </p:cNvSpPr>
          <p:nvPr>
            <p:ph sz="half" idx="2"/>
          </p:nvPr>
        </p:nvSpPr>
        <p:spPr>
          <a:xfrm>
            <a:off x="4572000" y="533400"/>
            <a:ext cx="4343400" cy="6096000"/>
          </a:xfrm>
        </p:spPr>
        <p:txBody>
          <a:bodyPr>
            <a:normAutofit/>
          </a:bodyPr>
          <a:lstStyle/>
          <a:p>
            <a:r>
              <a:rPr lang="en-US" sz="3200" dirty="0" smtClean="0"/>
              <a:t>Lax medical examinations allowed for some women to sneak through and serve in the army disguised as men.</a:t>
            </a:r>
          </a:p>
          <a:p>
            <a:r>
              <a:rPr lang="en-US" sz="3200" dirty="0" smtClean="0"/>
              <a:t>Nursing became an increasingly feminized profession</a:t>
            </a:r>
          </a:p>
          <a:p>
            <a:pPr lvl="1"/>
            <a:r>
              <a:rPr lang="en-US" sz="2800" dirty="0" smtClean="0"/>
              <a:t>Organized by </a:t>
            </a:r>
            <a:r>
              <a:rPr lang="en-US" sz="2800" dirty="0" smtClean="0">
                <a:hlinkClick r:id="rId4"/>
              </a:rPr>
              <a:t>Clara Barton </a:t>
            </a:r>
            <a:r>
              <a:rPr lang="en-US" sz="2800" dirty="0" smtClean="0"/>
              <a:t>and Dorothea Dix</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9400" y="6020562"/>
            <a:ext cx="913485" cy="608838"/>
          </a:xfrm>
          <a:prstGeom prst="rect">
            <a:avLst/>
          </a:prstGeom>
        </p:spPr>
      </p:pic>
    </p:spTree>
    <p:extLst>
      <p:ext uri="{BB962C8B-B14F-4D97-AF65-F5344CB8AC3E}">
        <p14:creationId xmlns:p14="http://schemas.microsoft.com/office/powerpoint/2010/main" val="113789097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152400"/>
            <a:ext cx="8229600" cy="1143000"/>
          </a:xfrm>
        </p:spPr>
        <p:txBody>
          <a:bodyPr/>
          <a:lstStyle/>
          <a:p>
            <a:r>
              <a:rPr lang="en-US" dirty="0" smtClean="0"/>
              <a:t>Civil War Weaponry</a:t>
            </a:r>
            <a:endParaRPr lang="en-US" dirty="0"/>
          </a:p>
        </p:txBody>
      </p:sp>
      <p:sp>
        <p:nvSpPr>
          <p:cNvPr id="5" name="Content Placeholder 4"/>
          <p:cNvSpPr>
            <a:spLocks noGrp="1"/>
          </p:cNvSpPr>
          <p:nvPr>
            <p:ph idx="1"/>
          </p:nvPr>
        </p:nvSpPr>
        <p:spPr>
          <a:xfrm>
            <a:off x="457200" y="1371600"/>
            <a:ext cx="8229600" cy="4754563"/>
          </a:xfrm>
        </p:spPr>
        <p:txBody>
          <a:bodyPr>
            <a:normAutofit/>
          </a:bodyPr>
          <a:lstStyle/>
          <a:p>
            <a:r>
              <a:rPr lang="en-US" sz="2400" dirty="0" smtClean="0">
                <a:latin typeface="+mj-lt"/>
              </a:rPr>
              <a:t>The rifled musket  killed more soldiers than anything else, except disease. </a:t>
            </a:r>
          </a:p>
          <a:p>
            <a:pPr lvl="1"/>
            <a:r>
              <a:rPr lang="en-US" sz="2000" dirty="0" smtClean="0">
                <a:latin typeface="+mj-lt"/>
              </a:rPr>
              <a:t>Larger caliber, slow moving; pulverized flesh and bone</a:t>
            </a:r>
          </a:p>
          <a:p>
            <a:pPr lvl="1"/>
            <a:r>
              <a:rPr lang="en-US" sz="2000" dirty="0" smtClean="0">
                <a:latin typeface="+mj-lt"/>
              </a:rPr>
              <a:t>Amputation the only practical treatment</a:t>
            </a:r>
          </a:p>
          <a:p>
            <a:r>
              <a:rPr lang="en-US" sz="2400" dirty="0" smtClean="0">
                <a:latin typeface="+mj-lt"/>
              </a:rPr>
              <a:t>The Civil War also introduced the Gatling Gun (precursor to the machine gun), submarine, ironclad ships, use of hot air balloons for espionage, as well as modern technologies for communication (telegraph) and transportation (railroads)</a:t>
            </a:r>
            <a:endParaRPr lang="en-US" sz="2400" dirty="0">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4651430"/>
            <a:ext cx="8497122" cy="2206570"/>
          </a:xfrm>
          <a:prstGeom prst="rect">
            <a:avLst/>
          </a:prstGeom>
        </p:spPr>
      </p:pic>
    </p:spTree>
    <p:extLst>
      <p:ext uri="{BB962C8B-B14F-4D97-AF65-F5344CB8AC3E}">
        <p14:creationId xmlns:p14="http://schemas.microsoft.com/office/powerpoint/2010/main" val="166736240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0" y="-2046"/>
            <a:ext cx="8384501" cy="6860045"/>
          </a:xfrm>
        </p:spPr>
      </p:pic>
      <p:sp>
        <p:nvSpPr>
          <p:cNvPr id="82950" name="Text Box 14"/>
          <p:cNvSpPr txBox="1">
            <a:spLocks noChangeArrowheads="1"/>
          </p:cNvSpPr>
          <p:nvPr/>
        </p:nvSpPr>
        <p:spPr bwMode="auto">
          <a:xfrm>
            <a:off x="1219200" y="6491288"/>
            <a:ext cx="7467600" cy="366712"/>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a:latin typeface="Calibri" pitchFamily="-123" charset="0"/>
            </a:endParaRPr>
          </a:p>
        </p:txBody>
      </p:sp>
      <p:sp>
        <p:nvSpPr>
          <p:cNvPr id="4" name="Rectangle 3"/>
          <p:cNvSpPr/>
          <p:nvPr/>
        </p:nvSpPr>
        <p:spPr>
          <a:xfrm>
            <a:off x="1891919" y="5791200"/>
            <a:ext cx="7252081" cy="923330"/>
          </a:xfrm>
          <a:prstGeom prst="rect">
            <a:avLst/>
          </a:prstGeom>
          <a:noFill/>
        </p:spPr>
        <p:txBody>
          <a:bodyPr wrap="none" lIns="91440" tIns="45720" rIns="91440" bIns="45720">
            <a:spAutoFit/>
          </a:bodyPr>
          <a:lstStyle/>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Civil War “Hospitals”</a:t>
            </a:r>
            <a:endPar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345615991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descr="http://www.nlm.nih.gov/visibleproofs/media/detailed/ii_a_116a.jpg"/>
          <p:cNvPicPr>
            <a:picLocks noChangeAspect="1" noChangeArrowheads="1"/>
          </p:cNvPicPr>
          <p:nvPr/>
        </p:nvPicPr>
        <p:blipFill>
          <a:blip r:embed="rId3" cstate="print"/>
          <a:srcRect t="10714" b="15853"/>
          <a:stretch>
            <a:fillRect/>
          </a:stretch>
        </p:blipFill>
        <p:spPr bwMode="auto">
          <a:xfrm rot="4224464">
            <a:off x="-1164252" y="1740304"/>
            <a:ext cx="6858000" cy="3337470"/>
          </a:xfrm>
          <a:prstGeom prst="rect">
            <a:avLst/>
          </a:prstGeom>
          <a:noFill/>
        </p:spPr>
      </p:pic>
      <p:pic>
        <p:nvPicPr>
          <p:cNvPr id="178182" name="Picture 6" descr="http://mpms3rdperiodss.wikispaces.com/file/view/amputee.jpg/227533082/amputee.jpg"/>
          <p:cNvPicPr>
            <a:picLocks noChangeAspect="1" noChangeArrowheads="1"/>
          </p:cNvPicPr>
          <p:nvPr/>
        </p:nvPicPr>
        <p:blipFill>
          <a:blip r:embed="rId4" cstate="print"/>
          <a:srcRect/>
          <a:stretch>
            <a:fillRect/>
          </a:stretch>
        </p:blipFill>
        <p:spPr bwMode="auto">
          <a:xfrm>
            <a:off x="3871913" y="0"/>
            <a:ext cx="5272088" cy="6858000"/>
          </a:xfrm>
          <a:prstGeom prst="rect">
            <a:avLst/>
          </a:prstGeom>
          <a:noFill/>
        </p:spPr>
      </p:pic>
    </p:spTree>
    <p:extLst>
      <p:ext uri="{BB962C8B-B14F-4D97-AF65-F5344CB8AC3E}">
        <p14:creationId xmlns:p14="http://schemas.microsoft.com/office/powerpoint/2010/main" val="325882761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http://www.quia.com/files/quia/users/jhaddock/Civil-War-Battle.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87042" name="Rectangle 2"/>
          <p:cNvSpPr>
            <a:spLocks noGrp="1"/>
          </p:cNvSpPr>
          <p:nvPr>
            <p:ph type="title"/>
          </p:nvPr>
        </p:nvSpPr>
        <p:spPr bwMode="auto"/>
        <p:txBody>
          <a:bodyPr wrap="square" tIns="45720" bIns="45720" numCol="1" anchorCtr="0" compatLnSpc="1">
            <a:prstTxWarp prst="textNoShape">
              <a:avLst/>
            </a:prstTxWarp>
          </a:bodyPr>
          <a:lstStyle/>
          <a:p>
            <a:pPr>
              <a:defRPr/>
            </a:pPr>
            <a:r>
              <a:rPr lang="en-US" sz="5400" dirty="0" smtClean="0"/>
              <a:t>The War Heats Up</a:t>
            </a:r>
          </a:p>
        </p:txBody>
      </p:sp>
      <p:sp>
        <p:nvSpPr>
          <p:cNvPr id="73730" name="Rectangle 3"/>
          <p:cNvSpPr>
            <a:spLocks noGrp="1"/>
          </p:cNvSpPr>
          <p:nvPr>
            <p:ph type="body" idx="1"/>
          </p:nvPr>
        </p:nvSpPr>
        <p:spPr/>
        <p:txBody>
          <a:bodyPr>
            <a:noAutofit/>
          </a:bodyPr>
          <a:lstStyle/>
          <a:p>
            <a:pPr>
              <a:buFont typeface="Wingdings 2" pitchFamily="18" charset="2"/>
              <a:buNone/>
            </a:pPr>
            <a:r>
              <a:rPr lang="en-US" sz="3600" dirty="0" smtClean="0"/>
              <a:t>Battles, Bayonets, and Blood</a:t>
            </a:r>
          </a:p>
        </p:txBody>
      </p:sp>
    </p:spTree>
    <p:extLst>
      <p:ext uri="{BB962C8B-B14F-4D97-AF65-F5344CB8AC3E}">
        <p14:creationId xmlns:p14="http://schemas.microsoft.com/office/powerpoint/2010/main" val="406085408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normAutofit/>
          </a:bodyPr>
          <a:lstStyle/>
          <a:p>
            <a:pPr>
              <a:defRPr/>
            </a:pPr>
            <a:r>
              <a:rPr lang="en-US" sz="4100" b="0" dirty="0" smtClean="0"/>
              <a:t>The Many Faces of Union Generals</a:t>
            </a:r>
            <a:endParaRPr lang="en-US" sz="4100" dirty="0" smtClean="0"/>
          </a:p>
        </p:txBody>
      </p:sp>
      <p:sp>
        <p:nvSpPr>
          <p:cNvPr id="77826" name="Rectangle 3"/>
          <p:cNvSpPr>
            <a:spLocks noGrp="1"/>
          </p:cNvSpPr>
          <p:nvPr>
            <p:ph idx="1"/>
          </p:nvPr>
        </p:nvSpPr>
        <p:spPr>
          <a:xfrm>
            <a:off x="3962400" y="1371601"/>
            <a:ext cx="4953000" cy="5257800"/>
          </a:xfrm>
        </p:spPr>
        <p:txBody>
          <a:bodyPr/>
          <a:lstStyle/>
          <a:p>
            <a:pPr>
              <a:lnSpc>
                <a:spcPct val="90000"/>
              </a:lnSpc>
              <a:buClrTx/>
            </a:pPr>
            <a:r>
              <a:rPr lang="en-US" sz="4000" dirty="0" smtClean="0"/>
              <a:t>General George B. McClellan (1861)</a:t>
            </a:r>
          </a:p>
          <a:p>
            <a:pPr>
              <a:lnSpc>
                <a:spcPct val="90000"/>
              </a:lnSpc>
              <a:buClrTx/>
            </a:pPr>
            <a:r>
              <a:rPr lang="en-US" sz="4000" dirty="0" smtClean="0"/>
              <a:t>General Ambrose E. Burnside (1862)</a:t>
            </a:r>
          </a:p>
          <a:p>
            <a:pPr>
              <a:lnSpc>
                <a:spcPct val="90000"/>
              </a:lnSpc>
              <a:buClrTx/>
            </a:pPr>
            <a:r>
              <a:rPr lang="en-US" sz="4000" dirty="0" smtClean="0"/>
              <a:t>General Joseph Hooker (1862-1863)</a:t>
            </a:r>
          </a:p>
          <a:p>
            <a:pPr>
              <a:lnSpc>
                <a:spcPct val="90000"/>
              </a:lnSpc>
              <a:buClrTx/>
            </a:pPr>
            <a:r>
              <a:rPr lang="en-US" sz="4000" dirty="0" smtClean="0"/>
              <a:t>General George G. Meade (1864)</a:t>
            </a:r>
          </a:p>
        </p:txBody>
      </p:sp>
      <p:pic>
        <p:nvPicPr>
          <p:cNvPr id="99330" name="Picture 2" descr="http://www.wildwestweb.net/cwleaders/George%20B.%20McClellan.jpg"/>
          <p:cNvPicPr>
            <a:picLocks noChangeAspect="1" noChangeArrowheads="1"/>
          </p:cNvPicPr>
          <p:nvPr/>
        </p:nvPicPr>
        <p:blipFill>
          <a:blip r:embed="rId2" cstate="print"/>
          <a:srcRect/>
          <a:stretch>
            <a:fillRect/>
          </a:stretch>
        </p:blipFill>
        <p:spPr bwMode="auto">
          <a:xfrm>
            <a:off x="228600" y="1447800"/>
            <a:ext cx="1524000" cy="2265282"/>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5" name="Picture 2" descr="File:Ambrose Burnside2.jpg">
            <a:hlinkClick r:id="rId3"/>
          </p:cNvPr>
          <p:cNvPicPr>
            <a:picLocks noChangeAspect="1" noChangeArrowheads="1"/>
          </p:cNvPicPr>
          <p:nvPr/>
        </p:nvPicPr>
        <p:blipFill>
          <a:blip r:embed="rId4" cstate="print"/>
          <a:srcRect/>
          <a:stretch>
            <a:fillRect/>
          </a:stretch>
        </p:blipFill>
        <p:spPr bwMode="auto">
          <a:xfrm>
            <a:off x="1752599" y="1371600"/>
            <a:ext cx="1775623" cy="2341482"/>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6" name="Picture 4" descr="File:Joseph Hooker - Brady-Handy--restored.jpg">
            <a:hlinkClick r:id="rId5"/>
          </p:cNvPr>
          <p:cNvPicPr>
            <a:picLocks noChangeAspect="1" noChangeArrowheads="1"/>
          </p:cNvPicPr>
          <p:nvPr/>
        </p:nvPicPr>
        <p:blipFill>
          <a:blip r:embed="rId6" cstate="print"/>
          <a:srcRect l="16302" b="41333"/>
          <a:stretch>
            <a:fillRect/>
          </a:stretch>
        </p:blipFill>
        <p:spPr bwMode="auto">
          <a:xfrm>
            <a:off x="182976" y="4193324"/>
            <a:ext cx="1752600" cy="2193668"/>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7" name="Picture 6" descr="File:George G. Meade Standing.jpg">
            <a:hlinkClick r:id="rId7"/>
          </p:cNvPr>
          <p:cNvPicPr>
            <a:picLocks noChangeAspect="1" noChangeArrowheads="1"/>
          </p:cNvPicPr>
          <p:nvPr/>
        </p:nvPicPr>
        <p:blipFill>
          <a:blip r:embed="rId8" cstate="print"/>
          <a:srcRect l="13036" b="34558"/>
          <a:stretch>
            <a:fillRect/>
          </a:stretch>
        </p:blipFill>
        <p:spPr bwMode="auto">
          <a:xfrm>
            <a:off x="1935576" y="4190999"/>
            <a:ext cx="1877416" cy="2186741"/>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33794" name="Picture 2" descr="http://cdn.diginomica.com/wp-content/uploads/2013/11/+big-fail2.jp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207" y="1845228"/>
            <a:ext cx="2006783" cy="13942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cdn.diginomica.com/wp-content/uploads/2013/11/+big-fail2.jp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37018" y="1752600"/>
            <a:ext cx="2006783" cy="13942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cdn.diginomica.com/wp-content/uploads/2013/11/+big-fail2.jp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777" y="4593045"/>
            <a:ext cx="2006783" cy="1394226"/>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http://api.ning.com/files/tA1e*yQbLBnBDfoBs-Kosedj46A74LLUwCzQcHlwCvQcL3syt*HONYhwVN4oNHS64n5HhDg2FDIUga4Y4qdwwXBE*wEXxT0v/meh.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74284" y="5715000"/>
            <a:ext cx="1061284" cy="8913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9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7826">
                                            <p:txEl>
                                              <p:pRg st="0" end="0"/>
                                            </p:txEl>
                                          </p:spTgt>
                                        </p:tgtEl>
                                        <p:attrNameLst>
                                          <p:attrName>style.visibility</p:attrName>
                                        </p:attrNameLst>
                                      </p:cBhvr>
                                      <p:to>
                                        <p:strVal val="visible"/>
                                      </p:to>
                                    </p:set>
                                    <p:animEffect transition="in" filter="wipe(left)">
                                      <p:cBhvr>
                                        <p:cTn id="7" dur="500"/>
                                        <p:tgtEl>
                                          <p:spTgt spid="77826">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9330"/>
                                        </p:tgtEl>
                                        <p:attrNameLst>
                                          <p:attrName>style.visibility</p:attrName>
                                        </p:attrNameLst>
                                      </p:cBhvr>
                                      <p:to>
                                        <p:strVal val="visible"/>
                                      </p:to>
                                    </p:set>
                                    <p:anim calcmode="lin" valueType="num">
                                      <p:cBhvr>
                                        <p:cTn id="11" dur="500" fill="hold"/>
                                        <p:tgtEl>
                                          <p:spTgt spid="99330"/>
                                        </p:tgtEl>
                                        <p:attrNameLst>
                                          <p:attrName>ppt_w</p:attrName>
                                        </p:attrNameLst>
                                      </p:cBhvr>
                                      <p:tavLst>
                                        <p:tav tm="0">
                                          <p:val>
                                            <p:fltVal val="0"/>
                                          </p:val>
                                        </p:tav>
                                        <p:tav tm="100000">
                                          <p:val>
                                            <p:strVal val="#ppt_w"/>
                                          </p:val>
                                        </p:tav>
                                      </p:tavLst>
                                    </p:anim>
                                    <p:anim calcmode="lin" valueType="num">
                                      <p:cBhvr>
                                        <p:cTn id="12" dur="500" fill="hold"/>
                                        <p:tgtEl>
                                          <p:spTgt spid="99330"/>
                                        </p:tgtEl>
                                        <p:attrNameLst>
                                          <p:attrName>ppt_h</p:attrName>
                                        </p:attrNameLst>
                                      </p:cBhvr>
                                      <p:tavLst>
                                        <p:tav tm="0">
                                          <p:val>
                                            <p:fltVal val="0"/>
                                          </p:val>
                                        </p:tav>
                                        <p:tav tm="100000">
                                          <p:val>
                                            <p:strVal val="#ppt_h"/>
                                          </p:val>
                                        </p:tav>
                                      </p:tavLst>
                                    </p:anim>
                                    <p:animEffect transition="in" filter="fade">
                                      <p:cBhvr>
                                        <p:cTn id="13" dur="500"/>
                                        <p:tgtEl>
                                          <p:spTgt spid="9933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379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7826">
                                            <p:txEl>
                                              <p:pRg st="1" end="1"/>
                                            </p:txEl>
                                          </p:spTgt>
                                        </p:tgtEl>
                                        <p:attrNameLst>
                                          <p:attrName>style.visibility</p:attrName>
                                        </p:attrNameLst>
                                      </p:cBhvr>
                                      <p:to>
                                        <p:strVal val="visible"/>
                                      </p:to>
                                    </p:set>
                                    <p:animEffect transition="in" filter="wipe(left)">
                                      <p:cBhvr>
                                        <p:cTn id="22" dur="500"/>
                                        <p:tgtEl>
                                          <p:spTgt spid="77826">
                                            <p:txEl>
                                              <p:pRg st="1" end="1"/>
                                            </p:txEl>
                                          </p:spTgt>
                                        </p:tgtEl>
                                      </p:cBhvr>
                                    </p:animEffect>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7826">
                                            <p:txEl>
                                              <p:pRg st="2" end="2"/>
                                            </p:txEl>
                                          </p:spTgt>
                                        </p:tgtEl>
                                        <p:attrNameLst>
                                          <p:attrName>style.visibility</p:attrName>
                                        </p:attrNameLst>
                                      </p:cBhvr>
                                      <p:to>
                                        <p:strVal val="visible"/>
                                      </p:to>
                                    </p:set>
                                    <p:animEffect transition="in" filter="wipe(left)">
                                      <p:cBhvr>
                                        <p:cTn id="37" dur="500"/>
                                        <p:tgtEl>
                                          <p:spTgt spid="77826">
                                            <p:txEl>
                                              <p:pRg st="2" end="2"/>
                                            </p:txEl>
                                          </p:spTgt>
                                        </p:tgtEl>
                                      </p:cBhvr>
                                    </p:animEffect>
                                  </p:childTnLst>
                                </p:cTn>
                              </p:par>
                            </p:childTnLst>
                          </p:cTn>
                        </p:par>
                        <p:par>
                          <p:cTn id="38" fill="hold">
                            <p:stCondLst>
                              <p:cond delay="500"/>
                            </p:stCondLst>
                            <p:childTnLst>
                              <p:par>
                                <p:cTn id="39" presetID="53" presetClass="entr" presetSubtype="16"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7826">
                                            <p:txEl>
                                              <p:pRg st="3" end="3"/>
                                            </p:txEl>
                                          </p:spTgt>
                                        </p:tgtEl>
                                        <p:attrNameLst>
                                          <p:attrName>style.visibility</p:attrName>
                                        </p:attrNameLst>
                                      </p:cBhvr>
                                      <p:to>
                                        <p:strVal val="visible"/>
                                      </p:to>
                                    </p:set>
                                    <p:animEffect transition="in" filter="wipe(left)">
                                      <p:cBhvr>
                                        <p:cTn id="52" dur="500"/>
                                        <p:tgtEl>
                                          <p:spTgt spid="77826">
                                            <p:txEl>
                                              <p:pRg st="3" end="3"/>
                                            </p:txEl>
                                          </p:spTgt>
                                        </p:tgtEl>
                                      </p:cBhvr>
                                    </p:animEffect>
                                  </p:childTnLst>
                                </p:cTn>
                              </p:par>
                            </p:childTnLst>
                          </p:cTn>
                        </p:par>
                        <p:par>
                          <p:cTn id="53" fill="hold">
                            <p:stCondLst>
                              <p:cond delay="500"/>
                            </p:stCondLst>
                            <p:childTnLst>
                              <p:par>
                                <p:cTn id="54" presetID="53" presetClass="entr" presetSubtype="16"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500" fill="hold"/>
                                        <p:tgtEl>
                                          <p:spTgt spid="7"/>
                                        </p:tgtEl>
                                        <p:attrNameLst>
                                          <p:attrName>ppt_w</p:attrName>
                                        </p:attrNameLst>
                                      </p:cBhvr>
                                      <p:tavLst>
                                        <p:tav tm="0">
                                          <p:val>
                                            <p:fltVal val="0"/>
                                          </p:val>
                                        </p:tav>
                                        <p:tav tm="100000">
                                          <p:val>
                                            <p:strVal val="#ppt_w"/>
                                          </p:val>
                                        </p:tav>
                                      </p:tavLst>
                                    </p:anim>
                                    <p:anim calcmode="lin" valueType="num">
                                      <p:cBhvr>
                                        <p:cTn id="57" dur="500" fill="hold"/>
                                        <p:tgtEl>
                                          <p:spTgt spid="7"/>
                                        </p:tgtEl>
                                        <p:attrNameLst>
                                          <p:attrName>ppt_h</p:attrName>
                                        </p:attrNameLst>
                                      </p:cBhvr>
                                      <p:tavLst>
                                        <p:tav tm="0">
                                          <p:val>
                                            <p:fltVal val="0"/>
                                          </p:val>
                                        </p:tav>
                                        <p:tav tm="100000">
                                          <p:val>
                                            <p:strVal val="#ppt_h"/>
                                          </p:val>
                                        </p:tav>
                                      </p:tavLst>
                                    </p:anim>
                                    <p:animEffect transition="in" filter="fade">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3796"/>
                                        </p:tgtEl>
                                        <p:attrNameLst>
                                          <p:attrName>style.visibility</p:attrName>
                                        </p:attrNameLst>
                                      </p:cBhvr>
                                      <p:to>
                                        <p:strVal val="visible"/>
                                      </p:to>
                                    </p:set>
                                    <p:animEffect transition="in" filter="fade">
                                      <p:cBhvr>
                                        <p:cTn id="63"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a:defRPr/>
            </a:pPr>
            <a:r>
              <a:rPr lang="en-US" b="0" dirty="0" smtClean="0"/>
              <a:t>Going for Grant!</a:t>
            </a:r>
            <a:endParaRPr lang="en-US" u="sng" dirty="0" smtClean="0"/>
          </a:p>
        </p:txBody>
      </p:sp>
      <p:sp>
        <p:nvSpPr>
          <p:cNvPr id="100354" name="Rectangle 3"/>
          <p:cNvSpPr>
            <a:spLocks noGrp="1"/>
          </p:cNvSpPr>
          <p:nvPr>
            <p:ph idx="1"/>
          </p:nvPr>
        </p:nvSpPr>
        <p:spPr>
          <a:xfrm>
            <a:off x="4267200" y="1600201"/>
            <a:ext cx="4724400" cy="5029200"/>
          </a:xfrm>
        </p:spPr>
        <p:txBody>
          <a:bodyPr/>
          <a:lstStyle/>
          <a:p>
            <a:pPr>
              <a:lnSpc>
                <a:spcPct val="80000"/>
              </a:lnSpc>
            </a:pPr>
            <a:r>
              <a:rPr lang="en-US" dirty="0" smtClean="0"/>
              <a:t>Ulysses S. Grant gained recognition for his successes in </a:t>
            </a:r>
            <a:r>
              <a:rPr lang="en-US" smtClean="0"/>
              <a:t>the Western </a:t>
            </a:r>
            <a:r>
              <a:rPr lang="en-US" dirty="0" smtClean="0"/>
              <a:t>Campaign and the siege of Vicksburg. </a:t>
            </a:r>
          </a:p>
          <a:p>
            <a:pPr>
              <a:lnSpc>
                <a:spcPct val="80000"/>
              </a:lnSpc>
            </a:pPr>
            <a:r>
              <a:rPr lang="en-US" dirty="0" smtClean="0"/>
              <a:t>He was promoted to the position of Commanding General of the U.S. Army in 1864.</a:t>
            </a:r>
          </a:p>
          <a:p>
            <a:pPr>
              <a:lnSpc>
                <a:spcPct val="80000"/>
              </a:lnSpc>
            </a:pPr>
            <a:r>
              <a:rPr lang="en-US" dirty="0" smtClean="0"/>
              <a:t>Would be the general to accept Lee’s surrender in 1865.</a:t>
            </a:r>
          </a:p>
        </p:txBody>
      </p:sp>
      <p:pic>
        <p:nvPicPr>
          <p:cNvPr id="100355" name="Picture 4" descr="ulysses-s-grant"/>
          <p:cNvPicPr>
            <a:picLocks noChangeAspect="1" noChangeArrowheads="1"/>
          </p:cNvPicPr>
          <p:nvPr/>
        </p:nvPicPr>
        <p:blipFill>
          <a:blip r:embed="rId3" cstate="print"/>
          <a:srcRect/>
          <a:stretch>
            <a:fillRect/>
          </a:stretch>
        </p:blipFill>
        <p:spPr bwMode="auto">
          <a:xfrm>
            <a:off x="228600" y="1676400"/>
            <a:ext cx="3810000" cy="47529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19119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p:nvPr>
        </p:nvSpPr>
        <p:spPr bwMode="auto"/>
        <p:txBody>
          <a:bodyPr wrap="square" tIns="45720" bIns="45720" numCol="1" anchorCtr="0" compatLnSpc="1">
            <a:prstTxWarp prst="textNoShape">
              <a:avLst/>
            </a:prstTxWarp>
          </a:bodyPr>
          <a:lstStyle/>
          <a:p>
            <a:pPr algn="l">
              <a:defRPr/>
            </a:pPr>
            <a:r>
              <a:rPr lang="en-US" b="0" dirty="0" smtClean="0"/>
              <a:t>The </a:t>
            </a:r>
            <a:r>
              <a:rPr lang="en-US" b="0" dirty="0" smtClean="0">
                <a:hlinkClick r:id="rId3"/>
              </a:rPr>
              <a:t>War at Sea</a:t>
            </a:r>
            <a:endParaRPr lang="en-US" dirty="0" smtClean="0"/>
          </a:p>
        </p:txBody>
      </p:sp>
      <p:sp>
        <p:nvSpPr>
          <p:cNvPr id="78850" name="Rectangle 3"/>
          <p:cNvSpPr>
            <a:spLocks noGrp="1"/>
          </p:cNvSpPr>
          <p:nvPr>
            <p:ph idx="1"/>
          </p:nvPr>
        </p:nvSpPr>
        <p:spPr>
          <a:xfrm>
            <a:off x="304800" y="1371600"/>
            <a:ext cx="4267200" cy="5257800"/>
          </a:xfrm>
        </p:spPr>
        <p:txBody>
          <a:bodyPr>
            <a:normAutofit/>
          </a:bodyPr>
          <a:lstStyle/>
          <a:p>
            <a:pPr>
              <a:lnSpc>
                <a:spcPct val="80000"/>
              </a:lnSpc>
            </a:pPr>
            <a:r>
              <a:rPr lang="en-US" dirty="0" smtClean="0"/>
              <a:t>Ships needed to combat the Northern blockade</a:t>
            </a:r>
          </a:p>
          <a:p>
            <a:pPr lvl="1">
              <a:lnSpc>
                <a:spcPct val="80000"/>
              </a:lnSpc>
            </a:pPr>
            <a:r>
              <a:rPr lang="en-US" dirty="0" smtClean="0"/>
              <a:t>Improved speed</a:t>
            </a:r>
          </a:p>
          <a:p>
            <a:pPr lvl="1">
              <a:lnSpc>
                <a:spcPct val="80000"/>
              </a:lnSpc>
            </a:pPr>
            <a:r>
              <a:rPr lang="en-US" dirty="0" smtClean="0"/>
              <a:t>Ironclads</a:t>
            </a:r>
          </a:p>
          <a:p>
            <a:pPr>
              <a:lnSpc>
                <a:spcPct val="80000"/>
              </a:lnSpc>
            </a:pPr>
            <a:r>
              <a:rPr lang="en-US" i="1" dirty="0" smtClean="0"/>
              <a:t>Merrimack </a:t>
            </a:r>
            <a:r>
              <a:rPr lang="en-US" dirty="0" smtClean="0"/>
              <a:t>(CSA) and the </a:t>
            </a:r>
            <a:r>
              <a:rPr lang="en-US" i="1" dirty="0" smtClean="0"/>
              <a:t>Monitor</a:t>
            </a:r>
            <a:r>
              <a:rPr lang="en-US" dirty="0" smtClean="0"/>
              <a:t> (USA)</a:t>
            </a:r>
          </a:p>
          <a:p>
            <a:pPr lvl="1">
              <a:lnSpc>
                <a:spcPct val="80000"/>
              </a:lnSpc>
            </a:pPr>
            <a:r>
              <a:rPr lang="en-US" dirty="0"/>
              <a:t>H</a:t>
            </a:r>
            <a:r>
              <a:rPr lang="en-US" dirty="0" smtClean="0"/>
              <a:t>ad the ability to crush through the wooden ships.  </a:t>
            </a:r>
          </a:p>
          <a:p>
            <a:pPr lvl="1">
              <a:lnSpc>
                <a:spcPct val="80000"/>
              </a:lnSpc>
            </a:pPr>
            <a:r>
              <a:rPr lang="en-US" dirty="0" smtClean="0"/>
              <a:t>Fought to a standstill</a:t>
            </a:r>
          </a:p>
        </p:txBody>
      </p:sp>
      <p:pic>
        <p:nvPicPr>
          <p:cNvPr id="78851" name="Picture 2" descr="http://americancivilwar.com/pictures/ironclads_battle_10.jpg"/>
          <p:cNvPicPr>
            <a:picLocks noChangeAspect="1" noChangeArrowheads="1"/>
          </p:cNvPicPr>
          <p:nvPr/>
        </p:nvPicPr>
        <p:blipFill>
          <a:blip r:embed="rId4" cstate="print"/>
          <a:srcRect/>
          <a:stretch>
            <a:fillRect/>
          </a:stretch>
        </p:blipFill>
        <p:spPr bwMode="auto">
          <a:xfrm rot="237929">
            <a:off x="4745998" y="673135"/>
            <a:ext cx="4144057" cy="2971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8852" name="Picture 6" descr="uss-stlouis"/>
          <p:cNvPicPr>
            <a:picLocks noChangeAspect="1" noChangeArrowheads="1"/>
          </p:cNvPicPr>
          <p:nvPr/>
        </p:nvPicPr>
        <p:blipFill>
          <a:blip r:embed="rId5" cstate="print"/>
          <a:srcRect/>
          <a:stretch>
            <a:fillRect/>
          </a:stretch>
        </p:blipFill>
        <p:spPr bwMode="auto">
          <a:xfrm rot="21304839">
            <a:off x="4814332" y="3597867"/>
            <a:ext cx="4045137" cy="248379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Lincoln’s Inheritance</a:t>
            </a:r>
            <a:endParaRPr lang="en-US" dirty="0"/>
          </a:p>
        </p:txBody>
      </p:sp>
      <p:sp>
        <p:nvSpPr>
          <p:cNvPr id="50178" name="Content Placeholder 2"/>
          <p:cNvSpPr>
            <a:spLocks noGrp="1"/>
          </p:cNvSpPr>
          <p:nvPr>
            <p:ph idx="1"/>
          </p:nvPr>
        </p:nvSpPr>
        <p:spPr>
          <a:xfrm>
            <a:off x="152400" y="1295400"/>
            <a:ext cx="5334000" cy="4930775"/>
          </a:xfrm>
        </p:spPr>
        <p:txBody>
          <a:bodyPr>
            <a:normAutofit/>
          </a:bodyPr>
          <a:lstStyle/>
          <a:p>
            <a:pPr eaLnBrk="1" hangingPunct="1"/>
            <a:r>
              <a:rPr lang="en-US" sz="2800" dirty="0" smtClean="0"/>
              <a:t>Election of 1860</a:t>
            </a:r>
          </a:p>
          <a:p>
            <a:pPr lvl="1"/>
            <a:r>
              <a:rPr lang="en-US" sz="2400" dirty="0" smtClean="0"/>
              <a:t>Lincoln’s election = Southern secession</a:t>
            </a:r>
          </a:p>
          <a:p>
            <a:pPr lvl="1" eaLnBrk="1" hangingPunct="1"/>
            <a:r>
              <a:rPr lang="en-US" sz="2400" dirty="0" smtClean="0"/>
              <a:t>Lincoln inherited a “union” where 7 states had already left and 8 more stood on the brink</a:t>
            </a:r>
          </a:p>
          <a:p>
            <a:pPr lvl="1" eaLnBrk="1" hangingPunct="1"/>
            <a:r>
              <a:rPr lang="en-US" sz="2400" dirty="0" smtClean="0"/>
              <a:t>Felt secession was impractical since the south could not geographically separate</a:t>
            </a:r>
          </a:p>
          <a:p>
            <a:pPr eaLnBrk="1" hangingPunct="1"/>
            <a:endParaRPr lang="en-US" sz="2000" dirty="0" smtClean="0"/>
          </a:p>
        </p:txBody>
      </p:sp>
      <p:pic>
        <p:nvPicPr>
          <p:cNvPr id="96258" name="Picture 2" descr="http://www.loc.gov/rr/program/bib/ourdocs/Images/Lincoln2nd.jpg"/>
          <p:cNvPicPr>
            <a:picLocks noChangeAspect="1" noChangeArrowheads="1"/>
          </p:cNvPicPr>
          <p:nvPr/>
        </p:nvPicPr>
        <p:blipFill>
          <a:blip r:embed="rId3" cstate="print"/>
          <a:srcRect/>
          <a:stretch>
            <a:fillRect/>
          </a:stretch>
        </p:blipFill>
        <p:spPr bwMode="auto">
          <a:xfrm rot="243876">
            <a:off x="5562600" y="1752600"/>
            <a:ext cx="3362325" cy="34369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0180" name="Picture 4" descr="http://www.fotosearch.com/bthumb/CSP/CSP402/k4028429.jpg"/>
          <p:cNvPicPr>
            <a:picLocks noChangeAspect="1" noChangeArrowheads="1"/>
          </p:cNvPicPr>
          <p:nvPr/>
        </p:nvPicPr>
        <p:blipFill>
          <a:blip r:embed="rId4" cstate="print"/>
          <a:srcRect/>
          <a:stretch>
            <a:fillRect/>
          </a:stretch>
        </p:blipFill>
        <p:spPr bwMode="auto">
          <a:xfrm rot="21352328">
            <a:off x="5088023" y="5103727"/>
            <a:ext cx="1695450" cy="1695450"/>
          </a:xfrm>
          <a:prstGeom prst="rect">
            <a:avLst/>
          </a:prstGeom>
          <a:noFill/>
          <a:ln w="9525">
            <a:noFill/>
            <a:miter lim="800000"/>
            <a:headEnd/>
            <a:tailEnd/>
          </a:ln>
        </p:spPr>
      </p:pic>
      <p:sp>
        <p:nvSpPr>
          <p:cNvPr id="6" name="Oval Callout 5"/>
          <p:cNvSpPr/>
          <p:nvPr/>
        </p:nvSpPr>
        <p:spPr>
          <a:xfrm>
            <a:off x="2725823" y="5027527"/>
            <a:ext cx="2133600" cy="838200"/>
          </a:xfrm>
          <a:prstGeom prst="wedgeEllipseCallout">
            <a:avLst>
              <a:gd name="adj1" fmla="val 58241"/>
              <a:gd name="adj2" fmla="val 6557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Peace out, </a:t>
            </a:r>
            <a:r>
              <a:rPr lang="en-US" sz="2000" dirty="0" err="1">
                <a:solidFill>
                  <a:schemeClr val="tx1"/>
                </a:solidFill>
              </a:rPr>
              <a:t>suckas</a:t>
            </a:r>
            <a:r>
              <a:rPr lang="en-US" sz="2000" dirty="0">
                <a:solidFill>
                  <a:schemeClr val="tx1"/>
                </a:solidFill>
              </a:rPr>
              <a:t>!</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desmond.imageshack.us/Himg12/scaled.php?server=12&amp;filename=antiet.jpg&amp;res=landing"/>
          <p:cNvPicPr>
            <a:picLocks noChangeAspect="1" noChangeArrowheads="1"/>
          </p:cNvPicPr>
          <p:nvPr/>
        </p:nvPicPr>
        <p:blipFill>
          <a:blip r:embed="rId3" cstate="print"/>
          <a:srcRect/>
          <a:stretch>
            <a:fillRect/>
          </a:stretch>
        </p:blipFill>
        <p:spPr bwMode="auto">
          <a:xfrm>
            <a:off x="0" y="1"/>
            <a:ext cx="9144000" cy="6858000"/>
          </a:xfrm>
          <a:prstGeom prst="rect">
            <a:avLst/>
          </a:prstGeom>
          <a:noFill/>
        </p:spPr>
      </p:pic>
      <p:sp>
        <p:nvSpPr>
          <p:cNvPr id="99330"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a:defRPr/>
            </a:pPr>
            <a:r>
              <a:rPr lang="en-US" b="0" dirty="0" smtClean="0">
                <a:solidFill>
                  <a:schemeClr val="bg1">
                    <a:lumMod val="85000"/>
                    <a:lumOff val="15000"/>
                  </a:schemeClr>
                </a:solidFill>
              </a:rPr>
              <a:t>The Pivotal Point:  Antietam</a:t>
            </a:r>
            <a:endParaRPr lang="en-US" dirty="0" smtClean="0">
              <a:solidFill>
                <a:schemeClr val="bg1">
                  <a:lumMod val="85000"/>
                  <a:lumOff val="15000"/>
                </a:schemeClr>
              </a:solidFill>
            </a:endParaRPr>
          </a:p>
        </p:txBody>
      </p:sp>
      <p:sp>
        <p:nvSpPr>
          <p:cNvPr id="79874" name="Rectangle 3"/>
          <p:cNvSpPr>
            <a:spLocks noGrp="1"/>
          </p:cNvSpPr>
          <p:nvPr>
            <p:ph idx="1"/>
          </p:nvPr>
        </p:nvSpPr>
        <p:spPr>
          <a:solidFill>
            <a:schemeClr val="tx1">
              <a:lumMod val="75000"/>
              <a:alpha val="65000"/>
            </a:schemeClr>
          </a:solidFill>
        </p:spPr>
        <p:txBody>
          <a:bodyPr>
            <a:normAutofit/>
          </a:bodyPr>
          <a:lstStyle/>
          <a:p>
            <a:pPr>
              <a:lnSpc>
                <a:spcPct val="80000"/>
              </a:lnSpc>
            </a:pPr>
            <a:r>
              <a:rPr lang="en-US" sz="3600" dirty="0" smtClean="0">
                <a:solidFill>
                  <a:schemeClr val="bg1">
                    <a:lumMod val="85000"/>
                    <a:lumOff val="15000"/>
                  </a:schemeClr>
                </a:solidFill>
              </a:rPr>
              <a:t>Although not a victory, the Union stopped the Confederate march northward.</a:t>
            </a:r>
          </a:p>
          <a:p>
            <a:pPr>
              <a:lnSpc>
                <a:spcPct val="80000"/>
              </a:lnSpc>
            </a:pPr>
            <a:r>
              <a:rPr lang="en-US" sz="3600" dirty="0" smtClean="0">
                <a:solidFill>
                  <a:schemeClr val="bg1">
                    <a:lumMod val="85000"/>
                    <a:lumOff val="15000"/>
                  </a:schemeClr>
                </a:solidFill>
              </a:rPr>
              <a:t>Statistically the bloodiest day of the Civil War</a:t>
            </a:r>
          </a:p>
        </p:txBody>
      </p:sp>
      <p:graphicFrame>
        <p:nvGraphicFramePr>
          <p:cNvPr id="4" name="Table 3"/>
          <p:cNvGraphicFramePr>
            <a:graphicFrameLocks noGrp="1"/>
          </p:cNvGraphicFramePr>
          <p:nvPr>
            <p:extLst>
              <p:ext uri="{D42A27DB-BD31-4B8C-83A1-F6EECF244321}">
                <p14:modId xmlns:p14="http://schemas.microsoft.com/office/powerpoint/2010/main" val="3987349247"/>
              </p:ext>
            </p:extLst>
          </p:nvPr>
        </p:nvGraphicFramePr>
        <p:xfrm>
          <a:off x="1295400" y="4114800"/>
          <a:ext cx="6477000" cy="1691640"/>
        </p:xfrm>
        <a:graphic>
          <a:graphicData uri="http://schemas.openxmlformats.org/drawingml/2006/table">
            <a:tbl>
              <a:tblPr/>
              <a:tblGrid>
                <a:gridCol w="3238500">
                  <a:extLst>
                    <a:ext uri="{9D8B030D-6E8A-4147-A177-3AD203B41FA5}">
                      <a16:colId xmlns="" xmlns:a16="http://schemas.microsoft.com/office/drawing/2014/main" val="20000"/>
                    </a:ext>
                  </a:extLst>
                </a:gridCol>
                <a:gridCol w="3238500">
                  <a:extLst>
                    <a:ext uri="{9D8B030D-6E8A-4147-A177-3AD203B41FA5}">
                      <a16:colId xmlns="" xmlns:a16="http://schemas.microsoft.com/office/drawing/2014/main" val="20001"/>
                    </a:ext>
                  </a:extLst>
                </a:gridCol>
              </a:tblGrid>
              <a:tr h="422910">
                <a:tc>
                  <a:txBody>
                    <a:bodyPr/>
                    <a:lstStyle/>
                    <a:p>
                      <a:r>
                        <a:rPr lang="en-US" sz="2000" b="1" dirty="0">
                          <a:solidFill>
                            <a:srgbClr val="292934"/>
                          </a:solidFill>
                        </a:rPr>
                        <a:t>Confederate Losses</a:t>
                      </a:r>
                      <a:endParaRPr lang="en-US" sz="2000" dirty="0">
                        <a:solidFill>
                          <a:srgbClr val="292934"/>
                        </a:solidFill>
                      </a:endParaRPr>
                    </a:p>
                  </a:txBody>
                  <a:tcPr anchor="ctr">
                    <a:lnL>
                      <a:noFill/>
                    </a:lnL>
                    <a:lnR>
                      <a:noFill/>
                    </a:lnR>
                    <a:lnT>
                      <a:noFill/>
                    </a:lnT>
                    <a:lnB>
                      <a:noFill/>
                    </a:lnB>
                  </a:tcPr>
                </a:tc>
                <a:tc>
                  <a:txBody>
                    <a:bodyPr/>
                    <a:lstStyle/>
                    <a:p>
                      <a:r>
                        <a:rPr lang="en-US" sz="2000" b="1" dirty="0">
                          <a:solidFill>
                            <a:srgbClr val="292934"/>
                          </a:solidFill>
                        </a:rPr>
                        <a:t>Union Losses</a:t>
                      </a:r>
                      <a:endParaRPr lang="en-US" sz="2000" dirty="0">
                        <a:solidFill>
                          <a:srgbClr val="292934"/>
                        </a:solidFill>
                      </a:endParaRPr>
                    </a:p>
                  </a:txBody>
                  <a:tcPr anchor="ctr">
                    <a:lnL>
                      <a:noFill/>
                    </a:lnL>
                    <a:lnR>
                      <a:noFill/>
                    </a:lnR>
                    <a:lnT>
                      <a:noFill/>
                    </a:lnT>
                    <a:lnB>
                      <a:noFill/>
                    </a:lnB>
                  </a:tcPr>
                </a:tc>
                <a:extLst>
                  <a:ext uri="{0D108BD9-81ED-4DB2-BD59-A6C34878D82A}">
                    <a16:rowId xmlns="" xmlns:a16="http://schemas.microsoft.com/office/drawing/2014/main" val="10000"/>
                  </a:ext>
                </a:extLst>
              </a:tr>
              <a:tr h="422910">
                <a:tc>
                  <a:txBody>
                    <a:bodyPr/>
                    <a:lstStyle/>
                    <a:p>
                      <a:r>
                        <a:rPr lang="en-US" sz="2000" b="1" dirty="0">
                          <a:solidFill>
                            <a:srgbClr val="292934"/>
                          </a:solidFill>
                        </a:rPr>
                        <a:t>Killed-1,512 </a:t>
                      </a:r>
                      <a:endParaRPr lang="en-US" sz="2000" dirty="0">
                        <a:solidFill>
                          <a:srgbClr val="292934"/>
                        </a:solidFill>
                      </a:endParaRPr>
                    </a:p>
                  </a:txBody>
                  <a:tcPr anchor="ctr">
                    <a:lnL>
                      <a:noFill/>
                    </a:lnL>
                    <a:lnR>
                      <a:noFill/>
                    </a:lnR>
                    <a:lnT>
                      <a:noFill/>
                    </a:lnT>
                    <a:lnB>
                      <a:noFill/>
                    </a:lnB>
                  </a:tcPr>
                </a:tc>
                <a:tc>
                  <a:txBody>
                    <a:bodyPr/>
                    <a:lstStyle/>
                    <a:p>
                      <a:r>
                        <a:rPr lang="en-US" sz="2000" b="1" dirty="0">
                          <a:solidFill>
                            <a:srgbClr val="292934"/>
                          </a:solidFill>
                        </a:rPr>
                        <a:t>Killed--2,108</a:t>
                      </a:r>
                      <a:endParaRPr lang="en-US" sz="2000" dirty="0">
                        <a:solidFill>
                          <a:srgbClr val="292934"/>
                        </a:solidFill>
                      </a:endParaRPr>
                    </a:p>
                  </a:txBody>
                  <a:tcPr anchor="ctr">
                    <a:lnL>
                      <a:noFill/>
                    </a:lnL>
                    <a:lnR>
                      <a:noFill/>
                    </a:lnR>
                    <a:lnT>
                      <a:noFill/>
                    </a:lnT>
                    <a:lnB>
                      <a:noFill/>
                    </a:lnB>
                  </a:tcPr>
                </a:tc>
                <a:extLst>
                  <a:ext uri="{0D108BD9-81ED-4DB2-BD59-A6C34878D82A}">
                    <a16:rowId xmlns="" xmlns:a16="http://schemas.microsoft.com/office/drawing/2014/main" val="10001"/>
                  </a:ext>
                </a:extLst>
              </a:tr>
              <a:tr h="422910">
                <a:tc>
                  <a:txBody>
                    <a:bodyPr/>
                    <a:lstStyle/>
                    <a:p>
                      <a:r>
                        <a:rPr lang="en-US" sz="2000" b="1" dirty="0">
                          <a:solidFill>
                            <a:srgbClr val="292934"/>
                          </a:solidFill>
                        </a:rPr>
                        <a:t>Wounded--7,816</a:t>
                      </a:r>
                      <a:endParaRPr lang="en-US" sz="2000" dirty="0">
                        <a:solidFill>
                          <a:srgbClr val="292934"/>
                        </a:solidFill>
                      </a:endParaRPr>
                    </a:p>
                  </a:txBody>
                  <a:tcPr anchor="ctr">
                    <a:lnL>
                      <a:noFill/>
                    </a:lnL>
                    <a:lnR>
                      <a:noFill/>
                    </a:lnR>
                    <a:lnT>
                      <a:noFill/>
                    </a:lnT>
                    <a:lnB>
                      <a:noFill/>
                    </a:lnB>
                  </a:tcPr>
                </a:tc>
                <a:tc>
                  <a:txBody>
                    <a:bodyPr/>
                    <a:lstStyle/>
                    <a:p>
                      <a:r>
                        <a:rPr lang="en-US" sz="2000" b="1" dirty="0">
                          <a:solidFill>
                            <a:srgbClr val="292934"/>
                          </a:solidFill>
                        </a:rPr>
                        <a:t>Wounded--9,549</a:t>
                      </a:r>
                      <a:endParaRPr lang="en-US" sz="2000" dirty="0">
                        <a:solidFill>
                          <a:srgbClr val="292934"/>
                        </a:solidFill>
                      </a:endParaRPr>
                    </a:p>
                  </a:txBody>
                  <a:tcPr anchor="ctr">
                    <a:lnL>
                      <a:noFill/>
                    </a:lnL>
                    <a:lnR>
                      <a:noFill/>
                    </a:lnR>
                    <a:lnT>
                      <a:noFill/>
                    </a:lnT>
                    <a:lnB>
                      <a:noFill/>
                    </a:lnB>
                  </a:tcPr>
                </a:tc>
                <a:extLst>
                  <a:ext uri="{0D108BD9-81ED-4DB2-BD59-A6C34878D82A}">
                    <a16:rowId xmlns="" xmlns:a16="http://schemas.microsoft.com/office/drawing/2014/main" val="10002"/>
                  </a:ext>
                </a:extLst>
              </a:tr>
              <a:tr h="422910">
                <a:tc>
                  <a:txBody>
                    <a:bodyPr/>
                    <a:lstStyle/>
                    <a:p>
                      <a:r>
                        <a:rPr lang="en-US" sz="2000" b="1" dirty="0">
                          <a:solidFill>
                            <a:srgbClr val="292934"/>
                          </a:solidFill>
                        </a:rPr>
                        <a:t>Captured/Missing--1,844</a:t>
                      </a:r>
                      <a:endParaRPr lang="en-US" sz="2000" dirty="0">
                        <a:solidFill>
                          <a:srgbClr val="292934"/>
                        </a:solidFill>
                      </a:endParaRPr>
                    </a:p>
                  </a:txBody>
                  <a:tcPr anchor="ctr">
                    <a:lnL>
                      <a:noFill/>
                    </a:lnL>
                    <a:lnR>
                      <a:noFill/>
                    </a:lnR>
                    <a:lnT>
                      <a:noFill/>
                    </a:lnT>
                    <a:lnB>
                      <a:noFill/>
                    </a:lnB>
                  </a:tcPr>
                </a:tc>
                <a:tc>
                  <a:txBody>
                    <a:bodyPr/>
                    <a:lstStyle/>
                    <a:p>
                      <a:r>
                        <a:rPr lang="en-US" sz="2000" b="1" dirty="0">
                          <a:solidFill>
                            <a:srgbClr val="292934"/>
                          </a:solidFill>
                        </a:rPr>
                        <a:t>Captured/Missing--753</a:t>
                      </a:r>
                      <a:endParaRPr lang="en-US" sz="2000" dirty="0">
                        <a:solidFill>
                          <a:srgbClr val="292934"/>
                        </a:solidFill>
                      </a:endParaRPr>
                    </a:p>
                  </a:txBody>
                  <a:tcPr anchor="ctr">
                    <a:lnL>
                      <a:noFill/>
                    </a:lnL>
                    <a:lnR>
                      <a:noFill/>
                    </a:lnR>
                    <a:lnT>
                      <a:noFill/>
                    </a:lnT>
                    <a:lnB>
                      <a:noFill/>
                    </a:lnB>
                  </a:tcPr>
                </a:tc>
                <a:extLst>
                  <a:ext uri="{0D108BD9-81ED-4DB2-BD59-A6C34878D82A}">
                    <a16:rowId xmlns="" xmlns:a16="http://schemas.microsoft.com/office/drawing/2014/main" val="10003"/>
                  </a:ext>
                </a:extLst>
              </a:tr>
            </a:tbl>
          </a:graphicData>
        </a:graphic>
      </p:graphicFrame>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dirty="0" smtClean="0"/>
              <a:t>Documenting the War: Mathew Brady</a:t>
            </a:r>
            <a:endParaRPr lang="en-US" dirty="0"/>
          </a:p>
        </p:txBody>
      </p:sp>
      <p:pic>
        <p:nvPicPr>
          <p:cNvPr id="80898" name="Picture 2" descr="http://people.cohums.ohio-state.edu/grimsley1/troop/brady9.jpg"/>
          <p:cNvPicPr>
            <a:picLocks noChangeAspect="1" noChangeArrowheads="1"/>
          </p:cNvPicPr>
          <p:nvPr/>
        </p:nvPicPr>
        <p:blipFill>
          <a:blip r:embed="rId3" cstate="print"/>
          <a:srcRect/>
          <a:stretch>
            <a:fillRect/>
          </a:stretch>
        </p:blipFill>
        <p:spPr bwMode="auto">
          <a:xfrm>
            <a:off x="-1" y="1"/>
            <a:ext cx="9144001" cy="6858000"/>
          </a:xfrm>
          <a:prstGeom prst="rect">
            <a:avLst/>
          </a:prstGeom>
          <a:noFill/>
          <a:ln w="9525">
            <a:noFill/>
            <a:miter lim="800000"/>
            <a:headEnd/>
            <a:tailEnd/>
          </a:ln>
        </p:spPr>
      </p:pic>
      <p:pic>
        <p:nvPicPr>
          <p:cNvPr id="135172" name="Picture 4" descr="File:Mathew Brady 1875 cropped.jpg">
            <a:hlinkClick r:id="rId4"/>
          </p:cNvPr>
          <p:cNvPicPr>
            <a:picLocks noChangeAspect="1" noChangeArrowheads="1"/>
          </p:cNvPicPr>
          <p:nvPr/>
        </p:nvPicPr>
        <p:blipFill>
          <a:blip r:embed="rId5" cstate="print"/>
          <a:srcRect/>
          <a:stretch>
            <a:fillRect/>
          </a:stretch>
        </p:blipFill>
        <p:spPr bwMode="auto">
          <a:xfrm>
            <a:off x="152400" y="4038600"/>
            <a:ext cx="1943100" cy="25908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Rectangle 5"/>
          <p:cNvSpPr/>
          <p:nvPr/>
        </p:nvSpPr>
        <p:spPr>
          <a:xfrm>
            <a:off x="228600" y="228600"/>
            <a:ext cx="6772624" cy="830997"/>
          </a:xfrm>
          <a:prstGeom prst="rect">
            <a:avLst/>
          </a:prstGeom>
          <a:noFill/>
        </p:spPr>
        <p:txBody>
          <a:bodyPr wrap="none">
            <a:spAutoFit/>
          </a:bodyPr>
          <a:lstStyle/>
          <a:p>
            <a:pPr algn="ctr">
              <a:defRPr/>
            </a:pPr>
            <a:r>
              <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Casualties at Antietam</a:t>
            </a:r>
          </a:p>
        </p:txBody>
      </p:sp>
      <p:sp>
        <p:nvSpPr>
          <p:cNvPr id="7" name="Rectangle 6"/>
          <p:cNvSpPr/>
          <p:nvPr/>
        </p:nvSpPr>
        <p:spPr>
          <a:xfrm>
            <a:off x="1752600" y="5867400"/>
            <a:ext cx="4570482" cy="830997"/>
          </a:xfrm>
          <a:prstGeom prst="rect">
            <a:avLst/>
          </a:prstGeom>
          <a:noFill/>
        </p:spPr>
        <p:txBody>
          <a:bodyPr wrap="none">
            <a:spAutoFit/>
          </a:bodyPr>
          <a:lstStyle/>
          <a:p>
            <a:pPr algn="ctr">
              <a:defRPr/>
            </a:pPr>
            <a:r>
              <a:rPr lang="en-US"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6"/>
              </a:rPr>
              <a:t>Matthew Brady</a:t>
            </a:r>
            <a:endPar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595552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6" name="Picture 4" descr="File:New five dollar bill.jpg">
            <a:hlinkClick r:id="rId3"/>
          </p:cNvPr>
          <p:cNvPicPr>
            <a:picLocks noChangeAspect="1" noChangeArrowheads="1"/>
          </p:cNvPicPr>
          <p:nvPr/>
        </p:nvPicPr>
        <p:blipFill>
          <a:blip r:embed="rId4" cstate="print"/>
          <a:srcRect r="27368"/>
          <a:stretch>
            <a:fillRect/>
          </a:stretch>
        </p:blipFill>
        <p:spPr bwMode="auto">
          <a:xfrm>
            <a:off x="2352675" y="1295400"/>
            <a:ext cx="6791325" cy="3962400"/>
          </a:xfrm>
          <a:prstGeom prst="rect">
            <a:avLst/>
          </a:prstGeom>
          <a:noFill/>
          <a:ln w="9525">
            <a:noFill/>
            <a:miter lim="800000"/>
            <a:headEnd/>
            <a:tailEnd/>
          </a:ln>
        </p:spPr>
      </p:pic>
      <p:pic>
        <p:nvPicPr>
          <p:cNvPr id="81922" name="Picture 2" descr="File:Abraham Lincoln-1864-3a13576v.jpg">
            <a:hlinkClick r:id="rId5"/>
          </p:cNvPr>
          <p:cNvPicPr>
            <a:picLocks noChangeAspect="1" noChangeArrowheads="1"/>
          </p:cNvPicPr>
          <p:nvPr/>
        </p:nvPicPr>
        <p:blipFill>
          <a:blip r:embed="rId6" cstate="print"/>
          <a:srcRect/>
          <a:stretch>
            <a:fillRect/>
          </a:stretch>
        </p:blipFill>
        <p:spPr bwMode="auto">
          <a:xfrm>
            <a:off x="0" y="990600"/>
            <a:ext cx="4495800" cy="5715000"/>
          </a:xfrm>
          <a:prstGeom prst="rect">
            <a:avLst/>
          </a:prstGeom>
          <a:noFill/>
          <a:ln w="9525">
            <a:noFill/>
            <a:miter lim="800000"/>
            <a:headEnd/>
            <a:tailEnd/>
          </a:ln>
        </p:spPr>
      </p:pic>
      <p:sp>
        <p:nvSpPr>
          <p:cNvPr id="5" name="Rectangle 4"/>
          <p:cNvSpPr/>
          <p:nvPr/>
        </p:nvSpPr>
        <p:spPr>
          <a:xfrm>
            <a:off x="2209800" y="0"/>
            <a:ext cx="5109091" cy="923330"/>
          </a:xfrm>
          <a:prstGeom prst="rect">
            <a:avLst/>
          </a:prstGeom>
          <a:noFill/>
        </p:spPr>
        <p:txBody>
          <a:bodyPr wrap="none">
            <a:spAutoFit/>
          </a:bodyPr>
          <a:lstStyle/>
          <a:p>
            <a:pPr algn="ctr">
              <a:defRPr/>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Look Familiar?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36196"/>
                                        </p:tgtEl>
                                        <p:attrNameLst>
                                          <p:attrName>style.visibility</p:attrName>
                                        </p:attrNameLst>
                                      </p:cBhvr>
                                      <p:to>
                                        <p:strVal val="visible"/>
                                      </p:to>
                                    </p:set>
                                    <p:anim calcmode="lin" valueType="num">
                                      <p:cBhvr>
                                        <p:cTn id="7" dur="2000" fill="hold"/>
                                        <p:tgtEl>
                                          <p:spTgt spid="136196"/>
                                        </p:tgtEl>
                                        <p:attrNameLst>
                                          <p:attrName>ppt_w</p:attrName>
                                        </p:attrNameLst>
                                      </p:cBhvr>
                                      <p:tavLst>
                                        <p:tav tm="0">
                                          <p:val>
                                            <p:fltVal val="0"/>
                                          </p:val>
                                        </p:tav>
                                        <p:tav tm="100000">
                                          <p:val>
                                            <p:strVal val="#ppt_w"/>
                                          </p:val>
                                        </p:tav>
                                      </p:tavLst>
                                    </p:anim>
                                    <p:anim calcmode="lin" valueType="num">
                                      <p:cBhvr>
                                        <p:cTn id="8" dur="2000" fill="hold"/>
                                        <p:tgtEl>
                                          <p:spTgt spid="136196"/>
                                        </p:tgtEl>
                                        <p:attrNameLst>
                                          <p:attrName>ppt_h</p:attrName>
                                        </p:attrNameLst>
                                      </p:cBhvr>
                                      <p:tavLst>
                                        <p:tav tm="0">
                                          <p:val>
                                            <p:fltVal val="0"/>
                                          </p:val>
                                        </p:tav>
                                        <p:tav tm="100000">
                                          <p:val>
                                            <p:strVal val="#ppt_h"/>
                                          </p:val>
                                        </p:tav>
                                      </p:tavLst>
                                    </p:anim>
                                    <p:animEffect transition="in" filter="fade">
                                      <p:cBhvr>
                                        <p:cTn id="9" dur="2000"/>
                                        <p:tgtEl>
                                          <p:spTgt spid="136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706562"/>
          </a:xfrm>
        </p:spPr>
        <p:txBody>
          <a:bodyPr>
            <a:normAutofit/>
          </a:bodyPr>
          <a:lstStyle/>
          <a:p>
            <a:pPr algn="l" eaLnBrk="1" hangingPunct="1">
              <a:defRPr/>
            </a:pPr>
            <a:r>
              <a:rPr lang="en-US" dirty="0" smtClean="0"/>
              <a:t>Conscription Issues</a:t>
            </a:r>
            <a:endParaRPr lang="en-US" dirty="0"/>
          </a:p>
        </p:txBody>
      </p:sp>
      <p:sp>
        <p:nvSpPr>
          <p:cNvPr id="68610" name="Content Placeholder 2"/>
          <p:cNvSpPr>
            <a:spLocks noGrp="1"/>
          </p:cNvSpPr>
          <p:nvPr>
            <p:ph idx="1"/>
          </p:nvPr>
        </p:nvSpPr>
        <p:spPr>
          <a:xfrm>
            <a:off x="4876800" y="609600"/>
            <a:ext cx="4114800" cy="5768975"/>
          </a:xfrm>
        </p:spPr>
        <p:txBody>
          <a:bodyPr>
            <a:noAutofit/>
          </a:bodyPr>
          <a:lstStyle/>
          <a:p>
            <a:pPr eaLnBrk="1" hangingPunct="1"/>
            <a:r>
              <a:rPr lang="en-US" dirty="0" smtClean="0"/>
              <a:t>Not enough volunteers</a:t>
            </a:r>
          </a:p>
          <a:p>
            <a:pPr eaLnBrk="1" hangingPunct="1"/>
            <a:r>
              <a:rPr lang="en-US" dirty="0" smtClean="0"/>
              <a:t>Enrollment Act (1863)</a:t>
            </a:r>
          </a:p>
          <a:p>
            <a:pPr lvl="1"/>
            <a:r>
              <a:rPr lang="en-US" dirty="0" smtClean="0"/>
              <a:t>First federal draft law</a:t>
            </a:r>
          </a:p>
          <a:p>
            <a:pPr lvl="1"/>
            <a:r>
              <a:rPr lang="en-US" dirty="0" smtClean="0"/>
              <a:t>All white men between 20 and 45 years old</a:t>
            </a:r>
          </a:p>
          <a:p>
            <a:pPr lvl="1"/>
            <a:r>
              <a:rPr lang="en-US" dirty="0"/>
              <a:t>C</a:t>
            </a:r>
            <a:r>
              <a:rPr lang="en-US" dirty="0" smtClean="0"/>
              <a:t>ould pay $300 in order to buy a “replacement.”</a:t>
            </a:r>
          </a:p>
        </p:txBody>
      </p:sp>
      <p:pic>
        <p:nvPicPr>
          <p:cNvPr id="68611" name="Picture 5" descr="usdraft"/>
          <p:cNvPicPr>
            <a:picLocks noChangeAspect="1" noChangeArrowheads="1"/>
          </p:cNvPicPr>
          <p:nvPr/>
        </p:nvPicPr>
        <p:blipFill>
          <a:blip r:embed="rId3" cstate="print"/>
          <a:srcRect/>
          <a:stretch>
            <a:fillRect/>
          </a:stretch>
        </p:blipFill>
        <p:spPr bwMode="auto">
          <a:xfrm>
            <a:off x="304800" y="2438400"/>
            <a:ext cx="4352925" cy="3429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3962400" cy="1143000"/>
          </a:xfrm>
        </p:spPr>
        <p:txBody>
          <a:bodyPr>
            <a:normAutofit fontScale="90000"/>
          </a:bodyPr>
          <a:lstStyle/>
          <a:p>
            <a:pPr algn="l"/>
            <a:r>
              <a:rPr lang="en-US" dirty="0" smtClean="0"/>
              <a:t>New York Draft Riots</a:t>
            </a:r>
            <a:endParaRPr lang="en-US" dirty="0"/>
          </a:p>
        </p:txBody>
      </p:sp>
      <p:sp>
        <p:nvSpPr>
          <p:cNvPr id="3" name="Content Placeholder 2"/>
          <p:cNvSpPr>
            <a:spLocks noGrp="1"/>
          </p:cNvSpPr>
          <p:nvPr>
            <p:ph idx="1"/>
          </p:nvPr>
        </p:nvSpPr>
        <p:spPr>
          <a:xfrm>
            <a:off x="4267200" y="228600"/>
            <a:ext cx="4648200" cy="6400800"/>
          </a:xfrm>
        </p:spPr>
        <p:txBody>
          <a:bodyPr>
            <a:normAutofit/>
          </a:bodyPr>
          <a:lstStyle/>
          <a:p>
            <a:pPr marL="182880" indent="-182880"/>
            <a:r>
              <a:rPr lang="en-US" sz="2800" dirty="0" smtClean="0"/>
              <a:t>Discontent with draft law</a:t>
            </a:r>
            <a:r>
              <a:rPr lang="en-US" sz="2800" dirty="0"/>
              <a:t> </a:t>
            </a:r>
            <a:r>
              <a:rPr lang="en-US" sz="2800" dirty="0" smtClean="0"/>
              <a:t>led to rioting</a:t>
            </a:r>
          </a:p>
          <a:p>
            <a:pPr marL="582930" lvl="1" indent="-182880"/>
            <a:r>
              <a:rPr lang="en-US" sz="2400" dirty="0" smtClean="0"/>
              <a:t>Mostly working </a:t>
            </a:r>
            <a:r>
              <a:rPr lang="en-US" sz="2400" dirty="0"/>
              <a:t>class men, </a:t>
            </a:r>
            <a:r>
              <a:rPr lang="en-US" sz="2400" dirty="0" smtClean="0"/>
              <a:t>resentful because </a:t>
            </a:r>
            <a:r>
              <a:rPr lang="en-US" sz="2400" dirty="0"/>
              <a:t>the draft unfairly affected them while sparing wealthier men</a:t>
            </a:r>
            <a:r>
              <a:rPr lang="en-US" sz="2400" dirty="0" smtClean="0"/>
              <a:t>.</a:t>
            </a:r>
          </a:p>
          <a:p>
            <a:pPr marL="582930" lvl="1" indent="-182880"/>
            <a:r>
              <a:rPr lang="en-US" sz="2400" dirty="0" smtClean="0"/>
              <a:t>Protest turned into a racial riot, as blacks were exempt from draft laws</a:t>
            </a:r>
          </a:p>
          <a:p>
            <a:pPr marL="182880" indent="-182880"/>
            <a:r>
              <a:rPr lang="en-US" sz="2800" dirty="0" smtClean="0"/>
              <a:t>Suppressed by military who had just returned home from Antietam</a:t>
            </a:r>
            <a:endParaRPr lang="en-US" sz="2000" dirty="0" smtClean="0"/>
          </a:p>
          <a:p>
            <a:pPr marL="182880" indent="-182880"/>
            <a:r>
              <a:rPr lang="en-US" sz="2800" dirty="0"/>
              <a:t>L</a:t>
            </a:r>
            <a:r>
              <a:rPr lang="en-US" sz="2800" dirty="0" smtClean="0"/>
              <a:t>argest </a:t>
            </a:r>
            <a:r>
              <a:rPr lang="en-US" sz="2800" dirty="0"/>
              <a:t>civil insurrection in American history apart from the Civil War </a:t>
            </a:r>
            <a:r>
              <a:rPr lang="en-US" sz="2800" dirty="0" smtClean="0"/>
              <a:t>itself</a:t>
            </a:r>
            <a:endParaRPr lang="en-US" sz="2800" baseline="30000" dirty="0"/>
          </a:p>
        </p:txBody>
      </p:sp>
      <p:pic>
        <p:nvPicPr>
          <p:cNvPr id="78850" name="Picture 2" descr="File:New York Draft Riots - figh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057400"/>
            <a:ext cx="4267200" cy="40443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838804"/>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8066" name="Picture 2" descr="http://www.kbevphoto.com/Travel/Carib-LatAm-Travel/Barbados-Jun-07/DSC7566-edit/201772262_jcdDg-L.jpg"/>
          <p:cNvPicPr>
            <a:picLocks noChangeAspect="1" noChangeArrowheads="1"/>
          </p:cNvPicPr>
          <p:nvPr/>
        </p:nvPicPr>
        <p:blipFill>
          <a:blip r:embed="rId3" cstate="print">
            <a:grayscl/>
            <a:lum contrast="40000"/>
          </a:blip>
          <a:srcRect r="2222" b="22645"/>
          <a:stretch>
            <a:fillRect/>
          </a:stretch>
        </p:blipFill>
        <p:spPr bwMode="auto">
          <a:xfrm>
            <a:off x="2438400" y="-1"/>
            <a:ext cx="6705600" cy="6858001"/>
          </a:xfrm>
          <a:prstGeom prst="rect">
            <a:avLst/>
          </a:prstGeom>
          <a:ln>
            <a:noFill/>
          </a:ln>
          <a:effectLst>
            <a:softEdge rad="112500"/>
          </a:effectLst>
        </p:spPr>
      </p:pic>
      <p:sp>
        <p:nvSpPr>
          <p:cNvPr id="2" name="Title 1"/>
          <p:cNvSpPr>
            <a:spLocks noGrp="1"/>
          </p:cNvSpPr>
          <p:nvPr>
            <p:ph type="title"/>
          </p:nvPr>
        </p:nvSpPr>
        <p:spPr>
          <a:xfrm>
            <a:off x="228600" y="1752600"/>
            <a:ext cx="4800600" cy="1362075"/>
          </a:xfrm>
        </p:spPr>
        <p:txBody>
          <a:bodyPr>
            <a:noAutofit/>
          </a:bodyPr>
          <a:lstStyle/>
          <a:p>
            <a:r>
              <a:rPr lang="en-US" sz="4800" cap="none"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Defining “The Cause”</a:t>
            </a:r>
            <a:endParaRPr lang="en-US" sz="4800" cap="none"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Text Placeholder 2"/>
          <p:cNvSpPr>
            <a:spLocks noGrp="1"/>
          </p:cNvSpPr>
          <p:nvPr>
            <p:ph type="body" idx="1"/>
          </p:nvPr>
        </p:nvSpPr>
        <p:spPr>
          <a:xfrm>
            <a:off x="304800" y="304800"/>
            <a:ext cx="7772400" cy="1500187"/>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Giving the North a Reason to Fight</a:t>
            </a: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9884316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5" name="Picture 2" descr="http://farm2.static.flickr.com/1405/867238126_476522308c.jpg"/>
          <p:cNvPicPr>
            <a:picLocks noChangeAspect="1" noChangeArrowheads="1"/>
          </p:cNvPicPr>
          <p:nvPr/>
        </p:nvPicPr>
        <p:blipFill>
          <a:blip r:embed="rId3" cstate="print"/>
          <a:srcRect/>
          <a:stretch>
            <a:fillRect/>
          </a:stretch>
        </p:blipFill>
        <p:spPr bwMode="auto">
          <a:xfrm>
            <a:off x="933450" y="838200"/>
            <a:ext cx="6762750" cy="3219012"/>
          </a:xfrm>
          <a:prstGeom prst="rect">
            <a:avLst/>
          </a:prstGeom>
          <a:noFill/>
          <a:ln w="9525">
            <a:noFill/>
            <a:miter lim="800000"/>
            <a:headEnd/>
            <a:tailEnd/>
          </a:ln>
        </p:spPr>
      </p:pic>
      <p:sp>
        <p:nvSpPr>
          <p:cNvPr id="101378" name="Rectangle 2"/>
          <p:cNvSpPr>
            <a:spLocks noGrp="1"/>
          </p:cNvSpPr>
          <p:nvPr>
            <p:ph type="title"/>
          </p:nvPr>
        </p:nvSpPr>
        <p:spPr bwMode="auto">
          <a:xfrm>
            <a:off x="457200" y="0"/>
            <a:ext cx="8229600" cy="990600"/>
          </a:xfrm>
        </p:spPr>
        <p:txBody>
          <a:bodyPr wrap="square" tIns="45720" bIns="45720" numCol="1" anchorCtr="0" compatLnSpc="1">
            <a:prstTxWarp prst="textNoShape">
              <a:avLst/>
            </a:prstTxWarp>
          </a:bodyPr>
          <a:lstStyle/>
          <a:p>
            <a:pPr>
              <a:defRPr/>
            </a:pPr>
            <a:r>
              <a:rPr lang="en-US" b="0" dirty="0" smtClean="0"/>
              <a:t>Blacks Battle Bondage</a:t>
            </a:r>
            <a:endParaRPr lang="en-US" dirty="0" smtClean="0"/>
          </a:p>
        </p:txBody>
      </p:sp>
      <p:sp>
        <p:nvSpPr>
          <p:cNvPr id="89090" name="Rectangle 3"/>
          <p:cNvSpPr>
            <a:spLocks noGrp="1"/>
          </p:cNvSpPr>
          <p:nvPr>
            <p:ph idx="1"/>
          </p:nvPr>
        </p:nvSpPr>
        <p:spPr>
          <a:xfrm>
            <a:off x="152400" y="4057212"/>
            <a:ext cx="8839200" cy="2800788"/>
          </a:xfrm>
        </p:spPr>
        <p:txBody>
          <a:bodyPr>
            <a:normAutofit fontScale="92500"/>
          </a:bodyPr>
          <a:lstStyle/>
          <a:p>
            <a:pPr>
              <a:buClr>
                <a:schemeClr val="accent6"/>
              </a:buClr>
              <a:defRPr/>
            </a:pPr>
            <a:r>
              <a:rPr lang="en-US" sz="2400" dirty="0" smtClean="0"/>
              <a:t>Over </a:t>
            </a:r>
            <a:r>
              <a:rPr lang="en-US" sz="2400" dirty="0" smtClean="0">
                <a:hlinkClick r:id="rId4"/>
              </a:rPr>
              <a:t>180,000</a:t>
            </a:r>
            <a:r>
              <a:rPr lang="en-US" sz="2400" dirty="0" smtClean="0"/>
              <a:t> blacks served in the Union army, most escapees from the Southern states</a:t>
            </a:r>
          </a:p>
          <a:p>
            <a:pPr>
              <a:buClr>
                <a:schemeClr val="accent6"/>
              </a:buClr>
              <a:defRPr/>
            </a:pPr>
            <a:r>
              <a:rPr lang="en-US" sz="2400" dirty="0" smtClean="0"/>
              <a:t>“</a:t>
            </a:r>
            <a:r>
              <a:rPr lang="en-US" sz="2400" dirty="0" smtClean="0">
                <a:hlinkClick r:id="rId5"/>
              </a:rPr>
              <a:t>Intelligent Contraband</a:t>
            </a:r>
            <a:r>
              <a:rPr lang="en-US" sz="2400" dirty="0" smtClean="0"/>
              <a:t>”: Escaped </a:t>
            </a:r>
            <a:r>
              <a:rPr lang="en-US" sz="2400" dirty="0"/>
              <a:t>slaves or those who came into the possession of Union </a:t>
            </a:r>
            <a:r>
              <a:rPr lang="en-US" sz="2400" dirty="0" smtClean="0"/>
              <a:t>forces</a:t>
            </a:r>
          </a:p>
          <a:p>
            <a:pPr>
              <a:buClr>
                <a:schemeClr val="accent6"/>
              </a:buClr>
              <a:defRPr/>
            </a:pPr>
            <a:r>
              <a:rPr lang="en-US" sz="2400" dirty="0"/>
              <a:t>The Confiscation Act of 1862 punished "traitors" by declaring their slaves property of war who shall be free.</a:t>
            </a:r>
          </a:p>
          <a:p>
            <a:pPr>
              <a:buClr>
                <a:schemeClr val="accent6"/>
              </a:buClr>
              <a:defRPr/>
            </a:pPr>
            <a:r>
              <a:rPr lang="en-US" sz="2400" dirty="0" smtClean="0"/>
              <a:t>The Confederacy allowed blacks to enlist towards the end of the war</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337320" cy="1143000"/>
          </a:xfrm>
        </p:spPr>
        <p:txBody>
          <a:bodyPr>
            <a:normAutofit fontScale="90000"/>
          </a:bodyPr>
          <a:lstStyle/>
          <a:p>
            <a:pPr>
              <a:defRPr/>
            </a:pPr>
            <a:r>
              <a:rPr lang="en-US" dirty="0" smtClean="0"/>
              <a:t>Massachusetts 54</a:t>
            </a:r>
            <a:r>
              <a:rPr lang="en-US" baseline="30000" dirty="0" smtClean="0"/>
              <a:t>th</a:t>
            </a:r>
            <a:endParaRPr lang="en-US" dirty="0"/>
          </a:p>
        </p:txBody>
      </p:sp>
      <p:sp>
        <p:nvSpPr>
          <p:cNvPr id="93186" name="Content Placeholder 2"/>
          <p:cNvSpPr>
            <a:spLocks noGrp="1"/>
          </p:cNvSpPr>
          <p:nvPr>
            <p:ph idx="1"/>
          </p:nvPr>
        </p:nvSpPr>
        <p:spPr>
          <a:xfrm>
            <a:off x="4572000" y="1143000"/>
            <a:ext cx="4419600" cy="5534026"/>
          </a:xfrm>
        </p:spPr>
        <p:txBody>
          <a:bodyPr>
            <a:noAutofit/>
          </a:bodyPr>
          <a:lstStyle/>
          <a:p>
            <a:r>
              <a:rPr lang="en-US" sz="2500" dirty="0"/>
              <a:t>One of the first official black units in the United States during the Civil War</a:t>
            </a:r>
          </a:p>
          <a:p>
            <a:r>
              <a:rPr lang="en-US" sz="2500" dirty="0" smtClean="0"/>
              <a:t>Became famous after the heroic, but ill-fated, assault on Fort Wagner, South Carolina</a:t>
            </a:r>
          </a:p>
          <a:p>
            <a:r>
              <a:rPr lang="en-US" sz="2500" dirty="0" smtClean="0"/>
              <a:t>The courage and sacrifice of the 54th helped to dispel doubt within the Union Army about the fighting ability of black soldiers and earned this regiment undying battlefield glory.</a:t>
            </a:r>
          </a:p>
        </p:txBody>
      </p:sp>
      <p:pic>
        <p:nvPicPr>
          <p:cNvPr id="140290" name="Picture 2" descr="http://www.bestwarmovies.net/wp-content/uploads/2009/12/glory.jpg">
            <a:hlinkClick r:id="rId3"/>
          </p:cNvPr>
          <p:cNvPicPr>
            <a:picLocks noChangeAspect="1" noChangeArrowheads="1"/>
          </p:cNvPicPr>
          <p:nvPr/>
        </p:nvPicPr>
        <p:blipFill>
          <a:blip r:embed="rId4" cstate="print"/>
          <a:srcRect/>
          <a:stretch>
            <a:fillRect/>
          </a:stretch>
        </p:blipFill>
        <p:spPr bwMode="auto">
          <a:xfrm rot="165618">
            <a:off x="228600" y="4419600"/>
            <a:ext cx="4057650" cy="225742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40292" name="Picture 4" descr="http://www.jordanburchette.com/images/writing_pix/article_pix/glory.jpg"/>
          <p:cNvPicPr>
            <a:picLocks noChangeAspect="1" noChangeArrowheads="1"/>
          </p:cNvPicPr>
          <p:nvPr/>
        </p:nvPicPr>
        <p:blipFill>
          <a:blip r:embed="rId5" cstate="print"/>
          <a:srcRect/>
          <a:stretch>
            <a:fillRect/>
          </a:stretch>
        </p:blipFill>
        <p:spPr bwMode="auto">
          <a:xfrm rot="21416269">
            <a:off x="136390" y="1873036"/>
            <a:ext cx="4242070" cy="227859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40293" name="Picture 5">
            <a:hlinkClick r:id="rId6"/>
          </p:cNvPr>
          <p:cNvPicPr>
            <a:picLocks noChangeAspect="1" noChangeArrowheads="1"/>
          </p:cNvPicPr>
          <p:nvPr/>
        </p:nvPicPr>
        <p:blipFill>
          <a:blip r:embed="rId7" cstate="print"/>
          <a:srcRect/>
          <a:stretch>
            <a:fillRect/>
          </a:stretch>
        </p:blipFill>
        <p:spPr bwMode="auto">
          <a:xfrm rot="20731081">
            <a:off x="233412" y="511886"/>
            <a:ext cx="2483580" cy="1013706"/>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5" descr="File:Robert Gould Shaw.jpg"/>
          <p:cNvPicPr>
            <a:picLocks noChangeAspect="1" noChangeArrowheads="1"/>
          </p:cNvPicPr>
          <p:nvPr/>
        </p:nvPicPr>
        <p:blipFill>
          <a:blip r:embed="rId8" cstate="print"/>
          <a:srcRect/>
          <a:stretch>
            <a:fillRect/>
          </a:stretch>
        </p:blipFill>
        <p:spPr bwMode="auto">
          <a:xfrm rot="928366">
            <a:off x="2745620" y="173390"/>
            <a:ext cx="1529556" cy="169070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3186">
                                            <p:txEl>
                                              <p:pRg st="0" end="0"/>
                                            </p:txEl>
                                          </p:spTgt>
                                        </p:tgtEl>
                                        <p:attrNameLst>
                                          <p:attrName>style.visibility</p:attrName>
                                        </p:attrNameLst>
                                      </p:cBhvr>
                                      <p:to>
                                        <p:strVal val="visible"/>
                                      </p:to>
                                    </p:set>
                                    <p:animEffect transition="in" filter="wipe(up)">
                                      <p:cBhvr>
                                        <p:cTn id="7" dur="500"/>
                                        <p:tgtEl>
                                          <p:spTgt spid="931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3186">
                                            <p:txEl>
                                              <p:pRg st="1" end="1"/>
                                            </p:txEl>
                                          </p:spTgt>
                                        </p:tgtEl>
                                        <p:attrNameLst>
                                          <p:attrName>style.visibility</p:attrName>
                                        </p:attrNameLst>
                                      </p:cBhvr>
                                      <p:to>
                                        <p:strVal val="visible"/>
                                      </p:to>
                                    </p:set>
                                    <p:animEffect transition="in" filter="wipe(up)">
                                      <p:cBhvr>
                                        <p:cTn id="12" dur="500"/>
                                        <p:tgtEl>
                                          <p:spTgt spid="931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3186">
                                            <p:txEl>
                                              <p:pRg st="2" end="2"/>
                                            </p:txEl>
                                          </p:spTgt>
                                        </p:tgtEl>
                                        <p:attrNameLst>
                                          <p:attrName>style.visibility</p:attrName>
                                        </p:attrNameLst>
                                      </p:cBhvr>
                                      <p:to>
                                        <p:strVal val="visible"/>
                                      </p:to>
                                    </p:set>
                                    <p:animEffect transition="in" filter="wipe(up)">
                                      <p:cBhvr>
                                        <p:cTn id="17" dur="500"/>
                                        <p:tgtEl>
                                          <p:spTgt spid="931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9" name="Picture 2" descr="File:EMANCI4.jpg"/>
          <p:cNvPicPr>
            <a:picLocks noChangeAspect="1" noChangeArrowheads="1"/>
          </p:cNvPicPr>
          <p:nvPr/>
        </p:nvPicPr>
        <p:blipFill>
          <a:blip r:embed="rId3" cstate="print"/>
          <a:srcRect/>
          <a:stretch>
            <a:fillRect/>
          </a:stretch>
        </p:blipFill>
        <p:spPr bwMode="auto">
          <a:xfrm>
            <a:off x="-1" y="0"/>
            <a:ext cx="9169861" cy="6858000"/>
          </a:xfrm>
          <a:prstGeom prst="rect">
            <a:avLst/>
          </a:prstGeom>
          <a:noFill/>
          <a:ln w="9525">
            <a:noFill/>
            <a:miter lim="800000"/>
            <a:headEnd/>
            <a:tailEnd/>
          </a:ln>
        </p:spPr>
      </p:pic>
      <p:sp>
        <p:nvSpPr>
          <p:cNvPr id="2" name="Title 1"/>
          <p:cNvSpPr>
            <a:spLocks noGrp="1"/>
          </p:cNvSpPr>
          <p:nvPr>
            <p:ph type="title"/>
          </p:nvPr>
        </p:nvSpPr>
        <p:spPr>
          <a:xfrm>
            <a:off x="470129" y="457200"/>
            <a:ext cx="8229600" cy="1143000"/>
          </a:xfrm>
        </p:spPr>
        <p:txBody>
          <a:bodyPr/>
          <a:lstStyle/>
          <a:p>
            <a:pPr>
              <a:defRPr/>
            </a:pP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Emancipation Proclamation</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7042" name="Content Placeholder 2"/>
          <p:cNvSpPr>
            <a:spLocks noGrp="1"/>
          </p:cNvSpPr>
          <p:nvPr>
            <p:ph idx="1"/>
          </p:nvPr>
        </p:nvSpPr>
        <p:spPr>
          <a:xfrm>
            <a:off x="381000" y="1905000"/>
            <a:ext cx="8305800" cy="3048000"/>
          </a:xfrm>
          <a:solidFill>
            <a:schemeClr val="tx1">
              <a:lumMod val="65000"/>
              <a:alpha val="70000"/>
            </a:schemeClr>
          </a:solidFill>
        </p:spPr>
        <p:txBody>
          <a:bodyPr>
            <a:noAutofit/>
          </a:bodyPr>
          <a:lstStyle/>
          <a:p>
            <a:pPr>
              <a:lnSpc>
                <a:spcPct val="80000"/>
              </a:lnSpc>
              <a:buClr>
                <a:schemeClr val="accent6"/>
              </a:buClr>
              <a:defRPr/>
            </a:pPr>
            <a:r>
              <a:rPr lang="en-US" sz="4000" dirty="0" smtClean="0">
                <a:solidFill>
                  <a:schemeClr val="bg1"/>
                </a:solidFill>
                <a:effectLst>
                  <a:outerShdw blurRad="38100" dist="38100" dir="2700000" algn="tl">
                    <a:srgbClr val="000000">
                      <a:alpha val="43137"/>
                    </a:srgbClr>
                  </a:outerShdw>
                </a:effectLst>
              </a:rPr>
              <a:t>Emancipation </a:t>
            </a:r>
            <a:r>
              <a:rPr lang="en-US" sz="4000" dirty="0">
                <a:solidFill>
                  <a:schemeClr val="bg1"/>
                </a:solidFill>
                <a:effectLst>
                  <a:outerShdw blurRad="38100" dist="38100" dir="2700000" algn="tl">
                    <a:srgbClr val="000000">
                      <a:alpha val="43137"/>
                    </a:srgbClr>
                  </a:outerShdw>
                </a:effectLst>
              </a:rPr>
              <a:t>Proclamation: Immediately called for the emancipation of all slaves in the </a:t>
            </a:r>
            <a:r>
              <a:rPr lang="en-US" sz="4000" u="sng" dirty="0">
                <a:solidFill>
                  <a:schemeClr val="bg1"/>
                </a:solidFill>
                <a:effectLst>
                  <a:outerShdw blurRad="38100" dist="38100" dir="2700000" algn="tl">
                    <a:srgbClr val="000000">
                      <a:alpha val="43137"/>
                    </a:srgbClr>
                  </a:outerShdw>
                </a:effectLst>
              </a:rPr>
              <a:t>states of rebellion</a:t>
            </a:r>
            <a:r>
              <a:rPr lang="en-US" sz="4000" dirty="0">
                <a:solidFill>
                  <a:schemeClr val="bg1"/>
                </a:solidFill>
                <a:effectLst>
                  <a:outerShdw blurRad="38100" dist="38100" dir="2700000" algn="tl">
                    <a:srgbClr val="000000">
                      <a:alpha val="43137"/>
                    </a:srgbClr>
                  </a:outerShdw>
                </a:effectLst>
              </a:rPr>
              <a:t>.</a:t>
            </a:r>
          </a:p>
          <a:p>
            <a:pPr>
              <a:lnSpc>
                <a:spcPct val="80000"/>
              </a:lnSpc>
              <a:buClr>
                <a:schemeClr val="accent6"/>
              </a:buClr>
              <a:defRPr/>
            </a:pPr>
            <a:r>
              <a:rPr lang="en-US" sz="4000" dirty="0">
                <a:solidFill>
                  <a:schemeClr val="bg1"/>
                </a:solidFill>
                <a:effectLst>
                  <a:outerShdw blurRad="38100" dist="38100" dir="2700000" algn="tl">
                    <a:srgbClr val="000000">
                      <a:alpha val="43137"/>
                    </a:srgbClr>
                  </a:outerShdw>
                </a:effectLst>
              </a:rPr>
              <a:t>Gave the Union a moral cause</a:t>
            </a:r>
          </a:p>
          <a:p>
            <a:pPr marL="0" indent="0">
              <a:buNone/>
              <a:defRPr/>
            </a:pPr>
            <a:endParaRPr lang="en-US" sz="3600" dirty="0" smtClean="0">
              <a:solidFill>
                <a:schemeClr val="bg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87042">
                                            <p:bg/>
                                          </p:spTgt>
                                        </p:tgtEl>
                                        <p:attrNameLst>
                                          <p:attrName>style.visibility</p:attrName>
                                        </p:attrNameLst>
                                      </p:cBhvr>
                                      <p:to>
                                        <p:strVal val="visible"/>
                                      </p:to>
                                    </p:set>
                                    <p:animEffect transition="in" filter="wipe(left)">
                                      <p:cBhvr>
                                        <p:cTn id="12" dur="500"/>
                                        <p:tgtEl>
                                          <p:spTgt spid="87042">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7042">
                                            <p:txEl>
                                              <p:pRg st="0" end="0"/>
                                            </p:txEl>
                                          </p:spTgt>
                                        </p:tgtEl>
                                        <p:attrNameLst>
                                          <p:attrName>style.visibility</p:attrName>
                                        </p:attrNameLst>
                                      </p:cBhvr>
                                      <p:to>
                                        <p:strVal val="visible"/>
                                      </p:to>
                                    </p:set>
                                    <p:animEffect transition="in" filter="wipe(left)">
                                      <p:cBhvr>
                                        <p:cTn id="17" dur="500"/>
                                        <p:tgtEl>
                                          <p:spTgt spid="8704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7042">
                                            <p:txEl>
                                              <p:pRg st="1" end="1"/>
                                            </p:txEl>
                                          </p:spTgt>
                                        </p:tgtEl>
                                        <p:attrNameLst>
                                          <p:attrName>style.visibility</p:attrName>
                                        </p:attrNameLst>
                                      </p:cBhvr>
                                      <p:to>
                                        <p:strVal val="visible"/>
                                      </p:to>
                                    </p:set>
                                    <p:animEffect transition="in" filter="wipe(left)">
                                      <p:cBhvr>
                                        <p:cTn id="22" dur="500"/>
                                        <p:tgtEl>
                                          <p:spTgt spid="870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7042" grpId="0" uiExpand="1"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964180" y="2964180"/>
            <a:ext cx="6842760" cy="914400"/>
          </a:xfrm>
        </p:spPr>
        <p:txBody>
          <a:bodyPr>
            <a:normAutofit/>
          </a:bodyPr>
          <a:lstStyle/>
          <a:p>
            <a:r>
              <a:rPr lang="en-US" dirty="0" smtClean="0"/>
              <a:t>Bell Ringer</a:t>
            </a:r>
            <a:endParaRPr lang="en-US" dirty="0"/>
          </a:p>
        </p:txBody>
      </p:sp>
      <p:sp>
        <p:nvSpPr>
          <p:cNvPr id="3" name="Content Placeholder 2"/>
          <p:cNvSpPr>
            <a:spLocks noGrp="1"/>
          </p:cNvSpPr>
          <p:nvPr>
            <p:ph idx="1"/>
          </p:nvPr>
        </p:nvSpPr>
        <p:spPr>
          <a:xfrm>
            <a:off x="990600" y="152400"/>
            <a:ext cx="7924800" cy="6553200"/>
          </a:xfrm>
        </p:spPr>
        <p:txBody>
          <a:bodyPr>
            <a:normAutofit fontScale="32500" lnSpcReduction="20000"/>
          </a:bodyPr>
          <a:lstStyle/>
          <a:p>
            <a:pPr marL="0" indent="0">
              <a:buNone/>
            </a:pPr>
            <a:r>
              <a:rPr lang="en-US" sz="6800" i="1" dirty="0"/>
              <a:t>I will stand by that great principle of state’s rights, no matter who may desert it. I intend to stand by it for the purpose of preserving peace between the North and the South, the free and the slave States. If each State will only agree to mind its own business, and let its neighbors alone, there will be peace forever between </a:t>
            </a:r>
            <a:r>
              <a:rPr lang="en-US" sz="6800" i="1" dirty="0" smtClean="0"/>
              <a:t>us… I </a:t>
            </a:r>
            <a:r>
              <a:rPr lang="en-US" sz="6800" i="1" dirty="0"/>
              <a:t>hold that the people of the slaveholding States are civilized men as well as ourselves; that they bear consciences as well as we, and that they are accountable to God and their posterity, and not to us. It is for them to decide, therefore, the moral and religious right of the slavery question for themselves within their own limits. I assert that they had as much right under the Constitution to adopt the system of policy which they have as we had to adopt ours. So it is with every other State in this Union. Let each State stand firmly by that great Constitutional right, let each State mind its own business and let its neighbors alone, and there will be no trouble on this question. If we will stand by that principle, then Mr. Lincoln will find that this Republic can exist forever divided into free and slave States, as our fathers made it and the people of each State have decided</a:t>
            </a:r>
            <a:r>
              <a:rPr lang="en-US" sz="6800" i="1" dirty="0" smtClean="0"/>
              <a:t>.</a:t>
            </a:r>
          </a:p>
          <a:p>
            <a:pPr marL="0" indent="0" algn="r">
              <a:buNone/>
            </a:pPr>
            <a:r>
              <a:rPr lang="en-US" sz="6800" dirty="0" smtClean="0"/>
              <a:t>--Stephen Douglas</a:t>
            </a:r>
          </a:p>
          <a:p>
            <a:pPr marL="0" indent="0" algn="r">
              <a:buNone/>
            </a:pPr>
            <a:endParaRPr lang="en-US" sz="6800" dirty="0" smtClean="0"/>
          </a:p>
          <a:p>
            <a:pPr marL="0" indent="0">
              <a:buNone/>
            </a:pPr>
            <a:r>
              <a:rPr lang="en-US" sz="7400" dirty="0" smtClean="0"/>
              <a:t>Give </a:t>
            </a:r>
            <a:r>
              <a:rPr lang="en-US" sz="7400" b="1" u="sng" dirty="0" smtClean="0"/>
              <a:t>three</a:t>
            </a:r>
            <a:r>
              <a:rPr lang="en-US" sz="7400" dirty="0" smtClean="0"/>
              <a:t> examples of how the perspective illustrated above influenced American politics in the years preceding the Civil War</a:t>
            </a:r>
            <a:endParaRPr lang="en-US" sz="7400" dirty="0"/>
          </a:p>
          <a:p>
            <a:pPr marL="0" indent="0">
              <a:buNone/>
            </a:pPr>
            <a:endParaRPr lang="en-US" sz="4800" dirty="0"/>
          </a:p>
        </p:txBody>
      </p:sp>
    </p:spTree>
    <p:extLst>
      <p:ext uri="{BB962C8B-B14F-4D97-AF65-F5344CB8AC3E}">
        <p14:creationId xmlns:p14="http://schemas.microsoft.com/office/powerpoint/2010/main" val="76280711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4" descr="http://www.charlestonbatterytour.com/fort-sumter-fire.jpg"/>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pPr eaLnBrk="1" hangingPunct="1">
              <a:defRPr/>
            </a:pPr>
            <a:r>
              <a:rPr lang="en-US" dirty="0" smtClean="0"/>
              <a:t>South Carolina… Starting stuff again!</a:t>
            </a:r>
            <a:endParaRPr lang="en-US" dirty="0"/>
          </a:p>
        </p:txBody>
      </p:sp>
      <p:sp>
        <p:nvSpPr>
          <p:cNvPr id="3" name="Content Placeholder 2"/>
          <p:cNvSpPr>
            <a:spLocks noGrp="1"/>
          </p:cNvSpPr>
          <p:nvPr>
            <p:ph idx="1"/>
          </p:nvPr>
        </p:nvSpPr>
        <p:spPr>
          <a:xfrm>
            <a:off x="381000" y="1752600"/>
            <a:ext cx="8382000" cy="4114799"/>
          </a:xfrm>
          <a:solidFill>
            <a:schemeClr val="bg1">
              <a:alpha val="50195"/>
            </a:schemeClr>
          </a:solidFill>
        </p:spPr>
        <p:txBody>
          <a:bodyPr>
            <a:noAutofit/>
          </a:bodyPr>
          <a:lstStyle/>
          <a:p>
            <a:pPr eaLnBrk="1" hangingPunct="1"/>
            <a:r>
              <a:rPr lang="en-US" sz="3600" dirty="0" smtClean="0"/>
              <a:t>Lincoln needs to resupply Fort Sumter in Charleston</a:t>
            </a:r>
            <a:endParaRPr lang="en-US" dirty="0" smtClean="0"/>
          </a:p>
          <a:p>
            <a:pPr eaLnBrk="1" hangingPunct="1"/>
            <a:r>
              <a:rPr lang="en-US" sz="3600" dirty="0" smtClean="0"/>
              <a:t>CSA took the move as an act of aggression</a:t>
            </a:r>
          </a:p>
          <a:p>
            <a:pPr eaLnBrk="1" hangingPunct="1"/>
            <a:r>
              <a:rPr lang="en-US" sz="3600" dirty="0" smtClean="0"/>
              <a:t>CSA fires on Fort Sumter April 12, 1861</a:t>
            </a:r>
          </a:p>
          <a:p>
            <a:pPr lvl="1"/>
            <a:r>
              <a:rPr lang="en-US" sz="3200" dirty="0" smtClean="0"/>
              <a:t>Three more states secede</a:t>
            </a:r>
          </a:p>
          <a:p>
            <a:pPr lvl="1"/>
            <a:r>
              <a:rPr lang="en-US" sz="3200" dirty="0" smtClean="0"/>
              <a:t>Lincoln calls for the raising of an army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500"/>
                                        <p:tgtEl>
                                          <p:spTgt spid="3">
                                            <p:bg/>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linds(horizontal)">
                                      <p:cBhvr>
                                        <p:cTn id="21" dur="500"/>
                                        <p:tgtEl>
                                          <p:spTgt spid="3">
                                            <p:txEl>
                                              <p:pRg st="2" end="2"/>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linds(horizontal)">
                                      <p:cBhvr>
                                        <p:cTn id="24" dur="500"/>
                                        <p:tgtEl>
                                          <p:spTgt spid="3">
                                            <p:txEl>
                                              <p:pRg st="3" end="3"/>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http://www.marxists.org/archive/marx/works/1861/us-civil-war/index-lg.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21428"/>
          <a:stretch/>
        </p:blipFill>
        <p:spPr bwMode="auto">
          <a:xfrm>
            <a:off x="7035" y="-3630"/>
            <a:ext cx="9143999" cy="68616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799" y="381000"/>
            <a:ext cx="7772400" cy="1362075"/>
          </a:xfrm>
        </p:spPr>
        <p:txBody>
          <a:bodyPr>
            <a:normAutofit/>
          </a:bodyPr>
          <a:lstStyle/>
          <a:p>
            <a:r>
              <a:rPr lang="en-US" sz="5400" b="0" dirty="0" smtClean="0">
                <a:effectLst>
                  <a:outerShdw blurRad="38100" dist="38100" dir="2700000" algn="tl">
                    <a:srgbClr val="000000">
                      <a:alpha val="43137"/>
                    </a:srgbClr>
                  </a:outerShdw>
                </a:effectLst>
              </a:rPr>
              <a:t>Ending the War</a:t>
            </a:r>
            <a:endParaRPr lang="en-US" sz="5400" b="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50533580"/>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5334000" cy="1143000"/>
          </a:xfrm>
        </p:spPr>
        <p:txBody>
          <a:bodyPr>
            <a:normAutofit/>
          </a:bodyPr>
          <a:lstStyle/>
          <a:p>
            <a:pPr algn="l"/>
            <a:r>
              <a:rPr lang="en-US" sz="4800" dirty="0" smtClean="0"/>
              <a:t> Siege of Vicksburg</a:t>
            </a:r>
            <a:endParaRPr lang="en-US" sz="4800" dirty="0"/>
          </a:p>
        </p:txBody>
      </p:sp>
      <p:pic>
        <p:nvPicPr>
          <p:cNvPr id="9" name="Content Placeholder 5" descr="shirleyhousevicksburgnps.jpg">
            <a:hlinkClick r:id="rId3"/>
          </p:cNvPr>
          <p:cNvPicPr>
            <a:picLocks noGrp="1" noChangeAspect="1"/>
          </p:cNvPicPr>
          <p:nvPr>
            <p:ph sz="half" idx="1"/>
          </p:nvPr>
        </p:nvPicPr>
        <p:blipFill>
          <a:blip r:embed="rId4" cstate="print"/>
          <a:stretch>
            <a:fillRect/>
          </a:stretch>
        </p:blipFill>
        <p:spPr bwMode="auto">
          <a:xfrm>
            <a:off x="228601" y="1828800"/>
            <a:ext cx="5505060" cy="420104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Content Placeholder 4"/>
          <p:cNvSpPr>
            <a:spLocks noGrp="1"/>
          </p:cNvSpPr>
          <p:nvPr>
            <p:ph sz="half" idx="2"/>
          </p:nvPr>
        </p:nvSpPr>
        <p:spPr>
          <a:xfrm>
            <a:off x="5867400" y="304800"/>
            <a:ext cx="3124200" cy="6324600"/>
          </a:xfrm>
        </p:spPr>
        <p:txBody>
          <a:bodyPr>
            <a:noAutofit/>
          </a:bodyPr>
          <a:lstStyle/>
          <a:p>
            <a:pPr marL="0" indent="0">
              <a:buNone/>
            </a:pPr>
            <a:r>
              <a:rPr lang="en-US" sz="2600" dirty="0"/>
              <a:t>Civilians in Vicksburg lived through </a:t>
            </a:r>
            <a:r>
              <a:rPr lang="en-US" sz="2600" dirty="0" smtClean="0"/>
              <a:t>a 47 day long siege by the Union under Ulysses S. Grant. Families </a:t>
            </a:r>
            <a:r>
              <a:rPr lang="en-US" sz="2600" dirty="0"/>
              <a:t>lived in caves and trenches to escape the bombardment and many starved in the process. </a:t>
            </a:r>
            <a:r>
              <a:rPr lang="en-US" sz="2600" dirty="0" smtClean="0"/>
              <a:t> Some civilians suffered from shell shock as a result of the constant bombardment.</a:t>
            </a:r>
          </a:p>
        </p:txBody>
      </p:sp>
    </p:spTree>
    <p:extLst>
      <p:ext uri="{BB962C8B-B14F-4D97-AF65-F5344CB8AC3E}">
        <p14:creationId xmlns:p14="http://schemas.microsoft.com/office/powerpoint/2010/main" val="2516470444"/>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descr="File:Battle of Gettysburg.jpg">
            <a:hlinkClick r:id="rId3"/>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26963"/>
            <a:ext cx="8229600" cy="1143000"/>
          </a:xfrm>
        </p:spPr>
        <p:txBody>
          <a:bodyPr/>
          <a:lstStyle/>
          <a:p>
            <a:pPr>
              <a:defRPr/>
            </a:pPr>
            <a:r>
              <a:rPr lang="en-US" b="0" dirty="0" smtClean="0">
                <a:effectLst>
                  <a:outerShdw blurRad="38100" dist="38100" dir="2700000" algn="tl">
                    <a:srgbClr val="000000">
                      <a:alpha val="43137"/>
                    </a:srgbClr>
                  </a:outerShdw>
                </a:effectLst>
              </a:rPr>
              <a:t>Lee's Last Lunge at Gettysburg</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066800"/>
            <a:ext cx="8534400" cy="1676400"/>
          </a:xfrm>
          <a:solidFill>
            <a:schemeClr val="tx1">
              <a:lumMod val="75000"/>
              <a:alpha val="47000"/>
            </a:schemeClr>
          </a:solidFill>
        </p:spPr>
        <p:txBody>
          <a:bodyPr>
            <a:normAutofit/>
          </a:bodyPr>
          <a:lstStyle/>
          <a:p>
            <a:pPr>
              <a:defRPr/>
            </a:pPr>
            <a:r>
              <a:rPr lang="en-US" dirty="0" smtClean="0">
                <a:solidFill>
                  <a:schemeClr val="bg1"/>
                </a:solidFill>
                <a:effectLst>
                  <a:outerShdw blurRad="38100" dist="38100" dir="2700000" algn="tl">
                    <a:srgbClr val="000000">
                      <a:alpha val="43137"/>
                    </a:srgbClr>
                  </a:outerShdw>
                </a:effectLst>
              </a:rPr>
              <a:t>Considered the turning point in the war</a:t>
            </a:r>
            <a:endParaRPr lang="en-US" dirty="0">
              <a:solidFill>
                <a:schemeClr val="bg1"/>
              </a:solidFill>
              <a:effectLst>
                <a:outerShdw blurRad="38100" dist="38100" dir="2700000" algn="tl">
                  <a:srgbClr val="000000">
                    <a:alpha val="43137"/>
                  </a:srgbClr>
                </a:outerShdw>
              </a:effectLst>
            </a:endParaRPr>
          </a:p>
          <a:p>
            <a:pPr>
              <a:defRPr/>
            </a:pPr>
            <a:r>
              <a:rPr lang="en-US" dirty="0" smtClean="0">
                <a:solidFill>
                  <a:schemeClr val="bg1"/>
                </a:solidFill>
                <a:effectLst>
                  <a:outerShdw blurRad="38100" dist="38100" dir="2700000" algn="tl">
                    <a:srgbClr val="000000">
                      <a:alpha val="43137"/>
                    </a:srgbClr>
                  </a:outerShdw>
                </a:effectLst>
              </a:rPr>
              <a:t>Would be the furthest North the Confederate forces would reach</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slide(fromBottom)">
                                      <p:cBhvr>
                                        <p:cTn id="7" dur="500"/>
                                        <p:tgtEl>
                                          <p:spTgt spid="3">
                                            <p:bg/>
                                          </p:spTgt>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Bottom)">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slide(fromBottom)">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http://padresteve.files.wordpress.com/2012/07/gettysburg-casualties.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650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228600"/>
            <a:ext cx="9144000" cy="1752600"/>
          </a:xfrm>
        </p:spPr>
        <p:txBody>
          <a:bodyPr>
            <a:normAutofit fontScale="90000"/>
          </a:bodyPr>
          <a:lstStyle/>
          <a:p>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lbertus Medium" pitchFamily="34" charset="0"/>
              </a:rPr>
              <a:t>Gettysburg resulted in 51,000 casualties: killed, wounded, or missing</a:t>
            </a:r>
            <a:r>
              <a:rPr lang="en-US" sz="3200" b="1" dirty="0" smtClean="0">
                <a:solidFill>
                  <a:schemeClr val="bg1"/>
                </a:solidFill>
                <a:effectLst>
                  <a:outerShdw blurRad="38100" dist="38100" dir="2700000" algn="tl">
                    <a:srgbClr val="000000">
                      <a:alpha val="43137"/>
                    </a:srgbClr>
                  </a:outerShdw>
                </a:effectLst>
              </a:rPr>
              <a:t/>
            </a:r>
            <a:br>
              <a:rPr lang="en-US" sz="3200" b="1" dirty="0" smtClean="0">
                <a:solidFill>
                  <a:schemeClr val="bg1"/>
                </a:solidFill>
                <a:effectLst>
                  <a:outerShdw blurRad="38100" dist="38100" dir="2700000" algn="tl">
                    <a:srgbClr val="000000">
                      <a:alpha val="43137"/>
                    </a:srgbClr>
                  </a:outerShdw>
                </a:effectLst>
              </a:rPr>
            </a:br>
            <a:endParaRPr lang="en-US" sz="1000" b="1" i="1" dirty="0">
              <a:solidFill>
                <a:schemeClr val="bg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4311927" cy="1782762"/>
          </a:xfrm>
        </p:spPr>
        <p:txBody>
          <a:bodyPr>
            <a:normAutofit/>
          </a:bodyPr>
          <a:lstStyle/>
          <a:p>
            <a:pPr>
              <a:defRPr/>
            </a:pPr>
            <a:r>
              <a:rPr lang="en-US" dirty="0" smtClean="0">
                <a:hlinkClick r:id="rId3"/>
              </a:rPr>
              <a:t>Gettysburg</a:t>
            </a:r>
            <a:r>
              <a:rPr lang="en-US" dirty="0" smtClean="0"/>
              <a:t> Address</a:t>
            </a:r>
            <a:endParaRPr lang="en-US" dirty="0"/>
          </a:p>
        </p:txBody>
      </p:sp>
      <p:sp>
        <p:nvSpPr>
          <p:cNvPr id="97282" name="Content Placeholder 2"/>
          <p:cNvSpPr>
            <a:spLocks noGrp="1"/>
          </p:cNvSpPr>
          <p:nvPr>
            <p:ph idx="1"/>
          </p:nvPr>
        </p:nvSpPr>
        <p:spPr>
          <a:xfrm>
            <a:off x="4724400" y="228600"/>
            <a:ext cx="4267200" cy="6400800"/>
          </a:xfrm>
        </p:spPr>
        <p:txBody>
          <a:bodyPr>
            <a:normAutofit/>
          </a:bodyPr>
          <a:lstStyle/>
          <a:p>
            <a:pPr marL="0" indent="0">
              <a:buNone/>
            </a:pPr>
            <a:r>
              <a:rPr lang="en-US" sz="2800" i="1" dirty="0" smtClean="0"/>
              <a:t>“In </a:t>
            </a:r>
            <a:r>
              <a:rPr lang="en-US" sz="2800" i="1" dirty="0"/>
              <a:t>the modesty of [Lincoln’s] nature he said </a:t>
            </a:r>
            <a:r>
              <a:rPr lang="en-US" sz="2800" i="1" dirty="0" smtClean="0"/>
              <a:t>‘the world will little note, nor long remember what we say here.’ </a:t>
            </a:r>
            <a:r>
              <a:rPr lang="en-US" sz="2800" i="1" dirty="0"/>
              <a:t>He was mistaken. </a:t>
            </a:r>
            <a:r>
              <a:rPr lang="en-US" sz="2800" i="1" dirty="0" smtClean="0"/>
              <a:t>The world noted at once what he said, and will never cease to remember it. The battle itself was less important than the speech." </a:t>
            </a:r>
          </a:p>
          <a:p>
            <a:pPr marL="0" indent="0" algn="r">
              <a:buNone/>
            </a:pPr>
            <a:r>
              <a:rPr lang="en-US" sz="2800" dirty="0" smtClean="0"/>
              <a:t>--Senator Charles Sumner, Abraham Lincoln’s funeral</a:t>
            </a:r>
          </a:p>
        </p:txBody>
      </p:sp>
      <p:pic>
        <p:nvPicPr>
          <p:cNvPr id="142338" name="Picture 2" descr="http://t0.gstatic.com/images?q=tbn:3ToIZnJwEK-2gM:http://www.americanrhetoric.com/images/lincolngettysburgsmall.jpg&amp;t=1">
            <a:hlinkClick r:id="rId4"/>
          </p:cNvPr>
          <p:cNvPicPr>
            <a:picLocks noChangeAspect="1" noChangeArrowheads="1"/>
          </p:cNvPicPr>
          <p:nvPr/>
        </p:nvPicPr>
        <p:blipFill>
          <a:blip r:embed="rId5" cstate="print"/>
          <a:srcRect/>
          <a:stretch>
            <a:fillRect/>
          </a:stretch>
        </p:blipFill>
        <p:spPr bwMode="auto">
          <a:xfrm>
            <a:off x="228599" y="2286000"/>
            <a:ext cx="4311927" cy="2895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7282">
                                            <p:txEl>
                                              <p:pRg st="0" end="0"/>
                                            </p:txEl>
                                          </p:spTgt>
                                        </p:tgtEl>
                                        <p:attrNameLst>
                                          <p:attrName>style.visibility</p:attrName>
                                        </p:attrNameLst>
                                      </p:cBhvr>
                                      <p:to>
                                        <p:strVal val="visible"/>
                                      </p:to>
                                    </p:set>
                                    <p:animEffect transition="in" filter="fade">
                                      <p:cBhvr>
                                        <p:cTn id="7" dur="1000"/>
                                        <p:tgtEl>
                                          <p:spTgt spid="97282">
                                            <p:txEl>
                                              <p:pRg st="0" end="0"/>
                                            </p:txEl>
                                          </p:spTgt>
                                        </p:tgtEl>
                                      </p:cBhvr>
                                    </p:animEffect>
                                    <p:anim calcmode="lin" valueType="num">
                                      <p:cBhvr>
                                        <p:cTn id="8" dur="1000" fill="hold"/>
                                        <p:tgtEl>
                                          <p:spTgt spid="9728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728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7282">
                                            <p:txEl>
                                              <p:pRg st="1" end="1"/>
                                            </p:txEl>
                                          </p:spTgt>
                                        </p:tgtEl>
                                        <p:attrNameLst>
                                          <p:attrName>style.visibility</p:attrName>
                                        </p:attrNameLst>
                                      </p:cBhvr>
                                      <p:to>
                                        <p:strVal val="visible"/>
                                      </p:to>
                                    </p:set>
                                    <p:animEffect transition="in" filter="fade">
                                      <p:cBhvr>
                                        <p:cTn id="13" dur="1000"/>
                                        <p:tgtEl>
                                          <p:spTgt spid="97282">
                                            <p:txEl>
                                              <p:pRg st="1" end="1"/>
                                            </p:txEl>
                                          </p:spTgt>
                                        </p:tgtEl>
                                      </p:cBhvr>
                                    </p:animEffect>
                                    <p:anim calcmode="lin" valueType="num">
                                      <p:cBhvr>
                                        <p:cTn id="14" dur="1000" fill="hold"/>
                                        <p:tgtEl>
                                          <p:spTgt spid="9728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9728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2"/>
          <p:cNvSpPr>
            <a:spLocks noGrp="1"/>
          </p:cNvSpPr>
          <p:nvPr>
            <p:ph idx="1"/>
          </p:nvPr>
        </p:nvSpPr>
        <p:spPr>
          <a:xfrm>
            <a:off x="228600" y="228600"/>
            <a:ext cx="8686800" cy="6400800"/>
          </a:xfrm>
        </p:spPr>
        <p:txBody>
          <a:bodyPr/>
          <a:lstStyle/>
          <a:p>
            <a:pPr>
              <a:buFont typeface="Wingdings 2" pitchFamily="18" charset="2"/>
              <a:buNone/>
            </a:pPr>
            <a:r>
              <a:rPr lang="en-US" sz="1900" i="1" dirty="0" smtClean="0">
                <a:latin typeface="Georgia" pitchFamily="18" charset="0"/>
              </a:rPr>
              <a:t>Four score and seven years ago our fathers brought forth on this continent, a new nation, conceived in Liberty, and dedicated to the proposition that all men are created equal. Now we are engaged in a great civil war, testing whether that nation, or any nation so conceived and so dedicated, can long endure. We are met on a great battle-field of that war. We have come to dedicate a portion of that field, as a final resting place for those who here gave their lives that that nation might live. It is altogether fitting and proper that we should do this. </a:t>
            </a:r>
          </a:p>
          <a:p>
            <a:pPr>
              <a:buFont typeface="Wingdings 2" pitchFamily="18" charset="2"/>
              <a:buNone/>
            </a:pPr>
            <a:r>
              <a:rPr lang="en-US" sz="1900" i="1" dirty="0" smtClean="0">
                <a:latin typeface="Georgia" pitchFamily="18" charset="0"/>
              </a:rPr>
              <a:t>But, in a larger sense, we can not dedicate -- we can not consecrate -- we can not hallow -- this ground. The brave men, living and dead, who struggled here, have consecrated it, far above our poor power to add or detract. The world will little note, nor long remember what we say here, but it can never forget what they did here. It is for us the living, rather, to be dedicated here to the unfinished work which they who fought here have thus far so nobly advanced. It is rather for us to be here dedicated to the great task remaining before us -- that from these honored dead we take increased devotion to that cause for which they gave the last full measure of devotion -- that we here highly resolve that these dead shall not have died in vain -- that this nation, under God, shall have a new birth of freedom -- and that government of the people, by the people, for the people, shall not perish from the earth. </a:t>
            </a:r>
          </a:p>
          <a:p>
            <a:pPr>
              <a:buFont typeface="Wingdings 2" pitchFamily="18" charset="2"/>
              <a:buNone/>
            </a:pPr>
            <a:endParaRPr lang="en-US" sz="1600" i="1" dirty="0" smtClean="0"/>
          </a:p>
        </p:txBody>
      </p:sp>
      <p:sp>
        <p:nvSpPr>
          <p:cNvPr id="5" name="Rectangle 4"/>
          <p:cNvSpPr/>
          <p:nvPr/>
        </p:nvSpPr>
        <p:spPr>
          <a:xfrm>
            <a:off x="0" y="0"/>
            <a:ext cx="9144000" cy="6858000"/>
          </a:xfrm>
          <a:prstGeom prst="rect">
            <a:avLst/>
          </a:prstGeom>
          <a:noFill/>
          <a:ln w="1016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01"/>
            <a:ext cx="8229600" cy="1143000"/>
          </a:xfrm>
        </p:spPr>
        <p:txBody>
          <a:bodyPr/>
          <a:lstStyle/>
          <a:p>
            <a:r>
              <a:rPr lang="en-US" dirty="0" smtClean="0"/>
              <a:t>Discuss as a Group</a:t>
            </a:r>
            <a:endParaRPr lang="en-US" dirty="0"/>
          </a:p>
        </p:txBody>
      </p:sp>
      <p:sp>
        <p:nvSpPr>
          <p:cNvPr id="3" name="Content Placeholder 2"/>
          <p:cNvSpPr>
            <a:spLocks noGrp="1"/>
          </p:cNvSpPr>
          <p:nvPr>
            <p:ph idx="1"/>
          </p:nvPr>
        </p:nvSpPr>
        <p:spPr>
          <a:xfrm>
            <a:off x="304800" y="1143000"/>
            <a:ext cx="8534400" cy="5410200"/>
          </a:xfrm>
        </p:spPr>
        <p:txBody>
          <a:bodyPr>
            <a:noAutofit/>
          </a:bodyPr>
          <a:lstStyle/>
          <a:p>
            <a:pPr lvl="0">
              <a:spcBef>
                <a:spcPts val="0"/>
              </a:spcBef>
            </a:pPr>
            <a:r>
              <a:rPr lang="en-US" sz="2400" dirty="0" smtClean="0"/>
              <a:t>In </a:t>
            </a:r>
            <a:r>
              <a:rPr lang="en-US" sz="2400" dirty="0"/>
              <a:t>your reading, what words did you see repeated?  Why do you think this was done?  What impact does it have on the speech?</a:t>
            </a:r>
          </a:p>
          <a:p>
            <a:pPr lvl="0">
              <a:spcBef>
                <a:spcPts val="0"/>
              </a:spcBef>
            </a:pPr>
            <a:r>
              <a:rPr lang="en-US" sz="2400" dirty="0" smtClean="0"/>
              <a:t>What </a:t>
            </a:r>
            <a:r>
              <a:rPr lang="en-US" sz="2400" dirty="0"/>
              <a:t>event does Lincoln mark as America’s birth?  How accurate is this statement?  What other events could be considered? </a:t>
            </a:r>
          </a:p>
          <a:p>
            <a:pPr>
              <a:spcBef>
                <a:spcPts val="0"/>
              </a:spcBef>
            </a:pPr>
            <a:r>
              <a:rPr lang="en-US" sz="2400" dirty="0"/>
              <a:t>How does Lincoln’s speech reflect traditional American ideals and values</a:t>
            </a:r>
            <a:r>
              <a:rPr lang="en-US" sz="2400" dirty="0" smtClean="0"/>
              <a:t>?</a:t>
            </a:r>
          </a:p>
          <a:p>
            <a:pPr lvl="0">
              <a:spcBef>
                <a:spcPts val="0"/>
              </a:spcBef>
            </a:pPr>
            <a:r>
              <a:rPr lang="en-US" sz="2400" dirty="0" smtClean="0"/>
              <a:t>What </a:t>
            </a:r>
            <a:r>
              <a:rPr lang="en-US" sz="2400" dirty="0"/>
              <a:t>task does Lincoln set before the nation within the speech?</a:t>
            </a:r>
          </a:p>
          <a:p>
            <a:pPr lvl="0">
              <a:spcBef>
                <a:spcPts val="0"/>
              </a:spcBef>
            </a:pPr>
            <a:r>
              <a:rPr lang="en-US" sz="2400" dirty="0"/>
              <a:t>What was “</a:t>
            </a:r>
            <a:r>
              <a:rPr lang="en-US" sz="2400" b="1" dirty="0"/>
              <a:t>that cause</a:t>
            </a:r>
            <a:r>
              <a:rPr lang="en-US" sz="2400" dirty="0"/>
              <a:t> for which they gave the last full measure of devotion?”  What cause could both sides have been fighting for?</a:t>
            </a:r>
          </a:p>
          <a:p>
            <a:pPr lvl="0">
              <a:spcBef>
                <a:spcPts val="0"/>
              </a:spcBef>
            </a:pPr>
            <a:r>
              <a:rPr lang="en-US" sz="2400" dirty="0"/>
              <a:t>What specifically do you think Lincoln means by a government “</a:t>
            </a:r>
            <a:r>
              <a:rPr lang="en-US" sz="2400" b="1" dirty="0"/>
              <a:t>of </a:t>
            </a:r>
            <a:r>
              <a:rPr lang="en-US" sz="2400" dirty="0"/>
              <a:t>the people, </a:t>
            </a:r>
            <a:r>
              <a:rPr lang="en-US" sz="2400" b="1" dirty="0"/>
              <a:t>by</a:t>
            </a:r>
            <a:r>
              <a:rPr lang="en-US" sz="2400" dirty="0"/>
              <a:t> the people, and </a:t>
            </a:r>
            <a:r>
              <a:rPr lang="en-US" sz="2400" b="1" dirty="0"/>
              <a:t>for</a:t>
            </a:r>
            <a:r>
              <a:rPr lang="en-US" sz="2400" dirty="0"/>
              <a:t> the people?</a:t>
            </a:r>
            <a:r>
              <a:rPr lang="en-US" sz="2400" dirty="0" smtClean="0"/>
              <a:t>”</a:t>
            </a:r>
          </a:p>
          <a:p>
            <a:pPr lvl="0"/>
            <a:r>
              <a:rPr lang="en-US" sz="2400" dirty="0" smtClean="0"/>
              <a:t>What effect might this speech have on the war?</a:t>
            </a:r>
            <a:endParaRPr lang="en-US" sz="2400" dirty="0"/>
          </a:p>
        </p:txBody>
      </p:sp>
    </p:spTree>
    <p:extLst>
      <p:ext uri="{BB962C8B-B14F-4D97-AF65-F5344CB8AC3E}">
        <p14:creationId xmlns:p14="http://schemas.microsoft.com/office/powerpoint/2010/main" val="21566463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Righ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Righ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downRigh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trips(downRigh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p:cNvSpPr>
          <p:nvPr>
            <p:ph type="title"/>
          </p:nvPr>
        </p:nvSpPr>
        <p:spPr bwMode="auto">
          <a:xfrm>
            <a:off x="228600" y="152400"/>
            <a:ext cx="3810000" cy="1250950"/>
          </a:xfrm>
        </p:spPr>
        <p:txBody>
          <a:bodyPr wrap="square" tIns="45720" bIns="45720" numCol="1" anchorCtr="0" compatLnSpc="1">
            <a:prstTxWarp prst="textNoShape">
              <a:avLst/>
            </a:prstTxWarp>
            <a:normAutofit fontScale="90000"/>
          </a:bodyPr>
          <a:lstStyle/>
          <a:p>
            <a:pPr>
              <a:defRPr/>
            </a:pPr>
            <a:r>
              <a:rPr lang="en-US" b="0" dirty="0" smtClean="0"/>
              <a:t>An Unexpected Leader</a:t>
            </a:r>
            <a:endParaRPr lang="en-US" u="sng" dirty="0" smtClean="0"/>
          </a:p>
        </p:txBody>
      </p:sp>
      <p:sp>
        <p:nvSpPr>
          <p:cNvPr id="100354" name="Rectangle 3"/>
          <p:cNvSpPr>
            <a:spLocks noGrp="1"/>
          </p:cNvSpPr>
          <p:nvPr>
            <p:ph idx="1"/>
          </p:nvPr>
        </p:nvSpPr>
        <p:spPr>
          <a:xfrm>
            <a:off x="4267200" y="152400"/>
            <a:ext cx="4724400" cy="6477001"/>
          </a:xfrm>
        </p:spPr>
        <p:txBody>
          <a:bodyPr>
            <a:noAutofit/>
          </a:bodyPr>
          <a:lstStyle/>
          <a:p>
            <a:pPr>
              <a:lnSpc>
                <a:spcPct val="80000"/>
              </a:lnSpc>
            </a:pPr>
            <a:r>
              <a:rPr lang="en-US" sz="3000" dirty="0" smtClean="0"/>
              <a:t>Never wanted to be a soldier</a:t>
            </a:r>
          </a:p>
          <a:p>
            <a:pPr>
              <a:lnSpc>
                <a:spcPct val="80000"/>
              </a:lnSpc>
            </a:pPr>
            <a:r>
              <a:rPr lang="en-US" sz="3000" dirty="0" smtClean="0"/>
              <a:t>Graduated from West Point, 21st in a class of 39</a:t>
            </a:r>
          </a:p>
          <a:p>
            <a:pPr>
              <a:lnSpc>
                <a:spcPct val="80000"/>
              </a:lnSpc>
            </a:pPr>
            <a:r>
              <a:rPr lang="en-US" sz="3000" dirty="0" smtClean="0"/>
              <a:t>Victory at Vicksburg, July 4, 1863</a:t>
            </a:r>
          </a:p>
          <a:p>
            <a:pPr>
              <a:lnSpc>
                <a:spcPct val="80000"/>
              </a:lnSpc>
            </a:pPr>
            <a:r>
              <a:rPr lang="en-US" sz="3000" dirty="0" smtClean="0"/>
              <a:t>Wilderness Campaign</a:t>
            </a:r>
          </a:p>
          <a:p>
            <a:pPr lvl="1">
              <a:lnSpc>
                <a:spcPct val="80000"/>
              </a:lnSpc>
              <a:buClr>
                <a:schemeClr val="accent5"/>
              </a:buClr>
              <a:defRPr/>
            </a:pPr>
            <a:r>
              <a:rPr lang="en-US" sz="2700" dirty="0" smtClean="0"/>
              <a:t>Usually </a:t>
            </a:r>
            <a:r>
              <a:rPr lang="en-US" sz="2700" dirty="0"/>
              <a:t>described as a draw, it </a:t>
            </a:r>
            <a:r>
              <a:rPr lang="en-US" sz="2700" dirty="0" smtClean="0"/>
              <a:t>was a </a:t>
            </a:r>
            <a:r>
              <a:rPr lang="en-US" sz="2700" dirty="0"/>
              <a:t>strategic victory for the Union </a:t>
            </a:r>
            <a:r>
              <a:rPr lang="en-US" sz="2700" dirty="0" smtClean="0"/>
              <a:t>army</a:t>
            </a:r>
            <a:endParaRPr lang="en-US" sz="2700" dirty="0"/>
          </a:p>
          <a:p>
            <a:pPr lvl="1">
              <a:lnSpc>
                <a:spcPct val="80000"/>
              </a:lnSpc>
              <a:buClr>
                <a:schemeClr val="accent5"/>
              </a:buClr>
              <a:defRPr/>
            </a:pPr>
            <a:r>
              <a:rPr lang="en-US" sz="2700" dirty="0"/>
              <a:t>The North suffered large casualties, but they were smaller than the percentage of casualties suffered by Lee's smaller army. </a:t>
            </a:r>
          </a:p>
        </p:txBody>
      </p:sp>
      <p:pic>
        <p:nvPicPr>
          <p:cNvPr id="100355" name="Picture 4" descr="ulysses-s-grant">
            <a:hlinkClick r:id="rId3"/>
          </p:cNvPr>
          <p:cNvPicPr>
            <a:picLocks noChangeAspect="1" noChangeArrowheads="1"/>
          </p:cNvPicPr>
          <p:nvPr/>
        </p:nvPicPr>
        <p:blipFill>
          <a:blip r:embed="rId4" cstate="print"/>
          <a:srcRect/>
          <a:stretch>
            <a:fillRect/>
          </a:stretch>
        </p:blipFill>
        <p:spPr bwMode="auto">
          <a:xfrm>
            <a:off x="228600" y="1676400"/>
            <a:ext cx="3810000" cy="4752975"/>
          </a:xfrm>
          <a:prstGeom prst="rect">
            <a:avLst/>
          </a:prstGeom>
          <a:noFill/>
          <a:ln w="76200">
            <a:solidFill>
              <a:schemeClr val="accent2"/>
            </a:solidFill>
            <a:miter lim="800000"/>
            <a:headEnd/>
            <a:tailEnd/>
          </a:ln>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File:Dead soldier (American Civil War - Siege of Petersburg, April 1 1865).jpg"/>
          <p:cNvPicPr>
            <a:picLocks noChangeAspect="1" noChangeArrowheads="1"/>
          </p:cNvPicPr>
          <p:nvPr/>
        </p:nvPicPr>
        <p:blipFill>
          <a:blip r:embed="rId2" cstate="print"/>
          <a:srcRect l="1667" t="17099" b="5894"/>
          <a:stretch>
            <a:fillRect/>
          </a:stretch>
        </p:blipFill>
        <p:spPr bwMode="auto">
          <a:xfrm>
            <a:off x="-51954" y="-1"/>
            <a:ext cx="9195956" cy="6858001"/>
          </a:xfrm>
          <a:prstGeom prst="rect">
            <a:avLst/>
          </a:prstGeom>
          <a:noFill/>
        </p:spPr>
      </p:pic>
      <p:sp>
        <p:nvSpPr>
          <p:cNvPr id="107522" name="Rectangle 2"/>
          <p:cNvSpPr>
            <a:spLocks noGrp="1"/>
          </p:cNvSpPr>
          <p:nvPr>
            <p:ph type="title"/>
          </p:nvPr>
        </p:nvSpPr>
        <p:spPr bwMode="auto">
          <a:xfrm>
            <a:off x="152400" y="5486400"/>
            <a:ext cx="8229600" cy="1143000"/>
          </a:xfrm>
        </p:spPr>
        <p:txBody>
          <a:bodyPr wrap="square" tIns="45720" bIns="45720" numCol="1" anchorCtr="0" compatLnSpc="1">
            <a:prstTxWarp prst="textNoShape">
              <a:avLst/>
            </a:prstTxWarp>
            <a:normAutofit/>
          </a:bodyPr>
          <a:lstStyle/>
          <a:p>
            <a:pPr>
              <a:defRPr/>
            </a:pPr>
            <a:r>
              <a:rPr lang="en-US"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Grant Outlasts Lee</a:t>
            </a:r>
          </a:p>
        </p:txBody>
      </p:sp>
      <p:sp>
        <p:nvSpPr>
          <p:cNvPr id="105474" name="Rectangle 3"/>
          <p:cNvSpPr>
            <a:spLocks noGrp="1"/>
          </p:cNvSpPr>
          <p:nvPr>
            <p:ph sz="half" idx="1"/>
          </p:nvPr>
        </p:nvSpPr>
        <p:spPr>
          <a:xfrm>
            <a:off x="-51954" y="0"/>
            <a:ext cx="9195954" cy="2667000"/>
          </a:xfrm>
          <a:solidFill>
            <a:schemeClr val="tx1">
              <a:lumMod val="50000"/>
              <a:alpha val="85000"/>
            </a:schemeClr>
          </a:solidFill>
        </p:spPr>
        <p:txBody>
          <a:bodyPr>
            <a:normAutofit fontScale="92500" lnSpcReduction="20000"/>
          </a:bodyPr>
          <a:lstStyle/>
          <a:p>
            <a:r>
              <a:rPr lang="en-US" dirty="0" smtClean="0">
                <a:effectLst>
                  <a:outerShdw blurRad="38100" dist="38100" dir="2700000" algn="tl">
                    <a:srgbClr val="000000">
                      <a:alpha val="43137"/>
                    </a:srgbClr>
                  </a:outerShdw>
                </a:effectLst>
              </a:rPr>
              <a:t>War of attrition: A battle strategy in which one side attempts to win a war by wearing down its enemy to the point of collapse through continuous losses in soldiers and materials.</a:t>
            </a:r>
          </a:p>
          <a:p>
            <a:pPr lvl="1"/>
            <a:r>
              <a:rPr lang="en-US" dirty="0" smtClean="0">
                <a:effectLst>
                  <a:outerShdw blurRad="38100" dist="38100" dir="2700000" algn="tl">
                    <a:srgbClr val="000000">
                      <a:alpha val="43137"/>
                    </a:srgbClr>
                  </a:outerShdw>
                </a:effectLst>
              </a:rPr>
              <a:t>The war will usually be won by the side with greater resources.</a:t>
            </a:r>
          </a:p>
          <a:p>
            <a:pPr lvl="1"/>
            <a:r>
              <a:rPr lang="en-US" dirty="0" smtClean="0">
                <a:effectLst>
                  <a:outerShdw blurRad="38100" dist="38100" dir="2700000" algn="tl">
                    <a:srgbClr val="000000">
                      <a:alpha val="43137"/>
                    </a:srgbClr>
                  </a:outerShdw>
                </a:effectLst>
              </a:rPr>
              <a:t>Example:  Union victory at Cold Harbor (1864)</a:t>
            </a: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 Thousands </a:t>
            </a:r>
            <a:r>
              <a:rPr lang="en-US" dirty="0">
                <a:effectLst>
                  <a:outerShdw blurRad="38100" dist="38100" dir="2700000" algn="tl">
                    <a:srgbClr val="000000">
                      <a:alpha val="43137"/>
                    </a:srgbClr>
                  </a:outerShdw>
                </a:effectLst>
              </a:rPr>
              <a:t>of Union soldiers were killed within a matter of minutes, but Grant's strategy of losing two men and killing one Confederate worked.  Grant captured Richmond and cornered Lee. </a:t>
            </a:r>
          </a:p>
        </p:txBody>
      </p:sp>
    </p:spTree>
    <p:extLst>
      <p:ext uri="{BB962C8B-B14F-4D97-AF65-F5344CB8AC3E}">
        <p14:creationId xmlns:p14="http://schemas.microsoft.com/office/powerpoint/2010/main" val="25051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p:cNvSpPr>
          <p:nvPr>
            <p:ph type="title"/>
          </p:nvPr>
        </p:nvSpPr>
        <p:spPr bwMode="auto">
          <a:xfrm>
            <a:off x="4665133" y="76200"/>
            <a:ext cx="4295774" cy="1447800"/>
          </a:xfrm>
        </p:spPr>
        <p:txBody>
          <a:bodyPr wrap="square" tIns="45720" bIns="45720" numCol="1" anchorCtr="0" compatLnSpc="1">
            <a:prstTxWarp prst="textNoShape">
              <a:avLst/>
            </a:prstTxWarp>
            <a:noAutofit/>
          </a:bodyPr>
          <a:lstStyle/>
          <a:p>
            <a:pPr>
              <a:defRPr/>
            </a:pPr>
            <a:r>
              <a:rPr lang="en-US" b="0" dirty="0" smtClean="0">
                <a:hlinkClick r:id="rId3"/>
              </a:rPr>
              <a:t>Sherman’s</a:t>
            </a:r>
            <a:r>
              <a:rPr lang="en-US" b="0" dirty="0" smtClean="0"/>
              <a:t> March to the Sea</a:t>
            </a:r>
            <a:endParaRPr lang="en-US" dirty="0" smtClean="0"/>
          </a:p>
        </p:txBody>
      </p:sp>
      <p:sp>
        <p:nvSpPr>
          <p:cNvPr id="101378" name="Rectangle 3"/>
          <p:cNvSpPr>
            <a:spLocks noGrp="1"/>
          </p:cNvSpPr>
          <p:nvPr>
            <p:ph idx="1"/>
          </p:nvPr>
        </p:nvSpPr>
        <p:spPr>
          <a:xfrm>
            <a:off x="76200" y="228600"/>
            <a:ext cx="4572000" cy="6400799"/>
          </a:xfrm>
        </p:spPr>
        <p:txBody>
          <a:bodyPr>
            <a:noAutofit/>
          </a:bodyPr>
          <a:lstStyle/>
          <a:p>
            <a:pPr>
              <a:lnSpc>
                <a:spcPct val="80000"/>
              </a:lnSpc>
            </a:pPr>
            <a:r>
              <a:rPr lang="en-US" sz="2600" dirty="0" smtClean="0"/>
              <a:t>Led by William Tecumseh Sherman</a:t>
            </a:r>
          </a:p>
          <a:p>
            <a:pPr lvl="1">
              <a:lnSpc>
                <a:spcPct val="80000"/>
              </a:lnSpc>
            </a:pPr>
            <a:r>
              <a:rPr lang="en-US" sz="2300" dirty="0" smtClean="0"/>
              <a:t>Known for his outstanding command of military strategy </a:t>
            </a:r>
          </a:p>
          <a:p>
            <a:pPr>
              <a:lnSpc>
                <a:spcPct val="80000"/>
              </a:lnSpc>
            </a:pPr>
            <a:r>
              <a:rPr lang="en-US" sz="2600" dirty="0" smtClean="0"/>
              <a:t>Sherman’s March to the Sea: A campaign to conquer Georgia, from Atlanta to Savannah.</a:t>
            </a:r>
          </a:p>
          <a:p>
            <a:pPr lvl="1">
              <a:lnSpc>
                <a:spcPct val="80000"/>
              </a:lnSpc>
            </a:pPr>
            <a:r>
              <a:rPr lang="en-US" sz="2300" dirty="0"/>
              <a:t>D</a:t>
            </a:r>
            <a:r>
              <a:rPr lang="en-US" sz="2300" dirty="0" smtClean="0"/>
              <a:t>estroyed </a:t>
            </a:r>
            <a:r>
              <a:rPr lang="en-US" sz="2300" dirty="0"/>
              <a:t>military targets as well as industry, infrastructure, and civilian property </a:t>
            </a:r>
            <a:r>
              <a:rPr lang="en-US" sz="2300" dirty="0" smtClean="0"/>
              <a:t>(scorched earth system) and </a:t>
            </a:r>
            <a:r>
              <a:rPr lang="en-US" sz="2300" dirty="0"/>
              <a:t>disrupted the South's economy and its transportation </a:t>
            </a:r>
            <a:r>
              <a:rPr lang="en-US" sz="2300" dirty="0" smtClean="0"/>
              <a:t>networks</a:t>
            </a:r>
          </a:p>
          <a:p>
            <a:pPr lvl="1">
              <a:lnSpc>
                <a:spcPct val="80000"/>
              </a:lnSpc>
            </a:pPr>
            <a:r>
              <a:rPr lang="en-US" sz="2300" dirty="0" smtClean="0"/>
              <a:t>Had his soldiers eat food from places they had conquered</a:t>
            </a:r>
          </a:p>
          <a:p>
            <a:pPr>
              <a:lnSpc>
                <a:spcPct val="80000"/>
              </a:lnSpc>
            </a:pPr>
            <a:r>
              <a:rPr lang="en-US" sz="2600" dirty="0"/>
              <a:t>Sherman captured Savannah on December 21, </a:t>
            </a:r>
            <a:r>
              <a:rPr lang="en-US" sz="2600" dirty="0" smtClean="0"/>
              <a:t>1864</a:t>
            </a:r>
            <a:endParaRPr lang="en-US" sz="2600" dirty="0"/>
          </a:p>
        </p:txBody>
      </p:sp>
      <p:pic>
        <p:nvPicPr>
          <p:cNvPr id="2" name="Picture 2" descr="http://civilwardailygazette.com/wp-content/uploads/2012/06/oct9shermansneckti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4295" y="4191000"/>
            <a:ext cx="4285034" cy="2514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William-Tecumseh-Sherman"/>
          <p:cNvPicPr>
            <a:picLocks noChangeAspect="1" noChangeArrowheads="1"/>
          </p:cNvPicPr>
          <p:nvPr/>
        </p:nvPicPr>
        <p:blipFill>
          <a:blip r:embed="rId5" cstate="print"/>
          <a:srcRect/>
          <a:stretch>
            <a:fillRect/>
          </a:stretch>
        </p:blipFill>
        <p:spPr bwMode="auto">
          <a:xfrm>
            <a:off x="4654295" y="2362200"/>
            <a:ext cx="1725612" cy="21891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ounded Rectangular Callout 3"/>
          <p:cNvSpPr/>
          <p:nvPr/>
        </p:nvSpPr>
        <p:spPr>
          <a:xfrm>
            <a:off x="6019800" y="1638300"/>
            <a:ext cx="2971800" cy="1447800"/>
          </a:xfrm>
          <a:prstGeom prst="wedgeRoundRectCallout">
            <a:avLst>
              <a:gd name="adj1" fmla="val -59580"/>
              <a:gd name="adj2" fmla="val 43007"/>
              <a:gd name="adj3" fmla="val 16667"/>
            </a:avLst>
          </a:prstGeom>
          <a:solidFill>
            <a:schemeClr val="tx1">
              <a:lumMod val="75000"/>
            </a:schemeClr>
          </a:solidFill>
          <a:ln>
            <a:solidFill>
              <a:schemeClr val="bg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a:solidFill>
                  <a:schemeClr val="bg1"/>
                </a:solidFill>
              </a:rPr>
              <a:t>The entire South – man, woman, and child – is against us.  We are not fighting just an army, but a whole people.  We must make old and young, rich and poor feel the hard hand of war.  The more awful we make war the sooner it will end.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1378">
                                            <p:txEl>
                                              <p:pRg st="0" end="0"/>
                                            </p:txEl>
                                          </p:spTgt>
                                        </p:tgtEl>
                                        <p:attrNameLst>
                                          <p:attrName>style.visibility</p:attrName>
                                        </p:attrNameLst>
                                      </p:cBhvr>
                                      <p:to>
                                        <p:strVal val="visible"/>
                                      </p:to>
                                    </p:set>
                                    <p:animEffect transition="in" filter="wipe(left)">
                                      <p:cBhvr>
                                        <p:cTn id="7" dur="500"/>
                                        <p:tgtEl>
                                          <p:spTgt spid="101378">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1378">
                                            <p:txEl>
                                              <p:pRg st="1" end="1"/>
                                            </p:txEl>
                                          </p:spTgt>
                                        </p:tgtEl>
                                        <p:attrNameLst>
                                          <p:attrName>style.visibility</p:attrName>
                                        </p:attrNameLst>
                                      </p:cBhvr>
                                      <p:to>
                                        <p:strVal val="visible"/>
                                      </p:to>
                                    </p:set>
                                    <p:animEffect transition="in" filter="wipe(left)">
                                      <p:cBhvr>
                                        <p:cTn id="11" dur="500"/>
                                        <p:tgtEl>
                                          <p:spTgt spid="10137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1378">
                                            <p:txEl>
                                              <p:pRg st="2" end="2"/>
                                            </p:txEl>
                                          </p:spTgt>
                                        </p:tgtEl>
                                        <p:attrNameLst>
                                          <p:attrName>style.visibility</p:attrName>
                                        </p:attrNameLst>
                                      </p:cBhvr>
                                      <p:to>
                                        <p:strVal val="visible"/>
                                      </p:to>
                                    </p:set>
                                    <p:animEffect transition="in" filter="wipe(left)">
                                      <p:cBhvr>
                                        <p:cTn id="16" dur="500"/>
                                        <p:tgtEl>
                                          <p:spTgt spid="10137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01378">
                                            <p:txEl>
                                              <p:pRg st="3" end="3"/>
                                            </p:txEl>
                                          </p:spTgt>
                                        </p:tgtEl>
                                        <p:attrNameLst>
                                          <p:attrName>style.visibility</p:attrName>
                                        </p:attrNameLst>
                                      </p:cBhvr>
                                      <p:to>
                                        <p:strVal val="visible"/>
                                      </p:to>
                                    </p:set>
                                    <p:animEffect transition="in" filter="wipe(left)">
                                      <p:cBhvr>
                                        <p:cTn id="21" dur="500"/>
                                        <p:tgtEl>
                                          <p:spTgt spid="101378">
                                            <p:txEl>
                                              <p:pRg st="3" end="3"/>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101378">
                                            <p:txEl>
                                              <p:pRg st="4" end="4"/>
                                            </p:txEl>
                                          </p:spTgt>
                                        </p:tgtEl>
                                        <p:attrNameLst>
                                          <p:attrName>style.visibility</p:attrName>
                                        </p:attrNameLst>
                                      </p:cBhvr>
                                      <p:to>
                                        <p:strVal val="visible"/>
                                      </p:to>
                                    </p:set>
                                    <p:animEffect transition="in" filter="wipe(left)">
                                      <p:cBhvr>
                                        <p:cTn id="25" dur="500"/>
                                        <p:tgtEl>
                                          <p:spTgt spid="10137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01378">
                                            <p:txEl>
                                              <p:pRg st="5" end="5"/>
                                            </p:txEl>
                                          </p:spTgt>
                                        </p:tgtEl>
                                        <p:attrNameLst>
                                          <p:attrName>style.visibility</p:attrName>
                                        </p:attrNameLst>
                                      </p:cBhvr>
                                      <p:to>
                                        <p:strVal val="visible"/>
                                      </p:to>
                                    </p:set>
                                    <p:animEffect transition="in" filter="wipe(left)">
                                      <p:cBhvr>
                                        <p:cTn id="35" dur="500"/>
                                        <p:tgtEl>
                                          <p:spTgt spid="10137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Sides</a:t>
            </a:r>
            <a:endParaRPr lang="en-US" dirty="0"/>
          </a:p>
        </p:txBody>
      </p:sp>
      <p:sp>
        <p:nvSpPr>
          <p:cNvPr id="4" name="Text Placeholder 3"/>
          <p:cNvSpPr>
            <a:spLocks noGrp="1"/>
          </p:cNvSpPr>
          <p:nvPr>
            <p:ph type="body" idx="1"/>
          </p:nvPr>
        </p:nvSpPr>
        <p:spPr/>
        <p:txBody>
          <a:bodyPr>
            <a:normAutofit lnSpcReduction="10000"/>
          </a:bodyPr>
          <a:lstStyle/>
          <a:p>
            <a:r>
              <a:rPr lang="en-US" sz="3600" dirty="0" smtClean="0">
                <a:solidFill>
                  <a:schemeClr val="tx2"/>
                </a:solidFill>
                <a:effectLst>
                  <a:outerShdw blurRad="38100" dist="38100" dir="2700000" algn="tl">
                    <a:srgbClr val="000000">
                      <a:alpha val="43137"/>
                    </a:srgbClr>
                  </a:outerShdw>
                </a:effectLst>
              </a:rPr>
              <a:t>Union</a:t>
            </a:r>
            <a:endParaRPr lang="en-US" sz="3600" dirty="0">
              <a:solidFill>
                <a:schemeClr val="tx2"/>
              </a:solidFill>
              <a:effectLst>
                <a:outerShdw blurRad="38100" dist="38100" dir="2700000" algn="tl">
                  <a:srgbClr val="000000">
                    <a:alpha val="43137"/>
                  </a:srgbClr>
                </a:outerShdw>
              </a:effectLst>
            </a:endParaRPr>
          </a:p>
        </p:txBody>
      </p:sp>
      <p:sp>
        <p:nvSpPr>
          <p:cNvPr id="8" name="Text Placeholder 3"/>
          <p:cNvSpPr txBox="1">
            <a:spLocks/>
          </p:cNvSpPr>
          <p:nvPr/>
        </p:nvSpPr>
        <p:spPr bwMode="auto">
          <a:xfrm>
            <a:off x="2438400" y="1524000"/>
            <a:ext cx="4040188"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0" indent="0" algn="l" rtl="0" eaLnBrk="0" fontAlgn="base" hangingPunct="0">
              <a:spcBef>
                <a:spcPct val="20000"/>
              </a:spcBef>
              <a:spcAft>
                <a:spcPct val="0"/>
              </a:spcAft>
              <a:buClr>
                <a:schemeClr val="tx2"/>
              </a:buClr>
              <a:buFont typeface="Wingdings" pitchFamily="2" charset="2"/>
              <a:buNone/>
              <a:defRPr sz="2400" b="1" kern="1200">
                <a:solidFill>
                  <a:schemeClr val="tx1"/>
                </a:solidFill>
                <a:latin typeface="Californian FB" pitchFamily="18" charset="0"/>
                <a:ea typeface="+mn-ea"/>
                <a:cs typeface="+mn-cs"/>
              </a:defRPr>
            </a:lvl1pPr>
            <a:lvl2pPr marL="457200" indent="0" algn="l" rtl="0" eaLnBrk="0" fontAlgn="base" hangingPunct="0">
              <a:spcBef>
                <a:spcPct val="20000"/>
              </a:spcBef>
              <a:spcAft>
                <a:spcPct val="0"/>
              </a:spcAft>
              <a:buClr>
                <a:schemeClr val="tx2"/>
              </a:buClr>
              <a:buFont typeface="Wingdings" pitchFamily="2" charset="2"/>
              <a:buNone/>
              <a:defRPr sz="2000" b="1" kern="1200">
                <a:solidFill>
                  <a:schemeClr val="tx1"/>
                </a:solidFill>
                <a:latin typeface="Californian FB" pitchFamily="18" charset="0"/>
                <a:ea typeface="+mn-ea"/>
                <a:cs typeface="+mn-cs"/>
              </a:defRPr>
            </a:lvl2pPr>
            <a:lvl3pPr marL="914400" indent="0" algn="l" rtl="0" eaLnBrk="0" fontAlgn="base" hangingPunct="0">
              <a:spcBef>
                <a:spcPct val="20000"/>
              </a:spcBef>
              <a:spcAft>
                <a:spcPct val="0"/>
              </a:spcAft>
              <a:buClr>
                <a:schemeClr val="tx2"/>
              </a:buClr>
              <a:buFont typeface="Wingdings" pitchFamily="2" charset="2"/>
              <a:buNone/>
              <a:defRPr sz="1800" b="1" kern="1200">
                <a:solidFill>
                  <a:schemeClr val="tx1"/>
                </a:solidFill>
                <a:latin typeface="Californian FB" pitchFamily="18" charset="0"/>
                <a:ea typeface="+mn-ea"/>
                <a:cs typeface="+mn-cs"/>
              </a:defRPr>
            </a:lvl3pPr>
            <a:lvl4pPr marL="1371600" indent="0" algn="l" rtl="0" eaLnBrk="0" fontAlgn="base" hangingPunct="0">
              <a:spcBef>
                <a:spcPct val="20000"/>
              </a:spcBef>
              <a:spcAft>
                <a:spcPct val="0"/>
              </a:spcAft>
              <a:buClr>
                <a:schemeClr val="tx2"/>
              </a:buClr>
              <a:buFont typeface="Wingdings" pitchFamily="2" charset="2"/>
              <a:buNone/>
              <a:defRPr sz="1600" b="1" kern="1200">
                <a:solidFill>
                  <a:schemeClr val="tx1"/>
                </a:solidFill>
                <a:latin typeface="Californian FB" pitchFamily="18" charset="0"/>
                <a:ea typeface="+mn-ea"/>
                <a:cs typeface="+mn-cs"/>
              </a:defRPr>
            </a:lvl4pPr>
            <a:lvl5pPr marL="1828800" indent="0" algn="l" rtl="0" eaLnBrk="0" fontAlgn="base" hangingPunct="0">
              <a:spcBef>
                <a:spcPct val="20000"/>
              </a:spcBef>
              <a:spcAft>
                <a:spcPct val="0"/>
              </a:spcAft>
              <a:buClr>
                <a:schemeClr val="tx2"/>
              </a:buClr>
              <a:buFont typeface="Wingdings" pitchFamily="2" charset="2"/>
              <a:buNone/>
              <a:defRPr sz="1600" b="1" kern="1200">
                <a:solidFill>
                  <a:schemeClr val="tx1"/>
                </a:solidFill>
                <a:latin typeface="Californian FB" pitchFamily="18" charset="0"/>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en-US" sz="3600" dirty="0" smtClean="0">
                <a:solidFill>
                  <a:schemeClr val="tx2"/>
                </a:solidFill>
                <a:effectLst>
                  <a:outerShdw blurRad="38100" dist="38100" dir="2700000" algn="tl">
                    <a:srgbClr val="000000">
                      <a:alpha val="43137"/>
                    </a:srgbClr>
                  </a:outerShdw>
                </a:effectLst>
              </a:rPr>
              <a:t>Border</a:t>
            </a:r>
            <a:endParaRPr lang="en-US" sz="3600" dirty="0">
              <a:solidFill>
                <a:schemeClr val="tx2"/>
              </a:solidFill>
              <a:effectLst>
                <a:outerShdw blurRad="38100" dist="38100" dir="2700000" algn="tl">
                  <a:srgbClr val="000000">
                    <a:alpha val="43137"/>
                  </a:srgbClr>
                </a:outerShdw>
              </a:effectLst>
            </a:endParaRPr>
          </a:p>
        </p:txBody>
      </p:sp>
      <p:sp>
        <p:nvSpPr>
          <p:cNvPr id="9" name="Text Placeholder 3"/>
          <p:cNvSpPr txBox="1">
            <a:spLocks/>
          </p:cNvSpPr>
          <p:nvPr/>
        </p:nvSpPr>
        <p:spPr bwMode="auto">
          <a:xfrm>
            <a:off x="4797706" y="1524000"/>
            <a:ext cx="4040188"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0" indent="0" algn="l" rtl="0" eaLnBrk="0" fontAlgn="base" hangingPunct="0">
              <a:spcBef>
                <a:spcPct val="20000"/>
              </a:spcBef>
              <a:spcAft>
                <a:spcPct val="0"/>
              </a:spcAft>
              <a:buClr>
                <a:schemeClr val="tx2"/>
              </a:buClr>
              <a:buFont typeface="Wingdings" pitchFamily="2" charset="2"/>
              <a:buNone/>
              <a:defRPr sz="2400" b="1" kern="1200">
                <a:solidFill>
                  <a:schemeClr val="tx1"/>
                </a:solidFill>
                <a:latin typeface="Californian FB" pitchFamily="18" charset="0"/>
                <a:ea typeface="+mn-ea"/>
                <a:cs typeface="+mn-cs"/>
              </a:defRPr>
            </a:lvl1pPr>
            <a:lvl2pPr marL="457200" indent="0" algn="l" rtl="0" eaLnBrk="0" fontAlgn="base" hangingPunct="0">
              <a:spcBef>
                <a:spcPct val="20000"/>
              </a:spcBef>
              <a:spcAft>
                <a:spcPct val="0"/>
              </a:spcAft>
              <a:buClr>
                <a:schemeClr val="tx2"/>
              </a:buClr>
              <a:buFont typeface="Wingdings" pitchFamily="2" charset="2"/>
              <a:buNone/>
              <a:defRPr sz="2000" b="1" kern="1200">
                <a:solidFill>
                  <a:schemeClr val="tx1"/>
                </a:solidFill>
                <a:latin typeface="Californian FB" pitchFamily="18" charset="0"/>
                <a:ea typeface="+mn-ea"/>
                <a:cs typeface="+mn-cs"/>
              </a:defRPr>
            </a:lvl2pPr>
            <a:lvl3pPr marL="914400" indent="0" algn="l" rtl="0" eaLnBrk="0" fontAlgn="base" hangingPunct="0">
              <a:spcBef>
                <a:spcPct val="20000"/>
              </a:spcBef>
              <a:spcAft>
                <a:spcPct val="0"/>
              </a:spcAft>
              <a:buClr>
                <a:schemeClr val="tx2"/>
              </a:buClr>
              <a:buFont typeface="Wingdings" pitchFamily="2" charset="2"/>
              <a:buNone/>
              <a:defRPr sz="1800" b="1" kern="1200">
                <a:solidFill>
                  <a:schemeClr val="tx1"/>
                </a:solidFill>
                <a:latin typeface="Californian FB" pitchFamily="18" charset="0"/>
                <a:ea typeface="+mn-ea"/>
                <a:cs typeface="+mn-cs"/>
              </a:defRPr>
            </a:lvl3pPr>
            <a:lvl4pPr marL="1371600" indent="0" algn="l" rtl="0" eaLnBrk="0" fontAlgn="base" hangingPunct="0">
              <a:spcBef>
                <a:spcPct val="20000"/>
              </a:spcBef>
              <a:spcAft>
                <a:spcPct val="0"/>
              </a:spcAft>
              <a:buClr>
                <a:schemeClr val="tx2"/>
              </a:buClr>
              <a:buFont typeface="Wingdings" pitchFamily="2" charset="2"/>
              <a:buNone/>
              <a:defRPr sz="1600" b="1" kern="1200">
                <a:solidFill>
                  <a:schemeClr val="tx1"/>
                </a:solidFill>
                <a:latin typeface="Californian FB" pitchFamily="18" charset="0"/>
                <a:ea typeface="+mn-ea"/>
                <a:cs typeface="+mn-cs"/>
              </a:defRPr>
            </a:lvl4pPr>
            <a:lvl5pPr marL="1828800" indent="0" algn="l" rtl="0" eaLnBrk="0" fontAlgn="base" hangingPunct="0">
              <a:spcBef>
                <a:spcPct val="20000"/>
              </a:spcBef>
              <a:spcAft>
                <a:spcPct val="0"/>
              </a:spcAft>
              <a:buClr>
                <a:schemeClr val="tx2"/>
              </a:buClr>
              <a:buFont typeface="Wingdings" pitchFamily="2" charset="2"/>
              <a:buNone/>
              <a:defRPr sz="1600" b="1" kern="1200">
                <a:solidFill>
                  <a:schemeClr val="tx1"/>
                </a:solidFill>
                <a:latin typeface="Californian FB" pitchFamily="18" charset="0"/>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r"/>
            <a:r>
              <a:rPr lang="en-US" sz="3600" dirty="0" smtClean="0">
                <a:solidFill>
                  <a:schemeClr val="tx2"/>
                </a:solidFill>
                <a:effectLst>
                  <a:outerShdw blurRad="38100" dist="38100" dir="2700000" algn="tl">
                    <a:srgbClr val="000000">
                      <a:alpha val="43137"/>
                    </a:srgbClr>
                  </a:outerShdw>
                </a:effectLst>
              </a:rPr>
              <a:t>Confederacy</a:t>
            </a:r>
            <a:endParaRPr lang="en-US" sz="3600" dirty="0">
              <a:solidFill>
                <a:schemeClr val="tx2"/>
              </a:solidFill>
              <a:effectLst>
                <a:outerShdw blurRad="38100" dist="38100" dir="2700000" algn="tl">
                  <a:srgbClr val="000000">
                    <a:alpha val="43137"/>
                  </a:srgbClr>
                </a:outerShdw>
              </a:effectLst>
            </a:endParaRPr>
          </a:p>
        </p:txBody>
      </p:sp>
      <p:pic>
        <p:nvPicPr>
          <p:cNvPr id="10" name="Picture 2" descr="http://www.freewebs.com/history-civilwar/Union%20map%20(Civil%20War).png">
            <a:hlinkClick r:id="rId2"/>
          </p:cNvPr>
          <p:cNvPicPr>
            <a:picLocks noChangeAspect="1" noChangeArrowheads="1"/>
          </p:cNvPicPr>
          <p:nvPr/>
        </p:nvPicPr>
        <p:blipFill rotWithShape="1">
          <a:blip r:embed="rId3" cstate="print"/>
          <a:srcRect l="49294" r="1"/>
          <a:stretch/>
        </p:blipFill>
        <p:spPr bwMode="auto">
          <a:xfrm>
            <a:off x="3281082" y="2491066"/>
            <a:ext cx="2707242" cy="3352800"/>
          </a:xfrm>
          <a:prstGeom prst="rect">
            <a:avLst/>
          </a:prstGeom>
          <a:noFill/>
          <a:ln w="9525">
            <a:noFill/>
            <a:miter lim="800000"/>
            <a:headEnd/>
            <a:tailEnd/>
          </a:ln>
        </p:spPr>
      </p:pic>
      <p:pic>
        <p:nvPicPr>
          <p:cNvPr id="11" name="Picture 6" descr="http://amazine1.mlblogs.com/Davis%2520Jefferson.jpg"/>
          <p:cNvPicPr>
            <a:picLocks noChangeAspect="1" noChangeArrowheads="1"/>
          </p:cNvPicPr>
          <p:nvPr/>
        </p:nvPicPr>
        <p:blipFill>
          <a:blip r:embed="rId4" cstate="print"/>
          <a:srcRect/>
          <a:stretch>
            <a:fillRect/>
          </a:stretch>
        </p:blipFill>
        <p:spPr bwMode="auto">
          <a:xfrm>
            <a:off x="6324600" y="2590799"/>
            <a:ext cx="2312290" cy="32004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descr="http://upload.wikimedia.org/wikipedia/commons/thumb/2/27/Abraham_Lincoln_by_Alexander_Helser,_1860-crop.jpg/170px-Abraham_Lincoln_by_Alexander_Helser,_1860-crop.jpg"/>
          <p:cNvPicPr>
            <a:picLocks noChangeAspect="1" noChangeArrowheads="1"/>
          </p:cNvPicPr>
          <p:nvPr/>
        </p:nvPicPr>
        <p:blipFill>
          <a:blip r:embed="rId5" cstate="print"/>
          <a:srcRect/>
          <a:stretch>
            <a:fillRect/>
          </a:stretch>
        </p:blipFill>
        <p:spPr bwMode="auto">
          <a:xfrm>
            <a:off x="269414" y="2674842"/>
            <a:ext cx="2420155" cy="30323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6519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5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500"/>
                                        <p:tgtEl>
                                          <p:spTgt spid="9"/>
                                        </p:tgtEl>
                                      </p:cBhvr>
                                    </p:animEffect>
                                  </p:childTnLst>
                                </p:cTn>
                              </p:par>
                              <p:par>
                                <p:cTn id="16" presetID="6" presetClass="entr" presetSubtype="16"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500"/>
                                        <p:tgtEl>
                                          <p:spTgt spid="10"/>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p:cNvSpPr>
          <p:nvPr>
            <p:ph type="title"/>
          </p:nvPr>
        </p:nvSpPr>
        <p:spPr bwMode="auto">
          <a:xfrm>
            <a:off x="152400" y="152400"/>
            <a:ext cx="4267200" cy="1676400"/>
          </a:xfrm>
        </p:spPr>
        <p:txBody>
          <a:bodyPr wrap="square" tIns="45720" bIns="45720" numCol="1" anchorCtr="0" compatLnSpc="1">
            <a:prstTxWarp prst="textNoShape">
              <a:avLst/>
            </a:prstTxWarp>
            <a:normAutofit/>
          </a:bodyPr>
          <a:lstStyle/>
          <a:p>
            <a:pPr>
              <a:defRPr/>
            </a:pPr>
            <a:r>
              <a:rPr lang="en-US" b="0" dirty="0" smtClean="0"/>
              <a:t>The Politics of War</a:t>
            </a:r>
            <a:endParaRPr lang="en-US" dirty="0" smtClean="0"/>
          </a:p>
        </p:txBody>
      </p:sp>
      <p:sp>
        <p:nvSpPr>
          <p:cNvPr id="103426" name="Rectangle 3"/>
          <p:cNvSpPr>
            <a:spLocks noGrp="1"/>
          </p:cNvSpPr>
          <p:nvPr>
            <p:ph idx="1"/>
          </p:nvPr>
        </p:nvSpPr>
        <p:spPr>
          <a:xfrm>
            <a:off x="4419600" y="228600"/>
            <a:ext cx="4495800" cy="6324601"/>
          </a:xfrm>
        </p:spPr>
        <p:txBody>
          <a:bodyPr>
            <a:normAutofit/>
          </a:bodyPr>
          <a:lstStyle/>
          <a:p>
            <a:pPr>
              <a:lnSpc>
                <a:spcPct val="80000"/>
              </a:lnSpc>
              <a:buClr>
                <a:schemeClr val="accent5"/>
              </a:buClr>
              <a:defRPr/>
            </a:pPr>
            <a:r>
              <a:rPr lang="en-US" sz="2800" dirty="0" smtClean="0"/>
              <a:t>The Congressional </a:t>
            </a:r>
            <a:r>
              <a:rPr lang="en-US" sz="2800" dirty="0" smtClean="0">
                <a:hlinkClick r:id="rId3"/>
              </a:rPr>
              <a:t>Committee</a:t>
            </a:r>
            <a:r>
              <a:rPr lang="en-US" sz="2800" dirty="0" smtClean="0"/>
              <a:t> on the Conduct of the War was dominated by radical Republicans </a:t>
            </a:r>
          </a:p>
          <a:p>
            <a:pPr lvl="1">
              <a:lnSpc>
                <a:spcPct val="80000"/>
              </a:lnSpc>
              <a:buClr>
                <a:schemeClr val="accent5"/>
              </a:buClr>
              <a:defRPr/>
            </a:pPr>
            <a:r>
              <a:rPr lang="en-US" sz="2400" dirty="0" smtClean="0"/>
              <a:t>Resented the expansion of presidential power; pressed Lincoln on emancipation; wanted to punish the south</a:t>
            </a:r>
          </a:p>
          <a:p>
            <a:pPr>
              <a:lnSpc>
                <a:spcPct val="80000"/>
              </a:lnSpc>
              <a:buClr>
                <a:schemeClr val="accent5"/>
              </a:buClr>
              <a:defRPr/>
            </a:pPr>
            <a:r>
              <a:rPr lang="en-US" sz="2800" dirty="0" smtClean="0"/>
              <a:t>Democrats</a:t>
            </a:r>
          </a:p>
          <a:p>
            <a:pPr lvl="1">
              <a:lnSpc>
                <a:spcPct val="80000"/>
              </a:lnSpc>
              <a:buClr>
                <a:schemeClr val="accent5"/>
              </a:buClr>
              <a:defRPr/>
            </a:pPr>
            <a:r>
              <a:rPr lang="en-US" sz="2400" dirty="0" smtClean="0"/>
              <a:t>Stephen Douglas dies</a:t>
            </a:r>
          </a:p>
          <a:p>
            <a:pPr lvl="1">
              <a:lnSpc>
                <a:spcPct val="80000"/>
              </a:lnSpc>
              <a:buClr>
                <a:schemeClr val="accent5"/>
              </a:buClr>
              <a:defRPr/>
            </a:pPr>
            <a:r>
              <a:rPr lang="en-US" sz="2400" dirty="0" smtClean="0"/>
              <a:t>War Democrats: Supported Lincoln</a:t>
            </a:r>
          </a:p>
          <a:p>
            <a:pPr lvl="1">
              <a:lnSpc>
                <a:spcPct val="80000"/>
              </a:lnSpc>
              <a:buClr>
                <a:schemeClr val="accent5"/>
              </a:buClr>
              <a:defRPr/>
            </a:pPr>
            <a:r>
              <a:rPr lang="en-US" sz="2400" dirty="0" smtClean="0"/>
              <a:t>Moderate Democrats: Didn’t fully support Lincoln or the war</a:t>
            </a:r>
          </a:p>
          <a:p>
            <a:pPr lvl="1">
              <a:lnSpc>
                <a:spcPct val="80000"/>
              </a:lnSpc>
              <a:buClr>
                <a:schemeClr val="accent5"/>
              </a:buClr>
              <a:defRPr/>
            </a:pPr>
            <a:r>
              <a:rPr lang="en-US" sz="2400" dirty="0"/>
              <a:t>Copperheads</a:t>
            </a:r>
            <a:r>
              <a:rPr lang="en-US" sz="2400" dirty="0" smtClean="0"/>
              <a:t>: Radical </a:t>
            </a:r>
            <a:r>
              <a:rPr lang="en-US" sz="2400" dirty="0"/>
              <a:t>Peace </a:t>
            </a:r>
            <a:r>
              <a:rPr lang="en-US" sz="2400" dirty="0" smtClean="0"/>
              <a:t>Democrat</a:t>
            </a:r>
            <a:r>
              <a:rPr lang="en-US" sz="2000" dirty="0"/>
              <a:t>s</a:t>
            </a:r>
            <a:endParaRPr lang="en-US" sz="2400" dirty="0" smtClean="0"/>
          </a:p>
        </p:txBody>
      </p:sp>
      <p:sp>
        <p:nvSpPr>
          <p:cNvPr id="5" name="Rectangle 4"/>
          <p:cNvSpPr/>
          <p:nvPr/>
        </p:nvSpPr>
        <p:spPr>
          <a:xfrm>
            <a:off x="381000" y="1981200"/>
            <a:ext cx="1295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War</a:t>
            </a:r>
          </a:p>
          <a:p>
            <a:pPr algn="ctr">
              <a:defRPr/>
            </a:pPr>
            <a:r>
              <a:rPr lang="en-US" dirty="0">
                <a:solidFill>
                  <a:schemeClr val="tx1"/>
                </a:solidFill>
              </a:rPr>
              <a:t>Democrats</a:t>
            </a:r>
          </a:p>
        </p:txBody>
      </p:sp>
      <p:sp>
        <p:nvSpPr>
          <p:cNvPr id="6" name="Rectangle 5"/>
          <p:cNvSpPr/>
          <p:nvPr/>
        </p:nvSpPr>
        <p:spPr>
          <a:xfrm>
            <a:off x="1676400" y="1981200"/>
            <a:ext cx="12954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tx1"/>
                </a:solidFill>
              </a:rPr>
              <a:t>Moderate</a:t>
            </a:r>
            <a:endParaRPr lang="en-US" dirty="0">
              <a:solidFill>
                <a:schemeClr val="tx1"/>
              </a:solidFill>
            </a:endParaRPr>
          </a:p>
          <a:p>
            <a:pPr algn="ctr">
              <a:defRPr/>
            </a:pPr>
            <a:r>
              <a:rPr lang="en-US" dirty="0">
                <a:solidFill>
                  <a:schemeClr val="tx1"/>
                </a:solidFill>
              </a:rPr>
              <a:t>Democrats</a:t>
            </a:r>
          </a:p>
        </p:txBody>
      </p:sp>
      <p:sp>
        <p:nvSpPr>
          <p:cNvPr id="7" name="Rectangle 6"/>
          <p:cNvSpPr/>
          <p:nvPr/>
        </p:nvSpPr>
        <p:spPr>
          <a:xfrm>
            <a:off x="2971800" y="1981200"/>
            <a:ext cx="12954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dirty="0">
                <a:solidFill>
                  <a:schemeClr val="tx1"/>
                </a:solidFill>
              </a:rPr>
              <a:t>Copperheads</a:t>
            </a:r>
          </a:p>
        </p:txBody>
      </p:sp>
      <p:sp>
        <p:nvSpPr>
          <p:cNvPr id="103431" name="TextBox 8"/>
          <p:cNvSpPr txBox="1">
            <a:spLocks noChangeArrowheads="1"/>
          </p:cNvSpPr>
          <p:nvPr/>
        </p:nvSpPr>
        <p:spPr bwMode="auto">
          <a:xfrm>
            <a:off x="1219200" y="2971800"/>
            <a:ext cx="2286000" cy="381000"/>
          </a:xfrm>
          <a:prstGeom prst="rect">
            <a:avLst/>
          </a:prstGeom>
          <a:noFill/>
          <a:ln w="9525">
            <a:noFill/>
            <a:miter lim="800000"/>
            <a:headEnd/>
            <a:tailEnd/>
          </a:ln>
        </p:spPr>
        <p:txBody>
          <a:bodyPr>
            <a:spAutoFit/>
          </a:bodyPr>
          <a:lstStyle/>
          <a:p>
            <a:pPr algn="ctr"/>
            <a:r>
              <a:rPr lang="en-US"/>
              <a:t>Northern Democrats</a:t>
            </a:r>
          </a:p>
        </p:txBody>
      </p:sp>
      <p:sp>
        <p:nvSpPr>
          <p:cNvPr id="10" name="Rectangle 9"/>
          <p:cNvSpPr/>
          <p:nvPr/>
        </p:nvSpPr>
        <p:spPr>
          <a:xfrm>
            <a:off x="530767" y="4876800"/>
            <a:ext cx="3579826" cy="1384995"/>
          </a:xfrm>
          <a:prstGeom prst="rect">
            <a:avLst/>
          </a:prstGeom>
          <a:noFill/>
        </p:spPr>
        <p:txBody>
          <a:bodyPr wrap="none">
            <a:spAutoFit/>
          </a:bodyPr>
          <a:lstStyle/>
          <a:p>
            <a:pPr algn="ctr">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effect might</a:t>
            </a:r>
          </a:p>
          <a:p>
            <a:pPr algn="ctr">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this have on the</a:t>
            </a:r>
          </a:p>
          <a:p>
            <a:pPr algn="ctr">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upcoming election?</a:t>
            </a:r>
          </a:p>
        </p:txBody>
      </p:sp>
      <p:sp>
        <p:nvSpPr>
          <p:cNvPr id="11" name="Rectangle 10"/>
          <p:cNvSpPr/>
          <p:nvPr/>
        </p:nvSpPr>
        <p:spPr>
          <a:xfrm>
            <a:off x="377580" y="3719689"/>
            <a:ext cx="19846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tx1"/>
                </a:solidFill>
              </a:rPr>
              <a:t>Radical Republicans</a:t>
            </a:r>
            <a:endParaRPr lang="en-US" dirty="0">
              <a:solidFill>
                <a:schemeClr val="tx1"/>
              </a:solidFill>
            </a:endParaRPr>
          </a:p>
        </p:txBody>
      </p:sp>
      <p:sp>
        <p:nvSpPr>
          <p:cNvPr id="12" name="Rectangle 11"/>
          <p:cNvSpPr/>
          <p:nvPr/>
        </p:nvSpPr>
        <p:spPr>
          <a:xfrm>
            <a:off x="2362200" y="3719689"/>
            <a:ext cx="19050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tx1"/>
                </a:solidFill>
              </a:rPr>
              <a:t>Moderate</a:t>
            </a:r>
            <a:endParaRPr lang="en-US" dirty="0">
              <a:solidFill>
                <a:schemeClr val="tx1"/>
              </a:solidFill>
            </a:endParaRPr>
          </a:p>
          <a:p>
            <a:pPr algn="ctr">
              <a:defRPr/>
            </a:pPr>
            <a:r>
              <a:rPr lang="en-US" dirty="0" smtClean="0">
                <a:solidFill>
                  <a:schemeClr val="tx1"/>
                </a:solidFill>
              </a:rPr>
              <a:t>Republicans</a:t>
            </a:r>
            <a:endParaRPr lang="en-US"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amond(in)">
                                      <p:cBhvr>
                                        <p:cTn id="7" dur="2000"/>
                                        <p:tgtEl>
                                          <p:spTgt spid="10">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diamond(in)">
                                      <p:cBhvr>
                                        <p:cTn id="10" dur="2000"/>
                                        <p:tgtEl>
                                          <p:spTgt spid="10">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diamond(in)">
                                      <p:cBhvr>
                                        <p:cTn id="13"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defRPr/>
            </a:pPr>
            <a:r>
              <a:rPr lang="en-US" dirty="0" smtClean="0"/>
              <a:t>Copperheads</a:t>
            </a:r>
            <a:endParaRPr lang="en-US" dirty="0"/>
          </a:p>
        </p:txBody>
      </p:sp>
      <p:sp>
        <p:nvSpPr>
          <p:cNvPr id="104450" name="Content Placeholder 2"/>
          <p:cNvSpPr>
            <a:spLocks noGrp="1"/>
          </p:cNvSpPr>
          <p:nvPr>
            <p:ph idx="1"/>
          </p:nvPr>
        </p:nvSpPr>
        <p:spPr>
          <a:xfrm>
            <a:off x="152400" y="304800"/>
            <a:ext cx="4419600" cy="6324600"/>
          </a:xfrm>
        </p:spPr>
        <p:txBody>
          <a:bodyPr>
            <a:normAutofit/>
          </a:bodyPr>
          <a:lstStyle/>
          <a:p>
            <a:pPr marL="342900" lvl="1" indent="-342900">
              <a:lnSpc>
                <a:spcPct val="80000"/>
              </a:lnSpc>
              <a:buFont typeface="Arial" pitchFamily="34" charset="0"/>
              <a:buChar char="•"/>
            </a:pPr>
            <a:r>
              <a:rPr lang="en-US" sz="3200" dirty="0" smtClean="0"/>
              <a:t>Seen as dangerous, like a copperhead snake</a:t>
            </a:r>
          </a:p>
          <a:p>
            <a:pPr marL="342900" lvl="1" indent="-342900">
              <a:lnSpc>
                <a:spcPct val="80000"/>
              </a:lnSpc>
              <a:buFont typeface="Arial" pitchFamily="34" charset="0"/>
              <a:buChar char="•"/>
            </a:pPr>
            <a:r>
              <a:rPr lang="en-US" sz="3200" dirty="0" smtClean="0"/>
              <a:t>Strongly opposed the war</a:t>
            </a:r>
          </a:p>
          <a:p>
            <a:pPr marL="342900" lvl="1" indent="-342900">
              <a:lnSpc>
                <a:spcPct val="80000"/>
              </a:lnSpc>
              <a:buFont typeface="Arial" pitchFamily="34" charset="0"/>
              <a:buChar char="•"/>
            </a:pPr>
            <a:r>
              <a:rPr lang="en-US" sz="3200" dirty="0" smtClean="0"/>
              <a:t>Blamed abolitionists for starting it</a:t>
            </a:r>
          </a:p>
          <a:p>
            <a:pPr marL="342900" lvl="1" indent="-342900">
              <a:lnSpc>
                <a:spcPct val="80000"/>
              </a:lnSpc>
              <a:buFont typeface="Arial" pitchFamily="34" charset="0"/>
              <a:buChar char="•"/>
            </a:pPr>
            <a:r>
              <a:rPr lang="en-US" sz="3200" dirty="0" smtClean="0"/>
              <a:t>Resisted draft laws</a:t>
            </a:r>
          </a:p>
          <a:p>
            <a:pPr marL="342900" lvl="1" indent="-342900">
              <a:lnSpc>
                <a:spcPct val="80000"/>
              </a:lnSpc>
              <a:buFont typeface="Arial" pitchFamily="34" charset="0"/>
              <a:buChar char="•"/>
            </a:pPr>
            <a:r>
              <a:rPr lang="en-US" sz="3200" dirty="0" smtClean="0"/>
              <a:t>Persuaded Union soldiers to desert</a:t>
            </a:r>
          </a:p>
          <a:p>
            <a:pPr marL="342900" lvl="1" indent="-342900">
              <a:lnSpc>
                <a:spcPct val="80000"/>
              </a:lnSpc>
              <a:buFont typeface="Arial" pitchFamily="34" charset="0"/>
              <a:buChar char="•"/>
            </a:pPr>
            <a:r>
              <a:rPr lang="en-US" sz="3200" dirty="0" smtClean="0"/>
              <a:t>Helped Confederate soldiers escape Union prisons</a:t>
            </a:r>
          </a:p>
          <a:p>
            <a:pPr marL="342900" lvl="1" indent="-342900">
              <a:lnSpc>
                <a:spcPct val="80000"/>
              </a:lnSpc>
              <a:buFont typeface="Arial" pitchFamily="34" charset="0"/>
              <a:buChar char="•"/>
            </a:pPr>
            <a:r>
              <a:rPr lang="en-US" sz="3200" dirty="0" smtClean="0"/>
              <a:t>Saw Lincoln as a tyrannical dictator</a:t>
            </a:r>
          </a:p>
        </p:txBody>
      </p:sp>
      <p:pic>
        <p:nvPicPr>
          <p:cNvPr id="4" name="Picture 2" descr="http://www.coonlakebeach.com/images/warcartoon.jpg"/>
          <p:cNvPicPr>
            <a:picLocks noChangeAspect="1" noChangeArrowheads="1"/>
          </p:cNvPicPr>
          <p:nvPr/>
        </p:nvPicPr>
        <p:blipFill>
          <a:blip r:embed="rId3" cstate="print"/>
          <a:srcRect/>
          <a:stretch>
            <a:fillRect/>
          </a:stretch>
        </p:blipFill>
        <p:spPr bwMode="auto">
          <a:xfrm>
            <a:off x="4724400" y="2514600"/>
            <a:ext cx="4227513" cy="29718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a:defRPr/>
            </a:pPr>
            <a:r>
              <a:rPr lang="en-US" b="0" smtClean="0"/>
              <a:t>The Election of 1864</a:t>
            </a:r>
            <a:endParaRPr lang="en-US" smtClean="0"/>
          </a:p>
        </p:txBody>
      </p:sp>
      <p:sp>
        <p:nvSpPr>
          <p:cNvPr id="104450" name="Rectangle 3"/>
          <p:cNvSpPr>
            <a:spLocks noGrp="1"/>
          </p:cNvSpPr>
          <p:nvPr>
            <p:ph idx="1"/>
          </p:nvPr>
        </p:nvSpPr>
        <p:spPr>
          <a:xfrm>
            <a:off x="4038600" y="1219200"/>
            <a:ext cx="4953000" cy="5486399"/>
          </a:xfrm>
        </p:spPr>
        <p:txBody>
          <a:bodyPr>
            <a:noAutofit/>
          </a:bodyPr>
          <a:lstStyle/>
          <a:p>
            <a:pPr>
              <a:lnSpc>
                <a:spcPct val="90000"/>
              </a:lnSpc>
              <a:buClr>
                <a:schemeClr val="accent5"/>
              </a:buClr>
              <a:defRPr/>
            </a:pPr>
            <a:r>
              <a:rPr lang="en-US" sz="2800" dirty="0" smtClean="0"/>
              <a:t>Union Party: Republicans and War Democrats united in the Election of 1864</a:t>
            </a:r>
          </a:p>
          <a:p>
            <a:pPr lvl="1">
              <a:lnSpc>
                <a:spcPct val="90000"/>
              </a:lnSpc>
              <a:buClr>
                <a:schemeClr val="accent5"/>
              </a:buClr>
              <a:defRPr/>
            </a:pPr>
            <a:r>
              <a:rPr lang="en-US" dirty="0" smtClean="0"/>
              <a:t>Lincoln (R) and Andrew Johnson (Southern War Democrat)</a:t>
            </a:r>
          </a:p>
          <a:p>
            <a:pPr>
              <a:lnSpc>
                <a:spcPct val="90000"/>
              </a:lnSpc>
              <a:buClr>
                <a:schemeClr val="accent5"/>
              </a:buClr>
              <a:defRPr/>
            </a:pPr>
            <a:r>
              <a:rPr lang="en-US" sz="2800" dirty="0" smtClean="0"/>
              <a:t>Democrats and Copperheads nominated General McClellan </a:t>
            </a:r>
          </a:p>
          <a:p>
            <a:pPr>
              <a:lnSpc>
                <a:spcPct val="90000"/>
              </a:lnSpc>
              <a:buClr>
                <a:schemeClr val="accent5"/>
              </a:buClr>
              <a:defRPr/>
            </a:pPr>
            <a:r>
              <a:rPr lang="en-US" sz="2800" dirty="0" smtClean="0"/>
              <a:t>The Northern Democrats lost the election of 1864.  The removal of Lincoln was the last hope for a Confederate victory.</a:t>
            </a:r>
          </a:p>
        </p:txBody>
      </p:sp>
      <p:pic>
        <p:nvPicPr>
          <p:cNvPr id="105475" name="Picture 2" descr="File:Republican presidential ticket 1864b.jpg">
            <a:hlinkClick r:id="rId3"/>
          </p:cNvPr>
          <p:cNvPicPr>
            <a:picLocks noChangeAspect="1" noChangeArrowheads="1"/>
          </p:cNvPicPr>
          <p:nvPr/>
        </p:nvPicPr>
        <p:blipFill>
          <a:blip r:embed="rId4" cstate="print"/>
          <a:srcRect/>
          <a:stretch>
            <a:fillRect/>
          </a:stretch>
        </p:blipFill>
        <p:spPr bwMode="auto">
          <a:xfrm>
            <a:off x="228600" y="1219200"/>
            <a:ext cx="3810000" cy="535781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www.nationalparklover.com/images/virgina_wv/appomattox/appomattox014h.jpg"/>
          <p:cNvPicPr>
            <a:picLocks noChangeAspect="1" noChangeArrowheads="1"/>
          </p:cNvPicPr>
          <p:nvPr/>
        </p:nvPicPr>
        <p:blipFill>
          <a:blip r:embed="rId2" cstate="print"/>
          <a:srcRect t="5051" b="4040"/>
          <a:stretch>
            <a:fillRect/>
          </a:stretch>
        </p:blipFill>
        <p:spPr bwMode="auto">
          <a:xfrm>
            <a:off x="0" y="3429000"/>
            <a:ext cx="9144000" cy="3429000"/>
          </a:xfrm>
          <a:prstGeom prst="rect">
            <a:avLst/>
          </a:prstGeom>
          <a:noFill/>
        </p:spPr>
      </p:pic>
      <p:sp>
        <p:nvSpPr>
          <p:cNvPr id="2" name="Title 1"/>
          <p:cNvSpPr>
            <a:spLocks noGrp="1"/>
          </p:cNvSpPr>
          <p:nvPr>
            <p:ph type="title"/>
          </p:nvPr>
        </p:nvSpPr>
        <p:spPr/>
        <p:txBody>
          <a:bodyPr/>
          <a:lstStyle/>
          <a:p>
            <a:pPr>
              <a:defRPr/>
            </a:pPr>
            <a:r>
              <a:rPr lang="en-US" dirty="0" smtClean="0"/>
              <a:t>The War Ends!</a:t>
            </a:r>
            <a:endParaRPr lang="en-US" dirty="0"/>
          </a:p>
        </p:txBody>
      </p:sp>
      <p:sp>
        <p:nvSpPr>
          <p:cNvPr id="107522" name="Content Placeholder 2"/>
          <p:cNvSpPr>
            <a:spLocks noGrp="1"/>
          </p:cNvSpPr>
          <p:nvPr>
            <p:ph idx="1"/>
          </p:nvPr>
        </p:nvSpPr>
        <p:spPr>
          <a:xfrm>
            <a:off x="457200" y="1447800"/>
            <a:ext cx="8229600" cy="4678363"/>
          </a:xfrm>
        </p:spPr>
        <p:txBody>
          <a:bodyPr/>
          <a:lstStyle/>
          <a:p>
            <a:r>
              <a:rPr lang="en-US" sz="3600" dirty="0" smtClean="0"/>
              <a:t>On April 9, 1865, Lee surrenders to Grant at Appomattox Courthouse in Virginia, effectively ending the Civil War.</a:t>
            </a:r>
          </a:p>
        </p:txBody>
      </p:sp>
    </p:spTree>
    <p:extLst>
      <p:ext uri="{BB962C8B-B14F-4D97-AF65-F5344CB8AC3E}">
        <p14:creationId xmlns:p14="http://schemas.microsoft.com/office/powerpoint/2010/main" val="298534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Content Placeholder 3"/>
          <p:cNvGraphicFramePr>
            <a:graphicFrameLocks noGrp="1"/>
          </p:cNvGraphicFramePr>
          <p:nvPr>
            <p:ph idx="1"/>
          </p:nvPr>
        </p:nvGraphicFramePr>
        <p:xfrm>
          <a:off x="0" y="1347788"/>
          <a:ext cx="9144000" cy="5305425"/>
        </p:xfrm>
        <a:graphic>
          <a:graphicData uri="http://schemas.openxmlformats.org/presentationml/2006/ole">
            <mc:AlternateContent xmlns:mc="http://schemas.openxmlformats.org/markup-compatibility/2006">
              <mc:Choice xmlns:v="urn:schemas-microsoft-com:vml" Requires="v">
                <p:oleObj spid="_x0000_s100394" name="Worksheet" r:id="rId4" imgW="8010576" imgH="4648200" progId="Excel.Sheet.8">
                  <p:embed/>
                </p:oleObj>
              </mc:Choice>
              <mc:Fallback>
                <p:oleObj name="Worksheet" r:id="rId4" imgW="8010576" imgH="4648200" progId="Excel.Sheet.8">
                  <p:embed/>
                  <p:pic>
                    <p:nvPicPr>
                      <p:cNvPr id="0" name="Picture 8"/>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47788"/>
                        <a:ext cx="9144000" cy="5305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6" name="TextBox 4"/>
          <p:cNvSpPr txBox="1">
            <a:spLocks noChangeArrowheads="1"/>
          </p:cNvSpPr>
          <p:nvPr/>
        </p:nvSpPr>
        <p:spPr bwMode="auto">
          <a:xfrm>
            <a:off x="7239000" y="3048000"/>
            <a:ext cx="1524000" cy="1754188"/>
          </a:xfrm>
          <a:prstGeom prst="rect">
            <a:avLst/>
          </a:prstGeom>
          <a:noFill/>
          <a:ln w="9525">
            <a:noFill/>
            <a:miter lim="800000"/>
            <a:headEnd/>
            <a:tailEnd/>
          </a:ln>
        </p:spPr>
        <p:txBody>
          <a:bodyPr>
            <a:spAutoFit/>
          </a:bodyPr>
          <a:lstStyle/>
          <a:p>
            <a:r>
              <a:rPr lang="en-US"/>
              <a:t>The Civil War claimed over 600,000 lives and cost over $15 billion.</a:t>
            </a:r>
          </a:p>
        </p:txBody>
      </p:sp>
      <p:sp>
        <p:nvSpPr>
          <p:cNvPr id="6" name="Rectangle 5"/>
          <p:cNvSpPr/>
          <p:nvPr/>
        </p:nvSpPr>
        <p:spPr>
          <a:xfrm>
            <a:off x="533400" y="152400"/>
            <a:ext cx="8206093"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2700000" algn="tl" rotWithShape="0">
                    <a:prstClr val="black">
                      <a:alpha val="40000"/>
                    </a:prstClr>
                  </a:outerShdw>
                </a:effectLst>
              </a:rPr>
              <a:t>Casualties of the Civil War</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4234378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smtClean="0"/>
              <a:t>Brothers Blood and Border Blood</a:t>
            </a:r>
            <a:endParaRPr lang="en-US" dirty="0"/>
          </a:p>
        </p:txBody>
      </p:sp>
      <p:sp>
        <p:nvSpPr>
          <p:cNvPr id="8" name="Text Placeholder 7"/>
          <p:cNvSpPr>
            <a:spLocks noGrp="1"/>
          </p:cNvSpPr>
          <p:nvPr>
            <p:ph type="body" idx="1"/>
          </p:nvPr>
        </p:nvSpPr>
        <p:spPr>
          <a:xfrm>
            <a:off x="457200" y="1524000"/>
            <a:ext cx="4040188" cy="715963"/>
          </a:xfrm>
        </p:spPr>
        <p:txBody>
          <a:bodyPr/>
          <a:lstStyle/>
          <a:p>
            <a:pPr algn="ctr" eaLnBrk="1" hangingPunct="1">
              <a:defRPr/>
            </a:pPr>
            <a:r>
              <a:rPr lang="en-US" dirty="0" smtClean="0"/>
              <a:t>Johnny </a:t>
            </a:r>
            <a:r>
              <a:rPr lang="en-US" dirty="0" err="1" smtClean="0"/>
              <a:t>Reb</a:t>
            </a:r>
            <a:endParaRPr lang="en-US" dirty="0"/>
          </a:p>
        </p:txBody>
      </p:sp>
      <p:pic>
        <p:nvPicPr>
          <p:cNvPr id="55300" name="Picture 2" descr="http://chalk.richmond.edu/education/projects/webquests/civilwar/images/confederate%20soldier"/>
          <p:cNvPicPr>
            <a:picLocks noGrp="1" noChangeAspect="1" noChangeArrowheads="1"/>
          </p:cNvPicPr>
          <p:nvPr>
            <p:ph sz="half" idx="2"/>
          </p:nvPr>
        </p:nvPicPr>
        <p:blipFill>
          <a:blip r:embed="rId3" cstate="print"/>
          <a:srcRect/>
          <a:stretch>
            <a:fillRect/>
          </a:stretch>
        </p:blipFill>
        <p:spPr>
          <a:xfrm>
            <a:off x="1066799" y="2438400"/>
            <a:ext cx="3308673" cy="3886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 Placeholder 9"/>
          <p:cNvSpPr>
            <a:spLocks noGrp="1"/>
          </p:cNvSpPr>
          <p:nvPr>
            <p:ph type="body" sz="quarter" idx="3"/>
          </p:nvPr>
        </p:nvSpPr>
        <p:spPr>
          <a:xfrm>
            <a:off x="4648200" y="1524000"/>
            <a:ext cx="4041775" cy="715963"/>
          </a:xfrm>
        </p:spPr>
        <p:txBody>
          <a:bodyPr/>
          <a:lstStyle/>
          <a:p>
            <a:pPr algn="ctr" eaLnBrk="1" hangingPunct="1">
              <a:defRPr/>
            </a:pPr>
            <a:r>
              <a:rPr lang="en-US" dirty="0" smtClean="0"/>
              <a:t>Billy Yank</a:t>
            </a:r>
            <a:endParaRPr lang="en-US" dirty="0"/>
          </a:p>
        </p:txBody>
      </p:sp>
      <p:pic>
        <p:nvPicPr>
          <p:cNvPr id="109572" name="Picture 4" descr="http://pickledeel.com/wp-content/uploads/2008/12/union-soldier.jpg"/>
          <p:cNvPicPr>
            <a:picLocks noGrp="1" noChangeAspect="1" noChangeArrowheads="1"/>
          </p:cNvPicPr>
          <p:nvPr>
            <p:ph sz="quarter" idx="4"/>
          </p:nvPr>
        </p:nvPicPr>
        <p:blipFill>
          <a:blip r:embed="rId4" cstate="print"/>
          <a:srcRect/>
          <a:stretch>
            <a:fillRect/>
          </a:stretch>
        </p:blipFill>
        <p:spPr>
          <a:xfrm rot="749066">
            <a:off x="5475549" y="2512520"/>
            <a:ext cx="2500202" cy="36980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hangingPunct="1">
              <a:defRPr/>
            </a:pPr>
            <a:r>
              <a:rPr lang="en-US" i="1" dirty="0" smtClean="0"/>
              <a:t>Two Brothers</a:t>
            </a:r>
            <a:endParaRPr lang="en-US" i="1" dirty="0"/>
          </a:p>
        </p:txBody>
      </p:sp>
      <p:sp>
        <p:nvSpPr>
          <p:cNvPr id="56322" name="Content Placeholder 7"/>
          <p:cNvSpPr>
            <a:spLocks noGrp="1"/>
          </p:cNvSpPr>
          <p:nvPr>
            <p:ph sz="half" idx="1"/>
          </p:nvPr>
        </p:nvSpPr>
        <p:spPr>
          <a:xfrm>
            <a:off x="0" y="1447800"/>
            <a:ext cx="4495800" cy="5105400"/>
          </a:xfrm>
        </p:spPr>
        <p:txBody>
          <a:bodyPr>
            <a:normAutofit lnSpcReduction="10000"/>
          </a:bodyPr>
          <a:lstStyle/>
          <a:p>
            <a:pPr eaLnBrk="1" hangingPunct="1">
              <a:buFont typeface="Wingdings 2" pitchFamily="18" charset="2"/>
              <a:buNone/>
            </a:pPr>
            <a:r>
              <a:rPr lang="en-US" sz="1600" dirty="0" smtClean="0"/>
              <a:t>	Two brothers on their way</a:t>
            </a:r>
            <a:br>
              <a:rPr lang="en-US" sz="1600" dirty="0" smtClean="0"/>
            </a:br>
            <a:r>
              <a:rPr lang="en-US" sz="1600" dirty="0" smtClean="0"/>
              <a:t>Two brothers on their way</a:t>
            </a:r>
            <a:br>
              <a:rPr lang="en-US" sz="1600" dirty="0" smtClean="0"/>
            </a:br>
            <a:r>
              <a:rPr lang="en-US" sz="1600" dirty="0" smtClean="0"/>
              <a:t>Two brothers on their way</a:t>
            </a:r>
            <a:br>
              <a:rPr lang="en-US" sz="1600" dirty="0" smtClean="0"/>
            </a:br>
            <a:r>
              <a:rPr lang="en-US" sz="1600" dirty="0" smtClean="0"/>
              <a:t>One wore blue</a:t>
            </a:r>
            <a:br>
              <a:rPr lang="en-US" sz="1600" dirty="0" smtClean="0"/>
            </a:br>
            <a:r>
              <a:rPr lang="en-US" sz="1600" dirty="0" smtClean="0"/>
              <a:t>And one wore grey</a:t>
            </a:r>
            <a:br>
              <a:rPr lang="en-US" sz="1600" dirty="0" smtClean="0"/>
            </a:br>
            <a:r>
              <a:rPr lang="en-US" sz="1600" dirty="0" smtClean="0"/>
              <a:t/>
            </a:r>
            <a:br>
              <a:rPr lang="en-US" sz="1600" dirty="0" smtClean="0"/>
            </a:br>
            <a:r>
              <a:rPr lang="en-US" sz="1600" dirty="0" smtClean="0"/>
              <a:t>One wore blue and one wore grey</a:t>
            </a:r>
            <a:br>
              <a:rPr lang="en-US" sz="1600" dirty="0" smtClean="0"/>
            </a:br>
            <a:r>
              <a:rPr lang="en-US" sz="1600" dirty="0" smtClean="0"/>
              <a:t>As they marched along the way</a:t>
            </a:r>
            <a:br>
              <a:rPr lang="en-US" sz="1600" dirty="0" smtClean="0"/>
            </a:br>
            <a:r>
              <a:rPr lang="en-US" sz="1600" dirty="0" smtClean="0"/>
              <a:t>A fife and drum began to play</a:t>
            </a:r>
            <a:br>
              <a:rPr lang="en-US" sz="1600" dirty="0" smtClean="0"/>
            </a:br>
            <a:r>
              <a:rPr lang="en-US" sz="1600" dirty="0" smtClean="0"/>
              <a:t>All on a beautiful morning</a:t>
            </a:r>
            <a:br>
              <a:rPr lang="en-US" sz="1600" dirty="0" smtClean="0"/>
            </a:br>
            <a:r>
              <a:rPr lang="en-US" sz="1600" dirty="0" smtClean="0"/>
              <a:t/>
            </a:r>
            <a:br>
              <a:rPr lang="en-US" sz="1600" dirty="0" smtClean="0"/>
            </a:br>
            <a:r>
              <a:rPr lang="en-US" sz="1600" dirty="0" smtClean="0"/>
              <a:t>One was gentle, one was kind</a:t>
            </a:r>
            <a:br>
              <a:rPr lang="en-US" sz="1600" dirty="0" smtClean="0"/>
            </a:br>
            <a:r>
              <a:rPr lang="en-US" sz="1600" dirty="0" smtClean="0"/>
              <a:t>One was gentle, one was kind</a:t>
            </a:r>
            <a:br>
              <a:rPr lang="en-US" sz="1600" dirty="0" smtClean="0"/>
            </a:br>
            <a:r>
              <a:rPr lang="en-US" sz="1600" dirty="0" smtClean="0"/>
              <a:t>One came home, one stayed behind</a:t>
            </a:r>
            <a:br>
              <a:rPr lang="en-US" sz="1600" dirty="0" smtClean="0"/>
            </a:br>
            <a:r>
              <a:rPr lang="en-US" sz="1600" dirty="0" smtClean="0"/>
              <a:t>A cannonball don't pay no mind</a:t>
            </a:r>
            <a:br>
              <a:rPr lang="en-US" sz="1600" dirty="0" smtClean="0"/>
            </a:br>
            <a:r>
              <a:rPr lang="en-US" sz="1600" dirty="0" smtClean="0"/>
              <a:t/>
            </a:r>
            <a:br>
              <a:rPr lang="en-US" sz="1600" dirty="0" smtClean="0"/>
            </a:br>
            <a:r>
              <a:rPr lang="en-US" sz="1600" dirty="0" smtClean="0"/>
              <a:t>A cannonball don't pay no mind</a:t>
            </a:r>
            <a:br>
              <a:rPr lang="en-US" sz="1600" dirty="0" smtClean="0"/>
            </a:br>
            <a:r>
              <a:rPr lang="en-US" sz="1600" dirty="0" smtClean="0"/>
              <a:t>If you're gentle or if you're kind</a:t>
            </a:r>
            <a:br>
              <a:rPr lang="en-US" sz="1600" dirty="0" smtClean="0"/>
            </a:br>
            <a:r>
              <a:rPr lang="en-US" sz="1600" dirty="0" smtClean="0"/>
              <a:t>It don't think of the folks behind</a:t>
            </a:r>
            <a:br>
              <a:rPr lang="en-US" sz="1600" dirty="0" smtClean="0"/>
            </a:br>
            <a:r>
              <a:rPr lang="en-US" sz="1600" dirty="0" smtClean="0"/>
              <a:t>All on a beautiful morning</a:t>
            </a:r>
          </a:p>
          <a:p>
            <a:pPr eaLnBrk="1" hangingPunct="1">
              <a:buFont typeface="Wingdings 2" pitchFamily="18" charset="2"/>
              <a:buNone/>
            </a:pPr>
            <a:r>
              <a:rPr lang="en-US" sz="1600" dirty="0" smtClean="0"/>
              <a:t>	All on a beautiful morning</a:t>
            </a:r>
            <a:br>
              <a:rPr lang="en-US" sz="1600" dirty="0" smtClean="0"/>
            </a:br>
            <a:endParaRPr lang="en-US" sz="1600" dirty="0" smtClean="0"/>
          </a:p>
        </p:txBody>
      </p:sp>
      <p:pic>
        <p:nvPicPr>
          <p:cNvPr id="116738" name="Picture 2" descr="http://services.tomfolio.com/gibsonsbooks/images/brothagainbroth.jpg"/>
          <p:cNvPicPr>
            <a:picLocks noChangeAspect="1" noChangeArrowheads="1"/>
          </p:cNvPicPr>
          <p:nvPr/>
        </p:nvPicPr>
        <p:blipFill>
          <a:blip r:embed="rId3" cstate="print"/>
          <a:srcRect l="11911" t="27273" r="8685" b="30303"/>
          <a:stretch>
            <a:fillRect/>
          </a:stretch>
        </p:blipFill>
        <p:spPr bwMode="auto">
          <a:xfrm>
            <a:off x="4071258" y="2133600"/>
            <a:ext cx="4898572" cy="3429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descr="http://i.ehow.com/images/a05/u6/h6/play-card-game-_war_-800X800.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1" name="Rectangle 10"/>
          <p:cNvSpPr/>
          <p:nvPr/>
        </p:nvSpPr>
        <p:spPr>
          <a:xfrm>
            <a:off x="2315885" y="2438400"/>
            <a:ext cx="4498347" cy="1785104"/>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11000" b="1" dirty="0">
                <a:ln w="38100">
                  <a:solidFill>
                    <a:schemeClr val="tx1"/>
                  </a:solidFill>
                </a:ln>
                <a:gradFill flip="none" rotWithShape="1">
                  <a:gsLst>
                    <a:gs pos="46000">
                      <a:srgbClr val="CC0000"/>
                    </a:gs>
                    <a:gs pos="21000">
                      <a:srgbClr val="CC0000"/>
                    </a:gs>
                    <a:gs pos="63000">
                      <a:srgbClr val="CC0000"/>
                    </a:gs>
                    <a:gs pos="0">
                      <a:srgbClr val="CC0000"/>
                    </a:gs>
                    <a:gs pos="0">
                      <a:srgbClr val="CC0000"/>
                    </a:gs>
                    <a:gs pos="0">
                      <a:srgbClr val="FF0000"/>
                    </a:gs>
                    <a:gs pos="0">
                      <a:schemeClr val="bg1"/>
                    </a:gs>
                    <a:gs pos="0">
                      <a:schemeClr val="bg1"/>
                    </a:gs>
                    <a:gs pos="50000">
                      <a:schemeClr val="accent1">
                        <a:shade val="67500"/>
                        <a:satMod val="115000"/>
                      </a:schemeClr>
                    </a:gs>
                    <a:gs pos="100000">
                      <a:schemeClr val="accent1">
                        <a:shade val="100000"/>
                        <a:satMod val="115000"/>
                      </a:schemeClr>
                    </a:gs>
                  </a:gsLst>
                  <a:path path="rect">
                    <a:fillToRect l="50000" t="50000" r="50000" b="50000"/>
                  </a:path>
                  <a:tileRect/>
                </a:gradFill>
                <a:effectLst>
                  <a:outerShdw blurRad="80000" dist="40000" dir="5040000" algn="tl">
                    <a:srgbClr val="000000">
                      <a:alpha val="30000"/>
                    </a:srgbClr>
                  </a:outerShdw>
                </a:effectLst>
                <a:latin typeface="+mj-lt"/>
              </a:rPr>
              <a:t>WAR!</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The Balance of Forces</a:t>
            </a:r>
            <a:endParaRPr lang="en-US" dirty="0"/>
          </a:p>
        </p:txBody>
      </p:sp>
      <p:sp>
        <p:nvSpPr>
          <p:cNvPr id="3" name="Content Placeholder 2"/>
          <p:cNvSpPr>
            <a:spLocks noGrp="1"/>
          </p:cNvSpPr>
          <p:nvPr>
            <p:ph idx="1"/>
          </p:nvPr>
        </p:nvSpPr>
        <p:spPr>
          <a:xfrm>
            <a:off x="152400" y="1600200"/>
            <a:ext cx="5791200" cy="4525963"/>
          </a:xfrm>
        </p:spPr>
        <p:txBody>
          <a:bodyPr>
            <a:normAutofit fontScale="92500"/>
          </a:bodyPr>
          <a:lstStyle/>
          <a:p>
            <a:pPr eaLnBrk="1" hangingPunct="1"/>
            <a:r>
              <a:rPr lang="en-US" sz="2800" dirty="0" smtClean="0"/>
              <a:t>Southern Scorecard</a:t>
            </a:r>
          </a:p>
          <a:p>
            <a:pPr lvl="1" eaLnBrk="1" hangingPunct="1"/>
            <a:r>
              <a:rPr lang="en-US" sz="2000" dirty="0" smtClean="0"/>
              <a:t>Physically prepared for war</a:t>
            </a:r>
          </a:p>
          <a:p>
            <a:pPr lvl="1" eaLnBrk="1" hangingPunct="1"/>
            <a:r>
              <a:rPr lang="en-US" sz="2000" dirty="0" smtClean="0"/>
              <a:t>Had a defined reason for fighting</a:t>
            </a:r>
          </a:p>
          <a:p>
            <a:pPr lvl="1" eaLnBrk="1" hangingPunct="1"/>
            <a:r>
              <a:rPr lang="en-US" sz="2000" dirty="0" smtClean="0"/>
              <a:t>Better military leaders:  Robert E. Lee</a:t>
            </a:r>
          </a:p>
          <a:p>
            <a:pPr lvl="1" eaLnBrk="1" hangingPunct="1"/>
            <a:r>
              <a:rPr lang="en-US" sz="2000" dirty="0" smtClean="0"/>
              <a:t>Lacked supplies for war</a:t>
            </a:r>
          </a:p>
          <a:p>
            <a:pPr lvl="1" eaLnBrk="1" hangingPunct="1"/>
            <a:r>
              <a:rPr lang="en-US" sz="2000" dirty="0" smtClean="0"/>
              <a:t>Southern troops could not be forced to fight</a:t>
            </a:r>
          </a:p>
          <a:p>
            <a:pPr eaLnBrk="1" hangingPunct="1"/>
            <a:r>
              <a:rPr lang="en-US" sz="2800" dirty="0" smtClean="0"/>
              <a:t>Northern Scorecard</a:t>
            </a:r>
          </a:p>
          <a:p>
            <a:pPr lvl="1" eaLnBrk="1" hangingPunct="1"/>
            <a:r>
              <a:rPr lang="en-US" sz="2000" dirty="0" smtClean="0"/>
              <a:t>Well supplied for war – ¾ of RR and factories</a:t>
            </a:r>
          </a:p>
          <a:p>
            <a:pPr lvl="1" eaLnBrk="1" hangingPunct="1"/>
            <a:r>
              <a:rPr lang="en-US" sz="2000" dirty="0" smtClean="0"/>
              <a:t>Had a standing army and navy</a:t>
            </a:r>
          </a:p>
          <a:p>
            <a:pPr lvl="1" eaLnBrk="1" hangingPunct="1"/>
            <a:r>
              <a:rPr lang="en-US" sz="2000" dirty="0" smtClean="0"/>
              <a:t>Had an existing government and money system</a:t>
            </a:r>
          </a:p>
          <a:p>
            <a:pPr lvl="1" eaLnBrk="1" hangingPunct="1"/>
            <a:r>
              <a:rPr lang="en-US" sz="2000" dirty="0" smtClean="0"/>
              <a:t>Poor military leaders and strategies</a:t>
            </a:r>
          </a:p>
          <a:p>
            <a:pPr lvl="1" eaLnBrk="1" hangingPunct="1"/>
            <a:r>
              <a:rPr lang="en-US" sz="2000" dirty="0" smtClean="0"/>
              <a:t>Lacked motivation to fight</a:t>
            </a:r>
          </a:p>
        </p:txBody>
      </p:sp>
      <p:pic>
        <p:nvPicPr>
          <p:cNvPr id="120834" name="Picture 2" descr="http://www.americanmethod.com/assets/images/items/Rebel_Flag_Waving_sticker.png"/>
          <p:cNvPicPr>
            <a:picLocks noChangeAspect="1" noChangeArrowheads="1"/>
          </p:cNvPicPr>
          <p:nvPr/>
        </p:nvPicPr>
        <p:blipFill>
          <a:blip r:embed="rId3" cstate="print">
            <a:clrChange>
              <a:clrFrom>
                <a:srgbClr val="C8C8C8"/>
              </a:clrFrom>
              <a:clrTo>
                <a:srgbClr val="C8C8C8">
                  <a:alpha val="0"/>
                </a:srgbClr>
              </a:clrTo>
            </a:clrChange>
          </a:blip>
          <a:srcRect/>
          <a:stretch>
            <a:fillRect/>
          </a:stretch>
        </p:blipFill>
        <p:spPr bwMode="auto">
          <a:xfrm>
            <a:off x="5105400" y="1600200"/>
            <a:ext cx="3124200" cy="1884935"/>
          </a:xfrm>
          <a:prstGeom prst="rect">
            <a:avLst/>
          </a:prstGeom>
          <a:noFill/>
        </p:spPr>
      </p:pic>
      <p:pic>
        <p:nvPicPr>
          <p:cNvPr id="120836" name="Picture 4" descr="american-flag-waving">
            <a:hlinkClick r:id="rId4"/>
          </p:cNvPr>
          <p:cNvPicPr>
            <a:picLocks noChangeAspect="1" noChangeArrowheads="1"/>
          </p:cNvPicPr>
          <p:nvPr/>
        </p:nvPicPr>
        <p:blipFill>
          <a:blip r:embed="rId5" cstate="print"/>
          <a:srcRect/>
          <a:stretch>
            <a:fillRect/>
          </a:stretch>
        </p:blipFill>
        <p:spPr bwMode="auto">
          <a:xfrm>
            <a:off x="5943600" y="3810000"/>
            <a:ext cx="2722987" cy="2038351"/>
          </a:xfrm>
          <a:prstGeom prst="rect">
            <a:avLst/>
          </a:prstGeom>
          <a:noFill/>
        </p:spPr>
      </p:pic>
      <p:pic>
        <p:nvPicPr>
          <p:cNvPr id="6" name="Picture 2" descr="http://www.sherpaguides.com/georgia/civil_war/blue_gray_trail/confederate_soldier2.jpg"/>
          <p:cNvPicPr>
            <a:picLocks noChangeAspect="1" noChangeArrowheads="1"/>
          </p:cNvPicPr>
          <p:nvPr/>
        </p:nvPicPr>
        <p:blipFill>
          <a:blip r:embed="rId6" cstate="print"/>
          <a:srcRect/>
          <a:stretch>
            <a:fillRect/>
          </a:stretch>
        </p:blipFill>
        <p:spPr bwMode="auto">
          <a:xfrm>
            <a:off x="7620000" y="685799"/>
            <a:ext cx="1240464" cy="2385387"/>
          </a:xfrm>
          <a:prstGeom prst="rect">
            <a:avLst/>
          </a:prstGeom>
          <a:ln>
            <a:noFill/>
          </a:ln>
          <a:effectLst>
            <a:softEdge rad="112500"/>
          </a:effectLst>
        </p:spPr>
      </p:pic>
      <p:pic>
        <p:nvPicPr>
          <p:cNvPr id="7" name="Picture 2" descr="http://www.sherpaguides.com/georgia/civil_war/blue_gray_trail/union_soldier.jpg"/>
          <p:cNvPicPr>
            <a:picLocks noChangeAspect="1" noChangeArrowheads="1"/>
          </p:cNvPicPr>
          <p:nvPr/>
        </p:nvPicPr>
        <p:blipFill>
          <a:blip r:embed="rId7" cstate="print"/>
          <a:srcRect/>
          <a:stretch>
            <a:fillRect/>
          </a:stretch>
        </p:blipFill>
        <p:spPr bwMode="auto">
          <a:xfrm>
            <a:off x="7879841" y="4478858"/>
            <a:ext cx="1264159" cy="2379142"/>
          </a:xfrm>
          <a:prstGeom prst="rect">
            <a:avLst/>
          </a:prstGeom>
          <a:ln>
            <a:noFill/>
          </a:ln>
          <a:effectLst>
            <a:softEdge rad="112500"/>
          </a:effectLst>
        </p:spPr>
      </p:pic>
    </p:spTree>
    <p:extLst>
      <p:ext uri="{BB962C8B-B14F-4D97-AF65-F5344CB8AC3E}">
        <p14:creationId xmlns:p14="http://schemas.microsoft.com/office/powerpoint/2010/main" val="1850164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500"/>
                                        <p:tgtEl>
                                          <p:spTgt spid="3">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lide(fromBottom)">
                                      <p:cBhvr>
                                        <p:cTn id="13" dur="500"/>
                                        <p:tgtEl>
                                          <p:spTgt spid="3">
                                            <p:txEl>
                                              <p:pRg st="2" end="2"/>
                                            </p:txEl>
                                          </p:spTgt>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slide(fromBottom)">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slide(fromBottom)">
                                      <p:cBhvr>
                                        <p:cTn id="21" dur="500"/>
                                        <p:tgtEl>
                                          <p:spTgt spid="3">
                                            <p:txEl>
                                              <p:pRg st="4" end="4"/>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slide(fromBottom)">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slide(fromBottom)">
                                      <p:cBhvr>
                                        <p:cTn id="29" dur="500"/>
                                        <p:tgtEl>
                                          <p:spTgt spid="3">
                                            <p:txEl>
                                              <p:pRg st="6" end="6"/>
                                            </p:txEl>
                                          </p:spTgt>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slide(fromBottom)">
                                      <p:cBhvr>
                                        <p:cTn id="32" dur="500"/>
                                        <p:tgtEl>
                                          <p:spTgt spid="3">
                                            <p:txEl>
                                              <p:pRg st="7" end="7"/>
                                            </p:txEl>
                                          </p:spTgt>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slide(fromBottom)">
                                      <p:cBhvr>
                                        <p:cTn id="35" dur="500"/>
                                        <p:tgtEl>
                                          <p:spTgt spid="3">
                                            <p:txEl>
                                              <p:pRg st="8" end="8"/>
                                            </p:txEl>
                                          </p:spTgt>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slide(fromBottom)">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slide(fromBottom)">
                                      <p:cBhvr>
                                        <p:cTn id="43" dur="500"/>
                                        <p:tgtEl>
                                          <p:spTgt spid="3">
                                            <p:txEl>
                                              <p:pRg st="10" end="10"/>
                                            </p:txEl>
                                          </p:spTgt>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slide(fromBottom)">
                                      <p:cBhvr>
                                        <p:cTn id="4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14177</TotalTime>
  <Words>2666</Words>
  <Application>Microsoft Office PowerPoint</Application>
  <PresentationFormat>On-screen Show (4:3)</PresentationFormat>
  <Paragraphs>298</Paragraphs>
  <Slides>54</Slides>
  <Notes>46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4" baseType="lpstr">
      <vt:lpstr>ＭＳ Ｐゴシック</vt:lpstr>
      <vt:lpstr>Albertus Medium</vt:lpstr>
      <vt:lpstr>Arial</vt:lpstr>
      <vt:lpstr>Calibri</vt:lpstr>
      <vt:lpstr>Californian FB</vt:lpstr>
      <vt:lpstr>Georgia</vt:lpstr>
      <vt:lpstr>Wingdings</vt:lpstr>
      <vt:lpstr>Wingdings 2</vt:lpstr>
      <vt:lpstr>Office Theme</vt:lpstr>
      <vt:lpstr>Worksheet</vt:lpstr>
      <vt:lpstr>Blue and Grey</vt:lpstr>
      <vt:lpstr>America Divides</vt:lpstr>
      <vt:lpstr>Lincoln’s Inheritance</vt:lpstr>
      <vt:lpstr>South Carolina… Starting stuff again!</vt:lpstr>
      <vt:lpstr>Taking Sides</vt:lpstr>
      <vt:lpstr>Brothers Blood and Border Blood</vt:lpstr>
      <vt:lpstr>Two Brothers</vt:lpstr>
      <vt:lpstr>PowerPoint Presentation</vt:lpstr>
      <vt:lpstr>The Balance of Forces</vt:lpstr>
      <vt:lpstr>The Economic Stresses of War</vt:lpstr>
      <vt:lpstr>The North's Economic Boom</vt:lpstr>
      <vt:lpstr>Limitations on Wartime Liberties</vt:lpstr>
      <vt:lpstr>Habeas Corpus</vt:lpstr>
      <vt:lpstr>PowerPoint Presentation</vt:lpstr>
      <vt:lpstr>Dethroning King Cotton</vt:lpstr>
      <vt:lpstr>Bull Run Ends the "Ninety-Day War"</vt:lpstr>
      <vt:lpstr>PowerPoint Presentation</vt:lpstr>
      <vt:lpstr>Bell Ringer</vt:lpstr>
      <vt:lpstr>Life as a Soldier</vt:lpstr>
      <vt:lpstr>The Average Union Soldier</vt:lpstr>
      <vt:lpstr>Life as a soldier</vt:lpstr>
      <vt:lpstr>Women in War</vt:lpstr>
      <vt:lpstr>Civil War Weaponry</vt:lpstr>
      <vt:lpstr>PowerPoint Presentation</vt:lpstr>
      <vt:lpstr>PowerPoint Presentation</vt:lpstr>
      <vt:lpstr>The War Heats Up</vt:lpstr>
      <vt:lpstr>The Many Faces of Union Generals</vt:lpstr>
      <vt:lpstr>Going for Grant!</vt:lpstr>
      <vt:lpstr>The War at Sea</vt:lpstr>
      <vt:lpstr>The Pivotal Point:  Antietam</vt:lpstr>
      <vt:lpstr>Documenting the War: Mathew Brady</vt:lpstr>
      <vt:lpstr>PowerPoint Presentation</vt:lpstr>
      <vt:lpstr>Conscription Issues</vt:lpstr>
      <vt:lpstr>New York Draft Riots</vt:lpstr>
      <vt:lpstr>Defining “The Cause”</vt:lpstr>
      <vt:lpstr>Blacks Battle Bondage</vt:lpstr>
      <vt:lpstr>Massachusetts 54th</vt:lpstr>
      <vt:lpstr>The Emancipation Proclamation</vt:lpstr>
      <vt:lpstr>Bell Ringer</vt:lpstr>
      <vt:lpstr>Ending the War</vt:lpstr>
      <vt:lpstr> Siege of Vicksburg</vt:lpstr>
      <vt:lpstr>Lee's Last Lunge at Gettysburg</vt:lpstr>
      <vt:lpstr>Gettysburg resulted in 51,000 casualties: killed, wounded, or missing </vt:lpstr>
      <vt:lpstr>Gettysburg Address</vt:lpstr>
      <vt:lpstr>PowerPoint Presentation</vt:lpstr>
      <vt:lpstr>Discuss as a Group</vt:lpstr>
      <vt:lpstr>An Unexpected Leader</vt:lpstr>
      <vt:lpstr>Grant Outlasts Lee</vt:lpstr>
      <vt:lpstr>Sherman’s March to the Sea</vt:lpstr>
      <vt:lpstr>The Politics of War</vt:lpstr>
      <vt:lpstr>Copperheads</vt:lpstr>
      <vt:lpstr>The Election of 1864</vt:lpstr>
      <vt:lpstr>The War Ends!</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Civil War</dc:title>
  <dc:creator>Macie</dc:creator>
  <cp:lastModifiedBy>David Cummings</cp:lastModifiedBy>
  <cp:revision>141</cp:revision>
  <dcterms:created xsi:type="dcterms:W3CDTF">2009-10-01T02:42:22Z</dcterms:created>
  <dcterms:modified xsi:type="dcterms:W3CDTF">2017-10-24T20:46:25Z</dcterms:modified>
</cp:coreProperties>
</file>