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4"/>
  </p:notesMasterIdLst>
  <p:sldIdLst>
    <p:sldId id="289" r:id="rId2"/>
    <p:sldId id="362" r:id="rId3"/>
    <p:sldId id="372" r:id="rId4"/>
    <p:sldId id="370" r:id="rId5"/>
    <p:sldId id="260" r:id="rId6"/>
    <p:sldId id="284" r:id="rId7"/>
    <p:sldId id="310" r:id="rId8"/>
    <p:sldId id="352" r:id="rId9"/>
    <p:sldId id="323" r:id="rId10"/>
    <p:sldId id="355" r:id="rId11"/>
    <p:sldId id="363" r:id="rId12"/>
    <p:sldId id="290" r:id="rId13"/>
    <p:sldId id="291" r:id="rId14"/>
    <p:sldId id="302" r:id="rId15"/>
    <p:sldId id="298" r:id="rId16"/>
    <p:sldId id="292" r:id="rId17"/>
    <p:sldId id="294" r:id="rId18"/>
    <p:sldId id="305" r:id="rId19"/>
    <p:sldId id="348" r:id="rId20"/>
    <p:sldId id="301" r:id="rId21"/>
    <p:sldId id="296" r:id="rId22"/>
    <p:sldId id="366" r:id="rId23"/>
    <p:sldId id="367" r:id="rId24"/>
    <p:sldId id="368" r:id="rId25"/>
    <p:sldId id="307" r:id="rId26"/>
    <p:sldId id="364" r:id="rId27"/>
    <p:sldId id="324" r:id="rId28"/>
    <p:sldId id="325" r:id="rId29"/>
    <p:sldId id="293" r:id="rId30"/>
    <p:sldId id="328" r:id="rId31"/>
    <p:sldId id="329" r:id="rId32"/>
    <p:sldId id="265" r:id="rId33"/>
    <p:sldId id="266" r:id="rId34"/>
    <p:sldId id="331" r:id="rId35"/>
    <p:sldId id="332" r:id="rId36"/>
    <p:sldId id="359" r:id="rId37"/>
    <p:sldId id="365" r:id="rId38"/>
    <p:sldId id="335" r:id="rId39"/>
    <p:sldId id="277" r:id="rId40"/>
    <p:sldId id="280" r:id="rId41"/>
    <p:sldId id="282" r:id="rId42"/>
    <p:sldId id="30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fornian FB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AFC69-9816-4B46-8540-3E4530699E32}" type="doc">
      <dgm:prSet loTypeId="urn:microsoft.com/office/officeart/2005/8/layout/pyramid1" loCatId="pyramid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0DC3202-2AE2-4DBF-BA65-F40490C469EA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rPr>
            <a:t>Planter Aristocracy</a:t>
          </a:r>
          <a:endParaRPr lang="en-US" b="0" dirty="0">
            <a:solidFill>
              <a:schemeClr val="bg2">
                <a:lumMod val="60000"/>
                <a:lumOff val="40000"/>
              </a:schemeClr>
            </a:solidFill>
            <a:effectLst/>
          </a:endParaRPr>
        </a:p>
      </dgm:t>
    </dgm:pt>
    <dgm:pt modelId="{B662B614-953C-4FF6-954A-3B7B44185520}" type="parTrans" cxnId="{405C25DE-062D-4C11-A3DA-4C234A1FFFF4}">
      <dgm:prSet/>
      <dgm:spPr/>
      <dgm:t>
        <a:bodyPr/>
        <a:lstStyle/>
        <a:p>
          <a:endParaRPr lang="en-US"/>
        </a:p>
      </dgm:t>
    </dgm:pt>
    <dgm:pt modelId="{4736D5B2-23FB-4DA5-9648-C60165B5FB5D}" type="sibTrans" cxnId="{405C25DE-062D-4C11-A3DA-4C234A1FFFF4}">
      <dgm:prSet/>
      <dgm:spPr/>
      <dgm:t>
        <a:bodyPr/>
        <a:lstStyle/>
        <a:p>
          <a:endParaRPr lang="en-US"/>
        </a:p>
      </dgm:t>
    </dgm:pt>
    <dgm:pt modelId="{2D08FA2F-5B0C-4DAE-8110-5EE28CED632D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rPr>
            <a:t>White Majority</a:t>
          </a:r>
          <a:endParaRPr lang="en-US" b="0" dirty="0">
            <a:solidFill>
              <a:schemeClr val="bg2">
                <a:lumMod val="60000"/>
                <a:lumOff val="40000"/>
              </a:schemeClr>
            </a:solidFill>
            <a:effectLst/>
          </a:endParaRPr>
        </a:p>
      </dgm:t>
    </dgm:pt>
    <dgm:pt modelId="{D4D8727F-2D47-4DA8-AF11-EA69DF9D4BDA}" type="parTrans" cxnId="{F011B443-1008-4B93-828B-58497D742AF8}">
      <dgm:prSet/>
      <dgm:spPr/>
      <dgm:t>
        <a:bodyPr/>
        <a:lstStyle/>
        <a:p>
          <a:endParaRPr lang="en-US"/>
        </a:p>
      </dgm:t>
    </dgm:pt>
    <dgm:pt modelId="{0DCEDDCC-05FA-4030-B488-F59D3E32D376}" type="sibTrans" cxnId="{F011B443-1008-4B93-828B-58497D742AF8}">
      <dgm:prSet/>
      <dgm:spPr/>
      <dgm:t>
        <a:bodyPr/>
        <a:lstStyle/>
        <a:p>
          <a:endParaRPr lang="en-US"/>
        </a:p>
      </dgm:t>
    </dgm:pt>
    <dgm:pt modelId="{E001ECF5-B535-4B30-87DB-93CDC6822085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rPr>
            <a:t>PWT, Tenant Farmers, White Immigrants</a:t>
          </a:r>
          <a:endParaRPr lang="en-US" b="0" dirty="0">
            <a:solidFill>
              <a:schemeClr val="bg2">
                <a:lumMod val="60000"/>
                <a:lumOff val="40000"/>
              </a:schemeClr>
            </a:solidFill>
            <a:effectLst/>
          </a:endParaRPr>
        </a:p>
      </dgm:t>
    </dgm:pt>
    <dgm:pt modelId="{C4D10F98-3693-4588-9CDB-7C99948288E4}" type="parTrans" cxnId="{9060E25B-7214-4E96-A389-F9450B518037}">
      <dgm:prSet/>
      <dgm:spPr/>
      <dgm:t>
        <a:bodyPr/>
        <a:lstStyle/>
        <a:p>
          <a:endParaRPr lang="en-US"/>
        </a:p>
      </dgm:t>
    </dgm:pt>
    <dgm:pt modelId="{F6C96DE9-DB7E-4AEE-BAB2-6BF267B432DF}" type="sibTrans" cxnId="{9060E25B-7214-4E96-A389-F9450B518037}">
      <dgm:prSet/>
      <dgm:spPr/>
      <dgm:t>
        <a:bodyPr/>
        <a:lstStyle/>
        <a:p>
          <a:endParaRPr lang="en-US"/>
        </a:p>
      </dgm:t>
    </dgm:pt>
    <dgm:pt modelId="{FE6B8B6D-0AAB-4CA2-8DAB-A4549E666933}">
      <dgm:prSet phldrT="[Text]"/>
      <dgm:spPr/>
      <dgm:t>
        <a:bodyPr/>
        <a:lstStyle/>
        <a:p>
          <a:r>
            <a:rPr lang="en-US" b="0" dirty="0" smtClean="0">
              <a:solidFill>
                <a:schemeClr val="bg2">
                  <a:lumMod val="60000"/>
                  <a:lumOff val="40000"/>
                </a:schemeClr>
              </a:solidFill>
              <a:effectLst/>
            </a:rPr>
            <a:t>Blacks (free, mulatto, or slave)</a:t>
          </a:r>
          <a:endParaRPr lang="en-US" b="0" dirty="0">
            <a:solidFill>
              <a:schemeClr val="bg2">
                <a:lumMod val="60000"/>
                <a:lumOff val="40000"/>
              </a:schemeClr>
            </a:solidFill>
            <a:effectLst/>
          </a:endParaRPr>
        </a:p>
      </dgm:t>
    </dgm:pt>
    <dgm:pt modelId="{059455DF-A168-44D3-ABA1-5AB64CB5BA9D}" type="parTrans" cxnId="{06BA6A02-4F5E-4DD3-8465-AC2ACC29744C}">
      <dgm:prSet/>
      <dgm:spPr/>
      <dgm:t>
        <a:bodyPr/>
        <a:lstStyle/>
        <a:p>
          <a:endParaRPr lang="en-US"/>
        </a:p>
      </dgm:t>
    </dgm:pt>
    <dgm:pt modelId="{91F15D01-D77F-4F0E-B5EF-BB3A8E56BB37}" type="sibTrans" cxnId="{06BA6A02-4F5E-4DD3-8465-AC2ACC29744C}">
      <dgm:prSet/>
      <dgm:spPr/>
      <dgm:t>
        <a:bodyPr/>
        <a:lstStyle/>
        <a:p>
          <a:endParaRPr lang="en-US"/>
        </a:p>
      </dgm:t>
    </dgm:pt>
    <dgm:pt modelId="{7DA5F740-6E74-4F42-ADCA-BD8AB6F8A660}" type="pres">
      <dgm:prSet presAssocID="{611AFC69-9816-4B46-8540-3E4530699E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0C911-4EF0-44FB-8EE3-140D0B0C83A0}" type="pres">
      <dgm:prSet presAssocID="{60DC3202-2AE2-4DBF-BA65-F40490C469EA}" presName="Name8" presStyleCnt="0"/>
      <dgm:spPr/>
    </dgm:pt>
    <dgm:pt modelId="{7E0E4A21-4FBF-4B3B-BB7B-B00DAF239793}" type="pres">
      <dgm:prSet presAssocID="{60DC3202-2AE2-4DBF-BA65-F40490C469E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3006B1-C488-4A2A-A4A7-CB4C96CA5ACF}" type="pres">
      <dgm:prSet presAssocID="{60DC3202-2AE2-4DBF-BA65-F40490C469E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D4AC9-8D38-44EB-B9C5-6D19AD1CBD06}" type="pres">
      <dgm:prSet presAssocID="{2D08FA2F-5B0C-4DAE-8110-5EE28CED632D}" presName="Name8" presStyleCnt="0"/>
      <dgm:spPr/>
    </dgm:pt>
    <dgm:pt modelId="{138365AA-8C50-44D5-83D2-DC8C25E2859A}" type="pres">
      <dgm:prSet presAssocID="{2D08FA2F-5B0C-4DAE-8110-5EE28CED632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2D41A-1C01-4F63-8798-8B3DA1C906C8}" type="pres">
      <dgm:prSet presAssocID="{2D08FA2F-5B0C-4DAE-8110-5EE28CED632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CACC3-607A-40E2-AB86-593808570FEB}" type="pres">
      <dgm:prSet presAssocID="{E001ECF5-B535-4B30-87DB-93CDC6822085}" presName="Name8" presStyleCnt="0"/>
      <dgm:spPr/>
    </dgm:pt>
    <dgm:pt modelId="{4F08D843-A26E-4961-851D-5E6B23CB1564}" type="pres">
      <dgm:prSet presAssocID="{E001ECF5-B535-4B30-87DB-93CDC682208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3DE91-8FD0-42DC-8445-673DE7251B8A}" type="pres">
      <dgm:prSet presAssocID="{E001ECF5-B535-4B30-87DB-93CDC682208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B09C6B-7404-4937-B865-EFA596E17471}" type="pres">
      <dgm:prSet presAssocID="{FE6B8B6D-0AAB-4CA2-8DAB-A4549E666933}" presName="Name8" presStyleCnt="0"/>
      <dgm:spPr/>
    </dgm:pt>
    <dgm:pt modelId="{A0078CBD-75AC-4BF5-BF31-9F74F62A68B9}" type="pres">
      <dgm:prSet presAssocID="{FE6B8B6D-0AAB-4CA2-8DAB-A4549E66693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40B44-64CC-4095-BF31-443D303267AF}" type="pres">
      <dgm:prSet presAssocID="{FE6B8B6D-0AAB-4CA2-8DAB-A4549E6669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5C25DE-062D-4C11-A3DA-4C234A1FFFF4}" srcId="{611AFC69-9816-4B46-8540-3E4530699E32}" destId="{60DC3202-2AE2-4DBF-BA65-F40490C469EA}" srcOrd="0" destOrd="0" parTransId="{B662B614-953C-4FF6-954A-3B7B44185520}" sibTransId="{4736D5B2-23FB-4DA5-9648-C60165B5FB5D}"/>
    <dgm:cxn modelId="{F011B443-1008-4B93-828B-58497D742AF8}" srcId="{611AFC69-9816-4B46-8540-3E4530699E32}" destId="{2D08FA2F-5B0C-4DAE-8110-5EE28CED632D}" srcOrd="1" destOrd="0" parTransId="{D4D8727F-2D47-4DA8-AF11-EA69DF9D4BDA}" sibTransId="{0DCEDDCC-05FA-4030-B488-F59D3E32D376}"/>
    <dgm:cxn modelId="{06BA6A02-4F5E-4DD3-8465-AC2ACC29744C}" srcId="{611AFC69-9816-4B46-8540-3E4530699E32}" destId="{FE6B8B6D-0AAB-4CA2-8DAB-A4549E666933}" srcOrd="3" destOrd="0" parTransId="{059455DF-A168-44D3-ABA1-5AB64CB5BA9D}" sibTransId="{91F15D01-D77F-4F0E-B5EF-BB3A8E56BB37}"/>
    <dgm:cxn modelId="{70A9301C-7AB0-4149-BACA-819E41F362E0}" type="presOf" srcId="{E001ECF5-B535-4B30-87DB-93CDC6822085}" destId="{89A3DE91-8FD0-42DC-8445-673DE7251B8A}" srcOrd="1" destOrd="0" presId="urn:microsoft.com/office/officeart/2005/8/layout/pyramid1"/>
    <dgm:cxn modelId="{F888E946-DADB-46B4-91ED-AD04ACBF54BC}" type="presOf" srcId="{60DC3202-2AE2-4DBF-BA65-F40490C469EA}" destId="{C83006B1-C488-4A2A-A4A7-CB4C96CA5ACF}" srcOrd="1" destOrd="0" presId="urn:microsoft.com/office/officeart/2005/8/layout/pyramid1"/>
    <dgm:cxn modelId="{EA0F913C-E993-4909-B7F1-E65D3CD83A91}" type="presOf" srcId="{611AFC69-9816-4B46-8540-3E4530699E32}" destId="{7DA5F740-6E74-4F42-ADCA-BD8AB6F8A660}" srcOrd="0" destOrd="0" presId="urn:microsoft.com/office/officeart/2005/8/layout/pyramid1"/>
    <dgm:cxn modelId="{866CF981-1D68-4858-A9F8-89FBA0129B55}" type="presOf" srcId="{2D08FA2F-5B0C-4DAE-8110-5EE28CED632D}" destId="{138365AA-8C50-44D5-83D2-DC8C25E2859A}" srcOrd="0" destOrd="0" presId="urn:microsoft.com/office/officeart/2005/8/layout/pyramid1"/>
    <dgm:cxn modelId="{2D2DFA3A-0EE7-490D-A818-DFD0C1B40E48}" type="presOf" srcId="{60DC3202-2AE2-4DBF-BA65-F40490C469EA}" destId="{7E0E4A21-4FBF-4B3B-BB7B-B00DAF239793}" srcOrd="0" destOrd="0" presId="urn:microsoft.com/office/officeart/2005/8/layout/pyramid1"/>
    <dgm:cxn modelId="{3D5A0726-9886-4178-882F-4613367CF60C}" type="presOf" srcId="{FE6B8B6D-0AAB-4CA2-8DAB-A4549E666933}" destId="{2A740B44-64CC-4095-BF31-443D303267AF}" srcOrd="1" destOrd="0" presId="urn:microsoft.com/office/officeart/2005/8/layout/pyramid1"/>
    <dgm:cxn modelId="{33CF57FD-246F-4FD6-96F8-AF45F0FEC3EE}" type="presOf" srcId="{FE6B8B6D-0AAB-4CA2-8DAB-A4549E666933}" destId="{A0078CBD-75AC-4BF5-BF31-9F74F62A68B9}" srcOrd="0" destOrd="0" presId="urn:microsoft.com/office/officeart/2005/8/layout/pyramid1"/>
    <dgm:cxn modelId="{E6A7D725-2830-45C9-9020-8E31B4C5B542}" type="presOf" srcId="{2D08FA2F-5B0C-4DAE-8110-5EE28CED632D}" destId="{5B22D41A-1C01-4F63-8798-8B3DA1C906C8}" srcOrd="1" destOrd="0" presId="urn:microsoft.com/office/officeart/2005/8/layout/pyramid1"/>
    <dgm:cxn modelId="{9060E25B-7214-4E96-A389-F9450B518037}" srcId="{611AFC69-9816-4B46-8540-3E4530699E32}" destId="{E001ECF5-B535-4B30-87DB-93CDC6822085}" srcOrd="2" destOrd="0" parTransId="{C4D10F98-3693-4588-9CDB-7C99948288E4}" sibTransId="{F6C96DE9-DB7E-4AEE-BAB2-6BF267B432DF}"/>
    <dgm:cxn modelId="{702909E1-CB71-43FF-BF24-BAE4761CEA4B}" type="presOf" srcId="{E001ECF5-B535-4B30-87DB-93CDC6822085}" destId="{4F08D843-A26E-4961-851D-5E6B23CB1564}" srcOrd="0" destOrd="0" presId="urn:microsoft.com/office/officeart/2005/8/layout/pyramid1"/>
    <dgm:cxn modelId="{FC3B0CD9-8DDA-4DFF-8FC0-140B0869E7ED}" type="presParOf" srcId="{7DA5F740-6E74-4F42-ADCA-BD8AB6F8A660}" destId="{3CF0C911-4EF0-44FB-8EE3-140D0B0C83A0}" srcOrd="0" destOrd="0" presId="urn:microsoft.com/office/officeart/2005/8/layout/pyramid1"/>
    <dgm:cxn modelId="{1867AF4A-1E57-4E32-B392-7A6D913A0675}" type="presParOf" srcId="{3CF0C911-4EF0-44FB-8EE3-140D0B0C83A0}" destId="{7E0E4A21-4FBF-4B3B-BB7B-B00DAF239793}" srcOrd="0" destOrd="0" presId="urn:microsoft.com/office/officeart/2005/8/layout/pyramid1"/>
    <dgm:cxn modelId="{8C3D5E7F-06C9-498A-8CFD-2B20424710A2}" type="presParOf" srcId="{3CF0C911-4EF0-44FB-8EE3-140D0B0C83A0}" destId="{C83006B1-C488-4A2A-A4A7-CB4C96CA5ACF}" srcOrd="1" destOrd="0" presId="urn:microsoft.com/office/officeart/2005/8/layout/pyramid1"/>
    <dgm:cxn modelId="{860701D0-EA86-4B65-89E4-60ACE91AB97B}" type="presParOf" srcId="{7DA5F740-6E74-4F42-ADCA-BD8AB6F8A660}" destId="{78ED4AC9-8D38-44EB-B9C5-6D19AD1CBD06}" srcOrd="1" destOrd="0" presId="urn:microsoft.com/office/officeart/2005/8/layout/pyramid1"/>
    <dgm:cxn modelId="{E08E7850-3517-4805-951D-E433535AF277}" type="presParOf" srcId="{78ED4AC9-8D38-44EB-B9C5-6D19AD1CBD06}" destId="{138365AA-8C50-44D5-83D2-DC8C25E2859A}" srcOrd="0" destOrd="0" presId="urn:microsoft.com/office/officeart/2005/8/layout/pyramid1"/>
    <dgm:cxn modelId="{0EA6194C-90E1-4440-AC3D-BF097AEC0F05}" type="presParOf" srcId="{78ED4AC9-8D38-44EB-B9C5-6D19AD1CBD06}" destId="{5B22D41A-1C01-4F63-8798-8B3DA1C906C8}" srcOrd="1" destOrd="0" presId="urn:microsoft.com/office/officeart/2005/8/layout/pyramid1"/>
    <dgm:cxn modelId="{A6EEBD7A-9FD7-4B08-B0B1-0D4CB90B5C5E}" type="presParOf" srcId="{7DA5F740-6E74-4F42-ADCA-BD8AB6F8A660}" destId="{9EBCACC3-607A-40E2-AB86-593808570FEB}" srcOrd="2" destOrd="0" presId="urn:microsoft.com/office/officeart/2005/8/layout/pyramid1"/>
    <dgm:cxn modelId="{723E32B6-10DC-49D4-8882-4D34AE437CFF}" type="presParOf" srcId="{9EBCACC3-607A-40E2-AB86-593808570FEB}" destId="{4F08D843-A26E-4961-851D-5E6B23CB1564}" srcOrd="0" destOrd="0" presId="urn:microsoft.com/office/officeart/2005/8/layout/pyramid1"/>
    <dgm:cxn modelId="{4B0CCD6B-2DC4-4D09-85C9-3E9FB68D3FD4}" type="presParOf" srcId="{9EBCACC3-607A-40E2-AB86-593808570FEB}" destId="{89A3DE91-8FD0-42DC-8445-673DE7251B8A}" srcOrd="1" destOrd="0" presId="urn:microsoft.com/office/officeart/2005/8/layout/pyramid1"/>
    <dgm:cxn modelId="{DD53658A-8C12-41EE-B117-60A170BEFF7F}" type="presParOf" srcId="{7DA5F740-6E74-4F42-ADCA-BD8AB6F8A660}" destId="{50B09C6B-7404-4937-B865-EFA596E17471}" srcOrd="3" destOrd="0" presId="urn:microsoft.com/office/officeart/2005/8/layout/pyramid1"/>
    <dgm:cxn modelId="{EDC9FB6F-6AC8-4B86-A36A-BC46E789369D}" type="presParOf" srcId="{50B09C6B-7404-4937-B865-EFA596E17471}" destId="{A0078CBD-75AC-4BF5-BF31-9F74F62A68B9}" srcOrd="0" destOrd="0" presId="urn:microsoft.com/office/officeart/2005/8/layout/pyramid1"/>
    <dgm:cxn modelId="{2FB681B4-E66C-4E3F-AF2C-B23150487461}" type="presParOf" srcId="{50B09C6B-7404-4937-B865-EFA596E17471}" destId="{2A740B44-64CC-4095-BF31-443D303267A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B186AC-7BD6-4E98-9906-8FE0D6DE709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C320175-3EDD-4205-9B95-B312BFDA600A}">
      <dgm:prSet phldrT="[Text]"/>
      <dgm:spPr/>
      <dgm:t>
        <a:bodyPr/>
        <a:lstStyle/>
        <a:p>
          <a:r>
            <a:rPr lang="en-US" dirty="0" smtClean="0"/>
            <a:t>Missouri Compromise</a:t>
          </a:r>
        </a:p>
        <a:p>
          <a:r>
            <a:rPr lang="en-US" dirty="0" smtClean="0"/>
            <a:t>1820</a:t>
          </a:r>
          <a:endParaRPr lang="en-US" dirty="0"/>
        </a:p>
      </dgm:t>
    </dgm:pt>
    <dgm:pt modelId="{E59F89F1-0DE9-4DFF-BDBE-1854C373CB42}" type="parTrans" cxnId="{EE8F8605-F4DC-489A-AB37-AE06C0DA40B0}">
      <dgm:prSet/>
      <dgm:spPr/>
      <dgm:t>
        <a:bodyPr/>
        <a:lstStyle/>
        <a:p>
          <a:endParaRPr lang="en-US"/>
        </a:p>
      </dgm:t>
    </dgm:pt>
    <dgm:pt modelId="{BC34BB1B-92DB-4B22-8827-1EDE31CBA576}" type="sibTrans" cxnId="{EE8F8605-F4DC-489A-AB37-AE06C0DA40B0}">
      <dgm:prSet/>
      <dgm:spPr/>
      <dgm:t>
        <a:bodyPr/>
        <a:lstStyle/>
        <a:p>
          <a:endParaRPr lang="en-US"/>
        </a:p>
      </dgm:t>
    </dgm:pt>
    <dgm:pt modelId="{D20CBE79-D7FB-4438-AB6E-3D86AF012935}">
      <dgm:prSet phldrT="[Text]"/>
      <dgm:spPr/>
      <dgm:t>
        <a:bodyPr/>
        <a:lstStyle/>
        <a:p>
          <a:r>
            <a:rPr lang="en-US" dirty="0" smtClean="0"/>
            <a:t>Texas Annexation</a:t>
          </a:r>
        </a:p>
        <a:p>
          <a:r>
            <a:rPr lang="en-US" dirty="0" smtClean="0"/>
            <a:t>1845</a:t>
          </a:r>
          <a:endParaRPr lang="en-US" dirty="0"/>
        </a:p>
      </dgm:t>
    </dgm:pt>
    <dgm:pt modelId="{072BFF43-B392-448E-854F-9AAB5D24284A}" type="parTrans" cxnId="{728200C5-3ED1-42B4-8C5D-743EB91688A8}">
      <dgm:prSet/>
      <dgm:spPr/>
      <dgm:t>
        <a:bodyPr/>
        <a:lstStyle/>
        <a:p>
          <a:endParaRPr lang="en-US"/>
        </a:p>
      </dgm:t>
    </dgm:pt>
    <dgm:pt modelId="{7FE0CE48-A345-4674-8360-6E4CFA57651F}" type="sibTrans" cxnId="{728200C5-3ED1-42B4-8C5D-743EB91688A8}">
      <dgm:prSet/>
      <dgm:spPr/>
      <dgm:t>
        <a:bodyPr/>
        <a:lstStyle/>
        <a:p>
          <a:endParaRPr lang="en-US"/>
        </a:p>
      </dgm:t>
    </dgm:pt>
    <dgm:pt modelId="{A391F237-970C-4556-BBAC-4DF8122377AF}">
      <dgm:prSet phldrT="[Text]"/>
      <dgm:spPr/>
      <dgm:t>
        <a:bodyPr/>
        <a:lstStyle/>
        <a:p>
          <a:r>
            <a:rPr lang="en-US" dirty="0" smtClean="0"/>
            <a:t>Compromise of 1850</a:t>
          </a:r>
          <a:endParaRPr lang="en-US" dirty="0"/>
        </a:p>
      </dgm:t>
    </dgm:pt>
    <dgm:pt modelId="{29828AFD-3C7D-48E7-BCC4-97AC24794607}" type="parTrans" cxnId="{27D7650D-24C6-44B9-BA6D-D9F89CB9AFDB}">
      <dgm:prSet/>
      <dgm:spPr/>
      <dgm:t>
        <a:bodyPr/>
        <a:lstStyle/>
        <a:p>
          <a:endParaRPr lang="en-US"/>
        </a:p>
      </dgm:t>
    </dgm:pt>
    <dgm:pt modelId="{3AA72EA0-FD58-4C02-AB86-E80E58968180}" type="sibTrans" cxnId="{27D7650D-24C6-44B9-BA6D-D9F89CB9AFDB}">
      <dgm:prSet/>
      <dgm:spPr/>
      <dgm:t>
        <a:bodyPr/>
        <a:lstStyle/>
        <a:p>
          <a:endParaRPr lang="en-US"/>
        </a:p>
      </dgm:t>
    </dgm:pt>
    <dgm:pt modelId="{E7120450-9E30-4588-B768-1D4B541149D6}" type="pres">
      <dgm:prSet presAssocID="{25B186AC-7BD6-4E98-9906-8FE0D6DE709C}" presName="arrowDiagram" presStyleCnt="0">
        <dgm:presLayoutVars>
          <dgm:chMax val="5"/>
          <dgm:dir/>
          <dgm:resizeHandles val="exact"/>
        </dgm:presLayoutVars>
      </dgm:prSet>
      <dgm:spPr/>
    </dgm:pt>
    <dgm:pt modelId="{6011ED65-DB70-4540-B8C0-FC61CF7D85CE}" type="pres">
      <dgm:prSet presAssocID="{25B186AC-7BD6-4E98-9906-8FE0D6DE709C}" presName="arrow" presStyleLbl="bgShp" presStyleIdx="0" presStyleCnt="1"/>
      <dgm:spPr/>
    </dgm:pt>
    <dgm:pt modelId="{E776DAF7-09D4-4F5A-8247-70CDE0464DCB}" type="pres">
      <dgm:prSet presAssocID="{25B186AC-7BD6-4E98-9906-8FE0D6DE709C}" presName="arrowDiagram3" presStyleCnt="0"/>
      <dgm:spPr/>
    </dgm:pt>
    <dgm:pt modelId="{CF6FCBC5-D174-4E3A-BE17-03F8708D8F87}" type="pres">
      <dgm:prSet presAssocID="{8C320175-3EDD-4205-9B95-B312BFDA600A}" presName="bullet3a" presStyleLbl="node1" presStyleIdx="0" presStyleCnt="3"/>
      <dgm:spPr/>
    </dgm:pt>
    <dgm:pt modelId="{819FF724-FBE2-4D2E-8244-8D3D575B2FB4}" type="pres">
      <dgm:prSet presAssocID="{8C320175-3EDD-4205-9B95-B312BFDA600A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88484-8138-459E-9730-18CB0008121E}" type="pres">
      <dgm:prSet presAssocID="{D20CBE79-D7FB-4438-AB6E-3D86AF012935}" presName="bullet3b" presStyleLbl="node1" presStyleIdx="1" presStyleCnt="3"/>
      <dgm:spPr/>
    </dgm:pt>
    <dgm:pt modelId="{ECC46197-ED9C-486E-BC73-3D692903DF0D}" type="pres">
      <dgm:prSet presAssocID="{D20CBE79-D7FB-4438-AB6E-3D86AF012935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4A0BBF-4F24-4CFD-BE1F-1F48EEE95A99}" type="pres">
      <dgm:prSet presAssocID="{A391F237-970C-4556-BBAC-4DF8122377AF}" presName="bullet3c" presStyleLbl="node1" presStyleIdx="2" presStyleCnt="3"/>
      <dgm:spPr/>
    </dgm:pt>
    <dgm:pt modelId="{E4A4EDDF-1A9D-44B2-A390-E77AB75C1145}" type="pres">
      <dgm:prSet presAssocID="{A391F237-970C-4556-BBAC-4DF8122377AF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2CC2F-2C1A-4368-B7F7-E3386549E805}" type="presOf" srcId="{A391F237-970C-4556-BBAC-4DF8122377AF}" destId="{E4A4EDDF-1A9D-44B2-A390-E77AB75C1145}" srcOrd="0" destOrd="0" presId="urn:microsoft.com/office/officeart/2005/8/layout/arrow2"/>
    <dgm:cxn modelId="{FE9AEFBC-AD78-43C6-B38C-AB07A6EC51B5}" type="presOf" srcId="{8C320175-3EDD-4205-9B95-B312BFDA600A}" destId="{819FF724-FBE2-4D2E-8244-8D3D575B2FB4}" srcOrd="0" destOrd="0" presId="urn:microsoft.com/office/officeart/2005/8/layout/arrow2"/>
    <dgm:cxn modelId="{49109D22-5525-4083-89B4-9E024C2C9B19}" type="presOf" srcId="{D20CBE79-D7FB-4438-AB6E-3D86AF012935}" destId="{ECC46197-ED9C-486E-BC73-3D692903DF0D}" srcOrd="0" destOrd="0" presId="urn:microsoft.com/office/officeart/2005/8/layout/arrow2"/>
    <dgm:cxn modelId="{27D7650D-24C6-44B9-BA6D-D9F89CB9AFDB}" srcId="{25B186AC-7BD6-4E98-9906-8FE0D6DE709C}" destId="{A391F237-970C-4556-BBAC-4DF8122377AF}" srcOrd="2" destOrd="0" parTransId="{29828AFD-3C7D-48E7-BCC4-97AC24794607}" sibTransId="{3AA72EA0-FD58-4C02-AB86-E80E58968180}"/>
    <dgm:cxn modelId="{EE8F8605-F4DC-489A-AB37-AE06C0DA40B0}" srcId="{25B186AC-7BD6-4E98-9906-8FE0D6DE709C}" destId="{8C320175-3EDD-4205-9B95-B312BFDA600A}" srcOrd="0" destOrd="0" parTransId="{E59F89F1-0DE9-4DFF-BDBE-1854C373CB42}" sibTransId="{BC34BB1B-92DB-4B22-8827-1EDE31CBA576}"/>
    <dgm:cxn modelId="{728200C5-3ED1-42B4-8C5D-743EB91688A8}" srcId="{25B186AC-7BD6-4E98-9906-8FE0D6DE709C}" destId="{D20CBE79-D7FB-4438-AB6E-3D86AF012935}" srcOrd="1" destOrd="0" parTransId="{072BFF43-B392-448E-854F-9AAB5D24284A}" sibTransId="{7FE0CE48-A345-4674-8360-6E4CFA57651F}"/>
    <dgm:cxn modelId="{2673BD19-F858-449E-9F15-3FCAD609CEFC}" type="presOf" srcId="{25B186AC-7BD6-4E98-9906-8FE0D6DE709C}" destId="{E7120450-9E30-4588-B768-1D4B541149D6}" srcOrd="0" destOrd="0" presId="urn:microsoft.com/office/officeart/2005/8/layout/arrow2"/>
    <dgm:cxn modelId="{0952CF9D-AFD7-43CA-A660-569D4D559543}" type="presParOf" srcId="{E7120450-9E30-4588-B768-1D4B541149D6}" destId="{6011ED65-DB70-4540-B8C0-FC61CF7D85CE}" srcOrd="0" destOrd="0" presId="urn:microsoft.com/office/officeart/2005/8/layout/arrow2"/>
    <dgm:cxn modelId="{494F6662-2CAA-4FE4-83DE-DCC0AA3EA72B}" type="presParOf" srcId="{E7120450-9E30-4588-B768-1D4B541149D6}" destId="{E776DAF7-09D4-4F5A-8247-70CDE0464DCB}" srcOrd="1" destOrd="0" presId="urn:microsoft.com/office/officeart/2005/8/layout/arrow2"/>
    <dgm:cxn modelId="{2C17E755-DD46-4A0E-88B3-EAADBCF52538}" type="presParOf" srcId="{E776DAF7-09D4-4F5A-8247-70CDE0464DCB}" destId="{CF6FCBC5-D174-4E3A-BE17-03F8708D8F87}" srcOrd="0" destOrd="0" presId="urn:microsoft.com/office/officeart/2005/8/layout/arrow2"/>
    <dgm:cxn modelId="{10AA4630-2583-4ABC-87D3-716613B8CCFD}" type="presParOf" srcId="{E776DAF7-09D4-4F5A-8247-70CDE0464DCB}" destId="{819FF724-FBE2-4D2E-8244-8D3D575B2FB4}" srcOrd="1" destOrd="0" presId="urn:microsoft.com/office/officeart/2005/8/layout/arrow2"/>
    <dgm:cxn modelId="{06825185-112D-498E-AF2D-CC78D23D6F95}" type="presParOf" srcId="{E776DAF7-09D4-4F5A-8247-70CDE0464DCB}" destId="{ABE88484-8138-459E-9730-18CB0008121E}" srcOrd="2" destOrd="0" presId="urn:microsoft.com/office/officeart/2005/8/layout/arrow2"/>
    <dgm:cxn modelId="{AAFCAA34-2234-45BF-BE0F-2037E66080E0}" type="presParOf" srcId="{E776DAF7-09D4-4F5A-8247-70CDE0464DCB}" destId="{ECC46197-ED9C-486E-BC73-3D692903DF0D}" srcOrd="3" destOrd="0" presId="urn:microsoft.com/office/officeart/2005/8/layout/arrow2"/>
    <dgm:cxn modelId="{0E23C4D0-CFF9-4C85-8BCA-D6487DFB66D1}" type="presParOf" srcId="{E776DAF7-09D4-4F5A-8247-70CDE0464DCB}" destId="{224A0BBF-4F24-4CFD-BE1F-1F48EEE95A99}" srcOrd="4" destOrd="0" presId="urn:microsoft.com/office/officeart/2005/8/layout/arrow2"/>
    <dgm:cxn modelId="{5D3293CF-16C5-4F60-B7FF-8D938F35412E}" type="presParOf" srcId="{E776DAF7-09D4-4F5A-8247-70CDE0464DCB}" destId="{E4A4EDDF-1A9D-44B2-A390-E77AB75C114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fornian FB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6ADE16-B584-4C65-9324-4E43B6CBCE39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fornian FB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0C241B-F03C-4E8D-943E-F3A9BFBA65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4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912178-3567-499D-AC45-430BE20F8787}" type="slidenum">
              <a:rPr lang="en-US" altLang="en-US">
                <a:latin typeface="Californian FB" pitchFamily="18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US" altLang="en-US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0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2CF7E27-28B6-4C48-B4E9-3FD2663EC8F4}" type="slidenum">
              <a:rPr lang="en-US" altLang="en-US">
                <a:latin typeface="Californian FB" pitchFamily="18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en-US">
              <a:latin typeface="Californian FB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78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17358C-C459-4031-8BBE-E9F91DC20992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F931755-4933-459A-B14D-54CE7B2F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27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0F05A-F812-4CC0-B0A2-5779728C35C6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684A6-C5C8-4F41-9E69-5555688D8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782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127382-676F-4F54-BF48-B05F4BD73DDC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98165-3B68-4174-B93C-A101BC8BA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21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88692-3817-413A-950A-2A97006E1447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EDDF-618E-4BB2-9AC1-9B3618BA47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564438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E28741-ECB6-4280-8555-52CDA2D8F459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/>
            </a:lvl1pPr>
          </a:lstStyle>
          <a:p>
            <a:pPr>
              <a:defRPr/>
            </a:pPr>
            <a:fld id="{D8112AD4-D438-48A0-BC34-763A8FEE4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45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25E670-78A8-45FD-AAC6-7674B24EA1B6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84C2E-99F9-492F-BFD1-92C654D9D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7116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B463E1-30FF-4D6C-ADF5-812E5C0C9716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598944-AD5C-4312-AF92-F8E8457F96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9987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C06D-7F19-44E1-A284-174F79CAD428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A7AA-C2EB-40B4-81F2-D430C860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39824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EEA15A-632F-4F80-9CB4-3E97F834567D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A779B8-6A2B-4C55-B9D9-84E5258E46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7924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5657-46A6-45A0-9BA7-4B46A2237EB5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7DB99-00F8-42E6-9FCF-9EDF5DE16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9390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B657CF-28F8-4EA4-97E7-0CB2EEF1F8FE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 smtClean="0"/>
            </a:lvl1pPr>
          </a:lstStyle>
          <a:p>
            <a:pPr>
              <a:defRPr/>
            </a:pPr>
            <a:fld id="{39E5AB7D-EF6D-44C8-A7CF-DC9CD15383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405481-508D-4EEA-9E29-8804757AA0A7}" type="datetimeFigureOut">
              <a:rPr lang="en-US" altLang="en-US"/>
              <a:pPr>
                <a:defRPr/>
              </a:pPr>
              <a:t>11/3/2017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fornian FB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B3396-E882-4142-9E52-FC3A7FD7AC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26" r:id="rId2"/>
    <p:sldLayoutId id="2147483931" r:id="rId3"/>
    <p:sldLayoutId id="2147483932" r:id="rId4"/>
    <p:sldLayoutId id="2147483933" r:id="rId5"/>
    <p:sldLayoutId id="2147483927" r:id="rId6"/>
    <p:sldLayoutId id="2147483934" r:id="rId7"/>
    <p:sldLayoutId id="2147483928" r:id="rId8"/>
    <p:sldLayoutId id="2147483935" r:id="rId9"/>
    <p:sldLayoutId id="2147483929" r:id="rId10"/>
    <p:sldLayoutId id="2147483936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0"/>
          <a:ea typeface="ＭＳ Ｐゴシック" charset="0"/>
          <a:cs typeface="ＭＳ Ｐゴシック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94A0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EB8F0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1IYH_MbJq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cdc.gov/cholera/general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youtube.com/watch?v=bB_kbFAui-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B_kbFAui-U" TargetMode="External"/><Relationship Id="rId2" Type="http://schemas.openxmlformats.org/officeDocument/2006/relationships/hyperlink" Target="https://www.youtube.com/watch?v=qhNOxckqic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s://www.youtube.com/watch?v=wkH2Ck-gH0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s://www.youtube.com/watch?v=yq3AYiRT4no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Eq51rJQ33b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Renewing the Sectional Struggle</a:t>
            </a:r>
          </a:p>
        </p:txBody>
      </p:sp>
      <p:sp>
        <p:nvSpPr>
          <p:cNvPr id="10243" name="Subtitle 5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National Divide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Being Black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038600"/>
            <a:ext cx="4038600" cy="2667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400" dirty="0" smtClean="0">
                <a:ea typeface="+mn-ea"/>
                <a:cs typeface="+mn-cs"/>
              </a:rPr>
              <a:t>Free Blacks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400" dirty="0" smtClean="0">
                <a:ea typeface="+mn-ea"/>
                <a:cs typeface="+mn-cs"/>
              </a:rPr>
              <a:t>House Slaves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4400" dirty="0" smtClean="0">
                <a:ea typeface="+mn-ea"/>
                <a:cs typeface="+mn-cs"/>
              </a:rPr>
              <a:t>Field Slaves</a:t>
            </a:r>
          </a:p>
        </p:txBody>
      </p:sp>
      <p:pic>
        <p:nvPicPr>
          <p:cNvPr id="4" name="Picture 5" descr="fussell02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2058">
            <a:off x="6362929" y="76563"/>
            <a:ext cx="2489497" cy="3629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78" name="Picture 2" descr="http://acriticalreviewofthehelp.files.wordpress.com/2011/03/mammy01-thumb-250x3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 rot="21278350">
            <a:off x="3803084" y="1633397"/>
            <a:ext cx="2493119" cy="3231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180" name="Picture 4" descr="http://farm4.static.flickr.com/3240/2724476600_bdd1d4d8a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9073">
            <a:off x="6174833" y="3525546"/>
            <a:ext cx="2788830" cy="3140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048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4400" dirty="0">
                <a:ea typeface="+mn-ea"/>
                <a:cs typeface="+mn-cs"/>
              </a:rPr>
              <a:t>2</a:t>
            </a:r>
            <a:r>
              <a:rPr lang="en-US" sz="4400" dirty="0" smtClean="0">
                <a:ea typeface="+mn-ea"/>
                <a:cs typeface="+mn-cs"/>
              </a:rPr>
              <a:t>.  Political Issues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000" dirty="0" smtClean="0">
                <a:ea typeface="+mn-ea"/>
              </a:rPr>
              <a:t>Congressional Power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000" dirty="0" smtClean="0">
                <a:ea typeface="+mn-ea"/>
              </a:rPr>
              <a:t>New Territories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4000" dirty="0" smtClean="0">
                <a:ea typeface="+mn-ea"/>
              </a:rPr>
              <a:t>States Rights and Slavery</a:t>
            </a:r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Main Causes of the Civil War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533400" y="5791200"/>
            <a:ext cx="8153400" cy="869950"/>
          </a:xfrm>
        </p:spPr>
        <p:txBody>
          <a:bodyPr/>
          <a:lstStyle/>
          <a:p>
            <a:pPr algn="ctr" eaLnBrk="1" hangingPunct="1"/>
            <a:r>
              <a:rPr lang="en-US" altLang="en-US" sz="6000" smtClean="0"/>
              <a:t>Election of 1848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Democrat</a:t>
            </a:r>
          </a:p>
          <a:p>
            <a:pPr eaLnBrk="1" hangingPunct="1"/>
            <a:r>
              <a:rPr lang="en-US" altLang="en-US" dirty="0" smtClean="0"/>
              <a:t>Hero of the War of 1812</a:t>
            </a:r>
          </a:p>
          <a:p>
            <a:pPr eaLnBrk="1" hangingPunct="1"/>
            <a:r>
              <a:rPr lang="en-US" altLang="en-US" dirty="0" smtClean="0"/>
              <a:t>Supported popular sovereignty (safe and diplomatic)</a:t>
            </a:r>
          </a:p>
        </p:txBody>
      </p:sp>
      <p:sp>
        <p:nvSpPr>
          <p:cNvPr id="2355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Whig</a:t>
            </a:r>
          </a:p>
          <a:p>
            <a:pPr eaLnBrk="1" hangingPunct="1"/>
            <a:r>
              <a:rPr lang="en-US" altLang="en-US" smtClean="0"/>
              <a:t>Hero of the Mexican War</a:t>
            </a:r>
          </a:p>
          <a:p>
            <a:pPr eaLnBrk="1" hangingPunct="1"/>
            <a:r>
              <a:rPr lang="en-US" altLang="en-US" smtClean="0"/>
              <a:t>No official stance on slavery, but owned many slaves</a:t>
            </a:r>
          </a:p>
        </p:txBody>
      </p:sp>
      <p:sp>
        <p:nvSpPr>
          <p:cNvPr id="23557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General Lewis Cass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Zachary Taylor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26630" name="Picture 8" descr="LewisC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"/>
            <a:ext cx="178135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31" name="Picture 10" descr="zachary_taylor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52400"/>
            <a:ext cx="1880465" cy="2285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965200"/>
          </a:xfrm>
        </p:spPr>
        <p:txBody>
          <a:bodyPr/>
          <a:lstStyle/>
          <a:p>
            <a:pPr eaLnBrk="1" hangingPunct="1"/>
            <a:r>
              <a:rPr lang="en-US" altLang="en-US" smtClean="0"/>
              <a:t>Issues in the Election of 1848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4800600" cy="4572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Popular sovereignty:  citizens of each territory would determine the statutes of slavery.</a:t>
            </a:r>
          </a:p>
          <a:p>
            <a:pPr eaLnBrk="1" hangingPunct="1"/>
            <a:r>
              <a:rPr lang="en-US" altLang="en-US" dirty="0" smtClean="0"/>
              <a:t>Free Soil Party:</a:t>
            </a:r>
          </a:p>
          <a:p>
            <a:pPr lvl="1" eaLnBrk="1" hangingPunct="1"/>
            <a:r>
              <a:rPr lang="en-US" altLang="en-US" dirty="0" smtClean="0"/>
              <a:t>Nominated Van Buren</a:t>
            </a:r>
          </a:p>
          <a:p>
            <a:pPr lvl="1" eaLnBrk="1" hangingPunct="1"/>
            <a:r>
              <a:rPr lang="en-US" altLang="en-US" dirty="0" smtClean="0"/>
              <a:t>Antislavery Northerners</a:t>
            </a:r>
          </a:p>
          <a:p>
            <a:pPr lvl="1" eaLnBrk="1" hangingPunct="1"/>
            <a:r>
              <a:rPr lang="en-US" altLang="en-US" dirty="0" smtClean="0"/>
              <a:t>Supported federal aid for internal improvements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7651" name="Picture 5" descr="FreeSoilDemocracyHandbi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810000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Clayton-Bulwer Treaty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British influence in Central America was strong and even growing, despite the Monroe Doctrine</a:t>
            </a:r>
          </a:p>
          <a:p>
            <a:pPr eaLnBrk="1" hangingPunct="1"/>
            <a:r>
              <a:rPr lang="en-US" altLang="en-US" sz="2800" dirty="0" smtClean="0"/>
              <a:t>Clayton-Bulwer Treaty stated that neither the U.S. or Britain would take over the area without the other’s agreement.</a:t>
            </a:r>
          </a:p>
        </p:txBody>
      </p:sp>
      <p:pic>
        <p:nvPicPr>
          <p:cNvPr id="73730" name="Picture 2" descr="https://mstartzman.pbworks.com/f/central_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657600"/>
            <a:ext cx="3390900" cy="2956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731" name="Picture 3" descr="C:\Documents and Settings\mchanrahan\Local Settings\Temporary Internet Files\Content.IE5\B57HIG2W\MC900440379[1]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343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E5EE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E5EE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Zachary Taylor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89088"/>
            <a:ext cx="4267200" cy="496411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3200" b="1" dirty="0" smtClean="0"/>
              <a:t>Dates in Office: </a:t>
            </a:r>
            <a:r>
              <a:rPr lang="en-US" altLang="en-US" sz="3200" dirty="0" smtClean="0"/>
              <a:t>1849-1850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 smtClean="0"/>
              <a:t>Nicknames:</a:t>
            </a:r>
            <a:r>
              <a:rPr lang="en-US" altLang="en-US" sz="3200" dirty="0" smtClean="0"/>
              <a:t>  Old Rough and Ready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 smtClean="0"/>
              <a:t>Political Party: </a:t>
            </a:r>
            <a:r>
              <a:rPr lang="en-US" altLang="en-US" sz="3200" dirty="0" smtClean="0"/>
              <a:t>Whig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200" b="1" dirty="0" smtClean="0"/>
              <a:t>Major Events:</a:t>
            </a:r>
          </a:p>
          <a:p>
            <a:pPr eaLnBrk="1" hangingPunct="1"/>
            <a:r>
              <a:rPr lang="en-US" altLang="en-US" sz="3200" dirty="0" smtClean="0"/>
              <a:t>Clayton-Bulwer Treaty</a:t>
            </a:r>
          </a:p>
          <a:p>
            <a:pPr eaLnBrk="1" hangingPunct="1"/>
            <a:r>
              <a:rPr lang="en-US" altLang="en-US" sz="3200" dirty="0" smtClean="0"/>
              <a:t>Died in office from cholera</a:t>
            </a:r>
          </a:p>
          <a:p>
            <a:pPr eaLnBrk="1" hangingPunct="1"/>
            <a:r>
              <a:rPr lang="en-US" altLang="en-US" sz="1200" dirty="0">
                <a:hlinkClick r:id="rId2"/>
              </a:rPr>
              <a:t>http://www.cdc.gov/cholera/general</a:t>
            </a:r>
            <a:r>
              <a:rPr lang="en-US" altLang="en-US" sz="1200" dirty="0" smtClean="0">
                <a:hlinkClick r:id="rId2"/>
              </a:rPr>
              <a:t>/</a:t>
            </a:r>
            <a:r>
              <a:rPr lang="en-US" altLang="en-US" sz="1200" dirty="0" smtClean="0"/>
              <a:t> </a:t>
            </a:r>
          </a:p>
        </p:txBody>
      </p:sp>
      <p:pic>
        <p:nvPicPr>
          <p:cNvPr id="5" name="Picture 2" descr="http://www.visitingdc.com/images/millard-fillmore-pictur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12719" r="12719"/>
          <a:stretch>
            <a:fillRect/>
          </a:stretch>
        </p:blipFill>
        <p:spPr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64" name="Picture 2" descr="File:Zachary Taylor restored and cropped.pn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633413"/>
            <a:ext cx="4445000" cy="752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Forty Nin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7057">
            <a:off x="6622305" y="2442494"/>
            <a:ext cx="2388161" cy="3221426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California Joins the Union</a:t>
            </a:r>
          </a:p>
        </p:txBody>
      </p:sp>
      <p:sp>
        <p:nvSpPr>
          <p:cNvPr id="27652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6248400" cy="5029200"/>
          </a:xfrm>
        </p:spPr>
        <p:txBody>
          <a:bodyPr/>
          <a:lstStyle/>
          <a:p>
            <a:pPr eaLnBrk="1" hangingPunct="1"/>
            <a:r>
              <a:rPr lang="en-US" altLang="en-US" sz="3800" dirty="0" smtClean="0"/>
              <a:t>CA Gold Rush </a:t>
            </a:r>
            <a:r>
              <a:rPr lang="en-US" altLang="en-US" sz="3800" dirty="0" smtClean="0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sz="3800" dirty="0" smtClean="0">
                <a:sym typeface="Wingdings" pitchFamily="2" charset="2"/>
              </a:rPr>
              <a:t> population boom </a:t>
            </a:r>
            <a:r>
              <a:rPr lang="en-US" altLang="en-US" sz="3800" dirty="0" smtClean="0">
                <a:latin typeface="Wingdings" pitchFamily="2" charset="2"/>
                <a:sym typeface="Wingdings" pitchFamily="2" charset="2"/>
              </a:rPr>
              <a:t> </a:t>
            </a:r>
            <a:r>
              <a:rPr lang="en-US" altLang="en-US" sz="3800" dirty="0" smtClean="0">
                <a:sym typeface="Wingdings" pitchFamily="2" charset="2"/>
              </a:rPr>
              <a:t>CA able to bypass territorial stage and request entrance into the union as a free state</a:t>
            </a:r>
            <a:endParaRPr lang="en-US" altLang="en-US" sz="3800" dirty="0" smtClean="0"/>
          </a:p>
          <a:p>
            <a:pPr eaLnBrk="1" hangingPunct="1"/>
            <a:r>
              <a:rPr lang="en-US" altLang="en-US" sz="3800" dirty="0" smtClean="0"/>
              <a:t>Would have disrupted the 15-15 balance in the Senate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7653" name="Picture 4" descr="MC900439832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5"/>
          <a:stretch>
            <a:fillRect/>
          </a:stretch>
        </p:blipFill>
        <p:spPr bwMode="auto">
          <a:xfrm>
            <a:off x="6934200" y="4876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of an Era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610600" cy="44958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Congressional Debate of 1850 - the “Immortal Trio” gives suggestions</a:t>
            </a:r>
          </a:p>
          <a:p>
            <a:pPr lvl="1" eaLnBrk="1" hangingPunct="1"/>
            <a:r>
              <a:rPr lang="en-US" altLang="en-US" sz="2000" dirty="0" smtClean="0"/>
              <a:t>Clay – The Great Compromiser, suggested compromise</a:t>
            </a:r>
          </a:p>
          <a:p>
            <a:pPr lvl="1" eaLnBrk="1" hangingPunct="1"/>
            <a:r>
              <a:rPr lang="en-US" altLang="en-US" sz="2000" dirty="0" smtClean="0"/>
              <a:t>Webster – supported compromise and a stricter fugitive slave law</a:t>
            </a:r>
          </a:p>
          <a:p>
            <a:pPr lvl="1" eaLnBrk="1" hangingPunct="1"/>
            <a:r>
              <a:rPr lang="en-US" altLang="en-US" sz="2000" dirty="0" smtClean="0"/>
              <a:t>Calhoun – the Great Nullifier, suggested to leave slavery alone, but elect two presidents – one from the North and one from the South</a:t>
            </a:r>
          </a:p>
        </p:txBody>
      </p:sp>
      <p:pic>
        <p:nvPicPr>
          <p:cNvPr id="30723" name="Picture 5" descr="henrycla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114800"/>
            <a:ext cx="1874838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4" name="Picture 7" descr="jccalho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038600"/>
            <a:ext cx="1590675" cy="26107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5" name="Picture 9" descr="webster-portrait"/>
          <p:cNvPicPr>
            <a:picLocks noChangeAspect="1" noChangeArrowheads="1"/>
          </p:cNvPicPr>
          <p:nvPr/>
        </p:nvPicPr>
        <p:blipFill>
          <a:blip r:embed="rId4" cstate="print"/>
          <a:srcRect l="4376" t="9677" r="8423"/>
          <a:stretch>
            <a:fillRect/>
          </a:stretch>
        </p:blipFill>
        <p:spPr bwMode="auto">
          <a:xfrm>
            <a:off x="3429000" y="4038600"/>
            <a:ext cx="2084614" cy="26531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Compromise of 1850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Stricter Fugitive Slave Law enacted (“Bloodhound Bill”)</a:t>
            </a:r>
            <a:endParaRPr lang="en-US" altLang="en-US" sz="2800" dirty="0" smtClean="0"/>
          </a:p>
          <a:p>
            <a:pPr eaLnBrk="1" hangingPunct="1"/>
            <a:r>
              <a:rPr lang="en-US" altLang="en-US" sz="3200" dirty="0" smtClean="0"/>
              <a:t>Popular sovereignty in Mexican Cession lands (negates MO Comp.)</a:t>
            </a:r>
          </a:p>
          <a:p>
            <a:pPr eaLnBrk="1" hangingPunct="1"/>
            <a:r>
              <a:rPr lang="en-US" altLang="en-US" sz="3200" dirty="0" smtClean="0"/>
              <a:t>Admission of CA as a free state; NM and UT allowed to decide by popular sovereignty</a:t>
            </a:r>
          </a:p>
          <a:p>
            <a:pPr eaLnBrk="1" hangingPunct="1"/>
            <a:r>
              <a:rPr lang="en-US" altLang="en-US" sz="3200" dirty="0" smtClean="0"/>
              <a:t>The slave </a:t>
            </a:r>
            <a:r>
              <a:rPr lang="en-US" altLang="en-US" sz="3200" b="1" i="1" dirty="0" smtClean="0"/>
              <a:t>trade</a:t>
            </a:r>
            <a:r>
              <a:rPr lang="en-US" altLang="en-US" sz="3200" dirty="0" smtClean="0"/>
              <a:t> was abolished in D.C., symbolically shows that the nation is taking a stance on the subject</a:t>
            </a:r>
          </a:p>
          <a:p>
            <a:pPr eaLnBrk="1" hangingPunct="1"/>
            <a:endParaRPr lang="en-US" altLang="en-US" sz="2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An Escalating Problem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2" descr="C:\Users\Macie\AppData\Local\Microsoft\Windows\Temporary Internet Files\Content.IE5\S2Y0SWEV\MC90001352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19488"/>
            <a:ext cx="1676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253622">
            <a:off x="707882" y="3148977"/>
            <a:ext cx="20185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+mn-ea"/>
              </a:rPr>
              <a:t>36°30’</a:t>
            </a:r>
          </a:p>
        </p:txBody>
      </p:sp>
      <p:pic>
        <p:nvPicPr>
          <p:cNvPr id="30726" name="Picture 3" descr="C:\Users\Macie\AppData\Local\Microsoft\Windows\Temporary Internet Files\Content.IE5\V1L6F010\MC910216336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5430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C:\Users\Macie\AppData\Local\Microsoft\Windows\Temporary Internet Files\Content.IE5\J1OLQHC9\MC90001353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5418">
            <a:off x="6400800" y="1090613"/>
            <a:ext cx="1146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19600" y="5105400"/>
            <a:ext cx="4586288" cy="17526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80000"/>
              </a:lnSpc>
              <a:defRPr/>
            </a:pPr>
            <a:r>
              <a:rPr lang="en-US" altLang="en-US" sz="4100" b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do these decisions have in common?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indent="-742950" eaLnBrk="1" hangingPunct="1">
              <a:buFont typeface="Wingdings" charset="0"/>
              <a:buAutoNum type="arabicPeriod"/>
              <a:defRPr/>
            </a:pPr>
            <a:r>
              <a:rPr lang="en-US" sz="4400" dirty="0" smtClean="0">
                <a:ea typeface="ＭＳ Ｐゴシック" charset="0"/>
              </a:rPr>
              <a:t>Sectional </a:t>
            </a:r>
            <a:r>
              <a:rPr lang="en-US" sz="4400" dirty="0">
                <a:ea typeface="ＭＳ Ｐゴシック" charset="0"/>
              </a:rPr>
              <a:t>Issues</a:t>
            </a:r>
          </a:p>
          <a:p>
            <a:pPr marL="366713" lvl="1" indent="0" eaLnBrk="1" hangingPunct="1">
              <a:buFont typeface="Wingdings 2" charset="0"/>
              <a:buNone/>
              <a:defRPr/>
            </a:pPr>
            <a:r>
              <a:rPr lang="en-US" sz="4000" dirty="0" smtClean="0">
                <a:ea typeface="ＭＳ Ｐゴシック" charset="0"/>
              </a:rPr>
              <a:t>Social </a:t>
            </a:r>
            <a:r>
              <a:rPr lang="en-US" sz="4000" dirty="0">
                <a:ea typeface="ＭＳ Ｐゴシック" charset="0"/>
              </a:rPr>
              <a:t>differences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4000" dirty="0">
                <a:ea typeface="ＭＳ Ｐゴシック" charset="0"/>
              </a:rPr>
              <a:t>Economic differences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4000" dirty="0" smtClean="0">
                <a:ea typeface="ＭＳ Ｐゴシック" charset="0"/>
              </a:rPr>
              <a:t>Cultural </a:t>
            </a:r>
            <a:r>
              <a:rPr lang="en-US" sz="4000" dirty="0">
                <a:ea typeface="ＭＳ Ｐゴシック" charset="0"/>
              </a:rPr>
              <a:t>differences</a:t>
            </a: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Main Causes of the Civil War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Millard Fillmore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Dates in Office: </a:t>
            </a:r>
            <a:r>
              <a:rPr lang="en-US" altLang="en-US" dirty="0" smtClean="0"/>
              <a:t>July 10, 1850 - 1853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Nicknames: </a:t>
            </a:r>
            <a:r>
              <a:rPr lang="en-US" altLang="en-US" dirty="0" smtClean="0"/>
              <a:t>The Accidental Preside</a:t>
            </a:r>
            <a:r>
              <a:rPr lang="en-US" altLang="en-US" b="1" dirty="0" smtClean="0"/>
              <a:t>nt</a:t>
            </a:r>
            <a:endParaRPr lang="en-US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Political Party: </a:t>
            </a:r>
            <a:r>
              <a:rPr lang="en-US" altLang="en-US" dirty="0" smtClean="0"/>
              <a:t>Whig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 dirty="0" smtClean="0"/>
              <a:t>Major Events: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Compromise of 1850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Treaty of Kanagawa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98306" name="Picture 2" descr="http://www.visitingdc.com/images/millard-fillmore-pictur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12719" r="12719"/>
          <a:stretch>
            <a:fillRect/>
          </a:stretch>
        </p:blipFill>
        <p:spPr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04800" y="5680075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End of the Whigs – Election of 1852</a:t>
            </a:r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Democrat</a:t>
            </a:r>
          </a:p>
          <a:p>
            <a:pPr eaLnBrk="1" hangingPunct="1"/>
            <a:r>
              <a:rPr lang="en-US" altLang="en-US" smtClean="0"/>
              <a:t>Supported both the Compromise of 1850 and the Fugitive Slave Law</a:t>
            </a:r>
          </a:p>
        </p:txBody>
      </p:sp>
      <p:sp>
        <p:nvSpPr>
          <p:cNvPr id="32772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/>
              <a:t>Whig</a:t>
            </a:r>
          </a:p>
          <a:p>
            <a:pPr eaLnBrk="1" hangingPunct="1"/>
            <a:r>
              <a:rPr lang="en-US" altLang="en-US" sz="2000" dirty="0" smtClean="0"/>
              <a:t>Mexican-American War hero</a:t>
            </a:r>
          </a:p>
          <a:p>
            <a:pPr eaLnBrk="1" hangingPunct="1"/>
            <a:r>
              <a:rPr lang="en-US" altLang="en-US" sz="2000" dirty="0" smtClean="0"/>
              <a:t>Supported both the Compromise of 1850 and the Fugitive Slave Law</a:t>
            </a:r>
          </a:p>
          <a:p>
            <a:pPr eaLnBrk="1" hangingPunct="1"/>
            <a:r>
              <a:rPr lang="en-US" altLang="en-US" sz="2000" dirty="0" smtClean="0"/>
              <a:t>Party split over supporting the cause or the candidate</a:t>
            </a:r>
          </a:p>
          <a:p>
            <a:pPr eaLnBrk="1" hangingPunct="1"/>
            <a:r>
              <a:rPr lang="en-US" altLang="en-US" sz="2000" dirty="0" smtClean="0"/>
              <a:t>End of the Whigs</a:t>
            </a:r>
          </a:p>
        </p:txBody>
      </p:sp>
      <p:sp>
        <p:nvSpPr>
          <p:cNvPr id="32773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altLang="en-US" smtClean="0"/>
              <a:t>Franklin  Pierce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Winfield Scott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32775" name="Picture 2" descr="File:Franklin Pierce by GPA Healy, 1858.jpg">
            <a:hlinkClick r:id="" action="ppaction://hlinkfil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"/>
            <a:ext cx="21732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www.evanfriss.com/wp-content/uploads/2010/12/Winfield-Sc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28600"/>
            <a:ext cx="1948180" cy="2476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Competition for Kansas</a:t>
            </a:r>
          </a:p>
        </p:txBody>
      </p:sp>
      <p:sp>
        <p:nvSpPr>
          <p:cNvPr id="33795" name="Rectangle 3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17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Kansas-Nebraska territory open for popular sovereignty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The unspoken understanding during the Kansas-Nebraska Act was that Kansas would go slave and Nebraska free</a:t>
            </a:r>
          </a:p>
        </p:txBody>
      </p:sp>
      <p:pic>
        <p:nvPicPr>
          <p:cNvPr id="70658" name="Picture 2" descr="http://www.vectorsite.net/twcw_01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505200"/>
            <a:ext cx="5721350" cy="31908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Competition for Kansas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5638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 smtClean="0"/>
              <a:t>Northern “Free </a:t>
            </a:r>
            <a:r>
              <a:rPr lang="en-US" altLang="en-US" sz="2700" dirty="0" err="1" smtClean="0"/>
              <a:t>Soilers</a:t>
            </a:r>
            <a:r>
              <a:rPr lang="en-US" altLang="en-US" sz="2700" dirty="0" smtClean="0"/>
              <a:t>” move to Kansas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 smtClean="0"/>
              <a:t>“Border ruffians” jump the border to sway the election in favor of slavery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 smtClean="0"/>
              <a:t>Free </a:t>
            </a:r>
            <a:r>
              <a:rPr lang="en-US" altLang="en-US" sz="2700" dirty="0" err="1" smtClean="0"/>
              <a:t>soilers</a:t>
            </a:r>
            <a:r>
              <a:rPr lang="en-US" altLang="en-US" sz="2700" dirty="0" smtClean="0"/>
              <a:t> argue the election was rigged and drew up the Topeka Constitution </a:t>
            </a:r>
            <a:r>
              <a:rPr lang="en-US" altLang="en-US" sz="2700" dirty="0" smtClean="0">
                <a:latin typeface="Wingdings" pitchFamily="2" charset="2"/>
                <a:sym typeface="Wingdings" pitchFamily="2" charset="2"/>
              </a:rPr>
              <a:t></a:t>
            </a:r>
            <a:r>
              <a:rPr lang="en-US" altLang="en-US" sz="2700" dirty="0" smtClean="0"/>
              <a:t> </a:t>
            </a:r>
            <a:r>
              <a:rPr lang="en-US" altLang="en-US" sz="2700" dirty="0" err="1" smtClean="0"/>
              <a:t>LeCompton</a:t>
            </a:r>
            <a:r>
              <a:rPr lang="en-US" altLang="en-US" sz="2700" dirty="0" smtClean="0"/>
              <a:t> Constitution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dirty="0" smtClean="0"/>
              <a:t>Results:</a:t>
            </a:r>
          </a:p>
          <a:p>
            <a:pPr lvl="1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en-US" altLang="en-US" sz="2400" dirty="0" smtClean="0"/>
              <a:t>Division of the Democratic party</a:t>
            </a:r>
          </a:p>
          <a:p>
            <a:pPr lvl="1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en-US" altLang="en-US" sz="2400" dirty="0" smtClean="0"/>
              <a:t>Kansas in limbo</a:t>
            </a:r>
          </a:p>
          <a:p>
            <a:pPr lvl="1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en-US" altLang="en-US" sz="2400" dirty="0" smtClean="0"/>
              <a:t>Slavery problem still not solved</a:t>
            </a:r>
          </a:p>
        </p:txBody>
      </p:sp>
      <p:pic>
        <p:nvPicPr>
          <p:cNvPr id="34820" name="Picture 2" descr="http://www.pbs.org/weta/thewest/program/episodes/four/images/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88607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3581400" cy="1803400"/>
          </a:xfrm>
          <a:extLst>
            <a:ext uri="{FAA26D3D-D897-4be2-8F04-BA451C77F1D7}"/>
          </a:extLst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chemeClr val="accent3"/>
                </a:solidFill>
                <a:latin typeface="Chiller" pitchFamily="82" charset="0"/>
                <a:ea typeface="+mj-ea"/>
                <a:cs typeface="+mj-cs"/>
              </a:rPr>
              <a:t>Bleeding Kansas</a:t>
            </a:r>
            <a:endParaRPr lang="en-US" sz="6000" b="1" dirty="0">
              <a:ln/>
              <a:solidFill>
                <a:schemeClr val="accent3"/>
              </a:solidFill>
              <a:latin typeface="Chiller" pitchFamily="82" charset="0"/>
              <a:ea typeface="+mj-ea"/>
              <a:cs typeface="+mj-cs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14800" y="228600"/>
            <a:ext cx="4876800" cy="64770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John Brown: A violent abolitionist who used militant actions to abolish slavery</a:t>
            </a:r>
          </a:p>
          <a:p>
            <a:pPr lvl="1" eaLnBrk="1" hangingPunct="1"/>
            <a:r>
              <a:rPr lang="en-US" altLang="en-US" sz="2000" smtClean="0"/>
              <a:t>Bleeding Kansas/Pottawatomie Creek</a:t>
            </a:r>
          </a:p>
          <a:p>
            <a:pPr lvl="1" eaLnBrk="1" hangingPunct="1"/>
            <a:r>
              <a:rPr lang="en-US" altLang="en-US" sz="2000" smtClean="0"/>
              <a:t>Raid on Harper’s Ferry</a:t>
            </a:r>
          </a:p>
          <a:p>
            <a:pPr eaLnBrk="1" hangingPunct="1"/>
            <a:r>
              <a:rPr lang="en-US" altLang="en-US" sz="2400" smtClean="0"/>
              <a:t>Sen. Charles Sumner (northern abolitionist) insulted the family of a South Carolina congressman in his “crime Against Kansas” speech. "Bully" Brooks beat Sumner with a walking cane. </a:t>
            </a:r>
          </a:p>
          <a:p>
            <a:pPr lvl="1" eaLnBrk="1" hangingPunct="1"/>
            <a:r>
              <a:rPr lang="en-US" altLang="en-US" sz="2000" smtClean="0"/>
              <a:t>Sumner's "Crime Against Kansas" speech became a rallying point for the North</a:t>
            </a:r>
          </a:p>
          <a:p>
            <a:pPr lvl="1" eaLnBrk="1" hangingPunct="1"/>
            <a:r>
              <a:rPr lang="en-US" altLang="en-US" sz="2000" smtClean="0"/>
              <a:t>Brooks became something of a Southern cult hero</a:t>
            </a:r>
          </a:p>
          <a:p>
            <a:pPr lvl="1" eaLnBrk="1" hangingPunct="1"/>
            <a:r>
              <a:rPr lang="en-US" altLang="en-US" sz="2000" smtClean="0"/>
              <a:t>Clear that compromise was now over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400" smtClean="0"/>
          </a:p>
        </p:txBody>
      </p:sp>
      <p:pic>
        <p:nvPicPr>
          <p:cNvPr id="4" name="Picture 2" descr="File:John Brown daguerreotype c1856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57400"/>
            <a:ext cx="3505200" cy="4383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ile:Southern Chival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1287"/>
            <a:ext cx="9144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Franklin Pierce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088"/>
            <a:ext cx="4495800" cy="5040312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Dates in Office: </a:t>
            </a:r>
            <a:r>
              <a:rPr lang="en-US" dirty="0" smtClean="0">
                <a:ea typeface="+mn-ea"/>
                <a:cs typeface="+mn-cs"/>
              </a:rPr>
              <a:t>1853-1857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Nicknames: </a:t>
            </a:r>
            <a:r>
              <a:rPr lang="en-US" dirty="0" smtClean="0">
                <a:ea typeface="+mn-ea"/>
                <a:cs typeface="+mn-cs"/>
              </a:rPr>
              <a:t>Young Hickory of the Granite Hills, Handsome Frank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Political Party: </a:t>
            </a:r>
            <a:r>
              <a:rPr lang="en-US" dirty="0" smtClean="0">
                <a:ea typeface="+mn-ea"/>
                <a:cs typeface="+mn-cs"/>
              </a:rPr>
              <a:t>Democrat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" charset="0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Major Events:</a:t>
            </a:r>
          </a:p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Gadsden Purchase</a:t>
            </a:r>
          </a:p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Kansas-Nebraska Act</a:t>
            </a:r>
          </a:p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Bleeding Kansas</a:t>
            </a:r>
          </a:p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Ostend Manifesto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6868" name="Picture 2" descr="File:Franklin Pierce by GPA Healy, 1858.jpg">
            <a:hlinkClick r:id="" action="ppaction://hlinkfil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2600"/>
            <a:ext cx="3992563" cy="61801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3.  Abolitionism</a:t>
            </a:r>
          </a:p>
          <a:p>
            <a:pPr lvl="1" eaLnBrk="1" hangingPunct="1"/>
            <a:r>
              <a:rPr lang="en-US" altLang="en-US" sz="4000" dirty="0" smtClean="0">
                <a:solidFill>
                  <a:srgbClr val="898989"/>
                </a:solidFill>
              </a:rPr>
              <a:t>Slave Rebellion</a:t>
            </a:r>
          </a:p>
          <a:p>
            <a:pPr lvl="1" eaLnBrk="1" hangingPunct="1"/>
            <a:r>
              <a:rPr lang="en-US" altLang="en-US" sz="4000" i="1" dirty="0" smtClean="0">
                <a:solidFill>
                  <a:srgbClr val="898989"/>
                </a:solidFill>
              </a:rPr>
              <a:t>Uncle Tom’s Cabin</a:t>
            </a:r>
          </a:p>
          <a:p>
            <a:pPr lvl="1" eaLnBrk="1" hangingPunct="1"/>
            <a:r>
              <a:rPr lang="en-US" altLang="en-US" sz="4000" dirty="0" smtClean="0">
                <a:solidFill>
                  <a:srgbClr val="898989"/>
                </a:solidFill>
              </a:rPr>
              <a:t>Abolitionists</a:t>
            </a:r>
          </a:p>
        </p:txBody>
      </p: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Main Causes of the Civil War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r" eaLnBrk="1" hangingPunct="1"/>
            <a:r>
              <a:rPr lang="en-US" altLang="en-US" sz="5400" smtClean="0"/>
              <a:t>Methods of Rebellion</a:t>
            </a:r>
          </a:p>
        </p:txBody>
      </p:sp>
      <p:sp>
        <p:nvSpPr>
          <p:cNvPr id="38915" name="Rectangle 3"/>
          <p:cNvSpPr>
            <a:spLocks noGrp="1"/>
          </p:cNvSpPr>
          <p:nvPr>
            <p:ph sz="quarter" idx="1"/>
          </p:nvPr>
        </p:nvSpPr>
        <p:spPr>
          <a:xfrm>
            <a:off x="182563" y="1600200"/>
            <a:ext cx="4694237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Slaves rebelled by breaking tools, working at a slower pace, stealing from their masters, or feigning sick.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Nat Turner’s Rebellion (1831)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Believed he’d been sent by God to release fellow slaves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Rallied 75 other slaves; murdered master and his family and 50 other whites in the area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/>
              <a:t>VA militia put down the rebellion; Turner was hanged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36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58700" tIns="0" rIns="158700" bIns="0" anchor="ctr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94A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alifornian FB" pitchFamily="18" charset="0"/>
              </a:rPr>
              <a:t> </a:t>
            </a:r>
          </a:p>
        </p:txBody>
      </p:sp>
      <p:pic>
        <p:nvPicPr>
          <p:cNvPr id="44034" name="Picture 2" descr="http://www.johnhorse.com/images/slav/types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888" y="2057400"/>
            <a:ext cx="4094162" cy="31242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Consequences for Slaves</a:t>
            </a:r>
          </a:p>
        </p:txBody>
      </p:sp>
      <p:pic>
        <p:nvPicPr>
          <p:cNvPr id="39939" name="Picture 9" descr="be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482">
            <a:off x="166688" y="1439863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11" descr="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808">
            <a:off x="6007100" y="3819525"/>
            <a:ext cx="30765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slave-b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371600"/>
            <a:ext cx="34671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7" descr="w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7442">
            <a:off x="6019800" y="1143000"/>
            <a:ext cx="31242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200" smtClean="0"/>
              <a:t>Stresses to the Slave System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10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Underground Railroad:  Escape system set up by white abolitionists and former slaves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Harriet Tubman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 smtClean="0"/>
              <a:t>Negro spirituals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 dirty="0" smtClean="0"/>
              <a:t>Gag Resolution (1836): required all anti-slavery appeals to be tabled without debate in the House of Representatives</a:t>
            </a:r>
          </a:p>
        </p:txBody>
      </p:sp>
      <p:pic>
        <p:nvPicPr>
          <p:cNvPr id="29699" name="Picture 5" descr="harriet_tub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447800"/>
            <a:ext cx="2943225" cy="4867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mtClean="0"/>
              <a:t>Life in the North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 sz="3200" smtClean="0"/>
              <a:t>Socially:  Despite the existence of a wealthy class, there was more social mobility than the South.  Class distinctions were less severe than the South.</a:t>
            </a:r>
          </a:p>
          <a:p>
            <a:r>
              <a:rPr lang="en-US" altLang="en-US" sz="3200" smtClean="0"/>
              <a:t>Economically:  Known for lumber, manufacturing, shipping, and banking/trade</a:t>
            </a:r>
          </a:p>
          <a:p>
            <a:r>
              <a:rPr lang="en-US" altLang="en-US" sz="3200" smtClean="0"/>
              <a:t>Culturally:  North more community-based, more metropolitan, more egalitarian</a:t>
            </a: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cwp65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614738" cy="4648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itle 3"/>
          <p:cNvSpPr>
            <a:spLocks noGrp="1"/>
          </p:cNvSpPr>
          <p:nvPr>
            <p:ph type="title"/>
          </p:nvPr>
        </p:nvSpPr>
        <p:spPr>
          <a:xfrm>
            <a:off x="533400" y="274638"/>
            <a:ext cx="4572000" cy="1477962"/>
          </a:xfrm>
        </p:spPr>
        <p:txBody>
          <a:bodyPr/>
          <a:lstStyle/>
          <a:p>
            <a:pPr eaLnBrk="1" hangingPunct="1"/>
            <a:r>
              <a:rPr lang="en-US" altLang="en-US" sz="4800" smtClean="0"/>
              <a:t>Uncle Tom’s Cabin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905000"/>
            <a:ext cx="4724400" cy="4525963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Written by Harriet Beecher Stowe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dirty="0">
                <a:ea typeface="+mn-ea"/>
                <a:cs typeface="+mn-cs"/>
              </a:rPr>
              <a:t>novel dramatizing the cruelties of slavery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It touched readers emotionally and created widespread antislavery support among northerners</a:t>
            </a:r>
            <a:r>
              <a:rPr lang="en-US" dirty="0" smtClean="0">
                <a:ea typeface="+mn-ea"/>
                <a:cs typeface="+mn-cs"/>
              </a:rPr>
              <a:t>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6" name="Picture 7" descr="Harriet Beecher Stowe"/>
          <p:cNvPicPr>
            <a:picLocks noChangeAspect="1" noChangeArrowheads="1"/>
          </p:cNvPicPr>
          <p:nvPr/>
        </p:nvPicPr>
        <p:blipFill>
          <a:blip r:embed="rId4" cstate="print">
            <a:lum bright="-12000" contrast="6000"/>
          </a:blip>
          <a:srcRect b="1370"/>
          <a:stretch>
            <a:fillRect/>
          </a:stretch>
        </p:blipFill>
        <p:spPr bwMode="auto">
          <a:xfrm>
            <a:off x="4800600" y="4572000"/>
            <a:ext cx="1609572" cy="1981200"/>
          </a:xfrm>
          <a:prstGeom prst="ellipse">
            <a:avLst/>
          </a:prstGeom>
          <a:noFill/>
          <a:ln w="76200">
            <a:solidFill>
              <a:schemeClr val="tx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Different perspectives of the book: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3011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381000" y="1143000"/>
            <a:ext cx="4040188" cy="71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en-US" altLang="en-US" smtClean="0"/>
              <a:t>Northerners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715963"/>
          </a:xfrm>
        </p:spPr>
        <p:txBody>
          <a:bodyPr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Southerners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9460" name="Picture 6" descr="http://home.att.net/~dagmark/readin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74080"/>
            <a:ext cx="3417888" cy="48378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1" name="Picture 8" descr="http://walternelson.com/dr/sites/default/files/imagepicker/w/walter/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93235"/>
            <a:ext cx="3200400" cy="4812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Oval Callout 13"/>
          <p:cNvSpPr/>
          <p:nvPr/>
        </p:nvSpPr>
        <p:spPr>
          <a:xfrm>
            <a:off x="4038600" y="3097213"/>
            <a:ext cx="2438400" cy="1676400"/>
          </a:xfrm>
          <a:prstGeom prst="wedgeEllipseCallout">
            <a:avLst>
              <a:gd name="adj1" fmla="val 77118"/>
              <a:gd name="adj2" fmla="val -173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“What kinda Yankee abolitionist propaganda is this?!”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722563" y="1573213"/>
            <a:ext cx="2438400" cy="1524000"/>
          </a:xfrm>
          <a:prstGeom prst="wedgeEllipseCallout">
            <a:avLst>
              <a:gd name="adj1" fmla="val -50483"/>
              <a:gd name="adj2" fmla="val 58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fornian FB" pitchFamily="18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“What a horribly cruel system!”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Early Abolitionism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724400" cy="49530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American Colonization Society- founded in 1817; focused on transporting the blacks back to Africa.</a:t>
            </a:r>
          </a:p>
          <a:p>
            <a:pPr lvl="1" eaLnBrk="1" hangingPunct="1"/>
            <a:r>
              <a:rPr lang="en-US" altLang="en-US" sz="3200" dirty="0" smtClean="0"/>
              <a:t>Republic of Liberia- founded in 1822 as a place for former slaves.</a:t>
            </a:r>
          </a:p>
        </p:txBody>
      </p:sp>
      <p:pic>
        <p:nvPicPr>
          <p:cNvPr id="37892" name="Picture 9" descr="liberia_map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05000"/>
            <a:ext cx="3739551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Radical Abolitionism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876800" cy="495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William Lloyd Garrison</a:t>
            </a:r>
          </a:p>
          <a:p>
            <a:pPr lvl="1" eaLnBrk="1" hangingPunct="1"/>
            <a:r>
              <a:rPr lang="en-US" altLang="en-US" sz="3200" i="1" dirty="0" smtClean="0"/>
              <a:t>The Liberator</a:t>
            </a:r>
            <a:r>
              <a:rPr lang="en-US" altLang="en-US" sz="3200" dirty="0" smtClean="0"/>
              <a:t>; </a:t>
            </a:r>
          </a:p>
          <a:p>
            <a:pPr lvl="1" eaLnBrk="1" hangingPunct="1"/>
            <a:r>
              <a:rPr lang="en-US" altLang="en-US" sz="3200" dirty="0" smtClean="0"/>
              <a:t>American Anti-Slavery Society</a:t>
            </a:r>
          </a:p>
          <a:p>
            <a:pPr lvl="1" eaLnBrk="1" hangingPunct="1"/>
            <a:r>
              <a:rPr lang="en-US" altLang="en-US" sz="3200" dirty="0" smtClean="0"/>
              <a:t>Promoted "immediate and uncompensated emancipation" of slaves in the United States</a:t>
            </a:r>
          </a:p>
        </p:txBody>
      </p:sp>
      <p:pic>
        <p:nvPicPr>
          <p:cNvPr id="24581" name="Picture 5" descr="wlgarri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3257550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Radical Abolitionism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724400" cy="4867275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hlinkClick r:id="rId2"/>
              </a:rPr>
              <a:t>John Brown: </a:t>
            </a:r>
            <a:r>
              <a:rPr lang="en-US" altLang="en-US" sz="2400" dirty="0" smtClean="0"/>
              <a:t>A violent abolitionist who used militant actions to abolish slavery</a:t>
            </a:r>
          </a:p>
          <a:p>
            <a:pPr lvl="1" eaLnBrk="1" hangingPunct="1"/>
            <a:r>
              <a:rPr lang="en-US" altLang="en-US" sz="2000" dirty="0" smtClean="0"/>
              <a:t>Bleeding Kansas at Pottawatomie Creek</a:t>
            </a:r>
          </a:p>
          <a:p>
            <a:pPr eaLnBrk="1" hangingPunct="1"/>
            <a:r>
              <a:rPr lang="en-US" altLang="en-US" sz="2400" dirty="0" smtClean="0"/>
              <a:t>Raid on Harper’s Ferry: Brown raided a federal arsenal in hopes of inciting slave rebellion. It failed, and he was tried, convicted, and hanged.</a:t>
            </a:r>
          </a:p>
          <a:p>
            <a:pPr eaLnBrk="1" hangingPunct="1"/>
            <a:r>
              <a:rPr lang="en-US" altLang="en-US" sz="2400" dirty="0" smtClean="0"/>
              <a:t>He became an instant martyr for the abolitionist cause.</a:t>
            </a:r>
          </a:p>
        </p:txBody>
      </p:sp>
      <p:pic>
        <p:nvPicPr>
          <p:cNvPr id="46084" name="Picture 2" descr="File:John Brown daguerreotype c1856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925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Radical Abolitionism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3886200" cy="45259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u="sng" dirty="0" smtClean="0">
                <a:ea typeface="+mn-ea"/>
                <a:cs typeface="+mn-cs"/>
              </a:rPr>
              <a:t>Sojourner Truth</a:t>
            </a:r>
            <a:r>
              <a:rPr lang="en-US" dirty="0" smtClean="0">
                <a:ea typeface="+mn-ea"/>
                <a:cs typeface="+mn-cs"/>
              </a:rPr>
              <a:t>- freed black woman who fought for black emancipation and women's rights.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u="sng" dirty="0" smtClean="0">
                <a:ea typeface="+mn-ea"/>
                <a:cs typeface="+mn-cs"/>
              </a:rPr>
              <a:t>Frederick Douglass</a:t>
            </a:r>
            <a:r>
              <a:rPr lang="en-US" dirty="0" smtClean="0">
                <a:ea typeface="+mn-ea"/>
                <a:cs typeface="+mn-cs"/>
              </a:rPr>
              <a:t>- lectured widely for abolitionism; looked to politics to end slavery. Was a consultant for Abraham Lincoln.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9939" name="Picture 9" descr="frederick-dougla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667000"/>
            <a:ext cx="2833688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940" name="Picture 7" descr="423px-Sojourner_Truth_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6175" y="0"/>
            <a:ext cx="2917825" cy="4133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DRED-SCOTT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/>
          <a:stretch>
            <a:fillRect/>
          </a:stretch>
        </p:blipFill>
        <p:spPr bwMode="auto">
          <a:xfrm>
            <a:off x="5257800" y="1905000"/>
            <a:ext cx="3684588" cy="4495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813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i="1" dirty="0" smtClean="0"/>
              <a:t>Dred Scott v. Sanford, </a:t>
            </a:r>
            <a:r>
              <a:rPr lang="en-US" altLang="en-US" sz="4000" dirty="0" smtClean="0"/>
              <a:t>1857</a:t>
            </a:r>
          </a:p>
        </p:txBody>
      </p:sp>
      <p:sp>
        <p:nvSpPr>
          <p:cNvPr id="48132" name="Content Placeholder 5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876800" cy="5029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</a:pPr>
            <a:r>
              <a:rPr lang="en-US" altLang="en-US" sz="2400" dirty="0" smtClean="0"/>
              <a:t>Dred Scott was a slave whose owner moved (with Scott) to a free state and then back to the South.</a:t>
            </a:r>
          </a:p>
          <a:p>
            <a:pPr marL="804863" lvl="1" indent="-457200" eaLnBrk="1" hangingPunct="1">
              <a:spcBef>
                <a:spcPts val="0"/>
              </a:spcBef>
            </a:pPr>
            <a:r>
              <a:rPr lang="en-US" altLang="en-US" sz="2000" dirty="0" smtClean="0"/>
              <a:t>Scott sued for his freedom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altLang="en-US" sz="2400" dirty="0" smtClean="0"/>
              <a:t>The Chief Justice Taney’s decision said</a:t>
            </a:r>
          </a:p>
          <a:p>
            <a:pPr marL="804863" lvl="1" indent="-457200" eaLnBrk="1" hangingPunct="1">
              <a:spcBef>
                <a:spcPts val="0"/>
              </a:spcBef>
            </a:pPr>
            <a:r>
              <a:rPr lang="en-US" altLang="en-US" sz="2000" dirty="0" smtClean="0"/>
              <a:t>Slaves not citizens and therefore not entitled to sue</a:t>
            </a:r>
          </a:p>
          <a:p>
            <a:pPr marL="804863" lvl="1" indent="-457200" eaLnBrk="1" hangingPunct="1">
              <a:spcBef>
                <a:spcPts val="0"/>
              </a:spcBef>
            </a:pPr>
            <a:r>
              <a:rPr lang="en-US" altLang="en-US" sz="2000" dirty="0" smtClean="0"/>
              <a:t>Said Scott was to remain a slave until he was freed by his master</a:t>
            </a:r>
          </a:p>
          <a:p>
            <a:pPr marL="804863" lvl="1" indent="-457200" eaLnBrk="1" hangingPunct="1">
              <a:spcBef>
                <a:spcPts val="0"/>
              </a:spcBef>
            </a:pPr>
            <a:r>
              <a:rPr lang="en-US" altLang="en-US" sz="2000" dirty="0" smtClean="0"/>
              <a:t>Concluded the Missouri Compromise had been unconstitutional all along</a:t>
            </a:r>
          </a:p>
          <a:p>
            <a:pPr marL="457200" indent="-457200" eaLnBrk="1" hangingPunct="1">
              <a:spcBef>
                <a:spcPts val="0"/>
              </a:spcBef>
            </a:pPr>
            <a:r>
              <a:rPr lang="en-US" altLang="en-US" sz="2400" dirty="0" smtClean="0"/>
              <a:t>Slavery could now invade the North without obstacles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4400" dirty="0">
                <a:ea typeface="ＭＳ Ｐゴシック" charset="0"/>
              </a:rPr>
              <a:t>4.  The Republican Party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4000" dirty="0">
                <a:ea typeface="ＭＳ Ｐゴシック" charset="0"/>
              </a:rPr>
              <a:t>Creation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4000" dirty="0">
                <a:ea typeface="ＭＳ Ｐゴシック" charset="0"/>
              </a:rPr>
              <a:t>Supporters </a:t>
            </a:r>
          </a:p>
          <a:p>
            <a:pPr lvl="1" eaLnBrk="1" hangingPunct="1">
              <a:buFont typeface="Wingdings 2" charset="0"/>
              <a:buNone/>
              <a:defRPr/>
            </a:pPr>
            <a:r>
              <a:rPr lang="en-US" sz="4000" dirty="0">
                <a:ea typeface="ＭＳ Ｐゴシック" charset="0"/>
              </a:rPr>
              <a:t>Election of 1860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 smtClean="0"/>
              <a:t>Main Causes of the Civil War</a:t>
            </a:r>
          </a:p>
        </p:txBody>
      </p:sp>
      <p:pic>
        <p:nvPicPr>
          <p:cNvPr id="4" name="Picture 2" descr="http://www.illumemagazine.org/wp-content/uploads/2010/01/Republican-Par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318">
            <a:off x="6226629" y="3860459"/>
            <a:ext cx="2667000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voxxi.com/wp-content/uploads/2012/08/Republican-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accent2"/>
                </a:solidFill>
              </a:rPr>
              <a:t>Birth of the Republican Party</a:t>
            </a:r>
          </a:p>
        </p:txBody>
      </p:sp>
      <p:sp>
        <p:nvSpPr>
          <p:cNvPr id="5120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143000"/>
            <a:ext cx="8153400" cy="5257800"/>
          </a:xfrm>
          <a:solidFill>
            <a:schemeClr val="bg1">
              <a:alpha val="65097"/>
            </a:schemeClr>
          </a:solidFill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en-US" sz="3600" dirty="0" smtClean="0"/>
              <a:t>Founded in the Northern states in 1854 by anti-slavery activists, modernizers, and ex-Free </a:t>
            </a:r>
            <a:r>
              <a:rPr lang="en-US" altLang="en-US" sz="3600" dirty="0" err="1" smtClean="0"/>
              <a:t>Soilers</a:t>
            </a:r>
            <a:r>
              <a:rPr lang="en-US" altLang="en-US" sz="3600" dirty="0" smtClean="0"/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600" dirty="0" smtClean="0"/>
              <a:t>The main cause was opposition to the Kansas–Nebraska Act; the Northern Republicans saw the expansion of slavery as a great evil.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3600" dirty="0" smtClean="0"/>
              <a:t>By 1858, the Republicans dominated nearly all Northern states.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Election of 1856</a:t>
            </a:r>
          </a:p>
        </p:txBody>
      </p:sp>
      <p:sp>
        <p:nvSpPr>
          <p:cNvPr id="52227" name="Rectangle 3"/>
          <p:cNvSpPr>
            <a:spLocks noGrp="1"/>
          </p:cNvSpPr>
          <p:nvPr>
            <p:ph sz="quarter" idx="2"/>
          </p:nvPr>
        </p:nvSpPr>
        <p:spPr>
          <a:xfrm>
            <a:off x="304800" y="2438400"/>
            <a:ext cx="4343400" cy="3581400"/>
          </a:xfrm>
        </p:spPr>
        <p:txBody>
          <a:bodyPr/>
          <a:lstStyle/>
          <a:p>
            <a:pPr marL="514350" indent="-457200" eaLnBrk="1" hangingPunct="1">
              <a:lnSpc>
                <a:spcPct val="90000"/>
              </a:lnSpc>
            </a:pPr>
            <a:r>
              <a:rPr lang="en-US" altLang="en-US" sz="2400" dirty="0" smtClean="0"/>
              <a:t>Had considerable experience</a:t>
            </a:r>
          </a:p>
          <a:p>
            <a:pPr marL="514350" indent="-457200" eaLnBrk="1" hangingPunct="1">
              <a:lnSpc>
                <a:spcPct val="90000"/>
              </a:lnSpc>
            </a:pPr>
            <a:r>
              <a:rPr lang="en-US" altLang="en-US" sz="2400" dirty="0" smtClean="0"/>
              <a:t>Not affiliated with the growingly unpopular Kansas-Nebraska Act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en-US" altLang="en-US" sz="2800" dirty="0" smtClean="0"/>
              <a:t>Hero of the Mexican War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en-US" altLang="en-US" sz="2800" dirty="0" smtClean="0"/>
              <a:t>Staunch abolitionist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James Buchannan (D)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John C. Fremont (R)</a:t>
            </a:r>
            <a:endParaRPr lang="en-US" dirty="0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452257" y="76200"/>
            <a:ext cx="4572000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94A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The election was ugly, complete </a:t>
            </a:r>
            <a:r>
              <a:rPr lang="en-US" altLang="en-US" sz="1800" dirty="0" smtClean="0"/>
              <a:t>with mudslinging </a:t>
            </a:r>
            <a:r>
              <a:rPr lang="en-US" altLang="en-US" sz="1800" dirty="0"/>
              <a:t>and charges of conspiracy and scandal. Fremont was accused of being Catholic which hurt his votes. </a:t>
            </a:r>
            <a:endParaRPr lang="en-US" altLang="en-US" sz="1600" dirty="0"/>
          </a:p>
        </p:txBody>
      </p:sp>
      <p:pic>
        <p:nvPicPr>
          <p:cNvPr id="84994" name="Picture 2" descr="http://upload.wikimedia.org/wikipedia/commons/thumb/f/fd/James_Buchanan.jpg/220px-James_Bucha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31828"/>
            <a:ext cx="2256692" cy="24515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4996" name="Picture 4" descr="http://profile.ak.fbcdn.net/hprofile-ak-snc4/41770_1746860510_5406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2133600" cy="2485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44450"/>
            <a:ext cx="5562600" cy="2392363"/>
          </a:xfrm>
        </p:spPr>
        <p:txBody>
          <a:bodyPr/>
          <a:lstStyle/>
          <a:p>
            <a:pPr algn="r" eaLnBrk="1" hangingPunct="1"/>
            <a:r>
              <a:rPr lang="en-US" altLang="en-US" sz="7200" smtClean="0"/>
              <a:t>Slavery in the South</a:t>
            </a:r>
          </a:p>
        </p:txBody>
      </p:sp>
      <p:pic>
        <p:nvPicPr>
          <p:cNvPr id="14339" name="Picture 6" descr="top-oap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3538"/>
            <a:ext cx="91440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ainsb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0907">
            <a:off x="250819" y="1895616"/>
            <a:ext cx="2949833" cy="2814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9" descr="beating"/>
          <p:cNvPicPr>
            <a:picLocks noChangeAspect="1" noChangeArrowheads="1"/>
          </p:cNvPicPr>
          <p:nvPr/>
        </p:nvPicPr>
        <p:blipFill rotWithShape="1">
          <a:blip r:embed="rId4" cstate="print"/>
          <a:srcRect t="11475" r="19865"/>
          <a:stretch/>
        </p:blipFill>
        <p:spPr bwMode="auto">
          <a:xfrm rot="601429">
            <a:off x="6198666" y="201321"/>
            <a:ext cx="2747823" cy="404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Panic of 1857</a:t>
            </a:r>
          </a:p>
        </p:txBody>
      </p:sp>
      <p:sp>
        <p:nvSpPr>
          <p:cNvPr id="54274" name="Rectangle 3"/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7013448" cy="5029200"/>
          </a:xfrm>
        </p:spPr>
        <p:txBody>
          <a:bodyPr>
            <a:normAutofit/>
          </a:bodyPr>
          <a:lstStyle/>
          <a:p>
            <a:pPr marL="56642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>
                <a:ea typeface="+mn-ea"/>
                <a:cs typeface="+mn-cs"/>
              </a:rPr>
              <a:t>Causes:</a:t>
            </a:r>
          </a:p>
          <a:p>
            <a:pPr marL="887095" lvl="1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ea typeface="+mn-ea"/>
              </a:rPr>
              <a:t>inflation caused by California gold</a:t>
            </a:r>
          </a:p>
          <a:p>
            <a:pPr marL="887095" lvl="1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ea typeface="+mn-ea"/>
              </a:rPr>
              <a:t>over-production of grain</a:t>
            </a:r>
          </a:p>
          <a:p>
            <a:pPr marL="887095" lvl="1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3600" dirty="0" smtClean="0">
                <a:ea typeface="+mn-ea"/>
              </a:rPr>
              <a:t>over-speculation of land and railroads</a:t>
            </a:r>
            <a:endParaRPr lang="en-US" sz="3600" dirty="0">
              <a:ea typeface="+mn-ea"/>
            </a:endParaRPr>
          </a:p>
          <a:p>
            <a:pPr marL="56642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>
                <a:ea typeface="+mn-ea"/>
              </a:rPr>
              <a:t>North hit hardest. </a:t>
            </a:r>
          </a:p>
          <a:p>
            <a:pPr marL="566420" indent="-457200" eaLnBrk="1" fontAlgn="auto" hangingPunct="1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US" sz="4000" dirty="0" smtClean="0">
                <a:ea typeface="+mn-ea"/>
              </a:rPr>
              <a:t>South largely unaffected</a:t>
            </a: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FFFF"/>
              </a:clrFrom>
              <a:clrTo>
                <a:srgbClr val="00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4381500"/>
            <a:ext cx="2466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Lincoln – Douglas Debates (1858)</a:t>
            </a:r>
          </a:p>
        </p:txBody>
      </p:sp>
      <p:sp>
        <p:nvSpPr>
          <p:cNvPr id="54275" name="Rectangle 3"/>
          <p:cNvSpPr>
            <a:spLocks noGrp="1"/>
          </p:cNvSpPr>
          <p:nvPr>
            <p:ph sz="quarter" idx="1"/>
          </p:nvPr>
        </p:nvSpPr>
        <p:spPr>
          <a:xfrm>
            <a:off x="3733800" y="1600200"/>
            <a:ext cx="5257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Illinois Senate race between Sen. Stephen Douglas (D) and Abraham Lincoln (R)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"Lincoln-Douglas debates”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“Freeport Doctrine”</a:t>
            </a:r>
          </a:p>
          <a:p>
            <a:pPr marL="593725" lvl="2" indent="-319088" eaLnBrk="1" hangingPunct="1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n-US" altLang="en-US" sz="2000" dirty="0" smtClean="0"/>
              <a:t>Lincoln asked Douglas if the people of a territory voted slavery down, despite the Supreme Court saying that they could not do so, which side would he support, the people or the Supreme Court? </a:t>
            </a:r>
          </a:p>
          <a:p>
            <a:pPr marL="593725" lvl="2" indent="-319088" eaLnBrk="1" hangingPunct="1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n-US" altLang="en-US" sz="2000" dirty="0"/>
              <a:t>P</a:t>
            </a:r>
            <a:r>
              <a:rPr lang="en-US" altLang="en-US" sz="2000" dirty="0" smtClean="0"/>
              <a:t>ut Douglas in a lose-lose situation</a:t>
            </a:r>
          </a:p>
          <a:p>
            <a:pPr marL="593725" lvl="2" indent="-319088" eaLnBrk="1" hangingPunct="1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n-US" altLang="en-US" sz="2000" dirty="0" smtClean="0"/>
              <a:t>Douglas straddled the issue popular sovereignty</a:t>
            </a:r>
          </a:p>
          <a:p>
            <a:pPr marL="593725" lvl="2" indent="-319088" eaLnBrk="1" hangingPunct="1">
              <a:lnSpc>
                <a:spcPct val="80000"/>
              </a:lnSpc>
              <a:spcBef>
                <a:spcPts val="700"/>
              </a:spcBef>
              <a:buSzPct val="60000"/>
              <a:buFont typeface="Wingdings" pitchFamily="2" charset="2"/>
              <a:buChar char=""/>
            </a:pPr>
            <a:r>
              <a:rPr lang="en-US" altLang="en-US" sz="2000" dirty="0" smtClean="0"/>
              <a:t>Lost popularity with pro-slave Democrats</a:t>
            </a:r>
          </a:p>
        </p:txBody>
      </p:sp>
      <p:pic>
        <p:nvPicPr>
          <p:cNvPr id="6" name="Picture 2" descr="Lincoln-Douglas Debates"/>
          <p:cNvPicPr>
            <a:picLocks noChangeAspect="1" noChangeArrowheads="1"/>
          </p:cNvPicPr>
          <p:nvPr/>
        </p:nvPicPr>
        <p:blipFill>
          <a:blip r:embed="rId2" cstate="print"/>
          <a:srcRect r="23696"/>
          <a:stretch>
            <a:fillRect/>
          </a:stretch>
        </p:blipFill>
        <p:spPr bwMode="auto">
          <a:xfrm>
            <a:off x="152400" y="1710370"/>
            <a:ext cx="3581400" cy="476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James Buchanan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724400" cy="5181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/>
              <a:t>Dates in Office: </a:t>
            </a:r>
            <a:r>
              <a:rPr lang="en-US" altLang="en-US" sz="2800" dirty="0" smtClean="0"/>
              <a:t>1857–1861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/>
              <a:t>Nicknames: Ten-Cent Jimmie</a:t>
            </a:r>
            <a:endParaRPr lang="en-US" altLang="en-US" sz="2800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/>
              <a:t>Political Party: </a:t>
            </a:r>
            <a:r>
              <a:rPr lang="en-US" altLang="en-US" sz="2800" dirty="0" smtClean="0"/>
              <a:t>Democrat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 smtClean="0"/>
              <a:t>Major Events: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Pony Express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i="1" dirty="0" smtClean="0"/>
              <a:t>Dred Scott v. Sanford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Southern Secession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400" dirty="0" smtClean="0"/>
              <a:t>Establishment of the Confederate States of America (CSA)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 smtClean="0"/>
              <a:t>A. Jackson “Miss Nancy” “Aunt Nancy” – William R. King AL Senator</a:t>
            </a:r>
          </a:p>
        </p:txBody>
      </p:sp>
      <p:pic>
        <p:nvPicPr>
          <p:cNvPr id="55300" name="Picture 2" descr="File:James Buchanan.jpg">
            <a:hlinkClick r:id="" action="ppaction://hlinkfile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6963" y="1427163"/>
            <a:ext cx="4237037" cy="489426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6350"/>
            <a:ext cx="8229600" cy="1143000"/>
          </a:xfrm>
          <a:extLst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The White Majority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51816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¾ of Southern white population </a:t>
            </a:r>
            <a:r>
              <a:rPr lang="en-US" altLang="en-US" sz="2800" b="1" dirty="0" smtClean="0">
                <a:hlinkClick r:id="rId2"/>
              </a:rPr>
              <a:t>did not own slaves</a:t>
            </a:r>
            <a:endParaRPr lang="en-US" alt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Supported the institution as part of the “American Dream” of economic success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Poor, </a:t>
            </a:r>
            <a:r>
              <a:rPr lang="en-US" altLang="en-US" sz="2800" dirty="0" err="1" smtClean="0"/>
              <a:t>nonslave</a:t>
            </a:r>
            <a:r>
              <a:rPr lang="en-US" altLang="en-US" sz="2800" dirty="0" smtClean="0"/>
              <a:t>-holding whites (PWT, hillbillies) were at least better off than slaves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Agricultural lifestyle of the South created an environment of individualism and a distrust towards authority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  <p:pic>
        <p:nvPicPr>
          <p:cNvPr id="28675" name="Picture 5" descr="hillbi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480469" cy="3640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Division of Slave Population (The Reality)</a:t>
            </a:r>
          </a:p>
        </p:txBody>
      </p:sp>
      <p:graphicFrame>
        <p:nvGraphicFramePr>
          <p:cNvPr id="17411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16000" y="1600200"/>
          <a:ext cx="734695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Worksheet" r:id="rId4" imgW="9245600" imgH="5664200" progId="Excel.Sheet.8">
                  <p:embed/>
                </p:oleObj>
              </mc:Choice>
              <mc:Fallback>
                <p:oleObj name="Worksheet" r:id="rId4" imgW="9245600" imgH="56642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1600200"/>
                        <a:ext cx="734695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2514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E94A00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EB8F00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Californian FB" pitchFamily="18" charset="0"/>
              </a:rPr>
              <a:t>In 1860, only about 25% of Southerners owned slaves.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8392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ea typeface="+mj-ea"/>
                <a:cs typeface="+mj-cs"/>
              </a:rPr>
              <a:t>Southern</a:t>
            </a:r>
            <a:br>
              <a:rPr lang="en-US" sz="5400" dirty="0" smtClean="0">
                <a:ea typeface="+mj-ea"/>
                <a:cs typeface="+mj-cs"/>
              </a:rPr>
            </a:br>
            <a:r>
              <a:rPr lang="en-US" sz="5400" dirty="0" smtClean="0">
                <a:ea typeface="+mj-ea"/>
                <a:cs typeface="+mj-cs"/>
              </a:rPr>
              <a:t>Myth</a:t>
            </a:r>
            <a:endParaRPr lang="en-US" sz="5400" dirty="0"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mtClean="0"/>
              <a:t>Justification of Slavery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646238"/>
            <a:ext cx="4343400" cy="4830762"/>
          </a:xfrm>
        </p:spPr>
        <p:txBody>
          <a:bodyPr/>
          <a:lstStyle/>
          <a:p>
            <a:pPr eaLnBrk="1" hangingPunct="1"/>
            <a:r>
              <a:rPr lang="en-US" altLang="en-US" smtClean="0"/>
              <a:t>Paternalism/”Apologists”</a:t>
            </a:r>
          </a:p>
          <a:p>
            <a:pPr lvl="1" eaLnBrk="1" hangingPunct="1"/>
            <a:r>
              <a:rPr lang="en-US" altLang="en-US" smtClean="0"/>
              <a:t>Better off than in Africa</a:t>
            </a:r>
          </a:p>
          <a:p>
            <a:pPr lvl="1" eaLnBrk="1" hangingPunct="1"/>
            <a:r>
              <a:rPr lang="en-US" altLang="en-US" smtClean="0"/>
              <a:t>Taken care of by the Master and his Family</a:t>
            </a:r>
          </a:p>
          <a:p>
            <a:pPr lvl="1" eaLnBrk="1" hangingPunct="1"/>
            <a:r>
              <a:rPr lang="en-US" altLang="en-US" smtClean="0"/>
              <a:t>Better off than Northern immigrants</a:t>
            </a:r>
          </a:p>
          <a:p>
            <a:pPr lvl="1" eaLnBrk="1" hangingPunct="1"/>
            <a:r>
              <a:rPr lang="en-US" altLang="en-US" smtClean="0"/>
              <a:t>Slavery exists in the Bible</a:t>
            </a:r>
          </a:p>
          <a:p>
            <a:pPr lvl="1" eaLnBrk="1" hangingPunct="1"/>
            <a:r>
              <a:rPr lang="en-US" altLang="en-US" smtClean="0"/>
              <a:t>Christianizing heathen slaves</a:t>
            </a:r>
          </a:p>
          <a:p>
            <a:pPr eaLnBrk="1" hangingPunct="1"/>
            <a:r>
              <a:rPr lang="en-US" altLang="en-US" smtClean="0"/>
              <a:t>The “peculiar institution”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2948">
            <a:off x="304800" y="2438400"/>
            <a:ext cx="3990206" cy="284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www.sjsapush.com/resources/slaves-in-f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813"/>
            <a:ext cx="9144000" cy="700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14800" cy="1447800"/>
          </a:xfrm>
          <a:extLst>
            <a:ext uri="{FAA26D3D-D897-4be2-8F04-BA451C77F1D7}"/>
          </a:extLst>
        </p:spPr>
        <p:txBody>
          <a:bodyPr rtlCol="0">
            <a:norm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Life Under the Lash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5842" name="Content Placeholder 2"/>
          <p:cNvSpPr>
            <a:spLocks noGrp="1"/>
          </p:cNvSpPr>
          <p:nvPr>
            <p:ph sz="quarter" idx="1"/>
          </p:nvPr>
        </p:nvSpPr>
        <p:spPr>
          <a:xfrm>
            <a:off x="4953000" y="-152400"/>
            <a:ext cx="4191000" cy="7010400"/>
          </a:xfrm>
          <a:solidFill>
            <a:schemeClr val="bg1">
              <a:lumMod val="95000"/>
              <a:alpha val="6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200" smtClean="0"/>
              <a:t>"</a:t>
            </a:r>
            <a:r>
              <a:rPr lang="en-US" altLang="en-US" sz="2200" b="1" smtClean="0"/>
              <a:t>Black Belt</a:t>
            </a:r>
            <a:r>
              <a:rPr lang="en-US" altLang="en-US" sz="2200" smtClean="0"/>
              <a:t>"- region where most slaves were concentrated; the Deep South.</a:t>
            </a:r>
          </a:p>
          <a:p>
            <a:pPr eaLnBrk="1" hangingPunct="1">
              <a:defRPr/>
            </a:pPr>
            <a:r>
              <a:rPr lang="en-US" altLang="en-US" sz="2200" smtClean="0"/>
              <a:t>Conditions varied from region to region, farm to farm</a:t>
            </a:r>
          </a:p>
          <a:p>
            <a:pPr lvl="1" eaLnBrk="1" hangingPunct="1">
              <a:defRPr/>
            </a:pPr>
            <a:r>
              <a:rPr lang="en-US" altLang="en-US" sz="1800" smtClean="0"/>
              <a:t>Often worked from dawn to dusk</a:t>
            </a:r>
          </a:p>
          <a:p>
            <a:pPr lvl="1" eaLnBrk="1" hangingPunct="1">
              <a:defRPr/>
            </a:pPr>
            <a:r>
              <a:rPr lang="en-US" altLang="en-US" sz="1800" smtClean="0"/>
              <a:t>Whipped for slow work or insubordination</a:t>
            </a:r>
          </a:p>
          <a:p>
            <a:pPr lvl="1" eaLnBrk="1" hangingPunct="1">
              <a:defRPr/>
            </a:pPr>
            <a:r>
              <a:rPr lang="en-US" altLang="en-US" sz="1800" smtClean="0"/>
              <a:t>Highly valuable; saved from the most dangerous work</a:t>
            </a:r>
          </a:p>
          <a:p>
            <a:pPr lvl="1" eaLnBrk="1" hangingPunct="1">
              <a:defRPr/>
            </a:pPr>
            <a:r>
              <a:rPr lang="en-US" altLang="en-US" sz="1800" smtClean="0"/>
              <a:t>No civil or political rights</a:t>
            </a:r>
          </a:p>
          <a:p>
            <a:pPr eaLnBrk="1" hangingPunct="1">
              <a:defRPr/>
            </a:pPr>
            <a:r>
              <a:rPr lang="en-US" altLang="en-US" sz="2200" smtClean="0"/>
              <a:t>Blacks managed to sustain family life in slavery.</a:t>
            </a:r>
            <a:r>
              <a:rPr lang="en-US" altLang="en-US" sz="2200" b="1" smtClean="0"/>
              <a:t>  </a:t>
            </a:r>
          </a:p>
          <a:p>
            <a:pPr lvl="1" eaLnBrk="1" hangingPunct="1">
              <a:defRPr/>
            </a:pPr>
            <a:r>
              <a:rPr lang="en-US" altLang="en-US" sz="1800" b="1" i="1" smtClean="0"/>
              <a:t>“Until death or distance do you part”</a:t>
            </a:r>
            <a:endParaRPr lang="en-US" altLang="ja-JP" sz="1800" i="1" smtClean="0"/>
          </a:p>
          <a:p>
            <a:pPr eaLnBrk="1" hangingPunct="1">
              <a:defRPr/>
            </a:pPr>
            <a:r>
              <a:rPr lang="en-US" altLang="en-US" sz="2200" smtClean="0"/>
              <a:t>Blacks molded their own distinctive religious forms from a mixture of Christian and African elements.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laza">
    <a:dk1>
      <a:sysClr val="windowText" lastClr="000000"/>
    </a:dk1>
    <a:lt1>
      <a:sysClr val="window" lastClr="FFFFFF"/>
    </a:lt1>
    <a:dk2>
      <a:srgbClr val="333333"/>
    </a:dk2>
    <a:lt2>
      <a:srgbClr val="CCCCCC"/>
    </a:lt2>
    <a:accent1>
      <a:srgbClr val="990000"/>
    </a:accent1>
    <a:accent2>
      <a:srgbClr val="580101"/>
    </a:accent2>
    <a:accent3>
      <a:srgbClr val="E94A00"/>
    </a:accent3>
    <a:accent4>
      <a:srgbClr val="EB8F00"/>
    </a:accent4>
    <a:accent5>
      <a:srgbClr val="A4A4A4"/>
    </a:accent5>
    <a:accent6>
      <a:srgbClr val="666666"/>
    </a:accent6>
    <a:hlink>
      <a:srgbClr val="D01010"/>
    </a:hlink>
    <a:folHlink>
      <a:srgbClr val="E6682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3606</TotalTime>
  <Words>1619</Words>
  <Application>Microsoft Office PowerPoint</Application>
  <PresentationFormat>On-screen Show (4:3)</PresentationFormat>
  <Paragraphs>238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ＭＳ Ｐゴシック</vt:lpstr>
      <vt:lpstr>ＭＳ Ｐゴシック</vt:lpstr>
      <vt:lpstr>Calibri</vt:lpstr>
      <vt:lpstr>Californian FB</vt:lpstr>
      <vt:lpstr>Chiller</vt:lpstr>
      <vt:lpstr>Tw Cen MT</vt:lpstr>
      <vt:lpstr>Wingdings</vt:lpstr>
      <vt:lpstr>Wingdings 2</vt:lpstr>
      <vt:lpstr>Median</vt:lpstr>
      <vt:lpstr>Worksheet</vt:lpstr>
      <vt:lpstr>Renewing the Sectional Struggle</vt:lpstr>
      <vt:lpstr>Main Causes of the Civil War</vt:lpstr>
      <vt:lpstr>Life in the North</vt:lpstr>
      <vt:lpstr>Slavery in the South</vt:lpstr>
      <vt:lpstr>The White Majority</vt:lpstr>
      <vt:lpstr>Division of Slave Population (The Reality)</vt:lpstr>
      <vt:lpstr>Southern Myth</vt:lpstr>
      <vt:lpstr>Justification of Slavery</vt:lpstr>
      <vt:lpstr>Life Under the Lash</vt:lpstr>
      <vt:lpstr>Being Black in the South</vt:lpstr>
      <vt:lpstr>Main Causes of the Civil War</vt:lpstr>
      <vt:lpstr>Election of 1848</vt:lpstr>
      <vt:lpstr>Issues in the Election of 1848</vt:lpstr>
      <vt:lpstr>Clayton-Bulwer Treaty</vt:lpstr>
      <vt:lpstr>Zachary Taylor</vt:lpstr>
      <vt:lpstr>California Joins the Union</vt:lpstr>
      <vt:lpstr>End of an Era</vt:lpstr>
      <vt:lpstr>Compromise of 1850</vt:lpstr>
      <vt:lpstr>An Escalating Problem</vt:lpstr>
      <vt:lpstr>Millard Fillmore</vt:lpstr>
      <vt:lpstr>End of the Whigs – Election of 1852</vt:lpstr>
      <vt:lpstr>Competition for Kansas</vt:lpstr>
      <vt:lpstr>Competition for Kansas</vt:lpstr>
      <vt:lpstr>Bleeding Kansas</vt:lpstr>
      <vt:lpstr>Franklin Pierce</vt:lpstr>
      <vt:lpstr>Main Causes of the Civil War</vt:lpstr>
      <vt:lpstr>Methods of Rebellion</vt:lpstr>
      <vt:lpstr>Consequences for Slaves</vt:lpstr>
      <vt:lpstr>Stresses to the Slave System</vt:lpstr>
      <vt:lpstr>Uncle Tom’s Cabin</vt:lpstr>
      <vt:lpstr>Different perspectives of the book:</vt:lpstr>
      <vt:lpstr>Early Abolitionism</vt:lpstr>
      <vt:lpstr>Radical Abolitionism</vt:lpstr>
      <vt:lpstr>Radical Abolitionism</vt:lpstr>
      <vt:lpstr>Radical Abolitionism</vt:lpstr>
      <vt:lpstr>Dred Scott v. Sanford, 1857</vt:lpstr>
      <vt:lpstr>Main Causes of the Civil War</vt:lpstr>
      <vt:lpstr>Birth of the Republican Party</vt:lpstr>
      <vt:lpstr>Election of 1856</vt:lpstr>
      <vt:lpstr>Panic of 1857</vt:lpstr>
      <vt:lpstr>Lincoln – Douglas Debates (1858)</vt:lpstr>
      <vt:lpstr>James Buchanan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and the Slavery Controversy</dc:title>
  <dc:creator>Macie</dc:creator>
  <cp:lastModifiedBy>David Cummings</cp:lastModifiedBy>
  <cp:revision>78</cp:revision>
  <dcterms:created xsi:type="dcterms:W3CDTF">2010-10-31T04:10:57Z</dcterms:created>
  <dcterms:modified xsi:type="dcterms:W3CDTF">2017-11-03T18:22:45Z</dcterms:modified>
</cp:coreProperties>
</file>