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335" r:id="rId2"/>
    <p:sldId id="361" r:id="rId3"/>
    <p:sldId id="362" r:id="rId4"/>
    <p:sldId id="349" r:id="rId5"/>
    <p:sldId id="360" r:id="rId6"/>
    <p:sldId id="350" r:id="rId7"/>
    <p:sldId id="351" r:id="rId8"/>
    <p:sldId id="352" r:id="rId9"/>
    <p:sldId id="354" r:id="rId10"/>
    <p:sldId id="330" r:id="rId11"/>
    <p:sldId id="356" r:id="rId12"/>
    <p:sldId id="357" r:id="rId13"/>
    <p:sldId id="358" r:id="rId14"/>
    <p:sldId id="359" r:id="rId15"/>
    <p:sldId id="338" r:id="rId16"/>
    <p:sldId id="340" r:id="rId17"/>
    <p:sldId id="341" r:id="rId18"/>
    <p:sldId id="342" r:id="rId19"/>
    <p:sldId id="348" r:id="rId20"/>
    <p:sldId id="343" r:id="rId21"/>
    <p:sldId id="346" r:id="rId22"/>
    <p:sldId id="347" r:id="rId23"/>
    <p:sldId id="363" r:id="rId24"/>
    <p:sldId id="269" r:id="rId25"/>
    <p:sldId id="272" r:id="rId26"/>
    <p:sldId id="275" r:id="rId27"/>
    <p:sldId id="364" r:id="rId28"/>
    <p:sldId id="312" r:id="rId29"/>
    <p:sldId id="290" r:id="rId30"/>
    <p:sldId id="334" r:id="rId31"/>
    <p:sldId id="294" r:id="rId32"/>
    <p:sldId id="295" r:id="rId33"/>
    <p:sldId id="320" r:id="rId34"/>
    <p:sldId id="313" r:id="rId35"/>
    <p:sldId id="337" r:id="rId36"/>
    <p:sldId id="297" r:id="rId37"/>
    <p:sldId id="333" r:id="rId38"/>
    <p:sldId id="325" r:id="rId39"/>
    <p:sldId id="316" r:id="rId40"/>
    <p:sldId id="315" r:id="rId41"/>
    <p:sldId id="307"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21" autoAdjust="0"/>
    <p:restoredTop sz="86156" autoAdjust="0"/>
  </p:normalViewPr>
  <p:slideViewPr>
    <p:cSldViewPr>
      <p:cViewPr varScale="1">
        <p:scale>
          <a:sx n="89" d="100"/>
          <a:sy n="89" d="100"/>
        </p:scale>
        <p:origin x="144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CE31EEA-960C-4055-8D30-4C1A9E93CDE0}" type="datetimeFigureOut">
              <a:rPr lang="en-US"/>
              <a:pPr>
                <a:defRPr/>
              </a:pPr>
              <a:t>9/29/2016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3AE83FA-2332-47B0-A839-E55C39A3C651}" type="slidenum">
              <a:rPr lang="en-US"/>
              <a:pPr>
                <a:defRPr/>
              </a:pPr>
              <a:t>‹#›</a:t>
            </a:fld>
            <a:endParaRPr lang="en-US"/>
          </a:p>
        </p:txBody>
      </p:sp>
    </p:spTree>
    <p:extLst>
      <p:ext uri="{BB962C8B-B14F-4D97-AF65-F5344CB8AC3E}">
        <p14:creationId xmlns:p14="http://schemas.microsoft.com/office/powerpoint/2010/main" val="2706070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wamm.org/politics.htm"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en.wikipedia.org/wiki/Commerce_clause" TargetMode="External"/><Relationship Id="rId5" Type="http://schemas.openxmlformats.org/officeDocument/2006/relationships/hyperlink" Target="http://blogs.salon.com/0002762/2003/12/16.html#a202" TargetMode="External"/><Relationship Id="rId4" Type="http://schemas.openxmlformats.org/officeDocument/2006/relationships/hyperlink" Target="http://www.angeljustice.org/article.php?list=type&amp;type=27"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C</a:t>
            </a:r>
          </a:p>
          <a:p>
            <a:r>
              <a:rPr lang="en-US" dirty="0" smtClean="0"/>
              <a:t>2 B</a:t>
            </a:r>
          </a:p>
          <a:p>
            <a:r>
              <a:rPr lang="en-US" dirty="0" smtClean="0"/>
              <a:t>3 D</a:t>
            </a:r>
          </a:p>
          <a:p>
            <a:r>
              <a:rPr lang="en-US" dirty="0" smtClean="0"/>
              <a:t>4 A</a:t>
            </a:r>
          </a:p>
          <a:p>
            <a:r>
              <a:rPr lang="en-US" dirty="0" smtClean="0"/>
              <a:t>5 C</a:t>
            </a:r>
          </a:p>
          <a:p>
            <a:endParaRPr lang="en-US" dirty="0"/>
          </a:p>
        </p:txBody>
      </p:sp>
      <p:sp>
        <p:nvSpPr>
          <p:cNvPr id="4" name="Slide Number Placeholder 3"/>
          <p:cNvSpPr>
            <a:spLocks noGrp="1"/>
          </p:cNvSpPr>
          <p:nvPr>
            <p:ph type="sldNum" sz="quarter" idx="10"/>
          </p:nvPr>
        </p:nvSpPr>
        <p:spPr/>
        <p:txBody>
          <a:bodyPr/>
          <a:lstStyle/>
          <a:p>
            <a:pPr>
              <a:defRPr/>
            </a:pPr>
            <a:fld id="{D3AE83FA-2332-47B0-A839-E55C39A3C651}" type="slidenum">
              <a:rPr lang="en-US" smtClean="0"/>
              <a:pPr>
                <a:defRPr/>
              </a:pPr>
              <a:t>23</a:t>
            </a:fld>
            <a:endParaRPr lang="en-US"/>
          </a:p>
        </p:txBody>
      </p:sp>
    </p:spTree>
    <p:extLst>
      <p:ext uri="{BB962C8B-B14F-4D97-AF65-F5344CB8AC3E}">
        <p14:creationId xmlns:p14="http://schemas.microsoft.com/office/powerpoint/2010/main" val="293212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p:spPr>
      </p:sp>
      <p:sp>
        <p:nvSpPr>
          <p:cNvPr id="4710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According to many accounts of the battle, between five and seven Texians surrendered.[Note 15][115][116] Incensed that his orders had been ignored, Santa Anna demanded the immediate execution of the survivors.[117] Weeks after the battle, stories circulated that Crockett was among those who surrendered.[116] However, Ben, a former American slave who cooked for one of Santa Anna's officers, maintained that Crockett's body was found surrounded by "no less than sixteen Mexican corpses".[ </a:t>
            </a:r>
          </a:p>
          <a:p>
            <a:pPr eaLnBrk="1" hangingPunct="1">
              <a:spcBef>
                <a:spcPct val="0"/>
              </a:spcBef>
            </a:pPr>
            <a:r>
              <a:rPr lang="en-US" smtClean="0"/>
              <a:t>Most Alamo historians place the number of Mexican casualties at 400–600 Mexicans. Most eyewitnesses counted between 182–257 Texians killed </a:t>
            </a:r>
          </a:p>
          <a:p>
            <a:pPr eaLnBrk="1" hangingPunct="1">
              <a:spcBef>
                <a:spcPct val="0"/>
              </a:spcBef>
            </a:pPr>
            <a:r>
              <a:rPr lang="en-US" smtClean="0"/>
              <a:t>Mexican soldiers were buried in the local cemetery, Campo Santo.[Note 18][122] The Texian bodies were stacked and burned. </a:t>
            </a:r>
          </a:p>
        </p:txBody>
      </p:sp>
    </p:spTree>
    <p:extLst>
      <p:ext uri="{BB962C8B-B14F-4D97-AF65-F5344CB8AC3E}">
        <p14:creationId xmlns:p14="http://schemas.microsoft.com/office/powerpoint/2010/main" val="255180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b="1" i="0" u="sng" kern="1200" dirty="0" smtClean="0">
                <a:solidFill>
                  <a:schemeClr val="tx1"/>
                </a:solidFill>
                <a:effectLst/>
                <a:latin typeface="+mn-lt"/>
                <a:ea typeface="+mn-ea"/>
                <a:cs typeface="+mn-cs"/>
              </a:rPr>
              <a:t>Introduction: The Case</a:t>
            </a:r>
          </a:p>
          <a:p>
            <a:r>
              <a:rPr lang="en-US" sz="1200" b="0" i="0" kern="1200" dirty="0" smtClean="0">
                <a:solidFill>
                  <a:schemeClr val="tx1"/>
                </a:solidFill>
                <a:effectLst/>
                <a:latin typeface="+mn-lt"/>
                <a:ea typeface="+mn-ea"/>
                <a:cs typeface="+mn-cs"/>
              </a:rPr>
              <a:t>In case you haven’t been following this case at all, here it is in outline:</a:t>
            </a:r>
          </a:p>
          <a:p>
            <a:r>
              <a:rPr lang="en-US" sz="1200" b="0" i="0" kern="1200" dirty="0" smtClean="0">
                <a:solidFill>
                  <a:schemeClr val="tx1"/>
                </a:solidFill>
                <a:effectLst/>
                <a:latin typeface="+mn-lt"/>
                <a:ea typeface="+mn-ea"/>
                <a:cs typeface="+mn-cs"/>
              </a:rPr>
              <a:t>California is one of the eleven states (most recently with Montana) currently that allows some kind of medical marijuana by law, (in this case, through the mechanism of Proposition 215).</a:t>
            </a:r>
          </a:p>
          <a:p>
            <a:r>
              <a:rPr lang="en-US" sz="1200" b="0" i="0" kern="1200" dirty="0" smtClean="0">
                <a:solidFill>
                  <a:schemeClr val="tx1"/>
                </a:solidFill>
                <a:effectLst/>
                <a:latin typeface="+mn-lt"/>
                <a:ea typeface="+mn-ea"/>
                <a:cs typeface="+mn-cs"/>
              </a:rPr>
              <a:t>Federal law, through the Controlled Substances Act, does not recognize medical marijuana</a:t>
            </a:r>
          </a:p>
          <a:p>
            <a:r>
              <a:rPr lang="en-US" sz="1200" b="0" i="0" kern="1200" dirty="0" smtClean="0">
                <a:solidFill>
                  <a:schemeClr val="tx1"/>
                </a:solidFill>
                <a:effectLst/>
                <a:latin typeface="+mn-lt"/>
                <a:ea typeface="+mn-ea"/>
                <a:cs typeface="+mn-cs"/>
              </a:rPr>
              <a:t>The federal government was so opposed to medical marijuana that they regularly sent armed squads of federal agents into California to break up medical marijuana coops, and seize their assets and medicine, claiming that federal law trumped state law. (Read about one of those </a:t>
            </a:r>
            <a:r>
              <a:rPr lang="en-US" sz="1200" b="0" i="0" kern="1200" dirty="0" err="1" smtClean="0">
                <a:solidFill>
                  <a:schemeClr val="tx1"/>
                </a:solidFill>
                <a:effectLst/>
                <a:latin typeface="+mn-lt"/>
                <a:ea typeface="+mn-ea"/>
                <a:cs typeface="+mn-cs"/>
              </a:rPr>
              <a:t>raids</a:t>
            </a:r>
            <a:r>
              <a:rPr lang="en-US" sz="1200" b="0" i="0" u="sng" kern="1200" dirty="0" err="1" smtClean="0">
                <a:solidFill>
                  <a:schemeClr val="tx1"/>
                </a:solidFill>
                <a:effectLst/>
                <a:latin typeface="+mn-lt"/>
                <a:ea typeface="+mn-ea"/>
                <a:cs typeface="+mn-cs"/>
                <a:hlinkClick r:id="rId3"/>
              </a:rPr>
              <a:t>here</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federal government felt it important enough to divert resources that could have been used to fight terrorism or go after violent traffickers, in order to arrest sick people</a:t>
            </a:r>
          </a:p>
          <a:p>
            <a:r>
              <a:rPr lang="en-US" sz="1200" b="0" i="0" kern="1200" dirty="0" smtClean="0">
                <a:solidFill>
                  <a:schemeClr val="tx1"/>
                </a:solidFill>
                <a:effectLst/>
                <a:latin typeface="+mn-lt"/>
                <a:ea typeface="+mn-ea"/>
                <a:cs typeface="+mn-cs"/>
              </a:rPr>
              <a:t>Angel </a:t>
            </a:r>
            <a:r>
              <a:rPr lang="en-US" sz="1200" b="0" i="0" kern="1200" dirty="0" err="1" smtClean="0">
                <a:solidFill>
                  <a:schemeClr val="tx1"/>
                </a:solidFill>
                <a:effectLst/>
                <a:latin typeface="+mn-lt"/>
                <a:ea typeface="+mn-ea"/>
                <a:cs typeface="+mn-cs"/>
              </a:rPr>
              <a:t>Raich</a:t>
            </a:r>
            <a:r>
              <a:rPr lang="en-US" sz="1200" b="0" i="0" kern="1200" dirty="0" smtClean="0">
                <a:solidFill>
                  <a:schemeClr val="tx1"/>
                </a:solidFill>
                <a:effectLst/>
                <a:latin typeface="+mn-lt"/>
                <a:ea typeface="+mn-ea"/>
                <a:cs typeface="+mn-cs"/>
              </a:rPr>
              <a:t> of Oakland, CA (who was also raided), and Diane Monson </a:t>
            </a:r>
            <a:r>
              <a:rPr lang="en-US" sz="1200" b="0" i="0" kern="1200" dirty="0" err="1" smtClean="0">
                <a:solidFill>
                  <a:schemeClr val="tx1"/>
                </a:solidFill>
                <a:effectLst/>
                <a:latin typeface="+mn-lt"/>
                <a:ea typeface="+mn-ea"/>
                <a:cs typeface="+mn-cs"/>
              </a:rPr>
              <a:t>Monson</a:t>
            </a:r>
            <a:r>
              <a:rPr lang="en-US" sz="1200" b="0" i="0" kern="1200" dirty="0" smtClean="0">
                <a:solidFill>
                  <a:schemeClr val="tx1"/>
                </a:solidFill>
                <a:effectLst/>
                <a:latin typeface="+mn-lt"/>
                <a:ea typeface="+mn-ea"/>
                <a:cs typeface="+mn-cs"/>
              </a:rPr>
              <a:t> of Oroville, CA along with two anonymous caregivers sued the federal government on October 9, 2002 to prevent the feds from interfering with their right to use medical marijuana. Read Angel’s </a:t>
            </a:r>
            <a:r>
              <a:rPr lang="en-US" sz="1200" b="0" i="0" u="sng" kern="1200" dirty="0" smtClean="0">
                <a:solidFill>
                  <a:schemeClr val="tx1"/>
                </a:solidFill>
                <a:effectLst/>
                <a:latin typeface="+mn-lt"/>
                <a:ea typeface="+mn-ea"/>
                <a:cs typeface="+mn-cs"/>
                <a:hlinkClick r:id="rId4"/>
              </a:rPr>
              <a:t>own statement</a:t>
            </a:r>
            <a:r>
              <a:rPr lang="en-US" sz="1200" b="0" i="0" kern="1200" dirty="0" smtClean="0">
                <a:solidFill>
                  <a:schemeClr val="tx1"/>
                </a:solidFill>
                <a:effectLst/>
                <a:latin typeface="+mn-lt"/>
                <a:ea typeface="+mn-ea"/>
                <a:cs typeface="+mn-cs"/>
              </a:rPr>
              <a:t> about the case and her use of medical marijuana.</a:t>
            </a:r>
          </a:p>
          <a:p>
            <a:r>
              <a:rPr lang="en-US" sz="1200" b="0" i="0" kern="1200" dirty="0" smtClean="0">
                <a:solidFill>
                  <a:schemeClr val="tx1"/>
                </a:solidFill>
                <a:effectLst/>
                <a:latin typeface="+mn-lt"/>
                <a:ea typeface="+mn-ea"/>
                <a:cs typeface="+mn-cs"/>
              </a:rPr>
              <a:t>Three factors add particular interest to this case.</a:t>
            </a:r>
          </a:p>
          <a:p>
            <a:pPr lvl="1"/>
            <a:r>
              <a:rPr lang="en-US" sz="1200" b="0" i="0" kern="1200" dirty="0" smtClean="0">
                <a:solidFill>
                  <a:schemeClr val="tx1"/>
                </a:solidFill>
                <a:effectLst/>
                <a:latin typeface="+mn-lt"/>
                <a:ea typeface="+mn-ea"/>
                <a:cs typeface="+mn-cs"/>
              </a:rPr>
              <a:t>What the respondents are doing is completely legal under state and local law.</a:t>
            </a:r>
          </a:p>
          <a:p>
            <a:pPr lvl="1"/>
            <a:r>
              <a:rPr lang="en-US" sz="1200" b="0" i="0" kern="1200" dirty="0" smtClean="0">
                <a:solidFill>
                  <a:schemeClr val="tx1"/>
                </a:solidFill>
                <a:effectLst/>
                <a:latin typeface="+mn-lt"/>
                <a:ea typeface="+mn-ea"/>
                <a:cs typeface="+mn-cs"/>
              </a:rPr>
              <a:t>It is asserted by Angel </a:t>
            </a:r>
            <a:r>
              <a:rPr lang="en-US" sz="1200" b="0" i="0" kern="1200" dirty="0" err="1" smtClean="0">
                <a:solidFill>
                  <a:schemeClr val="tx1"/>
                </a:solidFill>
                <a:effectLst/>
                <a:latin typeface="+mn-lt"/>
                <a:ea typeface="+mn-ea"/>
                <a:cs typeface="+mn-cs"/>
              </a:rPr>
              <a:t>Raich</a:t>
            </a:r>
            <a:r>
              <a:rPr lang="en-US" sz="1200" b="0" i="0" kern="1200" dirty="0" smtClean="0">
                <a:solidFill>
                  <a:schemeClr val="tx1"/>
                </a:solidFill>
                <a:effectLst/>
                <a:latin typeface="+mn-lt"/>
                <a:ea typeface="+mn-ea"/>
                <a:cs typeface="+mn-cs"/>
              </a:rPr>
              <a:t> and her doctors that she would die without marijuana, and that has not been disputed.</a:t>
            </a:r>
          </a:p>
          <a:p>
            <a:pPr lvl="1"/>
            <a:r>
              <a:rPr lang="en-US" sz="1200" b="0" i="0" kern="1200" dirty="0" smtClean="0">
                <a:solidFill>
                  <a:schemeClr val="tx1"/>
                </a:solidFill>
                <a:effectLst/>
                <a:latin typeface="+mn-lt"/>
                <a:ea typeface="+mn-ea"/>
                <a:cs typeface="+mn-cs"/>
              </a:rPr>
              <a:t>Their marijuana was grown as part of a cooperative of patients and no money changed hands. Therefore it had no direct impact on interstate activity or commerce. (see Commerce Clause below)</a:t>
            </a:r>
          </a:p>
          <a:p>
            <a:r>
              <a:rPr lang="en-US" sz="1200" b="0" i="0" kern="1200" dirty="0" smtClean="0">
                <a:solidFill>
                  <a:schemeClr val="tx1"/>
                </a:solidFill>
                <a:effectLst/>
                <a:latin typeface="+mn-lt"/>
                <a:ea typeface="+mn-ea"/>
                <a:cs typeface="+mn-cs"/>
              </a:rPr>
              <a:t>On December 16, 2003, the 9th Circuit Court of Appeals </a:t>
            </a:r>
            <a:r>
              <a:rPr lang="en-US" sz="1200" b="0" i="0" u="sng" kern="1200" dirty="0" smtClean="0">
                <a:solidFill>
                  <a:schemeClr val="tx1"/>
                </a:solidFill>
                <a:effectLst/>
                <a:latin typeface="+mn-lt"/>
                <a:ea typeface="+mn-ea"/>
                <a:cs typeface="+mn-cs"/>
                <a:hlinkClick r:id="rId5"/>
              </a:rPr>
              <a:t>granted</a:t>
            </a:r>
            <a:r>
              <a:rPr lang="en-US" sz="1200" b="0" i="0" kern="1200" dirty="0" smtClean="0">
                <a:solidFill>
                  <a:schemeClr val="tx1"/>
                </a:solidFill>
                <a:effectLst/>
                <a:latin typeface="+mn-lt"/>
                <a:ea typeface="+mn-ea"/>
                <a:cs typeface="+mn-cs"/>
              </a:rPr>
              <a:t> a </a:t>
            </a:r>
            <a:r>
              <a:rPr lang="en-US" sz="1200" b="0" i="0" kern="1200" dirty="0" err="1" smtClean="0">
                <a:solidFill>
                  <a:schemeClr val="tx1"/>
                </a:solidFill>
                <a:effectLst/>
                <a:latin typeface="+mn-lt"/>
                <a:ea typeface="+mn-ea"/>
                <a:cs typeface="+mn-cs"/>
              </a:rPr>
              <a:t>prelimary</a:t>
            </a:r>
            <a:r>
              <a:rPr lang="en-US" sz="1200" b="0" i="0" kern="1200" dirty="0" smtClean="0">
                <a:solidFill>
                  <a:schemeClr val="tx1"/>
                </a:solidFill>
                <a:effectLst/>
                <a:latin typeface="+mn-lt"/>
                <a:ea typeface="+mn-ea"/>
                <a:cs typeface="+mn-cs"/>
              </a:rPr>
              <a:t> injunction to stop the federal government based in part on this ruling:</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We find that the appellants have demonstrated a strong likelihood of success on their claim that, as applied to them, the CSA is an unconstitutional exercise of Congress’ Commerce Clause authority.</a:t>
            </a:r>
          </a:p>
          <a:p>
            <a:r>
              <a:rPr lang="en-US" sz="1200" b="0" i="0" kern="1200" dirty="0" smtClean="0">
                <a:solidFill>
                  <a:schemeClr val="tx1"/>
                </a:solidFill>
                <a:effectLst/>
                <a:latin typeface="+mn-lt"/>
                <a:ea typeface="+mn-ea"/>
                <a:cs typeface="+mn-cs"/>
              </a:rPr>
              <a:t>On April 20, 2004, the Federal government appealed the decision to the Supreme Court. Oral arguments were heard on November 29, 2004 and the case will be decided some time in the Spring of 2005.</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The Commerce Clause</a:t>
            </a:r>
          </a:p>
          <a:p>
            <a:r>
              <a:rPr lang="en-US" sz="1200" b="0" i="0" kern="1200" dirty="0" smtClean="0">
                <a:solidFill>
                  <a:schemeClr val="tx1"/>
                </a:solidFill>
                <a:effectLst/>
                <a:latin typeface="+mn-lt"/>
                <a:ea typeface="+mn-ea"/>
                <a:cs typeface="+mn-cs"/>
              </a:rPr>
              <a:t>The Constitution of the United States specifically does not give police powers to the federal government. That kind of power was considered a state function. However, there is one clause in the constitution which gives the government the following “limited” power…</a:t>
            </a:r>
          </a:p>
          <a:p>
            <a:r>
              <a:rPr lang="en-US" b="1" dirty="0" smtClean="0">
                <a:effectLst/>
              </a:rPr>
              <a:t>to regulate commerce</a:t>
            </a:r>
            <a:r>
              <a:rPr lang="en-US" dirty="0" smtClean="0">
                <a:effectLst/>
              </a:rPr>
              <a:t> with foreign nations, and </a:t>
            </a:r>
            <a:r>
              <a:rPr lang="en-US" b="1" dirty="0" smtClean="0">
                <a:effectLst/>
              </a:rPr>
              <a:t>among the several states</a:t>
            </a:r>
            <a:r>
              <a:rPr lang="en-US" dirty="0" smtClean="0">
                <a:effectLst/>
              </a:rPr>
              <a:t>, and with the Indian tribes;</a:t>
            </a:r>
          </a:p>
          <a:p>
            <a:endParaRPr lang="en-US" dirty="0" smtClean="0">
              <a:effectLst/>
            </a:endParaRPr>
          </a:p>
          <a:p>
            <a:r>
              <a:rPr lang="en-US" sz="1200" b="0" i="0" kern="1200" dirty="0" smtClean="0">
                <a:solidFill>
                  <a:schemeClr val="tx1"/>
                </a:solidFill>
                <a:effectLst/>
                <a:latin typeface="+mn-lt"/>
                <a:ea typeface="+mn-ea"/>
                <a:cs typeface="+mn-cs"/>
              </a:rPr>
              <a:t>This is generally known as the </a:t>
            </a:r>
            <a:r>
              <a:rPr lang="en-US" sz="1200" b="0" i="0" u="sng" kern="1200" dirty="0" smtClean="0">
                <a:solidFill>
                  <a:schemeClr val="tx1"/>
                </a:solidFill>
                <a:effectLst/>
                <a:latin typeface="+mn-lt"/>
                <a:ea typeface="+mn-ea"/>
                <a:cs typeface="+mn-cs"/>
                <a:hlinkClick r:id="rId6"/>
              </a:rPr>
              <a:t>commerce clause</a:t>
            </a:r>
            <a:r>
              <a:rPr lang="en-US" sz="1200" b="0" i="0" kern="1200" dirty="0" smtClean="0">
                <a:solidFill>
                  <a:schemeClr val="tx1"/>
                </a:solidFill>
                <a:effectLst/>
                <a:latin typeface="+mn-lt"/>
                <a:ea typeface="+mn-ea"/>
                <a:cs typeface="+mn-cs"/>
              </a:rPr>
              <a:t>. As intended, in the early years of this country’s history, the commerce clause allowed only minimal </a:t>
            </a:r>
            <a:r>
              <a:rPr lang="en-US" sz="1200" b="0" i="0" kern="1200" dirty="0" err="1" smtClean="0">
                <a:solidFill>
                  <a:schemeClr val="tx1"/>
                </a:solidFill>
                <a:effectLst/>
                <a:latin typeface="+mn-lt"/>
                <a:ea typeface="+mn-ea"/>
                <a:cs typeface="+mn-cs"/>
              </a:rPr>
              <a:t>instrusion</a:t>
            </a:r>
            <a:r>
              <a:rPr lang="en-US" sz="1200" b="0" i="0" kern="1200" dirty="0" smtClean="0">
                <a:solidFill>
                  <a:schemeClr val="tx1"/>
                </a:solidFill>
                <a:effectLst/>
                <a:latin typeface="+mn-lt"/>
                <a:ea typeface="+mn-ea"/>
                <a:cs typeface="+mn-cs"/>
              </a:rPr>
              <a:t> on the activities within states. For example, federal alcohol prohibition was not considered constitutionally possible without an amendment because of the commerce clause, and judges also regularly placed the tenth amendment in the path of congressional regulation of “local” affairs.</a:t>
            </a:r>
          </a:p>
          <a:p>
            <a:r>
              <a:rPr lang="en-US" sz="1200" b="0" i="0" kern="1200" dirty="0" smtClean="0">
                <a:solidFill>
                  <a:schemeClr val="tx1"/>
                </a:solidFill>
                <a:effectLst/>
                <a:latin typeface="+mn-lt"/>
                <a:ea typeface="+mn-ea"/>
                <a:cs typeface="+mn-cs"/>
              </a:rPr>
              <a:t>However, over the course of years, the commerce clause was consistently weakened, giving federal government more leeway in regulating and enforcing federal laws within the states.</a:t>
            </a:r>
          </a:p>
          <a:p>
            <a:r>
              <a:rPr lang="en-US" sz="1200" b="0" i="0" kern="1200" dirty="0" smtClean="0">
                <a:solidFill>
                  <a:schemeClr val="tx1"/>
                </a:solidFill>
                <a:effectLst/>
                <a:latin typeface="+mn-lt"/>
                <a:ea typeface="+mn-ea"/>
                <a:cs typeface="+mn-cs"/>
              </a:rPr>
              <a:t>It was a gradual expansion, from limited border functions, to accepting that interstate commerce can be regulated as it travels </a:t>
            </a:r>
            <a:r>
              <a:rPr lang="en-US" sz="1200" b="0" i="1" kern="1200" dirty="0" smtClean="0">
                <a:solidFill>
                  <a:schemeClr val="tx1"/>
                </a:solidFill>
                <a:effectLst/>
                <a:latin typeface="+mn-lt"/>
                <a:ea typeface="+mn-ea"/>
                <a:cs typeface="+mn-cs"/>
              </a:rPr>
              <a:t>through</a:t>
            </a:r>
            <a:r>
              <a:rPr lang="en-US" sz="1200" b="0" i="0" kern="1200" dirty="0" smtClean="0">
                <a:solidFill>
                  <a:schemeClr val="tx1"/>
                </a:solidFill>
                <a:effectLst/>
                <a:latin typeface="+mn-lt"/>
                <a:ea typeface="+mn-ea"/>
                <a:cs typeface="+mn-cs"/>
              </a:rPr>
              <a:t> the states, to expanding it to include transactions that </a:t>
            </a:r>
            <a:r>
              <a:rPr lang="en-US" sz="1200" b="0" i="1" kern="1200" dirty="0" smtClean="0">
                <a:solidFill>
                  <a:schemeClr val="tx1"/>
                </a:solidFill>
                <a:effectLst/>
                <a:latin typeface="+mn-lt"/>
                <a:ea typeface="+mn-ea"/>
                <a:cs typeface="+mn-cs"/>
              </a:rPr>
              <a:t>affect</a:t>
            </a:r>
            <a:r>
              <a:rPr lang="en-US" sz="1200" b="0" i="0" kern="1200" dirty="0" smtClean="0">
                <a:solidFill>
                  <a:schemeClr val="tx1"/>
                </a:solidFill>
                <a:effectLst/>
                <a:latin typeface="+mn-lt"/>
                <a:ea typeface="+mn-ea"/>
                <a:cs typeface="+mn-cs"/>
              </a:rPr>
              <a:t> interstate commerce, to almost meaning anything that Congress decides is interstate commerce.</a:t>
            </a:r>
          </a:p>
          <a:p>
            <a:endParaRPr lang="en-US" dirty="0"/>
          </a:p>
        </p:txBody>
      </p:sp>
      <p:sp>
        <p:nvSpPr>
          <p:cNvPr id="4" name="Slide Number Placeholder 3"/>
          <p:cNvSpPr>
            <a:spLocks noGrp="1"/>
          </p:cNvSpPr>
          <p:nvPr>
            <p:ph type="sldNum" sz="quarter" idx="10"/>
          </p:nvPr>
        </p:nvSpPr>
        <p:spPr/>
        <p:txBody>
          <a:bodyPr/>
          <a:lstStyle/>
          <a:p>
            <a:pPr>
              <a:defRPr/>
            </a:pPr>
            <a:fld id="{D3AE83FA-2332-47B0-A839-E55C39A3C651}" type="slidenum">
              <a:rPr lang="en-US" smtClean="0"/>
              <a:pPr>
                <a:defRPr/>
              </a:pPr>
              <a:t>27</a:t>
            </a:fld>
            <a:endParaRPr lang="en-US"/>
          </a:p>
        </p:txBody>
      </p:sp>
    </p:spTree>
    <p:extLst>
      <p:ext uri="{BB962C8B-B14F-4D97-AF65-F5344CB8AC3E}">
        <p14:creationId xmlns:p14="http://schemas.microsoft.com/office/powerpoint/2010/main" val="3089142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29" name="Title 28"/>
          <p:cNvSpPr>
            <a:spLocks noGrp="1"/>
          </p:cNvSpPr>
          <p:nvPr>
            <p:ph type="ctrTitle"/>
          </p:nvPr>
        </p:nvSpPr>
        <p:spPr>
          <a:xfrm>
            <a:off x="381000" y="4853411"/>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a:defRPr/>
            </a:lvl1pPr>
          </a:lstStyle>
          <a:p>
            <a:pPr>
              <a:defRPr/>
            </a:pPr>
            <a:fld id="{059F8D80-2F92-4DB7-9342-5C8416354892}" type="datetimeFigureOut">
              <a:rPr lang="en-US"/>
              <a:pPr>
                <a:defRPr/>
              </a:pPr>
              <a:t>9/29/2016</a:t>
            </a:fld>
            <a:endParaRPr lang="en-US"/>
          </a:p>
        </p:txBody>
      </p:sp>
      <p:sp>
        <p:nvSpPr>
          <p:cNvPr id="6" name="Footer Placeholder 1"/>
          <p:cNvSpPr>
            <a:spLocks noGrp="1"/>
          </p:cNvSpPr>
          <p:nvPr>
            <p:ph type="ftr" sz="quarter" idx="11"/>
          </p:nvPr>
        </p:nvSpPr>
        <p:spPr/>
        <p:txBody>
          <a:bodyPr/>
          <a:lstStyle>
            <a:lvl1pPr>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a:defRPr/>
            </a:lvl1pPr>
          </a:lstStyle>
          <a:p>
            <a:pPr>
              <a:defRPr/>
            </a:pPr>
            <a:fld id="{F6851307-023B-4690-A599-D5D8C2E17BD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fld id="{0C15B3F0-243C-4AA9-A7C9-3C2ACB62F281}" type="datetimeFigureOut">
              <a:rPr lang="en-US"/>
              <a:pPr>
                <a:defRPr/>
              </a:pPr>
              <a:t>9/29/2016</a:t>
            </a:fld>
            <a:endParaRPr lang="en-US"/>
          </a:p>
        </p:txBody>
      </p:sp>
      <p:sp>
        <p:nvSpPr>
          <p:cNvPr id="5" name="Footer Placeholder 2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66E3A3A9-E59C-4D12-A5DB-C78028A9638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494C2C-D8D0-49C8-A466-DF7EA4298D51}" type="datetimeFigureOut">
              <a:rPr lang="en-US"/>
              <a:pPr>
                <a:defRPr/>
              </a:pPr>
              <a:t>9/29/2016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7D2EE-CA27-4698-B9D8-27FD96A3746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E3BCE7F9-773F-4508-AE6C-F2DA17EEA266}" type="datetimeFigureOut">
              <a:rPr lang="en-US"/>
              <a:pPr>
                <a:defRPr/>
              </a:pPr>
              <a:t>9/29/2016</a:t>
            </a:fld>
            <a:endParaRPr lang="en-US"/>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pPr>
              <a:defRPr/>
            </a:pPr>
            <a:fld id="{9723EA6D-A128-4179-9849-CB21278EA5D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a:defRPr/>
            </a:lvl1pPr>
          </a:lstStyle>
          <a:p>
            <a:pPr>
              <a:defRPr/>
            </a:pPr>
            <a:fld id="{BEC33998-A5E7-4A97-AD7C-B7F0DF47ED1C}" type="datetimeFigureOut">
              <a:rPr lang="en-US"/>
              <a:pPr>
                <a:defRPr/>
              </a:pPr>
              <a:t>9/29/2016</a:t>
            </a:fld>
            <a:endParaRPr lang="en-US"/>
          </a:p>
        </p:txBody>
      </p:sp>
      <p:sp>
        <p:nvSpPr>
          <p:cNvPr id="7" name="Footer Placeholder 10"/>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a:lvl1pPr>
          </a:lstStyle>
          <a:p>
            <a:pPr>
              <a:defRPr/>
            </a:pPr>
            <a:fld id="{AC195A1A-D5CD-438A-A6C6-9115B33A6A5B}"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pPr>
              <a:defRPr/>
            </a:pPr>
            <a:fld id="{040392F3-CE8C-435C-9F74-06E268469AEA}" type="datetimeFigureOut">
              <a:rPr lang="en-US"/>
              <a:pPr>
                <a:defRPr/>
              </a:pPr>
              <a:t>9/29/2016</a:t>
            </a:fld>
            <a:endParaRPr lang="en-US"/>
          </a:p>
        </p:txBody>
      </p:sp>
      <p:sp>
        <p:nvSpPr>
          <p:cNvPr id="6" name="Footer Placeholder 2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7EBF5A9D-9AE5-4EE8-8DA7-7D5BF84E5F4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fld id="{631D527C-554C-4951-A898-495CC11025A4}" type="datetimeFigureOut">
              <a:rPr lang="en-US"/>
              <a:pPr>
                <a:defRPr/>
              </a:pPr>
              <a:t>9/29/2016</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pPr>
              <a:defRPr/>
            </a:pPr>
            <a:fld id="{B29145AF-958B-4306-8ED0-56F87FCD0DD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0"/>
          <p:cNvSpPr>
            <a:spLocks noGrp="1"/>
          </p:cNvSpPr>
          <p:nvPr>
            <p:ph type="dt" sz="half" idx="10"/>
          </p:nvPr>
        </p:nvSpPr>
        <p:spPr/>
        <p:txBody>
          <a:bodyPr/>
          <a:lstStyle>
            <a:lvl1pPr>
              <a:defRPr/>
            </a:lvl1pPr>
          </a:lstStyle>
          <a:p>
            <a:pPr>
              <a:defRPr/>
            </a:pPr>
            <a:fld id="{21B3C362-4FFB-405A-AB62-7C56A883DDFB}" type="datetimeFigureOut">
              <a:rPr lang="en-US"/>
              <a:pPr>
                <a:defRPr/>
              </a:pPr>
              <a:t>9/29/2016</a:t>
            </a:fld>
            <a:endParaRPr lang="en-US"/>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4E27EA8D-9557-4564-AB3A-6059A3F111C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337B5803-7FFA-40EB-851C-0F938EFF54CC}" type="datetimeFigureOut">
              <a:rPr lang="en-US"/>
              <a:pPr>
                <a:defRPr/>
              </a:pPr>
              <a:t>9/29/2016</a:t>
            </a:fld>
            <a:endParaRPr lang="en-US"/>
          </a:p>
        </p:txBody>
      </p:sp>
      <p:sp>
        <p:nvSpPr>
          <p:cNvPr id="3" name="Footer Placeholder 23"/>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CF49F09E-9713-46D6-A425-098FC9CE41E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fld id="{A0E70BE0-7939-4D3C-985B-BDD17CBF610D}" type="datetimeFigureOut">
              <a:rPr lang="en-US"/>
              <a:pPr>
                <a:defRPr/>
              </a:pPr>
              <a:t>9/29/2016</a:t>
            </a:fld>
            <a:endParaRPr lang="en-US"/>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FD05EF83-E555-47FE-93C3-FB7024ACA50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fld id="{6085C1A9-08A2-4DB6-8C3E-2329EE17097F}" type="datetimeFigureOut">
              <a:rPr lang="en-US"/>
              <a:pPr>
                <a:defRPr/>
              </a:pPr>
              <a:t>9/29/2016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a:lvl1pPr>
          </a:lstStyle>
          <a:p>
            <a:pPr>
              <a:defRPr/>
            </a:pPr>
            <a:fld id="{C9460A1A-A0FA-4A75-8222-D8184E2379A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1029"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fld id="{70DE3EE6-B32F-4CAA-9A0D-AD14E1D084A2}" type="datetimeFigureOut">
              <a:rPr lang="en-US"/>
              <a:pPr>
                <a:defRPr/>
              </a:pPr>
              <a:t>9/29/2016</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fld id="{A028F54C-FBDE-4080-B88B-E6C0CC93A646}" type="slidenum">
              <a:rPr lang="en-US"/>
              <a:pPr>
                <a:defRPr/>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89" r:id="rId4"/>
    <p:sldLayoutId id="2147483895" r:id="rId5"/>
    <p:sldLayoutId id="2147483890" r:id="rId6"/>
    <p:sldLayoutId id="2147483896" r:id="rId7"/>
    <p:sldLayoutId id="2147483897" r:id="rId8"/>
    <p:sldLayoutId id="2147483898" r:id="rId9"/>
    <p:sldLayoutId id="2147483891" r:id="rId10"/>
    <p:sldLayoutId id="2147483899"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exican-American%20War.as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w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youtube.com/watch?v=tkdF8pOFUfI"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StTiCU_fqCg" TargetMode="External"/><Relationship Id="rId2" Type="http://schemas.openxmlformats.org/officeDocument/2006/relationships/image" Target="../media/image34.jpeg"/><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ushistory.org/us/29b.asp"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file:///\\localhost\upload.wikimedia.org\wikipedia\commons\1\18\Oregoncountry.png"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hyperlink" Target="http://www.history.com/shows/how-the-states-got-their-shapes/videos/texas-joins-the-union?playlist_slug=how-the-states-got-their-shapes-season-1-preview-list" TargetMode="Externa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hyperlink" Target="http://www.history.com/topics/us-states/california/videos/how-california-got-its-shape"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youtube.com/watch?v=gn2FzuPyFlY"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81000" y="3429000"/>
            <a:ext cx="8458200" cy="2286000"/>
          </a:xfrm>
        </p:spPr>
        <p:txBody>
          <a:bodyPr/>
          <a:lstStyle/>
          <a:p>
            <a:pPr algn="ctr"/>
            <a:r>
              <a:rPr lang="en-US" sz="4500" dirty="0"/>
              <a:t>What are some of the problems you think America will experience as it grows in size and population?</a:t>
            </a:r>
          </a:p>
        </p:txBody>
      </p:sp>
      <p:sp>
        <p:nvSpPr>
          <p:cNvPr id="3" name="Title 2"/>
          <p:cNvSpPr>
            <a:spLocks noGrp="1"/>
          </p:cNvSpPr>
          <p:nvPr>
            <p:ph type="title"/>
          </p:nvPr>
        </p:nvSpPr>
        <p:spPr>
          <a:xfrm>
            <a:off x="152400" y="2590800"/>
            <a:ext cx="8686800" cy="1184825"/>
          </a:xfrm>
        </p:spPr>
        <p:txBody>
          <a:bodyPr>
            <a:normAutofit/>
          </a:bodyPr>
          <a:lstStyle/>
          <a:p>
            <a:pPr algn="ctr"/>
            <a:r>
              <a:rPr lang="en-US" sz="5400" dirty="0" smtClean="0"/>
              <a:t>Bell Ringer</a:t>
            </a:r>
            <a:endParaRPr lang="en-US" sz="5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fontAlgn="auto" hangingPunct="1">
              <a:spcAft>
                <a:spcPts val="0"/>
              </a:spcAft>
              <a:defRPr/>
            </a:pPr>
            <a:endParaRPr lang="en-US" smtClean="0"/>
          </a:p>
        </p:txBody>
      </p:sp>
      <p:sp>
        <p:nvSpPr>
          <p:cNvPr id="44035" name="Content Placeholder 2"/>
          <p:cNvSpPr>
            <a:spLocks noGrp="1"/>
          </p:cNvSpPr>
          <p:nvPr>
            <p:ph idx="1"/>
          </p:nvPr>
        </p:nvSpPr>
        <p:spPr/>
        <p:txBody>
          <a:bodyPr/>
          <a:lstStyle/>
          <a:p>
            <a:pPr eaLnBrk="1" hangingPunct="1"/>
            <a:endParaRPr lang="en-US" smtClean="0"/>
          </a:p>
        </p:txBody>
      </p:sp>
      <p:pic>
        <p:nvPicPr>
          <p:cNvPr id="44036" name="Picture 2" descr="http://library.syr.edu/digital/exhibits/c/cartoonists/johnston/61.jpg"/>
          <p:cNvPicPr>
            <a:picLocks noChangeAspect="1" noChangeArrowheads="1"/>
          </p:cNvPicPr>
          <p:nvPr/>
        </p:nvPicPr>
        <p:blipFill>
          <a:blip r:embed="rId2" cstate="print"/>
          <a:srcRect/>
          <a:stretch>
            <a:fillRect/>
          </a:stretch>
        </p:blipFill>
        <p:spPr bwMode="auto">
          <a:xfrm>
            <a:off x="533400" y="-63500"/>
            <a:ext cx="8153400" cy="69215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fontAlgn="auto" hangingPunct="1">
              <a:spcAft>
                <a:spcPts val="0"/>
              </a:spcAft>
              <a:defRPr/>
            </a:pPr>
            <a:r>
              <a:rPr lang="en-US" b="1" smtClean="0"/>
              <a:t>Martin Van Buren</a:t>
            </a:r>
          </a:p>
        </p:txBody>
      </p:sp>
      <p:sp>
        <p:nvSpPr>
          <p:cNvPr id="23555" name="Text Placeholder 4"/>
          <p:cNvSpPr>
            <a:spLocks noGrp="1"/>
          </p:cNvSpPr>
          <p:nvPr>
            <p:ph sz="half" idx="1"/>
          </p:nvPr>
        </p:nvSpPr>
        <p:spPr>
          <a:xfrm>
            <a:off x="304800" y="1600200"/>
            <a:ext cx="4953000" cy="4724400"/>
          </a:xfrm>
        </p:spPr>
        <p:txBody>
          <a:bodyPr/>
          <a:lstStyle/>
          <a:p>
            <a:pPr marL="0" indent="0" eaLnBrk="1" hangingPunct="1">
              <a:buFont typeface="Wingdings" pitchFamily="2" charset="2"/>
              <a:buNone/>
            </a:pPr>
            <a:r>
              <a:rPr lang="en-US" sz="3100" b="1" dirty="0" smtClean="0"/>
              <a:t>Dates in Office:  </a:t>
            </a:r>
            <a:r>
              <a:rPr lang="en-US" sz="3100" dirty="0" smtClean="0"/>
              <a:t>1837-1841</a:t>
            </a:r>
          </a:p>
          <a:p>
            <a:pPr marL="0" indent="0" eaLnBrk="1" hangingPunct="1">
              <a:buFont typeface="Wingdings" pitchFamily="2" charset="2"/>
              <a:buNone/>
            </a:pPr>
            <a:r>
              <a:rPr lang="en-US" sz="3100" b="1" dirty="0" smtClean="0"/>
              <a:t>Nickname: </a:t>
            </a:r>
            <a:r>
              <a:rPr lang="en-US" sz="3100" dirty="0" smtClean="0"/>
              <a:t>“Little Magician”</a:t>
            </a:r>
          </a:p>
          <a:p>
            <a:pPr marL="0" indent="0" eaLnBrk="1" hangingPunct="1">
              <a:buFont typeface="Wingdings" pitchFamily="2" charset="2"/>
              <a:buNone/>
            </a:pPr>
            <a:r>
              <a:rPr lang="en-US" sz="3100" b="1" dirty="0" smtClean="0"/>
              <a:t>Political Party: </a:t>
            </a:r>
            <a:r>
              <a:rPr lang="en-US" sz="3100" dirty="0" smtClean="0"/>
              <a:t>Democratic</a:t>
            </a:r>
          </a:p>
          <a:p>
            <a:pPr marL="0" indent="0" eaLnBrk="1" hangingPunct="1">
              <a:buFont typeface="Wingdings" pitchFamily="2" charset="2"/>
              <a:buNone/>
            </a:pPr>
            <a:r>
              <a:rPr lang="en-US" sz="3100" b="1" dirty="0" smtClean="0"/>
              <a:t>Major Events:</a:t>
            </a:r>
          </a:p>
          <a:p>
            <a:pPr marL="0" indent="0" eaLnBrk="1" hangingPunct="1"/>
            <a:r>
              <a:rPr lang="en-US" sz="3100" dirty="0" smtClean="0"/>
              <a:t>Panic of 1837</a:t>
            </a:r>
          </a:p>
          <a:p>
            <a:pPr marL="0" indent="0" eaLnBrk="1" hangingPunct="1"/>
            <a:r>
              <a:rPr lang="en-US" sz="3100" dirty="0" smtClean="0"/>
              <a:t>Divorce Bill</a:t>
            </a:r>
          </a:p>
          <a:p>
            <a:pPr marL="0" indent="0" eaLnBrk="1" hangingPunct="1"/>
            <a:r>
              <a:rPr lang="en-US" sz="3100" dirty="0" smtClean="0"/>
              <a:t>Texas Revolution</a:t>
            </a:r>
          </a:p>
        </p:txBody>
      </p:sp>
      <p:pic>
        <p:nvPicPr>
          <p:cNvPr id="7" name="Picture 4" descr="442px-Martin_Van_Buren"/>
          <p:cNvPicPr>
            <a:picLocks noChangeAspect="1" noChangeArrowheads="1"/>
          </p:cNvPicPr>
          <p:nvPr/>
        </p:nvPicPr>
        <p:blipFill>
          <a:blip r:embed="rId2" cstate="print"/>
          <a:srcRect/>
          <a:stretch>
            <a:fillRect/>
          </a:stretch>
        </p:blipFill>
        <p:spPr bwMode="auto">
          <a:xfrm>
            <a:off x="5181600" y="1524000"/>
            <a:ext cx="3671887" cy="49720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4209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p:txBody>
          <a:bodyPr rtlCol="0"/>
          <a:lstStyle/>
          <a:p>
            <a:pPr eaLnBrk="1" fontAlgn="auto" hangingPunct="1">
              <a:spcAft>
                <a:spcPts val="0"/>
              </a:spcAft>
              <a:defRPr/>
            </a:pPr>
            <a:r>
              <a:rPr lang="en-US" b="1" smtClean="0"/>
              <a:t>William Henry Harrison</a:t>
            </a:r>
          </a:p>
        </p:txBody>
      </p:sp>
      <p:sp>
        <p:nvSpPr>
          <p:cNvPr id="38915" name="Text Placeholder 4"/>
          <p:cNvSpPr>
            <a:spLocks noGrp="1"/>
          </p:cNvSpPr>
          <p:nvPr>
            <p:ph idx="1"/>
          </p:nvPr>
        </p:nvSpPr>
        <p:spPr>
          <a:xfrm>
            <a:off x="304800" y="1554163"/>
            <a:ext cx="4495800" cy="4525962"/>
          </a:xfrm>
        </p:spPr>
        <p:txBody>
          <a:bodyPr/>
          <a:lstStyle/>
          <a:p>
            <a:pPr marL="0" indent="0" eaLnBrk="1" hangingPunct="1">
              <a:buFont typeface="Wingdings" pitchFamily="2" charset="2"/>
              <a:buNone/>
            </a:pPr>
            <a:r>
              <a:rPr lang="en-US" b="1" dirty="0" smtClean="0"/>
              <a:t>Dates in Office:  </a:t>
            </a:r>
            <a:r>
              <a:rPr lang="en-US" dirty="0" smtClean="0"/>
              <a:t>1841</a:t>
            </a:r>
          </a:p>
          <a:p>
            <a:pPr marL="0" indent="0" eaLnBrk="1" hangingPunct="1">
              <a:buFont typeface="Wingdings" pitchFamily="2" charset="2"/>
              <a:buNone/>
            </a:pPr>
            <a:r>
              <a:rPr lang="en-US" b="1" dirty="0" smtClean="0"/>
              <a:t>Nickname: </a:t>
            </a:r>
            <a:r>
              <a:rPr lang="en-US" dirty="0" smtClean="0"/>
              <a:t>“Old Tippecanoe”</a:t>
            </a:r>
          </a:p>
          <a:p>
            <a:pPr marL="0" indent="0" eaLnBrk="1" hangingPunct="1">
              <a:buFont typeface="Wingdings" pitchFamily="2" charset="2"/>
              <a:buNone/>
            </a:pPr>
            <a:r>
              <a:rPr lang="en-US" b="1" dirty="0" smtClean="0"/>
              <a:t>Political Party: </a:t>
            </a:r>
            <a:r>
              <a:rPr lang="en-US" dirty="0" smtClean="0"/>
              <a:t>Whig</a:t>
            </a:r>
          </a:p>
          <a:p>
            <a:pPr marL="0" indent="0" eaLnBrk="1" hangingPunct="1">
              <a:buFont typeface="Wingdings" pitchFamily="2" charset="2"/>
              <a:buNone/>
            </a:pPr>
            <a:r>
              <a:rPr lang="en-US" b="1" dirty="0" smtClean="0"/>
              <a:t>Major Events:</a:t>
            </a:r>
          </a:p>
          <a:p>
            <a:pPr marL="0" indent="0" eaLnBrk="1" hangingPunct="1">
              <a:buFont typeface="Wingdings" pitchFamily="2" charset="2"/>
              <a:buNone/>
            </a:pPr>
            <a:r>
              <a:rPr lang="en-US" dirty="0" smtClean="0"/>
              <a:t>He was the first President to die in office (forced us to figure out Presidential succession)</a:t>
            </a:r>
          </a:p>
        </p:txBody>
      </p:sp>
      <p:pic>
        <p:nvPicPr>
          <p:cNvPr id="149506" name="Picture 2" descr="http://upload.wikimedia.org/wikipedia/commons/e/ea/William_Henry_Harrison.jpg"/>
          <p:cNvPicPr>
            <a:picLocks noChangeAspect="1" noChangeArrowheads="1"/>
          </p:cNvPicPr>
          <p:nvPr/>
        </p:nvPicPr>
        <p:blipFill>
          <a:blip r:embed="rId2" cstate="print"/>
          <a:srcRect/>
          <a:stretch>
            <a:fillRect/>
          </a:stretch>
        </p:blipFill>
        <p:spPr bwMode="auto">
          <a:xfrm>
            <a:off x="4953000" y="1371600"/>
            <a:ext cx="3886200" cy="5181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0722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8915">
                                            <p:txEl>
                                              <p:pRg st="3" end="3"/>
                                            </p:txEl>
                                          </p:spTgt>
                                        </p:tgtEl>
                                        <p:attrNameLst>
                                          <p:attrName>style.visibility</p:attrName>
                                        </p:attrNameLst>
                                      </p:cBhvr>
                                      <p:to>
                                        <p:strVal val="visible"/>
                                      </p:to>
                                    </p:set>
                                    <p:animEffect transition="in" filter="circle(in)">
                                      <p:cBhvr>
                                        <p:cTn id="7" dur="1000"/>
                                        <p:tgtEl>
                                          <p:spTgt spid="38915">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8915">
                                            <p:txEl>
                                              <p:pRg st="4" end="4"/>
                                            </p:txEl>
                                          </p:spTgt>
                                        </p:tgtEl>
                                        <p:attrNameLst>
                                          <p:attrName>style.visibility</p:attrName>
                                        </p:attrNameLst>
                                      </p:cBhvr>
                                      <p:to>
                                        <p:strVal val="visible"/>
                                      </p:to>
                                    </p:set>
                                    <p:animEffect transition="in" filter="circle(in)">
                                      <p:cBhvr>
                                        <p:cTn id="12" dur="1000"/>
                                        <p:tgtEl>
                                          <p:spTgt spid="389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defRPr/>
            </a:pPr>
            <a:r>
              <a:rPr lang="en-US" smtClean="0"/>
              <a:t>A President Without A Party</a:t>
            </a:r>
          </a:p>
        </p:txBody>
      </p:sp>
      <p:sp>
        <p:nvSpPr>
          <p:cNvPr id="34819" name="Content Placeholder 2"/>
          <p:cNvSpPr>
            <a:spLocks noGrp="1"/>
          </p:cNvSpPr>
          <p:nvPr>
            <p:ph sz="half" idx="1"/>
          </p:nvPr>
        </p:nvSpPr>
        <p:spPr>
          <a:xfrm>
            <a:off x="304800" y="1524000"/>
            <a:ext cx="8534400" cy="2438400"/>
          </a:xfrm>
        </p:spPr>
        <p:txBody>
          <a:bodyPr/>
          <a:lstStyle/>
          <a:p>
            <a:pPr eaLnBrk="1" hangingPunct="1"/>
            <a:r>
              <a:rPr lang="en-US" sz="3200" dirty="0"/>
              <a:t>John Tyler:  a Democrat at heart and contradicted many of the Whig Party ideas</a:t>
            </a:r>
            <a:r>
              <a:rPr lang="en-US" sz="3200" dirty="0" smtClean="0"/>
              <a:t>.</a:t>
            </a:r>
          </a:p>
          <a:p>
            <a:pPr eaLnBrk="1" hangingPunct="1"/>
            <a:r>
              <a:rPr lang="en-US" sz="3200" dirty="0" smtClean="0"/>
              <a:t>Changes under the Whigs</a:t>
            </a:r>
          </a:p>
          <a:p>
            <a:pPr lvl="1" eaLnBrk="1" hangingPunct="1"/>
            <a:r>
              <a:rPr lang="en-US" sz="2800" dirty="0" smtClean="0"/>
              <a:t>Ended the independent treasury</a:t>
            </a:r>
          </a:p>
        </p:txBody>
      </p:sp>
      <p:sp>
        <p:nvSpPr>
          <p:cNvPr id="3" name="Content Placeholder 2"/>
          <p:cNvSpPr>
            <a:spLocks noGrp="1"/>
          </p:cNvSpPr>
          <p:nvPr>
            <p:ph sz="half" idx="2"/>
          </p:nvPr>
        </p:nvSpPr>
        <p:spPr>
          <a:xfrm>
            <a:off x="304800" y="3657600"/>
            <a:ext cx="6705600" cy="2667000"/>
          </a:xfrm>
        </p:spPr>
        <p:txBody>
          <a:bodyPr/>
          <a:lstStyle/>
          <a:p>
            <a:pPr lvl="1" eaLnBrk="1" hangingPunct="1"/>
            <a:r>
              <a:rPr lang="en-US" sz="2800" dirty="0"/>
              <a:t>Suggested a “fiscal bank” (a new BUS); Vetoed by Tyler</a:t>
            </a:r>
          </a:p>
          <a:p>
            <a:pPr lvl="1" eaLnBrk="1" hangingPunct="1"/>
            <a:r>
              <a:rPr lang="en-US" sz="2800" dirty="0"/>
              <a:t>Suggested a "Fiscal Corporation“; </a:t>
            </a:r>
            <a:r>
              <a:rPr lang="en-US" sz="2800" dirty="0" smtClean="0"/>
              <a:t>Vetoed by Tyler</a:t>
            </a:r>
            <a:endParaRPr lang="en-US" sz="2800" dirty="0"/>
          </a:p>
          <a:p>
            <a:pPr eaLnBrk="1" hangingPunct="1"/>
            <a:r>
              <a:rPr lang="en-US" sz="3200" dirty="0"/>
              <a:t>President Tyler </a:t>
            </a:r>
            <a:r>
              <a:rPr lang="en-US" sz="3200" dirty="0" smtClean="0"/>
              <a:t>rejected </a:t>
            </a:r>
            <a:r>
              <a:rPr lang="en-US" sz="3200" dirty="0"/>
              <a:t>by his </a:t>
            </a:r>
            <a:r>
              <a:rPr lang="en-US" sz="3200" dirty="0" smtClean="0"/>
              <a:t>party</a:t>
            </a:r>
            <a:endParaRPr lang="en-US" sz="3200" dirty="0"/>
          </a:p>
        </p:txBody>
      </p:sp>
      <p:pic>
        <p:nvPicPr>
          <p:cNvPr id="6" name="Picture 2" descr="http://johntylerfacts.com/images/John_Tyler.png"/>
          <p:cNvPicPr>
            <a:picLocks noChangeAspect="1" noChangeArrowheads="1"/>
          </p:cNvPicPr>
          <p:nvPr/>
        </p:nvPicPr>
        <p:blipFill>
          <a:blip r:embed="rId2" cstate="print"/>
          <a:srcRect/>
          <a:stretch>
            <a:fillRect/>
          </a:stretch>
        </p:blipFill>
        <p:spPr bwMode="auto">
          <a:xfrm>
            <a:off x="7010400" y="2743200"/>
            <a:ext cx="1981200" cy="2789257"/>
          </a:xfrm>
          <a:prstGeom prst="ellipse">
            <a:avLst/>
          </a:prstGeom>
          <a:ln w="1270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0730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dissolve">
                                      <p:cBhvr>
                                        <p:cTn id="7" dur="500"/>
                                        <p:tgtEl>
                                          <p:spTgt spid="348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dissolve">
                                      <p:cBhvr>
                                        <p:cTn id="12" dur="500"/>
                                        <p:tgtEl>
                                          <p:spTgt spid="348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Effect transition="in" filter="dissolve">
                                      <p:cBhvr>
                                        <p:cTn id="17" dur="500"/>
                                        <p:tgtEl>
                                          <p:spTgt spid="34819">
                                            <p:txEl>
                                              <p:pRg st="2" end="2"/>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dissolve">
                                      <p:cBhvr>
                                        <p:cTn id="21" dur="500"/>
                                        <p:tgtEl>
                                          <p:spTgt spid="3">
                                            <p:txEl>
                                              <p:pRg st="0" end="0"/>
                                            </p:txEl>
                                          </p:spTgt>
                                        </p:tgtEl>
                                      </p:cBhvr>
                                    </p:animEffect>
                                  </p:childTnLst>
                                </p:cTn>
                              </p:par>
                            </p:childTnLst>
                          </p:cTn>
                        </p:par>
                        <p:par>
                          <p:cTn id="22" fill="hold">
                            <p:stCondLst>
                              <p:cond delay="1000"/>
                            </p:stCondLst>
                            <p:childTnLst>
                              <p:par>
                                <p:cTn id="23" presetID="9"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dissolv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dissolve">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fontAlgn="auto" hangingPunct="1">
              <a:spcAft>
                <a:spcPts val="0"/>
              </a:spcAft>
              <a:defRPr/>
            </a:pPr>
            <a:r>
              <a:rPr lang="en-US" b="1" smtClean="0"/>
              <a:t>John Tyler</a:t>
            </a:r>
          </a:p>
        </p:txBody>
      </p:sp>
      <p:sp>
        <p:nvSpPr>
          <p:cNvPr id="38915" name="Text Placeholder 4"/>
          <p:cNvSpPr>
            <a:spLocks noGrp="1"/>
          </p:cNvSpPr>
          <p:nvPr>
            <p:ph idx="1"/>
          </p:nvPr>
        </p:nvSpPr>
        <p:spPr>
          <a:xfrm>
            <a:off x="304800" y="1295400"/>
            <a:ext cx="5105400" cy="5257800"/>
          </a:xfrm>
        </p:spPr>
        <p:txBody>
          <a:bodyPr/>
          <a:lstStyle/>
          <a:p>
            <a:pPr marL="0" indent="0" eaLnBrk="1" hangingPunct="1">
              <a:buFont typeface="Wingdings" pitchFamily="2" charset="2"/>
              <a:buNone/>
              <a:defRPr/>
            </a:pPr>
            <a:r>
              <a:rPr lang="en-US" sz="2400" b="1" dirty="0" smtClean="0"/>
              <a:t>Dates in Office:  </a:t>
            </a:r>
            <a:r>
              <a:rPr lang="en-US" sz="2400" dirty="0" smtClean="0"/>
              <a:t>1841 - 1845</a:t>
            </a:r>
          </a:p>
          <a:p>
            <a:pPr marL="0" indent="0" eaLnBrk="1" hangingPunct="1">
              <a:buFont typeface="Wingdings" pitchFamily="2" charset="2"/>
              <a:buNone/>
              <a:defRPr/>
            </a:pPr>
            <a:r>
              <a:rPr lang="en-US" sz="2400" b="1" dirty="0" smtClean="0"/>
              <a:t>Nickname: </a:t>
            </a:r>
            <a:r>
              <a:rPr lang="en-US" sz="2400" dirty="0" smtClean="0"/>
              <a:t>“The Accidental President”</a:t>
            </a:r>
          </a:p>
          <a:p>
            <a:pPr marL="0" indent="0" eaLnBrk="1" hangingPunct="1">
              <a:buFont typeface="Wingdings" pitchFamily="2" charset="2"/>
              <a:buNone/>
              <a:defRPr/>
            </a:pPr>
            <a:r>
              <a:rPr lang="en-US" sz="2400" b="1" dirty="0" smtClean="0"/>
              <a:t>Political Party: </a:t>
            </a:r>
            <a:r>
              <a:rPr lang="en-US" sz="2400" dirty="0" smtClean="0"/>
              <a:t>Whig</a:t>
            </a:r>
          </a:p>
          <a:p>
            <a:pPr marL="0" indent="0" eaLnBrk="1" hangingPunct="1">
              <a:buFont typeface="Wingdings" pitchFamily="2" charset="2"/>
              <a:buNone/>
              <a:defRPr/>
            </a:pPr>
            <a:r>
              <a:rPr lang="en-US" sz="2400" b="1" dirty="0" smtClean="0"/>
              <a:t>Major Events:</a:t>
            </a:r>
          </a:p>
          <a:p>
            <a:pPr eaLnBrk="1" hangingPunct="1">
              <a:defRPr/>
            </a:pPr>
            <a:r>
              <a:rPr lang="en-US" sz="2400" dirty="0" smtClean="0"/>
              <a:t>First born under the current Constitution</a:t>
            </a:r>
          </a:p>
          <a:p>
            <a:pPr eaLnBrk="1" hangingPunct="1">
              <a:defRPr/>
            </a:pPr>
            <a:r>
              <a:rPr lang="en-US" sz="2400" dirty="0" smtClean="0"/>
              <a:t>First Presidential Succession</a:t>
            </a:r>
          </a:p>
          <a:p>
            <a:pPr eaLnBrk="1" hangingPunct="1">
              <a:defRPr/>
            </a:pPr>
            <a:r>
              <a:rPr lang="en-US" sz="2400" dirty="0" smtClean="0"/>
              <a:t>Expelled from the Whig party </a:t>
            </a:r>
          </a:p>
          <a:p>
            <a:pPr eaLnBrk="1" hangingPunct="1">
              <a:defRPr/>
            </a:pPr>
            <a:r>
              <a:rPr lang="en-US" sz="2400" dirty="0" smtClean="0"/>
              <a:t>Annexation of the Republic of Texas</a:t>
            </a:r>
          </a:p>
          <a:p>
            <a:pPr eaLnBrk="1" hangingPunct="1">
              <a:defRPr/>
            </a:pPr>
            <a:r>
              <a:rPr lang="en-US" sz="2400" dirty="0" smtClean="0"/>
              <a:t>Aroostook War</a:t>
            </a:r>
          </a:p>
          <a:p>
            <a:pPr eaLnBrk="1" hangingPunct="1">
              <a:defRPr/>
            </a:pPr>
            <a:r>
              <a:rPr lang="en-US" sz="2400" dirty="0" smtClean="0"/>
              <a:t>Webster-</a:t>
            </a:r>
            <a:r>
              <a:rPr lang="en-US" sz="2400" dirty="0" err="1" smtClean="0"/>
              <a:t>Ashburton</a:t>
            </a:r>
            <a:r>
              <a:rPr lang="en-US" sz="2400" dirty="0" smtClean="0"/>
              <a:t> Treaty</a:t>
            </a:r>
          </a:p>
          <a:p>
            <a:pPr marL="0" indent="0" eaLnBrk="1" hangingPunct="1">
              <a:buFont typeface="Wingdings" pitchFamily="2" charset="2"/>
              <a:buNone/>
              <a:defRPr/>
            </a:pPr>
            <a:endParaRPr lang="en-US" sz="2000" dirty="0" smtClean="0"/>
          </a:p>
        </p:txBody>
      </p:sp>
      <p:pic>
        <p:nvPicPr>
          <p:cNvPr id="147458" name="Picture 2" descr="http://johntylerfacts.com/images/John_Tyler.png"/>
          <p:cNvPicPr>
            <a:picLocks noChangeAspect="1" noChangeArrowheads="1"/>
          </p:cNvPicPr>
          <p:nvPr/>
        </p:nvPicPr>
        <p:blipFill>
          <a:blip r:embed="rId2" cstate="print"/>
          <a:srcRect/>
          <a:stretch>
            <a:fillRect/>
          </a:stretch>
        </p:blipFill>
        <p:spPr bwMode="auto">
          <a:xfrm>
            <a:off x="5562600" y="1371600"/>
            <a:ext cx="3389554" cy="47720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1946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http://thousands2thousands.files.wordpress.com/2009/02/manifest-destiny-3.jpg"/>
          <p:cNvPicPr>
            <a:picLocks noChangeAspect="1" noChangeArrowheads="1"/>
          </p:cNvPicPr>
          <p:nvPr/>
        </p:nvPicPr>
        <p:blipFill>
          <a:blip r:embed="rId2" cstate="print"/>
          <a:srcRect/>
          <a:stretch>
            <a:fillRect/>
          </a:stretch>
        </p:blipFill>
        <p:spPr bwMode="auto">
          <a:xfrm>
            <a:off x="0" y="0"/>
            <a:ext cx="9144000" cy="6840538"/>
          </a:xfrm>
          <a:prstGeom prst="rect">
            <a:avLst/>
          </a:prstGeom>
          <a:noFill/>
          <a:ln w="9525">
            <a:noFill/>
            <a:miter lim="800000"/>
            <a:headEnd/>
            <a:tailEnd/>
          </a:ln>
        </p:spPr>
      </p:pic>
      <p:sp>
        <p:nvSpPr>
          <p:cNvPr id="3" name="Rectangle 2"/>
          <p:cNvSpPr/>
          <p:nvPr/>
        </p:nvSpPr>
        <p:spPr>
          <a:xfrm>
            <a:off x="0" y="5257800"/>
            <a:ext cx="9164689" cy="1107996"/>
          </a:xfrm>
          <a:prstGeom prst="rect">
            <a:avLst/>
          </a:prstGeom>
          <a:noFill/>
        </p:spPr>
        <p:txBody>
          <a:bodyPr wrap="none">
            <a:spAutoFit/>
          </a:bodyPr>
          <a:lstStyle/>
          <a:p>
            <a:pPr algn="ctr" eaLnBrk="0" fontAlgn="auto" hangingPunct="0">
              <a:spcBef>
                <a:spcPts val="0"/>
              </a:spcBef>
              <a:spcAft>
                <a:spcPts val="0"/>
              </a:spcAft>
              <a:defRPr/>
            </a:pPr>
            <a:r>
              <a:rPr lang="en-US" sz="6600" b="1" dirty="0">
                <a:ln w="12700">
                  <a:solidFill>
                    <a:schemeClr val="tx2">
                      <a:satMod val="155000"/>
                    </a:schemeClr>
                  </a:solidFill>
                  <a:prstDash val="solid"/>
                </a:ln>
                <a:solidFill>
                  <a:srgbClr val="FFFFFF"/>
                </a:solidFill>
                <a:effectLst>
                  <a:glow rad="101600">
                    <a:schemeClr val="accent2">
                      <a:satMod val="175000"/>
                      <a:alpha val="40000"/>
                    </a:schemeClr>
                  </a:glow>
                  <a:outerShdw blurRad="50800" dist="38100" algn="l" rotWithShape="0">
                    <a:prstClr val="black">
                      <a:alpha val="40000"/>
                    </a:prstClr>
                  </a:outerShdw>
                </a:effectLst>
                <a:latin typeface="Castellar" pitchFamily="18" charset="0"/>
              </a:rPr>
              <a:t>Manifest Destiny</a:t>
            </a:r>
          </a:p>
        </p:txBody>
      </p:sp>
    </p:spTree>
    <p:extLst>
      <p:ext uri="{BB962C8B-B14F-4D97-AF65-F5344CB8AC3E}">
        <p14:creationId xmlns:p14="http://schemas.microsoft.com/office/powerpoint/2010/main" val="1803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http://www.freeusandworldmaps.com/images/USPrintable/USA52BlankBWPrint.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4648200" y="6172200"/>
            <a:ext cx="4495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2404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appinghistory.uoregon.edu/english/US/map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5586"/>
            <a:ext cx="9132050" cy="68735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295400"/>
            <a:ext cx="3642816" cy="1938992"/>
          </a:xfrm>
          <a:prstGeom prst="rect">
            <a:avLst/>
          </a:prstGeom>
          <a:noFill/>
        </p:spPr>
        <p:txBody>
          <a:bodyPr wrap="square" lIns="91440" tIns="45720" rIns="91440" bIns="45720">
            <a:spAutoFit/>
          </a:bodyPr>
          <a:lstStyle/>
          <a:p>
            <a:pPr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Thirteen colonies and ceded land</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Right Arrow 2"/>
          <p:cNvSpPr/>
          <p:nvPr/>
        </p:nvSpPr>
        <p:spPr>
          <a:xfrm>
            <a:off x="1676400" y="3162300"/>
            <a:ext cx="1966416" cy="685800"/>
          </a:xfrm>
          <a:prstGeom prst="rightArrow">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98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media.maps.com/magellan/Images/LouisianaPurchase_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34" y="-20782"/>
            <a:ext cx="8444933" cy="6878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85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api.ning.com/files/wJgzGQoXeYpM-kTH9dtzXQkqXj8GeneWfxRLxhQhYDIHKo*oWf2vGA8d*E3DuzAHtEXNtBpHwY2YDSvxe6Eix-7rltHkcKM4/Floridamontage.jpg"/>
          <p:cNvPicPr>
            <a:picLocks noChangeAspect="1" noChangeArrowheads="1"/>
          </p:cNvPicPr>
          <p:nvPr/>
        </p:nvPicPr>
        <p:blipFill>
          <a:blip r:embed="rId2" cstate="print">
            <a:lum bright="40000" contrast="-40000"/>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The Florida Cession</a:t>
            </a:r>
            <a:endParaRPr lang="en-US" dirty="0"/>
          </a:p>
        </p:txBody>
      </p:sp>
      <p:sp>
        <p:nvSpPr>
          <p:cNvPr id="3" name="Content Placeholder 2"/>
          <p:cNvSpPr>
            <a:spLocks noGrp="1"/>
          </p:cNvSpPr>
          <p:nvPr>
            <p:ph idx="1"/>
          </p:nvPr>
        </p:nvSpPr>
        <p:spPr>
          <a:xfrm>
            <a:off x="304800" y="1371600"/>
            <a:ext cx="8686800" cy="4708525"/>
          </a:xfrm>
        </p:spPr>
        <p:txBody>
          <a:bodyPr/>
          <a:lstStyle/>
          <a:p>
            <a:r>
              <a:rPr lang="en-US" dirty="0" smtClean="0"/>
              <a:t>FL a refuge for pirates, escaped slaves, fugitives; Native Americans raiding across the border</a:t>
            </a:r>
          </a:p>
          <a:p>
            <a:r>
              <a:rPr lang="en-US" dirty="0" smtClean="0"/>
              <a:t>Monroe sends Gen. Andrew Jackson to solve the raid issue</a:t>
            </a:r>
          </a:p>
          <a:p>
            <a:pPr lvl="1"/>
            <a:r>
              <a:rPr lang="en-US" dirty="0" smtClean="0"/>
              <a:t>Jackson leads army into FL (an act of war)</a:t>
            </a:r>
          </a:p>
          <a:p>
            <a:r>
              <a:rPr lang="en-US" dirty="0" smtClean="0"/>
              <a:t>Spain offers to sell for $5m instead of go to war</a:t>
            </a:r>
          </a:p>
          <a:p>
            <a:endParaRPr lang="en-US" dirty="0"/>
          </a:p>
        </p:txBody>
      </p:sp>
      <p:sp>
        <p:nvSpPr>
          <p:cNvPr id="4" name="AutoShape 7"/>
          <p:cNvSpPr>
            <a:spLocks noChangeArrowheads="1"/>
          </p:cNvSpPr>
          <p:nvPr/>
        </p:nvSpPr>
        <p:spPr bwMode="auto">
          <a:xfrm>
            <a:off x="762000" y="5410200"/>
            <a:ext cx="1828800" cy="685800"/>
          </a:xfrm>
          <a:prstGeom prst="wedgeEllipseCallout">
            <a:avLst>
              <a:gd name="adj1" fmla="val 81932"/>
              <a:gd name="adj2" fmla="val 64697"/>
            </a:avLst>
          </a:prstGeom>
          <a:solidFill>
            <a:schemeClr val="bg1"/>
          </a:solidFill>
          <a:ln w="9525">
            <a:solidFill>
              <a:schemeClr val="tx1"/>
            </a:solidFill>
            <a:miter lim="800000"/>
            <a:headEnd/>
            <a:tailEnd/>
          </a:ln>
        </p:spPr>
        <p:txBody>
          <a:bodyPr/>
          <a:lstStyle/>
          <a:p>
            <a:pPr algn="ctr"/>
            <a:r>
              <a:rPr lang="en-US" b="1" dirty="0">
                <a:latin typeface="Century Schoolbook" pitchFamily="18" charset="0"/>
              </a:rPr>
              <a:t>Thanks!</a:t>
            </a:r>
          </a:p>
        </p:txBody>
      </p:sp>
      <p:sp>
        <p:nvSpPr>
          <p:cNvPr id="5" name="AutoShape 8"/>
          <p:cNvSpPr>
            <a:spLocks noChangeArrowheads="1"/>
          </p:cNvSpPr>
          <p:nvPr/>
        </p:nvSpPr>
        <p:spPr bwMode="auto">
          <a:xfrm>
            <a:off x="6096000" y="5334000"/>
            <a:ext cx="2133600" cy="990600"/>
          </a:xfrm>
          <a:prstGeom prst="wedgeEllipseCallout">
            <a:avLst>
              <a:gd name="adj1" fmla="val -72839"/>
              <a:gd name="adj2" fmla="val 44360"/>
            </a:avLst>
          </a:prstGeom>
          <a:solidFill>
            <a:schemeClr val="bg1"/>
          </a:solidFill>
          <a:ln w="9525">
            <a:solidFill>
              <a:schemeClr val="tx1"/>
            </a:solidFill>
            <a:miter lim="800000"/>
            <a:headEnd/>
            <a:tailEnd/>
          </a:ln>
        </p:spPr>
        <p:txBody>
          <a:bodyPr/>
          <a:lstStyle/>
          <a:p>
            <a:pPr algn="ctr"/>
            <a:r>
              <a:rPr lang="en-US" b="1">
                <a:latin typeface="Century Schoolbook" pitchFamily="18" charset="0"/>
              </a:rPr>
              <a:t>De nada….</a:t>
            </a:r>
          </a:p>
          <a:p>
            <a:pPr algn="ctr"/>
            <a:r>
              <a:rPr lang="en-US" b="1">
                <a:latin typeface="Century Schoolbook" pitchFamily="18" charset="0"/>
              </a:rPr>
              <a:t>&gt;:(</a:t>
            </a:r>
          </a:p>
        </p:txBody>
      </p:sp>
      <p:pic>
        <p:nvPicPr>
          <p:cNvPr id="6" name="Picture 6" descr="MPj04424320000[1]"/>
          <p:cNvPicPr>
            <a:picLocks noChangeAspect="1" noChangeArrowheads="1"/>
          </p:cNvPicPr>
          <p:nvPr/>
        </p:nvPicPr>
        <p:blipFill>
          <a:blip r:embed="rId3" cstate="print"/>
          <a:srcRect/>
          <a:stretch>
            <a:fillRect/>
          </a:stretch>
        </p:blipFill>
        <p:spPr bwMode="auto">
          <a:xfrm>
            <a:off x="3124200" y="5511788"/>
            <a:ext cx="2624138" cy="1346212"/>
          </a:xfrm>
          <a:prstGeom prst="rect">
            <a:avLst/>
          </a:prstGeom>
          <a:ln>
            <a:noFill/>
          </a:ln>
          <a:effectLst>
            <a:softEdge rad="112500"/>
          </a:effectLst>
        </p:spPr>
      </p:pic>
    </p:spTree>
    <p:extLst>
      <p:ext uri="{BB962C8B-B14F-4D97-AF65-F5344CB8AC3E}">
        <p14:creationId xmlns:p14="http://schemas.microsoft.com/office/powerpoint/2010/main" val="142908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par>
                          <p:cTn id="15" fill="hold">
                            <p:stCondLst>
                              <p:cond delay="500"/>
                            </p:stCondLst>
                            <p:childTnLst>
                              <p:par>
                                <p:cTn id="16" presetID="12" presetClass="entr" presetSubtype="4"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197" t="6944" r="12883" b="22190"/>
          <a:stretch/>
        </p:blipFill>
        <p:spPr>
          <a:xfrm>
            <a:off x="-1" y="0"/>
            <a:ext cx="9144001" cy="6858000"/>
          </a:xfrm>
          <a:prstGeom prst="rect">
            <a:avLst/>
          </a:prstGeom>
        </p:spPr>
      </p:pic>
      <p:sp>
        <p:nvSpPr>
          <p:cNvPr id="2" name="Title 1"/>
          <p:cNvSpPr>
            <a:spLocks noGrp="1"/>
          </p:cNvSpPr>
          <p:nvPr>
            <p:ph type="ctrTitle"/>
          </p:nvPr>
        </p:nvSpPr>
        <p:spPr>
          <a:xfrm>
            <a:off x="381000" y="457200"/>
            <a:ext cx="8458200" cy="1222375"/>
          </a:xfrm>
        </p:spPr>
        <p:txBody>
          <a:bodyPr>
            <a:normAutofit/>
          </a:bodyPr>
          <a:lstStyle/>
          <a:p>
            <a:r>
              <a:rPr lang="en-US" sz="4000" dirty="0" smtClean="0">
                <a:solidFill>
                  <a:srgbClr val="FFFFFF"/>
                </a:solidFill>
              </a:rPr>
              <a:t>Manifest Destiny</a:t>
            </a:r>
            <a:endParaRPr lang="en-US" sz="4000" dirty="0">
              <a:solidFill>
                <a:srgbClr val="FFFFFF"/>
              </a:solidFill>
            </a:endParaRPr>
          </a:p>
        </p:txBody>
      </p:sp>
      <p:sp>
        <p:nvSpPr>
          <p:cNvPr id="3" name="Subtitle 2"/>
          <p:cNvSpPr>
            <a:spLocks noGrp="1"/>
          </p:cNvSpPr>
          <p:nvPr>
            <p:ph type="subTitle" idx="1"/>
          </p:nvPr>
        </p:nvSpPr>
        <p:spPr>
          <a:xfrm>
            <a:off x="381000" y="685800"/>
            <a:ext cx="8458200" cy="914400"/>
          </a:xfrm>
        </p:spPr>
        <p:txBody>
          <a:bodyPr/>
          <a:lstStyle/>
          <a:p>
            <a:r>
              <a:rPr lang="en-US" dirty="0" smtClean="0">
                <a:solidFill>
                  <a:schemeClr val="bg1"/>
                </a:solidFill>
              </a:rPr>
              <a:t>From Sea to Shining Sea!</a:t>
            </a:r>
            <a:endParaRPr lang="en-US" dirty="0">
              <a:solidFill>
                <a:schemeClr val="bg1"/>
              </a:solidFill>
            </a:endParaRPr>
          </a:p>
        </p:txBody>
      </p:sp>
    </p:spTree>
    <p:extLst>
      <p:ext uri="{BB962C8B-B14F-4D97-AF65-F5344CB8AC3E}">
        <p14:creationId xmlns:p14="http://schemas.microsoft.com/office/powerpoint/2010/main" val="187020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File:U.S. Territorial Acquisitions.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3491" name="Oval 5"/>
          <p:cNvSpPr>
            <a:spLocks noChangeArrowheads="1"/>
          </p:cNvSpPr>
          <p:nvPr/>
        </p:nvSpPr>
        <p:spPr bwMode="auto">
          <a:xfrm>
            <a:off x="2057400" y="228600"/>
            <a:ext cx="3505200" cy="1676400"/>
          </a:xfrm>
          <a:prstGeom prst="ellipse">
            <a:avLst/>
          </a:prstGeom>
          <a:noFill/>
          <a:ln w="38100">
            <a:solidFill>
              <a:srgbClr val="FF0000"/>
            </a:solidFill>
            <a:round/>
            <a:headEnd/>
            <a:tailEnd/>
          </a:ln>
        </p:spPr>
        <p:txBody>
          <a:bodyPr wrap="none" anchor="ctr"/>
          <a:lstStyle/>
          <a:p>
            <a:endParaRPr lang="en-US">
              <a:latin typeface="Century Schoolbook" pitchFamily="18" charset="0"/>
            </a:endParaRPr>
          </a:p>
        </p:txBody>
      </p:sp>
      <p:sp>
        <p:nvSpPr>
          <p:cNvPr id="4" name="Rectangle 3"/>
          <p:cNvSpPr/>
          <p:nvPr/>
        </p:nvSpPr>
        <p:spPr>
          <a:xfrm>
            <a:off x="4953000" y="533400"/>
            <a:ext cx="3387804" cy="923330"/>
          </a:xfrm>
          <a:prstGeom prst="rect">
            <a:avLst/>
          </a:prstGeom>
          <a:noFill/>
        </p:spPr>
        <p:txBody>
          <a:bodyPr wrap="non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1818 - 49°</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Oval 5"/>
          <p:cNvSpPr>
            <a:spLocks noChangeArrowheads="1"/>
          </p:cNvSpPr>
          <p:nvPr/>
        </p:nvSpPr>
        <p:spPr bwMode="auto">
          <a:xfrm>
            <a:off x="5791200" y="4648200"/>
            <a:ext cx="2362200" cy="1676400"/>
          </a:xfrm>
          <a:prstGeom prst="ellipse">
            <a:avLst/>
          </a:prstGeom>
          <a:noFill/>
          <a:ln w="38100">
            <a:solidFill>
              <a:srgbClr val="FF0000"/>
            </a:solidFill>
            <a:round/>
            <a:headEnd/>
            <a:tailEnd/>
          </a:ln>
        </p:spPr>
        <p:txBody>
          <a:bodyPr wrap="none" anchor="ctr"/>
          <a:lstStyle/>
          <a:p>
            <a:endParaRPr lang="en-US">
              <a:latin typeface="Century Schoolbook" pitchFamily="18" charset="0"/>
            </a:endParaRPr>
          </a:p>
        </p:txBody>
      </p:sp>
      <p:sp>
        <p:nvSpPr>
          <p:cNvPr id="8" name="Rectangle 7"/>
          <p:cNvSpPr/>
          <p:nvPr/>
        </p:nvSpPr>
        <p:spPr>
          <a:xfrm>
            <a:off x="0" y="4953000"/>
            <a:ext cx="7485799" cy="1754327"/>
          </a:xfrm>
          <a:prstGeom prst="rect">
            <a:avLst/>
          </a:prstGeom>
          <a:noFill/>
        </p:spPr>
        <p:txBody>
          <a:bodyPr wrap="squar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1819 – Adams-</a:t>
            </a:r>
            <a:r>
              <a:rPr lang="en-US" sz="5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Onis</a:t>
            </a: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Treaty</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60945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p:cTn id="7" dur="500" fill="hold"/>
                                        <p:tgtEl>
                                          <p:spTgt spid="63491"/>
                                        </p:tgtEl>
                                        <p:attrNameLst>
                                          <p:attrName>ppt_w</p:attrName>
                                        </p:attrNameLst>
                                      </p:cBhvr>
                                      <p:tavLst>
                                        <p:tav tm="0">
                                          <p:val>
                                            <p:fltVal val="0"/>
                                          </p:val>
                                        </p:tav>
                                        <p:tav tm="100000">
                                          <p:val>
                                            <p:strVal val="#ppt_w"/>
                                          </p:val>
                                        </p:tav>
                                      </p:tavLst>
                                    </p:anim>
                                    <p:anim calcmode="lin" valueType="num">
                                      <p:cBhvr>
                                        <p:cTn id="8" dur="500" fill="hold"/>
                                        <p:tgtEl>
                                          <p:spTgt spid="6349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23"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nimBg="1"/>
      <p:bldP spid="4" grpId="0"/>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Missouri is a Sticky Subject</a:t>
            </a:r>
            <a:endParaRPr lang="en-US" dirty="0"/>
          </a:p>
        </p:txBody>
      </p:sp>
      <p:sp>
        <p:nvSpPr>
          <p:cNvPr id="64514" name="Rectangle 3"/>
          <p:cNvSpPr>
            <a:spLocks noGrp="1" noChangeArrowheads="1"/>
          </p:cNvSpPr>
          <p:nvPr>
            <p:ph idx="1"/>
          </p:nvPr>
        </p:nvSpPr>
        <p:spPr/>
        <p:txBody>
          <a:bodyPr>
            <a:noAutofit/>
          </a:bodyPr>
          <a:lstStyle/>
          <a:p>
            <a:r>
              <a:rPr lang="en-US" sz="2800" dirty="0" smtClean="0"/>
              <a:t>MO asks to join the U.S. as a slave state (1819)</a:t>
            </a:r>
          </a:p>
          <a:p>
            <a:r>
              <a:rPr lang="en-US" sz="2800" dirty="0" smtClean="0"/>
              <a:t>Tallmadge Amendment: Proposed amendment to MO’s statehood that would limit slavery</a:t>
            </a:r>
          </a:p>
          <a:p>
            <a:pPr lvl="1"/>
            <a:r>
              <a:rPr lang="en-US" sz="2400" dirty="0" smtClean="0"/>
              <a:t>No more slaves imported into MO</a:t>
            </a:r>
          </a:p>
          <a:p>
            <a:pPr lvl="1"/>
            <a:r>
              <a:rPr lang="en-US" sz="2400" dirty="0" smtClean="0"/>
              <a:t>Slave children would be gradually emancipated</a:t>
            </a:r>
          </a:p>
          <a:p>
            <a:pPr lvl="1"/>
            <a:r>
              <a:rPr lang="en-US" sz="2400" dirty="0" smtClean="0"/>
              <a:t>Voted down in the Senate</a:t>
            </a:r>
          </a:p>
          <a:p>
            <a:pPr>
              <a:spcBef>
                <a:spcPts val="580"/>
              </a:spcBef>
              <a:defRPr/>
            </a:pPr>
            <a:r>
              <a:rPr lang="en-US" sz="2800" dirty="0" smtClean="0"/>
              <a:t>The Missouri Compromise:</a:t>
            </a:r>
          </a:p>
          <a:p>
            <a:pPr lvl="1">
              <a:spcBef>
                <a:spcPts val="580"/>
              </a:spcBef>
              <a:defRPr/>
            </a:pPr>
            <a:r>
              <a:rPr lang="en-US" sz="2400" dirty="0" smtClean="0"/>
              <a:t>MO admitted as slave, ME admitted as free</a:t>
            </a:r>
          </a:p>
          <a:p>
            <a:pPr lvl="1">
              <a:spcBef>
                <a:spcPts val="580"/>
              </a:spcBef>
              <a:defRPr/>
            </a:pPr>
            <a:r>
              <a:rPr lang="en-US" sz="2400" dirty="0" smtClean="0"/>
              <a:t>Future slave territory: </a:t>
            </a:r>
          </a:p>
        </p:txBody>
      </p:sp>
      <p:sp>
        <p:nvSpPr>
          <p:cNvPr id="64517" name="Picture 4" descr="http://donkeyts.com.s3.amazonaws.com/artifacts/images/design_data/thumb-275x274-design-537.png"/>
          <p:cNvSpPr>
            <a:spLocks noChangeAspect="1" noChangeArrowheads="1"/>
          </p:cNvSpPr>
          <p:nvPr/>
        </p:nvSpPr>
        <p:spPr bwMode="auto">
          <a:xfrm>
            <a:off x="5715000" y="3048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7" name="Picture 4" descr="http://donkeyts.com.s3.amazonaws.com/artifacts/images/design_data/thumb-275x274-design-537.png"/>
          <p:cNvPicPr>
            <a:picLocks noChangeAspect="1" noChangeArrowheads="1"/>
          </p:cNvPicPr>
          <p:nvPr/>
        </p:nvPicPr>
        <p:blipFill>
          <a:blip r:embed="rId2" cstate="print"/>
          <a:srcRect/>
          <a:stretch>
            <a:fillRect/>
          </a:stretch>
        </p:blipFill>
        <p:spPr bwMode="auto">
          <a:xfrm>
            <a:off x="6705600" y="-304800"/>
            <a:ext cx="2438400" cy="2438400"/>
          </a:xfrm>
          <a:prstGeom prst="rect">
            <a:avLst/>
          </a:prstGeom>
          <a:noFill/>
          <a:ln w="9525">
            <a:noFill/>
            <a:miter lim="800000"/>
            <a:headEnd/>
            <a:tailEnd/>
          </a:ln>
        </p:spPr>
      </p:pic>
      <p:sp>
        <p:nvSpPr>
          <p:cNvPr id="8" name="TextBox 7"/>
          <p:cNvSpPr txBox="1"/>
          <p:nvPr/>
        </p:nvSpPr>
        <p:spPr>
          <a:xfrm>
            <a:off x="3886200" y="5257800"/>
            <a:ext cx="3505200" cy="1200328"/>
          </a:xfrm>
          <a:prstGeom prst="rect">
            <a:avLst/>
          </a:prstGeom>
          <a:noFill/>
        </p:spPr>
        <p:txBody>
          <a:bodyPr wrap="square" rtlCol="0">
            <a:spAutoFit/>
          </a:bodyPr>
          <a:lstStyle/>
          <a:p>
            <a:pPr marL="0" lvl="1"/>
            <a:r>
              <a:rPr lang="en-US" sz="2400" dirty="0" smtClean="0"/>
              <a:t>		Free</a:t>
            </a:r>
          </a:p>
          <a:p>
            <a:pPr marL="0" lvl="1"/>
            <a:r>
              <a:rPr lang="en-US" sz="2400" dirty="0" smtClean="0"/>
              <a:t>36</a:t>
            </a:r>
            <a:r>
              <a:rPr lang="en-US" sz="2400" dirty="0"/>
              <a:t>°30</a:t>
            </a:r>
            <a:r>
              <a:rPr lang="en-US" sz="2400" dirty="0" smtClean="0"/>
              <a:t>’</a:t>
            </a:r>
            <a:r>
              <a:rPr lang="en-US" dirty="0" smtClean="0"/>
              <a:t>  ----------------------------</a:t>
            </a:r>
          </a:p>
          <a:p>
            <a:pPr marL="0" lvl="1"/>
            <a:r>
              <a:rPr lang="en-US" sz="2400" dirty="0"/>
              <a:t>	</a:t>
            </a:r>
            <a:r>
              <a:rPr lang="en-US" sz="2400" dirty="0" smtClean="0"/>
              <a:t>	Slave</a:t>
            </a:r>
            <a:endParaRPr lang="en-US" sz="2400" dirty="0"/>
          </a:p>
        </p:txBody>
      </p:sp>
      <p:pic>
        <p:nvPicPr>
          <p:cNvPr id="3" name="Picture 2"/>
          <p:cNvPicPr>
            <a:picLocks noChangeAspect="1"/>
          </p:cNvPicPr>
          <p:nvPr/>
        </p:nvPicPr>
        <p:blipFill rotWithShape="1">
          <a:blip r:embed="rId3"/>
          <a:srcRect b="10603"/>
          <a:stretch/>
        </p:blipFill>
        <p:spPr>
          <a:xfrm>
            <a:off x="6934200" y="4267200"/>
            <a:ext cx="2065564" cy="1839247"/>
          </a:xfrm>
          <a:prstGeom prst="rect">
            <a:avLst/>
          </a:prstGeom>
        </p:spPr>
      </p:pic>
    </p:spTree>
    <p:extLst>
      <p:ext uri="{BB962C8B-B14F-4D97-AF65-F5344CB8AC3E}">
        <p14:creationId xmlns:p14="http://schemas.microsoft.com/office/powerpoint/2010/main" val="405626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anim calcmode="lin" valueType="num">
                                      <p:cBhvr additive="base">
                                        <p:cTn id="7" dur="500"/>
                                        <p:tgtEl>
                                          <p:spTgt spid="6451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451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4514">
                                            <p:txEl>
                                              <p:pRg st="1" end="1"/>
                                            </p:txEl>
                                          </p:spTgt>
                                        </p:tgtEl>
                                        <p:attrNameLst>
                                          <p:attrName>style.visibility</p:attrName>
                                        </p:attrNameLst>
                                      </p:cBhvr>
                                      <p:to>
                                        <p:strVal val="visible"/>
                                      </p:to>
                                    </p:set>
                                    <p:anim calcmode="lin" valueType="num">
                                      <p:cBhvr additive="base">
                                        <p:cTn id="13" dur="500"/>
                                        <p:tgtEl>
                                          <p:spTgt spid="64514">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4514">
                                            <p:txEl>
                                              <p:pRg st="1" end="1"/>
                                            </p:txEl>
                                          </p:spTgt>
                                        </p:tgtEl>
                                      </p:cBhvr>
                                    </p:animEffect>
                                  </p:childTnLst>
                                </p:cTn>
                              </p:par>
                            </p:childTnLst>
                          </p:cTn>
                        </p:par>
                        <p:par>
                          <p:cTn id="15" fill="hold">
                            <p:stCondLst>
                              <p:cond delay="500"/>
                            </p:stCondLst>
                            <p:childTnLst>
                              <p:par>
                                <p:cTn id="16" presetID="12" presetClass="entr" presetSubtype="4" fill="hold" nodeType="afterEffect">
                                  <p:stCondLst>
                                    <p:cond delay="0"/>
                                  </p:stCondLst>
                                  <p:childTnLst>
                                    <p:set>
                                      <p:cBhvr>
                                        <p:cTn id="17" dur="1" fill="hold">
                                          <p:stCondLst>
                                            <p:cond delay="0"/>
                                          </p:stCondLst>
                                        </p:cTn>
                                        <p:tgtEl>
                                          <p:spTgt spid="64514">
                                            <p:txEl>
                                              <p:pRg st="2" end="2"/>
                                            </p:txEl>
                                          </p:spTgt>
                                        </p:tgtEl>
                                        <p:attrNameLst>
                                          <p:attrName>style.visibility</p:attrName>
                                        </p:attrNameLst>
                                      </p:cBhvr>
                                      <p:to>
                                        <p:strVal val="visible"/>
                                      </p:to>
                                    </p:set>
                                    <p:anim calcmode="lin" valueType="num">
                                      <p:cBhvr additive="base">
                                        <p:cTn id="18" dur="500"/>
                                        <p:tgtEl>
                                          <p:spTgt spid="64514">
                                            <p:txEl>
                                              <p:pRg st="2" end="2"/>
                                            </p:txEl>
                                          </p:spTgt>
                                        </p:tgtEl>
                                        <p:attrNameLst>
                                          <p:attrName>ppt_y</p:attrName>
                                        </p:attrNameLst>
                                      </p:cBhvr>
                                      <p:tavLst>
                                        <p:tav tm="0">
                                          <p:val>
                                            <p:strVal val="#ppt_y+#ppt_h*1.125000"/>
                                          </p:val>
                                        </p:tav>
                                        <p:tav tm="100000">
                                          <p:val>
                                            <p:strVal val="#ppt_y"/>
                                          </p:val>
                                        </p:tav>
                                      </p:tavLst>
                                    </p:anim>
                                    <p:animEffect transition="in" filter="wipe(up)">
                                      <p:cBhvr>
                                        <p:cTn id="19" dur="500"/>
                                        <p:tgtEl>
                                          <p:spTgt spid="64514">
                                            <p:txEl>
                                              <p:pRg st="2" end="2"/>
                                            </p:txEl>
                                          </p:spTgt>
                                        </p:tgtEl>
                                      </p:cBhvr>
                                    </p:animEffect>
                                  </p:childTnLst>
                                </p:cTn>
                              </p:par>
                            </p:childTnLst>
                          </p:cTn>
                        </p:par>
                        <p:par>
                          <p:cTn id="20" fill="hold">
                            <p:stCondLst>
                              <p:cond delay="1000"/>
                            </p:stCondLst>
                            <p:childTnLst>
                              <p:par>
                                <p:cTn id="21" presetID="12" presetClass="entr" presetSubtype="4" fill="hold" nodeType="afterEffect">
                                  <p:stCondLst>
                                    <p:cond delay="0"/>
                                  </p:stCondLst>
                                  <p:childTnLst>
                                    <p:set>
                                      <p:cBhvr>
                                        <p:cTn id="22" dur="1" fill="hold">
                                          <p:stCondLst>
                                            <p:cond delay="0"/>
                                          </p:stCondLst>
                                        </p:cTn>
                                        <p:tgtEl>
                                          <p:spTgt spid="64514">
                                            <p:txEl>
                                              <p:pRg st="3" end="3"/>
                                            </p:txEl>
                                          </p:spTgt>
                                        </p:tgtEl>
                                        <p:attrNameLst>
                                          <p:attrName>style.visibility</p:attrName>
                                        </p:attrNameLst>
                                      </p:cBhvr>
                                      <p:to>
                                        <p:strVal val="visible"/>
                                      </p:to>
                                    </p:set>
                                    <p:anim calcmode="lin" valueType="num">
                                      <p:cBhvr additive="base">
                                        <p:cTn id="23" dur="500"/>
                                        <p:tgtEl>
                                          <p:spTgt spid="64514">
                                            <p:txEl>
                                              <p:pRg st="3" end="3"/>
                                            </p:txEl>
                                          </p:spTgt>
                                        </p:tgtEl>
                                        <p:attrNameLst>
                                          <p:attrName>ppt_y</p:attrName>
                                        </p:attrNameLst>
                                      </p:cBhvr>
                                      <p:tavLst>
                                        <p:tav tm="0">
                                          <p:val>
                                            <p:strVal val="#ppt_y+#ppt_h*1.125000"/>
                                          </p:val>
                                        </p:tav>
                                        <p:tav tm="100000">
                                          <p:val>
                                            <p:strVal val="#ppt_y"/>
                                          </p:val>
                                        </p:tav>
                                      </p:tavLst>
                                    </p:anim>
                                    <p:animEffect transition="in" filter="wipe(up)">
                                      <p:cBhvr>
                                        <p:cTn id="24" dur="500"/>
                                        <p:tgtEl>
                                          <p:spTgt spid="64514">
                                            <p:txEl>
                                              <p:pRg st="3" end="3"/>
                                            </p:txEl>
                                          </p:spTgt>
                                        </p:tgtEl>
                                      </p:cBhvr>
                                    </p:animEffect>
                                  </p:childTnLst>
                                </p:cTn>
                              </p:par>
                            </p:childTnLst>
                          </p:cTn>
                        </p:par>
                        <p:par>
                          <p:cTn id="25" fill="hold">
                            <p:stCondLst>
                              <p:cond delay="1500"/>
                            </p:stCondLst>
                            <p:childTnLst>
                              <p:par>
                                <p:cTn id="26" presetID="12" presetClass="entr" presetSubtype="4" fill="hold" nodeType="afterEffect">
                                  <p:stCondLst>
                                    <p:cond delay="0"/>
                                  </p:stCondLst>
                                  <p:childTnLst>
                                    <p:set>
                                      <p:cBhvr>
                                        <p:cTn id="27" dur="1" fill="hold">
                                          <p:stCondLst>
                                            <p:cond delay="0"/>
                                          </p:stCondLst>
                                        </p:cTn>
                                        <p:tgtEl>
                                          <p:spTgt spid="64514">
                                            <p:txEl>
                                              <p:pRg st="4" end="4"/>
                                            </p:txEl>
                                          </p:spTgt>
                                        </p:tgtEl>
                                        <p:attrNameLst>
                                          <p:attrName>style.visibility</p:attrName>
                                        </p:attrNameLst>
                                      </p:cBhvr>
                                      <p:to>
                                        <p:strVal val="visible"/>
                                      </p:to>
                                    </p:set>
                                    <p:anim calcmode="lin" valueType="num">
                                      <p:cBhvr additive="base">
                                        <p:cTn id="28" dur="500"/>
                                        <p:tgtEl>
                                          <p:spTgt spid="64514">
                                            <p:txEl>
                                              <p:pRg st="4" end="4"/>
                                            </p:txEl>
                                          </p:spTgt>
                                        </p:tgtEl>
                                        <p:attrNameLst>
                                          <p:attrName>ppt_y</p:attrName>
                                        </p:attrNameLst>
                                      </p:cBhvr>
                                      <p:tavLst>
                                        <p:tav tm="0">
                                          <p:val>
                                            <p:strVal val="#ppt_y+#ppt_h*1.125000"/>
                                          </p:val>
                                        </p:tav>
                                        <p:tav tm="100000">
                                          <p:val>
                                            <p:strVal val="#ppt_y"/>
                                          </p:val>
                                        </p:tav>
                                      </p:tavLst>
                                    </p:anim>
                                    <p:animEffect transition="in" filter="wipe(up)">
                                      <p:cBhvr>
                                        <p:cTn id="29" dur="500"/>
                                        <p:tgtEl>
                                          <p:spTgt spid="6451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64514">
                                            <p:txEl>
                                              <p:pRg st="5" end="5"/>
                                            </p:txEl>
                                          </p:spTgt>
                                        </p:tgtEl>
                                        <p:attrNameLst>
                                          <p:attrName>style.visibility</p:attrName>
                                        </p:attrNameLst>
                                      </p:cBhvr>
                                      <p:to>
                                        <p:strVal val="visible"/>
                                      </p:to>
                                    </p:set>
                                    <p:anim calcmode="lin" valueType="num">
                                      <p:cBhvr additive="base">
                                        <p:cTn id="34" dur="500"/>
                                        <p:tgtEl>
                                          <p:spTgt spid="64514">
                                            <p:txEl>
                                              <p:pRg st="5" end="5"/>
                                            </p:txEl>
                                          </p:spTgt>
                                        </p:tgtEl>
                                        <p:attrNameLst>
                                          <p:attrName>ppt_y</p:attrName>
                                        </p:attrNameLst>
                                      </p:cBhvr>
                                      <p:tavLst>
                                        <p:tav tm="0">
                                          <p:val>
                                            <p:strVal val="#ppt_y+#ppt_h*1.125000"/>
                                          </p:val>
                                        </p:tav>
                                        <p:tav tm="100000">
                                          <p:val>
                                            <p:strVal val="#ppt_y"/>
                                          </p:val>
                                        </p:tav>
                                      </p:tavLst>
                                    </p:anim>
                                    <p:animEffect transition="in" filter="wipe(up)">
                                      <p:cBhvr>
                                        <p:cTn id="35" dur="500"/>
                                        <p:tgtEl>
                                          <p:spTgt spid="64514">
                                            <p:txEl>
                                              <p:pRg st="5" end="5"/>
                                            </p:txEl>
                                          </p:spTgt>
                                        </p:tgtEl>
                                      </p:cBhvr>
                                    </p:animEffect>
                                  </p:childTnLst>
                                </p:cTn>
                              </p:par>
                            </p:childTnLst>
                          </p:cTn>
                        </p:par>
                        <p:par>
                          <p:cTn id="36" fill="hold">
                            <p:stCondLst>
                              <p:cond delay="500"/>
                            </p:stCondLst>
                            <p:childTnLst>
                              <p:par>
                                <p:cTn id="37" presetID="12" presetClass="entr" presetSubtype="4" fill="hold" nodeType="afterEffect">
                                  <p:stCondLst>
                                    <p:cond delay="0"/>
                                  </p:stCondLst>
                                  <p:childTnLst>
                                    <p:set>
                                      <p:cBhvr>
                                        <p:cTn id="38" dur="1" fill="hold">
                                          <p:stCondLst>
                                            <p:cond delay="0"/>
                                          </p:stCondLst>
                                        </p:cTn>
                                        <p:tgtEl>
                                          <p:spTgt spid="64514">
                                            <p:txEl>
                                              <p:pRg st="6" end="6"/>
                                            </p:txEl>
                                          </p:spTgt>
                                        </p:tgtEl>
                                        <p:attrNameLst>
                                          <p:attrName>style.visibility</p:attrName>
                                        </p:attrNameLst>
                                      </p:cBhvr>
                                      <p:to>
                                        <p:strVal val="visible"/>
                                      </p:to>
                                    </p:set>
                                    <p:anim calcmode="lin" valueType="num">
                                      <p:cBhvr additive="base">
                                        <p:cTn id="39" dur="500"/>
                                        <p:tgtEl>
                                          <p:spTgt spid="64514">
                                            <p:txEl>
                                              <p:pRg st="6" end="6"/>
                                            </p:txEl>
                                          </p:spTgt>
                                        </p:tgtEl>
                                        <p:attrNameLst>
                                          <p:attrName>ppt_y</p:attrName>
                                        </p:attrNameLst>
                                      </p:cBhvr>
                                      <p:tavLst>
                                        <p:tav tm="0">
                                          <p:val>
                                            <p:strVal val="#ppt_y+#ppt_h*1.125000"/>
                                          </p:val>
                                        </p:tav>
                                        <p:tav tm="100000">
                                          <p:val>
                                            <p:strVal val="#ppt_y"/>
                                          </p:val>
                                        </p:tav>
                                      </p:tavLst>
                                    </p:anim>
                                    <p:animEffect transition="in" filter="wipe(up)">
                                      <p:cBhvr>
                                        <p:cTn id="40" dur="500"/>
                                        <p:tgtEl>
                                          <p:spTgt spid="64514">
                                            <p:txEl>
                                              <p:pRg st="6" end="6"/>
                                            </p:txEl>
                                          </p:spTgt>
                                        </p:tgtEl>
                                      </p:cBhvr>
                                    </p:animEffect>
                                  </p:childTnLst>
                                </p:cTn>
                              </p:par>
                            </p:childTnLst>
                          </p:cTn>
                        </p:par>
                        <p:par>
                          <p:cTn id="41" fill="hold">
                            <p:stCondLst>
                              <p:cond delay="1000"/>
                            </p:stCondLst>
                            <p:childTnLst>
                              <p:par>
                                <p:cTn id="42" presetID="12" presetClass="entr" presetSubtype="4" fill="hold" nodeType="afterEffect">
                                  <p:stCondLst>
                                    <p:cond delay="0"/>
                                  </p:stCondLst>
                                  <p:childTnLst>
                                    <p:set>
                                      <p:cBhvr>
                                        <p:cTn id="43" dur="1" fill="hold">
                                          <p:stCondLst>
                                            <p:cond delay="0"/>
                                          </p:stCondLst>
                                        </p:cTn>
                                        <p:tgtEl>
                                          <p:spTgt spid="64514">
                                            <p:txEl>
                                              <p:pRg st="7" end="7"/>
                                            </p:txEl>
                                          </p:spTgt>
                                        </p:tgtEl>
                                        <p:attrNameLst>
                                          <p:attrName>style.visibility</p:attrName>
                                        </p:attrNameLst>
                                      </p:cBhvr>
                                      <p:to>
                                        <p:strVal val="visible"/>
                                      </p:to>
                                    </p:set>
                                    <p:anim calcmode="lin" valueType="num">
                                      <p:cBhvr additive="base">
                                        <p:cTn id="44" dur="500"/>
                                        <p:tgtEl>
                                          <p:spTgt spid="64514">
                                            <p:txEl>
                                              <p:pRg st="7" end="7"/>
                                            </p:txEl>
                                          </p:spTgt>
                                        </p:tgtEl>
                                        <p:attrNameLst>
                                          <p:attrName>ppt_y</p:attrName>
                                        </p:attrNameLst>
                                      </p:cBhvr>
                                      <p:tavLst>
                                        <p:tav tm="0">
                                          <p:val>
                                            <p:strVal val="#ppt_y+#ppt_h*1.125000"/>
                                          </p:val>
                                        </p:tav>
                                        <p:tav tm="100000">
                                          <p:val>
                                            <p:strVal val="#ppt_y"/>
                                          </p:val>
                                        </p:tav>
                                      </p:tavLst>
                                    </p:anim>
                                    <p:animEffect transition="in" filter="wipe(up)">
                                      <p:cBhvr>
                                        <p:cTn id="45" dur="500"/>
                                        <p:tgtEl>
                                          <p:spTgt spid="645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eachers.henrico.k12.va.us/tucker/strusky_m/webquests/VUS6_madisonmonroe/Missouri_Compromise_map.jpg"/>
          <p:cNvPicPr>
            <a:picLocks noGrp="1" noChangeAspect="1" noChangeArrowheads="1"/>
          </p:cNvPicPr>
          <p:nvPr>
            <p:ph idx="4294967295"/>
          </p:nvPr>
        </p:nvPicPr>
        <p:blipFill>
          <a:blip r:embed="rId2" cstate="print"/>
          <a:srcRect t="3377" r="2500" b="4831"/>
          <a:stretch>
            <a:fillRect/>
          </a:stretch>
        </p:blipFill>
        <p:spPr bwMode="auto">
          <a:xfrm>
            <a:off x="0" y="459154"/>
            <a:ext cx="9144000" cy="5939692"/>
          </a:xfrm>
          <a:prstGeom prst="rect">
            <a:avLst/>
          </a:prstGeom>
          <a:noFill/>
        </p:spPr>
      </p:pic>
    </p:spTree>
    <p:extLst>
      <p:ext uri="{BB962C8B-B14F-4D97-AF65-F5344CB8AC3E}">
        <p14:creationId xmlns:p14="http://schemas.microsoft.com/office/powerpoint/2010/main" val="76113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9144000" cy="6858000"/>
          </a:xfrm>
        </p:spPr>
        <p:txBody>
          <a:bodyPr numCol="2"/>
          <a:lstStyle/>
          <a:p>
            <a:pPr marL="514350" lvl="0" indent="-514350">
              <a:spcBef>
                <a:spcPts val="0"/>
              </a:spcBef>
              <a:buFont typeface="+mj-lt"/>
              <a:buAutoNum type="arabicPeriod"/>
            </a:pPr>
            <a:r>
              <a:rPr lang="en-US" sz="1700" b="1" dirty="0">
                <a:solidFill>
                  <a:schemeClr val="tx1"/>
                </a:solidFill>
              </a:rPr>
              <a:t>Influenced by John Calvin, many Puritans</a:t>
            </a:r>
          </a:p>
          <a:p>
            <a:pPr marL="971550" lvl="1" indent="-514350">
              <a:spcBef>
                <a:spcPts val="0"/>
              </a:spcBef>
              <a:buFont typeface="+mj-lt"/>
              <a:buAutoNum type="alphaLcParenR"/>
            </a:pPr>
            <a:r>
              <a:rPr lang="en-US" sz="1700" b="1" dirty="0" smtClean="0">
                <a:solidFill>
                  <a:schemeClr val="tx1"/>
                </a:solidFill>
              </a:rPr>
              <a:t>envisioned </a:t>
            </a:r>
            <a:r>
              <a:rPr lang="en-US" sz="1700" b="1" dirty="0">
                <a:solidFill>
                  <a:schemeClr val="tx1"/>
                </a:solidFill>
              </a:rPr>
              <a:t>reformed Christian society the authority in the magistrates and not in the congregation.</a:t>
            </a:r>
          </a:p>
          <a:p>
            <a:pPr marL="971550" lvl="1" indent="-514350">
              <a:spcBef>
                <a:spcPts val="0"/>
              </a:spcBef>
              <a:buFont typeface="+mj-lt"/>
              <a:buAutoNum type="alphaLcParenR"/>
            </a:pPr>
            <a:r>
              <a:rPr lang="en-US" sz="1700" b="1" dirty="0">
                <a:solidFill>
                  <a:schemeClr val="tx1"/>
                </a:solidFill>
              </a:rPr>
              <a:t>did not believe in receiving God’s grace and being “born again</a:t>
            </a:r>
            <a:r>
              <a:rPr lang="en-US" sz="1700" b="1" dirty="0" smtClean="0">
                <a:solidFill>
                  <a:schemeClr val="tx1"/>
                </a:solidFill>
              </a:rPr>
              <a:t>”.</a:t>
            </a:r>
          </a:p>
          <a:p>
            <a:pPr marL="971550" lvl="1" indent="-514350">
              <a:spcBef>
                <a:spcPts val="0"/>
              </a:spcBef>
              <a:buFont typeface="+mj-lt"/>
              <a:buAutoNum type="alphaLcParenR"/>
            </a:pPr>
            <a:r>
              <a:rPr lang="en-US" sz="1700" b="1" dirty="0">
                <a:solidFill>
                  <a:schemeClr val="tx1"/>
                </a:solidFill>
              </a:rPr>
              <a:t>embraced predestination, the idea that God saved only a few chosen people.</a:t>
            </a:r>
          </a:p>
          <a:p>
            <a:pPr marL="971550" lvl="1" indent="-514350">
              <a:spcBef>
                <a:spcPts val="0"/>
              </a:spcBef>
              <a:buFont typeface="+mj-lt"/>
              <a:buAutoNum type="alphaLcParenR"/>
            </a:pPr>
            <a:r>
              <a:rPr lang="en-US" sz="1700" b="1" dirty="0" smtClean="0">
                <a:solidFill>
                  <a:schemeClr val="tx1"/>
                </a:solidFill>
              </a:rPr>
              <a:t>worked </a:t>
            </a:r>
            <a:r>
              <a:rPr lang="en-US" sz="1700" b="1" dirty="0">
                <a:solidFill>
                  <a:schemeClr val="tx1"/>
                </a:solidFill>
              </a:rPr>
              <a:t>to restore religious dissidents to a Christian state of being.</a:t>
            </a:r>
          </a:p>
          <a:p>
            <a:pPr marL="514350" lvl="0" indent="-514350">
              <a:spcBef>
                <a:spcPts val="0"/>
              </a:spcBef>
              <a:buFont typeface="+mj-lt"/>
              <a:buAutoNum type="arabicPeriod"/>
            </a:pPr>
            <a:r>
              <a:rPr lang="en-US" sz="1700" b="1" dirty="0">
                <a:solidFill>
                  <a:schemeClr val="tx1"/>
                </a:solidFill>
              </a:rPr>
              <a:t>Which of the following sources would be most useful in studying the development of democratic institutions in the early colonial period?</a:t>
            </a:r>
          </a:p>
          <a:p>
            <a:pPr marL="971550" lvl="1" indent="-514350">
              <a:spcBef>
                <a:spcPts val="0"/>
              </a:spcBef>
              <a:buFont typeface="+mj-lt"/>
              <a:buAutoNum type="alphaLcParenR"/>
            </a:pPr>
            <a:r>
              <a:rPr lang="en-US" sz="1700" b="1" dirty="0">
                <a:solidFill>
                  <a:schemeClr val="tx1"/>
                </a:solidFill>
              </a:rPr>
              <a:t>The Albany Plan</a:t>
            </a:r>
          </a:p>
          <a:p>
            <a:pPr marL="971550" lvl="1" indent="-514350">
              <a:spcBef>
                <a:spcPts val="0"/>
              </a:spcBef>
              <a:buFont typeface="+mj-lt"/>
              <a:buAutoNum type="alphaLcParenR"/>
            </a:pPr>
            <a:r>
              <a:rPr lang="en-US" sz="1700" b="1" dirty="0" smtClean="0">
                <a:solidFill>
                  <a:schemeClr val="tx1"/>
                </a:solidFill>
              </a:rPr>
              <a:t>The </a:t>
            </a:r>
            <a:r>
              <a:rPr lang="en-US" sz="1700" b="1" dirty="0">
                <a:solidFill>
                  <a:schemeClr val="tx1"/>
                </a:solidFill>
              </a:rPr>
              <a:t>Mayflower </a:t>
            </a:r>
            <a:r>
              <a:rPr lang="en-US" sz="1700" b="1" dirty="0" smtClean="0">
                <a:solidFill>
                  <a:schemeClr val="tx1"/>
                </a:solidFill>
              </a:rPr>
              <a:t>Compact</a:t>
            </a:r>
          </a:p>
          <a:p>
            <a:pPr marL="971550" lvl="1" indent="-514350">
              <a:spcBef>
                <a:spcPts val="0"/>
              </a:spcBef>
              <a:buFont typeface="+mj-lt"/>
              <a:buAutoNum type="alphaLcParenR"/>
            </a:pPr>
            <a:r>
              <a:rPr lang="en-US" sz="1700" b="1" dirty="0">
                <a:solidFill>
                  <a:schemeClr val="tx1"/>
                </a:solidFill>
              </a:rPr>
              <a:t>The Treaty of </a:t>
            </a:r>
            <a:r>
              <a:rPr lang="en-US" sz="1700" b="1" dirty="0" err="1">
                <a:solidFill>
                  <a:schemeClr val="tx1"/>
                </a:solidFill>
              </a:rPr>
              <a:t>Tordesillas</a:t>
            </a:r>
            <a:endParaRPr lang="en-US" sz="1700" b="1" dirty="0">
              <a:solidFill>
                <a:schemeClr val="tx1"/>
              </a:solidFill>
            </a:endParaRPr>
          </a:p>
          <a:p>
            <a:pPr marL="971550" lvl="1" indent="-514350">
              <a:spcBef>
                <a:spcPts val="0"/>
              </a:spcBef>
              <a:buFont typeface="+mj-lt"/>
              <a:buAutoNum type="alphaLcParenR"/>
            </a:pPr>
            <a:r>
              <a:rPr lang="en-US" sz="1700" b="1" dirty="0" smtClean="0">
                <a:solidFill>
                  <a:schemeClr val="tx1"/>
                </a:solidFill>
              </a:rPr>
              <a:t>The Virginia Company Charter</a:t>
            </a:r>
          </a:p>
          <a:p>
            <a:pPr marL="514350" lvl="0" indent="-514350">
              <a:spcBef>
                <a:spcPts val="0"/>
              </a:spcBef>
              <a:buFont typeface="+mj-lt"/>
              <a:buAutoNum type="arabicPeriod"/>
            </a:pPr>
            <a:r>
              <a:rPr lang="en-US" sz="1700" b="1" dirty="0">
                <a:solidFill>
                  <a:schemeClr val="tx1"/>
                </a:solidFill>
              </a:rPr>
              <a:t>Which of the following was the primary reason for the creation of the colony of Georgia?</a:t>
            </a:r>
          </a:p>
          <a:p>
            <a:pPr marL="971550" lvl="1" indent="-514350">
              <a:spcBef>
                <a:spcPts val="0"/>
              </a:spcBef>
              <a:buFont typeface="+mj-lt"/>
              <a:buAutoNum type="alphaLcParenR"/>
            </a:pPr>
            <a:r>
              <a:rPr lang="en-US" sz="1700" b="1" dirty="0">
                <a:solidFill>
                  <a:schemeClr val="tx1"/>
                </a:solidFill>
              </a:rPr>
              <a:t>commercial profit</a:t>
            </a:r>
          </a:p>
          <a:p>
            <a:pPr marL="971550" lvl="1" indent="-514350">
              <a:spcBef>
                <a:spcPts val="0"/>
              </a:spcBef>
              <a:buFont typeface="+mj-lt"/>
              <a:buAutoNum type="alphaLcParenR"/>
            </a:pPr>
            <a:r>
              <a:rPr lang="en-US" sz="1700" b="1" dirty="0">
                <a:solidFill>
                  <a:schemeClr val="tx1"/>
                </a:solidFill>
              </a:rPr>
              <a:t>religious freedom</a:t>
            </a:r>
          </a:p>
          <a:p>
            <a:pPr marL="971550" lvl="1" indent="-514350">
              <a:spcBef>
                <a:spcPts val="0"/>
              </a:spcBef>
              <a:buFont typeface="+mj-lt"/>
              <a:buAutoNum type="alphaLcParenR"/>
            </a:pPr>
            <a:r>
              <a:rPr lang="en-US" sz="1700" b="1" dirty="0">
                <a:solidFill>
                  <a:schemeClr val="tx1"/>
                </a:solidFill>
              </a:rPr>
              <a:t>equal rights for all</a:t>
            </a:r>
          </a:p>
          <a:p>
            <a:pPr marL="971550" lvl="1" indent="-514350">
              <a:spcBef>
                <a:spcPts val="0"/>
              </a:spcBef>
              <a:buFont typeface="+mj-lt"/>
              <a:buAutoNum type="alphaLcParenR"/>
            </a:pPr>
            <a:r>
              <a:rPr lang="en-US" sz="1700" b="1" dirty="0" smtClean="0">
                <a:solidFill>
                  <a:schemeClr val="tx1"/>
                </a:solidFill>
              </a:rPr>
              <a:t>as </a:t>
            </a:r>
            <a:r>
              <a:rPr lang="en-US" sz="1700" b="1" dirty="0">
                <a:solidFill>
                  <a:schemeClr val="tx1"/>
                </a:solidFill>
              </a:rPr>
              <a:t>a penal colony for </a:t>
            </a:r>
            <a:r>
              <a:rPr lang="en-US" sz="1700" b="1" dirty="0" smtClean="0">
                <a:solidFill>
                  <a:schemeClr val="tx1"/>
                </a:solidFill>
              </a:rPr>
              <a:t>debtors</a:t>
            </a:r>
          </a:p>
          <a:p>
            <a:pPr marL="514350" lvl="0" indent="-514350">
              <a:spcBef>
                <a:spcPts val="0"/>
              </a:spcBef>
              <a:buFont typeface="+mj-lt"/>
              <a:buAutoNum type="arabicPeriod"/>
            </a:pPr>
            <a:r>
              <a:rPr lang="en-US" sz="1700" b="1" dirty="0" smtClean="0">
                <a:solidFill>
                  <a:schemeClr val="tx1"/>
                </a:solidFill>
              </a:rPr>
              <a:t>Historians </a:t>
            </a:r>
            <a:r>
              <a:rPr lang="en-US" sz="1700" b="1" dirty="0">
                <a:solidFill>
                  <a:schemeClr val="tx1"/>
                </a:solidFill>
              </a:rPr>
              <a:t>have labeled the period of colonial history before 1763 as a time of “Salutary Neglect” because</a:t>
            </a:r>
          </a:p>
          <a:p>
            <a:pPr marL="971550" lvl="1" indent="-514350">
              <a:spcBef>
                <a:spcPts val="0"/>
              </a:spcBef>
              <a:buFont typeface="+mj-lt"/>
              <a:buAutoNum type="alphaLcParenR"/>
            </a:pPr>
            <a:r>
              <a:rPr lang="en-US" sz="1700" b="1" dirty="0">
                <a:solidFill>
                  <a:schemeClr val="tx1"/>
                </a:solidFill>
              </a:rPr>
              <a:t>British inattention to enforcing colonial policy led to growth and prosperity.</a:t>
            </a:r>
          </a:p>
          <a:p>
            <a:pPr marL="971550" lvl="1" indent="-514350">
              <a:spcBef>
                <a:spcPts val="0"/>
              </a:spcBef>
              <a:buFont typeface="+mj-lt"/>
              <a:buAutoNum type="alphaLcParenR"/>
            </a:pPr>
            <a:r>
              <a:rPr lang="en-US" sz="1700" b="1" dirty="0">
                <a:solidFill>
                  <a:schemeClr val="tx1"/>
                </a:solidFill>
              </a:rPr>
              <a:t>Colonists ignored Indians needs during this time and the response was continual warfare.</a:t>
            </a:r>
          </a:p>
          <a:p>
            <a:pPr marL="971550" lvl="1" indent="-514350">
              <a:spcBef>
                <a:spcPts val="0"/>
              </a:spcBef>
              <a:buFont typeface="+mj-lt"/>
              <a:buAutoNum type="alphaLcParenR"/>
            </a:pPr>
            <a:r>
              <a:rPr lang="en-US" sz="1700" b="1" dirty="0">
                <a:solidFill>
                  <a:schemeClr val="tx1"/>
                </a:solidFill>
              </a:rPr>
              <a:t>Individual colonies focused on their own concerns, and not those of other colonies, promoting economic prosperity.</a:t>
            </a:r>
          </a:p>
          <a:p>
            <a:pPr marL="971550" lvl="1" indent="-514350">
              <a:spcBef>
                <a:spcPts val="0"/>
              </a:spcBef>
              <a:buFont typeface="+mj-lt"/>
              <a:buAutoNum type="alphaLcParenR"/>
            </a:pPr>
            <a:r>
              <a:rPr lang="en-US" sz="1700" b="1" dirty="0">
                <a:solidFill>
                  <a:schemeClr val="tx1"/>
                </a:solidFill>
              </a:rPr>
              <a:t>Royal governors were the most interested in seeking fortunes and thus neglected colonial politics.</a:t>
            </a:r>
          </a:p>
          <a:p>
            <a:pPr marL="514350" lvl="0" indent="-514350">
              <a:spcBef>
                <a:spcPts val="0"/>
              </a:spcBef>
              <a:buFont typeface="+mj-lt"/>
              <a:buAutoNum type="arabicPeriod"/>
            </a:pPr>
            <a:r>
              <a:rPr lang="en-US" sz="1700" b="1" dirty="0" smtClean="0">
                <a:solidFill>
                  <a:schemeClr val="tx1"/>
                </a:solidFill>
              </a:rPr>
              <a:t>The </a:t>
            </a:r>
            <a:r>
              <a:rPr lang="en-US" sz="1700" b="1" dirty="0">
                <a:solidFill>
                  <a:schemeClr val="tx1"/>
                </a:solidFill>
              </a:rPr>
              <a:t>Federalists made a last gasp attempt to maintain power by</a:t>
            </a:r>
          </a:p>
          <a:p>
            <a:pPr marL="971550" lvl="1" indent="-514350">
              <a:spcBef>
                <a:spcPts val="0"/>
              </a:spcBef>
              <a:buFont typeface="+mj-lt"/>
              <a:buAutoNum type="alphaLcParenR"/>
            </a:pPr>
            <a:r>
              <a:rPr lang="en-US" sz="1700" b="1" dirty="0">
                <a:solidFill>
                  <a:schemeClr val="tx1"/>
                </a:solidFill>
              </a:rPr>
              <a:t>repealing the Alien and Sedition acts</a:t>
            </a:r>
          </a:p>
          <a:p>
            <a:pPr marL="971550" lvl="1" indent="-514350">
              <a:spcBef>
                <a:spcPts val="0"/>
              </a:spcBef>
              <a:buFont typeface="+mj-lt"/>
              <a:buAutoNum type="alphaLcParenR"/>
            </a:pPr>
            <a:r>
              <a:rPr lang="en-US" sz="1700" b="1" dirty="0" smtClean="0">
                <a:solidFill>
                  <a:schemeClr val="tx1"/>
                </a:solidFill>
              </a:rPr>
              <a:t>Supporting  </a:t>
            </a:r>
            <a:r>
              <a:rPr lang="en-US" sz="1700" b="1" dirty="0">
                <a:solidFill>
                  <a:schemeClr val="tx1"/>
                </a:solidFill>
              </a:rPr>
              <a:t>Aaron Burr for president</a:t>
            </a:r>
          </a:p>
          <a:p>
            <a:pPr marL="971550" lvl="1" indent="-514350">
              <a:spcBef>
                <a:spcPts val="0"/>
              </a:spcBef>
              <a:buFont typeface="+mj-lt"/>
              <a:buAutoNum type="alphaLcParenR"/>
            </a:pPr>
            <a:r>
              <a:rPr lang="en-US" sz="1700" b="1" dirty="0" smtClean="0">
                <a:solidFill>
                  <a:schemeClr val="tx1"/>
                </a:solidFill>
              </a:rPr>
              <a:t>creating </a:t>
            </a:r>
            <a:r>
              <a:rPr lang="en-US" sz="1700" b="1" dirty="0">
                <a:solidFill>
                  <a:schemeClr val="tx1"/>
                </a:solidFill>
              </a:rPr>
              <a:t>new federal courts and judges</a:t>
            </a:r>
          </a:p>
          <a:p>
            <a:pPr marL="971550" lvl="1" indent="-514350">
              <a:spcBef>
                <a:spcPts val="0"/>
              </a:spcBef>
              <a:buFont typeface="+mj-lt"/>
              <a:buAutoNum type="alphaLcParenR"/>
            </a:pPr>
            <a:r>
              <a:rPr lang="en-US" sz="1700" b="1" dirty="0">
                <a:solidFill>
                  <a:schemeClr val="tx1"/>
                </a:solidFill>
              </a:rPr>
              <a:t>Scheming to secede from the </a:t>
            </a:r>
            <a:r>
              <a:rPr lang="en-US" sz="1700" b="1" dirty="0" smtClean="0">
                <a:solidFill>
                  <a:schemeClr val="tx1"/>
                </a:solidFill>
              </a:rPr>
              <a:t>Union</a:t>
            </a:r>
            <a:endParaRPr lang="en-US" sz="1700" b="1" dirty="0">
              <a:solidFill>
                <a:schemeClr val="tx1"/>
              </a:solidFill>
            </a:endParaRPr>
          </a:p>
        </p:txBody>
      </p:sp>
    </p:spTree>
    <p:extLst>
      <p:ext uri="{BB962C8B-B14F-4D97-AF65-F5344CB8AC3E}">
        <p14:creationId xmlns:p14="http://schemas.microsoft.com/office/powerpoint/2010/main" val="361332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postmarks.org/convention/texas2.gif"/>
          <p:cNvPicPr>
            <a:picLocks noChangeAspect="1" noChangeArrowheads="1"/>
          </p:cNvPicPr>
          <p:nvPr/>
        </p:nvPicPr>
        <p:blipFill>
          <a:blip r:embed="rId2" cstate="print">
            <a:lum bright="70000" contrast="-70000"/>
          </a:blip>
          <a:srcRect/>
          <a:stretch>
            <a:fillRect/>
          </a:stretch>
        </p:blipFill>
        <p:spPr bwMode="auto">
          <a:xfrm>
            <a:off x="914400" y="0"/>
            <a:ext cx="7215188" cy="6858000"/>
          </a:xfrm>
          <a:prstGeom prst="rect">
            <a:avLst/>
          </a:prstGeom>
          <a:noFill/>
          <a:ln w="9525">
            <a:noFill/>
            <a:miter lim="800000"/>
            <a:headEnd/>
            <a:tailEnd/>
          </a:ln>
        </p:spPr>
      </p:pic>
      <p:sp>
        <p:nvSpPr>
          <p:cNvPr id="114690" name="Rectangle 6"/>
          <p:cNvSpPr>
            <a:spLocks noGrp="1" noChangeArrowheads="1"/>
          </p:cNvSpPr>
          <p:nvPr>
            <p:ph idx="1"/>
          </p:nvPr>
        </p:nvSpPr>
        <p:spPr/>
        <p:txBody>
          <a:bodyPr rtlCol="0">
            <a:noAutofit/>
          </a:bodyPr>
          <a:lstStyle/>
          <a:p>
            <a:pPr marL="274320" indent="-274320" eaLnBrk="1" fontAlgn="auto" hangingPunct="1">
              <a:spcBef>
                <a:spcPts val="580"/>
              </a:spcBef>
              <a:spcAft>
                <a:spcPts val="0"/>
              </a:spcAft>
              <a:buFont typeface="Wingdings 2"/>
              <a:buChar char=""/>
              <a:defRPr/>
            </a:pPr>
            <a:r>
              <a:rPr lang="en-US" sz="4400" dirty="0" smtClean="0">
                <a:solidFill>
                  <a:schemeClr val="tx2">
                    <a:lumMod val="50000"/>
                  </a:schemeClr>
                </a:solidFill>
              </a:rPr>
              <a:t>Mexico = Broke; sought to entice wealthy Southern planters to the </a:t>
            </a:r>
            <a:r>
              <a:rPr lang="en-US" sz="4400" dirty="0" err="1" smtClean="0">
                <a:solidFill>
                  <a:schemeClr val="tx2">
                    <a:lumMod val="50000"/>
                  </a:schemeClr>
                </a:solidFill>
              </a:rPr>
              <a:t>Tejas</a:t>
            </a:r>
            <a:r>
              <a:rPr lang="en-US" sz="4400" dirty="0" smtClean="0">
                <a:solidFill>
                  <a:schemeClr val="tx2">
                    <a:lumMod val="50000"/>
                  </a:schemeClr>
                </a:solidFill>
              </a:rPr>
              <a:t> Territory</a:t>
            </a:r>
          </a:p>
          <a:p>
            <a:pPr marL="674370" lvl="1" indent="-274320" eaLnBrk="1" fontAlgn="auto" hangingPunct="1">
              <a:spcBef>
                <a:spcPts val="580"/>
              </a:spcBef>
              <a:spcAft>
                <a:spcPts val="0"/>
              </a:spcAft>
              <a:buFont typeface="Wingdings 2"/>
              <a:buChar char=""/>
              <a:defRPr/>
            </a:pPr>
            <a:r>
              <a:rPr lang="en-US" sz="4000" dirty="0" smtClean="0">
                <a:solidFill>
                  <a:schemeClr val="tx2">
                    <a:lumMod val="50000"/>
                  </a:schemeClr>
                </a:solidFill>
              </a:rPr>
              <a:t>Must become Mexican citizens</a:t>
            </a:r>
          </a:p>
          <a:p>
            <a:pPr marL="674370" lvl="1" indent="-274320" eaLnBrk="1" fontAlgn="auto" hangingPunct="1">
              <a:spcBef>
                <a:spcPts val="580"/>
              </a:spcBef>
              <a:spcAft>
                <a:spcPts val="0"/>
              </a:spcAft>
              <a:buFont typeface="Wingdings 2"/>
              <a:buChar char=""/>
              <a:defRPr/>
            </a:pPr>
            <a:r>
              <a:rPr lang="en-US" sz="4000" dirty="0" smtClean="0">
                <a:solidFill>
                  <a:schemeClr val="tx2">
                    <a:lumMod val="50000"/>
                  </a:schemeClr>
                </a:solidFill>
              </a:rPr>
              <a:t>Must become Catholic</a:t>
            </a:r>
          </a:p>
          <a:p>
            <a:pPr marL="674370" lvl="1" indent="-274320" eaLnBrk="1" fontAlgn="auto" hangingPunct="1">
              <a:spcBef>
                <a:spcPts val="580"/>
              </a:spcBef>
              <a:spcAft>
                <a:spcPts val="0"/>
              </a:spcAft>
              <a:buFont typeface="Wingdings 2"/>
              <a:buChar char=""/>
              <a:defRPr/>
            </a:pPr>
            <a:r>
              <a:rPr lang="en-US" sz="4000" dirty="0" smtClean="0">
                <a:solidFill>
                  <a:schemeClr val="tx2">
                    <a:lumMod val="50000"/>
                  </a:schemeClr>
                </a:solidFill>
              </a:rPr>
              <a:t>No slavery</a:t>
            </a:r>
          </a:p>
        </p:txBody>
      </p:sp>
      <p:sp>
        <p:nvSpPr>
          <p:cNvPr id="16388" name="WordArt 8"/>
          <p:cNvSpPr>
            <a:spLocks noChangeArrowheads="1" noChangeShapeType="1" noTextEdit="1"/>
          </p:cNvSpPr>
          <p:nvPr/>
        </p:nvSpPr>
        <p:spPr bwMode="auto">
          <a:xfrm>
            <a:off x="1295400" y="228600"/>
            <a:ext cx="6562725" cy="936625"/>
          </a:xfrm>
          <a:prstGeom prst="rect">
            <a:avLst/>
          </a:prstGeom>
        </p:spPr>
        <p:txBody>
          <a:bodyPr wrap="none" fromWordArt="1">
            <a:prstTxWarp prst="textPlain">
              <a:avLst>
                <a:gd name="adj" fmla="val 50000"/>
              </a:avLst>
            </a:prstTxWarp>
          </a:bodyPr>
          <a:lstStyle/>
          <a:p>
            <a:pPr algn="ctr"/>
            <a:r>
              <a:rPr lang="en-US" sz="3600" kern="10">
                <a:ln w="12700">
                  <a:solidFill>
                    <a:srgbClr val="3333CC"/>
                  </a:solidFill>
                  <a:round/>
                  <a:headEnd/>
                  <a:tailEnd/>
                </a:ln>
                <a:gradFill rotWithShape="1">
                  <a:gsLst>
                    <a:gs pos="0">
                      <a:srgbClr val="FF0000">
                        <a:alpha val="50000"/>
                      </a:srgbClr>
                    </a:gs>
                    <a:gs pos="100000">
                      <a:srgbClr val="760000"/>
                    </a:gs>
                  </a:gsLst>
                  <a:lin ang="5400000" scaled="1"/>
                </a:gradFill>
                <a:effectLst>
                  <a:outerShdw dist="45791" dir="2021404" algn="ctr" rotWithShape="0">
                    <a:srgbClr val="9999FF"/>
                  </a:outerShdw>
                </a:effectLst>
                <a:latin typeface="Arial Black"/>
              </a:rPr>
              <a:t>Bienvenido a Tejas!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4690">
                                            <p:txEl>
                                              <p:pRg st="1" end="1"/>
                                            </p:txEl>
                                          </p:spTgt>
                                        </p:tgtEl>
                                        <p:attrNameLst>
                                          <p:attrName>style.visibility</p:attrName>
                                        </p:attrNameLst>
                                      </p:cBhvr>
                                      <p:to>
                                        <p:strVal val="visible"/>
                                      </p:to>
                                    </p:set>
                                    <p:animEffect transition="in" filter="circle(in)">
                                      <p:cBhvr>
                                        <p:cTn id="7" dur="2000"/>
                                        <p:tgtEl>
                                          <p:spTgt spid="114690">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14690">
                                            <p:txEl>
                                              <p:pRg st="2" end="2"/>
                                            </p:txEl>
                                          </p:spTgt>
                                        </p:tgtEl>
                                        <p:attrNameLst>
                                          <p:attrName>style.visibility</p:attrName>
                                        </p:attrNameLst>
                                      </p:cBhvr>
                                      <p:to>
                                        <p:strVal val="visible"/>
                                      </p:to>
                                    </p:set>
                                    <p:animEffect transition="in" filter="circle(in)">
                                      <p:cBhvr>
                                        <p:cTn id="10" dur="2000"/>
                                        <p:tgtEl>
                                          <p:spTgt spid="114690">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114690">
                                            <p:txEl>
                                              <p:pRg st="3" end="3"/>
                                            </p:txEl>
                                          </p:spTgt>
                                        </p:tgtEl>
                                        <p:attrNameLst>
                                          <p:attrName>style.visibility</p:attrName>
                                        </p:attrNameLst>
                                      </p:cBhvr>
                                      <p:to>
                                        <p:strVal val="visible"/>
                                      </p:to>
                                    </p:set>
                                    <p:animEffect transition="in" filter="circle(in)">
                                      <p:cBhvr>
                                        <p:cTn id="13" dur="2000"/>
                                        <p:tgtEl>
                                          <p:spTgt spid="1146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File:Alamo texas.jpg">
            <a:hlinkClick r:id="rId3" action="ppaction://hlinkfile"/>
          </p:cNvPr>
          <p:cNvPicPr>
            <a:picLocks noChangeAspect="1" noChangeArrowheads="1"/>
          </p:cNvPicPr>
          <p:nvPr/>
        </p:nvPicPr>
        <p:blipFill>
          <a:blip r:embed="rId4" cstate="print">
            <a:lum bright="40000" contrast="-40000"/>
          </a:blip>
          <a:srcRect l="10063" r="14465"/>
          <a:stretch>
            <a:fillRect/>
          </a:stretch>
        </p:blipFill>
        <p:spPr bwMode="auto">
          <a:xfrm>
            <a:off x="0" y="-7938"/>
            <a:ext cx="9144000" cy="6865938"/>
          </a:xfrm>
          <a:prstGeom prst="rect">
            <a:avLst/>
          </a:prstGeom>
          <a:noFill/>
          <a:ln w="9525">
            <a:noFill/>
            <a:miter lim="800000"/>
            <a:headEnd/>
            <a:tailEnd/>
          </a:ln>
        </p:spPr>
      </p:pic>
      <p:sp>
        <p:nvSpPr>
          <p:cNvPr id="27651" name="Rectangle 3"/>
          <p:cNvSpPr>
            <a:spLocks noGrp="1" noChangeArrowheads="1"/>
          </p:cNvSpPr>
          <p:nvPr>
            <p:ph idx="1"/>
          </p:nvPr>
        </p:nvSpPr>
        <p:spPr/>
        <p:txBody>
          <a:bodyPr/>
          <a:lstStyle/>
          <a:p>
            <a:pPr eaLnBrk="1" hangingPunct="1">
              <a:defRPr/>
            </a:pPr>
            <a:r>
              <a:rPr lang="en-US" sz="3100" dirty="0" smtClean="0">
                <a:solidFill>
                  <a:schemeClr val="tx1"/>
                </a:solidFill>
              </a:rPr>
              <a:t>Animosity b/w </a:t>
            </a:r>
            <a:r>
              <a:rPr lang="en-US" sz="3100" dirty="0" err="1" smtClean="0">
                <a:solidFill>
                  <a:schemeClr val="tx1"/>
                </a:solidFill>
              </a:rPr>
              <a:t>Texian</a:t>
            </a:r>
            <a:r>
              <a:rPr lang="en-US" sz="3100" dirty="0" smtClean="0">
                <a:solidFill>
                  <a:schemeClr val="tx1"/>
                </a:solidFill>
              </a:rPr>
              <a:t> settlers and MX government under President/General Antonio </a:t>
            </a:r>
            <a:r>
              <a:rPr lang="en-US" sz="3100" dirty="0" err="1" smtClean="0">
                <a:solidFill>
                  <a:schemeClr val="tx1"/>
                </a:solidFill>
              </a:rPr>
              <a:t>López</a:t>
            </a:r>
            <a:r>
              <a:rPr lang="en-US" sz="3100" dirty="0" smtClean="0">
                <a:solidFill>
                  <a:schemeClr val="tx1"/>
                </a:solidFill>
              </a:rPr>
              <a:t> de Santa Anna </a:t>
            </a:r>
          </a:p>
          <a:p>
            <a:pPr lvl="1" eaLnBrk="1" hangingPunct="1">
              <a:defRPr/>
            </a:pPr>
            <a:r>
              <a:rPr lang="en-US" sz="2700" dirty="0" smtClean="0">
                <a:solidFill>
                  <a:schemeClr val="tx1"/>
                </a:solidFill>
              </a:rPr>
              <a:t>Slavery and religion</a:t>
            </a:r>
          </a:p>
          <a:p>
            <a:pPr eaLnBrk="1" hangingPunct="1">
              <a:defRPr/>
            </a:pPr>
            <a:r>
              <a:rPr lang="en-US" sz="3100" dirty="0" err="1" smtClean="0">
                <a:solidFill>
                  <a:schemeClr val="tx1"/>
                </a:solidFill>
              </a:rPr>
              <a:t>Texians</a:t>
            </a:r>
            <a:r>
              <a:rPr lang="en-US" sz="3100" dirty="0" smtClean="0">
                <a:solidFill>
                  <a:schemeClr val="tx1"/>
                </a:solidFill>
              </a:rPr>
              <a:t> defeated at the Alamo</a:t>
            </a:r>
          </a:p>
          <a:p>
            <a:pPr lvl="1" eaLnBrk="1" hangingPunct="1">
              <a:defRPr/>
            </a:pPr>
            <a:r>
              <a:rPr lang="en-US" sz="2700" dirty="0" smtClean="0">
                <a:solidFill>
                  <a:schemeClr val="tx1"/>
                </a:solidFill>
              </a:rPr>
              <a:t>Santa Anna’s cruelty inspired many Americans to join the fight; </a:t>
            </a:r>
            <a:r>
              <a:rPr lang="en-US" sz="2700" i="1" dirty="0">
                <a:solidFill>
                  <a:schemeClr val="tx1"/>
                </a:solidFill>
              </a:rPr>
              <a:t>Remember the Alamo!</a:t>
            </a:r>
          </a:p>
          <a:p>
            <a:pPr eaLnBrk="1" hangingPunct="1">
              <a:defRPr/>
            </a:pPr>
            <a:r>
              <a:rPr lang="en-US" sz="3100" dirty="0" smtClean="0">
                <a:solidFill>
                  <a:schemeClr val="tx1"/>
                </a:solidFill>
              </a:rPr>
              <a:t>Ended at the battle of San Jacinto; created the Republic of Texas</a:t>
            </a:r>
          </a:p>
        </p:txBody>
      </p:sp>
      <p:sp>
        <p:nvSpPr>
          <p:cNvPr id="17412" name="WordArt 4" descr="White marble"/>
          <p:cNvSpPr>
            <a:spLocks noChangeArrowheads="1" noChangeShapeType="1" noTextEdit="1"/>
          </p:cNvSpPr>
          <p:nvPr/>
        </p:nvSpPr>
        <p:spPr bwMode="auto">
          <a:xfrm>
            <a:off x="228600" y="457200"/>
            <a:ext cx="8686800" cy="8763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a:ln w="9525">
                  <a:round/>
                  <a:headEnd/>
                  <a:tailEnd/>
                </a:ln>
                <a:blipFill dpi="0" rotWithShape="0">
                  <a:blip r:embed="rId5"/>
                  <a:srcRect/>
                  <a:tile tx="0" ty="0" sx="100000" sy="100000" flip="none" algn="tl"/>
                </a:blipFill>
                <a:latin typeface="Bernard MT Condensed"/>
              </a:rPr>
              <a:t>THE TEXAS REVOLUTION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barn(inVertical)">
                                      <p:cBhvr>
                                        <p:cTn id="7" dur="5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barn(inVertical)">
                                      <p:cBhvr>
                                        <p:cTn id="12" dur="500"/>
                                        <p:tgtEl>
                                          <p:spTgt spid="276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barn(inVertical)">
                                      <p:cBhvr>
                                        <p:cTn id="17" dur="500"/>
                                        <p:tgtEl>
                                          <p:spTgt spid="276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barn(inVertical)">
                                      <p:cBhvr>
                                        <p:cTn id="22" dur="500"/>
                                        <p:tgtEl>
                                          <p:spTgt spid="276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barn(inVertical)">
                                      <p:cBhvr>
                                        <p:cTn id="27" dur="500"/>
                                        <p:tgtEl>
                                          <p:spTgt spid="276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304800" y="1371600"/>
            <a:ext cx="6096000" cy="5105400"/>
          </a:xfrm>
        </p:spPr>
        <p:txBody>
          <a:bodyPr/>
          <a:lstStyle/>
          <a:p>
            <a:pPr eaLnBrk="1" hangingPunct="1">
              <a:defRPr/>
            </a:pPr>
            <a:r>
              <a:rPr lang="en-US" sz="3600" dirty="0" smtClean="0">
                <a:solidFill>
                  <a:schemeClr val="tx2">
                    <a:lumMod val="50000"/>
                  </a:schemeClr>
                </a:solidFill>
              </a:rPr>
              <a:t>TX asks to be annexed by the US </a:t>
            </a:r>
          </a:p>
          <a:p>
            <a:pPr eaLnBrk="1" hangingPunct="1">
              <a:defRPr/>
            </a:pPr>
            <a:r>
              <a:rPr lang="en-US" sz="3600" dirty="0" smtClean="0">
                <a:solidFill>
                  <a:schemeClr val="tx2">
                    <a:lumMod val="50000"/>
                  </a:schemeClr>
                </a:solidFill>
              </a:rPr>
              <a:t>Denied entrance for nine years</a:t>
            </a:r>
          </a:p>
          <a:p>
            <a:pPr lvl="1" eaLnBrk="1" hangingPunct="1">
              <a:defRPr/>
            </a:pPr>
            <a:r>
              <a:rPr lang="en-US" sz="3200" dirty="0" smtClean="0">
                <a:solidFill>
                  <a:schemeClr val="tx2">
                    <a:lumMod val="50000"/>
                  </a:schemeClr>
                </a:solidFill>
              </a:rPr>
              <a:t>Wanted to enter as a slave state</a:t>
            </a:r>
          </a:p>
          <a:p>
            <a:pPr lvl="1" eaLnBrk="1" hangingPunct="1">
              <a:defRPr/>
            </a:pPr>
            <a:r>
              <a:rPr lang="en-US" sz="3200" dirty="0" smtClean="0">
                <a:solidFill>
                  <a:schemeClr val="tx2">
                    <a:lumMod val="50000"/>
                  </a:schemeClr>
                </a:solidFill>
              </a:rPr>
              <a:t>Would tip the Senate balance</a:t>
            </a:r>
          </a:p>
          <a:p>
            <a:pPr eaLnBrk="1" hangingPunct="1">
              <a:defRPr/>
            </a:pPr>
            <a:r>
              <a:rPr lang="en-US" sz="3600" dirty="0" smtClean="0">
                <a:solidFill>
                  <a:schemeClr val="tx2">
                    <a:lumMod val="50000"/>
                  </a:schemeClr>
                </a:solidFill>
              </a:rPr>
              <a:t>Annexed by President Tyler (1845)</a:t>
            </a:r>
          </a:p>
        </p:txBody>
      </p:sp>
      <p:sp>
        <p:nvSpPr>
          <p:cNvPr id="4" name="Rectangle 3"/>
          <p:cNvSpPr/>
          <p:nvPr/>
        </p:nvSpPr>
        <p:spPr>
          <a:xfrm>
            <a:off x="556694" y="475987"/>
            <a:ext cx="8030002" cy="703849"/>
          </a:xfrm>
          <a:prstGeom prst="rect">
            <a:avLst/>
          </a:prstGeom>
          <a:noFill/>
        </p:spPr>
        <p:txBody>
          <a:bodyPr wrap="none">
            <a:prstTxWarp prst="textInflate">
              <a:avLst/>
            </a:prstTxWarp>
            <a:spAutoFit/>
          </a:bodyPr>
          <a:lstStyle/>
          <a:p>
            <a:pPr algn="ctr" eaLnBrk="0" fontAlgn="auto" hangingPunct="0">
              <a:spcBef>
                <a:spcPts val="0"/>
              </a:spcBef>
              <a:spcAft>
                <a:spcPts val="0"/>
              </a:spcAft>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“Deep in the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heaaaart</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of Texas!”</a:t>
            </a:r>
          </a:p>
        </p:txBody>
      </p:sp>
      <p:pic>
        <p:nvPicPr>
          <p:cNvPr id="5" name="Picture 4" descr="funny-graphs-texas"/>
          <p:cNvPicPr>
            <a:picLocks noChangeAspect="1" noChangeArrowheads="1"/>
          </p:cNvPicPr>
          <p:nvPr/>
        </p:nvPicPr>
        <p:blipFill>
          <a:blip r:embed="rId2" cstate="print"/>
          <a:srcRect/>
          <a:stretch>
            <a:fillRect/>
          </a:stretch>
        </p:blipFill>
        <p:spPr bwMode="auto">
          <a:xfrm>
            <a:off x="5943599" y="1981200"/>
            <a:ext cx="2963333" cy="2667000"/>
          </a:xfrm>
          <a:prstGeom prst="rect">
            <a:avLst/>
          </a:prstGeom>
          <a:solidFill>
            <a:srgbClr val="FFFFFF">
              <a:shade val="85000"/>
            </a:srgbClr>
          </a:solidFill>
          <a:ln w="76200" cap="sq" cmpd="sng">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strips(downLeft)">
                                      <p:cBhvr>
                                        <p:cTn id="7" dur="5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strips(downLeft)">
                                      <p:cBhvr>
                                        <p:cTn id="12" dur="500"/>
                                        <p:tgtEl>
                                          <p:spTgt spid="30723">
                                            <p:txEl>
                                              <p:pRg st="1" end="1"/>
                                            </p:txEl>
                                          </p:spTgt>
                                        </p:tgtEl>
                                      </p:cBhvr>
                                    </p:animEffect>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30723">
                                            <p:txEl>
                                              <p:pRg st="2" end="2"/>
                                            </p:txEl>
                                          </p:spTgt>
                                        </p:tgtEl>
                                        <p:attrNameLst>
                                          <p:attrName>style.visibility</p:attrName>
                                        </p:attrNameLst>
                                      </p:cBhvr>
                                      <p:to>
                                        <p:strVal val="visible"/>
                                      </p:to>
                                    </p:set>
                                    <p:animEffect transition="in" filter="strips(downLeft)">
                                      <p:cBhvr>
                                        <p:cTn id="16" dur="500"/>
                                        <p:tgtEl>
                                          <p:spTgt spid="30723">
                                            <p:txEl>
                                              <p:pRg st="2" end="2"/>
                                            </p:txEl>
                                          </p:spTgt>
                                        </p:tgtEl>
                                      </p:cBhvr>
                                    </p:animEffect>
                                  </p:childTnLst>
                                </p:cTn>
                              </p:par>
                            </p:childTnLst>
                          </p:cTn>
                        </p:par>
                        <p:par>
                          <p:cTn id="17" fill="hold">
                            <p:stCondLst>
                              <p:cond delay="1000"/>
                            </p:stCondLst>
                            <p:childTnLst>
                              <p:par>
                                <p:cTn id="18" presetID="18" presetClass="entr" presetSubtype="12" fill="hold" nodeType="afterEffect">
                                  <p:stCondLst>
                                    <p:cond delay="0"/>
                                  </p:stCondLst>
                                  <p:childTnLst>
                                    <p:set>
                                      <p:cBhvr>
                                        <p:cTn id="19" dur="1" fill="hold">
                                          <p:stCondLst>
                                            <p:cond delay="0"/>
                                          </p:stCondLst>
                                        </p:cTn>
                                        <p:tgtEl>
                                          <p:spTgt spid="30723">
                                            <p:txEl>
                                              <p:pRg st="3" end="3"/>
                                            </p:txEl>
                                          </p:spTgt>
                                        </p:tgtEl>
                                        <p:attrNameLst>
                                          <p:attrName>style.visibility</p:attrName>
                                        </p:attrNameLst>
                                      </p:cBhvr>
                                      <p:to>
                                        <p:strVal val="visible"/>
                                      </p:to>
                                    </p:set>
                                    <p:animEffect transition="in" filter="strips(downLeft)">
                                      <p:cBhvr>
                                        <p:cTn id="20" dur="500"/>
                                        <p:tgtEl>
                                          <p:spTgt spid="3072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30723">
                                            <p:txEl>
                                              <p:pRg st="4" end="4"/>
                                            </p:txEl>
                                          </p:spTgt>
                                        </p:tgtEl>
                                        <p:attrNameLst>
                                          <p:attrName>style.visibility</p:attrName>
                                        </p:attrNameLst>
                                      </p:cBhvr>
                                      <p:to>
                                        <p:strVal val="visible"/>
                                      </p:to>
                                    </p:set>
                                    <p:animEffect transition="in" filter="strips(downLeft)">
                                      <p:cBhvr>
                                        <p:cTn id="25" dur="500"/>
                                        <p:tgtEl>
                                          <p:spTgt spid="30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Synthesis</a:t>
            </a:r>
            <a:endParaRPr lang="en-US" dirty="0"/>
          </a:p>
        </p:txBody>
      </p:sp>
      <p:sp>
        <p:nvSpPr>
          <p:cNvPr id="3" name="Content Placeholder 2"/>
          <p:cNvSpPr>
            <a:spLocks noGrp="1"/>
          </p:cNvSpPr>
          <p:nvPr>
            <p:ph idx="1"/>
          </p:nvPr>
        </p:nvSpPr>
        <p:spPr/>
        <p:txBody>
          <a:bodyPr/>
          <a:lstStyle/>
          <a:p>
            <a:r>
              <a:rPr lang="en-US" sz="2200" dirty="0" smtClean="0"/>
              <a:t>States Rights</a:t>
            </a:r>
          </a:p>
          <a:p>
            <a:pPr lvl="1"/>
            <a:r>
              <a:rPr lang="en-US" sz="2200" dirty="0" smtClean="0"/>
              <a:t>Slavery: (free states, slave states)</a:t>
            </a:r>
          </a:p>
          <a:p>
            <a:pPr lvl="2"/>
            <a:r>
              <a:rPr lang="en-US" sz="2200" dirty="0" smtClean="0"/>
              <a:t>-Dred Scott</a:t>
            </a:r>
          </a:p>
          <a:p>
            <a:pPr lvl="1"/>
            <a:r>
              <a:rPr lang="en-US" sz="2200" dirty="0" smtClean="0"/>
              <a:t>Marriage: (interracial, gay, polygamy) </a:t>
            </a:r>
          </a:p>
          <a:p>
            <a:pPr marL="0" indent="0">
              <a:buNone/>
            </a:pPr>
            <a:r>
              <a:rPr lang="en-US" sz="2200" b="1" i="1" dirty="0" smtClean="0"/>
              <a:t>	-</a:t>
            </a:r>
            <a:r>
              <a:rPr lang="en-US" sz="2200" b="1" i="1" dirty="0" err="1" smtClean="0"/>
              <a:t>Obergefell</a:t>
            </a:r>
            <a:r>
              <a:rPr lang="en-US" sz="2200" b="1" i="1" dirty="0" smtClean="0"/>
              <a:t> </a:t>
            </a:r>
            <a:r>
              <a:rPr lang="en-US" sz="2200" b="1" i="1" dirty="0"/>
              <a:t>v. </a:t>
            </a:r>
            <a:r>
              <a:rPr lang="en-US" sz="2200" b="1" i="1" dirty="0" smtClean="0"/>
              <a:t>Hodges (5-4) </a:t>
            </a:r>
            <a:endParaRPr lang="en-US" sz="2200" dirty="0" smtClean="0"/>
          </a:p>
          <a:p>
            <a:pPr lvl="1"/>
            <a:r>
              <a:rPr lang="en-US" sz="2200" dirty="0" smtClean="0"/>
              <a:t>Marijuana: 5 states, how many more come 2016?</a:t>
            </a:r>
          </a:p>
          <a:p>
            <a:pPr lvl="2"/>
            <a:r>
              <a:rPr lang="en-US" sz="1800" b="1" i="1" dirty="0"/>
              <a:t>Gonzales v. </a:t>
            </a:r>
            <a:r>
              <a:rPr lang="en-US" sz="1800" b="1" i="1" dirty="0" err="1" smtClean="0"/>
              <a:t>Raich</a:t>
            </a:r>
            <a:endParaRPr lang="en-US" sz="1800" b="1" i="1" dirty="0" smtClean="0"/>
          </a:p>
          <a:p>
            <a:pPr lvl="2"/>
            <a:r>
              <a:rPr lang="en-US" sz="1800" b="1" dirty="0" err="1"/>
              <a:t>Raich</a:t>
            </a:r>
            <a:r>
              <a:rPr lang="en-US" sz="1800" b="1" dirty="0"/>
              <a:t> v. </a:t>
            </a:r>
            <a:r>
              <a:rPr lang="en-US" sz="1800" b="1" dirty="0" smtClean="0"/>
              <a:t>Ashcroft- See Note</a:t>
            </a:r>
            <a:endParaRPr lang="en-US" sz="1800" b="1" dirty="0"/>
          </a:p>
          <a:p>
            <a:pPr marL="914400" lvl="2" indent="0">
              <a:buNone/>
            </a:pPr>
            <a:endParaRPr lang="en-US" sz="1800" dirty="0" smtClean="0"/>
          </a:p>
          <a:p>
            <a:pPr marL="457200" lvl="1" indent="0">
              <a:buNone/>
            </a:pPr>
            <a:endParaRPr lang="en-US" sz="2200" dirty="0" smtClean="0"/>
          </a:p>
          <a:p>
            <a:pPr marL="457200" lvl="1" indent="0">
              <a:buNone/>
            </a:pPr>
            <a:r>
              <a:rPr lang="en-US" sz="2200" dirty="0" smtClean="0"/>
              <a:t>In THREE sentences, compare slavery in the United States to either Marriage or Marijuana related issues. You must Include the aspect of states rights into your argument.</a:t>
            </a:r>
          </a:p>
          <a:p>
            <a:pPr marL="457200" lvl="1" indent="0">
              <a:buNone/>
            </a:pPr>
            <a:endParaRPr lang="en-US" sz="2200" dirty="0"/>
          </a:p>
        </p:txBody>
      </p:sp>
    </p:spTree>
    <p:extLst>
      <p:ext uri="{BB962C8B-B14F-4D97-AF65-F5344CB8AC3E}">
        <p14:creationId xmlns:p14="http://schemas.microsoft.com/office/powerpoint/2010/main" val="175828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ile:U.S. Territorial Acquisitions.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Oval 5"/>
          <p:cNvSpPr/>
          <p:nvPr/>
        </p:nvSpPr>
        <p:spPr>
          <a:xfrm rot="20301904">
            <a:off x="2333625" y="1871663"/>
            <a:ext cx="3124200" cy="4572000"/>
          </a:xfrm>
          <a:prstGeom prst="ellipse">
            <a:avLst/>
          </a:prstGeom>
          <a:noFill/>
          <a:ln w="508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http://www.shagtees.com/images/thumbs/allaboutme_th.png"/>
          <p:cNvPicPr>
            <a:picLocks noChangeAspect="1" noChangeArrowheads="1"/>
          </p:cNvPicPr>
          <p:nvPr/>
        </p:nvPicPr>
        <p:blipFill>
          <a:blip r:embed="rId2" cstate="print"/>
          <a:srcRect/>
          <a:stretch>
            <a:fillRect/>
          </a:stretch>
        </p:blipFill>
        <p:spPr bwMode="auto">
          <a:xfrm rot="-497405">
            <a:off x="7721542" y="3443128"/>
            <a:ext cx="1350963" cy="1352550"/>
          </a:xfrm>
          <a:prstGeom prst="rect">
            <a:avLst/>
          </a:prstGeom>
          <a:noFill/>
          <a:ln w="9525">
            <a:noFill/>
            <a:miter lim="800000"/>
            <a:headEnd/>
            <a:tailEnd/>
          </a:ln>
        </p:spPr>
      </p:pic>
      <p:sp>
        <p:nvSpPr>
          <p:cNvPr id="17409" name="Title 1"/>
          <p:cNvSpPr>
            <a:spLocks noGrp="1"/>
          </p:cNvSpPr>
          <p:nvPr>
            <p:ph type="title"/>
          </p:nvPr>
        </p:nvSpPr>
        <p:spPr/>
        <p:txBody>
          <a:bodyPr/>
          <a:lstStyle/>
          <a:p>
            <a:pPr eaLnBrk="1" hangingPunct="1">
              <a:defRPr/>
            </a:pPr>
            <a:r>
              <a:rPr lang="en-US" smtClean="0"/>
              <a:t>A War of Words with Britain</a:t>
            </a:r>
          </a:p>
        </p:txBody>
      </p:sp>
      <p:sp>
        <p:nvSpPr>
          <p:cNvPr id="26628" name="Content Placeholder 2"/>
          <p:cNvSpPr>
            <a:spLocks noGrp="1"/>
          </p:cNvSpPr>
          <p:nvPr>
            <p:ph sz="quarter" idx="1"/>
          </p:nvPr>
        </p:nvSpPr>
        <p:spPr>
          <a:xfrm>
            <a:off x="304800" y="1295400"/>
            <a:ext cx="7924800" cy="5257800"/>
          </a:xfrm>
        </p:spPr>
        <p:txBody>
          <a:bodyPr/>
          <a:lstStyle/>
          <a:p>
            <a:pPr eaLnBrk="1" hangingPunct="1">
              <a:lnSpc>
                <a:spcPct val="90000"/>
              </a:lnSpc>
            </a:pPr>
            <a:r>
              <a:rPr lang="en-US" i="1" dirty="0" smtClean="0"/>
              <a:t>Caroline</a:t>
            </a:r>
            <a:r>
              <a:rPr lang="en-US" dirty="0" smtClean="0"/>
              <a:t> Affair: American ship attacked by British-Canadian force</a:t>
            </a:r>
          </a:p>
          <a:p>
            <a:pPr eaLnBrk="1" hangingPunct="1">
              <a:lnSpc>
                <a:spcPct val="90000"/>
              </a:lnSpc>
            </a:pPr>
            <a:r>
              <a:rPr lang="en-US" i="1" dirty="0" smtClean="0"/>
              <a:t>Creole</a:t>
            </a:r>
            <a:r>
              <a:rPr lang="en-US" dirty="0" smtClean="0"/>
              <a:t> Case: British officials offer asylum to 130 VA slaves who had overtaken their ship</a:t>
            </a:r>
          </a:p>
          <a:p>
            <a:pPr eaLnBrk="1" hangingPunct="1">
              <a:lnSpc>
                <a:spcPct val="90000"/>
              </a:lnSpc>
            </a:pPr>
            <a:r>
              <a:rPr lang="en-US" dirty="0" smtClean="0"/>
              <a:t>“Aroostook War”: clash between American and British lumberjacks in disputed Maine territory</a:t>
            </a:r>
          </a:p>
          <a:p>
            <a:pPr marL="342900" lvl="1" indent="-342900" eaLnBrk="1" hangingPunct="1">
              <a:lnSpc>
                <a:spcPct val="90000"/>
              </a:lnSpc>
              <a:buFont typeface="Wingdings 2" pitchFamily="18" charset="2"/>
              <a:buChar char=""/>
            </a:pPr>
            <a:r>
              <a:rPr lang="en-US" sz="3200" dirty="0" smtClean="0"/>
              <a:t>Webster-</a:t>
            </a:r>
            <a:r>
              <a:rPr lang="en-US" sz="3200" dirty="0" err="1" smtClean="0"/>
              <a:t>Ashburton</a:t>
            </a:r>
            <a:r>
              <a:rPr lang="en-US" sz="3200" dirty="0" smtClean="0"/>
              <a:t> Treaty: Solved conflicts between Britain and the US; settled the boundary between Canada and Maine.</a:t>
            </a:r>
          </a:p>
        </p:txBody>
      </p:sp>
      <p:pic>
        <p:nvPicPr>
          <p:cNvPr id="26629" name="Picture 4" descr="MC900334670[1]"/>
          <p:cNvPicPr>
            <a:picLocks noChangeAspect="1" noChangeArrowheads="1"/>
          </p:cNvPicPr>
          <p:nvPr/>
        </p:nvPicPr>
        <p:blipFill>
          <a:blip r:embed="rId3" cstate="print"/>
          <a:srcRect/>
          <a:stretch>
            <a:fillRect/>
          </a:stretch>
        </p:blipFill>
        <p:spPr bwMode="auto">
          <a:xfrm>
            <a:off x="8382000" y="762000"/>
            <a:ext cx="762000" cy="1809750"/>
          </a:xfrm>
          <a:prstGeom prst="rect">
            <a:avLst/>
          </a:prstGeom>
          <a:noFill/>
          <a:ln w="9525">
            <a:noFill/>
            <a:miter lim="800000"/>
            <a:headEnd/>
            <a:tailEnd/>
          </a:ln>
        </p:spPr>
      </p:pic>
      <p:pic>
        <p:nvPicPr>
          <p:cNvPr id="26630" name="Picture 5" descr="MC900334690[1]"/>
          <p:cNvPicPr>
            <a:picLocks noChangeAspect="1" noChangeArrowheads="1"/>
          </p:cNvPicPr>
          <p:nvPr/>
        </p:nvPicPr>
        <p:blipFill>
          <a:blip r:embed="rId4" cstate="print"/>
          <a:srcRect/>
          <a:stretch>
            <a:fillRect/>
          </a:stretch>
        </p:blipFill>
        <p:spPr bwMode="auto">
          <a:xfrm>
            <a:off x="7850188" y="0"/>
            <a:ext cx="1293812" cy="1295400"/>
          </a:xfrm>
          <a:prstGeom prst="rect">
            <a:avLst/>
          </a:prstGeom>
          <a:noFill/>
          <a:ln w="9525">
            <a:noFill/>
            <a:miter lim="800000"/>
            <a:headEnd/>
            <a:tailEnd/>
          </a:ln>
        </p:spPr>
      </p:pic>
      <p:pic>
        <p:nvPicPr>
          <p:cNvPr id="26631" name="Picture 10"/>
          <p:cNvPicPr>
            <a:picLocks noChangeAspect="1" noChangeArrowheads="1"/>
          </p:cNvPicPr>
          <p:nvPr/>
        </p:nvPicPr>
        <p:blipFill>
          <a:blip r:embed="rId5" cstate="print">
            <a:clrChange>
              <a:clrFrom>
                <a:srgbClr val="808000"/>
              </a:clrFrom>
              <a:clrTo>
                <a:srgbClr val="808000">
                  <a:alpha val="0"/>
                </a:srgbClr>
              </a:clrTo>
            </a:clrChange>
          </a:blip>
          <a:srcRect/>
          <a:stretch>
            <a:fillRect/>
          </a:stretch>
        </p:blipFill>
        <p:spPr bwMode="auto">
          <a:xfrm>
            <a:off x="7981950" y="4800600"/>
            <a:ext cx="1162050" cy="1828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barn(inVertical)">
                                      <p:cBhvr>
                                        <p:cTn id="7" dur="500"/>
                                        <p:tgtEl>
                                          <p:spTgt spid="26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628">
                                            <p:txEl>
                                              <p:pRg st="1" end="1"/>
                                            </p:txEl>
                                          </p:spTgt>
                                        </p:tgtEl>
                                        <p:attrNameLst>
                                          <p:attrName>style.visibility</p:attrName>
                                        </p:attrNameLst>
                                      </p:cBhvr>
                                      <p:to>
                                        <p:strVal val="visible"/>
                                      </p:to>
                                    </p:set>
                                    <p:animEffect transition="in" filter="barn(inVertical)">
                                      <p:cBhvr>
                                        <p:cTn id="12" dur="500"/>
                                        <p:tgtEl>
                                          <p:spTgt spid="266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628">
                                            <p:txEl>
                                              <p:pRg st="2" end="2"/>
                                            </p:txEl>
                                          </p:spTgt>
                                        </p:tgtEl>
                                        <p:attrNameLst>
                                          <p:attrName>style.visibility</p:attrName>
                                        </p:attrNameLst>
                                      </p:cBhvr>
                                      <p:to>
                                        <p:strVal val="visible"/>
                                      </p:to>
                                    </p:set>
                                    <p:animEffect transition="in" filter="barn(inVertical)">
                                      <p:cBhvr>
                                        <p:cTn id="17" dur="500"/>
                                        <p:tgtEl>
                                          <p:spTgt spid="266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628">
                                            <p:txEl>
                                              <p:pRg st="3" end="3"/>
                                            </p:txEl>
                                          </p:spTgt>
                                        </p:tgtEl>
                                        <p:attrNameLst>
                                          <p:attrName>style.visibility</p:attrName>
                                        </p:attrNameLst>
                                      </p:cBhvr>
                                      <p:to>
                                        <p:strVal val="visible"/>
                                      </p:to>
                                    </p:set>
                                    <p:animEffect transition="in" filter="barn(inVertical)">
                                      <p:cBhvr>
                                        <p:cTn id="22" dur="500"/>
                                        <p:tgtEl>
                                          <p:spTgt spid="266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cargillcommunications.com/wp-content/uploads/2013/07/crash-cours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7"/>
            <a:ext cx="9144000" cy="685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27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le:U.S. Territorial Acquisitions.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Oval 4"/>
          <p:cNvSpPr/>
          <p:nvPr/>
        </p:nvSpPr>
        <p:spPr>
          <a:xfrm rot="16548452">
            <a:off x="8138552" y="196103"/>
            <a:ext cx="713304" cy="1000936"/>
          </a:xfrm>
          <a:prstGeom prst="ellipse">
            <a:avLst/>
          </a:prstGeom>
          <a:noFill/>
          <a:ln w="508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2359442" y="1371600"/>
            <a:ext cx="6622326" cy="1938992"/>
          </a:xfrm>
          <a:prstGeom prst="rect">
            <a:avLst/>
          </a:prstGeom>
          <a:noFill/>
        </p:spPr>
        <p:txBody>
          <a:bodyPr wrap="none" lIns="91440" tIns="45720" rIns="91440" bIns="45720">
            <a:spAutoFit/>
          </a:bodyPr>
          <a:lstStyle/>
          <a:p>
            <a:pPr algn="ctr"/>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Webster-</a:t>
            </a:r>
            <a:r>
              <a:rPr lang="en-US" sz="40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Ashburton</a:t>
            </a:r>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Treaty</a:t>
            </a:r>
          </a:p>
          <a:p>
            <a:pPr algn="ctr"/>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Ceded by Britain</a:t>
            </a:r>
          </a:p>
          <a:p>
            <a:pPr algn="ctr"/>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(1842)</a:t>
            </a:r>
            <a:endPar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algn="ctr" eaLnBrk="1" hangingPunct="1">
              <a:defRPr/>
            </a:pPr>
            <a:r>
              <a:rPr lang="en-US" dirty="0" smtClean="0"/>
              <a:t>Election of 1844</a:t>
            </a:r>
          </a:p>
        </p:txBody>
      </p:sp>
      <p:sp>
        <p:nvSpPr>
          <p:cNvPr id="4" name="Text Placeholder 3"/>
          <p:cNvSpPr>
            <a:spLocks noGrp="1"/>
          </p:cNvSpPr>
          <p:nvPr>
            <p:ph type="body" idx="1"/>
          </p:nvPr>
        </p:nvSpPr>
        <p:spPr>
          <a:xfrm>
            <a:off x="228600" y="1371600"/>
            <a:ext cx="4291013" cy="639763"/>
          </a:xfrm>
        </p:spPr>
        <p:txBody>
          <a:bodyPr/>
          <a:lstStyle/>
          <a:p>
            <a:pPr eaLnBrk="1" hangingPunct="1">
              <a:defRPr/>
            </a:pPr>
            <a:r>
              <a:rPr lang="en-US" sz="2400" dirty="0" smtClean="0"/>
              <a:t>Whigs - Henry Clay</a:t>
            </a:r>
            <a:endParaRPr lang="en-US" sz="2400" dirty="0"/>
          </a:p>
        </p:txBody>
      </p:sp>
      <p:sp>
        <p:nvSpPr>
          <p:cNvPr id="5" name="Text Placeholder 4"/>
          <p:cNvSpPr>
            <a:spLocks noGrp="1"/>
          </p:cNvSpPr>
          <p:nvPr>
            <p:ph type="body" sz="half" idx="3"/>
          </p:nvPr>
        </p:nvSpPr>
        <p:spPr>
          <a:xfrm>
            <a:off x="4724400" y="1371600"/>
            <a:ext cx="4292600" cy="639763"/>
          </a:xfrm>
        </p:spPr>
        <p:txBody>
          <a:bodyPr/>
          <a:lstStyle/>
          <a:p>
            <a:pPr eaLnBrk="1" hangingPunct="1">
              <a:defRPr/>
            </a:pPr>
            <a:r>
              <a:rPr lang="en-US" sz="2400" dirty="0" smtClean="0"/>
              <a:t>Democrats - James K. Polk</a:t>
            </a:r>
            <a:endParaRPr lang="en-US" sz="2400" dirty="0"/>
          </a:p>
        </p:txBody>
      </p:sp>
      <p:sp>
        <p:nvSpPr>
          <p:cNvPr id="38917" name="Content Placeholder 2"/>
          <p:cNvSpPr>
            <a:spLocks noGrp="1"/>
          </p:cNvSpPr>
          <p:nvPr>
            <p:ph sz="quarter" idx="2"/>
          </p:nvPr>
        </p:nvSpPr>
        <p:spPr>
          <a:xfrm>
            <a:off x="304800" y="1981200"/>
            <a:ext cx="4291013" cy="3429000"/>
          </a:xfrm>
        </p:spPr>
        <p:txBody>
          <a:bodyPr/>
          <a:lstStyle/>
          <a:p>
            <a:pPr eaLnBrk="1" hangingPunct="1"/>
            <a:r>
              <a:rPr lang="en-US" smtClean="0"/>
              <a:t>Straddled the issue whether or not to annex Texas.</a:t>
            </a:r>
          </a:p>
        </p:txBody>
      </p:sp>
      <p:sp>
        <p:nvSpPr>
          <p:cNvPr id="38918" name="Content Placeholder 5"/>
          <p:cNvSpPr>
            <a:spLocks noGrp="1"/>
          </p:cNvSpPr>
          <p:nvPr>
            <p:ph sz="quarter" idx="4"/>
          </p:nvPr>
        </p:nvSpPr>
        <p:spPr>
          <a:xfrm>
            <a:off x="4648200" y="1981200"/>
            <a:ext cx="4289425" cy="3429000"/>
          </a:xfrm>
        </p:spPr>
        <p:txBody>
          <a:bodyPr/>
          <a:lstStyle/>
          <a:p>
            <a:pPr eaLnBrk="1" hangingPunct="1"/>
            <a:r>
              <a:rPr lang="en-US" smtClean="0"/>
              <a:t>Said he would protect Texas; he avoided the issue of slavery.</a:t>
            </a:r>
          </a:p>
        </p:txBody>
      </p:sp>
      <p:pic>
        <p:nvPicPr>
          <p:cNvPr id="9" name="Picture 7" descr="henryclay"/>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33400" y="3048000"/>
            <a:ext cx="2209800" cy="28740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http://media.web.britannica.com/eb-media/69/3569-004-831E61D7.jpg">
            <a:hlinkClick r:id="rId3"/>
          </p:cNvPr>
          <p:cNvPicPr>
            <a:picLocks noChangeAspect="1" noChangeArrowheads="1"/>
          </p:cNvPicPr>
          <p:nvPr/>
        </p:nvPicPr>
        <p:blipFill>
          <a:blip r:embed="rId4" cstate="print"/>
          <a:srcRect l="3000" t="2000" r="4000" b="2000"/>
          <a:stretch>
            <a:fillRect/>
          </a:stretch>
        </p:blipFill>
        <p:spPr bwMode="auto">
          <a:xfrm>
            <a:off x="6553200" y="3048000"/>
            <a:ext cx="1870075" cy="2895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itle 1"/>
          <p:cNvSpPr txBox="1">
            <a:spLocks/>
          </p:cNvSpPr>
          <p:nvPr/>
        </p:nvSpPr>
        <p:spPr>
          <a:xfrm>
            <a:off x="0" y="152400"/>
            <a:ext cx="9144000" cy="1066800"/>
          </a:xfrm>
          <a:prstGeom prst="rect">
            <a:avLst/>
          </a:prstGeom>
        </p:spPr>
        <p:txBody>
          <a:bodyPr anchor="ctr">
            <a:normAutofit fontScale="92500" lnSpcReduction="10000"/>
          </a:bodyPr>
          <a:lstStyle/>
          <a:p>
            <a:pPr algn="ctr">
              <a:defRPr/>
            </a:pPr>
            <a:r>
              <a:rPr lang="en-US" sz="3600" dirty="0">
                <a:solidFill>
                  <a:schemeClr val="tx2"/>
                </a:solidFill>
                <a:latin typeface="+mj-lt"/>
                <a:ea typeface="+mj-ea"/>
                <a:cs typeface="+mj-cs"/>
              </a:rPr>
              <a:t>The annexation of Texas would be the biggest issue in the election of 1844.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8917">
                                            <p:txEl>
                                              <p:pRg st="0" end="0"/>
                                            </p:txEl>
                                          </p:spTgt>
                                        </p:tgtEl>
                                        <p:attrNameLst>
                                          <p:attrName>style.visibility</p:attrName>
                                        </p:attrNameLst>
                                      </p:cBhvr>
                                      <p:to>
                                        <p:strVal val="visible"/>
                                      </p:to>
                                    </p:set>
                                    <p:animEffect transition="in" filter="fade">
                                      <p:cBhvr>
                                        <p:cTn id="23" dur="500"/>
                                        <p:tgtEl>
                                          <p:spTgt spid="389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8918">
                                            <p:txEl>
                                              <p:pRg st="0" end="0"/>
                                            </p:txEl>
                                          </p:spTgt>
                                        </p:tgtEl>
                                        <p:attrNameLst>
                                          <p:attrName>style.visibility</p:attrName>
                                        </p:attrNameLst>
                                      </p:cBhvr>
                                      <p:to>
                                        <p:strVal val="visible"/>
                                      </p:to>
                                    </p:set>
                                    <p:animEffect transition="in" filter="fade">
                                      <p:cBhvr>
                                        <p:cTn id="28" dur="500"/>
                                        <p:tgtEl>
                                          <p:spTgt spid="389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38917" grpId="0" build="p"/>
      <p:bldP spid="3891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defRPr/>
            </a:pPr>
            <a:r>
              <a:rPr lang="en-US" dirty="0" smtClean="0"/>
              <a:t>Goals of James K. Polk</a:t>
            </a:r>
          </a:p>
        </p:txBody>
      </p:sp>
      <p:sp>
        <p:nvSpPr>
          <p:cNvPr id="3" name="Content Placeholder 2"/>
          <p:cNvSpPr>
            <a:spLocks noGrp="1"/>
          </p:cNvSpPr>
          <p:nvPr>
            <p:ph idx="1"/>
          </p:nvPr>
        </p:nvSpPr>
        <p:spPr>
          <a:xfrm>
            <a:off x="304800" y="1371600"/>
            <a:ext cx="5562600" cy="4708525"/>
          </a:xfrm>
        </p:spPr>
        <p:txBody>
          <a:bodyPr>
            <a:noAutofit/>
          </a:bodyPr>
          <a:lstStyle/>
          <a:p>
            <a:pPr eaLnBrk="1" fontAlgn="auto" hangingPunct="1">
              <a:spcBef>
                <a:spcPts val="580"/>
              </a:spcBef>
              <a:spcAft>
                <a:spcPts val="0"/>
              </a:spcAft>
              <a:buClr>
                <a:schemeClr val="tx2">
                  <a:lumMod val="50000"/>
                </a:schemeClr>
              </a:buClr>
              <a:defRPr/>
            </a:pPr>
            <a:r>
              <a:rPr lang="en-US" sz="4000" dirty="0" smtClean="0"/>
              <a:t>A lower tariff </a:t>
            </a:r>
          </a:p>
          <a:p>
            <a:pPr eaLnBrk="1" fontAlgn="auto" hangingPunct="1">
              <a:spcBef>
                <a:spcPts val="580"/>
              </a:spcBef>
              <a:spcAft>
                <a:spcPts val="0"/>
              </a:spcAft>
              <a:buClr>
                <a:schemeClr val="tx2">
                  <a:lumMod val="50000"/>
                </a:schemeClr>
              </a:buClr>
              <a:defRPr/>
            </a:pPr>
            <a:r>
              <a:rPr lang="en-US" sz="4000" dirty="0" smtClean="0"/>
              <a:t>Restore the independent treasury</a:t>
            </a:r>
          </a:p>
          <a:p>
            <a:pPr eaLnBrk="1" fontAlgn="auto" hangingPunct="1">
              <a:spcBef>
                <a:spcPts val="580"/>
              </a:spcBef>
              <a:spcAft>
                <a:spcPts val="0"/>
              </a:spcAft>
              <a:buClr>
                <a:schemeClr val="tx2">
                  <a:lumMod val="50000"/>
                </a:schemeClr>
              </a:buClr>
              <a:defRPr/>
            </a:pPr>
            <a:r>
              <a:rPr lang="en-US" sz="4000" dirty="0" smtClean="0"/>
              <a:t>The settlement of the Oregon dispute without violence</a:t>
            </a:r>
          </a:p>
          <a:p>
            <a:pPr eaLnBrk="1" fontAlgn="auto" hangingPunct="1">
              <a:spcBef>
                <a:spcPts val="580"/>
              </a:spcBef>
              <a:spcAft>
                <a:spcPts val="0"/>
              </a:spcAft>
              <a:buClr>
                <a:schemeClr val="tx2">
                  <a:lumMod val="50000"/>
                </a:schemeClr>
              </a:buClr>
              <a:defRPr/>
            </a:pPr>
            <a:r>
              <a:rPr lang="en-US" sz="4000" dirty="0" smtClean="0"/>
              <a:t>Acquisition of California</a:t>
            </a:r>
          </a:p>
        </p:txBody>
      </p:sp>
      <p:sp>
        <p:nvSpPr>
          <p:cNvPr id="29700" name="AutoShape 6" descr="data:image/jpeg;base64,/9j/4AAQSkZJRgABAQAAAQABAAD/2wBDAAkGBwgHBgkIBwgKCgkLDRYPDQwMDRsUFRAWIB0iIiAdHx8kKDQsJCYxJx8fLT0tMTU3Ojo6Iys/RD84QzQ5Ojf/2wBDAQoKCg0MDRoPDxo3JR8lNzc3Nzc3Nzc3Nzc3Nzc3Nzc3Nzc3Nzc3Nzc3Nzc3Nzc3Nzc3Nzc3Nzc3Nzc3Nzc3Nzf/wAARCAD2AM0DASIAAhEBAxEB/8QAHAAAAgMBAQEBAAAAAAAAAAAAAgMAAQQFBgcI/8QANRAAAQMDAgUDAwMDBAMBAAAAAQACEQMhMQQSBSJBUWETcYEGMpGhscEUQuEVI2LRB1Lx8P/EABkBAAMBAQEAAAAAAAAAAAAAAAABAgMEBf/EAB4RAQEBAQADAQEBAQAAAAAAAAABEQIDITESQVET/9oADAMBAAIRAxEAPwD5mS2Y6hU6J7oS0D9lGwSRELlbrI8iCETBKGNp7opBxKRi3wYACPfmAk2t1sq+fz0Sw2jdPS6voEpmE4CRYpGFzQQSDdWw8pAJlTaTkIdpabYQBSZuVC4mIJgK2svfqi2Q6cDsgzqRPpjdlR3v/lC0kXke6PN+yRwkze6XG4iMpz+yFrSDIVQVZFsWVBt7GyaGtcrIaBb9lcRQFpsf4QFt/dG50TF0O/cCD3ymQC0gdfwhGPKlSR8+UH7JAbBkyFCOklDPbCsH5Qao2GMyrDbk7rnNlCTMq2z2UgmrAB/GEoT1wnEzYjqlludqZKAPiFbbHoAhkgRCoFxKANzogCLdUBJv0UdaEVMTJICQHR3O5QJPhdLS8M1FUAw1tpgm/wCFo4Lw1+oZ6wBFNroJjK9TR0W51OkxrmD+6ReFl33jXnjXnP8ATXsaHO6/uj/0d1YH05LgJAPVe0p8O04gUwC4dYV1NC+md7Ghzuyz/wCi/wAPm5pPpfc2IMIXOEQvZcb4Yw0nPFOCYsOhXjtTSNKq4EFac9ai84AO5j2hWDeJIS4OUcxdUkbiLmULCDbcgIm82lW1pHZVD0fqEYPwUQduuR0SHCETdw6q4mmGIg4S3XNlHT0wrENHSUES9p3SCltklan3Sdh3o0YkImjwoWmVAYEIJTshMYAAgAkjCMDtChTLUIaYhAXxJsEZFiYHylkADpKtINxM3JhWCQLfKogizoRMF4CCWBuKYxvMGiblC8bWCFo4Y06jW0aMSXPA/VTTj6xwChpdHwrTsDQ4saJEZccrXVoM/rA9wAD2iAOi4B1rKLxTBhlNxn3XTHEGaqn6xfsa0SO5C4bL9dcsx1NPpWhxHQHKRrGbahDQTGU/RPe9g3yCReSubxTj3DeHudSr6lvqNy0XSkuquYyaog0zkleX49pm1GOLWHcLroP+oNJqKxdT3NZYQRlYeJ8V0tR/KelgFtzLGVseaiGqDsjcAP4Qx1AW7FRzCttlLH/Ku0TPsnDCSZN1RVx1Uucq0qnsqDlFUDqEBAb2lX1shGeqPOEBGnKkS6+FSc0coj9UgA3Nrqw2w6/MKy2E1gaRdI3MDrR4yheRmYPRXtkYt7ICyTn8q0CaMzfyExoABm3dC1vRRwhsTdIALpnMLp/S+13G9NuwHE/K5ZaYzZauG1zpdW2qzIU9T0fN9vWmn679Rz1ZY+DFOWye5lO0VZ1XitCg8g02EFwBsSLBEypX1HBqp07TvrVA8ECJmAR+62VOHsp7Tp6WyoHbnXM+xXNXRHe4s6q7QubpdwfH9hj9V844xwPV0SH6mXvd9xBm5XutPqqrKbgQHN7lXWqUqLf6nUOEU+YCJjyp56vKupOnO4L9L+nwbfqNPFUs3N3DmavHO4c+nqqjXmdrvuOSAV9L0f1HpdlE66r6dSo0OLAwnY04BOB8ryHGK2lfxOp/Sv3tkkmLFVx11t1PUmenmyCSYF5ugOIRF7g8kiJMkISZOV0RjS9xMKFxIAUeOwQtBz1Tg01txcxKsAzH6oJOOo7IwTHlPClERAzlKvuiyIu6BLMbkzGBfClxa9lXXCLwpCoPlNpECzj8JSsWueiCOdYQIRMMNyl7pwjp4m6Kcc8sMZElBtINzCuXxEkKd5IWmM9VutAwjawESb3wqAaXAAFNBLe0KQVtPZSkIN7o9xJBCtrYmPhJT2bNc3RcK4c0HndRc4QJg2j+Vs4bX4jxHSs4gNNTZpWOdSeaQJlwiCfF15nWUajNHp3OBEUg0TlP+l/rbVfTFatRNJuq0NapuqUnGHNPdp6GIz2WF52emv6kvt7MuIomBJ2mVmqhoo0DqbUo9aoTgtFwPzH4XX4Xxv6d+qATpwKWpI5qX2VB8YPutWu+nqD9KH0tY5gotmKrA4EAeIWG5fbb7PTyOq4ga+ld6WnrQ8G/ou/K8+8y5xa1zSAfubC7eofU1+j9RtUNpn9VxKrDTOwVA4SL491rxGXTmHAJVBsj/ta9cdOdW/8ApGuFAAAbsuIFz4k3hZnReAtozZ6hh3eFe4HAhW8IWtEWuVcSsCTYKy6TeQo0GLEBRzZ8+yYXMCZsgDgfKAyMKmkyZQenESZ6dkRHdKBPZFuJySlTWIRACCbSoxoIlMiMde4SAW8ovlPpMLmDaJCQZkHqtNKqWt5UURzHNm0H91Xp5BKe/bPKIHbslEXmVbMLGhvsmiFQaRgyraDFwkFAc0hO0zqbKwNUbhM5SwOqIkZOQkbfruIHUBvKAxogBcKrTlm4iTMytbi6ob2Cr0yGkAfKJMFus9Bjtoq0S5tRjpBaYIXp+HfXXGtHpKmk1Dmaqm5jmA1RztkRnr8rztBjQ4MBglMcxw+4D37Jdcy/T5tnxsHGdUNM2nUeHNAizYn9VzdVrar3tccNNgVZb0ylChUrvc2mwuDRudHQdynJInq2ttCuKzJbkZHZOeXR2lcem1zHlodDwehT2ausw88O6eU7z/gnX+tpE5PhBs94VN1VIkBxc0nuLJj47pKDIP2qiMwVQkgEKxIODdMFPbIjBVMaZ8LVkXxCAs2Wm6WnhYwmwI8oIVtE2BgpGsT3HsjJAAhLgjMhX1jKAY1wwbyn0oINh8rM1nUpzHQIaMIDNYmHW9kGDcfKMjyqqfuqqFsJBwiIv0VM9kbnANEQUAOJ7pRJJRm9znshMfKRVGe8JzSDEoAGlhsqa/YIImUUQdSkN7SDtMySu5U+jeN6in6mlos1NNwkGlUA/eFxmnfMH47L6D/41441m7hdd8ubz0Z6jqFn5OuuZsa8c89XK8do/of6m1NUN/0ypSa226q5rWx7yvon0b9EN4RpdSeIOZW1Vdux4bdrW9vnK9tSqMdLRe9uiY6k0yQS10QuTvzd9zG3PHPNfnT6q4S7hfF9RRLCHUnQ7/kw/a7+D5C45aDY/lfY/wDyVwZmv0Y1tGn/AL+nB3bRd9M/cP5Hn3Xx48r3U3G7MEDI6Fdnh8n65c/l4/PSrAQfz2TtHVO51Mmf/WVnuRMqmHZWa4mwK2+styui1u0wcFNDZxhAACZGERJF1DWCdyjwEhz5BJwnXcDJys1Sx2hAqNNpCbTM9YWdpjoja+AchBHuHb91VMDc6UAeCLGPCJlTlEhJRhO09YGFQJuQMqnRAi6JjW33T8BARwE+EtwlFMKNub9VSFbTtmemVUfhOpgOO132pxotYMSptVIxhp3DlymVKcsDm37AJ+wTOCqaf7eo6hLRjC9xbFrnohDpPYrRWpgmTYhKFMGO8qv4nKlMmZJ+Fo09etpdTT1NB5D6btzUO0A8wUAtPmbpfVfH176a43/XUaWoD+V0TPQ9l69uqY4ZEEZC+IfRvEv6TWHSvdFKtdp89l9L4bqHPmHGB3XD5OM6dE6l5106wbs21mgtJh0np0Xw3624P/o/G6wYAaJdNOOjT0+Me0L7earHU3msRsgh02F18t+u9OKzGuDt+0ubPzb/APeVfhudo7m8vBXaSJlqFwuPdEPtIPRW8S2R8L0I5HRpHdSa5pGLhEanQrnaGqWv2zY9CtohxyosytebsNDrZSHiDIRjEC6omGxCR0pwiL9UZLRaxtZDG4YVNAJMwEEggi6eBy5Smt2keU8QPPugKJJbZPpgGm3qYvNlmmCYTadXaDzEJU4hHn3UaA0E9fZE6d+4W/lAIm83VJaaOA4gAdk8QW2GVmpmW4MBOpFwETA7LKriAA3iISiXU3gk262TXGRY3PlIrzsF8JwqB72+qWkWPZLfyuEIfUl7TP8Ab3RzJgqyW5xDYPbJVBwLRa5CCpIbBkk/opp2Am/WyRmncxtN9Oz6ZBBX1f6V4hS1XCzqt0N9MOd/xjMr5YYgtAhP4bxf+go6nRkONOteAfj4WXk4/UVzcr6JquIs1R5arQDiP5XE46wV9NVc0TtIiOtl47T6+rpdUQ8kgEx4Xs+GuGs4fylziRec4Wd5/Htpz1OvT5tqWGnqXCIklLLTG1a+KunUlsRFlndcA+F2S7HLZlKFiC20LbSeHCclYHBwdAKPT1RSqTObGU7NEuOk3EqnXxlE1wcBEEIXZlQsMRc5CBxI9xhNiRiSlEgGBO5AW0knmMI2EEEEpRk5CYwGCDMlAGyxMi/ZED2hKEg2TWTtwkcOMOFzPuUA+64GFH2OISzj/CpLUx4DY6qvWAMboWemSZtdR4NpupxWtZc2Af5WXUPFxOcXVskAeQl1WgE7rhKQW+lUxY2FyFKhdIE3jPZSi6QbYRObIJGSmP4Bzy/MWTKR2lIDXXTGDl3Ce0Ioh7qhExeeqyahrg4PaMWWgNDvu+EGopk0TfCU+nZ6Lc/1dpIBMR2Xq+Gayhwjg7nVazX1ag5KbXXJ/heF54AJmOisF5GTHZHXH69J57w3U1PUqufmShpwW3F/Kpw2t91VGbg2C1nxP9DU+5UG3khEQSY7FWWgdE0m6eqaboAELYHtcYBE9lgAtZE0lpDmuIISsVK2uDolqTf5C1afXNe0Nezn/dWHNY4kiZ6LNeaxOLombeUbXANgET1Wl4Y+0Qsr2EG4/wApwr6WHEzMJzXhouFmmDaT/CMVCRmIRYI1OG7KpwROBdJQuEDF0AvdtJgwrknJPfKpwB/+oC+EDT9xm2FmrVDByjFQ9kuqeUkowrQ6Z4BddaHP5BBv5WKg+XHbA+U90kCThPBKOe5VsJDrJeTZNbOAUqcG0OvMnsidLrdOqEgtdafN0b3wJF1OKc559Go5sSHBVT2Cz5CZqGucWuIgzmOiQ5t1pPaPgKovLWuDVKboymXNrx4S3ANPLJ7Kokx8TLSrgQqaNwkdlGOgw6ECo0w61070xtkHKVUcGEBoknx1XsuA8EZp9NT1GrG+u+4BFmD/ALUd9TmHzzenk/SqNEmm5vkhPfVfR5X7XW+4L13EaTHtgtBtF14/iO6lWLXXgQ32U89/pd5/Jgc4n1IEFKrEOId+iXTrBry2CGxYJzA1wJOFWFpBAieqpozLR4lOfBHLYIGsa7KA20xcg2jr3VbZIlyJ4gSABOUt0C8qQpwJYQ0dUv03gS4EQOyfTdDSfKoySXPuT2TFI28vK02yYSKpgZsVtIAEiZOUBYwiYCeljDRAZUMkJ1SpAt2THUg8zIjyiNNsC0o0ZWRpquM4COagNyZTtgEGTHYIgYHhFokK3OAy6/hW3cDzboPjCN7Z+10HrZKdSqESKl1Jre4gRMiFlJLnXK07KgA3R7gpr+Fa4gvbpaoAE3GU5ZPpZaxsY92CQOyOrSAEz+iCpRrMqFr2uY8f2mxRGdm1xv2VwgA7Re4RMh2coKgBFhCjTB6/KZGtipUZbBC9jodfUfqKdB+0NIsV4sEyAMz1XZNRza2he08xeIv8LPyTV8XHpNVtY4sc4bjgryvHae3nm7Tdeh4w6NTQDyILxdef4mRUbqSSJDrBZ+Ke9aeS+scw1G7h7ZWllUFpgYGVgaCYn4WttN4ubghb2MZUn8qNJH2koDOERe0HmbPZSbp1Ya68A9kkwR5CdWaC4lp/KVsIuJSC2guLQIEI3CB07JbjtMTPlX6gc3IlGHoSek+VW0kERaOiuRfHsqc8M6wOiBoQNpM/BVkgEEJb3iM3SPUMi5kdkj01zxuI6Sq3SZm6TUeA7lKtpBwgmkPuJFupVuc0XELO58DAMD8pTq+4ECWwlh66PDyKvFdNSN4cCV7vVu26flgEjPdfOOGVKjeMaYtftc5wALsL6LVfTcQ2o42AkCVl5Z7jTx31XJ1NL1mD+q0zHgCLXXneK6Rmnqk6dpDP7mkGWk+/Resqig23qPAAwTj8rz/Ea4rbjWh9MiAW2cz3Cfjt0u5McMYLT7pT+V3JJATHNIqOB6WkDKvT0HE7nNgHvZdLELQ43jHcJ9Kq+pXpuqPJLXCPCa3SkcwcIRM0rGva8G4M83VTbDytvG9W92posOZBBXK1bnvpuJy58kBb9S316m94EjCy1aALC0wJS5mH1dYWxMLa3cWNgn5XPqU3tMtMx0m66ukIIpyAY8K6jmsTwQ4z+VCCYKdrRsrkAwPKRzEnaD8Ik07XWc8OvGEh7iMK3VYsEt7t4/ws8PQFxmRlEzsbFLjrlXNhA+VRJEdOuQl1aj2OhxF1dar6Yk9O3VYHVjUfM9Mdk8K3Dqr3ONm298oGkzmJ8pbKjpLD8FM/+IwS6Go5+87bjCOl68XDR2l2VZBLLH5CqnSh257ifBQaO9Rxh0DzKghowCfdMgXnslPF0gZQLhqqNWB/tu3G+fC79Tj1cz6LQye5krz7T/laKRJNoSvMpy2Nz9fra5l9d8f8bfsklknc50nyqZt6G/VE4SQZmU5h3VGOkGFC4bQqedkfwhDpMkIpC3FMa4pQcIteEG+59+6MFptV7gJlTe0ski6SZc1C8wwifynidJebkiYQtf6Vam8ki947KMg03DsEDCKjBKpLRqgKjw5jgWm4gyhaZF8+0pVH7xFo6FQOueaL90Q9dMiIvABQuLYs5W8zb9EqJd0BCg1OPUXQl8DMQo9zSC1pM4S3iKUf3FVhaRUcakg2lU1jW4AnvCpwcreRiCqQobQbCHTlQVRbulOkEQOqLYNvmcow5WgEHlEZuicLSl0zsBLkzeHCARCmrionqENy6JsrN1V5SC7SJF06lyj/AKSZwm0ziEGfTzJz2THugDaZS2Fgl32jslPeXmGAtbiSUsPcGavPA5nd1C4tA3ET4QMsCQMeEBBe6CJ9k8SI6hrTaxRTcuMT7rO9l+8ItrAJvcWlPCMe/aAepPZZqjiGHu52Eby19OZwgID2tk+U4VTTNB3x1UZ/tgAfKPSD7jAiVYtV+28IE+BbG5pAPYpp07XX236oWn/cLT2lOBdTENd+iD9VpIbUBloByYSnDmOw7YUUUmD04eZMlJFVrnXB7YUUVEW4tcJbI63SqhAsBfOVFEyqdAclE2mXQCRKiiRwDhDoU2OgkGIUURQdTpn0g4m6oyFFFJj2Ei0Sn06BImRAuoogxtaCRI8o6rW16Jf9rqcNsMjCiiARdjtg7IwC0eVFEyZqxcXTICQ47QQSZkjNlFE00t79rxfNsJrhtc3uQGz8KKJkF5dSZDTeeiJpJqNM5bKiiQPazc/eP1WlgLuwi2FFFK4//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29701" name="AutoShape 8" descr="data:image/jpeg;base64,/9j/4AAQSkZJRgABAQAAAQABAAD/2wBDAAkGBwgHBgkIBwgKCgkLDRYPDQwMDRsUFRAWIB0iIiAdHx8kKDQsJCYxJx8fLT0tMTU3Ojo6Iys/RD84QzQ5Ojf/2wBDAQoKCg0MDRoPDxo3JR8lNzc3Nzc3Nzc3Nzc3Nzc3Nzc3Nzc3Nzc3Nzc3Nzc3Nzc3Nzc3Nzc3Nzc3Nzc3Nzc3Nzf/wAARCAD2AM0DASIAAhEBAxEB/8QAHAAAAgMBAQEBAAAAAAAAAAAAAgMAAQQFBgcI/8QANRAAAQMDAgUDAwMDBAMBAAAAAQACEQMhMQQSBSJBUWETcYEGMpGhscEUQuEVI2LRB1Lx8P/EABkBAAMBAQEAAAAAAAAAAAAAAAABAgMEBf/EAB4RAQEBAQADAQEBAQAAAAAAAAABEQIDITESQVET/9oADAMBAAIRAxEAPwD5mS2Y6hU6J7oS0D9lGwSRELlbrI8iCETBKGNp7opBxKRi3wYACPfmAk2t1sq+fz0Sw2jdPS6voEpmE4CRYpGFzQQSDdWw8pAJlTaTkIdpabYQBSZuVC4mIJgK2svfqi2Q6cDsgzqRPpjdlR3v/lC0kXke6PN+yRwkze6XG4iMpz+yFrSDIVQVZFsWVBt7GyaGtcrIaBb9lcRQFpsf4QFt/dG50TF0O/cCD3ymQC0gdfwhGPKlSR8+UH7JAbBkyFCOklDPbCsH5Qao2GMyrDbk7rnNlCTMq2z2UgmrAB/GEoT1wnEzYjqlludqZKAPiFbbHoAhkgRCoFxKANzogCLdUBJv0UdaEVMTJICQHR3O5QJPhdLS8M1FUAw1tpgm/wCFo4Lw1+oZ6wBFNroJjK9TR0W51OkxrmD+6ReFl33jXnjXnP8ATXsaHO6/uj/0d1YH05LgJAPVe0p8O04gUwC4dYV1NC+md7Ghzuyz/wCi/wAPm5pPpfc2IMIXOEQvZcb4Yw0nPFOCYsOhXjtTSNKq4EFac9ai84AO5j2hWDeJIS4OUcxdUkbiLmULCDbcgIm82lW1pHZVD0fqEYPwUQduuR0SHCETdw6q4mmGIg4S3XNlHT0wrENHSUES9p3SCltklan3Sdh3o0YkImjwoWmVAYEIJTshMYAAgAkjCMDtChTLUIaYhAXxJsEZFiYHylkADpKtINxM3JhWCQLfKogizoRMF4CCWBuKYxvMGiblC8bWCFo4Y06jW0aMSXPA/VTTj6xwChpdHwrTsDQ4saJEZccrXVoM/rA9wAD2iAOi4B1rKLxTBhlNxn3XTHEGaqn6xfsa0SO5C4bL9dcsx1NPpWhxHQHKRrGbahDQTGU/RPe9g3yCReSubxTj3DeHudSr6lvqNy0XSkuquYyaog0zkleX49pm1GOLWHcLroP+oNJqKxdT3NZYQRlYeJ8V0tR/KelgFtzLGVseaiGqDsjcAP4Qx1AW7FRzCttlLH/Ku0TPsnDCSZN1RVx1Uucq0qnsqDlFUDqEBAb2lX1shGeqPOEBGnKkS6+FSc0coj9UgA3Nrqw2w6/MKy2E1gaRdI3MDrR4yheRmYPRXtkYt7ICyTn8q0CaMzfyExoABm3dC1vRRwhsTdIALpnMLp/S+13G9NuwHE/K5ZaYzZauG1zpdW2qzIU9T0fN9vWmn679Rz1ZY+DFOWye5lO0VZ1XitCg8g02EFwBsSLBEypX1HBqp07TvrVA8ECJmAR+62VOHsp7Tp6WyoHbnXM+xXNXRHe4s6q7QubpdwfH9hj9V844xwPV0SH6mXvd9xBm5XutPqqrKbgQHN7lXWqUqLf6nUOEU+YCJjyp56vKupOnO4L9L+nwbfqNPFUs3N3DmavHO4c+nqqjXmdrvuOSAV9L0f1HpdlE66r6dSo0OLAwnY04BOB8ryHGK2lfxOp/Sv3tkkmLFVx11t1PUmenmyCSYF5ugOIRF7g8kiJMkISZOV0RjS9xMKFxIAUeOwQtBz1Tg01txcxKsAzH6oJOOo7IwTHlPClERAzlKvuiyIu6BLMbkzGBfClxa9lXXCLwpCoPlNpECzj8JSsWueiCOdYQIRMMNyl7pwjp4m6Kcc8sMZElBtINzCuXxEkKd5IWmM9VutAwjawESb3wqAaXAAFNBLe0KQVtPZSkIN7o9xJBCtrYmPhJT2bNc3RcK4c0HndRc4QJg2j+Vs4bX4jxHSs4gNNTZpWOdSeaQJlwiCfF15nWUajNHp3OBEUg0TlP+l/rbVfTFatRNJuq0NapuqUnGHNPdp6GIz2WF52emv6kvt7MuIomBJ2mVmqhoo0DqbUo9aoTgtFwPzH4XX4Xxv6d+qATpwKWpI5qX2VB8YPutWu+nqD9KH0tY5gotmKrA4EAeIWG5fbb7PTyOq4ga+ld6WnrQ8G/ou/K8+8y5xa1zSAfubC7eofU1+j9RtUNpn9VxKrDTOwVA4SL491rxGXTmHAJVBsj/ta9cdOdW/8ApGuFAAAbsuIFz4k3hZnReAtozZ6hh3eFe4HAhW8IWtEWuVcSsCTYKy6TeQo0GLEBRzZ8+yYXMCZsgDgfKAyMKmkyZQenESZ6dkRHdKBPZFuJySlTWIRACCbSoxoIlMiMde4SAW8ovlPpMLmDaJCQZkHqtNKqWt5UURzHNm0H91Xp5BKe/bPKIHbslEXmVbMLGhvsmiFQaRgyraDFwkFAc0hO0zqbKwNUbhM5SwOqIkZOQkbfruIHUBvKAxogBcKrTlm4iTMytbi6ob2Cr0yGkAfKJMFus9Bjtoq0S5tRjpBaYIXp+HfXXGtHpKmk1Dmaqm5jmA1RztkRnr8rztBjQ4MBglMcxw+4D37Jdcy/T5tnxsHGdUNM2nUeHNAizYn9VzdVrar3tccNNgVZb0ylChUrvc2mwuDRudHQdynJInq2ttCuKzJbkZHZOeXR2lcem1zHlodDwehT2ausw88O6eU7z/gnX+tpE5PhBs94VN1VIkBxc0nuLJj47pKDIP2qiMwVQkgEKxIODdMFPbIjBVMaZ8LVkXxCAs2Wm6WnhYwmwI8oIVtE2BgpGsT3HsjJAAhLgjMhX1jKAY1wwbyn0oINh8rM1nUpzHQIaMIDNYmHW9kGDcfKMjyqqfuqqFsJBwiIv0VM9kbnANEQUAOJ7pRJJRm9znshMfKRVGe8JzSDEoAGlhsqa/YIImUUQdSkN7SDtMySu5U+jeN6in6mlos1NNwkGlUA/eFxmnfMH47L6D/41441m7hdd8ubz0Z6jqFn5OuuZsa8c89XK8do/of6m1NUN/0ypSa226q5rWx7yvon0b9EN4RpdSeIOZW1Vdux4bdrW9vnK9tSqMdLRe9uiY6k0yQS10QuTvzd9zG3PHPNfnT6q4S7hfF9RRLCHUnQ7/kw/a7+D5C45aDY/lfY/wDyVwZmv0Y1tGn/AL+nB3bRd9M/cP5Hn3Xx48r3U3G7MEDI6Fdnh8n65c/l4/PSrAQfz2TtHVO51Mmf/WVnuRMqmHZWa4mwK2+styui1u0wcFNDZxhAACZGERJF1DWCdyjwEhz5BJwnXcDJys1Sx2hAqNNpCbTM9YWdpjoja+AchBHuHb91VMDc6UAeCLGPCJlTlEhJRhO09YGFQJuQMqnRAi6JjW33T8BARwE+EtwlFMKNub9VSFbTtmemVUfhOpgOO132pxotYMSptVIxhp3DlymVKcsDm37AJ+wTOCqaf7eo6hLRjC9xbFrnohDpPYrRWpgmTYhKFMGO8qv4nKlMmZJ+Fo09etpdTT1NB5D6btzUO0A8wUAtPmbpfVfH176a43/XUaWoD+V0TPQ9l69uqY4ZEEZC+IfRvEv6TWHSvdFKtdp89l9L4bqHPmHGB3XD5OM6dE6l5106wbs21mgtJh0np0Xw3624P/o/G6wYAaJdNOOjT0+Me0L7earHU3msRsgh02F18t+u9OKzGuDt+0ubPzb/APeVfhudo7m8vBXaSJlqFwuPdEPtIPRW8S2R8L0I5HRpHdSa5pGLhEanQrnaGqWv2zY9CtohxyosytebsNDrZSHiDIRjEC6omGxCR0pwiL9UZLRaxtZDG4YVNAJMwEEggi6eBy5Smt2keU8QPPugKJJbZPpgGm3qYvNlmmCYTadXaDzEJU4hHn3UaA0E9fZE6d+4W/lAIm83VJaaOA4gAdk8QW2GVmpmW4MBOpFwETA7LKriAA3iISiXU3gk262TXGRY3PlIrzsF8JwqB72+qWkWPZLfyuEIfUl7TP8Ab3RzJgqyW5xDYPbJVBwLRa5CCpIbBkk/opp2Am/WyRmncxtN9Oz6ZBBX1f6V4hS1XCzqt0N9MOd/xjMr5YYgtAhP4bxf+go6nRkONOteAfj4WXk4/UVzcr6JquIs1R5arQDiP5XE46wV9NVc0TtIiOtl47T6+rpdUQ8kgEx4Xs+GuGs4fylziRec4Wd5/Htpz1OvT5tqWGnqXCIklLLTG1a+KunUlsRFlndcA+F2S7HLZlKFiC20LbSeHCclYHBwdAKPT1RSqTObGU7NEuOk3EqnXxlE1wcBEEIXZlQsMRc5CBxI9xhNiRiSlEgGBO5AW0knmMI2EEEEpRk5CYwGCDMlAGyxMi/ZED2hKEg2TWTtwkcOMOFzPuUA+64GFH2OISzj/CpLUx4DY6qvWAMboWemSZtdR4NpupxWtZc2Af5WXUPFxOcXVskAeQl1WgE7rhKQW+lUxY2FyFKhdIE3jPZSi6QbYRObIJGSmP4Bzy/MWTKR2lIDXXTGDl3Ce0Ioh7qhExeeqyahrg4PaMWWgNDvu+EGopk0TfCU+nZ6Lc/1dpIBMR2Xq+Gayhwjg7nVazX1ag5KbXXJ/heF54AJmOisF5GTHZHXH69J57w3U1PUqufmShpwW3F/Kpw2t91VGbg2C1nxP9DU+5UG3khEQSY7FWWgdE0m6eqaboAELYHtcYBE9lgAtZE0lpDmuIISsVK2uDolqTf5C1afXNe0Nezn/dWHNY4kiZ6LNeaxOLombeUbXANgET1Wl4Y+0Qsr2EG4/wApwr6WHEzMJzXhouFmmDaT/CMVCRmIRYI1OG7KpwROBdJQuEDF0AvdtJgwrknJPfKpwB/+oC+EDT9xm2FmrVDByjFQ9kuqeUkowrQ6Z4BddaHP5BBv5WKg+XHbA+U90kCThPBKOe5VsJDrJeTZNbOAUqcG0OvMnsidLrdOqEgtdafN0b3wJF1OKc559Go5sSHBVT2Cz5CZqGucWuIgzmOiQ5t1pPaPgKovLWuDVKboymXNrx4S3ANPLJ7Kokx8TLSrgQqaNwkdlGOgw6ECo0w61070xtkHKVUcGEBoknx1XsuA8EZp9NT1GrG+u+4BFmD/ALUd9TmHzzenk/SqNEmm5vkhPfVfR5X7XW+4L13EaTHtgtBtF14/iO6lWLXXgQ32U89/pd5/Jgc4n1IEFKrEOId+iXTrBry2CGxYJzA1wJOFWFpBAieqpozLR4lOfBHLYIGsa7KA20xcg2jr3VbZIlyJ4gSABOUt0C8qQpwJYQ0dUv03gS4EQOyfTdDSfKoySXPuT2TFI28vK02yYSKpgZsVtIAEiZOUBYwiYCeljDRAZUMkJ1SpAt2THUg8zIjyiNNsC0o0ZWRpquM4COagNyZTtgEGTHYIgYHhFokK3OAy6/hW3cDzboPjCN7Z+10HrZKdSqESKl1Jre4gRMiFlJLnXK07KgA3R7gpr+Fa4gvbpaoAE3GU5ZPpZaxsY92CQOyOrSAEz+iCpRrMqFr2uY8f2mxRGdm1xv2VwgA7Re4RMh2coKgBFhCjTB6/KZGtipUZbBC9jodfUfqKdB+0NIsV4sEyAMz1XZNRza2he08xeIv8LPyTV8XHpNVtY4sc4bjgryvHae3nm7Tdeh4w6NTQDyILxdef4mRUbqSSJDrBZ+Ke9aeS+scw1G7h7ZWllUFpgYGVgaCYn4WttN4ubghb2MZUn8qNJH2koDOERe0HmbPZSbp1Ya68A9kkwR5CdWaC4lp/KVsIuJSC2guLQIEI3CB07JbjtMTPlX6gc3IlGHoSek+VW0kERaOiuRfHsqc8M6wOiBoQNpM/BVkgEEJb3iM3SPUMi5kdkj01zxuI6Sq3SZm6TUeA7lKtpBwgmkPuJFupVuc0XELO58DAMD8pTq+4ECWwlh66PDyKvFdNSN4cCV7vVu26flgEjPdfOOGVKjeMaYtftc5wALsL6LVfTcQ2o42AkCVl5Z7jTx31XJ1NL1mD+q0zHgCLXXneK6Rmnqk6dpDP7mkGWk+/Resqig23qPAAwTj8rz/Ea4rbjWh9MiAW2cz3Cfjt0u5McMYLT7pT+V3JJATHNIqOB6WkDKvT0HE7nNgHvZdLELQ43jHcJ9Kq+pXpuqPJLXCPCa3SkcwcIRM0rGva8G4M83VTbDytvG9W92posOZBBXK1bnvpuJy58kBb9S316m94EjCy1aALC0wJS5mH1dYWxMLa3cWNgn5XPqU3tMtMx0m66ukIIpyAY8K6jmsTwQ4z+VCCYKdrRsrkAwPKRzEnaD8Ik07XWc8OvGEh7iMK3VYsEt7t4/ws8PQFxmRlEzsbFLjrlXNhA+VRJEdOuQl1aj2OhxF1dar6Yk9O3VYHVjUfM9Mdk8K3Dqr3ONm298oGkzmJ8pbKjpLD8FM/+IwS6Go5+87bjCOl68XDR2l2VZBLLH5CqnSh257ifBQaO9Rxh0DzKghowCfdMgXnslPF0gZQLhqqNWB/tu3G+fC79Tj1cz6LQye5krz7T/laKRJNoSvMpy2Nz9fra5l9d8f8bfsklknc50nyqZt6G/VE4SQZmU5h3VGOkGFC4bQqedkfwhDpMkIpC3FMa4pQcIteEG+59+6MFptV7gJlTe0ski6SZc1C8wwifynidJebkiYQtf6Vam8ki947KMg03DsEDCKjBKpLRqgKjw5jgWm4gyhaZF8+0pVH7xFo6FQOueaL90Q9dMiIvABQuLYs5W8zb9EqJd0BCg1OPUXQl8DMQo9zSC1pM4S3iKUf3FVhaRUcakg2lU1jW4AnvCpwcreRiCqQobQbCHTlQVRbulOkEQOqLYNvmcow5WgEHlEZuicLSl0zsBLkzeHCARCmrionqENy6JsrN1V5SC7SJF06lyj/AKSZwm0ziEGfTzJz2THugDaZS2Fgl32jslPeXmGAtbiSUsPcGavPA5nd1C4tA3ET4QMsCQMeEBBe6CJ9k8SI6hrTaxRTcuMT7rO9l+8ItrAJvcWlPCMe/aAepPZZqjiGHu52Eby19OZwgID2tk+U4VTTNB3x1UZ/tgAfKPSD7jAiVYtV+28IE+BbG5pAPYpp07XX236oWn/cLT2lOBdTENd+iD9VpIbUBloByYSnDmOw7YUUUmD04eZMlJFVrnXB7YUUVEW4tcJbI63SqhAsBfOVFEyqdAclE2mXQCRKiiRwDhDoU2OgkGIUURQdTpn0g4m6oyFFFJj2Ei0Sn06BImRAuoogxtaCRI8o6rW16Jf9rqcNsMjCiiARdjtg7IwC0eVFEyZqxcXTICQ47QQSZkjNlFE00t79rxfNsJrhtc3uQGz8KKJkF5dSZDTeeiJpJqNM5bKiiQPazc/eP1WlgLuwi2FFFK4//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39946" name="Picture 10" descr="http://media.web.britannica.com/eb-media/69/3569-004-831E61D7.jpg"/>
          <p:cNvPicPr>
            <a:picLocks noChangeAspect="1" noChangeArrowheads="1"/>
          </p:cNvPicPr>
          <p:nvPr/>
        </p:nvPicPr>
        <p:blipFill>
          <a:blip r:embed="rId2" cstate="print"/>
          <a:srcRect/>
          <a:stretch>
            <a:fillRect/>
          </a:stretch>
        </p:blipFill>
        <p:spPr bwMode="auto">
          <a:xfrm>
            <a:off x="6019800" y="1676400"/>
            <a:ext cx="2895600" cy="4343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eaLnBrk="1" hangingPunct="1">
              <a:defRPr/>
            </a:pPr>
            <a:r>
              <a:rPr lang="en-US" smtClean="0"/>
              <a:t>Oregon Fever</a:t>
            </a:r>
          </a:p>
        </p:txBody>
      </p:sp>
      <p:sp>
        <p:nvSpPr>
          <p:cNvPr id="40963" name="Content Placeholder 2"/>
          <p:cNvSpPr>
            <a:spLocks noGrp="1"/>
          </p:cNvSpPr>
          <p:nvPr>
            <p:ph sz="quarter" idx="1"/>
          </p:nvPr>
        </p:nvSpPr>
        <p:spPr>
          <a:xfrm>
            <a:off x="228600" y="1066800"/>
            <a:ext cx="4724400" cy="5562600"/>
          </a:xfrm>
        </p:spPr>
        <p:txBody>
          <a:bodyPr/>
          <a:lstStyle/>
          <a:p>
            <a:pPr eaLnBrk="1" hangingPunct="1"/>
            <a:r>
              <a:rPr lang="en-US" sz="4400" dirty="0" smtClean="0"/>
              <a:t>Dispute between US and Britain over Oregon Territory</a:t>
            </a:r>
          </a:p>
          <a:p>
            <a:pPr lvl="1" eaLnBrk="1" hangingPunct="1"/>
            <a:r>
              <a:rPr lang="en-US" sz="4000" dirty="0" smtClean="0"/>
              <a:t>5,000 Americans in the territory</a:t>
            </a:r>
          </a:p>
          <a:p>
            <a:pPr lvl="1" eaLnBrk="1" hangingPunct="1"/>
            <a:r>
              <a:rPr lang="en-US" sz="4000" i="1" dirty="0" smtClean="0">
                <a:hlinkClick r:id="rId2"/>
              </a:rPr>
              <a:t>“54°40’, or fight!”</a:t>
            </a:r>
            <a:endParaRPr lang="en-US" sz="4000" i="1" dirty="0" smtClean="0"/>
          </a:p>
        </p:txBody>
      </p:sp>
      <p:pic>
        <p:nvPicPr>
          <p:cNvPr id="5" name="Picture 7" descr="you-have-died-of-dysentery-oregon-trail-tshirt"/>
          <p:cNvPicPr>
            <a:picLocks noChangeAspect="1" noChangeArrowheads="1"/>
          </p:cNvPicPr>
          <p:nvPr/>
        </p:nvPicPr>
        <p:blipFill>
          <a:blip r:embed="rId3" cstate="print">
            <a:extLst/>
          </a:blip>
          <a:srcRect/>
          <a:stretch>
            <a:fillRect/>
          </a:stretch>
        </p:blipFill>
        <p:spPr bwMode="auto">
          <a:xfrm rot="983502">
            <a:off x="5329137" y="1562100"/>
            <a:ext cx="32766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172" name="Picture 4" descr="http://cdn.dipity.com/uploads/events/2714a11a58580eb7664af7ba90def3ac_1M.png"/>
          <p:cNvPicPr>
            <a:picLocks noChangeAspect="1" noChangeArrowheads="1"/>
          </p:cNvPicPr>
          <p:nvPr/>
        </p:nvPicPr>
        <p:blipFill>
          <a:blip r:embed="rId4" cstate="print"/>
          <a:srcRect/>
          <a:stretch>
            <a:fillRect/>
          </a:stretch>
        </p:blipFill>
        <p:spPr bwMode="auto">
          <a:xfrm>
            <a:off x="4876800" y="1143000"/>
            <a:ext cx="4067175" cy="47704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12" presetClass="entr" presetSubtype="4" fill="hold" nodeType="withEffect">
                                  <p:stCondLst>
                                    <p:cond delay="0"/>
                                  </p:stCondLst>
                                  <p:childTnLst>
                                    <p:set>
                                      <p:cBhvr>
                                        <p:cTn id="9" dur="1" fill="hold">
                                          <p:stCondLst>
                                            <p:cond delay="0"/>
                                          </p:stCondLst>
                                        </p:cTn>
                                        <p:tgtEl>
                                          <p:spTgt spid="40963">
                                            <p:txEl>
                                              <p:pRg st="0" end="0"/>
                                            </p:txEl>
                                          </p:spTgt>
                                        </p:tgtEl>
                                        <p:attrNameLst>
                                          <p:attrName>style.visibility</p:attrName>
                                        </p:attrNameLst>
                                      </p:cBhvr>
                                      <p:to>
                                        <p:strVal val="visible"/>
                                      </p:to>
                                    </p:set>
                                    <p:animEffect transition="in" filter="slide(fromBottom)">
                                      <p:cBhvr>
                                        <p:cTn id="10" dur="500"/>
                                        <p:tgtEl>
                                          <p:spTgt spid="40963">
                                            <p:txEl>
                                              <p:pRg st="0" end="0"/>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Effect transition="in" filter="slide(fromBottom)">
                                      <p:cBhvr>
                                        <p:cTn id="13" dur="500"/>
                                        <p:tgtEl>
                                          <p:spTgt spid="40963">
                                            <p:txEl>
                                              <p:pRg st="1" end="1"/>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40963">
                                            <p:txEl>
                                              <p:pRg st="2" end="2"/>
                                            </p:txEl>
                                          </p:spTgt>
                                        </p:tgtEl>
                                        <p:attrNameLst>
                                          <p:attrName>style.visibility</p:attrName>
                                        </p:attrNameLst>
                                      </p:cBhvr>
                                      <p:to>
                                        <p:strVal val="visible"/>
                                      </p:to>
                                    </p:set>
                                    <p:animEffect transition="in" filter="slide(fromBottom)">
                                      <p:cBhvr>
                                        <p:cTn id="16" dur="500"/>
                                        <p:tgtEl>
                                          <p:spTgt spid="4096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172"/>
                                        </p:tgtEl>
                                        <p:attrNameLst>
                                          <p:attrName>style.visibility</p:attrName>
                                        </p:attrNameLst>
                                      </p:cBhvr>
                                      <p:to>
                                        <p:strVal val="visible"/>
                                      </p:to>
                                    </p:set>
                                    <p:animEffect transition="in" filter="fade">
                                      <p:cBhvr>
                                        <p:cTn id="21"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54°40’ or FIGHT!</a:t>
            </a:r>
            <a:endParaRPr lang="en-US" dirty="0"/>
          </a:p>
        </p:txBody>
      </p:sp>
      <p:pic>
        <p:nvPicPr>
          <p:cNvPr id="31747" name="Picture 5" descr="File:Oregoncountry.png">
            <a:hlinkClick r:id="rId2"/>
          </p:cNvPr>
          <p:cNvPicPr>
            <a:picLocks noChangeAspect="1" noChangeArrowheads="1"/>
          </p:cNvPicPr>
          <p:nvPr/>
        </p:nvPicPr>
        <p:blipFill>
          <a:blip r:embed="rId3" cstate="print"/>
          <a:srcRect/>
          <a:stretch>
            <a:fillRect/>
          </a:stretch>
        </p:blipFill>
        <p:spPr bwMode="auto">
          <a:xfrm>
            <a:off x="1752600" y="1524000"/>
            <a:ext cx="4862513" cy="4953000"/>
          </a:xfrm>
          <a:prstGeom prst="rect">
            <a:avLst/>
          </a:prstGeom>
          <a:noFill/>
          <a:ln w="9525">
            <a:noFill/>
            <a:miter lim="800000"/>
            <a:headEnd/>
            <a:tailEnd/>
          </a:ln>
        </p:spPr>
      </p:pic>
      <p:sp>
        <p:nvSpPr>
          <p:cNvPr id="7" name="Left Arrow 6"/>
          <p:cNvSpPr/>
          <p:nvPr/>
        </p:nvSpPr>
        <p:spPr>
          <a:xfrm rot="20217261">
            <a:off x="3984625" y="1125538"/>
            <a:ext cx="2438400" cy="533400"/>
          </a:xfrm>
          <a:prstGeom prst="left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Left Arrow 7"/>
          <p:cNvSpPr/>
          <p:nvPr/>
        </p:nvSpPr>
        <p:spPr>
          <a:xfrm rot="20217261">
            <a:off x="4959350" y="5180013"/>
            <a:ext cx="2438400" cy="533400"/>
          </a:xfrm>
          <a:prstGeom prst="left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9154" name="Picture 2" descr="File:U.S. Territorial Acquisitions.png"/>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3" name="Oval 2"/>
          <p:cNvSpPr/>
          <p:nvPr/>
        </p:nvSpPr>
        <p:spPr>
          <a:xfrm rot="16548452">
            <a:off x="437356" y="-164305"/>
            <a:ext cx="2581275" cy="3224212"/>
          </a:xfrm>
          <a:prstGeom prst="ellipse">
            <a:avLst/>
          </a:prstGeom>
          <a:noFill/>
          <a:ln w="508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9154"/>
                                        </p:tgtEl>
                                        <p:attrNameLst>
                                          <p:attrName>style.visibility</p:attrName>
                                        </p:attrNameLst>
                                      </p:cBhvr>
                                      <p:to>
                                        <p:strVal val="visible"/>
                                      </p:to>
                                    </p:set>
                                    <p:animEffect transition="in" filter="fade">
                                      <p:cBhvr>
                                        <p:cTn id="19" dur="2000"/>
                                        <p:tgtEl>
                                          <p:spTgt spid="4915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descr="data:image/jpeg;base64,/9j/4AAQSkZJRgABAQAAAQABAAD/2wCEAAkGBhMSERUUExQWFRUWFRwXGBgXGBoXGhwYFx0XFxgaGBcYGyceHBojGRoaHy8gIygpLCwsGB4xNTAqNSYrLCkBCQoKDgwOGg8PGiwkHyQvLiwsLiwqLCkvLCosLCwsLCwpLC8sLCwsLCksKiwpLCwpLywsKSosLCwpLCwsLCwsLP/AABEIAKgBLAMBIgACEQEDEQH/xAAcAAABBQEBAQAAAAAAAAAAAAAAAgMEBQYHAQj/xABMEAACAAQEAwUEBwUDCAsBAAABAgADBBEFEiExBkFREyJhcYEHMpGhFFJiscHR8CNCcoLhFbLxM2Nzg5Kis8IWJCY0NUNEU3TDxAj/xAAbAQABBQEBAAAAAAAAAAAAAAAAAQIDBAUGB//EADERAAIBAgQEAwcFAQEAAAAAAAABAgMRBBIhMQVBUXETImEygZGhseHwFCPB0fFCov/aAAwDAQACEQMRAD8A7jBBBAAQQR4zW3gA9giuqsbRdF7x8NvjFTU4nMfc2HQafOMzE8Uw9DS930Wv2J4UJzNPBFHguIKt0ZgOYufiPx+MXatcXEWMJio4mmpx966DKlNwlZnsEEEWyMIIIIACCCCAAggvHgYdYAPYIam1aL7zAX8YdhMyvYAggghQIk6UGmC4voP+Y/hDv0UciR5GPJvvr+vL5ZofgAYFL9t/j/SPfo32n+MPQQAM/RvtN6m8eGS/J/kDD8EAEd5bgXz7fZEPSmuoJ5gQipaymFy1sAOggAVBBBAAQQQQAEEEEABBBBAAQQQQAER6jEEQ2ZrHpziRGf4np7FJw5HI3k2x9Db5xBiJzhSlKmrtK46CTkkz2s4tQaIpY9ToIpKrHXff4X0+AiPXyrNfr98RY4bE8SxGI0lKy6LRfnc3aWGpRV0iQ1c/UDyH5w005juT8YRBGcWVFIUj2II5RvcGnh5KEdLfDSOfNMA3IjUcG14Kul9jmHkdD8x842+CVMmJs/8ApNe/f+Cnjqeanm6GmgiNNxKWu7D01+6Ic3iBf3VJ89I6yrjKFL25pe/X4bmPGnOWyLWCM3U8QuOarf1iDV4rtnmHXx/ARmVeOYePsJv5fXX5E8cJUe5soZqqpZa5m2/HpGRl8Ud0IrWAJGbmb7b8odepaYASxYbi/wCUNqccpRj5Ytu1/RPp7uw79HNPzaEqtxV5lxspOw3t4mIY0ggjma+Jq15Zqju/p2LkIRgrJBaNBg1ZmTKd109OX5Rn4eo6ky3DfHyO8T8PxX6aspPZ6Pt9txtannjbmauCPFa4uNjCJ57p/WnP5R3xkCJPeYtytYeI/X3w/Dcj3Rbp/j84cgAIIIIACCCCABuet1MKltcA9RHk33T5R7K90eQgAVBBBAAQQQQAEEEEABBBBAAQQQQAEVvEa3ppvgt/hrFlFXxHPyycv1yE9Dv+UMnJRi5PZIVK7sjOVMvMvzEVUXcVVXKyseh1EeZtHRUpciK09Rzhs1d9FBJMMVK2Y/GHcKa0+T/pU/vCJadNSkl1LTSUbkSslzVJJRlHUqQNfEi28SMF7Qm6hyOoBI+60brjprUE4/wf8RIi+zhr0f8ArW/5Y6F8Jj43g5uV729Sl+tzYd1MvO3yKCfWMBlY26gixiFO4gIsASQOe39TEXi+sdq+dKlo0x8wAVAWJ7iG9hrbXc6CKqr4YxIqSaWYF8CjH/ZVi3yjPXDJ55JJtJtF2nCnljKbSuk9WluS63EiT71+ljEcYiTv8YqaGgqJmbsZMyZkNnyozZW5hgBofAwuX2pmmSsmY00by8pziwBN1tfYg+sSfopJaIt2gtLrQuqaZrvvGjocWQJ3mH63+cc5r5lTLmLKaVMSY9siFGVmubDKtrm50hc+RVSbPPkzpSk5QXQqCx1sCedgT6Q2XDqj1ZHOlCpZOSOmpissnf4/lHkzEfqj4xhKPELje1ucaSgqcy+IjNq0pUytPDKGpoZMzMoPWFxCw6buvqPxibESKUlZ2LHD8XKAKwuo58wPxi+VwRcG4jIRKocQaUdPdJ1H5dDG9w/i0qNqdbWPJ9P7X0KVbDqWsdzQFcpuNjv+v1tD8NTSCt+Rt87QuXsL9BHYGcKiFjGNSaWUZs+YstBzYgXPIKObHkBqYmx8v8fcStida80PeVKJSSBqBLB1exPvPoxNtso5QjdhUrm8xX/+giZmWlpboN2ntlJ8FWXe3LUn0ELm+3SeihjRy3B5CcyNfwDSzeOY02HroFUFr66XBvtc/OLSbwnVTlN0so09OX5xG5pbsnjSzbI7Vwb7TKXEgUQmXPykmU+5tuUJADW5jcdLaxr5Y0HlHySizKOZLmNmDS5ytpuQhDEDbkLR9K8F8SGqWpV7Z6ernSDpa6I7CW1v4dL9VMSJ3IpRsaOCCCFGBBBBAAQQQQAEEEEABBBBAAQzWUizUKOLg/q48YeggAxs6naS/Zvr9RvrDoftD5xHr5V1vzGvpzjT8RUmeQ1hdl7y9bjXSM+jhgCNQRf0McXxjBxoVFOG0vkzUwtVyWvIzdcNjDOH1S/SJA6zpY9c6w5js1VDLuQdAPleMzh2IZqylF//AFMnQf6RIqYKi5zi/U3YxzU2/Q7li+FJUyWkzM2R7XynKe6QwsR4gQ1gOASqOV2UnNlzFu8cxu1r6+kUvtTqWl4VUMjMrDs7MpKkXmyxoRrtEH2NVbzMOzO7O3bOLsxY6ZeZju9M+2ttzmVGf6fNm0zbettyz4Yo1+mYjNsM5qFl355VkyWA+LH5RAwLjebOxepomVBLlIShF810MsHMb2N8x5C1hFnwq37fEf8A5v8A+emjB8Gn/tTXj/NzP70iC1rW6gpKWZy18qt8kbmRklYtMVRZqikWY1ubSHKXPjlmAfyxTYRhJHEdZNv3fostgOhmZEH/AAX+MM8U4n2PEOG6gCZJmSm8nzZf98LGznUiSZs+qO5kIrfwyDOf/wCw/CFshniSXvVvz4GV4ww3NjGFPbTNOBPjLXtF/H4RQe3jEiPoskH68xvTKq/e8b3Am+l09DVN7/ZLN/mmysrD4t8oxnEvCKYpiNSXmFVpZKylCuoPaZROJZWB/Z2mgZtNQekMqRvFpcyxhqyjUjKW0U/q/wCzmmF11+6Y22FHKfC1oiSfZY/0WRMkzAZzTGSaXmr2IyM6DIQtzcqLb31i4w/h+pUvLmhV7IAvMZwJYzajvc7+WnO0c1j8FU/5V7nQPFUqkdJL80LCTMysDFxeKl6B0RSSro3uujBlPr1idQzbrbpp+Uc9OnKnLLJWZSqWauiRBBBCEBoaacGkLbwX1X/CLCKLARdnHKw+P5xcS2scp9DHfcOrOthoTfb4afwZFaOWbQjEajJJmP8AVls2n2QTHBOEeCZORBMBLlAW1+sLkeVo+gJ6AqwOxBB8iNY5Lh86TLcAzkPdUg5hqGUEEeFiLRNiHKysWcGo5nmLrA+GaaTfKg1iTWrbYWEDYhKlrneYAlt72GsVU3i2kmXWUxfqQpNvxim1KSNBWjIy/EODh6ylewymolI45ZWmJmJ8LXjWeyy4rcRvcEzMzqbghmmTWsQdjZop+I5Y+jl73FrW3BzCLf2VYhOzOs8KWZFEmY3+VdEzXRj7zIl7qTtmbUiwi1Qlokyhio3bcTpkEJR7wqLZQCCCCAAggggAIIIIACCCCAAhE2aFBLGwHOFxExam7STMXqpt58oAI1Tj8pQdz8h84w9VXsoITRbmx5gE3t6RZhBMRSel/XnER6dRmDHy5kj9aRwWM4hXxHkqWsnslz+puYajTh5lqZDHg5BYX8TGSpK8SKmTNYErLnJMIG5CMGIF+ekdDxepQKVUd03Ft/nHOGo71EtHHdM1VPkWAPyMXuGSzaG0pftO6Ok8W8dHEsPmyZFJUAzMmV2CBe66Odc+uina8VfAHtDGHU/0ObSVLzu0d7IgPdNtgSCdjra0O8U4pOppSvJlhgG7+hNkA6DYcr8oqca42pRkmymE2bLJAXK6d1wQwzFOtj6R1zhGL1ev5scnGpOdPLGHlbdrPZ+v4iywj2jVMjEKqd9Bqmpal1cp2ZExGVETMv7pvlsQT9U3FiDqar2s0Mk9p9EqhOm2X/uwR3PJc7EZrdLmKLAMYNTTLOK5c2bu3v7rMu9h0jJYRxO2I1lOplBBJLTT3i2y2H7o/eKw/KlbXcrZm2/La2+pB4p4jrKjEEr5tNNlJIeWUUo9lSU4dQWIAuWvc6amOg8Q+1n6XRT5UmgrQZ8l0RzLBX9opW91Y6WPKGMRAqZNVJG4BlfzNLV1PxcfCMxwJxmZpk0vZABZVs+YknIv1cvPzgyJO19w8XNG6jt68jU8Fe0x6ShkU86grXeUpUskru2zNltmIOi2G3KKPhniuYldWVU2kqnlVisB2cvvKjG6b909ywvflzh/i7jE0ToolB86k3LZbWNuhidJrOww9Jls3Z0yG17Xsi84RwTdr7EkarUb5fa03KbH8cU0NNTS6aqly6acXzz0AuhZ8oJGmbvAbAXjbUvtCae00rTVCyZqqVdezExWAsSFmHIykBbeR3vHPV40FY0uQ8kKrzZYJzZtA6m1so3tb1jU47iUyQEZVBTN+0Nico0ttsN9dhYdYgyx1lm0XoaEpT8lKVNZne13pyfLm2vy5aYtxHnVEUzjlOYmdkBJsR7ssADc6xJw2pBII2bT1/xjO12KSnClGzG/QjTXqOtocwussbcj98cdxWl+82pZvVdPsaVCDnQTcXF80zaR4ly2UK19LaaG/MGEyZmZQf1eLvAKjdD5j8R8fvitgaNOvVVOo2r7Ndf8uUK0pQjdcidh1F2a25nUxImpcfdC4I72nTjTioRVkjIbbd2No11ufG8cIxz2dJNqnZgUVsuUIVITJlUiwNjbKVy30juc2TYHKfQ7Rh+JAUnd4EEmwsbqUtdT9lic4IGhyE7k3jrtqN0WcKlKeWXMqMFwaWKOXIZjMUM+VmtcqGIUE+A0vCm4HTOp1CAaKMuW/wBbRcwa2mhAj1cYkLJpxJYzCVIAljMetzyA1G8Xn9rsoysqk5bix+VjbURS1W5qNaKxWV+FqU7G2ht98WvDlCoqUa4J7xXSxChclr9BcfGKunrO0WYx0IDWv4f4RsOHsKKDtGABZQFUG+VTY6kjcm3laJqUG2mVa9RRUl7i3aXzG8CTOR0MLhLpeLxlioIbV+RhyAAggggAIIIIACCCCAAgIgggAxbyuymNLbTvEr4qTfTyvaI9bTEkEb7GNHxEZbyitwXGq23DDbUbRnKiocfu28d44ji+Hp0q2aEr5rtro/ua2EnKStbYqa3CwLhzodf0fOMRxJhuYjswSTsF3zDpG4rrsLk3IijrmCEPvlIa3M23A8SLxVwNTLVV3obVKUknzZFwvip0yS6yW0pm0WYykK1rDvDkdRc7a8opfaJw1LloKiUuUl8rqNF1BswHI3Fjbe/nfS4nSUlaqF5g7huLOFNja6sDqL2HQxQe0PiCW8oSJTByWDOV1AC3sLjS99fSPQJew8zuuTObpputF04uL1zLWy/PrsXPAn/h0v8A1n994zXsnorvOmkbKssH+I5m/ur8YueDsZp5dDLV50pGGe6s6qdXcjQm+xiN7PsQp5FH358pXd2cqzqCLWUCxN9lv6xJFp5exVqKUfFVt3/LLvh6nnrUVjTUypMnBpZzKcwAKbAkjuqh16xjeFaLscZmS/qmbb+Eglf90iJnCHHkybPZaqbLWXkJBYKgDXWwzacrw6a2nXGROE6VkeSSz51yhspSxN7A2UaeMF07NdRqhODlFrlyIntW/wArI/0bf3o2tPWiTRS5jAlUkIxAtewVdrxhfaRXSps2SZcxHAQglGDWN+djGvpMSpHpZcqZOlWMlFZTMUH3QCDZrgwkZLPLUlnTfg07p7u5Q4zxhLq5XYyJc3tWZSui3upvplYm+kXeD8SP3ZdXLaVMbQMVsrbDUHY6+XltEJqbDqYdtJMszEKkBZxYkXAaylyCcpMWtTLpars5najuaizAaGxswOo2HQxHed21JX6crFlqlkUXTkoa621Tty9Hpv6kibhUpDmVQLnYbX6gco9CDoIemv2lghBsb35dLA+sJWQxNgDeOM4u6f6qXhvpt1NbAyqeAvFevr05Fzg9RcW/VxoY0+AyDmL8gLeZNoqME4TmXVnOXr1tGvkSAihVFgIucM4XUjUVWqrJbLnczsXiIO8YajkVeIY4q3WX35m2mqqftEfd928VXFuIss6TJBIExGbwOUqCDbf3hptqekRqmoSlRSVzFnC6WuL9F5C3T+sdDUrZXlRWp0LpSfPkIlYlOlsXu0xf3gTe9ibkA+6wIOg00t0tD9p01klyXWyq7GWz2LWOVjLBsdiC/wCjEfGMT7OiM6UM4kTMxUE2dFIMyWbcmW487b7GkrOImrVkE0i/taiUqBiwYSy+QsRLfcK+l9hfe0MptuNm9yWosslJK1iFwfhiSM5VAkx/eKqzX8iWAtz9Y0f0TKC7ZmmH3QxsP9kab+drRmJHtBpaedNlKxKy5ry1Nt1ViAdN9BvDn/SxqxytOpsN2I0A6+fhEUoy5lnxItLKW8io7/ZrrYd4/M/Ex1SkIMtLajKPujleGyVkrvck6nqYf4LxFqaonXLdiz3sdhmMzVbHcWF9L2HPQxNh2rtFXEwbSkdTgjwGPYtFE8ZbwgNbQ/GHI8ZbwAewQ2rWNj6fr9fm5AAQQQQAEEEEAFXUY8ouEGYg2PIXEVdRiMx92sOg0EXFZgUqZc5crH95TY366RU1OBzkF1KzLbi2VvMa2vGDxDD46pfw5eXovL/vx9xbozpL2lr8SJHhEJedlNmBQ/aBHzOkLBjlKlKdN2nFrurGhGSezIM7Dvq7dD+cZfGachWHNT/SNtFRV4OZzTACoIBPeJFxqxOgOwEFFNzSjuW6NXK/MckxaRvpcD5A7X6RST0jtidrJky0FPMmplfKZE4LKcTwWzTQcpuqq1ie7bn0hiYykCXh2VnlzkcKJF5csy5SEKTLyTJeaYj5mJJzG+l79nQp2irv5E9TFX0y/wDpfn5bcl8P0srD8Hp6mTRrVPMyNPawLhHuXb3SSqaLlHmeZidwvhOEVNbUTKVJE5GlSy6dkCiPmmDModbLmFrhfq35xU8LNXYXR0swH6XTVDS/2KI2eV2wLllcX0vuCLEnlcxu8NwKTIr58yUoQzpKGYqgAFleZ37Dm19euXreNKPI56ssspa9dffz7HPvZ1wzJNBiLT6WWWWfP7MzJS3CCWmXIWW4W97W03hXsb4bphh3bVEiVNM6pyoZktXIHdlgAsDpnDGNRw1xTNrqGuecqKZbzpS5AQCqoCCczHXUw1SYLLk4bh0mZUJS9k8mcc9u+63mtLF2G7tvrttBdboMsk3F7379TO8GcJSExzEJMyTLeWq50V0VlUTGRwFBFgAGtpyEXFLhVBiaV0n6FKkNTzXkiZLVQbqWCurKosbrcqbjXneNDKw3JjDTeU2iA/mlzBf/AHWX4RheJ/aXUXqaaTJly7PNlmYCSxClkLAaAMbb6xFOcaavItUqdSvP9ve0db2t17mmxn6HR00iYcPlzi4UES5KFgcua57sR+F6SneXVV0mkUzS5CSWUKU7OWgCAWshY3bQXIYbxeY5idVIp5BpZImscoYFWay5L3spHOw9YpMKlVydtWmys7XmUxRtSuVARrdTlAN+m99LR1JqMtvltpv69gpJuk9bN6e09ddmuXf+x2vq6eYsqbLVUnadpLy2tcd4NoAWVtL7x7Tz1dhpZjpEvicK0qRPyZHcgEHezKTZupBEVNIDmFvXy5xyHE044l3ty20v9yzStKldX57vb0OgUsgIgUa2h2KbDMXAARza2zfgfzit4m43El+ykgPM5k6hb22A95tfAD5R2ODxFLEU14XLl09DFnTlGVmOcXSA0+kJ5O/hoQL/AIQxxFSGbTOgbIbBg1rgFSGFxzGmouNOkZ2RUzKibLdnZihNy1iNRYgACwHPTpGlxGslonfYdbE9NdobWdpstUotRRT0nDc2QUH0kGUo/aJ2YvMI903v3T1tvYbRVyKhRiMptkVgAR46X+Jv6RW4xxa0y6KQoAsddSQL+m8QJmJTJ5KU6BnA99jaWn8R/eO/dHra4ixh4f8ATG1pt+Uoa/2bAVDLLcXQ2ZLjMANNRvy35xssFwTsUyJoDuOd4TXcOvNl9qZh7QZDOIRLvMXupOuRdZmXuNY2JyHTMYuuHp2dAGYNMQgHulSR1IOx6xHXpNLMtiWhUT0a1PDh+oHSxMEyUA7rpyNudjc3t01jQLTdBe5/wjnWL4VLrahmlTOxqJUxrTV1cFdAjf5u1rLzGux1bhoea4uIm8tjZ4Rjs2TYBsy3tkYki3Kx3Xppp4Rq8P4ilTdL5G+q34HY/f4RzDCKycZglz1CzF97L7rCxAdPsnpyII6GL5ki80UctzosEYejx2bJ0BzL9VtR6Hcfd4RocO4mlTSqk5HbQKdifBrW9DY+ENsMcWi1dbwlXtoYchLpeEGioIbVraH0P6/X4uQAEEEEABBBBAAl5YYWIBHjrFPiXDqFSZQyONRbQHwYbEGLqCGyhGayyV0Km1qjFSZuYaixBsw5gjcRGrEcEsnNSpOmgIIOnkY0mL4GXbtJVg9rMDswG1+h8YpXcro6sh+0NP8Aa2ji8bw2rh55qSbjya3Xft1NShiIta7mYmJVy+8jlRlVR3UuVlhgqkEbAO2h3zRna+rqpuZHmdxwykZUAIJlkgWUWv2cvb6vib9K0YciPjFR/ZSqxJAub5eeu9vDQGK9PHVo+W7ZqU68N5RV+yM9g/E9fRyRLlFWlroBNQtl8FYMDa/I3teGKXjCtSfMnmaGmTFVTdAQFQsVVRyUFj539Y0NTSdouURRvgxBudttdYs0+KVGrORPGNGV24q730ImCY1UyJc2VKZQs5mdwUv3nAVrHkLCJGLVdTXhBPdbSwcoVcvvWB28tPWJMqiVYlyqcnbQQypxGq1ZPQe1TUs6ir9bHszjKtDB86FlUqD2YvZipPzUfCM5NpWmO7tYGYzO3LVyWaw8yY1QoV5i56wxNwxmOik+IH3xFLiFSppJjKbp0/ZSRNouNaoALmWwFh3Byh6TxXUK7OGBzWJBXu3AC3sNjYCKNsNdTc8vj6iLGXTLa+8JPHV7p538SKVGhyitfQcr8cmz2Bcg22XKMovzsb6+MOUxbQgG+/5wlVA2Fo9ilVrTqvNN3Y20UrRVkWeIVPZynf6qkjz5fO0YJqZsxN+8DdT1vr63vFzxTiy5JcovYsLkakm22gufgD8oYwClJAvqF2v05C51ttv1jr+DU1h8M6z3lt2X3uZNROdTJ0NJhFF2aqOe58zFFx3jKU8l202uftMdET1PyBjTy2shPOOE+0TF2n1Zlg/s5bgeBY2BPpe3xi7Thnlr3CpLKtOw1w/UM7NfW7X16tqfnHQ8Gk5QoUAACwAFgAOVozPDuC5Te2/4Rt6KnsNOUahURZ0tQVN13G4OxHMMOakaGJiU8uwnSy1g2WYrbrfYeNrEXB1tFeqxLwyYO0Esi6TiobqGBsCD1s3yhGrqwbaos6+eJaaGxOg/E+n5RmpSqZ6NYBsreeUWsW9SbecPYzXgG5uVlgIBzZydgOpNhaGcJomW8ybYzXtmsbhQL5UUncC++lySbC9hHShkj6j5yzMmFLsNtvv1h0ty6QhN7whDoT11iQYFTNABN+kVU6oKsrA2swII5FbEH4/dDtdNGdFOwBmN5KLD5n5Qw8nMP1ubw5IDquE4is+UsxeY1HRhuPjEyOf+z/FsswyWOj7fxD8x9wjoERNWZDJWZ4y3hsHLvt+v1+tHY8IhBp6DBDSnKbcjt+v184dgAIIIIACCCCAAjxlB3F49ggAgzcEksb5AD1Hd+6E1OCSmllMtr6gjcEbG/nFhBDcqvewtzD03dXK26kqfMHf1GvrEFaYnaxF9Nd+Ub8USBi2UZjubawtKdV2UDyEc/PgNOUm89lfZLZdC7HGyitjHUmBO1jkLeeg+epizHDLMO+yjyFz8Y0UEXKXB8LT3V+7/AMRHPFVZPczi8IWv+08jlBPrfS3laIDyZksHtEbukglVJW3I/CNlBD63CsNUjbLbtoMWIqJ3bv3MJUSA4zKQT4c4rrRt67h5HJZP2b9V2P8AEuxjN1FIc7S5gs663GzDkR+XKOax3CqmGWdO8fp3NLD4tS8rKyCJv9mn63yio4kqhIUAN3m+IH9fwMZlGhKtNU47suSqxSuY3CqiomzpjPJRAXYZiSzsVJXTYZRr0206xvcIp8qAb6A+psYo8IpbDMw7x1jSU7WW+0dxKeay5LRFOMMkfVkDiTFhJksbjuqflHFhSl211JOYnqSx/GN77Q6rPLyX9829BrGYwSlN5YbU9mpPmSxi/hY6XKld3kkdBwSnBlqedvnFuiW5RAw85QByIieGiwyI9vB2oWztqEIcja4XUj1Fx6wh2iNWv+zbytCoCc2CTJk951u0UszSsneAz6lmA/8AM1I8BoNCSZr4bNGuRvG2tvO20V0lhb0hwTLHQ28tDCCIW620NwehuOnWGKibpaJ305XTJNJuvuPa5A+qw3K9OYivqqLNcJNlu9iVRc1yAL6XW2a1+6ddIEFzO1lc3aPYaEhb+C3bTzJ+UW8kXA8iTGNeeTNTxYnf8I1c6cOzNjuAt/MgQ+QMYp2IZXU5Te4I3BvdTHZKabmRWve6g3G2ovHI6iUMmmlrfLr4x0HgnEO0plW4JTTxtuL/ADH8sRy6jJ7GgggghhEImpcQlagc9Dzhcx7CG0kaa3v5/lAA9BBBAAQQQQAEEEEABBBBAAQQQQAEEEEABBBBAARU43hTTSjpbMpsb81O4+Nj6RbQQypCNSLhLZ6CptO6M1W0KyJRmzm0H7q8ydlBPWOXTiZ1QS25bMegHJRfkBYehjfe1OrKSpNts5Y/y5R9zGMbRyv2rHrYjysP+bN8IpywtKhT/bil+ddy/hZuc/My1TlbpDlTUALERZn3mIFXWbiIEX2jK8Z1JZrDUqu38Wg9NITNQSZkl7WUqEPhlC2++GMYdiwmhT2bzOyVuWZMpK+dmv5X6Rc41QBqVmtfKFPysf14RsUVlgkZM3ebZqkPdHlEhJkV+GPmkp/CPuiSph4g87wxWOMhh7LeGK73bDXUafOBCkmTMhZePJ00MxIQSxb3QxIG2xMMO0AiFTJm8VE6taWwmIbMpDKd9VNx6RPLbxVYmLD4w6IpGqCjyRU/RlSRLmGQzSmbtJcxgHV7OwV0JITIbEXWzDnY4RJ7RCyTFmJLe7ABkIFgASrKNO9uuYA21jYcGcNyqjB2kuO7UNMLEbghsqsPtKUUjxAjGYPJ/s+a0osJhlzGRzawdf3gVJNgy6WJMMvqR31sT6yZdCYgYRicynmiYrMNfdGxHMEWuQRFrilH2bum6qx8SRuug8CIpJslla1x2jDMxJv2cs/uqOW25+e0Khx3CRODqrDZgCPUXhyMV7NsWDpMlX92zLc7g6G3qAT4tG1iNqxC1Z2Gp/7vn/T8YdhuevdPlePZR0EIILggggAIIIIACCCCAAggggAIIIIACCCCAAggggAIIIIAMr7ScKM6iZlF2lHPbqlir38ApLfyxzyknHIOZUajn0gghbKSsyWnJxd0Jq69bXLKoH1iF+8j4xnK/Ei5ySQ0yY5yqFBNydgDsfS40ggiNYaEdSxLEzkrGh9pOG/QqXCqL6ueY7DYzFCBm9WmuYiYlpSPr+7HkETxK8SxwJ/2SDwEWJGsEEOHjgMNztQP1yMEEIhRRfS8JmGCCFYiGM33xVY81ivrBBCrcU61wKwOH09v/b+dzf53jFe0rg0S5jV8qYVDMvayzaxbRQy35mwuPXrcgiK9mQLcrqmZ9JEtlqpUkdmizMzCW5moApyl73UqAborG99QRDgwemRSv0iX1IVJ00s22ZyVux0GpJ/GCCHkg7w0sqTVS/8ArE53aYoW0kIpzHKA15pYDWxNh5R1Sz+A8v6x7BDZbjJgZJO5/D5XtDiiwtBBDB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54276" name="AutoShape 4" descr="data:image/jpeg;base64,/9j/4AAQSkZJRgABAQAAAQABAAD/2wCEAAkGBhMSERUUExQWFRUWFRwXGBgXGBoXGhwYFx0XFxgaGBcYGyceHBojGRoaHy8gIygpLCwsGB4xNTAqNSYrLCkBCQoKDgwOGg8PGiwkHyQvLiwsLiwqLCkvLCosLCwsLCwpLC8sLCwsLCksKiwpLCwpLywsKSosLCwpLCwsLCwsLP/AABEIAKgBLAMBIgACEQEDEQH/xAAcAAABBQEBAQAAAAAAAAAAAAAAAgMEBQYHAQj/xABMEAACAAQEAwUEBwUDCAsBAAABAgADBBEFEiExBkFREyJhcYEHMpGhFFJiscHR8CNCcoLhFbLxM2Nzg5Kis8IWJCY0NUNEU3TDxAj/xAAbAQABBQEBAAAAAAAAAAAAAAAAAQIDBAUGB//EADERAAIBAgQEAwcFAQEAAAAAAAABAgMRBBIhMQVBUXETImEygZGhseHwFCPB0fFCov/aAAwDAQACEQMRAD8A7jBBBAAQQR4zW3gA9giuqsbRdF7x8NvjFTU4nMfc2HQafOMzE8Uw9DS930Wv2J4UJzNPBFHguIKt0ZgOYufiPx+MXatcXEWMJio4mmpx966DKlNwlZnsEEEWyMIIIIACCCCAAggvHgYdYAPYIam1aL7zAX8YdhMyvYAggghQIk6UGmC4voP+Y/hDv0UciR5GPJvvr+vL5ZofgAYFL9t/j/SPfo32n+MPQQAM/RvtN6m8eGS/J/kDD8EAEd5bgXz7fZEPSmuoJ5gQipaymFy1sAOggAVBBBAAQQQQAEEEEABBBBAAQQQQAER6jEEQ2ZrHpziRGf4np7FJw5HI3k2x9Db5xBiJzhSlKmrtK46CTkkz2s4tQaIpY9ToIpKrHXff4X0+AiPXyrNfr98RY4bE8SxGI0lKy6LRfnc3aWGpRV0iQ1c/UDyH5w005juT8YRBGcWVFIUj2II5RvcGnh5KEdLfDSOfNMA3IjUcG14Kul9jmHkdD8x842+CVMmJs/8ApNe/f+Cnjqeanm6GmgiNNxKWu7D01+6Ic3iBf3VJ89I6yrjKFL25pe/X4bmPGnOWyLWCM3U8QuOarf1iDV4rtnmHXx/ARmVeOYePsJv5fXX5E8cJUe5soZqqpZa5m2/HpGRl8Ud0IrWAJGbmb7b8odepaYASxYbi/wCUNqccpRj5Ytu1/RPp7uw79HNPzaEqtxV5lxspOw3t4mIY0ggjma+Jq15Zqju/p2LkIRgrJBaNBg1ZmTKd109OX5Rn4eo6ky3DfHyO8T8PxX6aspPZ6Pt9txtannjbmauCPFa4uNjCJ57p/WnP5R3xkCJPeYtytYeI/X3w/Dcj3Rbp/j84cgAIIIIACCCCABuet1MKltcA9RHk33T5R7K90eQgAVBBBAAQQQQAEEEEABBBBAAQQQQAEVvEa3ppvgt/hrFlFXxHPyycv1yE9Dv+UMnJRi5PZIVK7sjOVMvMvzEVUXcVVXKyseh1EeZtHRUpciK09Rzhs1d9FBJMMVK2Y/GHcKa0+T/pU/vCJadNSkl1LTSUbkSslzVJJRlHUqQNfEi28SMF7Qm6hyOoBI+60brjprUE4/wf8RIi+zhr0f8ArW/5Y6F8Jj43g5uV729Sl+tzYd1MvO3yKCfWMBlY26gixiFO4gIsASQOe39TEXi+sdq+dKlo0x8wAVAWJ7iG9hrbXc6CKqr4YxIqSaWYF8CjH/ZVi3yjPXDJ55JJtJtF2nCnljKbSuk9WluS63EiT71+ljEcYiTv8YqaGgqJmbsZMyZkNnyozZW5hgBofAwuX2pmmSsmY00by8pziwBN1tfYg+sSfopJaIt2gtLrQuqaZrvvGjocWQJ3mH63+cc5r5lTLmLKaVMSY9siFGVmubDKtrm50hc+RVSbPPkzpSk5QXQqCx1sCedgT6Q2XDqj1ZHOlCpZOSOmpissnf4/lHkzEfqj4xhKPELje1ucaSgqcy+IjNq0pUytPDKGpoZMzMoPWFxCw6buvqPxibESKUlZ2LHD8XKAKwuo58wPxi+VwRcG4jIRKocQaUdPdJ1H5dDG9w/i0qNqdbWPJ9P7X0KVbDqWsdzQFcpuNjv+v1tD8NTSCt+Rt87QuXsL9BHYGcKiFjGNSaWUZs+YstBzYgXPIKObHkBqYmx8v8fcStida80PeVKJSSBqBLB1exPvPoxNtso5QjdhUrm8xX/+giZmWlpboN2ntlJ8FWXe3LUn0ELm+3SeihjRy3B5CcyNfwDSzeOY02HroFUFr66XBvtc/OLSbwnVTlN0so09OX5xG5pbsnjSzbI7Vwb7TKXEgUQmXPykmU+5tuUJADW5jcdLaxr5Y0HlHySizKOZLmNmDS5ytpuQhDEDbkLR9K8F8SGqWpV7Z6ernSDpa6I7CW1v4dL9VMSJ3IpRsaOCCCFGBBBBAAQQQQAEEEEABBBBAAQzWUizUKOLg/q48YeggAxs6naS/Zvr9RvrDoftD5xHr5V1vzGvpzjT8RUmeQ1hdl7y9bjXSM+jhgCNQRf0McXxjBxoVFOG0vkzUwtVyWvIzdcNjDOH1S/SJA6zpY9c6w5js1VDLuQdAPleMzh2IZqylF//AFMnQf6RIqYKi5zi/U3YxzU2/Q7li+FJUyWkzM2R7XynKe6QwsR4gQ1gOASqOV2UnNlzFu8cxu1r6+kUvtTqWl4VUMjMrDs7MpKkXmyxoRrtEH2NVbzMOzO7O3bOLsxY6ZeZju9M+2ttzmVGf6fNm0zbettyz4Yo1+mYjNsM5qFl355VkyWA+LH5RAwLjebOxepomVBLlIShF810MsHMb2N8x5C1hFnwq37fEf8A5v8A+emjB8Gn/tTXj/NzP70iC1rW6gpKWZy18qt8kbmRklYtMVRZqikWY1ubSHKXPjlmAfyxTYRhJHEdZNv3fostgOhmZEH/AAX+MM8U4n2PEOG6gCZJmSm8nzZf98LGznUiSZs+qO5kIrfwyDOf/wCw/CFshniSXvVvz4GV4ww3NjGFPbTNOBPjLXtF/H4RQe3jEiPoskH68xvTKq/e8b3Am+l09DVN7/ZLN/mmysrD4t8oxnEvCKYpiNSXmFVpZKylCuoPaZROJZWB/Z2mgZtNQekMqRvFpcyxhqyjUjKW0U/q/wCzmmF11+6Y22FHKfC1oiSfZY/0WRMkzAZzTGSaXmr2IyM6DIQtzcqLb31i4w/h+pUvLmhV7IAvMZwJYzajvc7+WnO0c1j8FU/5V7nQPFUqkdJL80LCTMysDFxeKl6B0RSSro3uujBlPr1idQzbrbpp+Uc9OnKnLLJWZSqWauiRBBBCEBoaacGkLbwX1X/CLCKLARdnHKw+P5xcS2scp9DHfcOrOthoTfb4afwZFaOWbQjEajJJmP8AVls2n2QTHBOEeCZORBMBLlAW1+sLkeVo+gJ6AqwOxBB8iNY5Lh86TLcAzkPdUg5hqGUEEeFiLRNiHKysWcGo5nmLrA+GaaTfKg1iTWrbYWEDYhKlrneYAlt72GsVU3i2kmXWUxfqQpNvxim1KSNBWjIy/EODh6ylewymolI45ZWmJmJ8LXjWeyy4rcRvcEzMzqbghmmTWsQdjZop+I5Y+jl73FrW3BzCLf2VYhOzOs8KWZFEmY3+VdEzXRj7zIl7qTtmbUiwi1Qlokyhio3bcTpkEJR7wqLZQCCCCAAggggAIIIIACCCCAAhE2aFBLGwHOFxExam7STMXqpt58oAI1Tj8pQdz8h84w9VXsoITRbmx5gE3t6RZhBMRSel/XnER6dRmDHy5kj9aRwWM4hXxHkqWsnslz+puYajTh5lqZDHg5BYX8TGSpK8SKmTNYErLnJMIG5CMGIF+ekdDxepQKVUd03Ft/nHOGo71EtHHdM1VPkWAPyMXuGSzaG0pftO6Ok8W8dHEsPmyZFJUAzMmV2CBe66Odc+uina8VfAHtDGHU/0ObSVLzu0d7IgPdNtgSCdjra0O8U4pOppSvJlhgG7+hNkA6DYcr8oqca42pRkmymE2bLJAXK6d1wQwzFOtj6R1zhGL1ev5scnGpOdPLGHlbdrPZ+v4iywj2jVMjEKqd9Bqmpal1cp2ZExGVETMv7pvlsQT9U3FiDqar2s0Mk9p9EqhOm2X/uwR3PJc7EZrdLmKLAMYNTTLOK5c2bu3v7rMu9h0jJYRxO2I1lOplBBJLTT3i2y2H7o/eKw/KlbXcrZm2/La2+pB4p4jrKjEEr5tNNlJIeWUUo9lSU4dQWIAuWvc6amOg8Q+1n6XRT5UmgrQZ8l0RzLBX9opW91Y6WPKGMRAqZNVJG4BlfzNLV1PxcfCMxwJxmZpk0vZABZVs+YknIv1cvPzgyJO19w8XNG6jt68jU8Fe0x6ShkU86grXeUpUskru2zNltmIOi2G3KKPhniuYldWVU2kqnlVisB2cvvKjG6b909ywvflzh/i7jE0ToolB86k3LZbWNuhidJrOww9Jls3Z0yG17Xsi84RwTdr7EkarUb5fa03KbH8cU0NNTS6aqly6acXzz0AuhZ8oJGmbvAbAXjbUvtCae00rTVCyZqqVdezExWAsSFmHIykBbeR3vHPV40FY0uQ8kKrzZYJzZtA6m1so3tb1jU47iUyQEZVBTN+0Nico0ttsN9dhYdYgyx1lm0XoaEpT8lKVNZne13pyfLm2vy5aYtxHnVEUzjlOYmdkBJsR7ssADc6xJw2pBII2bT1/xjO12KSnClGzG/QjTXqOtocwussbcj98cdxWl+82pZvVdPsaVCDnQTcXF80zaR4ly2UK19LaaG/MGEyZmZQf1eLvAKjdD5j8R8fvitgaNOvVVOo2r7Ndf8uUK0pQjdcidh1F2a25nUxImpcfdC4I72nTjTioRVkjIbbd2No11ufG8cIxz2dJNqnZgUVsuUIVITJlUiwNjbKVy30juc2TYHKfQ7Rh+JAUnd4EEmwsbqUtdT9lic4IGhyE7k3jrtqN0WcKlKeWXMqMFwaWKOXIZjMUM+VmtcqGIUE+A0vCm4HTOp1CAaKMuW/wBbRcwa2mhAj1cYkLJpxJYzCVIAljMetzyA1G8Xn9rsoysqk5bix+VjbURS1W5qNaKxWV+FqU7G2ht98WvDlCoqUa4J7xXSxChclr9BcfGKunrO0WYx0IDWv4f4RsOHsKKDtGABZQFUG+VTY6kjcm3laJqUG2mVa9RRUl7i3aXzG8CTOR0MLhLpeLxlioIbV+RhyAAggggAIIIIACCCCAAgIgggAxbyuymNLbTvEr4qTfTyvaI9bTEkEb7GNHxEZbyitwXGq23DDbUbRnKiocfu28d44ji+Hp0q2aEr5rtro/ua2EnKStbYqa3CwLhzodf0fOMRxJhuYjswSTsF3zDpG4rrsLk3IijrmCEPvlIa3M23A8SLxVwNTLVV3obVKUknzZFwvip0yS6yW0pm0WYykK1rDvDkdRc7a8opfaJw1LloKiUuUl8rqNF1BswHI3Fjbe/nfS4nSUlaqF5g7huLOFNja6sDqL2HQxQe0PiCW8oSJTByWDOV1AC3sLjS99fSPQJew8zuuTObpputF04uL1zLWy/PrsXPAn/h0v8A1n994zXsnorvOmkbKssH+I5m/ur8YueDsZp5dDLV50pGGe6s6qdXcjQm+xiN7PsQp5FH358pXd2cqzqCLWUCxN9lv6xJFp5exVqKUfFVt3/LLvh6nnrUVjTUypMnBpZzKcwAKbAkjuqh16xjeFaLscZmS/qmbb+Eglf90iJnCHHkybPZaqbLWXkJBYKgDXWwzacrw6a2nXGROE6VkeSSz51yhspSxN7A2UaeMF07NdRqhODlFrlyIntW/wArI/0bf3o2tPWiTRS5jAlUkIxAtewVdrxhfaRXSps2SZcxHAQglGDWN+djGvpMSpHpZcqZOlWMlFZTMUH3QCDZrgwkZLPLUlnTfg07p7u5Q4zxhLq5XYyJc3tWZSui3upvplYm+kXeD8SP3ZdXLaVMbQMVsrbDUHY6+XltEJqbDqYdtJMszEKkBZxYkXAaylyCcpMWtTLpars5najuaizAaGxswOo2HQxHed21JX6crFlqlkUXTkoa621Tty9Hpv6kibhUpDmVQLnYbX6gco9CDoIemv2lghBsb35dLA+sJWQxNgDeOM4u6f6qXhvpt1NbAyqeAvFevr05Fzg9RcW/VxoY0+AyDmL8gLeZNoqME4TmXVnOXr1tGvkSAihVFgIucM4XUjUVWqrJbLnczsXiIO8YajkVeIY4q3WX35m2mqqftEfd928VXFuIss6TJBIExGbwOUqCDbf3hptqekRqmoSlRSVzFnC6WuL9F5C3T+sdDUrZXlRWp0LpSfPkIlYlOlsXu0xf3gTe9ibkA+6wIOg00t0tD9p01klyXWyq7GWz2LWOVjLBsdiC/wCjEfGMT7OiM6UM4kTMxUE2dFIMyWbcmW487b7GkrOImrVkE0i/taiUqBiwYSy+QsRLfcK+l9hfe0MptuNm9yWosslJK1iFwfhiSM5VAkx/eKqzX8iWAtz9Y0f0TKC7ZmmH3QxsP9kab+drRmJHtBpaedNlKxKy5ry1Nt1ViAdN9BvDn/SxqxytOpsN2I0A6+fhEUoy5lnxItLKW8io7/ZrrYd4/M/Ex1SkIMtLajKPujleGyVkrvck6nqYf4LxFqaonXLdiz3sdhmMzVbHcWF9L2HPQxNh2rtFXEwbSkdTgjwGPYtFE8ZbwgNbQ/GHI8ZbwAewQ2rWNj6fr9fm5AAQQQQAEEEEAFXUY8ouEGYg2PIXEVdRiMx92sOg0EXFZgUqZc5crH95TY366RU1OBzkF1KzLbi2VvMa2vGDxDD46pfw5eXovL/vx9xbozpL2lr8SJHhEJedlNmBQ/aBHzOkLBjlKlKdN2nFrurGhGSezIM7Dvq7dD+cZfGachWHNT/SNtFRV4OZzTACoIBPeJFxqxOgOwEFFNzSjuW6NXK/MckxaRvpcD5A7X6RST0jtidrJky0FPMmplfKZE4LKcTwWzTQcpuqq1ie7bn0hiYykCXh2VnlzkcKJF5csy5SEKTLyTJeaYj5mJJzG+l79nQp2irv5E9TFX0y/wDpfn5bcl8P0srD8Hp6mTRrVPMyNPawLhHuXb3SSqaLlHmeZidwvhOEVNbUTKVJE5GlSy6dkCiPmmDModbLmFrhfq35xU8LNXYXR0swH6XTVDS/2KI2eV2wLllcX0vuCLEnlcxu8NwKTIr58yUoQzpKGYqgAFleZ37Dm19euXreNKPI56ssspa9dffz7HPvZ1wzJNBiLT6WWWWfP7MzJS3CCWmXIWW4W97W03hXsb4bphh3bVEiVNM6pyoZktXIHdlgAsDpnDGNRw1xTNrqGuecqKZbzpS5AQCqoCCczHXUw1SYLLk4bh0mZUJS9k8mcc9u+63mtLF2G7tvrttBdboMsk3F7379TO8GcJSExzEJMyTLeWq50V0VlUTGRwFBFgAGtpyEXFLhVBiaV0n6FKkNTzXkiZLVQbqWCurKosbrcqbjXneNDKw3JjDTeU2iA/mlzBf/AHWX4RheJ/aXUXqaaTJly7PNlmYCSxClkLAaAMbb6xFOcaavItUqdSvP9ve0db2t17mmxn6HR00iYcPlzi4UES5KFgcua57sR+F6SneXVV0mkUzS5CSWUKU7OWgCAWshY3bQXIYbxeY5idVIp5BpZImscoYFWay5L3spHOw9YpMKlVydtWmys7XmUxRtSuVARrdTlAN+m99LR1JqMtvltpv69gpJuk9bN6e09ddmuXf+x2vq6eYsqbLVUnadpLy2tcd4NoAWVtL7x7Tz1dhpZjpEvicK0qRPyZHcgEHezKTZupBEVNIDmFvXy5xyHE044l3ty20v9yzStKldX57vb0OgUsgIgUa2h2KbDMXAARza2zfgfzit4m43El+ykgPM5k6hb22A95tfAD5R2ODxFLEU14XLl09DFnTlGVmOcXSA0+kJ5O/hoQL/AIQxxFSGbTOgbIbBg1rgFSGFxzGmouNOkZ2RUzKibLdnZihNy1iNRYgACwHPTpGlxGslonfYdbE9NdobWdpstUotRRT0nDc2QUH0kGUo/aJ2YvMI903v3T1tvYbRVyKhRiMptkVgAR46X+Jv6RW4xxa0y6KQoAsddSQL+m8QJmJTJ5KU6BnA99jaWn8R/eO/dHra4ixh4f8ATG1pt+Uoa/2bAVDLLcXQ2ZLjMANNRvy35xssFwTsUyJoDuOd4TXcOvNl9qZh7QZDOIRLvMXupOuRdZmXuNY2JyHTMYuuHp2dAGYNMQgHulSR1IOx6xHXpNLMtiWhUT0a1PDh+oHSxMEyUA7rpyNudjc3t01jQLTdBe5/wjnWL4VLrahmlTOxqJUxrTV1cFdAjf5u1rLzGux1bhoea4uIm8tjZ4Rjs2TYBsy3tkYki3Kx3Xppp4Rq8P4ilTdL5G+q34HY/f4RzDCKycZglz1CzF97L7rCxAdPsnpyII6GL5ki80UctzosEYejx2bJ0BzL9VtR6Hcfd4RocO4mlTSqk5HbQKdifBrW9DY+ENsMcWi1dbwlXtoYchLpeEGioIbVraH0P6/X4uQAEEEEABBBBAAl5YYWIBHjrFPiXDqFSZQyONRbQHwYbEGLqCGyhGayyV0Km1qjFSZuYaixBsw5gjcRGrEcEsnNSpOmgIIOnkY0mL4GXbtJVg9rMDswG1+h8YpXcro6sh+0NP8Aa2ji8bw2rh55qSbjya3Xft1NShiIta7mYmJVy+8jlRlVR3UuVlhgqkEbAO2h3zRna+rqpuZHmdxwykZUAIJlkgWUWv2cvb6vib9K0YciPjFR/ZSqxJAub5eeu9vDQGK9PHVo+W7ZqU68N5RV+yM9g/E9fRyRLlFWlroBNQtl8FYMDa/I3teGKXjCtSfMnmaGmTFVTdAQFQsVVRyUFj539Y0NTSdouURRvgxBudttdYs0+KVGrORPGNGV24q730ImCY1UyJc2VKZQs5mdwUv3nAVrHkLCJGLVdTXhBPdbSwcoVcvvWB28tPWJMqiVYlyqcnbQQypxGq1ZPQe1TUs6ir9bHszjKtDB86FlUqD2YvZipPzUfCM5NpWmO7tYGYzO3LVyWaw8yY1QoV5i56wxNwxmOik+IH3xFLiFSppJjKbp0/ZSRNouNaoALmWwFh3Byh6TxXUK7OGBzWJBXu3AC3sNjYCKNsNdTc8vj6iLGXTLa+8JPHV7p538SKVGhyitfQcr8cmz2Bcg22XKMovzsb6+MOUxbQgG+/5wlVA2Fo9ilVrTqvNN3Y20UrRVkWeIVPZynf6qkjz5fO0YJqZsxN+8DdT1vr63vFzxTiy5JcovYsLkakm22gufgD8oYwClJAvqF2v05C51ttv1jr+DU1h8M6z3lt2X3uZNROdTJ0NJhFF2aqOe58zFFx3jKU8l202uftMdET1PyBjTy2shPOOE+0TF2n1Zlg/s5bgeBY2BPpe3xi7Thnlr3CpLKtOw1w/UM7NfW7X16tqfnHQ8Gk5QoUAACwAFgAOVozPDuC5Te2/4Rt6KnsNOUahURZ0tQVN13G4OxHMMOakaGJiU8uwnSy1g2WYrbrfYeNrEXB1tFeqxLwyYO0Esi6TiobqGBsCD1s3yhGrqwbaos6+eJaaGxOg/E+n5RmpSqZ6NYBsreeUWsW9SbecPYzXgG5uVlgIBzZydgOpNhaGcJomW8ybYzXtmsbhQL5UUncC++lySbC9hHShkj6j5yzMmFLsNtvv1h0ty6QhN7whDoT11iQYFTNABN+kVU6oKsrA2swII5FbEH4/dDtdNGdFOwBmN5KLD5n5Qw8nMP1ubw5IDquE4is+UsxeY1HRhuPjEyOf+z/FsswyWOj7fxD8x9wjoERNWZDJWZ4y3hsHLvt+v1+tHY8IhBp6DBDSnKbcjt+v184dgAIIIIACCCCAAjxlB3F49ggAgzcEksb5AD1Hd+6E1OCSmllMtr6gjcEbG/nFhBDcqvewtzD03dXK26kqfMHf1GvrEFaYnaxF9Nd+Ub8USBi2UZjubawtKdV2UDyEc/PgNOUm89lfZLZdC7HGyitjHUmBO1jkLeeg+epizHDLMO+yjyFz8Y0UEXKXB8LT3V+7/AMRHPFVZPczi8IWv+08jlBPrfS3laIDyZksHtEbukglVJW3I/CNlBD63CsNUjbLbtoMWIqJ3bv3MJUSA4zKQT4c4rrRt67h5HJZP2b9V2P8AEuxjN1FIc7S5gs663GzDkR+XKOax3CqmGWdO8fp3NLD4tS8rKyCJv9mn63yio4kqhIUAN3m+IH9fwMZlGhKtNU47suSqxSuY3CqiomzpjPJRAXYZiSzsVJXTYZRr0206xvcIp8qAb6A+psYo8IpbDMw7x1jSU7WW+0dxKeay5LRFOMMkfVkDiTFhJksbjuqflHFhSl211JOYnqSx/GN77Q6rPLyX9829BrGYwSlN5YbU9mpPmSxi/hY6XKld3kkdBwSnBlqedvnFuiW5RAw85QByIieGiwyI9vB2oWztqEIcja4XUj1Fx6wh2iNWv+zbytCoCc2CTJk951u0UszSsneAz6lmA/8AM1I8BoNCSZr4bNGuRvG2tvO20V0lhb0hwTLHQ28tDCCIW620NwehuOnWGKibpaJ305XTJNJuvuPa5A+qw3K9OYivqqLNcJNlu9iVRc1yAL6XW2a1+6ddIEFzO1lc3aPYaEhb+C3bTzJ+UW8kXA8iTGNeeTNTxYnf8I1c6cOzNjuAt/MgQ+QMYp2IZXU5Te4I3BvdTHZKabmRWve6g3G2ovHI6iUMmmlrfLr4x0HgnEO0plW4JTTxtuL/ADH8sRy6jJ7GgggghhEImpcQlagc9Dzhcx7CG0kaa3v5/lAA9BBBAAQQQQAEEEEABBBBAAQQQQAEEEEABBBBAARU43hTTSjpbMpsb81O4+Nj6RbQQypCNSLhLZ6CptO6M1W0KyJRmzm0H7q8ydlBPWOXTiZ1QS25bMegHJRfkBYehjfe1OrKSpNts5Y/y5R9zGMbRyv2rHrYjysP+bN8IpywtKhT/bil+ddy/hZuc/My1TlbpDlTUALERZn3mIFXWbiIEX2jK8Z1JZrDUqu38Wg9NITNQSZkl7WUqEPhlC2++GMYdiwmhT2bzOyVuWZMpK+dmv5X6Rc41QBqVmtfKFPysf14RsUVlgkZM3ebZqkPdHlEhJkV+GPmkp/CPuiSph4g87wxWOMhh7LeGK73bDXUafOBCkmTMhZePJ00MxIQSxb3QxIG2xMMO0AiFTJm8VE6taWwmIbMpDKd9VNx6RPLbxVYmLD4w6IpGqCjyRU/RlSRLmGQzSmbtJcxgHV7OwV0JITIbEXWzDnY4RJ7RCyTFmJLe7ABkIFgASrKNO9uuYA21jYcGcNyqjB2kuO7UNMLEbghsqsPtKUUjxAjGYPJ/s+a0osJhlzGRzawdf3gVJNgy6WJMMvqR31sT6yZdCYgYRicynmiYrMNfdGxHMEWuQRFrilH2bum6qx8SRuug8CIpJslla1x2jDMxJv2cs/uqOW25+e0Khx3CRODqrDZgCPUXhyMV7NsWDpMlX92zLc7g6G3qAT4tG1iNqxC1Z2Gp/7vn/T8YdhuevdPlePZR0EIILggggAIIIIACCCCAAggggAIIIIACCCCAAggggAIIIIAMr7ScKM6iZlF2lHPbqlir38ApLfyxzyknHIOZUajn0gghbKSsyWnJxd0Jq69bXLKoH1iF+8j4xnK/Ei5ySQ0yY5yqFBNydgDsfS40ggiNYaEdSxLEzkrGh9pOG/QqXCqL6ueY7DYzFCBm9WmuYiYlpSPr+7HkETxK8SxwJ/2SDwEWJGsEEOHjgMNztQP1yMEEIhRRfS8JmGCCFYiGM33xVY81ivrBBCrcU61wKwOH09v/b+dzf53jFe0rg0S5jV8qYVDMvayzaxbRQy35mwuPXrcgiK9mQLcrqmZ9JEtlqpUkdmizMzCW5moApyl73UqAborG99QRDgwemRSv0iX1IVJ00s22ZyVux0GpJ/GCCHkg7w0sqTVS/8ArE53aYoW0kIpzHKA15pYDWxNh5R1Sz+A8v6x7BDZbjJgZJO5/D5XtDiiwtBBDB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54278" name="Picture 6" descr="http://fanart.tv/fanart/tv/159241/hdclearart/how-the-states-got-their-shapes-509981e79e169.png"/>
          <p:cNvPicPr>
            <a:picLocks noChangeAspect="1" noChangeArrowheads="1"/>
          </p:cNvPicPr>
          <p:nvPr/>
        </p:nvPicPr>
        <p:blipFill>
          <a:blip r:embed="rId2" cstate="print"/>
          <a:srcRect/>
          <a:stretch>
            <a:fillRect/>
          </a:stretch>
        </p:blipFill>
        <p:spPr bwMode="auto">
          <a:xfrm>
            <a:off x="-76200" y="1676399"/>
            <a:ext cx="9144000" cy="5138929"/>
          </a:xfrm>
          <a:prstGeom prst="rect">
            <a:avLst/>
          </a:prstGeom>
          <a:noFill/>
        </p:spPr>
      </p:pic>
      <p:sp>
        <p:nvSpPr>
          <p:cNvPr id="7" name="Rectangle 6"/>
          <p:cNvSpPr/>
          <p:nvPr/>
        </p:nvSpPr>
        <p:spPr>
          <a:xfrm>
            <a:off x="0" y="304800"/>
            <a:ext cx="9144000" cy="1107996"/>
          </a:xfrm>
          <a:prstGeom prst="rect">
            <a:avLst/>
          </a:prstGeom>
          <a:noFill/>
        </p:spPr>
        <p:txBody>
          <a:bodyPr wrap="square" lIns="91440" tIns="45720" rIns="91440" bIns="45720">
            <a:spAutoFit/>
          </a:bodyPr>
          <a:lstStyle/>
          <a:p>
            <a:pPr algn="ctr"/>
            <a:r>
              <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Franklin Gothic Medium" pitchFamily="34" charset="0"/>
                <a:hlinkClick r:id="rId3"/>
              </a:rPr>
              <a:t>TEXAS</a:t>
            </a:r>
            <a:r>
              <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Franklin Gothic Medium" pitchFamily="34" charset="0"/>
              </a:rPr>
              <a:t> AND </a:t>
            </a:r>
            <a:r>
              <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Franklin Gothic Medium" pitchFamily="34" charset="0"/>
                <a:hlinkClick r:id="rId4"/>
              </a:rPr>
              <a:t>CALIFORNIA</a:t>
            </a:r>
            <a:endParaRPr lang="en-US"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Franklin Gothic Medium" pitchFamily="34" charset="0"/>
            </a:endParaRPr>
          </a:p>
        </p:txBody>
      </p:sp>
      <p:sp>
        <p:nvSpPr>
          <p:cNvPr id="8" name="Rectangle 7"/>
          <p:cNvSpPr/>
          <p:nvPr/>
        </p:nvSpPr>
        <p:spPr>
          <a:xfrm>
            <a:off x="6796883" y="1219200"/>
            <a:ext cx="2347117" cy="954107"/>
          </a:xfrm>
          <a:prstGeom prst="rect">
            <a:avLst/>
          </a:prstGeom>
          <a:noFill/>
        </p:spPr>
        <p:txBody>
          <a:bodyPr wrap="none" lIns="91440" tIns="45720" rIns="91440" bIns="45720">
            <a:spAutoFit/>
          </a:bodyPr>
          <a:lstStyle/>
          <a:p>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“Big States”</a:t>
            </a:r>
          </a:p>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(51:50-56:00)</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7046-004-81F316F8"/>
          <p:cNvPicPr>
            <a:picLocks noChangeAspect="1" noChangeArrowheads="1"/>
          </p:cNvPicPr>
          <p:nvPr/>
        </p:nvPicPr>
        <p:blipFill>
          <a:blip r:embed="rId2" cstate="print">
            <a:lum bright="50000" contrast="-50000"/>
          </a:blip>
          <a:srcRect/>
          <a:stretch>
            <a:fillRect/>
          </a:stretch>
        </p:blipFill>
        <p:spPr bwMode="auto">
          <a:xfrm>
            <a:off x="0" y="0"/>
            <a:ext cx="9144000" cy="6858000"/>
          </a:xfrm>
          <a:prstGeom prst="rect">
            <a:avLst/>
          </a:prstGeom>
          <a:noFill/>
          <a:ln w="9525">
            <a:noFill/>
            <a:miter lim="800000"/>
            <a:headEnd/>
            <a:tailEnd/>
          </a:ln>
        </p:spPr>
      </p:pic>
      <p:sp>
        <p:nvSpPr>
          <p:cNvPr id="24577" name="Title 1"/>
          <p:cNvSpPr>
            <a:spLocks noGrp="1"/>
          </p:cNvSpPr>
          <p:nvPr>
            <p:ph type="title"/>
          </p:nvPr>
        </p:nvSpPr>
        <p:spPr>
          <a:xfrm>
            <a:off x="304800" y="304800"/>
            <a:ext cx="8686800" cy="838200"/>
          </a:xfrm>
        </p:spPr>
        <p:txBody>
          <a:bodyPr/>
          <a:lstStyle/>
          <a:p>
            <a:pPr eaLnBrk="1" hangingPunct="1">
              <a:defRPr/>
            </a:pPr>
            <a:r>
              <a:rPr lang="en-US" dirty="0" smtClean="0"/>
              <a:t>Mexican American War</a:t>
            </a:r>
          </a:p>
        </p:txBody>
      </p:sp>
      <p:sp>
        <p:nvSpPr>
          <p:cNvPr id="32772" name="Content Placeholder 2"/>
          <p:cNvSpPr>
            <a:spLocks noGrp="1"/>
          </p:cNvSpPr>
          <p:nvPr>
            <p:ph sz="quarter" idx="1"/>
          </p:nvPr>
        </p:nvSpPr>
        <p:spPr>
          <a:xfrm>
            <a:off x="304800" y="1066800"/>
            <a:ext cx="8534400" cy="5410200"/>
          </a:xfrm>
          <a:solidFill>
            <a:schemeClr val="bg1">
              <a:alpha val="65097"/>
            </a:schemeClr>
          </a:solidFill>
        </p:spPr>
        <p:txBody>
          <a:bodyPr/>
          <a:lstStyle/>
          <a:p>
            <a:pPr eaLnBrk="1" hangingPunct="1"/>
            <a:r>
              <a:rPr lang="en-US" dirty="0" smtClean="0"/>
              <a:t>Polk offers to buy CA from MX for $25m.</a:t>
            </a:r>
          </a:p>
          <a:p>
            <a:pPr lvl="1" eaLnBrk="1" hangingPunct="1"/>
            <a:r>
              <a:rPr lang="en-US" dirty="0" smtClean="0"/>
              <a:t>Rejected due to issues over TX</a:t>
            </a:r>
          </a:p>
          <a:p>
            <a:pPr eaLnBrk="1" hangingPunct="1"/>
            <a:r>
              <a:rPr lang="en-US" dirty="0" smtClean="0"/>
              <a:t>Polk prepares to take by force to “protect American interests”</a:t>
            </a:r>
          </a:p>
          <a:p>
            <a:pPr lvl="1" eaLnBrk="1" hangingPunct="1"/>
            <a:r>
              <a:rPr lang="en-US" dirty="0" smtClean="0"/>
              <a:t>MX beats him to it</a:t>
            </a:r>
          </a:p>
          <a:p>
            <a:pPr eaLnBrk="1" hangingPunct="1"/>
            <a:r>
              <a:rPr lang="en-US" dirty="0" smtClean="0"/>
              <a:t>MEANWHILE…. American settlers in CA fight for independence from MX</a:t>
            </a:r>
          </a:p>
          <a:p>
            <a:pPr lvl="1" eaLnBrk="1" hangingPunct="1"/>
            <a:r>
              <a:rPr lang="en-US" dirty="0" smtClean="0"/>
              <a:t>Led by John C. Frémont</a:t>
            </a:r>
          </a:p>
          <a:p>
            <a:pPr lvl="1" eaLnBrk="1" hangingPunct="1"/>
            <a:r>
              <a:rPr lang="en-US" dirty="0" smtClean="0"/>
              <a:t>Est. a “Republic”, and supported annexation by the U.S. </a:t>
            </a:r>
            <a:endParaRPr lang="en-US" sz="3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animEffect transition="in" filter="fade">
                                      <p:cBhvr>
                                        <p:cTn id="7" dur="500"/>
                                        <p:tgtEl>
                                          <p:spTgt spid="327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72">
                                            <p:txEl>
                                              <p:pRg st="1" end="1"/>
                                            </p:txEl>
                                          </p:spTgt>
                                        </p:tgtEl>
                                        <p:attrNameLst>
                                          <p:attrName>style.visibility</p:attrName>
                                        </p:attrNameLst>
                                      </p:cBhvr>
                                      <p:to>
                                        <p:strVal val="visible"/>
                                      </p:to>
                                    </p:set>
                                    <p:animEffect transition="in" filter="fade">
                                      <p:cBhvr>
                                        <p:cTn id="12" dur="500"/>
                                        <p:tgtEl>
                                          <p:spTgt spid="327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772">
                                            <p:txEl>
                                              <p:pRg st="2" end="2"/>
                                            </p:txEl>
                                          </p:spTgt>
                                        </p:tgtEl>
                                        <p:attrNameLst>
                                          <p:attrName>style.visibility</p:attrName>
                                        </p:attrNameLst>
                                      </p:cBhvr>
                                      <p:to>
                                        <p:strVal val="visible"/>
                                      </p:to>
                                    </p:set>
                                    <p:animEffect transition="in" filter="fade">
                                      <p:cBhvr>
                                        <p:cTn id="17" dur="500"/>
                                        <p:tgtEl>
                                          <p:spTgt spid="327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772">
                                            <p:txEl>
                                              <p:pRg st="3" end="3"/>
                                            </p:txEl>
                                          </p:spTgt>
                                        </p:tgtEl>
                                        <p:attrNameLst>
                                          <p:attrName>style.visibility</p:attrName>
                                        </p:attrNameLst>
                                      </p:cBhvr>
                                      <p:to>
                                        <p:strVal val="visible"/>
                                      </p:to>
                                    </p:set>
                                    <p:animEffect transition="in" filter="fade">
                                      <p:cBhvr>
                                        <p:cTn id="22" dur="500"/>
                                        <p:tgtEl>
                                          <p:spTgt spid="3277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772">
                                            <p:txEl>
                                              <p:pRg st="4" end="4"/>
                                            </p:txEl>
                                          </p:spTgt>
                                        </p:tgtEl>
                                        <p:attrNameLst>
                                          <p:attrName>style.visibility</p:attrName>
                                        </p:attrNameLst>
                                      </p:cBhvr>
                                      <p:to>
                                        <p:strVal val="visible"/>
                                      </p:to>
                                    </p:set>
                                    <p:animEffect transition="in" filter="fade">
                                      <p:cBhvr>
                                        <p:cTn id="27" dur="500"/>
                                        <p:tgtEl>
                                          <p:spTgt spid="3277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772">
                                            <p:txEl>
                                              <p:pRg st="5" end="5"/>
                                            </p:txEl>
                                          </p:spTgt>
                                        </p:tgtEl>
                                        <p:attrNameLst>
                                          <p:attrName>style.visibility</p:attrName>
                                        </p:attrNameLst>
                                      </p:cBhvr>
                                      <p:to>
                                        <p:strVal val="visible"/>
                                      </p:to>
                                    </p:set>
                                    <p:animEffect transition="in" filter="fade">
                                      <p:cBhvr>
                                        <p:cTn id="32" dur="500"/>
                                        <p:tgtEl>
                                          <p:spTgt spid="32772">
                                            <p:txEl>
                                              <p:pRg st="5" end="5"/>
                                            </p:txEl>
                                          </p:spTgt>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2772">
                                            <p:txEl>
                                              <p:pRg st="6" end="6"/>
                                            </p:txEl>
                                          </p:spTgt>
                                        </p:tgtEl>
                                        <p:attrNameLst>
                                          <p:attrName>style.visibility</p:attrName>
                                        </p:attrNameLst>
                                      </p:cBhvr>
                                      <p:to>
                                        <p:strVal val="visible"/>
                                      </p:to>
                                    </p:set>
                                    <p:animEffect transition="in" filter="fade">
                                      <p:cBhvr>
                                        <p:cTn id="36" dur="500"/>
                                        <p:tgtEl>
                                          <p:spTgt spid="3277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7046-004-81F316F8"/>
          <p:cNvPicPr>
            <a:picLocks noChangeAspect="1" noChangeArrowheads="1"/>
          </p:cNvPicPr>
          <p:nvPr/>
        </p:nvPicPr>
        <p:blipFill>
          <a:blip r:embed="rId2" cstate="print">
            <a:lum bright="50000" contrast="-50000"/>
          </a:blip>
          <a:srcRect/>
          <a:stretch>
            <a:fillRect/>
          </a:stretch>
        </p:blipFill>
        <p:spPr bwMode="auto">
          <a:xfrm>
            <a:off x="0" y="0"/>
            <a:ext cx="9144000" cy="6858000"/>
          </a:xfrm>
          <a:prstGeom prst="rect">
            <a:avLst/>
          </a:prstGeom>
          <a:noFill/>
          <a:ln w="9525">
            <a:noFill/>
            <a:miter lim="800000"/>
            <a:headEnd/>
            <a:tailEnd/>
          </a:ln>
        </p:spPr>
      </p:pic>
      <p:sp>
        <p:nvSpPr>
          <p:cNvPr id="23554" name="Title 1"/>
          <p:cNvSpPr>
            <a:spLocks noGrp="1"/>
          </p:cNvSpPr>
          <p:nvPr>
            <p:ph type="title"/>
          </p:nvPr>
        </p:nvSpPr>
        <p:spPr>
          <a:xfrm>
            <a:off x="304800" y="152400"/>
            <a:ext cx="8686800" cy="838200"/>
          </a:xfrm>
        </p:spPr>
        <p:txBody>
          <a:bodyPr>
            <a:normAutofit fontScale="90000"/>
          </a:bodyPr>
          <a:lstStyle/>
          <a:p>
            <a:pPr eaLnBrk="1" hangingPunct="1">
              <a:defRPr/>
            </a:pPr>
            <a:r>
              <a:rPr lang="en-US" dirty="0" smtClean="0"/>
              <a:t>Results of the Mexican American War</a:t>
            </a:r>
          </a:p>
        </p:txBody>
      </p:sp>
      <p:sp>
        <p:nvSpPr>
          <p:cNvPr id="34820" name="Content Placeholder 2"/>
          <p:cNvSpPr>
            <a:spLocks noGrp="1"/>
          </p:cNvSpPr>
          <p:nvPr>
            <p:ph sz="quarter" idx="1"/>
          </p:nvPr>
        </p:nvSpPr>
        <p:spPr>
          <a:xfrm>
            <a:off x="457200" y="990600"/>
            <a:ext cx="8229600" cy="4724400"/>
          </a:xfrm>
          <a:solidFill>
            <a:schemeClr val="bg1">
              <a:alpha val="65097"/>
            </a:schemeClr>
          </a:solidFill>
        </p:spPr>
        <p:txBody>
          <a:bodyPr/>
          <a:lstStyle/>
          <a:p>
            <a:pPr marL="273050" indent="-273050" eaLnBrk="1" hangingPunct="1"/>
            <a:r>
              <a:rPr lang="en-US" sz="2800" dirty="0" smtClean="0"/>
              <a:t>Treaty of Guadalupe Hidalgo:  Gave Texas (officially) and California to America for $15 million.  </a:t>
            </a:r>
          </a:p>
          <a:p>
            <a:pPr marL="273050" indent="-273050" eaLnBrk="1" hangingPunct="1">
              <a:spcBef>
                <a:spcPts val="575"/>
              </a:spcBef>
            </a:pPr>
            <a:r>
              <a:rPr lang="en-US" sz="2800" dirty="0" smtClean="0"/>
              <a:t>Wilmot Proviso: Proposed amendment that stated that the territory from Mexico should remain slave-free. </a:t>
            </a:r>
          </a:p>
          <a:p>
            <a:pPr marL="547688" lvl="1" indent="-273050" eaLnBrk="1" hangingPunct="1">
              <a:spcBef>
                <a:spcPts val="575"/>
              </a:spcBef>
            </a:pPr>
            <a:r>
              <a:rPr lang="en-US" sz="2400" dirty="0" smtClean="0"/>
              <a:t>Crushed by Southerners in the Senate</a:t>
            </a:r>
            <a:endParaRPr lang="en-US" dirty="0"/>
          </a:p>
          <a:p>
            <a:pPr eaLnBrk="1" hangingPunct="1">
              <a:defRPr/>
            </a:pPr>
            <a:r>
              <a:rPr lang="en-US" sz="2800" dirty="0"/>
              <a:t>1848 – </a:t>
            </a:r>
            <a:r>
              <a:rPr lang="en-US" sz="2800" dirty="0" smtClean="0"/>
              <a:t>CA gold rush; allows for CA to bypass the territorial stage and apply for statehood</a:t>
            </a:r>
            <a:endParaRPr lang="en-US" sz="2800" dirty="0"/>
          </a:p>
          <a:p>
            <a:pPr lvl="1" eaLnBrk="1" hangingPunct="1">
              <a:defRPr/>
            </a:pPr>
            <a:r>
              <a:rPr lang="en-US" sz="2400" dirty="0" smtClean="0"/>
              <a:t>Wanted </a:t>
            </a:r>
            <a:r>
              <a:rPr lang="en-US" sz="2400" dirty="0"/>
              <a:t>to join as a free state</a:t>
            </a:r>
          </a:p>
          <a:p>
            <a:pPr lvl="1" eaLnBrk="1" hangingPunct="1">
              <a:defRPr/>
            </a:pPr>
            <a:r>
              <a:rPr lang="en-US" sz="2400" dirty="0"/>
              <a:t>Would have disrupted the 15-15 balance in the </a:t>
            </a:r>
            <a:r>
              <a:rPr lang="en-US" sz="2400" dirty="0" smtClean="0"/>
              <a:t>Senate</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animEffect transition="in" filter="fade">
                                      <p:cBhvr>
                                        <p:cTn id="7" dur="500"/>
                                        <p:tgtEl>
                                          <p:spTgt spid="348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20">
                                            <p:txEl>
                                              <p:pRg st="1" end="1"/>
                                            </p:txEl>
                                          </p:spTgt>
                                        </p:tgtEl>
                                        <p:attrNameLst>
                                          <p:attrName>style.visibility</p:attrName>
                                        </p:attrNameLst>
                                      </p:cBhvr>
                                      <p:to>
                                        <p:strVal val="visible"/>
                                      </p:to>
                                    </p:set>
                                    <p:animEffect transition="in" filter="fade">
                                      <p:cBhvr>
                                        <p:cTn id="12" dur="500"/>
                                        <p:tgtEl>
                                          <p:spTgt spid="348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820">
                                            <p:txEl>
                                              <p:pRg st="2" end="2"/>
                                            </p:txEl>
                                          </p:spTgt>
                                        </p:tgtEl>
                                        <p:attrNameLst>
                                          <p:attrName>style.visibility</p:attrName>
                                        </p:attrNameLst>
                                      </p:cBhvr>
                                      <p:to>
                                        <p:strVal val="visible"/>
                                      </p:to>
                                    </p:set>
                                    <p:animEffect transition="in" filter="fade">
                                      <p:cBhvr>
                                        <p:cTn id="17" dur="500"/>
                                        <p:tgtEl>
                                          <p:spTgt spid="348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820">
                                            <p:txEl>
                                              <p:pRg st="3" end="3"/>
                                            </p:txEl>
                                          </p:spTgt>
                                        </p:tgtEl>
                                        <p:attrNameLst>
                                          <p:attrName>style.visibility</p:attrName>
                                        </p:attrNameLst>
                                      </p:cBhvr>
                                      <p:to>
                                        <p:strVal val="visible"/>
                                      </p:to>
                                    </p:set>
                                    <p:animEffect transition="in" filter="fade">
                                      <p:cBhvr>
                                        <p:cTn id="22" dur="500"/>
                                        <p:tgtEl>
                                          <p:spTgt spid="348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820">
                                            <p:txEl>
                                              <p:pRg st="4" end="4"/>
                                            </p:txEl>
                                          </p:spTgt>
                                        </p:tgtEl>
                                        <p:attrNameLst>
                                          <p:attrName>style.visibility</p:attrName>
                                        </p:attrNameLst>
                                      </p:cBhvr>
                                      <p:to>
                                        <p:strVal val="visible"/>
                                      </p:to>
                                    </p:set>
                                    <p:animEffect transition="in" filter="fade">
                                      <p:cBhvr>
                                        <p:cTn id="27" dur="500"/>
                                        <p:tgtEl>
                                          <p:spTgt spid="348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820">
                                            <p:txEl>
                                              <p:pRg st="5" end="5"/>
                                            </p:txEl>
                                          </p:spTgt>
                                        </p:tgtEl>
                                        <p:attrNameLst>
                                          <p:attrName>style.visibility</p:attrName>
                                        </p:attrNameLst>
                                      </p:cBhvr>
                                      <p:to>
                                        <p:strVal val="visible"/>
                                      </p:to>
                                    </p:set>
                                    <p:animEffect transition="in" filter="fade">
                                      <p:cBhvr>
                                        <p:cTn id="32" dur="500"/>
                                        <p:tgtEl>
                                          <p:spTgt spid="348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7046-004-81F316F8"/>
          <p:cNvPicPr>
            <a:picLocks noChangeAspect="1" noChangeArrowheads="1"/>
          </p:cNvPicPr>
          <p:nvPr/>
        </p:nvPicPr>
        <p:blipFill>
          <a:blip r:embed="rId2" cstate="print">
            <a:lum bright="30000" contrast="-30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pPr>
              <a:defRPr/>
            </a:pPr>
            <a:r>
              <a:rPr lang="en-US" dirty="0" smtClean="0"/>
              <a:t>Compromise of 1850</a:t>
            </a:r>
            <a:endParaRPr lang="en-US" dirty="0"/>
          </a:p>
        </p:txBody>
      </p:sp>
      <p:sp>
        <p:nvSpPr>
          <p:cNvPr id="3" name="Content Placeholder 2"/>
          <p:cNvSpPr>
            <a:spLocks noGrp="1"/>
          </p:cNvSpPr>
          <p:nvPr>
            <p:ph idx="1"/>
          </p:nvPr>
        </p:nvSpPr>
        <p:spPr>
          <a:xfrm>
            <a:off x="457200" y="1295401"/>
            <a:ext cx="8229600" cy="4343400"/>
          </a:xfrm>
          <a:solidFill>
            <a:schemeClr val="bg1">
              <a:alpha val="65000"/>
            </a:schemeClr>
          </a:solidFill>
        </p:spPr>
        <p:txBody>
          <a:bodyPr>
            <a:normAutofit/>
          </a:bodyPr>
          <a:lstStyle/>
          <a:p>
            <a:pPr eaLnBrk="1" hangingPunct="1">
              <a:defRPr/>
            </a:pPr>
            <a:r>
              <a:rPr lang="en-US" sz="2800" dirty="0" smtClean="0"/>
              <a:t>Stricter Fugitive Slave Law (“Bloodhound Bill”): Whites that aided escapees fined or jailed, $5 for freedom-$10 for return for officials.</a:t>
            </a:r>
          </a:p>
          <a:p>
            <a:pPr eaLnBrk="1" hangingPunct="1">
              <a:defRPr/>
            </a:pPr>
            <a:r>
              <a:rPr lang="en-US" sz="2800" dirty="0" smtClean="0"/>
              <a:t>Popular sovereignty in Mexican Cession lands (negates MO Comp.)</a:t>
            </a:r>
          </a:p>
          <a:p>
            <a:pPr eaLnBrk="1" hangingPunct="1">
              <a:defRPr/>
            </a:pPr>
            <a:r>
              <a:rPr lang="en-US" sz="2800" dirty="0" smtClean="0"/>
              <a:t>Admission of CA as a free state</a:t>
            </a:r>
          </a:p>
          <a:p>
            <a:pPr eaLnBrk="1" hangingPunct="1">
              <a:defRPr/>
            </a:pPr>
            <a:r>
              <a:rPr lang="en-US" sz="2800" dirty="0" smtClean="0"/>
              <a:t>The slave</a:t>
            </a:r>
            <a:r>
              <a:rPr lang="en-US" sz="2800" dirty="0" smtClean="0">
                <a:solidFill>
                  <a:schemeClr val="tx2">
                    <a:lumMod val="75000"/>
                  </a:schemeClr>
                </a:solidFill>
              </a:rPr>
              <a:t> </a:t>
            </a:r>
            <a:r>
              <a:rPr lang="en-US" sz="2800" b="1" i="1" dirty="0" smtClean="0">
                <a:solidFill>
                  <a:schemeClr val="tx2">
                    <a:lumMod val="75000"/>
                  </a:schemeClr>
                </a:solidFill>
              </a:rPr>
              <a:t>trade</a:t>
            </a:r>
            <a:r>
              <a:rPr lang="en-US" sz="2800" dirty="0" smtClean="0">
                <a:solidFill>
                  <a:schemeClr val="tx2">
                    <a:lumMod val="75000"/>
                  </a:schemeClr>
                </a:solidFill>
              </a:rPr>
              <a:t> </a:t>
            </a:r>
            <a:r>
              <a:rPr lang="en-US" sz="2800" dirty="0" smtClean="0"/>
              <a:t>was abolished in D.C., symbolically shows that the nation is taking a stance on the subject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Manifest Destiny: Complete</a:t>
            </a:r>
            <a:endParaRPr lang="en-US" dirty="0"/>
          </a:p>
        </p:txBody>
      </p:sp>
      <p:sp>
        <p:nvSpPr>
          <p:cNvPr id="53254" name="Content Placeholder 9"/>
          <p:cNvSpPr>
            <a:spLocks noGrp="1"/>
          </p:cNvSpPr>
          <p:nvPr>
            <p:ph idx="1"/>
          </p:nvPr>
        </p:nvSpPr>
        <p:spPr>
          <a:xfrm>
            <a:off x="304800" y="1447800"/>
            <a:ext cx="8686800" cy="4632325"/>
          </a:xfrm>
        </p:spPr>
        <p:txBody>
          <a:bodyPr/>
          <a:lstStyle/>
          <a:p>
            <a:pPr>
              <a:defRPr/>
            </a:pPr>
            <a:r>
              <a:rPr lang="en-US" dirty="0" smtClean="0">
                <a:solidFill>
                  <a:schemeClr val="tx2">
                    <a:lumMod val="50000"/>
                  </a:schemeClr>
                </a:solidFill>
              </a:rPr>
              <a:t>The Gadsden Purchase: A thin strip of land purchased from Mexico to complete southern Arizona and New Mexico</a:t>
            </a:r>
          </a:p>
          <a:p>
            <a:pPr>
              <a:defRPr/>
            </a:pPr>
            <a:r>
              <a:rPr lang="en-US" dirty="0" smtClean="0">
                <a:solidFill>
                  <a:schemeClr val="tx2">
                    <a:lumMod val="50000"/>
                  </a:schemeClr>
                </a:solidFill>
              </a:rPr>
              <a:t>It was purchased for the intent of building a trans-continental railroad.</a:t>
            </a:r>
          </a:p>
        </p:txBody>
      </p:sp>
      <p:pic>
        <p:nvPicPr>
          <p:cNvPr id="37896" name="Picture 10" descr="http://static.themetapicture.com/media/funny-man-resting-grass-Arizona-hot.jpg"/>
          <p:cNvPicPr>
            <a:picLocks noChangeAspect="1" noChangeArrowheads="1"/>
          </p:cNvPicPr>
          <p:nvPr/>
        </p:nvPicPr>
        <p:blipFill>
          <a:blip r:embed="rId2" cstate="print"/>
          <a:srcRect b="9911"/>
          <a:stretch>
            <a:fillRect/>
          </a:stretch>
        </p:blipFill>
        <p:spPr bwMode="auto">
          <a:xfrm>
            <a:off x="5410200" y="3962400"/>
            <a:ext cx="3429000" cy="2540794"/>
          </a:xfrm>
          <a:prstGeom prst="rect">
            <a:avLst/>
          </a:prstGeom>
          <a:noFill/>
          <a:ln w="9525">
            <a:noFill/>
            <a:miter lim="800000"/>
            <a:headEnd/>
            <a:tailEnd/>
          </a:ln>
          <a:effectLst>
            <a:outerShdw blurRad="76200" dir="13500000" sy="23000" kx="1200000" algn="br"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en-US" dirty="0" smtClean="0"/>
              <a:t>Rise of a “New” Democracy</a:t>
            </a:r>
            <a:endParaRPr lang="en-US" dirty="0"/>
          </a:p>
        </p:txBody>
      </p:sp>
    </p:spTree>
    <p:extLst>
      <p:ext uri="{BB962C8B-B14F-4D97-AF65-F5344CB8AC3E}">
        <p14:creationId xmlns:p14="http://schemas.microsoft.com/office/powerpoint/2010/main" val="167115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le:U.S. Territorial Acquisitions.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Oval 4"/>
          <p:cNvSpPr/>
          <p:nvPr/>
        </p:nvSpPr>
        <p:spPr>
          <a:xfrm rot="16548452">
            <a:off x="1589882" y="3429794"/>
            <a:ext cx="1023937" cy="1978025"/>
          </a:xfrm>
          <a:prstGeom prst="ellipse">
            <a:avLst/>
          </a:prstGeom>
          <a:noFill/>
          <a:ln w="508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000548"/>
          </a:xfrm>
          <a:prstGeom prst="rect">
            <a:avLst/>
          </a:prstGeom>
        </p:spPr>
        <p:txBody>
          <a:bodyPr>
            <a:spAutoFit/>
          </a:bodyPr>
          <a:lstStyle/>
          <a:p>
            <a:pPr algn="ctr">
              <a:defRPr/>
            </a:pPr>
            <a:r>
              <a:rPr lang="en-US" sz="61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Best Treaty in the World!</a:t>
            </a:r>
          </a:p>
        </p:txBody>
      </p:sp>
      <p:pic>
        <p:nvPicPr>
          <p:cNvPr id="39939" name="Picture 6" descr="http://b.vimeocdn.com/ts/570/281/57028196_640.jpg">
            <a:hlinkClick r:id="rId2"/>
          </p:cNvPr>
          <p:cNvPicPr>
            <a:picLocks noChangeAspect="1" noChangeArrowheads="1"/>
          </p:cNvPicPr>
          <p:nvPr/>
        </p:nvPicPr>
        <p:blipFill>
          <a:blip r:embed="rId3" cstate="print"/>
          <a:srcRect b="4411"/>
          <a:stretch>
            <a:fillRect/>
          </a:stretch>
        </p:blipFill>
        <p:spPr bwMode="auto">
          <a:xfrm>
            <a:off x="0" y="1905000"/>
            <a:ext cx="9186863" cy="4953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fontAlgn="auto" hangingPunct="1">
              <a:spcAft>
                <a:spcPts val="0"/>
              </a:spcAft>
              <a:defRPr/>
            </a:pPr>
            <a:r>
              <a:rPr lang="en-US" smtClean="0"/>
              <a:t>The People’s Politics</a:t>
            </a:r>
          </a:p>
        </p:txBody>
      </p:sp>
      <p:sp>
        <p:nvSpPr>
          <p:cNvPr id="3" name="Content Placeholder 2"/>
          <p:cNvSpPr>
            <a:spLocks noGrp="1"/>
          </p:cNvSpPr>
          <p:nvPr>
            <p:ph idx="1"/>
          </p:nvPr>
        </p:nvSpPr>
        <p:spPr>
          <a:xfrm>
            <a:off x="3810000" y="1371600"/>
            <a:ext cx="5181600" cy="5257800"/>
          </a:xfrm>
        </p:spPr>
        <p:txBody>
          <a:bodyPr rtlCol="0">
            <a:normAutofit fontScale="92500" lnSpcReduction="20000"/>
          </a:bodyPr>
          <a:lstStyle/>
          <a:p>
            <a:pPr marL="274320" indent="-274320" eaLnBrk="1" fontAlgn="auto" hangingPunct="1">
              <a:spcBef>
                <a:spcPts val="580"/>
              </a:spcBef>
              <a:spcAft>
                <a:spcPts val="0"/>
              </a:spcAft>
              <a:buFont typeface="Wingdings 2"/>
              <a:buChar char=""/>
              <a:defRPr/>
            </a:pPr>
            <a:r>
              <a:rPr lang="en-US" sz="3500" dirty="0" smtClean="0"/>
              <a:t>The “New Democracy” (an effect of </a:t>
            </a:r>
            <a:r>
              <a:rPr lang="en-US" sz="3500" dirty="0" err="1" smtClean="0"/>
              <a:t>Jacksonian</a:t>
            </a:r>
            <a:r>
              <a:rPr lang="en-US" sz="3500" dirty="0" smtClean="0"/>
              <a:t> Democracy)</a:t>
            </a:r>
          </a:p>
          <a:p>
            <a:pPr marL="674370" lvl="1" indent="-274320" eaLnBrk="1" fontAlgn="auto" hangingPunct="1">
              <a:spcBef>
                <a:spcPts val="580"/>
              </a:spcBef>
              <a:spcAft>
                <a:spcPts val="0"/>
              </a:spcAft>
              <a:buFont typeface="Wingdings 2"/>
              <a:buChar char=""/>
              <a:defRPr/>
            </a:pPr>
            <a:r>
              <a:rPr lang="en-US" sz="3100" dirty="0" smtClean="0"/>
              <a:t>Respected men who rose up from poverty, not born elite.</a:t>
            </a:r>
          </a:p>
          <a:p>
            <a:pPr marL="674370" lvl="1" indent="-274320" eaLnBrk="1" fontAlgn="auto" hangingPunct="1">
              <a:spcBef>
                <a:spcPts val="580"/>
              </a:spcBef>
              <a:spcAft>
                <a:spcPts val="0"/>
              </a:spcAft>
              <a:buFont typeface="Wingdings 2"/>
              <a:buChar char=""/>
              <a:defRPr/>
            </a:pPr>
            <a:r>
              <a:rPr lang="en-US" sz="3100" dirty="0" smtClean="0"/>
              <a:t>Common men voted for men like themselves </a:t>
            </a:r>
          </a:p>
          <a:p>
            <a:pPr marL="674370" lvl="1" indent="-274320" eaLnBrk="1" fontAlgn="auto" hangingPunct="1">
              <a:spcBef>
                <a:spcPts val="580"/>
              </a:spcBef>
              <a:spcAft>
                <a:spcPts val="0"/>
              </a:spcAft>
              <a:buFont typeface="Wingdings 2"/>
              <a:buChar char=""/>
              <a:defRPr/>
            </a:pPr>
            <a:r>
              <a:rPr lang="en-US" sz="3100" dirty="0" smtClean="0"/>
              <a:t>Frontiersmen were elected for their “real-world” know-how; called “coonskin Congressmen” (e.g. Davy Crockett)</a:t>
            </a:r>
          </a:p>
        </p:txBody>
      </p:sp>
      <p:pic>
        <p:nvPicPr>
          <p:cNvPr id="28677" name="Picture 5" descr="http://www.conservapedia.com/images/thumb/c/c4/Chapman_David_Crockett_1834.jpg/300px-Chapman_David_Crockett_1834.jpg"/>
          <p:cNvPicPr>
            <a:picLocks noChangeAspect="1" noChangeArrowheads="1"/>
          </p:cNvPicPr>
          <p:nvPr/>
        </p:nvPicPr>
        <p:blipFill>
          <a:blip r:embed="rId2" cstate="print"/>
          <a:srcRect/>
          <a:stretch>
            <a:fillRect/>
          </a:stretch>
        </p:blipFill>
        <p:spPr bwMode="auto">
          <a:xfrm>
            <a:off x="304800" y="1447800"/>
            <a:ext cx="3352800" cy="5029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1302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linds(horizontal)">
                                      <p:cBhvr>
                                        <p:cTn id="16" dur="500"/>
                                        <p:tgtEl>
                                          <p:spTgt spid="3">
                                            <p:txEl>
                                              <p:pRg st="2" end="2"/>
                                            </p:txEl>
                                          </p:spTgt>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Martin Van Buren’s Administration</a:t>
            </a:r>
            <a:endParaRPr lang="en-US" dirty="0"/>
          </a:p>
        </p:txBody>
      </p:sp>
      <p:sp>
        <p:nvSpPr>
          <p:cNvPr id="11267" name="Content Placeholder 2"/>
          <p:cNvSpPr>
            <a:spLocks noGrp="1"/>
          </p:cNvSpPr>
          <p:nvPr>
            <p:ph sz="half" idx="1"/>
          </p:nvPr>
        </p:nvSpPr>
        <p:spPr>
          <a:xfrm>
            <a:off x="304800" y="1371600"/>
            <a:ext cx="5943600" cy="5181600"/>
          </a:xfrm>
        </p:spPr>
        <p:txBody>
          <a:bodyPr/>
          <a:lstStyle/>
          <a:p>
            <a:pPr marL="273050" indent="-273050" eaLnBrk="1" hangingPunct="1">
              <a:spcBef>
                <a:spcPts val="575"/>
              </a:spcBef>
              <a:buFont typeface="Wingdings 2" pitchFamily="18" charset="2"/>
              <a:buChar char=""/>
            </a:pPr>
            <a:r>
              <a:rPr lang="en-US" sz="4000" dirty="0" smtClean="0"/>
              <a:t>VB hand-selected by Jackson; easily defeated the Whigs</a:t>
            </a:r>
          </a:p>
          <a:p>
            <a:pPr marL="673100" lvl="1" indent="-273050" eaLnBrk="1" hangingPunct="1">
              <a:spcBef>
                <a:spcPts val="575"/>
              </a:spcBef>
              <a:buFont typeface="Wingdings 2" pitchFamily="18" charset="2"/>
              <a:buChar char=""/>
            </a:pPr>
            <a:r>
              <a:rPr lang="en-US" sz="3600" dirty="0" smtClean="0"/>
              <a:t>Smart, crafty, experienced</a:t>
            </a:r>
          </a:p>
          <a:p>
            <a:pPr marL="673100" lvl="1" indent="-273050" eaLnBrk="1" hangingPunct="1">
              <a:spcBef>
                <a:spcPts val="575"/>
              </a:spcBef>
              <a:buFont typeface="Wingdings 2" pitchFamily="18" charset="2"/>
              <a:buChar char=""/>
            </a:pPr>
            <a:r>
              <a:rPr lang="en-US" sz="3600" dirty="0" smtClean="0"/>
              <a:t>Not the “man of the people” like Jackson</a:t>
            </a:r>
          </a:p>
          <a:p>
            <a:pPr marL="673100" lvl="1" indent="-273050" eaLnBrk="1" hangingPunct="1">
              <a:spcBef>
                <a:spcPts val="575"/>
              </a:spcBef>
              <a:buFont typeface="Wingdings 2" pitchFamily="18" charset="2"/>
              <a:buChar char=""/>
            </a:pPr>
            <a:r>
              <a:rPr lang="en-US" sz="3600" dirty="0"/>
              <a:t>F</a:t>
            </a:r>
            <a:r>
              <a:rPr lang="en-US" sz="3600" dirty="0" smtClean="0"/>
              <a:t>irst “American-born”/</a:t>
            </a:r>
          </a:p>
          <a:p>
            <a:pPr marL="673100" lvl="1" indent="-273050" eaLnBrk="1" hangingPunct="1">
              <a:spcBef>
                <a:spcPts val="575"/>
              </a:spcBef>
              <a:buFont typeface="Wingdings 2" pitchFamily="18" charset="2"/>
              <a:buChar char=""/>
            </a:pPr>
            <a:r>
              <a:rPr lang="en-US" sz="3600" dirty="0" smtClean="0"/>
              <a:t>National president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1524000"/>
            <a:ext cx="2743200" cy="3493008"/>
          </a:xfrm>
          <a:prstGeom prst="rect">
            <a:avLst/>
          </a:prstGeom>
        </p:spPr>
      </p:pic>
    </p:spTree>
    <p:extLst>
      <p:ext uri="{BB962C8B-B14F-4D97-AF65-F5344CB8AC3E}">
        <p14:creationId xmlns:p14="http://schemas.microsoft.com/office/powerpoint/2010/main" val="42867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7" dur="500"/>
                                        <p:tgtEl>
                                          <p:spTgt spid="1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2" dur="500"/>
                                        <p:tgtEl>
                                          <p:spTgt spid="11267">
                                            <p:txEl>
                                              <p:pRg st="1" end="1"/>
                                            </p:txEl>
                                          </p:spTgt>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6" dur="500"/>
                                        <p:tgtEl>
                                          <p:spTgt spid="11267">
                                            <p:txEl>
                                              <p:pRg st="2" end="2"/>
                                            </p:txEl>
                                          </p:spTgt>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11267">
                                            <p:txEl>
                                              <p:pRg st="3" end="3"/>
                                            </p:txEl>
                                          </p:spTgt>
                                        </p:tgtEl>
                                        <p:attrNameLst>
                                          <p:attrName>style.visibility</p:attrName>
                                        </p:attrNameLst>
                                      </p:cBhvr>
                                      <p:to>
                                        <p:strVal val="visible"/>
                                      </p:to>
                                    </p:set>
                                    <p:animEffect transition="in" filter="blinds(horizontal)">
                                      <p:cBhvr>
                                        <p:cTn id="20" dur="500"/>
                                        <p:tgtEl>
                                          <p:spTgt spid="11267">
                                            <p:txEl>
                                              <p:pRg st="3" end="3"/>
                                            </p:txEl>
                                          </p:spTgt>
                                        </p:tgtEl>
                                      </p:cBhvr>
                                    </p:animEffect>
                                  </p:childTnLst>
                                </p:cTn>
                              </p:par>
                            </p:childTnLst>
                          </p:cTn>
                        </p:par>
                        <p:par>
                          <p:cTn id="21" fill="hold">
                            <p:stCondLst>
                              <p:cond delay="1500"/>
                            </p:stCondLst>
                            <p:childTnLst>
                              <p:par>
                                <p:cTn id="22" presetID="3" presetClass="entr" presetSubtype="10" fill="hold" grpId="0" nodeType="afterEffect">
                                  <p:stCondLst>
                                    <p:cond delay="0"/>
                                  </p:stCondLst>
                                  <p:childTnLst>
                                    <p:set>
                                      <p:cBhvr>
                                        <p:cTn id="23" dur="1" fill="hold">
                                          <p:stCondLst>
                                            <p:cond delay="0"/>
                                          </p:stCondLst>
                                        </p:cTn>
                                        <p:tgtEl>
                                          <p:spTgt spid="11267">
                                            <p:txEl>
                                              <p:pRg st="4" end="4"/>
                                            </p:txEl>
                                          </p:spTgt>
                                        </p:tgtEl>
                                        <p:attrNameLst>
                                          <p:attrName>style.visibility</p:attrName>
                                        </p:attrNameLst>
                                      </p:cBhvr>
                                      <p:to>
                                        <p:strVal val="visible"/>
                                      </p:to>
                                    </p:set>
                                    <p:animEffect transition="in" filter="blinds(horizontal)">
                                      <p:cBhvr>
                                        <p:cTn id="24" dur="500"/>
                                        <p:tgtEl>
                                          <p:spTgt spid="1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http://www.wallpaperpimper.com/wallpaper/Brand/Money/Gold-Bars-1-QWI7SBL6E8-1400x105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 name="Title 6"/>
          <p:cNvSpPr>
            <a:spLocks noGrp="1"/>
          </p:cNvSpPr>
          <p:nvPr>
            <p:ph type="title"/>
          </p:nvPr>
        </p:nvSpPr>
        <p:spPr>
          <a:xfrm>
            <a:off x="304800" y="381000"/>
            <a:ext cx="8686800" cy="838200"/>
          </a:xfrm>
        </p:spPr>
        <p:txBody>
          <a:bodyPr>
            <a:normAutofit/>
          </a:bodyPr>
          <a:lstStyle/>
          <a:p>
            <a:pPr eaLnBrk="1" hangingPunct="1">
              <a:defRPr/>
            </a:pPr>
            <a:r>
              <a:rPr lang="en-US" dirty="0" smtClean="0">
                <a:solidFill>
                  <a:schemeClr val="bg1"/>
                </a:solidFill>
                <a:effectLst>
                  <a:outerShdw blurRad="38100" dist="38100" dir="2700000" algn="tl">
                    <a:srgbClr val="000000">
                      <a:alpha val="43137"/>
                    </a:srgbClr>
                  </a:outerShdw>
                  <a:reflection blurRad="12700" stA="48000" endA="300" endPos="55000" dir="5400000" sy="-90000" algn="bl" rotWithShape="0"/>
                </a:effectLst>
              </a:rPr>
              <a:t>The $</a:t>
            </a:r>
            <a:r>
              <a:rPr lang="en-US" dirty="0" err="1" smtClean="0">
                <a:solidFill>
                  <a:schemeClr val="bg1"/>
                </a:solidFill>
                <a:effectLst>
                  <a:outerShdw blurRad="38100" dist="38100" dir="2700000" algn="tl">
                    <a:srgbClr val="000000">
                      <a:alpha val="43137"/>
                    </a:srgbClr>
                  </a:outerShdw>
                  <a:reflection blurRad="12700" stA="48000" endA="300" endPos="55000" dir="5400000" sy="-90000" algn="bl" rotWithShape="0"/>
                </a:effectLst>
              </a:rPr>
              <a:t>pe¢ie</a:t>
            </a:r>
            <a:r>
              <a:rPr lang="en-US" dirty="0" smtClean="0">
                <a:solidFill>
                  <a:schemeClr val="bg1"/>
                </a:solidFill>
                <a:effectLst>
                  <a:outerShdw blurRad="38100" dist="38100" dir="2700000" algn="tl">
                    <a:srgbClr val="000000">
                      <a:alpha val="43137"/>
                    </a:srgbClr>
                  </a:outerShdw>
                  <a:reflection blurRad="12700" stA="48000" endA="300" endPos="55000" dir="5400000" sy="-90000" algn="bl" rotWithShape="0"/>
                </a:effectLst>
              </a:rPr>
              <a:t> ¢</a:t>
            </a:r>
            <a:r>
              <a:rPr lang="en-US" dirty="0" err="1" smtClean="0">
                <a:solidFill>
                  <a:schemeClr val="bg1"/>
                </a:solidFill>
                <a:effectLst>
                  <a:outerShdw blurRad="38100" dist="38100" dir="2700000" algn="tl">
                    <a:srgbClr val="000000">
                      <a:alpha val="43137"/>
                    </a:srgbClr>
                  </a:outerShdw>
                  <a:reflection blurRad="12700" stA="48000" endA="300" endPos="55000" dir="5400000" sy="-90000" algn="bl" rotWithShape="0"/>
                </a:effectLst>
              </a:rPr>
              <a:t>ir¢ular</a:t>
            </a:r>
            <a:endParaRPr lang="en-US" dirty="0">
              <a:solidFill>
                <a:schemeClr val="bg1"/>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8" name="Content Placeholder 7"/>
          <p:cNvSpPr>
            <a:spLocks noGrp="1"/>
          </p:cNvSpPr>
          <p:nvPr>
            <p:ph idx="1"/>
          </p:nvPr>
        </p:nvSpPr>
        <p:spPr>
          <a:xfrm>
            <a:off x="304800" y="1295400"/>
            <a:ext cx="5562600" cy="3962400"/>
          </a:xfrm>
          <a:solidFill>
            <a:srgbClr val="FFC000">
              <a:alpha val="70000"/>
            </a:srgbClr>
          </a:solidFill>
        </p:spPr>
        <p:txBody>
          <a:bodyPr/>
          <a:lstStyle/>
          <a:p>
            <a:pPr eaLnBrk="1" hangingPunct="1">
              <a:defRPr/>
            </a:pPr>
            <a:r>
              <a:rPr lang="en-US" sz="1600" dirty="0">
                <a:solidFill>
                  <a:schemeClr val="tx1"/>
                </a:solidFill>
                <a:effectLst>
                  <a:outerShdw blurRad="38100" dist="38100" dir="2700000" algn="tl">
                    <a:srgbClr val="000000">
                      <a:alpha val="43137"/>
                    </a:srgbClr>
                  </a:outerShdw>
                </a:effectLst>
              </a:rPr>
              <a:t>O</a:t>
            </a:r>
            <a:r>
              <a:rPr lang="en-US" sz="1600" dirty="0" smtClean="0">
                <a:solidFill>
                  <a:schemeClr val="tx1"/>
                </a:solidFill>
                <a:effectLst>
                  <a:outerShdw blurRad="38100" dist="38100" dir="2700000" algn="tl">
                    <a:srgbClr val="000000">
                      <a:alpha val="43137"/>
                    </a:srgbClr>
                  </a:outerShdw>
                </a:effectLst>
              </a:rPr>
              <a:t>ver-speculation of former Indian land </a:t>
            </a:r>
          </a:p>
          <a:p>
            <a:pPr lvl="1" eaLnBrk="1" hangingPunct="1">
              <a:defRPr/>
            </a:pPr>
            <a:r>
              <a:rPr lang="en-US" sz="1600" dirty="0" smtClean="0">
                <a:solidFill>
                  <a:schemeClr val="tx1"/>
                </a:solidFill>
                <a:effectLst>
                  <a:outerShdw blurRad="38100" dist="38100" dir="2700000" algn="tl">
                    <a:srgbClr val="000000">
                      <a:alpha val="43137"/>
                    </a:srgbClr>
                  </a:outerShdw>
                </a:effectLst>
              </a:rPr>
              <a:t>Land purchased with </a:t>
            </a:r>
            <a:r>
              <a:rPr lang="en-US" sz="1600" dirty="0">
                <a:solidFill>
                  <a:schemeClr val="tx1"/>
                </a:solidFill>
                <a:effectLst>
                  <a:outerShdw blurRad="38100" dist="38100" dir="2700000" algn="tl">
                    <a:srgbClr val="000000">
                      <a:alpha val="43137"/>
                    </a:srgbClr>
                  </a:outerShdw>
                </a:effectLst>
              </a:rPr>
              <a:t>state-printed paper money not backed by silver or gold (specie)</a:t>
            </a:r>
          </a:p>
          <a:p>
            <a:pPr eaLnBrk="1" hangingPunct="1">
              <a:defRPr/>
            </a:pPr>
            <a:r>
              <a:rPr lang="en-US" sz="1600" dirty="0" smtClean="0">
                <a:solidFill>
                  <a:schemeClr val="tx1"/>
                </a:solidFill>
                <a:effectLst>
                  <a:outerShdw blurRad="38100" dist="38100" dir="2700000" algn="tl">
                    <a:srgbClr val="000000">
                      <a:alpha val="43137"/>
                    </a:srgbClr>
                  </a:outerShdw>
                </a:effectLst>
              </a:rPr>
              <a:t>Specie Circular</a:t>
            </a:r>
          </a:p>
          <a:p>
            <a:pPr lvl="1" eaLnBrk="1" hangingPunct="1">
              <a:defRPr/>
            </a:pPr>
            <a:r>
              <a:rPr lang="en-US" sz="1600" dirty="0" err="1" smtClean="0">
                <a:solidFill>
                  <a:schemeClr val="tx1"/>
                </a:solidFill>
                <a:effectLst>
                  <a:outerShdw blurRad="38100" dist="38100" dir="2700000" algn="tl">
                    <a:srgbClr val="000000">
                      <a:alpha val="43137"/>
                    </a:srgbClr>
                  </a:outerShdw>
                </a:effectLst>
              </a:rPr>
              <a:t>E.Ordered</a:t>
            </a:r>
            <a:r>
              <a:rPr lang="en-US" sz="1600" dirty="0" smtClean="0">
                <a:solidFill>
                  <a:schemeClr val="tx1"/>
                </a:solidFill>
                <a:effectLst>
                  <a:outerShdw blurRad="38100" dist="38100" dir="2700000" algn="tl">
                    <a:srgbClr val="000000">
                      <a:alpha val="43137"/>
                    </a:srgbClr>
                  </a:outerShdw>
                </a:effectLst>
              </a:rPr>
              <a:t> at end of Jackson’s admin.</a:t>
            </a:r>
          </a:p>
          <a:p>
            <a:pPr lvl="1" eaLnBrk="1" hangingPunct="1">
              <a:defRPr/>
            </a:pPr>
            <a:r>
              <a:rPr lang="en-US" sz="1600" dirty="0" smtClean="0">
                <a:solidFill>
                  <a:schemeClr val="tx1"/>
                </a:solidFill>
                <a:effectLst>
                  <a:outerShdw blurRad="38100" dist="38100" dir="2700000" algn="tl">
                    <a:srgbClr val="000000">
                      <a:alpha val="43137"/>
                    </a:srgbClr>
                  </a:outerShdw>
                </a:effectLst>
              </a:rPr>
              <a:t>Required that government owned land be purchased using hard specie (silver/gold).</a:t>
            </a:r>
          </a:p>
          <a:p>
            <a:pPr lvl="1" eaLnBrk="1" hangingPunct="1">
              <a:defRPr/>
            </a:pPr>
            <a:r>
              <a:rPr lang="en-US" sz="1600" dirty="0" smtClean="0">
                <a:solidFill>
                  <a:schemeClr val="tx1"/>
                </a:solidFill>
                <a:effectLst>
                  <a:outerShdw blurRad="38100" dist="38100" dir="2700000" algn="tl">
                    <a:srgbClr val="000000">
                      <a:alpha val="43137"/>
                    </a:srgbClr>
                  </a:outerShdw>
                </a:effectLst>
              </a:rPr>
              <a:t>Devalued paper money, which caused </a:t>
            </a:r>
            <a:r>
              <a:rPr lang="en-US" sz="1600" u="sng" dirty="0" smtClean="0">
                <a:solidFill>
                  <a:schemeClr val="tx1"/>
                </a:solidFill>
                <a:effectLst>
                  <a:outerShdw blurRad="38100" dist="38100" dir="2700000" algn="tl">
                    <a:srgbClr val="000000">
                      <a:alpha val="43137"/>
                    </a:srgbClr>
                  </a:outerShdw>
                </a:effectLst>
              </a:rPr>
              <a:t>wild</a:t>
            </a:r>
            <a:r>
              <a:rPr lang="en-US" sz="1600" dirty="0" smtClean="0">
                <a:solidFill>
                  <a:schemeClr val="tx1"/>
                </a:solidFill>
                <a:effectLst>
                  <a:outerShdw blurRad="38100" dist="38100" dir="2700000" algn="tl">
                    <a:srgbClr val="000000">
                      <a:alpha val="43137"/>
                    </a:srgbClr>
                  </a:outerShdw>
                </a:effectLst>
              </a:rPr>
              <a:t> inflation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276600"/>
            <a:ext cx="3581400" cy="3581400"/>
          </a:xfrm>
          <a:prstGeom prst="rect">
            <a:avLst/>
          </a:prstGeom>
        </p:spPr>
      </p:pic>
    </p:spTree>
    <p:extLst>
      <p:ext uri="{BB962C8B-B14F-4D97-AF65-F5344CB8AC3E}">
        <p14:creationId xmlns:p14="http://schemas.microsoft.com/office/powerpoint/2010/main" val="89709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heckerboard(across)">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checkerboard(across)">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checkerboard(across)">
                                      <p:cBhvr>
                                        <p:cTn id="22" dur="500"/>
                                        <p:tgtEl>
                                          <p:spTgt spid="8">
                                            <p:txEl>
                                              <p:pRg st="3" end="3"/>
                                            </p:txEl>
                                          </p:spTgt>
                                        </p:tgtEl>
                                      </p:cBhvr>
                                    </p:animEffect>
                                  </p:childTnLst>
                                </p:cTn>
                              </p:par>
                            </p:childTnLst>
                          </p:cTn>
                        </p:par>
                        <p:par>
                          <p:cTn id="23" fill="hold">
                            <p:stCondLst>
                              <p:cond delay="500"/>
                            </p:stCondLst>
                            <p:childTnLst>
                              <p:par>
                                <p:cTn id="24" presetID="5" presetClass="entr" presetSubtype="10" fill="hold" nodeType="after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checkerboard(across)">
                                      <p:cBhvr>
                                        <p:cTn id="26" dur="500"/>
                                        <p:tgtEl>
                                          <p:spTgt spid="8">
                                            <p:txEl>
                                              <p:pRg st="4" end="4"/>
                                            </p:txEl>
                                          </p:spTgt>
                                        </p:tgtEl>
                                      </p:cBhvr>
                                    </p:animEffect>
                                  </p:childTnLst>
                                </p:cTn>
                              </p:par>
                            </p:childTnLst>
                          </p:cTn>
                        </p:par>
                        <p:par>
                          <p:cTn id="27" fill="hold">
                            <p:stCondLst>
                              <p:cond delay="1000"/>
                            </p:stCondLst>
                            <p:childTnLst>
                              <p:par>
                                <p:cTn id="28" presetID="5" presetClass="entr" presetSubtype="10" fill="hold" nodeType="after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Effect transition="in" filter="checkerboard(across)">
                                      <p:cBhvr>
                                        <p:cTn id="30"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ivorce_storylead_narrowweb__300x450,0"/>
          <p:cNvPicPr>
            <a:picLocks noChangeAspect="1" noChangeArrowheads="1"/>
          </p:cNvPicPr>
          <p:nvPr/>
        </p:nvPicPr>
        <p:blipFill>
          <a:blip r:embed="rId2" cstate="print"/>
          <a:srcRect/>
          <a:stretch>
            <a:fillRect/>
          </a:stretch>
        </p:blipFill>
        <p:spPr bwMode="auto">
          <a:xfrm>
            <a:off x="228600" y="3048000"/>
            <a:ext cx="2438400" cy="365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338" name="Title 1"/>
          <p:cNvSpPr>
            <a:spLocks noGrp="1"/>
          </p:cNvSpPr>
          <p:nvPr>
            <p:ph type="title"/>
          </p:nvPr>
        </p:nvSpPr>
        <p:spPr/>
        <p:txBody>
          <a:bodyPr/>
          <a:lstStyle/>
          <a:p>
            <a:pPr algn="r" eaLnBrk="1" fontAlgn="auto" hangingPunct="1">
              <a:spcAft>
                <a:spcPts val="0"/>
              </a:spcAft>
              <a:defRPr/>
            </a:pPr>
            <a:r>
              <a:rPr lang="en-US" sz="4400" dirty="0" smtClean="0"/>
              <a:t>Panic of 1837</a:t>
            </a:r>
          </a:p>
        </p:txBody>
      </p:sp>
      <p:sp>
        <p:nvSpPr>
          <p:cNvPr id="6" name="Content Placeholder 5"/>
          <p:cNvSpPr>
            <a:spLocks noGrp="1"/>
          </p:cNvSpPr>
          <p:nvPr>
            <p:ph idx="1"/>
          </p:nvPr>
        </p:nvSpPr>
        <p:spPr>
          <a:xfrm>
            <a:off x="2819400" y="1295400"/>
            <a:ext cx="6172200" cy="5257799"/>
          </a:xfrm>
        </p:spPr>
        <p:txBody>
          <a:bodyPr/>
          <a:lstStyle/>
          <a:p>
            <a:pPr eaLnBrk="1" hangingPunct="1">
              <a:spcBef>
                <a:spcPts val="0"/>
              </a:spcBef>
              <a:spcAft>
                <a:spcPts val="0"/>
              </a:spcAft>
              <a:defRPr/>
            </a:pPr>
            <a:r>
              <a:rPr lang="en-US" b="1" dirty="0" smtClean="0"/>
              <a:t>Causes of the Panic</a:t>
            </a:r>
          </a:p>
          <a:p>
            <a:pPr marL="747522" lvl="1" eaLnBrk="1" fontAlgn="auto" hangingPunct="1">
              <a:spcBef>
                <a:spcPts val="0"/>
              </a:spcBef>
              <a:spcAft>
                <a:spcPts val="0"/>
              </a:spcAft>
              <a:defRPr/>
            </a:pPr>
            <a:r>
              <a:rPr lang="en-US" dirty="0" smtClean="0"/>
              <a:t>Over-speculation, esp. land</a:t>
            </a:r>
          </a:p>
          <a:p>
            <a:pPr marL="747522" lvl="1" eaLnBrk="1" fontAlgn="auto" hangingPunct="1">
              <a:spcBef>
                <a:spcPts val="0"/>
              </a:spcBef>
              <a:spcAft>
                <a:spcPts val="0"/>
              </a:spcAft>
              <a:defRPr/>
            </a:pPr>
            <a:r>
              <a:rPr lang="en-US" dirty="0" smtClean="0"/>
              <a:t>Bank War</a:t>
            </a:r>
          </a:p>
          <a:p>
            <a:pPr marL="747522" lvl="1" eaLnBrk="1" fontAlgn="auto" hangingPunct="1">
              <a:spcBef>
                <a:spcPts val="0"/>
              </a:spcBef>
              <a:spcAft>
                <a:spcPts val="0"/>
              </a:spcAft>
              <a:defRPr/>
            </a:pPr>
            <a:r>
              <a:rPr lang="en-US" dirty="0" smtClean="0"/>
              <a:t>Specie circular</a:t>
            </a:r>
          </a:p>
          <a:p>
            <a:pPr marL="747522" lvl="1" eaLnBrk="1" fontAlgn="auto" hangingPunct="1">
              <a:spcBef>
                <a:spcPts val="0"/>
              </a:spcBef>
              <a:spcAft>
                <a:spcPts val="0"/>
              </a:spcAft>
              <a:defRPr/>
            </a:pPr>
            <a:r>
              <a:rPr lang="en-US" dirty="0" smtClean="0"/>
              <a:t>Crop failure</a:t>
            </a:r>
          </a:p>
          <a:p>
            <a:pPr marL="747522" lvl="1" eaLnBrk="1" fontAlgn="auto" hangingPunct="1">
              <a:spcBef>
                <a:spcPts val="0"/>
              </a:spcBef>
              <a:spcAft>
                <a:spcPts val="0"/>
              </a:spcAft>
              <a:defRPr/>
            </a:pPr>
            <a:r>
              <a:rPr lang="en-US" dirty="0" smtClean="0"/>
              <a:t>Failure of two British banks</a:t>
            </a:r>
          </a:p>
          <a:p>
            <a:pPr marL="347472" eaLnBrk="1" hangingPunct="1">
              <a:spcBef>
                <a:spcPts val="0"/>
              </a:spcBef>
              <a:spcAft>
                <a:spcPts val="0"/>
              </a:spcAft>
              <a:defRPr/>
            </a:pPr>
            <a:r>
              <a:rPr lang="en-US" dirty="0" smtClean="0"/>
              <a:t>Van Buren is blamed</a:t>
            </a:r>
          </a:p>
          <a:p>
            <a:pPr marL="347472" eaLnBrk="1" hangingPunct="1">
              <a:spcBef>
                <a:spcPts val="0"/>
              </a:spcBef>
              <a:spcAft>
                <a:spcPts val="0"/>
              </a:spcAft>
              <a:defRPr/>
            </a:pPr>
            <a:r>
              <a:rPr lang="en-US" dirty="0" smtClean="0"/>
              <a:t>"</a:t>
            </a:r>
            <a:r>
              <a:rPr lang="en-US" dirty="0"/>
              <a:t>Divorce Bill“:  Set up an </a:t>
            </a:r>
            <a:r>
              <a:rPr lang="en-US" dirty="0" smtClean="0"/>
              <a:t>independent treasury </a:t>
            </a:r>
          </a:p>
          <a:p>
            <a:pPr marL="747522" lvl="1" eaLnBrk="1" hangingPunct="1">
              <a:spcBef>
                <a:spcPts val="0"/>
              </a:spcBef>
              <a:spcAft>
                <a:spcPts val="0"/>
              </a:spcAft>
              <a:defRPr/>
            </a:pPr>
            <a:r>
              <a:rPr lang="en-US" dirty="0" smtClean="0"/>
              <a:t>Provides stability outside of the banking world</a:t>
            </a:r>
            <a:endParaRPr lang="en-US" dirty="0"/>
          </a:p>
        </p:txBody>
      </p:sp>
      <p:pic>
        <p:nvPicPr>
          <p:cNvPr id="24582" name="Picture 6" descr="http://bearingdrift.com/wp-content/uploads/panic.jpg"/>
          <p:cNvPicPr>
            <a:picLocks noChangeAspect="1" noChangeArrowheads="1"/>
          </p:cNvPicPr>
          <p:nvPr/>
        </p:nvPicPr>
        <p:blipFill>
          <a:blip r:embed="rId3" cstate="print"/>
          <a:srcRect/>
          <a:stretch>
            <a:fillRect/>
          </a:stretch>
        </p:blipFill>
        <p:spPr bwMode="auto">
          <a:xfrm>
            <a:off x="228601" y="228600"/>
            <a:ext cx="2285999" cy="32379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8754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heckerboard(across)">
                                      <p:cBhvr>
                                        <p:cTn id="12" dur="500"/>
                                        <p:tgtEl>
                                          <p:spTgt spid="6">
                                            <p:txEl>
                                              <p:pRg st="1" end="1"/>
                                            </p:txEl>
                                          </p:spTgt>
                                        </p:tgtEl>
                                      </p:cBhvr>
                                    </p:animEffect>
                                  </p:childTnLst>
                                </p:cTn>
                              </p:par>
                            </p:childTnLst>
                          </p:cTn>
                        </p:par>
                        <p:par>
                          <p:cTn id="13" fill="hold">
                            <p:stCondLst>
                              <p:cond delay="500"/>
                            </p:stCondLst>
                            <p:childTnLst>
                              <p:par>
                                <p:cTn id="14" presetID="5" presetClass="entr" presetSubtype="10" fill="hold" nodeType="after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checkerboard(across)">
                                      <p:cBhvr>
                                        <p:cTn id="16" dur="500"/>
                                        <p:tgtEl>
                                          <p:spTgt spid="6">
                                            <p:txEl>
                                              <p:pRg st="2" end="2"/>
                                            </p:txEl>
                                          </p:spTgt>
                                        </p:tgtEl>
                                      </p:cBhvr>
                                    </p:animEffect>
                                  </p:childTnLst>
                                </p:cTn>
                              </p:par>
                            </p:childTnLst>
                          </p:cTn>
                        </p:par>
                        <p:par>
                          <p:cTn id="17" fill="hold">
                            <p:stCondLst>
                              <p:cond delay="1000"/>
                            </p:stCondLst>
                            <p:childTnLst>
                              <p:par>
                                <p:cTn id="18" presetID="5" presetClass="entr" presetSubtype="10" fill="hold" nodeType="after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checkerboard(across)">
                                      <p:cBhvr>
                                        <p:cTn id="20" dur="500"/>
                                        <p:tgtEl>
                                          <p:spTgt spid="6">
                                            <p:txEl>
                                              <p:pRg st="3" end="3"/>
                                            </p:txEl>
                                          </p:spTgt>
                                        </p:tgtEl>
                                      </p:cBhvr>
                                    </p:animEffect>
                                  </p:childTnLst>
                                </p:cTn>
                              </p:par>
                            </p:childTnLst>
                          </p:cTn>
                        </p:par>
                        <p:par>
                          <p:cTn id="21" fill="hold">
                            <p:stCondLst>
                              <p:cond delay="1500"/>
                            </p:stCondLst>
                            <p:childTnLst>
                              <p:par>
                                <p:cTn id="22" presetID="5" presetClass="entr" presetSubtype="10" fill="hold" nodeType="after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checkerboard(across)">
                                      <p:cBhvr>
                                        <p:cTn id="24" dur="500"/>
                                        <p:tgtEl>
                                          <p:spTgt spid="6">
                                            <p:txEl>
                                              <p:pRg st="4" end="4"/>
                                            </p:txEl>
                                          </p:spTgt>
                                        </p:tgtEl>
                                      </p:cBhvr>
                                    </p:animEffect>
                                  </p:childTnLst>
                                </p:cTn>
                              </p:par>
                            </p:childTnLst>
                          </p:cTn>
                        </p:par>
                        <p:par>
                          <p:cTn id="25" fill="hold">
                            <p:stCondLst>
                              <p:cond delay="2000"/>
                            </p:stCondLst>
                            <p:childTnLst>
                              <p:par>
                                <p:cTn id="26" presetID="5" presetClass="entr" presetSubtype="10" fill="hold" nodeType="after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checkerboard(across)">
                                      <p:cBhvr>
                                        <p:cTn id="28" dur="500"/>
                                        <p:tgtEl>
                                          <p:spTgt spid="6">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Effect transition="in" filter="checkerboard(across)">
                                      <p:cBhvr>
                                        <p:cTn id="33" dur="500"/>
                                        <p:tgtEl>
                                          <p:spTgt spid="6">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6">
                                            <p:txEl>
                                              <p:pRg st="7" end="7"/>
                                            </p:txEl>
                                          </p:spTgt>
                                        </p:tgtEl>
                                        <p:attrNameLst>
                                          <p:attrName>style.visibility</p:attrName>
                                        </p:attrNameLst>
                                      </p:cBhvr>
                                      <p:to>
                                        <p:strVal val="visible"/>
                                      </p:to>
                                    </p:set>
                                    <p:animEffect transition="in" filter="checkerboard(across)">
                                      <p:cBhvr>
                                        <p:cTn id="38" dur="500"/>
                                        <p:tgtEl>
                                          <p:spTgt spid="6">
                                            <p:txEl>
                                              <p:pRg st="7" end="7"/>
                                            </p:txEl>
                                          </p:spTgt>
                                        </p:tgtEl>
                                      </p:cBhvr>
                                    </p:animEffect>
                                  </p:childTnLst>
                                </p:cTn>
                              </p:par>
                            </p:childTnLst>
                          </p:cTn>
                        </p:par>
                        <p:par>
                          <p:cTn id="39" fill="hold">
                            <p:stCondLst>
                              <p:cond delay="500"/>
                            </p:stCondLst>
                            <p:childTnLst>
                              <p:par>
                                <p:cTn id="40" presetID="5" presetClass="entr" presetSubtype="10" fill="hold" nodeType="after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checkerboard(across)">
                                      <p:cBhvr>
                                        <p:cTn id="4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img-fotki.yandex.ru/get/3908/vtulkinoleg.3cd/0_33ec6_94e74e91_L"/>
          <p:cNvPicPr>
            <a:picLocks noChangeAspect="1" noChangeArrowheads="1"/>
          </p:cNvPicPr>
          <p:nvPr/>
        </p:nvPicPr>
        <p:blipFill>
          <a:blip r:embed="rId2" cstate="print"/>
          <a:srcRect/>
          <a:stretch>
            <a:fillRect/>
          </a:stretch>
        </p:blipFill>
        <p:spPr bwMode="auto">
          <a:xfrm>
            <a:off x="0" y="-15875"/>
            <a:ext cx="4495800" cy="6873875"/>
          </a:xfrm>
          <a:prstGeom prst="rect">
            <a:avLst/>
          </a:prstGeom>
          <a:noFill/>
          <a:ln w="9525">
            <a:noFill/>
            <a:miter lim="800000"/>
            <a:headEnd/>
            <a:tailEnd/>
          </a:ln>
        </p:spPr>
      </p:pic>
      <p:sp>
        <p:nvSpPr>
          <p:cNvPr id="4" name="Title 3"/>
          <p:cNvSpPr>
            <a:spLocks noGrp="1"/>
          </p:cNvSpPr>
          <p:nvPr>
            <p:ph type="title"/>
          </p:nvPr>
        </p:nvSpPr>
        <p:spPr>
          <a:xfrm>
            <a:off x="4648200" y="457200"/>
            <a:ext cx="4343400" cy="838200"/>
          </a:xfrm>
        </p:spPr>
        <p:txBody>
          <a:bodyPr/>
          <a:lstStyle/>
          <a:p>
            <a:r>
              <a:rPr lang="en-US" dirty="0" smtClean="0"/>
              <a:t>Election of 1840</a:t>
            </a:r>
            <a:endParaRPr lang="en-US" dirty="0"/>
          </a:p>
        </p:txBody>
      </p:sp>
      <p:sp>
        <p:nvSpPr>
          <p:cNvPr id="6" name="Content Placeholder 5"/>
          <p:cNvSpPr>
            <a:spLocks noGrp="1"/>
          </p:cNvSpPr>
          <p:nvPr>
            <p:ph idx="1"/>
          </p:nvPr>
        </p:nvSpPr>
        <p:spPr>
          <a:xfrm>
            <a:off x="4495800" y="1295400"/>
            <a:ext cx="4495800" cy="4784725"/>
          </a:xfrm>
        </p:spPr>
        <p:txBody>
          <a:bodyPr/>
          <a:lstStyle/>
          <a:p>
            <a:pPr marL="273050" indent="-273050">
              <a:buFont typeface="Arial" charset="0"/>
              <a:buChar char="•"/>
            </a:pPr>
            <a:r>
              <a:rPr lang="en-US" sz="2800" dirty="0" smtClean="0"/>
              <a:t>WHH </a:t>
            </a:r>
            <a:r>
              <a:rPr lang="en-US" sz="2800" dirty="0"/>
              <a:t>nicknamed “Old Tippecanoe” </a:t>
            </a:r>
            <a:endParaRPr lang="en-US" sz="2800" dirty="0" smtClean="0"/>
          </a:p>
          <a:p>
            <a:pPr marL="273050" indent="-273050">
              <a:buFont typeface="Arial" charset="0"/>
              <a:buChar char="•"/>
            </a:pPr>
            <a:r>
              <a:rPr lang="en-US" sz="2800" dirty="0" smtClean="0"/>
              <a:t>Lampooned in newspapers as a </a:t>
            </a:r>
            <a:r>
              <a:rPr lang="en-US" sz="2800" dirty="0"/>
              <a:t>poor old farmer who should be content with a pension, log cabin, and a barrel of hard cider</a:t>
            </a:r>
            <a:r>
              <a:rPr lang="en-US" sz="2800" dirty="0" smtClean="0"/>
              <a:t>.</a:t>
            </a:r>
          </a:p>
          <a:p>
            <a:pPr marL="273050" indent="-273050">
              <a:buFont typeface="Arial" charset="0"/>
              <a:buChar char="•"/>
            </a:pPr>
            <a:r>
              <a:rPr lang="en-US" sz="2800" dirty="0" smtClean="0"/>
              <a:t>Whigs’ response: WHH is a “man of the people”, VB is a pompous aristocrat</a:t>
            </a:r>
          </a:p>
          <a:p>
            <a:pPr marL="673100" lvl="1" indent="-273050">
              <a:buFont typeface="Arial" charset="0"/>
              <a:buChar char="•"/>
            </a:pPr>
            <a:r>
              <a:rPr lang="en-US" sz="2400" i="1" dirty="0" smtClean="0"/>
              <a:t>Tippecanoe and Tyler Too!</a:t>
            </a:r>
            <a:endParaRPr lang="en-US" sz="2400" i="1" dirty="0"/>
          </a:p>
        </p:txBody>
      </p:sp>
    </p:spTree>
    <p:extLst>
      <p:ext uri="{BB962C8B-B14F-4D97-AF65-F5344CB8AC3E}">
        <p14:creationId xmlns:p14="http://schemas.microsoft.com/office/powerpoint/2010/main" val="158012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dissolve">
                                      <p:cBhvr>
                                        <p:cTn id="2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2474</TotalTime>
  <Words>1647</Words>
  <Application>Microsoft Office PowerPoint</Application>
  <PresentationFormat>On-screen Show (4:3)</PresentationFormat>
  <Paragraphs>230</Paragraphs>
  <Slides>41</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Arial Black</vt:lpstr>
      <vt:lpstr>Bernard MT Condensed</vt:lpstr>
      <vt:lpstr>Calibri</vt:lpstr>
      <vt:lpstr>Castellar</vt:lpstr>
      <vt:lpstr>Century Schoolbook</vt:lpstr>
      <vt:lpstr>Franklin Gothic Book</vt:lpstr>
      <vt:lpstr>Franklin Gothic Medium</vt:lpstr>
      <vt:lpstr>Wingdings</vt:lpstr>
      <vt:lpstr>Wingdings 2</vt:lpstr>
      <vt:lpstr>Trek</vt:lpstr>
      <vt:lpstr>Bell Ringer</vt:lpstr>
      <vt:lpstr>Manifest Destiny</vt:lpstr>
      <vt:lpstr>PowerPoint Presentation</vt:lpstr>
      <vt:lpstr>Rise of a “New” Democracy</vt:lpstr>
      <vt:lpstr>The People’s Politics</vt:lpstr>
      <vt:lpstr>Martin Van Buren’s Administration</vt:lpstr>
      <vt:lpstr>The $pe¢ie ¢ir¢ular</vt:lpstr>
      <vt:lpstr>Panic of 1837</vt:lpstr>
      <vt:lpstr>Election of 1840</vt:lpstr>
      <vt:lpstr>PowerPoint Presentation</vt:lpstr>
      <vt:lpstr>Martin Van Buren</vt:lpstr>
      <vt:lpstr>William Henry Harrison</vt:lpstr>
      <vt:lpstr>A President Without A Party</vt:lpstr>
      <vt:lpstr>John Tyler</vt:lpstr>
      <vt:lpstr>PowerPoint Presentation</vt:lpstr>
      <vt:lpstr>PowerPoint Presentation</vt:lpstr>
      <vt:lpstr>PowerPoint Presentation</vt:lpstr>
      <vt:lpstr>PowerPoint Presentation</vt:lpstr>
      <vt:lpstr>The Florida Cession</vt:lpstr>
      <vt:lpstr>PowerPoint Presentation</vt:lpstr>
      <vt:lpstr>Missouri is a Sticky Subject</vt:lpstr>
      <vt:lpstr>PowerPoint Presentation</vt:lpstr>
      <vt:lpstr>PowerPoint Presentation</vt:lpstr>
      <vt:lpstr>PowerPoint Presentation</vt:lpstr>
      <vt:lpstr>PowerPoint Presentation</vt:lpstr>
      <vt:lpstr>PowerPoint Presentation</vt:lpstr>
      <vt:lpstr>Synthesis</vt:lpstr>
      <vt:lpstr>PowerPoint Presentation</vt:lpstr>
      <vt:lpstr>A War of Words with Britain</vt:lpstr>
      <vt:lpstr>PowerPoint Presentation</vt:lpstr>
      <vt:lpstr>Election of 1844</vt:lpstr>
      <vt:lpstr>Goals of James K. Polk</vt:lpstr>
      <vt:lpstr>Oregon Fever</vt:lpstr>
      <vt:lpstr>54°40’ or FIGHT!</vt:lpstr>
      <vt:lpstr>PowerPoint Presentation</vt:lpstr>
      <vt:lpstr>Mexican American War</vt:lpstr>
      <vt:lpstr>Results of the Mexican American War</vt:lpstr>
      <vt:lpstr>Compromise of 1850</vt:lpstr>
      <vt:lpstr>Manifest Destiny: Complete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mchanrahan</dc:creator>
  <cp:lastModifiedBy>David Cummings</cp:lastModifiedBy>
  <cp:revision>63</cp:revision>
  <dcterms:created xsi:type="dcterms:W3CDTF">2011-10-19T14:39:30Z</dcterms:created>
  <dcterms:modified xsi:type="dcterms:W3CDTF">2016-09-29T20:24:06Z</dcterms:modified>
</cp:coreProperties>
</file>