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331" r:id="rId8"/>
    <p:sldId id="265" r:id="rId9"/>
    <p:sldId id="281" r:id="rId10"/>
    <p:sldId id="310" r:id="rId11"/>
    <p:sldId id="288" r:id="rId12"/>
    <p:sldId id="290" r:id="rId13"/>
    <p:sldId id="278" r:id="rId14"/>
    <p:sldId id="294" r:id="rId15"/>
    <p:sldId id="295" r:id="rId16"/>
    <p:sldId id="296" r:id="rId17"/>
    <p:sldId id="297" r:id="rId18"/>
    <p:sldId id="325" r:id="rId19"/>
    <p:sldId id="312" r:id="rId20"/>
    <p:sldId id="319" r:id="rId21"/>
    <p:sldId id="328" r:id="rId22"/>
    <p:sldId id="329" r:id="rId23"/>
    <p:sldId id="332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F55"/>
    <a:srgbClr val="996633"/>
    <a:srgbClr val="336699"/>
    <a:srgbClr val="BB190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95" d="100"/>
          <a:sy n="95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B70181-F02F-4C66-99E2-8B5A8991E88C}" type="datetimeFigureOut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8EB0AE-BFD3-4B4F-8447-88C710A6C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2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Anglican Church was the official religion of England at the time.  Catholics paid double taxes, could not worship in public, or hold political office.  A couple could not be legally married by a Catholic priest.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5F33-58F0-4567-8057-52DB09D5B16A}" type="datetime1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174700A9-0C6E-44CF-B376-2CE7B7D2D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CED2-447D-4AA0-94DF-83B10B93B453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0610-11D5-4977-9FC7-6AA347736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AD2D-53F5-44CD-87ED-E9C92CC449E1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434F-0DA9-45CD-8A91-DEDC1D340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7BCF-19F2-4B6C-ADA9-58FB36188356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BAC8-7621-4895-9D14-EDF3B9405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948B-BDEB-4383-9270-1BCBB4AE1654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12B24B-B474-4D67-8ACB-B5AB89244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75E4-AD36-4320-A155-7181A473714A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4B87-20C8-4A4A-971A-E69194E4D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E0BD-6753-4581-8E86-52DBE322A152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78F7-52D2-473C-BFF2-6731B5419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F979-DF40-4C91-ACA6-FB379FFDC2D8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FBFD-9586-4B7D-88B0-C388C1038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8612-300E-4ABD-9822-0027FAD1D3BA}" type="datetime1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D48C-601A-4AC2-9EBF-8931DF3D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09E9-CFA8-4706-A404-52D766E74FA1}" type="datetime1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8C78-7EA6-458F-BC32-0E88FEDC1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BA8D-7F99-4EF5-8374-4D146E0C0EBD}" type="datetime1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D58C-DD75-437A-94B9-5D8FB3FE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6938731-4FD0-431A-9833-81C0C8CDC9D1}" type="datetime1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FD6C3A-2E5B-4581-8E02-995477B89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9" r:id="rId2"/>
    <p:sldLayoutId id="2147484131" r:id="rId3"/>
    <p:sldLayoutId id="2147484128" r:id="rId4"/>
    <p:sldLayoutId id="2147484127" r:id="rId5"/>
    <p:sldLayoutId id="2147484126" r:id="rId6"/>
    <p:sldLayoutId id="2147484132" r:id="rId7"/>
    <p:sldLayoutId id="2147484133" r:id="rId8"/>
    <p:sldLayoutId id="2147484134" r:id="rId9"/>
    <p:sldLayoutId id="2147484125" r:id="rId10"/>
    <p:sldLayoutId id="214748413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8847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hyperlink" Target="http://historymatters.gmu.edu/d/647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c/c8/1622_massacre_jamestown_de_Bry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DmptRKf7I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fl.net/exhibits/lordsbaltimore/images/georgecalvert.t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dirty="0" smtClean="0">
                <a:latin typeface="Bell MT"/>
                <a:cs typeface="Bell MT"/>
              </a:rPr>
              <a:t>The Southern Colonies</a:t>
            </a:r>
            <a:endParaRPr lang="en-US" sz="7000" dirty="0">
              <a:latin typeface="Bell MT"/>
              <a:cs typeface="Bell MT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Reading: </a:t>
            </a:r>
            <a:r>
              <a:rPr lang="en-US" i="1" dirty="0"/>
              <a:t>“</a:t>
            </a:r>
            <a:r>
              <a:rPr lang="en-US" i="1" dirty="0">
                <a:hlinkClick r:id="rId2"/>
              </a:rPr>
              <a:t>Our Plantation is Very Weak</a:t>
            </a:r>
            <a:r>
              <a:rPr lang="en-US" i="1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67E59-94A9-4E48-B786-2F1602294D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http://www.farmvillefreak.com/images/facebook_farmville_freak_withered_crop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362200" y="1676399"/>
            <a:ext cx="4343400" cy="5011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81354" y="2057400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HIPPO TIME</a:t>
            </a:r>
          </a:p>
          <a:p>
            <a:pPr algn="ctr"/>
            <a:r>
              <a:rPr lang="en-US" dirty="0" smtClean="0"/>
              <a:t>Take 10-15 minutes and think historically as you complete one of your HIPPO Assigned Readings.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2" y="5029200"/>
            <a:ext cx="2333951" cy="144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76399"/>
            <a:ext cx="657551" cy="40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49" y="2665914"/>
            <a:ext cx="657551" cy="407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18" y="1472424"/>
            <a:ext cx="657551" cy="40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49" y="2101980"/>
            <a:ext cx="657551" cy="407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01" y="3224280"/>
            <a:ext cx="657551" cy="40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49" y="3734730"/>
            <a:ext cx="657551" cy="407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24" y="4182206"/>
            <a:ext cx="657551" cy="407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49" y="3193593"/>
            <a:ext cx="657551" cy="407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87" y="4617835"/>
            <a:ext cx="657551" cy="407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0" y="2104072"/>
            <a:ext cx="657551" cy="407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52" y="5041465"/>
            <a:ext cx="657551" cy="407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63" y="2833734"/>
            <a:ext cx="330912" cy="2053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79" y="3487629"/>
            <a:ext cx="657551" cy="407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75" y="3530754"/>
            <a:ext cx="328776" cy="203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75" y="3938704"/>
            <a:ext cx="328776" cy="203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98" y="4821810"/>
            <a:ext cx="657551" cy="407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687143"/>
            <a:ext cx="657551" cy="407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35" y="5753201"/>
            <a:ext cx="657551" cy="407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58" y="5753201"/>
            <a:ext cx="657551" cy="407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24" y="6161151"/>
            <a:ext cx="657551" cy="407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36" y="5345251"/>
            <a:ext cx="657551" cy="407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38" y="4142680"/>
            <a:ext cx="657551" cy="407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78" y="2696260"/>
            <a:ext cx="657551" cy="407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78" y="3700721"/>
            <a:ext cx="657551" cy="4079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93" y="2223136"/>
            <a:ext cx="657551" cy="4079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50" y="1500786"/>
            <a:ext cx="657551" cy="407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13" y="2682088"/>
            <a:ext cx="328775" cy="2039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817734"/>
            <a:ext cx="328776" cy="2039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" y="609600"/>
            <a:ext cx="657551" cy="407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Powhatan Confederacy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Powhatan dominated a few dozen small tribes in the James River area</a:t>
            </a:r>
          </a:p>
          <a:p>
            <a:pPr eaLnBrk="1" hangingPunct="1"/>
            <a:r>
              <a:rPr lang="en-US" sz="2800" dirty="0" smtClean="0"/>
              <a:t>The English called all Indians in the area </a:t>
            </a:r>
            <a:r>
              <a:rPr lang="en-US" sz="2800" dirty="0" err="1" smtClean="0"/>
              <a:t>Powhatans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Powhatan probably saw the English as allies in his struggle to control other tribes in the region.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06373-F22E-436F-AD77-72EE8921E5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pic>
        <p:nvPicPr>
          <p:cNvPr id="25604" name="Picture 4" descr="Powhatan_john_smith_map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81000" y="1676400"/>
            <a:ext cx="337661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Culture Clash in the Chesapeake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 Anglo-Indian relations deteriorate</a:t>
            </a:r>
            <a:endParaRPr 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dirty="0" smtClean="0"/>
              <a:t>General mistrust because of different cultures &amp; languages.</a:t>
            </a:r>
          </a:p>
          <a:p>
            <a:pPr lvl="1" eaLnBrk="1" hangingPunct="1"/>
            <a:r>
              <a:rPr lang="en-US" dirty="0" smtClean="0"/>
              <a:t>English raided Indian food supplies during the starving times.</a:t>
            </a:r>
          </a:p>
          <a:p>
            <a:pPr eaLnBrk="1" hangingPunct="1"/>
            <a:r>
              <a:rPr lang="en-US" dirty="0" smtClean="0"/>
              <a:t>1610-1614 </a:t>
            </a:r>
            <a:r>
              <a:rPr lang="en-US" dirty="0" smtClean="0">
                <a:sym typeface="Wingdings" pitchFamily="2" charset="2"/>
              </a:rPr>
              <a:t> First Anglo-Powhatan War</a:t>
            </a:r>
          </a:p>
          <a:p>
            <a:pPr lvl="1" eaLnBrk="1" hangingPunct="1"/>
            <a:r>
              <a:rPr lang="en-US" dirty="0" smtClean="0"/>
              <a:t>Peace solidified with marriage of John Rolfe and Pocahontas</a:t>
            </a:r>
          </a:p>
          <a:p>
            <a:pPr eaLnBrk="1" hangingPunct="1"/>
            <a:r>
              <a:rPr lang="en-US" dirty="0" smtClean="0"/>
              <a:t>Powhatan uprising of 1622</a:t>
            </a:r>
          </a:p>
          <a:p>
            <a:pPr lvl="1" eaLnBrk="1" hangingPunct="1"/>
            <a:r>
              <a:rPr lang="en-US" dirty="0" smtClean="0"/>
              <a:t>Powhatan warriors burned settlements and plantations, nearly destroying Jamestown completely</a:t>
            </a:r>
          </a:p>
          <a:p>
            <a:pPr eaLnBrk="1" hangingPunct="1"/>
            <a:r>
              <a:rPr lang="en-US" dirty="0"/>
              <a:t>1644-1646 </a:t>
            </a:r>
            <a:r>
              <a:rPr lang="en-US" dirty="0">
                <a:sym typeface="Wingdings" pitchFamily="2" charset="2"/>
              </a:rPr>
              <a:t> Second Anglo-Powhatan War</a:t>
            </a:r>
          </a:p>
          <a:p>
            <a:pPr lvl="1" eaLnBrk="1" hangingPunct="1"/>
            <a:r>
              <a:rPr lang="en-US" dirty="0"/>
              <a:t>Last effort of natives to defeat </a:t>
            </a:r>
            <a:r>
              <a:rPr lang="en-US" dirty="0" smtClean="0"/>
              <a:t>English; Indians </a:t>
            </a:r>
            <a:r>
              <a:rPr lang="en-US" dirty="0"/>
              <a:t>defeated again.</a:t>
            </a:r>
          </a:p>
          <a:p>
            <a:pPr eaLnBrk="1" hangingPunct="1"/>
            <a:r>
              <a:rPr lang="en-US" dirty="0"/>
              <a:t>Peace Treaty of 1646</a:t>
            </a:r>
            <a:endParaRPr lang="en-US" dirty="0">
              <a:sym typeface="Wingdings" pitchFamily="2" charset="2"/>
            </a:endParaRPr>
          </a:p>
          <a:p>
            <a:pPr lvl="1" eaLnBrk="1" hangingPunct="1"/>
            <a:r>
              <a:rPr lang="en-US" dirty="0"/>
              <a:t>Removed the </a:t>
            </a:r>
            <a:r>
              <a:rPr lang="en-US" dirty="0" err="1"/>
              <a:t>Powhatans</a:t>
            </a:r>
            <a:r>
              <a:rPr lang="en-US" dirty="0"/>
              <a:t> from their original land.</a:t>
            </a:r>
          </a:p>
          <a:p>
            <a:pPr lvl="1" eaLnBrk="1" hangingPunct="1"/>
            <a:r>
              <a:rPr lang="en-US" dirty="0"/>
              <a:t>Formally separated Indian and English settlement areas</a:t>
            </a:r>
          </a:p>
          <a:p>
            <a:pPr lvl="1" eaLnBrk="1" hangingPunct="1"/>
            <a:endParaRPr lang="en-US" sz="1800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498F1-F89D-44B6-9A2C-0ABCB0AE81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pic>
        <p:nvPicPr>
          <p:cNvPr id="27653" name="Picture 5" descr="File:1622 massacre jamestown de B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aec.vt.edu/biotechimpact/images/tobacco/tobacco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23999"/>
            <a:ext cx="9144000" cy="5345367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John Rolfe</a:t>
            </a:r>
            <a:endParaRPr lang="en-US" dirty="0"/>
          </a:p>
        </p:txBody>
      </p:sp>
      <p:sp>
        <p:nvSpPr>
          <p:cNvPr id="2969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3600" dirty="0"/>
              <a:t>John Rolfe introduced new tough strain of tobacco given to him by the </a:t>
            </a:r>
            <a:r>
              <a:rPr lang="en-US" sz="3600" dirty="0" err="1" smtClean="0"/>
              <a:t>Powhatans</a:t>
            </a:r>
            <a:endParaRPr lang="en-US" sz="3600" dirty="0" smtClean="0"/>
          </a:p>
          <a:p>
            <a:pPr lvl="1" eaLnBrk="1" hangingPunct="1"/>
            <a:r>
              <a:rPr lang="en-US" sz="3200" dirty="0" smtClean="0"/>
              <a:t>“Colony built on smoke”</a:t>
            </a:r>
            <a:endParaRPr lang="en-US" sz="3200" dirty="0"/>
          </a:p>
          <a:p>
            <a:pPr lvl="1" eaLnBrk="1" hangingPunct="1"/>
            <a:r>
              <a:rPr lang="en-US" sz="3200" dirty="0"/>
              <a:t>Europeans become addicted</a:t>
            </a:r>
          </a:p>
          <a:p>
            <a:pPr lvl="1" eaLnBrk="1" hangingPunct="1"/>
            <a:r>
              <a:rPr lang="en-US" sz="3200" dirty="0"/>
              <a:t>Tobacco economy grew</a:t>
            </a:r>
          </a:p>
          <a:p>
            <a:pPr lvl="1" eaLnBrk="1" hangingPunct="1"/>
            <a:r>
              <a:rPr lang="en-US" sz="3200" dirty="0"/>
              <a:t>Plantation system emerged</a:t>
            </a:r>
          </a:p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0D283F-979E-4459-A9E2-D804B3550B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715000"/>
            <a:ext cx="4267200" cy="1006475"/>
          </a:xfrm>
          <a:prstGeom prst="rect">
            <a:avLst/>
          </a:prstGeom>
          <a:noFill/>
          <a:ln w="19050">
            <a:solidFill>
              <a:srgbClr val="C7AF55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House of Burgesses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solidFill>
                  <a:schemeClr val="tx1"/>
                </a:solidFill>
              </a:rPr>
              <a:t>The House of Burgesses (1619): Assumed the role of the House of Commons in England</a:t>
            </a:r>
            <a:endParaRPr lang="en-US" sz="3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eaLnBrk="1" hangingPunct="1"/>
            <a:r>
              <a:rPr lang="en-US" sz="2600" dirty="0" smtClean="0">
                <a:solidFill>
                  <a:schemeClr val="tx1"/>
                </a:solidFill>
              </a:rPr>
              <a:t>Control over finances, militia, etc.</a:t>
            </a:r>
          </a:p>
          <a:p>
            <a:pPr lvl="1" eaLnBrk="1" hangingPunct="1"/>
            <a:r>
              <a:rPr lang="en-US" sz="2600" dirty="0" smtClean="0">
                <a:solidFill>
                  <a:schemeClr val="tx1"/>
                </a:solidFill>
              </a:rPr>
              <a:t>Able to initiate legislation by end of 17</a:t>
            </a:r>
            <a:r>
              <a:rPr lang="en-US" sz="2600" baseline="30000" dirty="0" smtClean="0">
                <a:solidFill>
                  <a:schemeClr val="tx1"/>
                </a:solidFill>
              </a:rPr>
              <a:t>th</a:t>
            </a:r>
            <a:r>
              <a:rPr lang="en-US" sz="2600" dirty="0" smtClean="0">
                <a:solidFill>
                  <a:schemeClr val="tx1"/>
                </a:solidFill>
              </a:rPr>
              <a:t> century</a:t>
            </a:r>
          </a:p>
          <a:p>
            <a:pPr eaLnBrk="1" hangingPunct="1"/>
            <a:r>
              <a:rPr lang="en-US" sz="3000" dirty="0" smtClean="0">
                <a:solidFill>
                  <a:schemeClr val="tx1"/>
                </a:solidFill>
              </a:rPr>
              <a:t>Governor’s Council appointed by royal governor</a:t>
            </a:r>
            <a:endParaRPr lang="en-US" sz="3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eaLnBrk="1" hangingPunct="1"/>
            <a:r>
              <a:rPr lang="en-US" sz="2600" dirty="0" smtClean="0">
                <a:solidFill>
                  <a:schemeClr val="tx1"/>
                </a:solidFill>
              </a:rPr>
              <a:t>Mainly leading planters.</a:t>
            </a:r>
          </a:p>
          <a:p>
            <a:pPr lvl="1" eaLnBrk="1" hangingPunct="1"/>
            <a:r>
              <a:rPr lang="en-US" sz="2600" dirty="0" smtClean="0">
                <a:solidFill>
                  <a:schemeClr val="tx1"/>
                </a:solidFill>
              </a:rPr>
              <a:t>Functions like House of Lords.</a:t>
            </a:r>
          </a:p>
          <a:p>
            <a:pPr lvl="1" eaLnBrk="1" hangingPunct="1"/>
            <a:r>
              <a:rPr lang="en-US" sz="2600" dirty="0" smtClean="0">
                <a:solidFill>
                  <a:schemeClr val="tx1"/>
                </a:solidFill>
              </a:rPr>
              <a:t>High death rates ensured rapid turnover of members.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A3978-480C-4F77-8619-2A82BA17A7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5" name="Picture 2" descr="http://pics.livejournal.com/cruisedirector/pic/006eq9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8001000" cy="53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55" y="300838"/>
            <a:ext cx="1539313" cy="966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55" y="1051199"/>
            <a:ext cx="352696" cy="2165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819400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6600" b="1" dirty="0" smtClean="0">
                <a:ln>
                  <a:noFill/>
                </a:ln>
                <a:effectLst/>
                <a:latin typeface="Bell MT"/>
                <a:cs typeface="Bell MT"/>
              </a:rPr>
              <a:t>Maryland</a:t>
            </a:r>
          </a:p>
        </p:txBody>
      </p:sp>
      <p:sp>
        <p:nvSpPr>
          <p:cNvPr id="38914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 Refuge for Catholics</a:t>
            </a:r>
          </a:p>
        </p:txBody>
      </p:sp>
      <p:pic>
        <p:nvPicPr>
          <p:cNvPr id="4" name="Picture 4" descr="Virgin-Mary.png Virgin Mary image by nillaforill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3144132" cy="38100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n>
                  <a:noFill/>
                </a:ln>
                <a:effectLst/>
              </a:rPr>
              <a:t>Maryland is Founded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3200400" y="1600200"/>
            <a:ext cx="5715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Land granted to Sir George Calvert (Lord Baltimore)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Proprietary colony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Refuge for Catholics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Baltimore's governed as an absentee proprietor in a feudal relationship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Huge tracts of land granted to his Catholic relatives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Smaller plots of land were given to Protestant settlers</a:t>
            </a:r>
          </a:p>
        </p:txBody>
      </p:sp>
      <p:pic>
        <p:nvPicPr>
          <p:cNvPr id="128004" name="Picture 4" descr="First Lord Baltimore - Lar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t="3000" b="14000"/>
          <a:stretch>
            <a:fillRect/>
          </a:stretch>
        </p:blipFill>
        <p:spPr bwMode="auto">
          <a:xfrm>
            <a:off x="228600" y="1905000"/>
            <a:ext cx="2930525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Act for Religious Toleration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Guaranteed toleration to all Christians.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Decreed death to those who denied the divinity of Jesus [like Jews, atheists, etc.].</a:t>
            </a:r>
          </a:p>
        </p:txBody>
      </p:sp>
      <p:pic>
        <p:nvPicPr>
          <p:cNvPr id="43011" name="Picture 4" descr="origtoler1"/>
          <p:cNvPicPr>
            <a:picLocks noChangeAspect="1" noChangeArrowheads="1"/>
          </p:cNvPicPr>
          <p:nvPr/>
        </p:nvPicPr>
        <p:blipFill rotWithShape="1">
          <a:blip r:embed="rId2" cstate="print">
            <a:lum bright="-18000" contrast="24000"/>
          </a:blip>
          <a:srcRect b="7493"/>
          <a:stretch/>
        </p:blipFill>
        <p:spPr bwMode="auto">
          <a:xfrm>
            <a:off x="0" y="3363804"/>
            <a:ext cx="9144000" cy="3494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ll MT"/>
                <a:cs typeface="Bell MT"/>
              </a:rPr>
              <a:t>Carolina</a:t>
            </a:r>
            <a:endParaRPr lang="en-US" dirty="0">
              <a:latin typeface="Bell MT"/>
              <a:cs typeface="Bell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West Indies: Way Station to the Americas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4525963"/>
          </a:xfrm>
        </p:spPr>
        <p:txBody>
          <a:bodyPr/>
          <a:lstStyle/>
          <a:p>
            <a:r>
              <a:rPr lang="en-US" sz="2600" dirty="0" smtClean="0"/>
              <a:t>Founded in 1670 </a:t>
            </a:r>
          </a:p>
          <a:p>
            <a:r>
              <a:rPr lang="en-US" sz="2600" dirty="0" smtClean="0"/>
              <a:t>Proprietary colony – given in return for assistance in restoring Charles II to the throne</a:t>
            </a:r>
          </a:p>
          <a:p>
            <a:r>
              <a:rPr lang="en-US" sz="2600" dirty="0" smtClean="0"/>
              <a:t>Settled by a group of British small farmers from the W. Indies</a:t>
            </a:r>
          </a:p>
          <a:p>
            <a:r>
              <a:rPr lang="en-US" sz="2600" dirty="0" smtClean="0"/>
              <a:t>Brought a few black slaves and the Barbados slave system with them</a:t>
            </a:r>
          </a:p>
        </p:txBody>
      </p:sp>
      <p:pic>
        <p:nvPicPr>
          <p:cNvPr id="14338" name="Picture 2" descr="http://upload.wikimedia.org/wikipedia/en/5/54/Wpdms_carolina_colony_grant.png"/>
          <p:cNvPicPr>
            <a:picLocks noChangeAspect="1" noChangeArrowheads="1"/>
          </p:cNvPicPr>
          <p:nvPr/>
        </p:nvPicPr>
        <p:blipFill>
          <a:blip r:embed="rId2" cstate="print"/>
          <a:srcRect r="3879"/>
          <a:stretch>
            <a:fillRect/>
          </a:stretch>
        </p:blipFill>
        <p:spPr bwMode="auto">
          <a:xfrm>
            <a:off x="304800" y="1981200"/>
            <a:ext cx="4648200" cy="4191000"/>
          </a:xfrm>
          <a:prstGeom prst="rect">
            <a:avLst/>
          </a:prstGeom>
          <a:noFill/>
        </p:spPr>
      </p:pic>
      <p:pic>
        <p:nvPicPr>
          <p:cNvPr id="11" name="Picture 3" descr="c03m04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1600200"/>
            <a:ext cx="48625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9" y="2667000"/>
            <a:ext cx="86868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Bell MT"/>
                <a:cs typeface="Bell MT"/>
              </a:rPr>
              <a:t>General Characteristics of the South</a:t>
            </a:r>
            <a:endParaRPr lang="en-US" sz="6000" dirty="0">
              <a:latin typeface="Bell MT"/>
              <a:cs typeface="Bell MT"/>
            </a:endParaRPr>
          </a:p>
        </p:txBody>
      </p:sp>
      <p:sp>
        <p:nvSpPr>
          <p:cNvPr id="15362" name="Text Placeholder 5"/>
          <p:cNvSpPr>
            <a:spLocks noGrp="1"/>
          </p:cNvSpPr>
          <p:nvPr>
            <p:ph type="body" idx="1"/>
          </p:nvPr>
        </p:nvSpPr>
        <p:spPr>
          <a:xfrm>
            <a:off x="571500" y="4800600"/>
            <a:ext cx="8001000" cy="5492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Big Ideas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Carolinas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600200"/>
            <a:ext cx="4495800" cy="4525963"/>
          </a:xfrm>
        </p:spPr>
        <p:txBody>
          <a:bodyPr/>
          <a:lstStyle/>
          <a:p>
            <a:r>
              <a:rPr lang="en-US" sz="3200" dirty="0" smtClean="0"/>
              <a:t>South: Suffered from raids by Spanish and their Indian allies</a:t>
            </a:r>
          </a:p>
          <a:p>
            <a:r>
              <a:rPr lang="en-US" sz="3200" dirty="0" smtClean="0"/>
              <a:t>North: Drew poor farmers who disliked the aristocracy of VA and Charleston</a:t>
            </a:r>
          </a:p>
          <a:p>
            <a:r>
              <a:rPr lang="en-US" sz="3200" dirty="0" smtClean="0"/>
              <a:t>1712 – NC separates from SC</a:t>
            </a:r>
          </a:p>
        </p:txBody>
      </p:sp>
      <p:pic>
        <p:nvPicPr>
          <p:cNvPr id="6146" name="Picture 2" descr="http://www.outerbankspirate.com/pirates/tableau-barben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231771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/>
                <a:cs typeface="Bell MT"/>
              </a:rPr>
              <a:t>Georgia</a:t>
            </a:r>
            <a:endParaRPr lang="en-US" dirty="0">
              <a:latin typeface="Bell MT"/>
              <a:cs typeface="Bell M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Late-Coming 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953000" cy="4602163"/>
          </a:xfrm>
        </p:spPr>
        <p:txBody>
          <a:bodyPr/>
          <a:lstStyle/>
          <a:p>
            <a:r>
              <a:rPr lang="en-US" sz="3000" dirty="0"/>
              <a:t>Founded by James Oglethorpe (1733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Created as a “buffer” between English colonies and Spanish Florida and French Louisiana</a:t>
            </a:r>
          </a:p>
          <a:p>
            <a:r>
              <a:rPr lang="en-US" sz="3000" dirty="0" smtClean="0"/>
              <a:t>A haven for debtors </a:t>
            </a:r>
          </a:p>
          <a:p>
            <a:r>
              <a:rPr lang="en-US" sz="3000" dirty="0" smtClean="0"/>
              <a:t>Originally had no slaves</a:t>
            </a:r>
          </a:p>
          <a:p>
            <a:r>
              <a:rPr lang="en-US" sz="3000" dirty="0"/>
              <a:t>R</a:t>
            </a:r>
            <a:r>
              <a:rPr lang="en-US" sz="3000" dirty="0" smtClean="0"/>
              <a:t>eligious toleration for all Christians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324" t="1619"/>
          <a:stretch>
            <a:fillRect/>
          </a:stretch>
        </p:blipFill>
        <p:spPr bwMode="auto">
          <a:xfrm rot="385095">
            <a:off x="5181600" y="2362200"/>
            <a:ext cx="3810091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886200"/>
            <a:ext cx="2590800" cy="1111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Why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does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it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matter?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6792551" cy="61934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57800" y="32004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16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General Characteristics of the South</a:t>
            </a:r>
            <a:endParaRPr lang="en-US" dirty="0"/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Dominated by a plantation economy: </a:t>
            </a:r>
            <a:r>
              <a:rPr lang="en-US" sz="2800" b="1" dirty="0" smtClean="0"/>
              <a:t>tobacco &amp; rice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Slavery in all colonies; begins as indentured servants, develops into African chattel slavery</a:t>
            </a:r>
          </a:p>
          <a:p>
            <a:pPr eaLnBrk="1" hangingPunct="1"/>
            <a:r>
              <a:rPr lang="en-US" sz="2800" dirty="0" smtClean="0"/>
              <a:t>Large land holdings in the hands of the favored few = aristocratic atmosphere</a:t>
            </a:r>
          </a:p>
          <a:p>
            <a:pPr eaLnBrk="1" hangingPunct="1"/>
            <a:r>
              <a:rPr lang="en-US" sz="2800" dirty="0" smtClean="0"/>
              <a:t>Sparsely populated: churches &amp; schools too expensive for very small towns. </a:t>
            </a:r>
          </a:p>
          <a:p>
            <a:pPr eaLnBrk="1" hangingPunct="1"/>
            <a:r>
              <a:rPr lang="en-US" sz="2800" dirty="0" smtClean="0"/>
              <a:t>Church of England most prominent, but religious toleration is common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DE20B-E709-47FD-8F79-B016E3F2B5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ell MT"/>
                <a:cs typeface="Bell MT"/>
              </a:rPr>
              <a:t>Virginia</a:t>
            </a:r>
            <a:endParaRPr lang="en-US" dirty="0">
              <a:latin typeface="Bell MT"/>
              <a:cs typeface="Bell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2009-04-25-190137"/>
          <p:cNvPicPr>
            <a:picLocks noChangeAspect="1" noChangeArrowheads="1"/>
          </p:cNvPicPr>
          <p:nvPr/>
        </p:nvPicPr>
        <p:blipFill>
          <a:blip r:embed="rId2" cstate="print"/>
          <a:srcRect b="7556"/>
          <a:stretch>
            <a:fillRect/>
          </a:stretch>
        </p:blipFill>
        <p:spPr bwMode="auto">
          <a:xfrm>
            <a:off x="0" y="1524000"/>
            <a:ext cx="9144000" cy="53451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  <a:solidFill>
            <a:schemeClr val="bg1">
              <a:alpha val="64999"/>
            </a:schemeClr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Founded by Virginia Company (a joint-stock company)</a:t>
            </a:r>
          </a:p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Virginia Charter </a:t>
            </a: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</a:rPr>
              <a:t>Overseas settlers given same rights of Englishmen in </a:t>
            </a:r>
            <a:r>
              <a:rPr lang="en-US" sz="3200" u="sng" dirty="0" smtClean="0">
                <a:solidFill>
                  <a:schemeClr val="tx1"/>
                </a:solidFill>
              </a:rPr>
              <a:t>England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</a:rPr>
              <a:t>Foundation for American liberties; rights extended to other colonies. </a:t>
            </a:r>
            <a:r>
              <a:rPr lang="en-US" sz="36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5B251-0ED5-46D6-9FF9-F62E879477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038600" cy="42973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by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104 English men and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boys</a:t>
            </a:r>
          </a:p>
          <a:p>
            <a:pPr marL="742950" lvl="2" indent="-342900" eaLnBrk="1" hangingPunct="1">
              <a:lnSpc>
                <a:spcPct val="80000"/>
              </a:lnSpc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Wealthy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adventurers and second-sons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Later brought women and children with the intention to set up a permanent colony.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AFD3C-B4EE-4EDB-9320-2C9AAF5C96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pic>
        <p:nvPicPr>
          <p:cNvPr id="7" name="Picture 6" descr="Jamestow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499" t="2499" r="2812"/>
          <a:stretch>
            <a:fillRect/>
          </a:stretch>
        </p:blipFill>
        <p:spPr bwMode="auto">
          <a:xfrm>
            <a:off x="4482671" y="1752600"/>
            <a:ext cx="4458657" cy="344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" b="100000" l="0" r="992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3526" y="4469369"/>
            <a:ext cx="1700673" cy="235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3936" y="5594468"/>
            <a:ext cx="1601557" cy="16015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REAL John Smith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4958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Captain John Smith organized the colony beginning in 1608: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"He who will not work shall not eat."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Smith kidnapped in Dec. 1607 by Chief Powhatan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Smith perhaps "saved" by </a:t>
            </a:r>
            <a:r>
              <a:rPr lang="en-US" dirty="0" err="1" smtClean="0"/>
              <a:t>Pocahantas</a:t>
            </a:r>
            <a:r>
              <a:rPr lang="en-US" dirty="0" smtClean="0"/>
              <a:t>, Powhatan's daughter, but evidence is shaky at best.</a:t>
            </a:r>
            <a:endParaRPr lang="en-US" dirty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2F1A-F9B8-4F8A-AD2A-C49D9BCE7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6" name="Picture 3" descr="John Smi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533400" y="1752600"/>
            <a:ext cx="3581400" cy="4775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s.bebo.com/app-image/8034046193/5411656627/PROFILE/i.quizzaz.com/img/q/u/08/04/07/display_image.jpg"/>
          <p:cNvPicPr>
            <a:picLocks noChangeAspect="1" noChangeArrowheads="1"/>
          </p:cNvPicPr>
          <p:nvPr/>
        </p:nvPicPr>
        <p:blipFill rotWithShape="1">
          <a:blip r:embed="rId3" cstate="print"/>
          <a:srcRect l="6326" r="15778"/>
          <a:stretch/>
        </p:blipFill>
        <p:spPr bwMode="auto">
          <a:xfrm>
            <a:off x="533400" y="1752600"/>
            <a:ext cx="3607010" cy="486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991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Jamestown Nightmare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52600"/>
            <a:ext cx="4572000" cy="457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Only 40 survived the first year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Only 60 out of 400 settlers survived "starving time" of 1610-1611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/>
              <a:t>1610 </a:t>
            </a:r>
            <a:r>
              <a:rPr lang="en-US" dirty="0"/>
              <a:t>– 1624: 10,000 immigrants </a:t>
            </a:r>
            <a:r>
              <a:rPr lang="en-US" dirty="0" smtClean="0"/>
              <a:t>arrive, 1,200 survive</a:t>
            </a:r>
            <a:endParaRPr lang="en-US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/>
              <a:t>Adult </a:t>
            </a:r>
            <a:r>
              <a:rPr lang="en-US" dirty="0"/>
              <a:t>life expectancy: 40 years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/>
              <a:t>80% of children died before 5y/o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05DAB-339D-4FC0-8976-4DFB8D35B8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24580" name="Picture 2" descr="Reconstructed ships at Jamestown Settl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056063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Survivors of the “Starving Time”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038600" y="1752600"/>
            <a:ext cx="4800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Men:  </a:t>
            </a:r>
            <a:r>
              <a:rPr lang="en-US" dirty="0" smtClean="0"/>
              <a:t>Able to buy larger tracts of land, but there were fewer to work it.  Increased the need for indentured servants or Indian slaves.</a:t>
            </a:r>
          </a:p>
          <a:p>
            <a:pPr eaLnBrk="1" hangingPunct="1"/>
            <a:r>
              <a:rPr lang="en-US" b="1" dirty="0" smtClean="0"/>
              <a:t>Women:  </a:t>
            </a:r>
            <a:r>
              <a:rPr lang="en-US" dirty="0" smtClean="0"/>
              <a:t>unusual autonomy and wealth due </a:t>
            </a:r>
            <a:r>
              <a:rPr lang="en-US" dirty="0"/>
              <a:t>to High mortality among husbands and </a:t>
            </a:r>
            <a:r>
              <a:rPr lang="en-US" dirty="0" smtClean="0"/>
              <a:t>fathers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Widowarchy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b="1" dirty="0" smtClean="0"/>
              <a:t>Children:  </a:t>
            </a:r>
            <a:r>
              <a:rPr lang="en-US" dirty="0" smtClean="0"/>
              <a:t>Fewer children to help on family farms also contribute to the need for servants.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4199A-EF80-463D-8F6A-E2C22FD986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34821" name="Picture 5" descr="ward05"/>
          <p:cNvPicPr>
            <a:picLocks noChangeAspect="1" noChangeArrowheads="1"/>
          </p:cNvPicPr>
          <p:nvPr/>
        </p:nvPicPr>
        <p:blipFill>
          <a:blip r:embed="rId2" cstate="print"/>
          <a:srcRect l="18478" r="11957"/>
          <a:stretch>
            <a:fillRect/>
          </a:stretch>
        </p:blipFill>
        <p:spPr bwMode="auto">
          <a:xfrm>
            <a:off x="152400" y="2133600"/>
            <a:ext cx="381635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1790490[1]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TS101790490[1]</Template>
  <TotalTime>2840</TotalTime>
  <Words>819</Words>
  <Application>Microsoft Office PowerPoint</Application>
  <PresentationFormat>On-screen Show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TS101790490[1]</vt:lpstr>
      <vt:lpstr>The Southern Colonies</vt:lpstr>
      <vt:lpstr>General Characteristics of the South</vt:lpstr>
      <vt:lpstr>General Characteristics of the South</vt:lpstr>
      <vt:lpstr>Virginia</vt:lpstr>
      <vt:lpstr>Jamestown</vt:lpstr>
      <vt:lpstr>Jamestown</vt:lpstr>
      <vt:lpstr>The REAL John Smith</vt:lpstr>
      <vt:lpstr>The Jamestown Nightmare</vt:lpstr>
      <vt:lpstr>Survivors of the “Starving Time”</vt:lpstr>
      <vt:lpstr>Reading: “Our Plantation is Very Weak”</vt:lpstr>
      <vt:lpstr>Powhatan Confederacy</vt:lpstr>
      <vt:lpstr>Culture Clash in the Chesapeake</vt:lpstr>
      <vt:lpstr>John Rolfe</vt:lpstr>
      <vt:lpstr>The House of Burgesses</vt:lpstr>
      <vt:lpstr>Maryland</vt:lpstr>
      <vt:lpstr>Maryland is Founded</vt:lpstr>
      <vt:lpstr>Act for Religious Toleration</vt:lpstr>
      <vt:lpstr>Carolina</vt:lpstr>
      <vt:lpstr>The West Indies: Way Station to the Americas</vt:lpstr>
      <vt:lpstr>The Carolinas</vt:lpstr>
      <vt:lpstr>Georgia</vt:lpstr>
      <vt:lpstr>Late-Coming Georgia</vt:lpstr>
      <vt:lpstr>Why  does  it  matter?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Southern Colonies</dc:title>
  <dc:creator>Macie</dc:creator>
  <cp:lastModifiedBy>David</cp:lastModifiedBy>
  <cp:revision>133</cp:revision>
  <dcterms:created xsi:type="dcterms:W3CDTF">2010-08-17T23:47:12Z</dcterms:created>
  <dcterms:modified xsi:type="dcterms:W3CDTF">2019-07-09T21:02:45Z</dcterms:modified>
</cp:coreProperties>
</file>