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6" r:id="rId2"/>
  </p:sldMasterIdLst>
  <p:notesMasterIdLst>
    <p:notesMasterId r:id="rId54"/>
  </p:notesMasterIdLst>
  <p:sldIdLst>
    <p:sldId id="356" r:id="rId3"/>
    <p:sldId id="256" r:id="rId4"/>
    <p:sldId id="293" r:id="rId5"/>
    <p:sldId id="294" r:id="rId6"/>
    <p:sldId id="289" r:id="rId7"/>
    <p:sldId id="290" r:id="rId8"/>
    <p:sldId id="295" r:id="rId9"/>
    <p:sldId id="375" r:id="rId10"/>
    <p:sldId id="291" r:id="rId11"/>
    <p:sldId id="349" r:id="rId12"/>
    <p:sldId id="369" r:id="rId13"/>
    <p:sldId id="299" r:id="rId14"/>
    <p:sldId id="260" r:id="rId15"/>
    <p:sldId id="300" r:id="rId16"/>
    <p:sldId id="357" r:id="rId17"/>
    <p:sldId id="303" r:id="rId18"/>
    <p:sldId id="378" r:id="rId19"/>
    <p:sldId id="370" r:id="rId20"/>
    <p:sldId id="302" r:id="rId21"/>
    <p:sldId id="340" r:id="rId22"/>
    <p:sldId id="292" r:id="rId23"/>
    <p:sldId id="274" r:id="rId24"/>
    <p:sldId id="362" r:id="rId25"/>
    <p:sldId id="379" r:id="rId26"/>
    <p:sldId id="275" r:id="rId27"/>
    <p:sldId id="341" r:id="rId28"/>
    <p:sldId id="380" r:id="rId29"/>
    <p:sldId id="371" r:id="rId30"/>
    <p:sldId id="368" r:id="rId31"/>
    <p:sldId id="307" r:id="rId32"/>
    <p:sldId id="374" r:id="rId33"/>
    <p:sldId id="322" r:id="rId34"/>
    <p:sldId id="324" r:id="rId35"/>
    <p:sldId id="364" r:id="rId36"/>
    <p:sldId id="311" r:id="rId37"/>
    <p:sldId id="327" r:id="rId38"/>
    <p:sldId id="328" r:id="rId39"/>
    <p:sldId id="365" r:id="rId40"/>
    <p:sldId id="366" r:id="rId41"/>
    <p:sldId id="367" r:id="rId42"/>
    <p:sldId id="318" r:id="rId43"/>
    <p:sldId id="329" r:id="rId44"/>
    <p:sldId id="331" r:id="rId45"/>
    <p:sldId id="373" r:id="rId46"/>
    <p:sldId id="335" r:id="rId47"/>
    <p:sldId id="337" r:id="rId48"/>
    <p:sldId id="339" r:id="rId49"/>
    <p:sldId id="334" r:id="rId50"/>
    <p:sldId id="326" r:id="rId51"/>
    <p:sldId id="333" r:id="rId52"/>
    <p:sldId id="280"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6600"/>
    <a:srgbClr val="336699"/>
    <a:srgbClr val="006699"/>
    <a:srgbClr val="003366"/>
    <a:srgbClr val="3366CC"/>
    <a:srgbClr val="D5A97D"/>
    <a:srgbClr val="C08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7" autoAdjust="0"/>
    <p:restoredTop sz="91358" autoAdjust="0"/>
  </p:normalViewPr>
  <p:slideViewPr>
    <p:cSldViewPr>
      <p:cViewPr>
        <p:scale>
          <a:sx n="103" d="100"/>
          <a:sy n="103" d="100"/>
        </p:scale>
        <p:origin x="-72" y="26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AAD8855-6E77-4483-B365-880295A1043B}" type="slidenum">
              <a:rPr lang="en-US"/>
              <a:pPr>
                <a:defRPr/>
              </a:pPr>
              <a:t>‹#›</a:t>
            </a:fld>
            <a:endParaRPr lang="en-US"/>
          </a:p>
        </p:txBody>
      </p:sp>
    </p:spTree>
    <p:extLst>
      <p:ext uri="{BB962C8B-B14F-4D97-AF65-F5344CB8AC3E}">
        <p14:creationId xmlns:p14="http://schemas.microsoft.com/office/powerpoint/2010/main" val="1077294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18E8C1-14C7-4D31-8AA4-99FE73833F43}" type="slidenum">
              <a:rPr lang="en-US" smtClean="0"/>
              <a:pPr eaLnBrk="1" hangingPunct="1"/>
              <a:t>13</a:t>
            </a:fld>
            <a:endParaRPr lang="en-US" smtClean="0"/>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sz="400" smtClean="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1700EE5-9B37-4D1B-8E55-136F1843275E}" type="slidenum">
              <a:rPr lang="en-US" sz="1200">
                <a:latin typeface="+mn-lt"/>
              </a:rPr>
              <a:pPr algn="r">
                <a:defRPr/>
              </a:pPr>
              <a:t>13</a:t>
            </a:fld>
            <a:endParaRPr lang="en-US" sz="1200">
              <a:latin typeface="+mn-lt"/>
            </a:endParaRPr>
          </a:p>
        </p:txBody>
      </p:sp>
    </p:spTree>
    <p:extLst>
      <p:ext uri="{BB962C8B-B14F-4D97-AF65-F5344CB8AC3E}">
        <p14:creationId xmlns:p14="http://schemas.microsoft.com/office/powerpoint/2010/main" val="366051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AC95F-06A4-4C41-A501-905306584F6B}" type="slidenum">
              <a:rPr lang="en-US" smtClean="0"/>
              <a:pPr eaLnBrk="1" hangingPunct="1"/>
              <a:t>18</a:t>
            </a:fld>
            <a:endParaRPr lang="en-US" smtClean="0"/>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spcBef>
                <a:spcPct val="0"/>
              </a:spcBef>
            </a:pPr>
            <a:endParaRPr lang="en-US" sz="2400" smtClean="0"/>
          </a:p>
        </p:txBody>
      </p:sp>
      <p:sp>
        <p:nvSpPr>
          <p:cNvPr id="2355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2F0BD5B-CB97-4527-89C7-D051056993B7}" type="slidenum">
              <a:rPr lang="en-US" sz="1200">
                <a:latin typeface="+mn-lt"/>
              </a:rPr>
              <a:pPr algn="r">
                <a:defRPr/>
              </a:pPr>
              <a:t>18</a:t>
            </a:fld>
            <a:endParaRPr lang="en-US" sz="1200">
              <a:latin typeface="+mn-lt"/>
            </a:endParaRPr>
          </a:p>
        </p:txBody>
      </p:sp>
    </p:spTree>
    <p:extLst>
      <p:ext uri="{BB962C8B-B14F-4D97-AF65-F5344CB8AC3E}">
        <p14:creationId xmlns:p14="http://schemas.microsoft.com/office/powerpoint/2010/main" val="317519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D95769-782D-40D4-A04E-36588ADC4229}" type="slidenum">
              <a:rPr lang="en-US" smtClean="0"/>
              <a:pPr eaLnBrk="1" hangingPunct="1"/>
              <a:t>22</a:t>
            </a:fld>
            <a:endParaRPr lang="en-US" smtClean="0"/>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sz="900" smtClean="0"/>
              <a:t>Election of 1796</a:t>
            </a:r>
            <a:endParaRPr lang="en-US" sz="1900" smtClean="0"/>
          </a:p>
          <a:p>
            <a:pPr lvl="1" eaLnBrk="1" hangingPunct="1">
              <a:lnSpc>
                <a:spcPct val="80000"/>
              </a:lnSpc>
              <a:spcBef>
                <a:spcPct val="0"/>
              </a:spcBef>
            </a:pPr>
            <a:r>
              <a:rPr lang="en-US" sz="900" smtClean="0"/>
              <a:t>John Adams became the Federalist candidate: experienced leader from Massachusetts. </a:t>
            </a:r>
            <a:br>
              <a:rPr lang="en-US" sz="900" smtClean="0"/>
            </a:br>
            <a:r>
              <a:rPr lang="en-US" sz="900" smtClean="0"/>
              <a:t>-- Hamilton too unpopular among the masses to be a serious candidate</a:t>
            </a:r>
            <a:endParaRPr lang="en-US" sz="1900" smtClean="0"/>
          </a:p>
          <a:p>
            <a:pPr lvl="1" eaLnBrk="1" hangingPunct="1">
              <a:lnSpc>
                <a:spcPct val="80000"/>
              </a:lnSpc>
              <a:spcBef>
                <a:spcPct val="0"/>
              </a:spcBef>
            </a:pPr>
            <a:r>
              <a:rPr lang="en-US" sz="900" smtClean="0"/>
              <a:t>Democratic-Republicans gathered around Thomas Jefferson </a:t>
            </a:r>
            <a:br>
              <a:rPr lang="en-US" sz="900" smtClean="0"/>
            </a:br>
            <a:r>
              <a:rPr lang="en-US" sz="900" smtClean="0"/>
              <a:t>-- Assailed the crushing of the Whiskey Rebellion and Jay's Treaty </a:t>
            </a:r>
            <a:endParaRPr lang="en-US" sz="1900" smtClean="0"/>
          </a:p>
          <a:p>
            <a:pPr lvl="1" eaLnBrk="1" hangingPunct="1">
              <a:lnSpc>
                <a:spcPct val="80000"/>
              </a:lnSpc>
              <a:spcBef>
                <a:spcPct val="0"/>
              </a:spcBef>
            </a:pPr>
            <a:r>
              <a:rPr lang="en-US" sz="900" smtClean="0"/>
              <a:t>Adams d. Jefferson 71 to 66 in the Electoral College </a:t>
            </a:r>
            <a:br>
              <a:rPr lang="en-US" sz="900" smtClean="0"/>
            </a:br>
            <a:r>
              <a:rPr lang="en-US" sz="900" smtClean="0"/>
              <a:t>-- Jefferson, as runner-up, became V.P.</a:t>
            </a:r>
            <a:endParaRPr lang="en-US" sz="1900" smtClean="0"/>
          </a:p>
          <a:p>
            <a:pPr eaLnBrk="1" hangingPunct="1">
              <a:lnSpc>
                <a:spcPct val="80000"/>
              </a:lnSpc>
              <a:spcBef>
                <a:spcPct val="0"/>
              </a:spcBef>
            </a:pPr>
            <a:r>
              <a:rPr lang="en-US" sz="900" smtClean="0"/>
              <a:t>War with France</a:t>
            </a:r>
            <a:endParaRPr lang="en-US" sz="1900" smtClean="0"/>
          </a:p>
          <a:p>
            <a:pPr lvl="1" eaLnBrk="1" hangingPunct="1">
              <a:lnSpc>
                <a:spcPct val="80000"/>
              </a:lnSpc>
              <a:spcBef>
                <a:spcPct val="0"/>
              </a:spcBef>
            </a:pPr>
            <a:r>
              <a:rPr lang="en-US" sz="900" smtClean="0"/>
              <a:t>French Directory government infuriated by Jay Treaty </a:t>
            </a:r>
            <a:endParaRPr lang="en-US" sz="1900" smtClean="0"/>
          </a:p>
          <a:p>
            <a:pPr lvl="2" eaLnBrk="1" hangingPunct="1">
              <a:lnSpc>
                <a:spcPct val="80000"/>
              </a:lnSpc>
              <a:spcBef>
                <a:spcPct val="0"/>
              </a:spcBef>
            </a:pPr>
            <a:r>
              <a:rPr lang="en-US" sz="900" smtClean="0"/>
              <a:t>Condemned it as an initial step towards alliance with Britain</a:t>
            </a:r>
            <a:endParaRPr lang="en-US" sz="1900" smtClean="0"/>
          </a:p>
          <a:p>
            <a:pPr lvl="2" eaLnBrk="1" hangingPunct="1">
              <a:lnSpc>
                <a:spcPct val="80000"/>
              </a:lnSpc>
              <a:spcBef>
                <a:spcPct val="0"/>
              </a:spcBef>
            </a:pPr>
            <a:r>
              <a:rPr lang="en-US" sz="900" smtClean="0"/>
              <a:t>Saw it as a flagrant violation of the Franco-American Treaty of 1778</a:t>
            </a:r>
            <a:endParaRPr lang="en-US" sz="1900" smtClean="0"/>
          </a:p>
          <a:p>
            <a:pPr lvl="2" eaLnBrk="1" hangingPunct="1">
              <a:lnSpc>
                <a:spcPct val="80000"/>
              </a:lnSpc>
              <a:spcBef>
                <a:spcPct val="0"/>
              </a:spcBef>
            </a:pPr>
            <a:r>
              <a:rPr lang="en-US" sz="900" smtClean="0"/>
              <a:t>French warships began seizing U.S. merchant vessels (about 300 by mid-1797)</a:t>
            </a:r>
            <a:endParaRPr lang="en-US" sz="1900" smtClean="0"/>
          </a:p>
          <a:p>
            <a:pPr lvl="2" eaLnBrk="1" hangingPunct="1">
              <a:lnSpc>
                <a:spcPct val="80000"/>
              </a:lnSpc>
              <a:spcBef>
                <a:spcPct val="0"/>
              </a:spcBef>
            </a:pPr>
            <a:r>
              <a:rPr lang="en-US" sz="900" smtClean="0"/>
              <a:t>Refused to receive America's newly appointed envoy; threatened him with arrest.</a:t>
            </a:r>
            <a:endParaRPr lang="en-US" sz="1900" smtClean="0"/>
          </a:p>
          <a:p>
            <a:pPr lvl="1" eaLnBrk="1" hangingPunct="1">
              <a:lnSpc>
                <a:spcPct val="80000"/>
              </a:lnSpc>
              <a:spcBef>
                <a:spcPct val="0"/>
              </a:spcBef>
            </a:pPr>
            <a:r>
              <a:rPr lang="en-US" sz="900" smtClean="0"/>
              <a:t>XYZ Affair </a:t>
            </a:r>
            <a:endParaRPr lang="en-US" sz="1900" smtClean="0"/>
          </a:p>
          <a:p>
            <a:pPr lvl="2" eaLnBrk="1" hangingPunct="1">
              <a:lnSpc>
                <a:spcPct val="80000"/>
              </a:lnSpc>
              <a:spcBef>
                <a:spcPct val="0"/>
              </a:spcBef>
            </a:pPr>
            <a:r>
              <a:rPr lang="en-US" sz="900" smtClean="0"/>
              <a:t>President Adams sent a delegation to Paris in 1797 (incl. John Marshall).</a:t>
            </a:r>
            <a:endParaRPr lang="en-US" sz="1900" smtClean="0"/>
          </a:p>
          <a:p>
            <a:pPr lvl="2" eaLnBrk="1" hangingPunct="1">
              <a:lnSpc>
                <a:spcPct val="80000"/>
              </a:lnSpc>
              <a:spcBef>
                <a:spcPct val="0"/>
              </a:spcBef>
            </a:pPr>
            <a:r>
              <a:rPr lang="en-US" sz="900" smtClean="0"/>
              <a:t>Secretly approached by three go-betweeners (agents"X,Y, &amp; Z") </a:t>
            </a:r>
            <a:br>
              <a:rPr lang="en-US" sz="900" smtClean="0"/>
            </a:br>
            <a:r>
              <a:rPr lang="en-US" sz="900" smtClean="0"/>
              <a:t>-- French demanded a large loan of $32 million florins and a bribe of $250K for U.S. privilege of merely talking to foreign minister Talleyrand. </a:t>
            </a:r>
            <a:endParaRPr lang="en-US" sz="1900" smtClean="0"/>
          </a:p>
          <a:p>
            <a:pPr lvl="2" eaLnBrk="1" hangingPunct="1">
              <a:lnSpc>
                <a:spcPct val="80000"/>
              </a:lnSpc>
              <a:spcBef>
                <a:spcPct val="0"/>
              </a:spcBef>
            </a:pPr>
            <a:r>
              <a:rPr lang="en-US" sz="900" smtClean="0"/>
              <a:t>Negotiations broke down and Marshall came home—seen as a hero </a:t>
            </a:r>
            <a:endParaRPr lang="en-US" sz="1900" smtClean="0"/>
          </a:p>
          <a:p>
            <a:pPr lvl="2" eaLnBrk="1" hangingPunct="1">
              <a:lnSpc>
                <a:spcPct val="80000"/>
              </a:lnSpc>
              <a:spcBef>
                <a:spcPct val="0"/>
              </a:spcBef>
            </a:pPr>
            <a:r>
              <a:rPr lang="en-US" sz="900" smtClean="0"/>
              <a:t>War hysteria swept the U.S. </a:t>
            </a:r>
            <a:br>
              <a:rPr lang="en-US" sz="900" smtClean="0"/>
            </a:br>
            <a:r>
              <a:rPr lang="en-US" sz="900" smtClean="0"/>
              <a:t>-- Federalists encouraged that the Jeffersonians' ally (French) was now hated</a:t>
            </a:r>
            <a:endParaRPr lang="en-US" sz="1900" smtClean="0"/>
          </a:p>
          <a:p>
            <a:pPr lvl="1" eaLnBrk="1" hangingPunct="1">
              <a:lnSpc>
                <a:spcPct val="80000"/>
              </a:lnSpc>
              <a:spcBef>
                <a:spcPct val="0"/>
              </a:spcBef>
            </a:pPr>
            <a:r>
              <a:rPr lang="en-US" sz="900" smtClean="0"/>
              <a:t>Undeclared Naval Warfare, 1798-1799 -- “Quasi -War” </a:t>
            </a:r>
            <a:endParaRPr lang="en-US" sz="1900" smtClean="0"/>
          </a:p>
          <a:p>
            <a:pPr lvl="2" eaLnBrk="1" hangingPunct="1">
              <a:lnSpc>
                <a:spcPct val="80000"/>
              </a:lnSpc>
              <a:spcBef>
                <a:spcPct val="0"/>
              </a:spcBef>
            </a:pPr>
            <a:r>
              <a:rPr lang="en-US" sz="900" smtClean="0"/>
              <a:t>U.S. war preparations set in motion </a:t>
            </a:r>
            <a:endParaRPr lang="en-US" sz="1900" smtClean="0"/>
          </a:p>
          <a:p>
            <a:pPr lvl="3" eaLnBrk="1" hangingPunct="1">
              <a:lnSpc>
                <a:spcPct val="80000"/>
              </a:lnSpc>
              <a:spcBef>
                <a:spcPct val="0"/>
              </a:spcBef>
            </a:pPr>
            <a:r>
              <a:rPr lang="en-US" sz="900" smtClean="0"/>
              <a:t>Navy Department at the cabinet level was created:  3 ship navy expanded </a:t>
            </a:r>
            <a:endParaRPr lang="en-US" sz="1900" smtClean="0"/>
          </a:p>
          <a:p>
            <a:pPr lvl="3" eaLnBrk="1" hangingPunct="1">
              <a:lnSpc>
                <a:spcPct val="80000"/>
              </a:lnSpc>
              <a:spcBef>
                <a:spcPct val="0"/>
              </a:spcBef>
            </a:pPr>
            <a:r>
              <a:rPr lang="en-US" sz="900" smtClean="0"/>
              <a:t>Marine Corps established</a:t>
            </a:r>
            <a:endParaRPr lang="en-US" sz="1900" smtClean="0"/>
          </a:p>
          <a:p>
            <a:pPr lvl="3" eaLnBrk="1" hangingPunct="1">
              <a:lnSpc>
                <a:spcPct val="80000"/>
              </a:lnSpc>
              <a:spcBef>
                <a:spcPct val="0"/>
              </a:spcBef>
            </a:pPr>
            <a:r>
              <a:rPr lang="en-US" sz="900" smtClean="0"/>
              <a:t>Army of 10,000 men was authorized (not fully raised) -- Washington was top general but gave active command to Hamilton </a:t>
            </a:r>
            <a:endParaRPr lang="en-US" sz="1900" smtClean="0"/>
          </a:p>
          <a:p>
            <a:pPr lvl="2" eaLnBrk="1" hangingPunct="1">
              <a:lnSpc>
                <a:spcPct val="80000"/>
              </a:lnSpc>
              <a:spcBef>
                <a:spcPct val="0"/>
              </a:spcBef>
            </a:pPr>
            <a:r>
              <a:rPr lang="en-US" sz="900" smtClean="0"/>
              <a:t>Adams suspended all trade with France and authorized American ship captains to capture armed French vessels </a:t>
            </a:r>
            <a:endParaRPr lang="en-US" sz="1900" smtClean="0"/>
          </a:p>
          <a:p>
            <a:pPr lvl="2" eaLnBrk="1" hangingPunct="1">
              <a:lnSpc>
                <a:spcPct val="80000"/>
              </a:lnSpc>
              <a:spcBef>
                <a:spcPct val="0"/>
              </a:spcBef>
            </a:pPr>
            <a:r>
              <a:rPr lang="en-US" sz="900" smtClean="0"/>
              <a:t>Undeclared hostilities ensued for 2 1/2 years between 1798-1800 </a:t>
            </a:r>
            <a:endParaRPr lang="en-US" sz="1900" smtClean="0"/>
          </a:p>
          <a:p>
            <a:pPr lvl="3" eaLnBrk="1" hangingPunct="1">
              <a:lnSpc>
                <a:spcPct val="80000"/>
              </a:lnSpc>
              <a:spcBef>
                <a:spcPct val="0"/>
              </a:spcBef>
            </a:pPr>
            <a:r>
              <a:rPr lang="en-US" sz="900" smtClean="0"/>
              <a:t>principally in the West Indies. </a:t>
            </a:r>
            <a:endParaRPr lang="en-US" sz="1900" smtClean="0"/>
          </a:p>
          <a:p>
            <a:pPr lvl="3" eaLnBrk="1" hangingPunct="1">
              <a:lnSpc>
                <a:spcPct val="80000"/>
              </a:lnSpc>
              <a:spcBef>
                <a:spcPct val="0"/>
              </a:spcBef>
            </a:pPr>
            <a:r>
              <a:rPr lang="en-US" sz="900" smtClean="0"/>
              <a:t>U.S. privateers + U.S. navy captured over 80 French armed vessels </a:t>
            </a:r>
            <a:endParaRPr lang="en-US" sz="1900" smtClean="0"/>
          </a:p>
          <a:p>
            <a:pPr lvl="3" eaLnBrk="1" hangingPunct="1">
              <a:lnSpc>
                <a:spcPct val="80000"/>
              </a:lnSpc>
              <a:spcBef>
                <a:spcPct val="0"/>
              </a:spcBef>
            </a:pPr>
            <a:r>
              <a:rPr lang="en-US" sz="900" smtClean="0"/>
              <a:t>Several hundred Yankee merchantmen lost to the French. </a:t>
            </a:r>
            <a:endParaRPr lang="en-US" sz="1900" smtClean="0"/>
          </a:p>
          <a:p>
            <a:pPr eaLnBrk="1" hangingPunct="1">
              <a:lnSpc>
                <a:spcPct val="80000"/>
              </a:lnSpc>
              <a:spcBef>
                <a:spcPct val="0"/>
              </a:spcBef>
            </a:pPr>
            <a:r>
              <a:rPr lang="en-US" sz="900" smtClean="0"/>
              <a:t>	          Full-blown war loomed imminently and Adams sought to keep U.S. out</a:t>
            </a:r>
          </a:p>
          <a:p>
            <a:pPr lvl="1" eaLnBrk="1" hangingPunct="1">
              <a:lnSpc>
                <a:spcPct val="80000"/>
              </a:lnSpc>
              <a:spcBef>
                <a:spcPct val="0"/>
              </a:spcBef>
            </a:pPr>
            <a:r>
              <a:rPr lang="en-US" sz="900" smtClean="0"/>
              <a:t>Convention of 1800  (Adam's “Finest Moment”) </a:t>
            </a:r>
            <a:endParaRPr lang="en-US" sz="1900" smtClean="0"/>
          </a:p>
          <a:p>
            <a:pPr lvl="2" eaLnBrk="1" hangingPunct="1">
              <a:lnSpc>
                <a:spcPct val="80000"/>
              </a:lnSpc>
              <a:spcBef>
                <a:spcPct val="0"/>
              </a:spcBef>
            </a:pPr>
            <a:r>
              <a:rPr lang="en-US" sz="900" smtClean="0"/>
              <a:t>French Foreign Minister Talleyrand became eager to negotiate a peace </a:t>
            </a:r>
            <a:br>
              <a:rPr lang="en-US" sz="900" smtClean="0"/>
            </a:br>
            <a:r>
              <a:rPr lang="en-US" sz="900" smtClean="0"/>
              <a:t>-- Did not want another enemy on the side of the British </a:t>
            </a:r>
            <a:endParaRPr lang="en-US" sz="1900" smtClean="0"/>
          </a:p>
          <a:p>
            <a:pPr lvl="2" eaLnBrk="1" hangingPunct="1">
              <a:lnSpc>
                <a:spcPct val="80000"/>
              </a:lnSpc>
              <a:spcBef>
                <a:spcPct val="0"/>
              </a:spcBef>
            </a:pPr>
            <a:r>
              <a:rPr lang="en-US" sz="900" smtClean="0"/>
              <a:t>Adams shockingly submitted to the Senate a new foreign minister to France</a:t>
            </a:r>
            <a:endParaRPr lang="en-US" sz="1900" smtClean="0"/>
          </a:p>
          <a:p>
            <a:pPr lvl="3" eaLnBrk="1" hangingPunct="1">
              <a:lnSpc>
                <a:spcPct val="80000"/>
              </a:lnSpc>
              <a:spcBef>
                <a:spcPct val="0"/>
              </a:spcBef>
            </a:pPr>
            <a:r>
              <a:rPr lang="en-US" sz="900" smtClean="0"/>
              <a:t>Hamiltonian "High Federalists" enraged by designs for peace; sought military glory </a:t>
            </a:r>
            <a:endParaRPr lang="en-US" sz="1900" smtClean="0"/>
          </a:p>
          <a:p>
            <a:pPr lvl="3" eaLnBrk="1" hangingPunct="1">
              <a:lnSpc>
                <a:spcPct val="80000"/>
              </a:lnSpc>
              <a:spcBef>
                <a:spcPct val="0"/>
              </a:spcBef>
            </a:pPr>
            <a:r>
              <a:rPr lang="en-US" sz="900" smtClean="0"/>
              <a:t>Jeffersonians and moderate Federalists favored one last try for peace </a:t>
            </a:r>
            <a:endParaRPr lang="en-US" sz="1900" smtClean="0"/>
          </a:p>
          <a:p>
            <a:pPr lvl="3" eaLnBrk="1" hangingPunct="1">
              <a:lnSpc>
                <a:spcPct val="80000"/>
              </a:lnSpc>
              <a:spcBef>
                <a:spcPct val="0"/>
              </a:spcBef>
            </a:pPr>
            <a:r>
              <a:rPr lang="en-US" sz="900" smtClean="0"/>
              <a:t>Envoys arrived in 1800 to negotiate with Napoleon (who was bent on European conquest)</a:t>
            </a:r>
            <a:endParaRPr lang="en-US" sz="1900" smtClean="0"/>
          </a:p>
          <a:p>
            <a:pPr lvl="2" eaLnBrk="1" hangingPunct="1">
              <a:lnSpc>
                <a:spcPct val="80000"/>
              </a:lnSpc>
              <a:spcBef>
                <a:spcPct val="0"/>
              </a:spcBef>
            </a:pPr>
            <a:r>
              <a:rPr lang="en-US" sz="900" smtClean="0"/>
              <a:t> Convention of 1800 </a:t>
            </a:r>
            <a:endParaRPr lang="en-US" sz="1900" smtClean="0"/>
          </a:p>
          <a:p>
            <a:pPr lvl="3" eaLnBrk="1" hangingPunct="1">
              <a:lnSpc>
                <a:spcPct val="80000"/>
              </a:lnSpc>
              <a:spcBef>
                <a:spcPct val="0"/>
              </a:spcBef>
            </a:pPr>
            <a:r>
              <a:rPr lang="en-US" sz="900" smtClean="0"/>
              <a:t>France agreed to end the 22-year Franco-American alliance with the U.S. </a:t>
            </a:r>
            <a:endParaRPr lang="en-US" sz="1900" smtClean="0"/>
          </a:p>
          <a:p>
            <a:pPr lvl="3" eaLnBrk="1" hangingPunct="1">
              <a:lnSpc>
                <a:spcPct val="80000"/>
              </a:lnSpc>
              <a:spcBef>
                <a:spcPct val="0"/>
              </a:spcBef>
            </a:pPr>
            <a:r>
              <a:rPr lang="en-US" sz="900" smtClean="0"/>
              <a:t>U.S. agreed to pay the damage claims of American shippers. </a:t>
            </a:r>
            <a:endParaRPr lang="en-US" sz="1900" smtClean="0"/>
          </a:p>
          <a:p>
            <a:pPr lvl="3" eaLnBrk="1" hangingPunct="1">
              <a:lnSpc>
                <a:spcPct val="80000"/>
              </a:lnSpc>
              <a:spcBef>
                <a:spcPct val="0"/>
              </a:spcBef>
            </a:pPr>
            <a:r>
              <a:rPr lang="en-US" sz="900" smtClean="0"/>
              <a:t>Thus, America's only peacetime military alliance for a century and a half was ended </a:t>
            </a:r>
            <a:endParaRPr lang="en-US" sz="1900" smtClean="0"/>
          </a:p>
          <a:p>
            <a:pPr lvl="2" eaLnBrk="1" hangingPunct="1">
              <a:lnSpc>
                <a:spcPct val="80000"/>
              </a:lnSpc>
              <a:spcBef>
                <a:spcPct val="0"/>
              </a:spcBef>
            </a:pPr>
            <a:r>
              <a:rPr lang="en-US" sz="900" smtClean="0"/>
              <a:t>Significance: </a:t>
            </a:r>
            <a:endParaRPr lang="en-US" sz="1900" smtClean="0"/>
          </a:p>
          <a:p>
            <a:pPr lvl="3" eaLnBrk="1" hangingPunct="1">
              <a:lnSpc>
                <a:spcPct val="80000"/>
              </a:lnSpc>
              <a:spcBef>
                <a:spcPct val="0"/>
              </a:spcBef>
            </a:pPr>
            <a:r>
              <a:rPr lang="en-US" sz="900" smtClean="0"/>
              <a:t>Major war with France avoided </a:t>
            </a:r>
            <a:endParaRPr lang="en-US" sz="1900" smtClean="0"/>
          </a:p>
          <a:p>
            <a:pPr lvl="3" eaLnBrk="1" hangingPunct="1">
              <a:lnSpc>
                <a:spcPct val="80000"/>
              </a:lnSpc>
              <a:spcBef>
                <a:spcPct val="0"/>
              </a:spcBef>
            </a:pPr>
            <a:r>
              <a:rPr lang="en-US" sz="900" smtClean="0"/>
              <a:t>Rapprochement made possible the Louisiana Purchase 3 years later. </a:t>
            </a:r>
            <a:br>
              <a:rPr lang="en-US" sz="900" smtClean="0"/>
            </a:br>
            <a:r>
              <a:rPr lang="en-US" sz="900" smtClean="0"/>
              <a:t>-- If war had occurred, Napoleon would not have sold Louisiana </a:t>
            </a:r>
            <a:endParaRPr lang="en-US" sz="1900" smtClean="0"/>
          </a:p>
          <a:p>
            <a:pPr lvl="3" eaLnBrk="1" hangingPunct="1">
              <a:lnSpc>
                <a:spcPct val="80000"/>
              </a:lnSpc>
              <a:spcBef>
                <a:spcPct val="0"/>
              </a:spcBef>
            </a:pPr>
            <a:r>
              <a:rPr lang="en-US" sz="900" smtClean="0"/>
              <a:t>Adams felt this to be his finest achievement. </a:t>
            </a:r>
            <a:endParaRPr lang="en-US" sz="1900" smtClean="0"/>
          </a:p>
          <a:p>
            <a:pPr lvl="1" eaLnBrk="1" hangingPunct="1">
              <a:lnSpc>
                <a:spcPct val="80000"/>
              </a:lnSpc>
              <a:spcBef>
                <a:spcPct val="0"/>
              </a:spcBef>
            </a:pPr>
            <a:r>
              <a:rPr lang="en-US" sz="900" smtClean="0"/>
              <a:t>Alien and Sedition Acts (1798) </a:t>
            </a:r>
            <a:endParaRPr lang="en-US" sz="1900" smtClean="0"/>
          </a:p>
          <a:p>
            <a:pPr lvl="2" eaLnBrk="1" hangingPunct="1">
              <a:lnSpc>
                <a:spcPct val="80000"/>
              </a:lnSpc>
              <a:spcBef>
                <a:spcPct val="0"/>
              </a:spcBef>
            </a:pPr>
            <a:r>
              <a:rPr lang="en-US" sz="900" smtClean="0"/>
              <a:t>Purpose: Federalists passed a series of oppressive laws in 1798 that would reduce power of Jeffersonian foes and silence anti-war opposition </a:t>
            </a:r>
            <a:endParaRPr lang="en-US" sz="1900" smtClean="0"/>
          </a:p>
          <a:p>
            <a:pPr lvl="2" eaLnBrk="1" hangingPunct="1">
              <a:lnSpc>
                <a:spcPct val="80000"/>
              </a:lnSpc>
              <a:spcBef>
                <a:spcPct val="0"/>
              </a:spcBef>
            </a:pPr>
            <a:r>
              <a:rPr lang="en-US" sz="900" smtClean="0"/>
              <a:t>Alien Acts </a:t>
            </a:r>
            <a:endParaRPr lang="en-US" sz="1900" smtClean="0"/>
          </a:p>
          <a:p>
            <a:pPr lvl="3" eaLnBrk="1" hangingPunct="1">
              <a:lnSpc>
                <a:spcPct val="80000"/>
              </a:lnSpc>
              <a:spcBef>
                <a:spcPct val="0"/>
              </a:spcBef>
            </a:pPr>
            <a:r>
              <a:rPr lang="en-US" sz="900" smtClean="0"/>
              <a:t>Attack on pro-Jeffersonian "aliens" </a:t>
            </a:r>
            <a:endParaRPr lang="en-US" sz="1900" smtClean="0"/>
          </a:p>
          <a:p>
            <a:pPr lvl="4" eaLnBrk="1" hangingPunct="1">
              <a:lnSpc>
                <a:spcPct val="80000"/>
              </a:lnSpc>
              <a:spcBef>
                <a:spcPct val="0"/>
              </a:spcBef>
            </a:pPr>
            <a:r>
              <a:rPr lang="en-US" sz="900" smtClean="0"/>
              <a:t>Most immigrants lacked wealth and were welcomed by Jeffersonians.</a:t>
            </a:r>
            <a:endParaRPr lang="en-US" sz="1900" smtClean="0"/>
          </a:p>
          <a:p>
            <a:pPr lvl="4" eaLnBrk="1" hangingPunct="1">
              <a:lnSpc>
                <a:spcPct val="80000"/>
              </a:lnSpc>
              <a:spcBef>
                <a:spcPct val="0"/>
              </a:spcBef>
            </a:pPr>
            <a:r>
              <a:rPr lang="en-US" sz="900" smtClean="0"/>
              <a:t>Scorned by Federalists who did not want the "dregs" of Europe voting in U.S.</a:t>
            </a:r>
            <a:endParaRPr lang="en-US" sz="1900" smtClean="0"/>
          </a:p>
          <a:p>
            <a:pPr lvl="3" eaLnBrk="1" hangingPunct="1">
              <a:lnSpc>
                <a:spcPct val="80000"/>
              </a:lnSpc>
              <a:spcBef>
                <a:spcPct val="0"/>
              </a:spcBef>
            </a:pPr>
            <a:r>
              <a:rPr lang="en-US" sz="900" smtClean="0"/>
              <a:t>Raised residence requirements for U.S. citizenship from 5 yrs to 14 yrs.</a:t>
            </a:r>
            <a:endParaRPr lang="en-US" sz="1900" smtClean="0"/>
          </a:p>
          <a:p>
            <a:pPr lvl="3" eaLnBrk="1" hangingPunct="1">
              <a:lnSpc>
                <a:spcPct val="80000"/>
              </a:lnSpc>
              <a:spcBef>
                <a:spcPct val="0"/>
              </a:spcBef>
            </a:pPr>
            <a:r>
              <a:rPr lang="en-US" sz="900" smtClean="0"/>
              <a:t>President empowered to deport "dangerous" foreigners in time of peace and to deport or imprison them in time of hostilities.</a:t>
            </a:r>
            <a:endParaRPr lang="en-US" sz="1900" smtClean="0"/>
          </a:p>
          <a:p>
            <a:pPr lvl="3" eaLnBrk="1" hangingPunct="1">
              <a:lnSpc>
                <a:spcPct val="80000"/>
              </a:lnSpc>
              <a:spcBef>
                <a:spcPct val="0"/>
              </a:spcBef>
            </a:pPr>
            <a:r>
              <a:rPr lang="en-US" sz="900" smtClean="0"/>
              <a:t>Laws in some ways seemed sensible</a:t>
            </a:r>
            <a:endParaRPr lang="en-US" sz="1900" smtClean="0"/>
          </a:p>
          <a:p>
            <a:pPr lvl="4" eaLnBrk="1" hangingPunct="1">
              <a:lnSpc>
                <a:spcPct val="80000"/>
              </a:lnSpc>
              <a:spcBef>
                <a:spcPct val="0"/>
              </a:spcBef>
            </a:pPr>
            <a:r>
              <a:rPr lang="en-US" sz="900" smtClean="0"/>
              <a:t>Some foreign agitators were coming into the country (Citizen Genet)</a:t>
            </a:r>
            <a:endParaRPr lang="en-US" sz="1900" smtClean="0"/>
          </a:p>
          <a:p>
            <a:pPr lvl="4" eaLnBrk="1" hangingPunct="1">
              <a:lnSpc>
                <a:spcPct val="80000"/>
              </a:lnSpc>
              <a:spcBef>
                <a:spcPct val="0"/>
              </a:spcBef>
            </a:pPr>
            <a:r>
              <a:rPr lang="en-US" sz="900" smtClean="0"/>
              <a:t>Many from France sought anti-British policies</a:t>
            </a:r>
            <a:endParaRPr lang="en-US" sz="1900" smtClean="0"/>
          </a:p>
          <a:p>
            <a:pPr lvl="4" eaLnBrk="1" hangingPunct="1">
              <a:lnSpc>
                <a:spcPct val="80000"/>
              </a:lnSpc>
              <a:spcBef>
                <a:spcPct val="0"/>
              </a:spcBef>
            </a:pPr>
            <a:r>
              <a:rPr lang="en-US" sz="900" smtClean="0"/>
              <a:t>Others were foreign agents who should have been expelled. </a:t>
            </a:r>
            <a:endParaRPr lang="en-US" sz="1900" smtClean="0"/>
          </a:p>
          <a:p>
            <a:pPr lvl="3" eaLnBrk="1" hangingPunct="1">
              <a:lnSpc>
                <a:spcPct val="80000"/>
              </a:lnSpc>
              <a:spcBef>
                <a:spcPct val="0"/>
              </a:spcBef>
            </a:pPr>
            <a:r>
              <a:rPr lang="en-US" sz="900" smtClean="0"/>
              <a:t>Alien Acts never enforced but some frightened foreign agitators left </a:t>
            </a:r>
            <a:endParaRPr lang="en-US" sz="1900" smtClean="0"/>
          </a:p>
          <a:p>
            <a:pPr lvl="2" eaLnBrk="1" hangingPunct="1">
              <a:lnSpc>
                <a:spcPct val="80000"/>
              </a:lnSpc>
              <a:spcBef>
                <a:spcPct val="0"/>
              </a:spcBef>
            </a:pPr>
            <a:r>
              <a:rPr lang="en-US" sz="900" smtClean="0"/>
              <a:t>Sedition Act</a:t>
            </a:r>
            <a:endParaRPr lang="en-US" sz="1900" smtClean="0"/>
          </a:p>
          <a:p>
            <a:pPr lvl="3" eaLnBrk="1" hangingPunct="1">
              <a:lnSpc>
                <a:spcPct val="80000"/>
              </a:lnSpc>
              <a:spcBef>
                <a:spcPct val="0"/>
              </a:spcBef>
            </a:pPr>
            <a:r>
              <a:rPr lang="en-US" sz="900" smtClean="0"/>
              <a:t>Anyone who impeded the policies of gov't or falsely defamed its officials, incl. the president, would be liable to a heavy fine and imprisonment.</a:t>
            </a:r>
            <a:endParaRPr lang="en-US" sz="1900" smtClean="0"/>
          </a:p>
          <a:p>
            <a:pPr lvl="3" eaLnBrk="1" hangingPunct="1">
              <a:lnSpc>
                <a:spcPct val="80000"/>
              </a:lnSpc>
              <a:spcBef>
                <a:spcPct val="0"/>
              </a:spcBef>
            </a:pPr>
            <a:r>
              <a:rPr lang="en-US" sz="900" smtClean="0"/>
              <a:t>Direct violation of the 1st Amendment to the Constitution </a:t>
            </a:r>
            <a:br>
              <a:rPr lang="en-US" sz="900" smtClean="0"/>
            </a:br>
            <a:r>
              <a:rPr lang="en-US" sz="900" smtClean="0"/>
              <a:t>-- Federalist Supreme Court not interested in declaring it unconstitutional.</a:t>
            </a:r>
            <a:endParaRPr lang="en-US" sz="1900" smtClean="0"/>
          </a:p>
          <a:p>
            <a:pPr lvl="3" eaLnBrk="1" hangingPunct="1">
              <a:lnSpc>
                <a:spcPct val="80000"/>
              </a:lnSpc>
              <a:spcBef>
                <a:spcPct val="0"/>
              </a:spcBef>
            </a:pPr>
            <a:r>
              <a:rPr lang="en-US" sz="900" smtClean="0"/>
              <a:t>Many outspoken Jeffersonian editors were indicted; 10 brought to trial &amp; convicted </a:t>
            </a:r>
            <a:endParaRPr lang="en-US" sz="1900" smtClean="0"/>
          </a:p>
          <a:p>
            <a:pPr lvl="3" eaLnBrk="1" hangingPunct="1">
              <a:lnSpc>
                <a:spcPct val="80000"/>
              </a:lnSpc>
              <a:spcBef>
                <a:spcPct val="0"/>
              </a:spcBef>
            </a:pPr>
            <a:r>
              <a:rPr lang="en-US" sz="900" smtClean="0"/>
              <a:t>Law expired in 1801 the day before Adams left office. </a:t>
            </a:r>
            <a:br>
              <a:rPr lang="en-US" sz="900" smtClean="0"/>
            </a:br>
            <a:r>
              <a:rPr lang="en-US" sz="900" smtClean="0"/>
              <a:t>-- Demonstrated dubious intentions of bill (in case a Federalist was not elected in 1800, Republicans would not have the Sedition Act to prosecute Federalists.) </a:t>
            </a:r>
            <a:endParaRPr lang="en-US" sz="1900" smtClean="0"/>
          </a:p>
          <a:p>
            <a:pPr lvl="2" eaLnBrk="1" hangingPunct="1">
              <a:lnSpc>
                <a:spcPct val="80000"/>
              </a:lnSpc>
              <a:spcBef>
                <a:spcPct val="0"/>
              </a:spcBef>
            </a:pPr>
            <a:r>
              <a:rPr lang="en-US" sz="900" smtClean="0"/>
              <a:t>Popular support for Alien and Sedition Acts significant </a:t>
            </a:r>
            <a:endParaRPr lang="en-US" sz="1900" smtClean="0"/>
          </a:p>
          <a:p>
            <a:pPr lvl="3" eaLnBrk="1" hangingPunct="1">
              <a:lnSpc>
                <a:spcPct val="80000"/>
              </a:lnSpc>
              <a:spcBef>
                <a:spcPct val="0"/>
              </a:spcBef>
            </a:pPr>
            <a:r>
              <a:rPr lang="en-US" sz="900" smtClean="0"/>
              <a:t>Anti-French hysteria played into the hands of the Federalists </a:t>
            </a:r>
            <a:endParaRPr lang="en-US" sz="1900" smtClean="0"/>
          </a:p>
          <a:p>
            <a:pPr eaLnBrk="1" hangingPunct="1">
              <a:lnSpc>
                <a:spcPct val="80000"/>
              </a:lnSpc>
              <a:spcBef>
                <a:spcPct val="0"/>
              </a:spcBef>
            </a:pPr>
            <a:r>
              <a:rPr lang="en-US" sz="900" smtClean="0"/>
              <a:t>	          Largest ever Federalist victory in 1798-99 congressional elections</a:t>
            </a:r>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C784A3F-A777-41FF-AD0E-180D57266B5B}" type="slidenum">
              <a:rPr lang="en-US" sz="1200">
                <a:latin typeface="+mn-lt"/>
              </a:rPr>
              <a:pPr algn="r">
                <a:defRPr/>
              </a:pPr>
              <a:t>22</a:t>
            </a:fld>
            <a:endParaRPr lang="en-US" sz="1200">
              <a:latin typeface="+mn-lt"/>
            </a:endParaRPr>
          </a:p>
        </p:txBody>
      </p:sp>
    </p:spTree>
    <p:extLst>
      <p:ext uri="{BB962C8B-B14F-4D97-AF65-F5344CB8AC3E}">
        <p14:creationId xmlns:p14="http://schemas.microsoft.com/office/powerpoint/2010/main" val="203725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8503CE-C80D-4588-8454-E3BB05DFB989}" type="slidenum">
              <a:rPr lang="en-US" smtClean="0"/>
              <a:pPr eaLnBrk="1" hangingPunct="1"/>
              <a:t>25</a:t>
            </a:fld>
            <a:endParaRPr lang="en-US" smtClean="0"/>
          </a:p>
        </p:txBody>
      </p:sp>
      <p:sp>
        <p:nvSpPr>
          <p:cNvPr id="77827" name="Slide Image Placeholder 1"/>
          <p:cNvSpPr>
            <a:spLocks noGrp="1" noRot="1" noChangeAspect="1" noTextEdit="1"/>
          </p:cNvSpPr>
          <p:nvPr>
            <p:ph type="sldImg"/>
          </p:nvPr>
        </p:nvSpPr>
        <p:spPr>
          <a:ln/>
        </p:spPr>
      </p:sp>
      <p:sp>
        <p:nvSpPr>
          <p:cNvPr id="778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lnSpc>
                <a:spcPct val="80000"/>
              </a:lnSpc>
              <a:spcBef>
                <a:spcPct val="0"/>
              </a:spcBef>
            </a:pPr>
            <a:endParaRPr lang="en-US" sz="1100" dirty="0" smtClean="0"/>
          </a:p>
        </p:txBody>
      </p:sp>
      <p:sp>
        <p:nvSpPr>
          <p:cNvPr id="3379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9DF2321-1D4B-4177-BB4F-70D62857B915}" type="slidenum">
              <a:rPr lang="en-US" sz="1200">
                <a:latin typeface="+mn-lt"/>
              </a:rPr>
              <a:pPr algn="r">
                <a:defRPr/>
              </a:pPr>
              <a:t>25</a:t>
            </a:fld>
            <a:endParaRPr lang="en-US" sz="1200">
              <a:latin typeface="+mn-lt"/>
            </a:endParaRPr>
          </a:p>
        </p:txBody>
      </p:sp>
    </p:spTree>
    <p:extLst>
      <p:ext uri="{BB962C8B-B14F-4D97-AF65-F5344CB8AC3E}">
        <p14:creationId xmlns:p14="http://schemas.microsoft.com/office/powerpoint/2010/main" val="269828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344A5-C718-4117-AD9E-D6D8338748DC}" type="slidenum">
              <a:rPr lang="en-US" smtClean="0"/>
              <a:pPr eaLnBrk="1" hangingPunct="1"/>
              <a:t>34</a:t>
            </a:fld>
            <a:endParaRPr lang="en-US" smtClean="0"/>
          </a:p>
        </p:txBody>
      </p:sp>
      <p:sp>
        <p:nvSpPr>
          <p:cNvPr id="78851" name="Slide Image Placeholder 1"/>
          <p:cNvSpPr>
            <a:spLocks noGrp="1" noRot="1" noChangeAspect="1" noTextEdit="1"/>
          </p:cNvSpPr>
          <p:nvPr>
            <p:ph type="sldImg"/>
          </p:nvPr>
        </p:nvSpPr>
        <p:spPr>
          <a:ln/>
        </p:spPr>
      </p:sp>
      <p:sp>
        <p:nvSpPr>
          <p:cNvPr id="788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lnSpc>
                <a:spcPct val="80000"/>
              </a:lnSpc>
              <a:spcBef>
                <a:spcPct val="0"/>
              </a:spcBef>
            </a:pPr>
            <a:endParaRPr lang="en-US" sz="1100" smtClean="0"/>
          </a:p>
        </p:txBody>
      </p:sp>
      <p:sp>
        <p:nvSpPr>
          <p:cNvPr id="3379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08AC214-87D2-4A93-9347-EA117C06B4FB}" type="slidenum">
              <a:rPr lang="en-US" sz="1200">
                <a:latin typeface="+mn-lt"/>
              </a:rPr>
              <a:pPr algn="r">
                <a:defRPr/>
              </a:pPr>
              <a:t>34</a:t>
            </a:fld>
            <a:endParaRPr lang="en-US" sz="1200">
              <a:latin typeface="+mn-lt"/>
            </a:endParaRPr>
          </a:p>
        </p:txBody>
      </p:sp>
    </p:spTree>
    <p:extLst>
      <p:ext uri="{BB962C8B-B14F-4D97-AF65-F5344CB8AC3E}">
        <p14:creationId xmlns:p14="http://schemas.microsoft.com/office/powerpoint/2010/main" val="106180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7AAC80-9065-40DC-950B-DA35743C3050}" type="slidenum">
              <a:rPr lang="en-US" smtClean="0"/>
              <a:pPr eaLnBrk="1" hangingPunct="1"/>
              <a:t>41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2117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AD8855-6E77-4483-B365-880295A1043B}" type="slidenum">
              <a:rPr lang="en-US" smtClean="0"/>
              <a:pPr>
                <a:defRPr/>
              </a:pPr>
              <a:t>47</a:t>
            </a:fld>
            <a:endParaRPr lang="en-US"/>
          </a:p>
        </p:txBody>
      </p:sp>
    </p:spTree>
    <p:extLst>
      <p:ext uri="{BB962C8B-B14F-4D97-AF65-F5344CB8AC3E}">
        <p14:creationId xmlns:p14="http://schemas.microsoft.com/office/powerpoint/2010/main" val="2735840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793D9EE7-8838-4E8F-9240-EC6A464877B6}" type="slidenum">
              <a:rPr/>
              <a:pPr>
                <a:defRPr/>
              </a:pPr>
              <a:t>‹#›</a:t>
            </a:fld>
            <a:endParaRPr/>
          </a:p>
        </p:txBody>
      </p:sp>
    </p:spTree>
    <p:extLst>
      <p:ext uri="{BB962C8B-B14F-4D97-AF65-F5344CB8AC3E}">
        <p14:creationId xmlns:p14="http://schemas.microsoft.com/office/powerpoint/2010/main" val="1305372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F7D2BE06-96F6-4DF6-A09A-28EA17494F08}" type="slidenum">
              <a:rPr lang="en-US"/>
              <a:pPr>
                <a:defRPr/>
              </a:pPr>
              <a:t>‹#›</a:t>
            </a:fld>
            <a:endParaRPr lang="en-US"/>
          </a:p>
        </p:txBody>
      </p:sp>
    </p:spTree>
    <p:extLst>
      <p:ext uri="{BB962C8B-B14F-4D97-AF65-F5344CB8AC3E}">
        <p14:creationId xmlns:p14="http://schemas.microsoft.com/office/powerpoint/2010/main" val="223385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5E7CCDCB-BA18-4D4E-9CFF-84EB32C3D2B3}" type="slidenum">
              <a:rPr lang="en-US"/>
              <a:pPr>
                <a:defRPr/>
              </a:pPr>
              <a:t>‹#›</a:t>
            </a:fld>
            <a:endParaRPr lang="en-US"/>
          </a:p>
        </p:txBody>
      </p:sp>
    </p:spTree>
    <p:extLst>
      <p:ext uri="{BB962C8B-B14F-4D97-AF65-F5344CB8AC3E}">
        <p14:creationId xmlns:p14="http://schemas.microsoft.com/office/powerpoint/2010/main" val="296662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D1F49F-2402-4496-9592-556EC3B8C2E1}" type="datetimeFigureOut">
              <a:rPr lang="en-US"/>
              <a:pPr>
                <a:defRPr/>
              </a:pPr>
              <a:t>8/1/2019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AA5242-D2C6-41A9-BC4C-822859D69772}" type="slidenum">
              <a:rPr lang="en-US"/>
              <a:pPr>
                <a:defRPr/>
              </a:pPr>
              <a:t>‹#›</a:t>
            </a:fld>
            <a:endParaRPr lang="en-US"/>
          </a:p>
        </p:txBody>
      </p:sp>
    </p:spTree>
    <p:extLst>
      <p:ext uri="{BB962C8B-B14F-4D97-AF65-F5344CB8AC3E}">
        <p14:creationId xmlns:p14="http://schemas.microsoft.com/office/powerpoint/2010/main" val="31059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CFF4728-807F-4D1D-B59E-F2252786962E}" type="datetimeFigureOut">
              <a:rPr lang="en-US"/>
              <a:pPr>
                <a:defRPr/>
              </a:pPr>
              <a:t>8/1/2019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D23EBE-6AC0-47C9-B335-DAE1BDDAA355}" type="slidenum">
              <a:rPr lang="en-US"/>
              <a:pPr>
                <a:defRPr/>
              </a:pPr>
              <a:t>‹#›</a:t>
            </a:fld>
            <a:endParaRPr lang="en-US"/>
          </a:p>
        </p:txBody>
      </p:sp>
    </p:spTree>
    <p:extLst>
      <p:ext uri="{BB962C8B-B14F-4D97-AF65-F5344CB8AC3E}">
        <p14:creationId xmlns:p14="http://schemas.microsoft.com/office/powerpoint/2010/main" val="204784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4920571-CF9B-4338-B2BA-A97D05102222}" type="datetimeFigureOut">
              <a:rPr lang="en-US"/>
              <a:pPr>
                <a:defRPr/>
              </a:pPr>
              <a:t>8/1/2019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3CF356-4F19-4261-89DD-D999F90400A5}" type="slidenum">
              <a:rPr lang="en-US"/>
              <a:pPr>
                <a:defRPr/>
              </a:pPr>
              <a:t>‹#›</a:t>
            </a:fld>
            <a:endParaRPr lang="en-US"/>
          </a:p>
        </p:txBody>
      </p:sp>
    </p:spTree>
    <p:extLst>
      <p:ext uri="{BB962C8B-B14F-4D97-AF65-F5344CB8AC3E}">
        <p14:creationId xmlns:p14="http://schemas.microsoft.com/office/powerpoint/2010/main" val="66900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12D5F71-2163-4493-935F-66E1FF80A562}" type="datetimeFigureOut">
              <a:rPr lang="en-US"/>
              <a:pPr>
                <a:defRPr/>
              </a:pPr>
              <a:t>8/1/2019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EDE168-CFE0-45AC-9DE2-8AC5055448A8}" type="slidenum">
              <a:rPr lang="en-US"/>
              <a:pPr>
                <a:defRPr/>
              </a:pPr>
              <a:t>‹#›</a:t>
            </a:fld>
            <a:endParaRPr lang="en-US"/>
          </a:p>
        </p:txBody>
      </p:sp>
    </p:spTree>
    <p:extLst>
      <p:ext uri="{BB962C8B-B14F-4D97-AF65-F5344CB8AC3E}">
        <p14:creationId xmlns:p14="http://schemas.microsoft.com/office/powerpoint/2010/main" val="28427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B3A029E-791C-4177-B0C6-DF37532D33C1}" type="datetimeFigureOut">
              <a:rPr lang="en-US"/>
              <a:pPr>
                <a:defRPr/>
              </a:pPr>
              <a:t>8/1/2019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8929B7-47EB-4E8D-B975-FDE1B7377A77}" type="slidenum">
              <a:rPr lang="en-US"/>
              <a:pPr>
                <a:defRPr/>
              </a:pPr>
              <a:t>‹#›</a:t>
            </a:fld>
            <a:endParaRPr lang="en-US"/>
          </a:p>
        </p:txBody>
      </p:sp>
    </p:spTree>
    <p:extLst>
      <p:ext uri="{BB962C8B-B14F-4D97-AF65-F5344CB8AC3E}">
        <p14:creationId xmlns:p14="http://schemas.microsoft.com/office/powerpoint/2010/main" val="67374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F81CD29-F01A-4D60-B5A5-9996865D7F1C}" type="datetimeFigureOut">
              <a:rPr lang="en-US"/>
              <a:pPr>
                <a:defRPr/>
              </a:pPr>
              <a:t>8/1/2019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48C87E-850E-4C57-9288-7C75DBEE3833}" type="slidenum">
              <a:rPr lang="en-US"/>
              <a:pPr>
                <a:defRPr/>
              </a:pPr>
              <a:t>‹#›</a:t>
            </a:fld>
            <a:endParaRPr lang="en-US"/>
          </a:p>
        </p:txBody>
      </p:sp>
    </p:spTree>
    <p:extLst>
      <p:ext uri="{BB962C8B-B14F-4D97-AF65-F5344CB8AC3E}">
        <p14:creationId xmlns:p14="http://schemas.microsoft.com/office/powerpoint/2010/main" val="24255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584EBB-DA04-4954-91D3-EA377E73EA36}" type="datetimeFigureOut">
              <a:rPr lang="en-US"/>
              <a:pPr>
                <a:defRPr/>
              </a:pPr>
              <a:t>8/1/2019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1FEFC2-AEB8-4E2C-AEDF-8F7659E6CFF8}" type="slidenum">
              <a:rPr lang="en-US"/>
              <a:pPr>
                <a:defRPr/>
              </a:pPr>
              <a:t>‹#›</a:t>
            </a:fld>
            <a:endParaRPr lang="en-US"/>
          </a:p>
        </p:txBody>
      </p:sp>
    </p:spTree>
    <p:extLst>
      <p:ext uri="{BB962C8B-B14F-4D97-AF65-F5344CB8AC3E}">
        <p14:creationId xmlns:p14="http://schemas.microsoft.com/office/powerpoint/2010/main" val="9992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08F261D-2414-494E-A6F5-8403ED3CDA77}" type="datetimeFigureOut">
              <a:rPr lang="en-US"/>
              <a:pPr>
                <a:defRPr/>
              </a:pPr>
              <a:t>8/1/2019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2D6C01-8BB8-4D02-B354-B19FBAF84647}" type="slidenum">
              <a:rPr lang="en-US"/>
              <a:pPr>
                <a:defRPr/>
              </a:pPr>
              <a:t>‹#›</a:t>
            </a:fld>
            <a:endParaRPr lang="en-US"/>
          </a:p>
        </p:txBody>
      </p:sp>
    </p:spTree>
    <p:extLst>
      <p:ext uri="{BB962C8B-B14F-4D97-AF65-F5344CB8AC3E}">
        <p14:creationId xmlns:p14="http://schemas.microsoft.com/office/powerpoint/2010/main" val="40839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FE7766CF-B52B-4098-8522-32E1C8805541}" type="slidenum">
              <a:rPr lang="en-US"/>
              <a:pPr>
                <a:defRPr/>
              </a:pPr>
              <a:t>‹#›</a:t>
            </a:fld>
            <a:endParaRPr lang="en-US"/>
          </a:p>
        </p:txBody>
      </p:sp>
    </p:spTree>
    <p:extLst>
      <p:ext uri="{BB962C8B-B14F-4D97-AF65-F5344CB8AC3E}">
        <p14:creationId xmlns:p14="http://schemas.microsoft.com/office/powerpoint/2010/main" val="117389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ECF603-7072-4FE6-9910-C656D397D0BF}" type="datetimeFigureOut">
              <a:rPr lang="en-US"/>
              <a:pPr>
                <a:defRPr/>
              </a:pPr>
              <a:t>8/1/2019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3AF1D-4E33-432E-A394-8008743A596A}" type="slidenum">
              <a:rPr lang="en-US"/>
              <a:pPr>
                <a:defRPr/>
              </a:pPr>
              <a:t>‹#›</a:t>
            </a:fld>
            <a:endParaRPr lang="en-US"/>
          </a:p>
        </p:txBody>
      </p:sp>
    </p:spTree>
    <p:extLst>
      <p:ext uri="{BB962C8B-B14F-4D97-AF65-F5344CB8AC3E}">
        <p14:creationId xmlns:p14="http://schemas.microsoft.com/office/powerpoint/2010/main" val="97195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3A7828-6A19-41A2-82B0-7817BD8465E3}" type="datetimeFigureOut">
              <a:rPr lang="en-US"/>
              <a:pPr>
                <a:defRPr/>
              </a:pPr>
              <a:t>8/1/2019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0FDAB8-5378-4A12-83E2-8EA6D28F1877}" type="slidenum">
              <a:rPr lang="en-US"/>
              <a:pPr>
                <a:defRPr/>
              </a:pPr>
              <a:t>‹#›</a:t>
            </a:fld>
            <a:endParaRPr lang="en-US"/>
          </a:p>
        </p:txBody>
      </p:sp>
    </p:spTree>
    <p:extLst>
      <p:ext uri="{BB962C8B-B14F-4D97-AF65-F5344CB8AC3E}">
        <p14:creationId xmlns:p14="http://schemas.microsoft.com/office/powerpoint/2010/main" val="32333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4B6676-9240-4D7E-975D-07AD686CEBD0}" type="datetimeFigureOut">
              <a:rPr lang="en-US"/>
              <a:pPr>
                <a:defRPr/>
              </a:pPr>
              <a:t>8/1/2019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731A23-3AFD-4052-97F3-350AEF119932}" type="slidenum">
              <a:rPr lang="en-US"/>
              <a:pPr>
                <a:defRPr/>
              </a:pPr>
              <a:t>‹#›</a:t>
            </a:fld>
            <a:endParaRPr lang="en-US"/>
          </a:p>
        </p:txBody>
      </p:sp>
    </p:spTree>
    <p:extLst>
      <p:ext uri="{BB962C8B-B14F-4D97-AF65-F5344CB8AC3E}">
        <p14:creationId xmlns:p14="http://schemas.microsoft.com/office/powerpoint/2010/main" val="427766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2D36F74C-298C-4638-A016-DEC19CAB8FF9}" type="slidenum">
              <a:rPr lang="en-US"/>
              <a:pPr>
                <a:defRPr/>
              </a:pPr>
              <a:t>‹#›</a:t>
            </a:fld>
            <a:endParaRPr lang="en-US"/>
          </a:p>
        </p:txBody>
      </p:sp>
    </p:spTree>
    <p:extLst>
      <p:ext uri="{BB962C8B-B14F-4D97-AF65-F5344CB8AC3E}">
        <p14:creationId xmlns:p14="http://schemas.microsoft.com/office/powerpoint/2010/main" val="1694014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32EFB6D2-5D1B-4AD1-84D8-CCCF498C6BBE}" type="slidenum">
              <a:rPr lang="en-US"/>
              <a:pPr>
                <a:defRPr/>
              </a:pPr>
              <a:t>‹#›</a:t>
            </a:fld>
            <a:endParaRPr lang="en-US"/>
          </a:p>
        </p:txBody>
      </p:sp>
    </p:spTree>
    <p:extLst>
      <p:ext uri="{BB962C8B-B14F-4D97-AF65-F5344CB8AC3E}">
        <p14:creationId xmlns:p14="http://schemas.microsoft.com/office/powerpoint/2010/main" val="41988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D7D690F-5FDA-42E1-8A64-0E655DB308E3}" type="slidenum">
              <a:rPr lang="en-US"/>
              <a:pPr>
                <a:defRPr/>
              </a:pPr>
              <a:t>‹#›</a:t>
            </a:fld>
            <a:endParaRPr lang="en-US"/>
          </a:p>
        </p:txBody>
      </p:sp>
    </p:spTree>
    <p:extLst>
      <p:ext uri="{BB962C8B-B14F-4D97-AF65-F5344CB8AC3E}">
        <p14:creationId xmlns:p14="http://schemas.microsoft.com/office/powerpoint/2010/main" val="57388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7409A973-60EE-406E-9CA1-203AF237E31B}" type="slidenum">
              <a:rPr lang="en-US"/>
              <a:pPr>
                <a:defRPr/>
              </a:pPr>
              <a:t>‹#›</a:t>
            </a:fld>
            <a:endParaRPr lang="en-US"/>
          </a:p>
        </p:txBody>
      </p:sp>
    </p:spTree>
    <p:extLst>
      <p:ext uri="{BB962C8B-B14F-4D97-AF65-F5344CB8AC3E}">
        <p14:creationId xmlns:p14="http://schemas.microsoft.com/office/powerpoint/2010/main" val="8817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E2546034-F97A-4EAC-B5AE-FCDE635B7B98}" type="slidenum">
              <a:rPr lang="en-US"/>
              <a:pPr>
                <a:defRPr/>
              </a:pPr>
              <a:t>‹#›</a:t>
            </a:fld>
            <a:endParaRPr lang="en-US"/>
          </a:p>
        </p:txBody>
      </p:sp>
    </p:spTree>
    <p:extLst>
      <p:ext uri="{BB962C8B-B14F-4D97-AF65-F5344CB8AC3E}">
        <p14:creationId xmlns:p14="http://schemas.microsoft.com/office/powerpoint/2010/main" val="246535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80EDB586-4F4E-46E1-8126-5708DD414708}" type="slidenum">
              <a:rPr lang="en-US"/>
              <a:pPr>
                <a:defRPr/>
              </a:pPr>
              <a:t>‹#›</a:t>
            </a:fld>
            <a:endParaRPr lang="en-US"/>
          </a:p>
        </p:txBody>
      </p:sp>
    </p:spTree>
    <p:extLst>
      <p:ext uri="{BB962C8B-B14F-4D97-AF65-F5344CB8AC3E}">
        <p14:creationId xmlns:p14="http://schemas.microsoft.com/office/powerpoint/2010/main" val="91368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DB2234E9-814E-4E8A-B288-861781290154}" type="slidenum">
              <a:rPr lang="en-US"/>
              <a:pPr>
                <a:defRPr/>
              </a:pPr>
              <a:t>‹#›</a:t>
            </a:fld>
            <a:endParaRPr lang="en-US"/>
          </a:p>
        </p:txBody>
      </p:sp>
    </p:spTree>
    <p:extLst>
      <p:ext uri="{BB962C8B-B14F-4D97-AF65-F5344CB8AC3E}">
        <p14:creationId xmlns:p14="http://schemas.microsoft.com/office/powerpoint/2010/main" val="2584937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26818593-A146-49F6-A472-A633E6897E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4" r:id="rId1"/>
    <p:sldLayoutId id="2147484456" r:id="rId2"/>
    <p:sldLayoutId id="2147484475" r:id="rId3"/>
    <p:sldLayoutId id="2147484457" r:id="rId4"/>
    <p:sldLayoutId id="2147484458" r:id="rId5"/>
    <p:sldLayoutId id="2147484459" r:id="rId6"/>
    <p:sldLayoutId id="2147484460" r:id="rId7"/>
    <p:sldLayoutId id="2147484461" r:id="rId8"/>
    <p:sldLayoutId id="2147484476" r:id="rId9"/>
    <p:sldLayoutId id="2147484462" r:id="rId10"/>
    <p:sldLayoutId id="2147484477"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04246885-EC93-44AB-8920-F5D15776B9D9}" type="datetimeFigureOut">
              <a:rPr lang="en-US"/>
              <a:pPr>
                <a:defRPr/>
              </a:pPr>
              <a:t>8/1/2019</a:t>
            </a:fld>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C53B335-BBED-41DB-B172-1F0068768F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3/31/FirstBankofUS00.jpg" TargetMode="Externa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John%20Adams%20as%20President.as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youtube.com/watch?v=uw0KcA59_8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Vvy0wRLD5s8" TargetMode="Externa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hyperlink" Target="https://www.youtube.com/watch?v=J5dp8mzRPio"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youtube.com/watch?v=_3Ox6vGteek&amp;list=PL8dPuuaLjXtMwmepBjTSG593eG7ObzO7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APUSH%20Videos/Unit%202/The_Significance_of_the_Lewis_and_Clark_Expedition.asf"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youtube.com/watch?v=LBSuwa8mf9o&amp;feature=related" TargetMode="Externa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hyperlink" Target="http://www.youtube.com/watch?v=OLSsswr6z9Y" TargetMode="Externa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2.jpg"/></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boone.k12.ky.us/userfiles/1050/Classes/5330/embargo%20act%20political%20cartoons.pdf?id=553365" TargetMode="Externa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Jay-treaty.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youtube.com/watch?v=WNFf7nMIG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600" dirty="0" smtClean="0"/>
              <a:t>Bell Ringer</a:t>
            </a:r>
            <a:endParaRPr lang="en-US" sz="6600" dirty="0"/>
          </a:p>
        </p:txBody>
      </p:sp>
      <p:sp>
        <p:nvSpPr>
          <p:cNvPr id="19459" name="Content Placeholder 2"/>
          <p:cNvSpPr>
            <a:spLocks noGrp="1"/>
          </p:cNvSpPr>
          <p:nvPr>
            <p:ph idx="1"/>
          </p:nvPr>
        </p:nvSpPr>
        <p:spPr>
          <a:xfrm>
            <a:off x="457200" y="2667000"/>
            <a:ext cx="7239000" cy="3789363"/>
          </a:xfrm>
        </p:spPr>
        <p:txBody>
          <a:bodyPr/>
          <a:lstStyle/>
          <a:p>
            <a:r>
              <a:rPr lang="en-US" sz="3200" dirty="0" smtClean="0"/>
              <a:t>What are some of the qualities you think are important for a president to have?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Memory Aid for Hamilton’s Financial Plan:</a:t>
            </a:r>
            <a:endParaRPr lang="en-US" dirty="0"/>
          </a:p>
        </p:txBody>
      </p:sp>
      <p:sp>
        <p:nvSpPr>
          <p:cNvPr id="3" name="Rectangle 2"/>
          <p:cNvSpPr/>
          <p:nvPr/>
        </p:nvSpPr>
        <p:spPr>
          <a:xfrm>
            <a:off x="533400" y="2286001"/>
            <a:ext cx="7112396" cy="2400657"/>
          </a:xfrm>
          <a:prstGeom prst="rect">
            <a:avLst/>
          </a:prstGeom>
          <a:noFill/>
          <a:ln w="50800" cap="rnd">
            <a:solidFill>
              <a:schemeClr val="accent1"/>
            </a:solidFill>
            <a:bevel/>
          </a:ln>
        </p:spPr>
        <p:txBody>
          <a:bodyPr>
            <a:spAutoFit/>
          </a:bodyPr>
          <a:lstStyle/>
          <a:p>
            <a:pPr algn="ctr">
              <a:defRPr/>
            </a:pPr>
            <a:r>
              <a:rPr lang="en-US" sz="15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 FAT</a:t>
            </a:r>
          </a:p>
        </p:txBody>
      </p:sp>
      <p:pic>
        <p:nvPicPr>
          <p:cNvPr id="108546" name="Picture 2" descr="http://l.thumbs.canstockphoto.com/canstock609475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4562475"/>
            <a:ext cx="23431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par>
                                <p:cTn id="8" presetID="12" presetClass="entr" presetSubtype="4" fill="hold" nodeType="withEffect">
                                  <p:stCondLst>
                                    <p:cond delay="0"/>
                                  </p:stCondLst>
                                  <p:childTnLst>
                                    <p:set>
                                      <p:cBhvr>
                                        <p:cTn id="9" dur="1" fill="hold">
                                          <p:stCondLst>
                                            <p:cond delay="0"/>
                                          </p:stCondLst>
                                        </p:cTn>
                                        <p:tgtEl>
                                          <p:spTgt spid="108546"/>
                                        </p:tgtEl>
                                        <p:attrNameLst>
                                          <p:attrName>style.visibility</p:attrName>
                                        </p:attrNameLst>
                                      </p:cBhvr>
                                      <p:to>
                                        <p:strVal val="visible"/>
                                      </p:to>
                                    </p:set>
                                    <p:animEffect transition="in" filter="slide(fromBottom)">
                                      <p:cBhvr>
                                        <p:cTn id="10"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Hamilton’s Financial Plan</a:t>
            </a:r>
            <a:endParaRPr lang="en-US" dirty="0"/>
          </a:p>
        </p:txBody>
      </p:sp>
      <p:sp>
        <p:nvSpPr>
          <p:cNvPr id="4" name="Content Placeholder 3"/>
          <p:cNvSpPr>
            <a:spLocks noGrp="1"/>
          </p:cNvSpPr>
          <p:nvPr>
            <p:ph idx="1"/>
          </p:nvPr>
        </p:nvSpPr>
        <p:spPr/>
        <p:txBody>
          <a:bodyPr/>
          <a:lstStyle/>
          <a:p>
            <a:pPr>
              <a:defRPr/>
            </a:pPr>
            <a:r>
              <a:rPr lang="en-US" sz="4800" b="1" dirty="0" smtClean="0">
                <a:solidFill>
                  <a:schemeClr val="accent1"/>
                </a:solidFill>
                <a:effectLst>
                  <a:outerShdw blurRad="38100" dist="38100" dir="2700000" algn="tl">
                    <a:srgbClr val="000000">
                      <a:alpha val="43137"/>
                    </a:srgbClr>
                  </a:outerShdw>
                </a:effectLst>
              </a:rPr>
              <a:t>B</a:t>
            </a:r>
            <a:r>
              <a:rPr lang="en-US" dirty="0" smtClean="0"/>
              <a:t>ank of the United States</a:t>
            </a:r>
          </a:p>
          <a:p>
            <a:pPr>
              <a:defRPr/>
            </a:pPr>
            <a:r>
              <a:rPr lang="en-US" sz="4800" b="1" dirty="0" smtClean="0">
                <a:solidFill>
                  <a:schemeClr val="accent1"/>
                </a:solidFill>
                <a:effectLst>
                  <a:outerShdw blurRad="38100" dist="38100" dir="2700000" algn="tl">
                    <a:srgbClr val="000000">
                      <a:alpha val="43137"/>
                    </a:srgbClr>
                  </a:outerShdw>
                </a:effectLst>
              </a:rPr>
              <a:t>E</a:t>
            </a:r>
            <a:r>
              <a:rPr lang="en-US" dirty="0" smtClean="0"/>
              <a:t>xcise Taxes</a:t>
            </a:r>
          </a:p>
          <a:p>
            <a:pPr>
              <a:defRPr/>
            </a:pPr>
            <a:r>
              <a:rPr lang="en-US" sz="4800" b="1" dirty="0" smtClean="0">
                <a:solidFill>
                  <a:schemeClr val="accent1"/>
                </a:solidFill>
                <a:effectLst>
                  <a:outerShdw blurRad="38100" dist="38100" dir="2700000" algn="tl">
                    <a:srgbClr val="000000">
                      <a:alpha val="43137"/>
                    </a:srgbClr>
                  </a:outerShdw>
                </a:effectLst>
              </a:rPr>
              <a:t>F</a:t>
            </a:r>
            <a:r>
              <a:rPr lang="en-US" dirty="0" smtClean="0"/>
              <a:t>unding at Par</a:t>
            </a:r>
          </a:p>
          <a:p>
            <a:pPr>
              <a:defRPr/>
            </a:pPr>
            <a:r>
              <a:rPr lang="en-US" sz="4800" b="1" dirty="0" smtClean="0">
                <a:solidFill>
                  <a:schemeClr val="accent1"/>
                </a:solidFill>
                <a:effectLst>
                  <a:outerShdw blurRad="38100" dist="38100" dir="2700000" algn="tl">
                    <a:srgbClr val="000000">
                      <a:alpha val="43137"/>
                    </a:srgbClr>
                  </a:outerShdw>
                </a:effectLst>
              </a:rPr>
              <a:t>A</a:t>
            </a:r>
            <a:r>
              <a:rPr lang="en-US" dirty="0" smtClean="0"/>
              <a:t>ssumption of State Debts</a:t>
            </a:r>
          </a:p>
          <a:p>
            <a:pPr>
              <a:defRPr/>
            </a:pPr>
            <a:r>
              <a:rPr lang="en-US" sz="4800" b="1" dirty="0" smtClean="0">
                <a:solidFill>
                  <a:schemeClr val="accent1"/>
                </a:solidFill>
                <a:effectLst>
                  <a:outerShdw blurRad="38100" dist="38100" dir="2700000" algn="tl">
                    <a:srgbClr val="000000">
                      <a:alpha val="43137"/>
                    </a:srgbClr>
                  </a:outerShdw>
                </a:effectLst>
              </a:rPr>
              <a:t>T</a:t>
            </a:r>
            <a:r>
              <a:rPr lang="en-US" dirty="0" smtClean="0"/>
              <a:t>ariffs</a:t>
            </a:r>
            <a:endParaRPr lang="en-US" dirty="0"/>
          </a:p>
        </p:txBody>
      </p:sp>
      <p:pic>
        <p:nvPicPr>
          <p:cNvPr id="29700" name="Picture 2" descr="http://l.thumbs.canstockphoto.com/canstock609475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898900"/>
            <a:ext cx="302895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type="body" idx="1"/>
          </p:nvPr>
        </p:nvSpPr>
        <p:spPr>
          <a:xfrm>
            <a:off x="152400" y="1609725"/>
            <a:ext cx="6477000" cy="4846638"/>
          </a:xfrm>
        </p:spPr>
        <p:txBody>
          <a:bodyPr/>
          <a:lstStyle/>
          <a:p>
            <a:pPr eaLnBrk="1" hangingPunct="1"/>
            <a:r>
              <a:rPr lang="en-US" sz="2700" dirty="0" smtClean="0"/>
              <a:t>Would obligate states to the federal government</a:t>
            </a:r>
          </a:p>
          <a:p>
            <a:pPr lvl="1" eaLnBrk="1" hangingPunct="1">
              <a:spcBef>
                <a:spcPct val="0"/>
              </a:spcBef>
            </a:pPr>
            <a:r>
              <a:rPr lang="en-US" dirty="0" smtClean="0"/>
              <a:t>States with huge debt were delighted (esp. Mass.)</a:t>
            </a:r>
          </a:p>
          <a:p>
            <a:pPr lvl="1" eaLnBrk="1" hangingPunct="1">
              <a:spcBef>
                <a:spcPct val="0"/>
              </a:spcBef>
            </a:pPr>
            <a:r>
              <a:rPr lang="en-US" dirty="0" smtClean="0"/>
              <a:t>States with less debt or no remaining debt were unhappy </a:t>
            </a:r>
          </a:p>
          <a:p>
            <a:pPr eaLnBrk="1" hangingPunct="1">
              <a:spcBef>
                <a:spcPct val="0"/>
              </a:spcBef>
            </a:pPr>
            <a:r>
              <a:rPr lang="en-US" sz="2700" dirty="0" smtClean="0"/>
              <a:t>Compromise through “logrolling” (“You scratch my back, I’ll scratch yours”)</a:t>
            </a:r>
          </a:p>
          <a:p>
            <a:pPr lvl="1" eaLnBrk="1" hangingPunct="1">
              <a:spcBef>
                <a:spcPct val="0"/>
              </a:spcBef>
            </a:pPr>
            <a:r>
              <a:rPr lang="en-US" dirty="0" smtClean="0"/>
              <a:t>Federal government would assume all state debt </a:t>
            </a:r>
          </a:p>
          <a:p>
            <a:pPr lvl="1" eaLnBrk="1" hangingPunct="1">
              <a:spcBef>
                <a:spcPct val="0"/>
              </a:spcBef>
            </a:pPr>
            <a:r>
              <a:rPr lang="en-US" dirty="0" smtClean="0"/>
              <a:t>South would get new federal district (Washington D.C.)</a:t>
            </a:r>
          </a:p>
        </p:txBody>
      </p:sp>
      <p:sp>
        <p:nvSpPr>
          <p:cNvPr id="2" name="Title 1"/>
          <p:cNvSpPr>
            <a:spLocks noGrp="1"/>
          </p:cNvSpPr>
          <p:nvPr>
            <p:ph type="title"/>
          </p:nvPr>
        </p:nvSpPr>
        <p:spPr/>
        <p:txBody>
          <a:bodyPr/>
          <a:lstStyle/>
          <a:p>
            <a:pPr>
              <a:defRPr/>
            </a:pPr>
            <a:r>
              <a:rPr lang="en-US" dirty="0" smtClean="0"/>
              <a:t>Assumption of State Debt</a:t>
            </a:r>
            <a:endParaRPr lang="en-US" dirty="0"/>
          </a:p>
        </p:txBody>
      </p:sp>
      <p:pic>
        <p:nvPicPr>
          <p:cNvPr id="6" name="Picture 2" descr="http://l.thumbs.canstockphoto.com/canstock609475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4562475"/>
            <a:ext cx="23431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7543800" y="3962400"/>
            <a:ext cx="1447800" cy="914400"/>
          </a:xfrm>
          <a:prstGeom prst="wedgeRoundRectCallout">
            <a:avLst>
              <a:gd name="adj1" fmla="val -41886"/>
              <a:gd name="adj2" fmla="val 76226"/>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chemeClr val="accent6">
                    <a:lumMod val="75000"/>
                  </a:schemeClr>
                </a:solidFill>
              </a:rPr>
              <a:t>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3"/>
          <p:cNvSpPr>
            <a:spLocks noGrp="1"/>
          </p:cNvSpPr>
          <p:nvPr>
            <p:ph idx="1"/>
          </p:nvPr>
        </p:nvSpPr>
        <p:spPr>
          <a:xfrm>
            <a:off x="228600" y="1609725"/>
            <a:ext cx="7315200" cy="4846638"/>
          </a:xfrm>
        </p:spPr>
        <p:txBody>
          <a:bodyPr/>
          <a:lstStyle/>
          <a:p>
            <a:pPr marL="283464" indent="-285750" eaLnBrk="1" hangingPunct="1">
              <a:spcBef>
                <a:spcPct val="0"/>
              </a:spcBef>
            </a:pPr>
            <a:r>
              <a:rPr lang="en-US" sz="3200" dirty="0" smtClean="0"/>
              <a:t>Purpose: Bolstering national credit </a:t>
            </a:r>
          </a:p>
          <a:p>
            <a:pPr marL="283464" indent="-285750" eaLnBrk="1" hangingPunct="1">
              <a:spcBef>
                <a:spcPct val="0"/>
              </a:spcBef>
            </a:pPr>
            <a:r>
              <a:rPr lang="en-US" sz="3200" dirty="0" smtClean="0"/>
              <a:t>Function: Taking in Revolutionary War bonds and issuing new ones at the face value of the old bonds.</a:t>
            </a:r>
          </a:p>
          <a:p>
            <a:pPr marL="531114" lvl="1" indent="-285750" eaLnBrk="1" hangingPunct="1">
              <a:spcBef>
                <a:spcPct val="0"/>
              </a:spcBef>
            </a:pPr>
            <a:r>
              <a:rPr lang="en-US" sz="2800" dirty="0" smtClean="0"/>
              <a:t>Wealthy investors bought up the cheap bonds in rural areas</a:t>
            </a:r>
          </a:p>
          <a:p>
            <a:pPr marL="531114" lvl="1" indent="-285750" eaLnBrk="1" hangingPunct="1">
              <a:spcBef>
                <a:spcPct val="0"/>
              </a:spcBef>
            </a:pPr>
            <a:r>
              <a:rPr lang="en-US" sz="2800" dirty="0" smtClean="0"/>
              <a:t>Common folk desperate for cash; </a:t>
            </a:r>
          </a:p>
          <a:p>
            <a:pPr marL="245364" lvl="1" indent="0" eaLnBrk="1" hangingPunct="1">
              <a:spcBef>
                <a:spcPct val="0"/>
              </a:spcBef>
              <a:buNone/>
            </a:pPr>
            <a:r>
              <a:rPr lang="en-US" sz="2800" dirty="0" smtClean="0"/>
              <a:t>   sold unknowingly</a:t>
            </a:r>
          </a:p>
        </p:txBody>
      </p:sp>
      <p:pic>
        <p:nvPicPr>
          <p:cNvPr id="4" name="Picture 2" descr="http://l.thumbs.canstockphoto.com/canstock609475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4562475"/>
            <a:ext cx="23431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7543800" y="3962400"/>
            <a:ext cx="1447800" cy="914400"/>
          </a:xfrm>
          <a:prstGeom prst="wedgeRoundRectCallout">
            <a:avLst>
              <a:gd name="adj1" fmla="val -41886"/>
              <a:gd name="adj2" fmla="val 76226"/>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chemeClr val="accent6">
                    <a:lumMod val="75000"/>
                  </a:schemeClr>
                </a:solidFill>
              </a:rPr>
              <a:t>F!</a:t>
            </a:r>
          </a:p>
        </p:txBody>
      </p:sp>
      <p:sp>
        <p:nvSpPr>
          <p:cNvPr id="5" name="Title 4"/>
          <p:cNvSpPr>
            <a:spLocks noGrp="1"/>
          </p:cNvSpPr>
          <p:nvPr>
            <p:ph type="title"/>
          </p:nvPr>
        </p:nvSpPr>
        <p:spPr/>
        <p:txBody>
          <a:bodyPr/>
          <a:lstStyle/>
          <a:p>
            <a:r>
              <a:rPr lang="en-US" dirty="0" smtClean="0"/>
              <a:t>Funding At Par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checkerboard(across)">
                                      <p:cBhvr>
                                        <p:cTn id="7" dur="5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checkerboard(across)">
                                      <p:cBhvr>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checkerboard(across)">
                                      <p:cBhvr>
                                        <p:cTn id="17" dur="5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checkerboard(across)">
                                      <p:cBhvr>
                                        <p:cTn id="22" dur="500"/>
                                        <p:tgtEl>
                                          <p:spTgt spid="20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482">
                                            <p:txEl>
                                              <p:pRg st="4" end="4"/>
                                            </p:txEl>
                                          </p:spTgt>
                                        </p:tgtEl>
                                        <p:attrNameLst>
                                          <p:attrName>style.visibility</p:attrName>
                                        </p:attrNameLst>
                                      </p:cBhvr>
                                      <p:to>
                                        <p:strVal val="visible"/>
                                      </p:to>
                                    </p:set>
                                    <p:animEffect transition="in" filter="checkerboard(across)">
                                      <p:cBhvr>
                                        <p:cTn id="27" dur="500"/>
                                        <p:tgtEl>
                                          <p:spTgt spid="20482">
                                            <p:txEl>
                                              <p:pRg st="4" end="4"/>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lide(fromBottom)">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7543800" y="1447800"/>
            <a:ext cx="1447800" cy="914400"/>
          </a:xfrm>
          <a:prstGeom prst="wedgeRoundRectCallout">
            <a:avLst>
              <a:gd name="adj1" fmla="val -64177"/>
              <a:gd name="adj2" fmla="val 301717"/>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chemeClr val="accent6">
                    <a:lumMod val="75000"/>
                  </a:schemeClr>
                </a:solidFill>
              </a:rPr>
              <a:t>T!</a:t>
            </a:r>
          </a:p>
        </p:txBody>
      </p:sp>
      <p:sp>
        <p:nvSpPr>
          <p:cNvPr id="32771" name="Rectangle 3"/>
          <p:cNvSpPr>
            <a:spLocks noGrp="1"/>
          </p:cNvSpPr>
          <p:nvPr>
            <p:ph type="body" idx="1"/>
          </p:nvPr>
        </p:nvSpPr>
        <p:spPr>
          <a:xfrm>
            <a:off x="228600" y="1600200"/>
            <a:ext cx="6172200" cy="4846638"/>
          </a:xfrm>
        </p:spPr>
        <p:txBody>
          <a:bodyPr/>
          <a:lstStyle/>
          <a:p>
            <a:pPr>
              <a:lnSpc>
                <a:spcPct val="90000"/>
              </a:lnSpc>
            </a:pPr>
            <a:r>
              <a:rPr lang="en-US" sz="3600" dirty="0" smtClean="0"/>
              <a:t>Tariffs (customs/import duties): Source of revenue for paying the national debt [tax on foreign goods]</a:t>
            </a:r>
          </a:p>
          <a:p>
            <a:pPr lvl="1" eaLnBrk="1" hangingPunct="1">
              <a:lnSpc>
                <a:spcPct val="90000"/>
              </a:lnSpc>
              <a:spcBef>
                <a:spcPct val="0"/>
              </a:spcBef>
            </a:pPr>
            <a:r>
              <a:rPr lang="en-US" sz="3200" dirty="0"/>
              <a:t>H</a:t>
            </a:r>
            <a:r>
              <a:rPr lang="en-US" sz="3200" dirty="0" smtClean="0"/>
              <a:t>elp protect infant industries </a:t>
            </a:r>
          </a:p>
          <a:p>
            <a:pPr>
              <a:lnSpc>
                <a:spcPct val="90000"/>
              </a:lnSpc>
            </a:pPr>
            <a:r>
              <a:rPr lang="en-US" sz="3600" dirty="0" smtClean="0"/>
              <a:t>Excise Taxes: Taxes paid for a specific good (usually a luxury item)</a:t>
            </a:r>
          </a:p>
          <a:p>
            <a:pPr lvl="1" eaLnBrk="1" hangingPunct="1">
              <a:lnSpc>
                <a:spcPct val="90000"/>
              </a:lnSpc>
              <a:spcBef>
                <a:spcPct val="0"/>
              </a:spcBef>
            </a:pPr>
            <a:r>
              <a:rPr lang="en-US" sz="3200" dirty="0" smtClean="0"/>
              <a:t>Whiskey tax</a:t>
            </a:r>
          </a:p>
        </p:txBody>
      </p:sp>
      <p:sp>
        <p:nvSpPr>
          <p:cNvPr id="2" name="Title 1"/>
          <p:cNvSpPr>
            <a:spLocks noGrp="1"/>
          </p:cNvSpPr>
          <p:nvPr>
            <p:ph type="title"/>
          </p:nvPr>
        </p:nvSpPr>
        <p:spPr/>
        <p:txBody>
          <a:bodyPr/>
          <a:lstStyle/>
          <a:p>
            <a:pPr>
              <a:defRPr/>
            </a:pPr>
            <a:r>
              <a:rPr lang="en-US" dirty="0" smtClean="0"/>
              <a:t>Tariffs and Excise Taxes</a:t>
            </a:r>
            <a:endParaRPr lang="en-US" dirty="0"/>
          </a:p>
        </p:txBody>
      </p:sp>
      <p:pic>
        <p:nvPicPr>
          <p:cNvPr id="7" name="Picture 2" descr="http://l.thumbs.canstockphoto.com/canstock609475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4555109"/>
            <a:ext cx="23431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7493000" y="3962400"/>
            <a:ext cx="1447800" cy="914400"/>
          </a:xfrm>
          <a:prstGeom prst="wedgeRoundRectCallout">
            <a:avLst>
              <a:gd name="adj1" fmla="val -41886"/>
              <a:gd name="adj2" fmla="val 76226"/>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chemeClr val="accent6">
                    <a:lumMod val="75000"/>
                  </a:schemeClr>
                </a:solidFill>
              </a:rPr>
              <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543800" cy="1143000"/>
          </a:xfrm>
        </p:spPr>
        <p:txBody>
          <a:bodyPr>
            <a:normAutofit/>
          </a:bodyPr>
          <a:lstStyle/>
          <a:p>
            <a:pPr>
              <a:defRPr/>
            </a:pPr>
            <a:r>
              <a:rPr lang="en-US" sz="3600" dirty="0" smtClean="0"/>
              <a:t>Bank of the United States (BUS)</a:t>
            </a:r>
            <a:endParaRPr lang="en-US" sz="3600" dirty="0"/>
          </a:p>
        </p:txBody>
      </p:sp>
      <p:sp>
        <p:nvSpPr>
          <p:cNvPr id="3" name="Content Placeholder 2"/>
          <p:cNvSpPr>
            <a:spLocks noGrp="1"/>
          </p:cNvSpPr>
          <p:nvPr>
            <p:ph idx="1"/>
          </p:nvPr>
        </p:nvSpPr>
        <p:spPr/>
        <p:txBody>
          <a:bodyPr/>
          <a:lstStyle/>
          <a:p>
            <a:pPr>
              <a:defRPr/>
            </a:pPr>
            <a:r>
              <a:rPr lang="en-US" sz="2800" dirty="0" smtClean="0"/>
              <a:t>A national bank</a:t>
            </a:r>
            <a:r>
              <a:rPr lang="en-US" sz="2800" dirty="0"/>
              <a:t> </a:t>
            </a:r>
            <a:r>
              <a:rPr lang="en-US" sz="2800" dirty="0" smtClean="0"/>
              <a:t>for the Treasury to deposit surplus monies</a:t>
            </a:r>
          </a:p>
          <a:p>
            <a:pPr lvl="1">
              <a:defRPr/>
            </a:pPr>
            <a:r>
              <a:rPr lang="en-US" sz="2400" dirty="0" smtClean="0"/>
              <a:t>20 year charter</a:t>
            </a:r>
          </a:p>
          <a:p>
            <a:pPr lvl="1">
              <a:defRPr/>
            </a:pPr>
            <a:r>
              <a:rPr lang="en-US" sz="2400" dirty="0"/>
              <a:t>S</a:t>
            </a:r>
            <a:r>
              <a:rPr lang="en-US" sz="2400" dirty="0" smtClean="0"/>
              <a:t>een as necessary to stabilize and improve the nation's credit</a:t>
            </a:r>
          </a:p>
          <a:p>
            <a:pPr>
              <a:defRPr/>
            </a:pPr>
            <a:r>
              <a:rPr lang="en-US" sz="2800" dirty="0" smtClean="0"/>
              <a:t>Government would print urgently needed paper money, providing a sound &amp; stable national currency</a:t>
            </a:r>
            <a:endParaRPr lang="en-US" sz="2800" dirty="0"/>
          </a:p>
        </p:txBody>
      </p:sp>
      <p:pic>
        <p:nvPicPr>
          <p:cNvPr id="4" name="Picture 2" descr="http://l.thumbs.canstockphoto.com/canstock6094750.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4562475"/>
            <a:ext cx="23431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7543800" y="3962400"/>
            <a:ext cx="1447800" cy="914400"/>
          </a:xfrm>
          <a:prstGeom prst="wedgeRoundRectCallout">
            <a:avLst>
              <a:gd name="adj1" fmla="val -41886"/>
              <a:gd name="adj2" fmla="val 76226"/>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chemeClr val="accent6">
                    <a:lumMod val="75000"/>
                  </a:schemeClr>
                </a:solidFill>
              </a:rPr>
              <a:t>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le:FirstBankofUS00.jp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p:cNvSpPr>
          <p:nvPr>
            <p:ph type="title"/>
          </p:nvPr>
        </p:nvSpPr>
        <p:spPr bwMode="auto">
          <a:xfrm>
            <a:off x="457200" y="152400"/>
            <a:ext cx="8229600" cy="838200"/>
          </a:xfrm>
          <a:noFill/>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p>
            <a:r>
              <a:rPr lang="en-US" cap="none" dirty="0" smtClean="0">
                <a:ln>
                  <a:noFill/>
                </a:ln>
                <a:solidFill>
                  <a:schemeClr val="tx1"/>
                </a:solidFill>
              </a:rPr>
              <a:t>Bank of the United States</a:t>
            </a:r>
          </a:p>
        </p:txBody>
      </p:sp>
      <p:sp>
        <p:nvSpPr>
          <p:cNvPr id="34820" name="Rectangle 4"/>
          <p:cNvSpPr>
            <a:spLocks noGrp="1"/>
          </p:cNvSpPr>
          <p:nvPr>
            <p:ph type="body" sz="half" idx="1"/>
          </p:nvPr>
        </p:nvSpPr>
        <p:spPr>
          <a:xfrm>
            <a:off x="152400" y="1219200"/>
            <a:ext cx="4267200" cy="5638800"/>
          </a:xfrm>
          <a:noFill/>
          <a:ln w="38100">
            <a:solidFill>
              <a:schemeClr val="tx1"/>
            </a:solidFill>
            <a:miter lim="800000"/>
            <a:headEnd/>
            <a:tailEnd/>
          </a:ln>
        </p:spPr>
        <p:txBody>
          <a:bodyPr/>
          <a:lstStyle/>
          <a:p>
            <a:pPr algn="ctr">
              <a:lnSpc>
                <a:spcPct val="80000"/>
              </a:lnSpc>
              <a:buFont typeface="Wingdings 2" pitchFamily="18" charset="2"/>
              <a:buNone/>
            </a:pPr>
            <a:r>
              <a:rPr lang="en-US" b="1" u="sng" dirty="0" smtClean="0"/>
              <a:t>Arguments for the BUS</a:t>
            </a:r>
          </a:p>
          <a:p>
            <a:pPr eaLnBrk="1" hangingPunct="1">
              <a:lnSpc>
                <a:spcPct val="80000"/>
              </a:lnSpc>
              <a:spcBef>
                <a:spcPct val="0"/>
              </a:spcBef>
            </a:pPr>
            <a:r>
              <a:rPr lang="en-US" dirty="0" smtClean="0"/>
              <a:t>Loose construction –Broad interpretation of the Constitution </a:t>
            </a:r>
          </a:p>
          <a:p>
            <a:pPr lvl="1" eaLnBrk="1" hangingPunct="1">
              <a:lnSpc>
                <a:spcPct val="80000"/>
              </a:lnSpc>
              <a:spcBef>
                <a:spcPct val="0"/>
              </a:spcBef>
            </a:pPr>
            <a:r>
              <a:rPr lang="en-US" dirty="0" smtClean="0"/>
              <a:t>“necessary and proper clause”/“elastic clause” – Expands Congress’ implied powers</a:t>
            </a:r>
          </a:p>
          <a:p>
            <a:pPr eaLnBrk="1" hangingPunct="1">
              <a:lnSpc>
                <a:spcPct val="80000"/>
              </a:lnSpc>
              <a:spcBef>
                <a:spcPct val="0"/>
              </a:spcBef>
            </a:pPr>
            <a:r>
              <a:rPr lang="en-US" dirty="0" smtClean="0"/>
              <a:t>Bank would be "necessary" to store collection of taxes &amp; trade monies (both in Constitution)</a:t>
            </a:r>
          </a:p>
        </p:txBody>
      </p:sp>
      <p:sp>
        <p:nvSpPr>
          <p:cNvPr id="34821" name="Rectangle 5"/>
          <p:cNvSpPr>
            <a:spLocks noGrp="1"/>
          </p:cNvSpPr>
          <p:nvPr>
            <p:ph type="body" sz="half" idx="2"/>
          </p:nvPr>
        </p:nvSpPr>
        <p:spPr>
          <a:xfrm>
            <a:off x="4572000" y="1219200"/>
            <a:ext cx="4419600" cy="5638800"/>
          </a:xfrm>
          <a:noFill/>
          <a:ln w="38100">
            <a:solidFill>
              <a:schemeClr val="tx1"/>
            </a:solidFill>
            <a:miter lim="800000"/>
            <a:headEnd/>
            <a:tailEnd/>
          </a:ln>
        </p:spPr>
        <p:txBody>
          <a:bodyPr/>
          <a:lstStyle/>
          <a:p>
            <a:pPr algn="ctr">
              <a:lnSpc>
                <a:spcPct val="80000"/>
              </a:lnSpc>
              <a:buFont typeface="Wingdings 2" pitchFamily="18" charset="2"/>
              <a:buNone/>
            </a:pPr>
            <a:r>
              <a:rPr lang="en-US" b="1" u="sng" dirty="0" smtClean="0"/>
              <a:t>Arguments Against the BUS</a:t>
            </a:r>
          </a:p>
          <a:p>
            <a:pPr eaLnBrk="1" hangingPunct="1">
              <a:lnSpc>
                <a:spcPct val="80000"/>
              </a:lnSpc>
              <a:spcBef>
                <a:spcPct val="0"/>
              </a:spcBef>
            </a:pPr>
            <a:r>
              <a:rPr lang="en-US" dirty="0" smtClean="0"/>
              <a:t>Strict construction - strict interpretation of the Constitution</a:t>
            </a:r>
          </a:p>
          <a:p>
            <a:pPr eaLnBrk="1" hangingPunct="1">
              <a:lnSpc>
                <a:spcPct val="80000"/>
              </a:lnSpc>
              <a:spcBef>
                <a:spcPct val="0"/>
              </a:spcBef>
            </a:pPr>
            <a:r>
              <a:rPr lang="en-US" dirty="0" smtClean="0"/>
              <a:t>Fears of a huge central bank</a:t>
            </a:r>
          </a:p>
          <a:p>
            <a:pPr lvl="1" eaLnBrk="1" hangingPunct="1">
              <a:lnSpc>
                <a:spcPct val="80000"/>
              </a:lnSpc>
              <a:spcBef>
                <a:spcPct val="0"/>
              </a:spcBef>
            </a:pPr>
            <a:r>
              <a:rPr lang="en-US" dirty="0" smtClean="0">
                <a:solidFill>
                  <a:srgbClr val="595959"/>
                </a:solidFill>
              </a:rPr>
              <a:t>Wealthy would benefit at the expense of farmers</a:t>
            </a:r>
          </a:p>
          <a:p>
            <a:pPr lvl="1" eaLnBrk="1" hangingPunct="1">
              <a:lnSpc>
                <a:spcPct val="80000"/>
              </a:lnSpc>
              <a:spcBef>
                <a:spcPct val="0"/>
              </a:spcBef>
            </a:pPr>
            <a:r>
              <a:rPr lang="en-US" dirty="0" smtClean="0">
                <a:solidFill>
                  <a:srgbClr val="595959"/>
                </a:solidFill>
              </a:rPr>
              <a:t>Bank located in North; South suspicious</a:t>
            </a:r>
          </a:p>
        </p:txBody>
      </p:sp>
      <p:pic>
        <p:nvPicPr>
          <p:cNvPr id="33801" name="Picture 9" descr="http://robt.shepherd.tripod.com/alexander.hamilton.jpg"/>
          <p:cNvPicPr>
            <a:picLocks noChangeAspect="1" noChangeArrowheads="1"/>
          </p:cNvPicPr>
          <p:nvPr/>
        </p:nvPicPr>
        <p:blipFill>
          <a:blip r:embed="rId5" cstate="print">
            <a:extLst/>
          </a:blip>
          <a:srcRect/>
          <a:stretch>
            <a:fillRect/>
          </a:stretch>
        </p:blipFill>
        <p:spPr bwMode="auto">
          <a:xfrm>
            <a:off x="3255380" y="5487825"/>
            <a:ext cx="1011820" cy="1370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33803" name="Picture 11" descr="http://upload.wikimedia.org/wikipedia/commons/thumb/1/1e/Thomas_Jefferson_by_Rembrandt_Peale,_1800.jpg/220px-Thomas_Jefferson_by_Rembrandt_Peale,_1800.jpg"/>
          <p:cNvPicPr>
            <a:picLocks noChangeAspect="1" noChangeArrowheads="1"/>
          </p:cNvPicPr>
          <p:nvPr/>
        </p:nvPicPr>
        <p:blipFill>
          <a:blip r:embed="rId6" cstate="print">
            <a:extLst/>
          </a:blip>
          <a:srcRect/>
          <a:stretch>
            <a:fillRect/>
          </a:stretch>
        </p:blipFill>
        <p:spPr bwMode="auto">
          <a:xfrm>
            <a:off x="4648200" y="5390651"/>
            <a:ext cx="1257300" cy="14973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5794248" cy="1143000"/>
          </a:xfrm>
        </p:spPr>
        <p:txBody>
          <a:bodyPr>
            <a:normAutofit fontScale="90000"/>
          </a:bodyPr>
          <a:lstStyle/>
          <a:p>
            <a:pPr>
              <a:defRPr/>
            </a:pPr>
            <a:r>
              <a:rPr lang="en-US" dirty="0" smtClean="0"/>
              <a:t>The First Political Parties</a:t>
            </a:r>
            <a:endParaRPr lang="en-US" dirty="0"/>
          </a:p>
        </p:txBody>
      </p:sp>
      <p:sp>
        <p:nvSpPr>
          <p:cNvPr id="39939" name="Text Placeholder 2"/>
          <p:cNvSpPr>
            <a:spLocks noGrp="1"/>
          </p:cNvSpPr>
          <p:nvPr>
            <p:ph type="body" idx="1"/>
          </p:nvPr>
        </p:nvSpPr>
        <p:spPr>
          <a:xfrm>
            <a:off x="457200" y="5867400"/>
            <a:ext cx="3521075" cy="457200"/>
          </a:xfrm>
          <a:ln>
            <a:miter lim="800000"/>
            <a:headEnd/>
            <a:tailEnd/>
          </a:ln>
        </p:spPr>
        <p:txBody>
          <a:bodyPr/>
          <a:lstStyle/>
          <a:p>
            <a:r>
              <a:rPr lang="en-US" smtClean="0"/>
              <a:t>Federalists</a:t>
            </a:r>
          </a:p>
        </p:txBody>
      </p:sp>
      <p:sp>
        <p:nvSpPr>
          <p:cNvPr id="39940" name="Text Placeholder 3"/>
          <p:cNvSpPr>
            <a:spLocks noGrp="1"/>
          </p:cNvSpPr>
          <p:nvPr>
            <p:ph type="body" sz="half" idx="3"/>
          </p:nvPr>
        </p:nvSpPr>
        <p:spPr>
          <a:xfrm>
            <a:off x="4178300" y="5867400"/>
            <a:ext cx="3521075" cy="457200"/>
          </a:xfrm>
          <a:ln>
            <a:miter lim="800000"/>
            <a:headEnd/>
            <a:tailEnd/>
          </a:ln>
        </p:spPr>
        <p:txBody>
          <a:bodyPr/>
          <a:lstStyle/>
          <a:p>
            <a:r>
              <a:rPr lang="en-US" smtClean="0"/>
              <a:t>Democratic-Republicans</a:t>
            </a:r>
          </a:p>
        </p:txBody>
      </p:sp>
      <p:sp>
        <p:nvSpPr>
          <p:cNvPr id="39941" name="Content Placeholder 4"/>
          <p:cNvSpPr>
            <a:spLocks noGrp="1"/>
          </p:cNvSpPr>
          <p:nvPr>
            <p:ph sz="quarter" idx="2"/>
          </p:nvPr>
        </p:nvSpPr>
        <p:spPr>
          <a:xfrm>
            <a:off x="228600" y="1752600"/>
            <a:ext cx="3749675" cy="3962400"/>
          </a:xfrm>
        </p:spPr>
        <p:txBody>
          <a:bodyPr/>
          <a:lstStyle/>
          <a:p>
            <a:pPr eaLnBrk="1" hangingPunct="1">
              <a:lnSpc>
                <a:spcPct val="90000"/>
              </a:lnSpc>
              <a:spcBef>
                <a:spcPct val="0"/>
              </a:spcBef>
            </a:pPr>
            <a:r>
              <a:rPr lang="en-US" sz="2800" dirty="0" smtClean="0"/>
              <a:t>Rule by upper class; distrusted the common people</a:t>
            </a:r>
          </a:p>
          <a:p>
            <a:pPr eaLnBrk="1" hangingPunct="1">
              <a:lnSpc>
                <a:spcPct val="90000"/>
              </a:lnSpc>
              <a:spcBef>
                <a:spcPct val="0"/>
              </a:spcBef>
            </a:pPr>
            <a:r>
              <a:rPr lang="en-US" sz="2800" dirty="0" smtClean="0"/>
              <a:t>Supported a strong central government</a:t>
            </a:r>
          </a:p>
          <a:p>
            <a:pPr eaLnBrk="1" hangingPunct="1">
              <a:lnSpc>
                <a:spcPct val="90000"/>
              </a:lnSpc>
              <a:spcBef>
                <a:spcPct val="0"/>
              </a:spcBef>
            </a:pPr>
            <a:r>
              <a:rPr lang="en-US" sz="2800" dirty="0" smtClean="0"/>
              <a:t>Government should foster business, not interfere with it</a:t>
            </a:r>
          </a:p>
          <a:p>
            <a:pPr eaLnBrk="1" hangingPunct="1">
              <a:lnSpc>
                <a:spcPct val="90000"/>
              </a:lnSpc>
              <a:spcBef>
                <a:spcPct val="0"/>
              </a:spcBef>
            </a:pPr>
            <a:r>
              <a:rPr lang="en-US" sz="2800" dirty="0" smtClean="0"/>
              <a:t>Pro-British</a:t>
            </a:r>
          </a:p>
        </p:txBody>
      </p:sp>
      <p:sp>
        <p:nvSpPr>
          <p:cNvPr id="39942" name="Content Placeholder 5"/>
          <p:cNvSpPr>
            <a:spLocks noGrp="1"/>
          </p:cNvSpPr>
          <p:nvPr>
            <p:ph sz="quarter" idx="4"/>
          </p:nvPr>
        </p:nvSpPr>
        <p:spPr>
          <a:xfrm>
            <a:off x="4191000" y="1752600"/>
            <a:ext cx="3886200" cy="3962400"/>
          </a:xfrm>
        </p:spPr>
        <p:txBody>
          <a:bodyPr/>
          <a:lstStyle/>
          <a:p>
            <a:pPr eaLnBrk="1" hangingPunct="1">
              <a:lnSpc>
                <a:spcPct val="90000"/>
              </a:lnSpc>
              <a:spcBef>
                <a:spcPct val="0"/>
              </a:spcBef>
            </a:pPr>
            <a:r>
              <a:rPr lang="en-US" sz="2800" dirty="0" smtClean="0"/>
              <a:t>Rule by the people (middle class and yeoman farmers)</a:t>
            </a:r>
          </a:p>
          <a:p>
            <a:pPr eaLnBrk="1" hangingPunct="1">
              <a:lnSpc>
                <a:spcPct val="90000"/>
              </a:lnSpc>
              <a:spcBef>
                <a:spcPct val="0"/>
              </a:spcBef>
            </a:pPr>
            <a:r>
              <a:rPr lang="en-US" sz="2800" dirty="0" smtClean="0"/>
              <a:t>Majority of power held by the states</a:t>
            </a:r>
          </a:p>
          <a:p>
            <a:pPr eaLnBrk="1" hangingPunct="1">
              <a:lnSpc>
                <a:spcPct val="90000"/>
              </a:lnSpc>
              <a:spcBef>
                <a:spcPct val="0"/>
              </a:spcBef>
            </a:pPr>
            <a:r>
              <a:rPr lang="en-US" sz="2800" dirty="0" smtClean="0"/>
              <a:t>Were mostly agrarians</a:t>
            </a:r>
          </a:p>
          <a:p>
            <a:pPr eaLnBrk="1" hangingPunct="1">
              <a:lnSpc>
                <a:spcPct val="90000"/>
              </a:lnSpc>
              <a:spcBef>
                <a:spcPct val="0"/>
              </a:spcBef>
            </a:pPr>
            <a:r>
              <a:rPr lang="en-US" sz="2800" dirty="0" smtClean="0"/>
              <a:t>Pro-French</a:t>
            </a:r>
          </a:p>
        </p:txBody>
      </p:sp>
      <p:pic>
        <p:nvPicPr>
          <p:cNvPr id="39943" name="Picture 6" descr="http://raggedshirts.com/images/party-animals-political-funny-tshirt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267200" y="990600"/>
            <a:ext cx="3810000" cy="584776"/>
          </a:xfrm>
          <a:prstGeom prst="rect">
            <a:avLst/>
          </a:prstGeom>
        </p:spPr>
        <p:txBody>
          <a:bodyPr wrap="square">
            <a:spAutoFit/>
          </a:bodyPr>
          <a:lstStyle/>
          <a:p>
            <a:pPr algn="r"/>
            <a:r>
              <a:rPr lang="en-US" sz="1600" dirty="0"/>
              <a:t>Political parties seemed disloyal and against the spirit of national unity</a:t>
            </a:r>
          </a:p>
        </p:txBody>
      </p:sp>
    </p:spTree>
    <p:extLst>
      <p:ext uri="{BB962C8B-B14F-4D97-AF65-F5344CB8AC3E}">
        <p14:creationId xmlns:p14="http://schemas.microsoft.com/office/powerpoint/2010/main" val="72275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Whiskey Rebellion</a:t>
            </a:r>
            <a:endParaRPr lang="en-US" dirty="0"/>
          </a:p>
        </p:txBody>
      </p:sp>
      <p:sp>
        <p:nvSpPr>
          <p:cNvPr id="35842" name="Rectangle 9"/>
          <p:cNvSpPr>
            <a:spLocks noGrp="1"/>
          </p:cNvSpPr>
          <p:nvPr>
            <p:ph idx="1"/>
          </p:nvPr>
        </p:nvSpPr>
        <p:spPr/>
        <p:txBody>
          <a:bodyPr/>
          <a:lstStyle/>
          <a:p>
            <a:pPr eaLnBrk="1" hangingPunct="1">
              <a:spcBef>
                <a:spcPct val="0"/>
              </a:spcBef>
            </a:pPr>
            <a:r>
              <a:rPr lang="en-US" sz="3200" dirty="0"/>
              <a:t>PA backcountry folks hard hit by Hamilton's excise tax</a:t>
            </a:r>
          </a:p>
          <a:p>
            <a:pPr eaLnBrk="1" hangingPunct="1">
              <a:spcBef>
                <a:spcPct val="0"/>
              </a:spcBef>
            </a:pPr>
            <a:r>
              <a:rPr lang="en-US" sz="3200" dirty="0"/>
              <a:t>Washington summoned the militia of several states resulting in 13,000-man army.</a:t>
            </a:r>
          </a:p>
          <a:p>
            <a:pPr eaLnBrk="1" hangingPunct="1">
              <a:lnSpc>
                <a:spcPct val="90000"/>
              </a:lnSpc>
              <a:spcBef>
                <a:spcPct val="0"/>
              </a:spcBef>
            </a:pPr>
            <a:r>
              <a:rPr lang="en-US" sz="3200" u="sng" dirty="0"/>
              <a:t>Significance: </a:t>
            </a:r>
            <a:r>
              <a:rPr lang="en-US" sz="3200" dirty="0"/>
              <a:t>Washington's government showed another Shays’-type rebellion could not succeed under the new </a:t>
            </a:r>
            <a:r>
              <a:rPr lang="en-US" sz="3200" dirty="0" smtClean="0"/>
              <a:t>Constitution</a:t>
            </a:r>
            <a:endParaRPr lang="en-US" sz="3200" dirty="0"/>
          </a:p>
        </p:txBody>
      </p:sp>
      <p:pic>
        <p:nvPicPr>
          <p:cNvPr id="35843" name="Picture 8" descr="23-line-drawing-of-whiskey-bott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318000"/>
            <a:ext cx="3048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idx="1"/>
          </p:nvPr>
        </p:nvSpPr>
        <p:spPr>
          <a:xfrm>
            <a:off x="457200" y="1371600"/>
            <a:ext cx="6096000" cy="5084763"/>
          </a:xfrm>
        </p:spPr>
        <p:txBody>
          <a:bodyPr/>
          <a:lstStyle/>
          <a:p>
            <a:pPr eaLnBrk="1" hangingPunct="1">
              <a:spcBef>
                <a:spcPct val="0"/>
              </a:spcBef>
            </a:pPr>
            <a:r>
              <a:rPr lang="en-US" sz="3200" dirty="0"/>
              <a:t>Washington refused to accept a third term as President </a:t>
            </a:r>
          </a:p>
          <a:p>
            <a:pPr eaLnBrk="1" hangingPunct="1">
              <a:spcBef>
                <a:spcPct val="0"/>
              </a:spcBef>
            </a:pPr>
            <a:r>
              <a:rPr lang="en-US" sz="3200" dirty="0" smtClean="0"/>
              <a:t>Washington’s Farewell </a:t>
            </a:r>
            <a:r>
              <a:rPr lang="en-US" sz="3200" dirty="0"/>
              <a:t>Address </a:t>
            </a:r>
          </a:p>
          <a:p>
            <a:pPr lvl="1" eaLnBrk="1" hangingPunct="1">
              <a:spcBef>
                <a:spcPct val="0"/>
              </a:spcBef>
            </a:pPr>
            <a:r>
              <a:rPr lang="en-US" sz="2800" dirty="0" smtClean="0"/>
              <a:t>Warned </a:t>
            </a:r>
            <a:r>
              <a:rPr lang="en-US" sz="2800" dirty="0"/>
              <a:t>against permanent foreign alliances (like treaty with France) </a:t>
            </a:r>
          </a:p>
          <a:p>
            <a:pPr lvl="1">
              <a:lnSpc>
                <a:spcPct val="80000"/>
              </a:lnSpc>
            </a:pPr>
            <a:r>
              <a:rPr lang="en-US" sz="2800" dirty="0" smtClean="0"/>
              <a:t>Warns </a:t>
            </a:r>
            <a:r>
              <a:rPr lang="en-US" sz="2800" dirty="0"/>
              <a:t>against political parties</a:t>
            </a:r>
          </a:p>
          <a:p>
            <a:pPr lvl="1">
              <a:lnSpc>
                <a:spcPct val="80000"/>
              </a:lnSpc>
            </a:pPr>
            <a:r>
              <a:rPr lang="en-US" sz="2800" dirty="0"/>
              <a:t>Stresses the importance of religion and morality</a:t>
            </a:r>
          </a:p>
          <a:p>
            <a:pPr lvl="1">
              <a:lnSpc>
                <a:spcPct val="80000"/>
              </a:lnSpc>
            </a:pPr>
            <a:r>
              <a:rPr lang="en-US" sz="2800" dirty="0"/>
              <a:t>Stresses the importance of stable public </a:t>
            </a:r>
            <a:r>
              <a:rPr lang="en-US" sz="2800" dirty="0" smtClean="0"/>
              <a:t>credit</a:t>
            </a:r>
            <a:endParaRPr lang="en-US" sz="2800" dirty="0"/>
          </a:p>
        </p:txBody>
      </p:sp>
      <p:pic>
        <p:nvPicPr>
          <p:cNvPr id="39941" name="Picture 5" descr="http://fc05.deviantart.net/fs70/f/2010/275/f/8/george_by_rwpike-d2zyefd.jpg"/>
          <p:cNvPicPr>
            <a:picLocks noChangeAspect="1" noChangeArrowheads="1"/>
          </p:cNvPicPr>
          <p:nvPr/>
        </p:nvPicPr>
        <p:blipFill>
          <a:blip r:embed="rId2" cstate="print"/>
          <a:srcRect/>
          <a:stretch>
            <a:fillRect/>
          </a:stretch>
        </p:blipFill>
        <p:spPr bwMode="auto">
          <a:xfrm>
            <a:off x="6477000" y="3735784"/>
            <a:ext cx="2409825" cy="2885518"/>
          </a:xfrm>
          <a:prstGeom prst="rect">
            <a:avLst/>
          </a:prstGeom>
          <a:ln>
            <a:noFill/>
          </a:ln>
          <a:effectLst>
            <a:softEdge rad="112500"/>
          </a:effectLst>
        </p:spPr>
      </p:pic>
      <p:sp>
        <p:nvSpPr>
          <p:cNvPr id="5" name="Rounded Rectangular Callout 4"/>
          <p:cNvSpPr/>
          <p:nvPr/>
        </p:nvSpPr>
        <p:spPr>
          <a:xfrm rot="394166">
            <a:off x="6926263" y="2166938"/>
            <a:ext cx="1981200" cy="1295400"/>
          </a:xfrm>
          <a:prstGeom prst="wedgeRoundRectCallout">
            <a:avLst>
              <a:gd name="adj1" fmla="val -22322"/>
              <a:gd name="adj2" fmla="val 1012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err="1">
                <a:latin typeface="Bradley Hand ITC" pitchFamily="66" charset="0"/>
              </a:rPr>
              <a:t>Laters</a:t>
            </a:r>
            <a:r>
              <a:rPr lang="en-US" sz="3600" b="1" i="1" dirty="0">
                <a:latin typeface="Bradley Hand ITC" pitchFamily="66" charset="0"/>
              </a:rPr>
              <a:t>!</a:t>
            </a:r>
          </a:p>
        </p:txBody>
      </p:sp>
      <p:sp>
        <p:nvSpPr>
          <p:cNvPr id="2" name="Title 1"/>
          <p:cNvSpPr>
            <a:spLocks noGrp="1"/>
          </p:cNvSpPr>
          <p:nvPr>
            <p:ph type="title"/>
          </p:nvPr>
        </p:nvSpPr>
        <p:spPr>
          <a:xfrm>
            <a:off x="457200" y="0"/>
            <a:ext cx="7696200" cy="1143000"/>
          </a:xfrm>
        </p:spPr>
        <p:txBody>
          <a:bodyPr>
            <a:normAutofit/>
          </a:bodyPr>
          <a:lstStyle/>
          <a:p>
            <a:r>
              <a:rPr lang="en-US" dirty="0" smtClean="0"/>
              <a:t>Adios Washington!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dirty="0" smtClean="0"/>
              <a:t>Precedents of Presidents</a:t>
            </a:r>
            <a:endParaRPr lang="en-US" dirty="0"/>
          </a:p>
        </p:txBody>
      </p:sp>
      <p:sp>
        <p:nvSpPr>
          <p:cNvPr id="20483" name="Rectangle 3"/>
          <p:cNvSpPr>
            <a:spLocks noGrp="1" noChangeArrowheads="1"/>
          </p:cNvSpPr>
          <p:nvPr>
            <p:ph type="subTitle" idx="1"/>
          </p:nvPr>
        </p:nvSpPr>
        <p:spPr>
          <a:xfrm>
            <a:off x="3354388" y="3540125"/>
            <a:ext cx="5114925" cy="1101725"/>
          </a:xfrm>
        </p:spPr>
        <p:txBody>
          <a:bodyPr/>
          <a:lstStyle/>
          <a:p>
            <a:pPr eaLnBrk="1" hangingPunct="1"/>
            <a:r>
              <a:rPr lang="en-US" dirty="0" smtClean="0"/>
              <a:t>Establishing what it means to be Mr. President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bwMode="auto">
          <a:xfrm>
            <a:off x="5257800" y="0"/>
            <a:ext cx="3581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en-US" sz="3000" cap="none" smtClean="0">
                <a:ln>
                  <a:noFill/>
                </a:ln>
                <a:solidFill>
                  <a:schemeClr val="tx1"/>
                </a:solidFill>
              </a:rPr>
              <a:t>George Washington</a:t>
            </a:r>
          </a:p>
        </p:txBody>
      </p:sp>
      <p:sp>
        <p:nvSpPr>
          <p:cNvPr id="40963" name="Text Placeholder 2"/>
          <p:cNvSpPr>
            <a:spLocks noGrp="1"/>
          </p:cNvSpPr>
          <p:nvPr>
            <p:ph type="body" sz="half" idx="4294967295"/>
          </p:nvPr>
        </p:nvSpPr>
        <p:spPr>
          <a:xfrm>
            <a:off x="5257800" y="1219200"/>
            <a:ext cx="3657600" cy="5334000"/>
          </a:xfrm>
        </p:spPr>
        <p:txBody>
          <a:bodyPr lIns="82296" tIns="0" rIns="0" bIns="0"/>
          <a:lstStyle/>
          <a:p>
            <a:pPr marL="0" indent="0" eaLnBrk="1" hangingPunct="1">
              <a:spcBef>
                <a:spcPct val="0"/>
              </a:spcBef>
              <a:buFontTx/>
              <a:buNone/>
            </a:pPr>
            <a:r>
              <a:rPr lang="en-US" sz="2100" b="1" dirty="0" smtClean="0"/>
              <a:t>Dates in Office: 1789 - 1797</a:t>
            </a:r>
          </a:p>
          <a:p>
            <a:pPr marL="0" indent="0" eaLnBrk="1" hangingPunct="1">
              <a:spcBef>
                <a:spcPct val="0"/>
              </a:spcBef>
              <a:buFontTx/>
              <a:buNone/>
            </a:pPr>
            <a:r>
              <a:rPr lang="en-US" sz="2100" b="1" dirty="0" smtClean="0"/>
              <a:t>Nicknames:</a:t>
            </a:r>
            <a:r>
              <a:rPr lang="en-US" sz="2100" dirty="0" smtClean="0"/>
              <a:t>  Father of Our Country</a:t>
            </a:r>
            <a:endParaRPr lang="en-US" sz="2100" b="1" dirty="0" smtClean="0"/>
          </a:p>
          <a:p>
            <a:pPr marL="0" indent="0" eaLnBrk="1" hangingPunct="1">
              <a:spcBef>
                <a:spcPct val="0"/>
              </a:spcBef>
              <a:buFontTx/>
              <a:buNone/>
            </a:pPr>
            <a:r>
              <a:rPr lang="en-US" sz="2100" b="1" dirty="0" smtClean="0"/>
              <a:t>Political Party: “Federalist”</a:t>
            </a:r>
          </a:p>
          <a:p>
            <a:pPr marL="0" indent="0" eaLnBrk="1" hangingPunct="1">
              <a:spcBef>
                <a:spcPct val="0"/>
              </a:spcBef>
              <a:buNone/>
            </a:pPr>
            <a:r>
              <a:rPr lang="en-US" sz="2100" b="1" dirty="0" smtClean="0"/>
              <a:t>Major </a:t>
            </a:r>
            <a:r>
              <a:rPr lang="en-US" sz="2100" b="1" dirty="0"/>
              <a:t>Events</a:t>
            </a:r>
            <a:r>
              <a:rPr lang="en-US" sz="2100" b="1" dirty="0" smtClean="0"/>
              <a:t>:</a:t>
            </a:r>
          </a:p>
          <a:p>
            <a:pPr marL="228600" indent="-228600" eaLnBrk="1" hangingPunct="1">
              <a:spcBef>
                <a:spcPct val="0"/>
              </a:spcBef>
            </a:pPr>
            <a:r>
              <a:rPr lang="en-US" sz="2100" b="1" dirty="0" smtClean="0"/>
              <a:t>First </a:t>
            </a:r>
            <a:r>
              <a:rPr lang="en-US" sz="2100" b="1" dirty="0"/>
              <a:t>President under Constitution</a:t>
            </a:r>
          </a:p>
          <a:p>
            <a:pPr marL="228600" indent="-228600" eaLnBrk="1" hangingPunct="1">
              <a:spcBef>
                <a:spcPct val="0"/>
              </a:spcBef>
            </a:pPr>
            <a:r>
              <a:rPr lang="en-US" sz="2100" b="1" dirty="0"/>
              <a:t>Bill of Rights ratified</a:t>
            </a:r>
          </a:p>
          <a:p>
            <a:pPr marL="228600" indent="-228600" eaLnBrk="1" hangingPunct="1">
              <a:spcBef>
                <a:spcPct val="0"/>
              </a:spcBef>
            </a:pPr>
            <a:r>
              <a:rPr lang="en-US" sz="2100" b="1" dirty="0"/>
              <a:t>Neutrality Act</a:t>
            </a:r>
          </a:p>
          <a:p>
            <a:pPr marL="228600" indent="-228600" eaLnBrk="1" hangingPunct="1">
              <a:spcBef>
                <a:spcPct val="0"/>
              </a:spcBef>
            </a:pPr>
            <a:r>
              <a:rPr lang="en-US" sz="2100" b="1" dirty="0"/>
              <a:t>Judiciary Act</a:t>
            </a:r>
          </a:p>
          <a:p>
            <a:pPr marL="228600" indent="-228600" eaLnBrk="1" hangingPunct="1">
              <a:spcBef>
                <a:spcPct val="0"/>
              </a:spcBef>
            </a:pPr>
            <a:r>
              <a:rPr lang="en-US" sz="2100" b="1" dirty="0"/>
              <a:t>Jay and Pinckney’s Treaties</a:t>
            </a:r>
          </a:p>
          <a:p>
            <a:pPr marL="228600" indent="-228600" eaLnBrk="1" hangingPunct="1">
              <a:spcBef>
                <a:spcPct val="0"/>
              </a:spcBef>
            </a:pPr>
            <a:r>
              <a:rPr lang="en-US" sz="2100" b="1" dirty="0"/>
              <a:t>Hamilton’s Economic Plan</a:t>
            </a:r>
          </a:p>
          <a:p>
            <a:pPr marL="228600" indent="-228600" eaLnBrk="1" hangingPunct="1">
              <a:spcBef>
                <a:spcPct val="0"/>
              </a:spcBef>
            </a:pPr>
            <a:r>
              <a:rPr lang="en-US" sz="2100" b="1" dirty="0"/>
              <a:t>Whiskey </a:t>
            </a:r>
            <a:r>
              <a:rPr lang="en-US" sz="2100" b="1" dirty="0" smtClean="0"/>
              <a:t>Rebellion</a:t>
            </a:r>
            <a:endParaRPr lang="en-US" sz="2100" b="1" dirty="0"/>
          </a:p>
        </p:txBody>
      </p:sp>
      <p:sp>
        <p:nvSpPr>
          <p:cNvPr id="4" name="Picture Placeholder 3"/>
          <p:cNvSpPr>
            <a:spLocks noGrp="1"/>
          </p:cNvSpPr>
          <p:nvPr>
            <p:ph type="pic" idx="4294967295"/>
          </p:nvPr>
        </p:nvSpPr>
        <p:spPr>
          <a:xfrm>
            <a:off x="663682" y="1041002"/>
            <a:ext cx="4206240" cy="4206240"/>
          </a:xfrm>
          <a:solidFill>
            <a:schemeClr val="bg2">
              <a:shade val="50000"/>
            </a:schemeClr>
          </a:solidFill>
          <a:ln w="107950">
            <a:solidFill>
              <a:srgbClr val="FFFFFF"/>
            </a:solidFill>
            <a:miter lim="800000"/>
            <a:headEnd/>
            <a:tailEnd/>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sp>
      <p:pic>
        <p:nvPicPr>
          <p:cNvPr id="40967" name="Picture 8" descr="WASHING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66800"/>
            <a:ext cx="30035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John Adams</a:t>
            </a:r>
            <a:endParaRPr lang="en-US" dirty="0"/>
          </a:p>
        </p:txBody>
      </p:sp>
      <p:sp>
        <p:nvSpPr>
          <p:cNvPr id="41986" name="Rectangle 6"/>
          <p:cNvSpPr>
            <a:spLocks noGrp="1"/>
          </p:cNvSpPr>
          <p:nvPr>
            <p:ph type="subTitle" idx="1"/>
          </p:nvPr>
        </p:nvSpPr>
        <p:spPr/>
        <p:txBody>
          <a:bodyPr/>
          <a:lstStyle/>
          <a:p>
            <a:pPr marL="0" indent="0" algn="r">
              <a:buFont typeface="Wingdings 2" pitchFamily="18" charset="2"/>
              <a:buNone/>
            </a:pPr>
            <a:r>
              <a:rPr lang="en-US" smtClean="0">
                <a:solidFill>
                  <a:schemeClr val="bg1"/>
                </a:solidFill>
              </a:rPr>
              <a:t>America’s 2</a:t>
            </a:r>
            <a:r>
              <a:rPr lang="en-US" baseline="30000" smtClean="0">
                <a:solidFill>
                  <a:schemeClr val="bg1"/>
                </a:solidFill>
              </a:rPr>
              <a:t>nd</a:t>
            </a:r>
            <a:r>
              <a:rPr lang="en-US" smtClean="0">
                <a:solidFill>
                  <a:schemeClr val="bg1"/>
                </a:solidFill>
              </a:rPr>
              <a:t> President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Adams’ Administration</a:t>
            </a:r>
            <a:endParaRPr lang="en-US" dirty="0"/>
          </a:p>
        </p:txBody>
      </p:sp>
      <p:sp>
        <p:nvSpPr>
          <p:cNvPr id="30723" name="Content Placeholder 5"/>
          <p:cNvSpPr>
            <a:spLocks noGrp="1"/>
          </p:cNvSpPr>
          <p:nvPr>
            <p:ph idx="1"/>
          </p:nvPr>
        </p:nvSpPr>
        <p:spPr>
          <a:xfrm>
            <a:off x="457200" y="1609725"/>
            <a:ext cx="5181600" cy="4846638"/>
          </a:xfrm>
        </p:spPr>
        <p:txBody>
          <a:bodyPr/>
          <a:lstStyle/>
          <a:p>
            <a:pPr eaLnBrk="1" hangingPunct="1"/>
            <a:r>
              <a:rPr lang="en-US" dirty="0" smtClean="0"/>
              <a:t>Election of 1796 – Beats Hamilton and Jefferson, Jefferson named as VP</a:t>
            </a:r>
          </a:p>
          <a:p>
            <a:pPr lvl="1" eaLnBrk="1" hangingPunct="1"/>
            <a:r>
              <a:rPr lang="en-US" dirty="0" smtClean="0"/>
              <a:t>Different political ideologies = conflict!</a:t>
            </a:r>
          </a:p>
          <a:p>
            <a:pPr eaLnBrk="1" hangingPunct="1"/>
            <a:r>
              <a:rPr lang="en-US" dirty="0" smtClean="0"/>
              <a:t>War with France</a:t>
            </a:r>
          </a:p>
          <a:p>
            <a:pPr lvl="1" eaLnBrk="1" hangingPunct="1"/>
            <a:r>
              <a:rPr lang="en-US" dirty="0" smtClean="0"/>
              <a:t>French Revolution – Reign of Terror</a:t>
            </a:r>
          </a:p>
          <a:p>
            <a:pPr lvl="1" eaLnBrk="1" hangingPunct="1"/>
            <a:r>
              <a:rPr lang="en-US" dirty="0" smtClean="0"/>
              <a:t>Quasi-War with France</a:t>
            </a:r>
          </a:p>
          <a:p>
            <a:pPr lvl="1" eaLnBrk="1" hangingPunct="1"/>
            <a:r>
              <a:rPr lang="en-US" dirty="0" smtClean="0"/>
              <a:t>Impressment</a:t>
            </a:r>
          </a:p>
          <a:p>
            <a:pPr lvl="1" eaLnBrk="1" hangingPunct="1"/>
            <a:r>
              <a:rPr lang="en-US" dirty="0" smtClean="0"/>
              <a:t>XYZ Affair</a:t>
            </a:r>
          </a:p>
          <a:p>
            <a:pPr eaLnBrk="1" hangingPunct="1"/>
            <a:endParaRPr lang="en-US" dirty="0" smtClean="0"/>
          </a:p>
        </p:txBody>
      </p:sp>
      <p:pic>
        <p:nvPicPr>
          <p:cNvPr id="34821" name="Picture 5" descr="http://www.wikitree.com/photo.php/c/cc/John_Adams_1798_Gilbert_Stuart.jpg">
            <a:hlinkClick r:id="rId3" action="ppaction://hlinkfile"/>
          </p:cNvPr>
          <p:cNvPicPr>
            <a:picLocks noChangeAspect="1" noChangeArrowheads="1"/>
          </p:cNvPicPr>
          <p:nvPr/>
        </p:nvPicPr>
        <p:blipFill>
          <a:blip r:embed="rId4" cstate="print"/>
          <a:srcRect/>
          <a:stretch>
            <a:fillRect/>
          </a:stretch>
        </p:blipFill>
        <p:spPr bwMode="auto">
          <a:xfrm>
            <a:off x="5486400" y="1828800"/>
            <a:ext cx="3352800" cy="4083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pPr>
              <a:defRPr/>
            </a:pPr>
            <a:r>
              <a:rPr lang="en-US" dirty="0" smtClean="0"/>
              <a:t>The XYZ Affair</a:t>
            </a:r>
            <a:endParaRPr lang="en-US" dirty="0"/>
          </a:p>
        </p:txBody>
      </p:sp>
      <p:sp>
        <p:nvSpPr>
          <p:cNvPr id="44035" name="Content Placeholder 2"/>
          <p:cNvSpPr>
            <a:spLocks noGrp="1"/>
          </p:cNvSpPr>
          <p:nvPr>
            <p:ph idx="1"/>
          </p:nvPr>
        </p:nvSpPr>
        <p:spPr/>
        <p:txBody>
          <a:bodyPr/>
          <a:lstStyle/>
          <a:p>
            <a:r>
              <a:rPr lang="en-US" dirty="0" smtClean="0"/>
              <a:t>President Adams sent envoys to France to deal with the impressment issue</a:t>
            </a:r>
          </a:p>
          <a:p>
            <a:r>
              <a:rPr lang="en-US" dirty="0" smtClean="0"/>
              <a:t>France refused to meet with them unless they paid a “tribute” (bribe)</a:t>
            </a:r>
          </a:p>
          <a:p>
            <a:r>
              <a:rPr lang="en-US" dirty="0" smtClean="0"/>
              <a:t>Many Americans called for war over the poor treatment by the French</a:t>
            </a:r>
          </a:p>
          <a:p>
            <a:r>
              <a:rPr lang="en-US" dirty="0" smtClean="0"/>
              <a:t>Adams negotiated with them instead, but it hurt his credibility as a powerful leader. </a:t>
            </a:r>
          </a:p>
        </p:txBody>
      </p:sp>
      <p:pic>
        <p:nvPicPr>
          <p:cNvPr id="4" name="Picture 5">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156" t="32292" r="43750" b="21875"/>
          <a:stretch>
            <a:fillRect/>
          </a:stretch>
        </p:blipFill>
        <p:spPr bwMode="auto">
          <a:xfrm>
            <a:off x="457200" y="1295400"/>
            <a:ext cx="70104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Alien and Sedition Acts</a:t>
            </a:r>
            <a:endParaRPr lang="en-US" dirty="0"/>
          </a:p>
        </p:txBody>
      </p:sp>
      <p:sp>
        <p:nvSpPr>
          <p:cNvPr id="33795" name="Content Placeholder 2"/>
          <p:cNvSpPr>
            <a:spLocks noGrp="1"/>
          </p:cNvSpPr>
          <p:nvPr>
            <p:ph sz="half" idx="1"/>
          </p:nvPr>
        </p:nvSpPr>
        <p:spPr>
          <a:xfrm>
            <a:off x="457200" y="1600201"/>
            <a:ext cx="7162800" cy="2667000"/>
          </a:xfrm>
          <a:ln>
            <a:solidFill>
              <a:schemeClr val="accent1"/>
            </a:solidFill>
          </a:ln>
        </p:spPr>
        <p:txBody>
          <a:bodyPr numCol="2"/>
          <a:lstStyle/>
          <a:p>
            <a:r>
              <a:rPr lang="en-US" sz="2400" b="1" dirty="0" smtClean="0"/>
              <a:t>Alien Act: </a:t>
            </a:r>
            <a:r>
              <a:rPr lang="en-US" sz="2400" dirty="0" smtClean="0"/>
              <a:t>Increased the amount of time to become a citizen to 14 years; trying to keep French immigrants from influencing American politics.</a:t>
            </a:r>
          </a:p>
          <a:p>
            <a:r>
              <a:rPr lang="en-US" sz="2400" b="1" dirty="0" smtClean="0"/>
              <a:t>Sedition Act: </a:t>
            </a:r>
            <a:r>
              <a:rPr lang="en-US" sz="2400" dirty="0" smtClean="0"/>
              <a:t>Made it a crime to print anything negative about the government or its officials.</a:t>
            </a:r>
          </a:p>
        </p:txBody>
      </p:sp>
      <p:sp>
        <p:nvSpPr>
          <p:cNvPr id="3" name="Content Placeholder 2"/>
          <p:cNvSpPr>
            <a:spLocks noGrp="1"/>
          </p:cNvSpPr>
          <p:nvPr>
            <p:ph sz="half" idx="2"/>
          </p:nvPr>
        </p:nvSpPr>
        <p:spPr>
          <a:xfrm>
            <a:off x="533400" y="4419600"/>
            <a:ext cx="7165848" cy="1706563"/>
          </a:xfrm>
        </p:spPr>
        <p:txBody>
          <a:bodyPr/>
          <a:lstStyle/>
          <a:p>
            <a:r>
              <a:rPr lang="en-US" sz="2400" dirty="0"/>
              <a:t>Caused massive conflict between political parties, including an actual fight in Congress!</a:t>
            </a:r>
          </a:p>
          <a:p>
            <a:r>
              <a:rPr lang="en-US" sz="2400" dirty="0"/>
              <a:t>Destroyed the reputation of the Federalists</a:t>
            </a:r>
          </a:p>
          <a:p>
            <a:endParaRPr lang="en-US" dirty="0"/>
          </a:p>
        </p:txBody>
      </p:sp>
      <p:pic>
        <p:nvPicPr>
          <p:cNvPr id="5" name="Picture 2" descr="http://media.tumblr.com/tumblr_ksnecxls8G1qa72d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72390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9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42048" cy="1143000"/>
          </a:xfrm>
        </p:spPr>
        <p:txBody>
          <a:bodyPr rtlCol="0">
            <a:noAutofit/>
          </a:bodyPr>
          <a:lstStyle/>
          <a:p>
            <a:pPr eaLnBrk="1" fontAlgn="auto" hangingPunct="1">
              <a:spcAft>
                <a:spcPts val="0"/>
              </a:spcAft>
              <a:defRPr/>
            </a:pPr>
            <a:r>
              <a:rPr lang="en-US" sz="3600" dirty="0" smtClean="0">
                <a:ln w="12700">
                  <a:solidFill>
                    <a:schemeClr val="tx2"/>
                  </a:solidFill>
                </a:ln>
                <a:solidFill>
                  <a:schemeClr val="bg1"/>
                </a:solidFill>
                <a:effectLst>
                  <a:outerShdw blurRad="50800" dist="38100" dir="8100000" algn="tr" rotWithShape="0">
                    <a:prstClr val="black">
                      <a:alpha val="40000"/>
                    </a:prstClr>
                  </a:outerShdw>
                </a:effectLst>
              </a:rPr>
              <a:t>Virginia and Kentucky Resolutions</a:t>
            </a:r>
            <a:endParaRPr lang="en-US" sz="3600" dirty="0">
              <a:ln w="12700">
                <a:solidFill>
                  <a:schemeClr val="tx2"/>
                </a:solidFill>
              </a:ln>
              <a:solidFill>
                <a:schemeClr val="bg1"/>
              </a:solidFill>
              <a:effectLst>
                <a:outerShdw blurRad="50800" dist="38100" dir="8100000" algn="tr" rotWithShape="0">
                  <a:prstClr val="black">
                    <a:alpha val="40000"/>
                  </a:prstClr>
                </a:outerShdw>
              </a:effectLst>
            </a:endParaRPr>
          </a:p>
        </p:txBody>
      </p:sp>
      <p:sp>
        <p:nvSpPr>
          <p:cNvPr id="32770" name="Content Placeholder 3"/>
          <p:cNvSpPr>
            <a:spLocks noGrp="1"/>
          </p:cNvSpPr>
          <p:nvPr>
            <p:ph sz="half" idx="1"/>
          </p:nvPr>
        </p:nvSpPr>
        <p:spPr>
          <a:xfrm>
            <a:off x="457200" y="1524000"/>
            <a:ext cx="5715000" cy="2438400"/>
          </a:xfrm>
        </p:spPr>
        <p:txBody>
          <a:bodyPr/>
          <a:lstStyle/>
          <a:p>
            <a:pPr eaLnBrk="1" hangingPunct="1">
              <a:lnSpc>
                <a:spcPct val="80000"/>
              </a:lnSpc>
              <a:spcBef>
                <a:spcPct val="0"/>
              </a:spcBef>
            </a:pPr>
            <a:r>
              <a:rPr lang="en-US" dirty="0" smtClean="0"/>
              <a:t>Virginia and Kentucky Resolutions</a:t>
            </a:r>
          </a:p>
          <a:p>
            <a:pPr lvl="1" eaLnBrk="1" hangingPunct="1">
              <a:lnSpc>
                <a:spcPct val="80000"/>
              </a:lnSpc>
              <a:spcBef>
                <a:spcPct val="0"/>
              </a:spcBef>
            </a:pPr>
            <a:r>
              <a:rPr lang="en-US" dirty="0" smtClean="0"/>
              <a:t>Written by Jefferson and Madison in response to Alien and Sedition Acts</a:t>
            </a:r>
          </a:p>
          <a:p>
            <a:pPr lvl="1" eaLnBrk="1" hangingPunct="1">
              <a:lnSpc>
                <a:spcPct val="80000"/>
              </a:lnSpc>
              <a:spcBef>
                <a:spcPct val="0"/>
              </a:spcBef>
            </a:pPr>
            <a:r>
              <a:rPr lang="en-US" dirty="0" smtClean="0"/>
              <a:t>Declared that the States had the right to nullify (void) unconstitutional laws passed by Congress </a:t>
            </a:r>
          </a:p>
        </p:txBody>
      </p:sp>
      <p:sp>
        <p:nvSpPr>
          <p:cNvPr id="6" name="Content Placeholder 5"/>
          <p:cNvSpPr>
            <a:spLocks noGrp="1"/>
          </p:cNvSpPr>
          <p:nvPr>
            <p:ph sz="half" idx="2"/>
          </p:nvPr>
        </p:nvSpPr>
        <p:spPr>
          <a:xfrm>
            <a:off x="457200" y="4038600"/>
            <a:ext cx="4800600" cy="2590801"/>
          </a:xfrm>
        </p:spPr>
        <p:txBody>
          <a:bodyPr/>
          <a:lstStyle/>
          <a:p>
            <a:pPr eaLnBrk="1" hangingPunct="1">
              <a:lnSpc>
                <a:spcPct val="80000"/>
              </a:lnSpc>
              <a:spcBef>
                <a:spcPct val="0"/>
              </a:spcBef>
            </a:pPr>
            <a:r>
              <a:rPr lang="en-US" dirty="0"/>
              <a:t>Based on the Compact (social contract) Theory </a:t>
            </a:r>
            <a:endParaRPr lang="en-US" dirty="0" smtClean="0"/>
          </a:p>
          <a:p>
            <a:pPr eaLnBrk="1" hangingPunct="1">
              <a:lnSpc>
                <a:spcPct val="80000"/>
              </a:lnSpc>
              <a:spcBef>
                <a:spcPct val="0"/>
              </a:spcBef>
            </a:pPr>
            <a:r>
              <a:rPr lang="en-US" dirty="0" smtClean="0"/>
              <a:t>Significance: Later used by southerners to support nullification and ultimately secession prior to Civil War. </a:t>
            </a:r>
          </a:p>
        </p:txBody>
      </p:sp>
      <p:pic>
        <p:nvPicPr>
          <p:cNvPr id="37890" name="Picture 2" descr="The “Father of the Constitution” is certainly giving me some daddy issues I never knew I had."/>
          <p:cNvPicPr>
            <a:picLocks noChangeAspect="1" noChangeArrowheads="1"/>
          </p:cNvPicPr>
          <p:nvPr/>
        </p:nvPicPr>
        <p:blipFill>
          <a:blip r:embed="rId3" cstate="print"/>
          <a:srcRect/>
          <a:stretch>
            <a:fillRect/>
          </a:stretch>
        </p:blipFill>
        <p:spPr bwMode="auto">
          <a:xfrm rot="166927">
            <a:off x="6513032" y="364198"/>
            <a:ext cx="25400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892" name="Picture 4" descr="Thomas, is that a book in your lap or are you just happy to see us?"/>
          <p:cNvPicPr>
            <a:picLocks noChangeAspect="1" noChangeArrowheads="1"/>
          </p:cNvPicPr>
          <p:nvPr/>
        </p:nvPicPr>
        <p:blipFill>
          <a:blip r:embed="rId4" cstate="print"/>
          <a:srcRect/>
          <a:stretch>
            <a:fillRect/>
          </a:stretch>
        </p:blipFill>
        <p:spPr bwMode="auto">
          <a:xfrm rot="21442294">
            <a:off x="5385666" y="4193915"/>
            <a:ext cx="3503942" cy="2333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500" fill="hold"/>
                                        <p:tgtEl>
                                          <p:spTgt spid="32770">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2770">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277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 calcmode="lin" valueType="num">
                                      <p:cBhvr>
                                        <p:cTn id="14" dur="500" fill="hold"/>
                                        <p:tgtEl>
                                          <p:spTgt spid="32770">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2770">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277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2770">
                                            <p:txEl>
                                              <p:pRg st="2" end="2"/>
                                            </p:txEl>
                                          </p:spTgt>
                                        </p:tgtEl>
                                        <p:attrNameLst>
                                          <p:attrName>style.visibility</p:attrName>
                                        </p:attrNameLst>
                                      </p:cBhvr>
                                      <p:to>
                                        <p:strVal val="visible"/>
                                      </p:to>
                                    </p:set>
                                    <p:anim calcmode="lin" valueType="num">
                                      <p:cBhvr>
                                        <p:cTn id="21" dur="500" fill="hold"/>
                                        <p:tgtEl>
                                          <p:spTgt spid="32770">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2770">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277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5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9"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5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36"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5105400" y="152400"/>
            <a:ext cx="3733800" cy="990600"/>
          </a:xfrm>
        </p:spPr>
        <p:txBody>
          <a:bodyPr wrap="square" numCol="1" compatLnSpc="1">
            <a:prstTxWarp prst="textNoShape">
              <a:avLst/>
            </a:prstTxWarp>
          </a:bodyPr>
          <a:lstStyle/>
          <a:p>
            <a:pPr eaLnBrk="1" hangingPunct="1">
              <a:defRPr/>
            </a:pPr>
            <a:r>
              <a:rPr lang="en-US" sz="4000" cap="none" dirty="0" smtClean="0">
                <a:ln>
                  <a:noFill/>
                </a:ln>
                <a:solidFill>
                  <a:schemeClr val="tx1"/>
                </a:solidFill>
                <a:effectLst>
                  <a:outerShdw blurRad="38100" dist="38100" dir="2700000" algn="tl">
                    <a:srgbClr val="000000">
                      <a:alpha val="43137"/>
                    </a:srgbClr>
                  </a:outerShdw>
                </a:effectLst>
              </a:rPr>
              <a:t>John Adams</a:t>
            </a:r>
          </a:p>
        </p:txBody>
      </p:sp>
      <p:sp>
        <p:nvSpPr>
          <p:cNvPr id="52227" name="Text Placeholder 2"/>
          <p:cNvSpPr>
            <a:spLocks noGrp="1"/>
          </p:cNvSpPr>
          <p:nvPr>
            <p:ph type="body" sz="half" idx="2"/>
          </p:nvPr>
        </p:nvSpPr>
        <p:spPr>
          <a:xfrm>
            <a:off x="5105400" y="1371600"/>
            <a:ext cx="3886200" cy="5105400"/>
          </a:xfrm>
        </p:spPr>
        <p:txBody>
          <a:bodyPr/>
          <a:lstStyle/>
          <a:p>
            <a:pPr eaLnBrk="1" hangingPunct="1">
              <a:spcBef>
                <a:spcPct val="0"/>
              </a:spcBef>
              <a:defRPr/>
            </a:pPr>
            <a:r>
              <a:rPr lang="en-US" sz="2400" b="1" dirty="0" smtClean="0"/>
              <a:t>Dates in Office: </a:t>
            </a:r>
            <a:r>
              <a:rPr lang="en-US" sz="2400" dirty="0" smtClean="0"/>
              <a:t>1797-1801</a:t>
            </a:r>
          </a:p>
          <a:p>
            <a:pPr eaLnBrk="1" hangingPunct="1">
              <a:spcBef>
                <a:spcPct val="0"/>
              </a:spcBef>
              <a:defRPr/>
            </a:pPr>
            <a:r>
              <a:rPr lang="en-US" sz="2400" b="1" dirty="0" smtClean="0"/>
              <a:t>Nicknames:  </a:t>
            </a:r>
            <a:r>
              <a:rPr lang="en-US" sz="2400" dirty="0" smtClean="0"/>
              <a:t>The Colossus of Independence, His Rotundity</a:t>
            </a:r>
          </a:p>
          <a:p>
            <a:pPr eaLnBrk="1" hangingPunct="1">
              <a:spcBef>
                <a:spcPct val="0"/>
              </a:spcBef>
              <a:defRPr/>
            </a:pPr>
            <a:r>
              <a:rPr lang="en-US" sz="2400" b="1" dirty="0" smtClean="0"/>
              <a:t>Political Party: </a:t>
            </a:r>
            <a:r>
              <a:rPr lang="en-US" sz="2400" dirty="0" smtClean="0"/>
              <a:t>Federalist</a:t>
            </a:r>
          </a:p>
          <a:p>
            <a:pPr eaLnBrk="1" hangingPunct="1">
              <a:spcBef>
                <a:spcPct val="0"/>
              </a:spcBef>
              <a:defRPr/>
            </a:pPr>
            <a:r>
              <a:rPr lang="en-US" sz="2400" b="1" dirty="0" smtClean="0"/>
              <a:t>Major Events:</a:t>
            </a:r>
          </a:p>
          <a:p>
            <a:pPr marL="274320" indent="-274320" eaLnBrk="1" hangingPunct="1">
              <a:spcBef>
                <a:spcPct val="0"/>
              </a:spcBef>
              <a:buFont typeface="Arial" pitchFamily="34" charset="0"/>
              <a:buChar char="•"/>
              <a:defRPr/>
            </a:pPr>
            <a:r>
              <a:rPr lang="en-US" sz="2400" dirty="0" smtClean="0"/>
              <a:t>Quasi-War</a:t>
            </a:r>
          </a:p>
          <a:p>
            <a:pPr marL="274320" indent="-274320" eaLnBrk="1" hangingPunct="1">
              <a:spcBef>
                <a:spcPct val="0"/>
              </a:spcBef>
              <a:buFont typeface="Arial" pitchFamily="34" charset="0"/>
              <a:buChar char="•"/>
              <a:defRPr/>
            </a:pPr>
            <a:r>
              <a:rPr lang="en-US" sz="2400" dirty="0" smtClean="0"/>
              <a:t>XYZ Affair</a:t>
            </a:r>
          </a:p>
          <a:p>
            <a:pPr marL="274320" indent="-274320" eaLnBrk="1" hangingPunct="1">
              <a:spcBef>
                <a:spcPct val="0"/>
              </a:spcBef>
              <a:buFont typeface="Arial" pitchFamily="34" charset="0"/>
              <a:buChar char="•"/>
              <a:defRPr/>
            </a:pPr>
            <a:r>
              <a:rPr lang="en-US" sz="2400" dirty="0" smtClean="0"/>
              <a:t>Alien and Sedition Acts</a:t>
            </a:r>
          </a:p>
          <a:p>
            <a:pPr marL="274320" indent="-274320" eaLnBrk="1" hangingPunct="1">
              <a:spcBef>
                <a:spcPct val="0"/>
              </a:spcBef>
              <a:buFont typeface="Arial" pitchFamily="34" charset="0"/>
              <a:buChar char="•"/>
              <a:defRPr/>
            </a:pPr>
            <a:r>
              <a:rPr lang="en-US" sz="2400" dirty="0" smtClean="0"/>
              <a:t>Virginia and Kentucky Resolutions</a:t>
            </a:r>
          </a:p>
          <a:p>
            <a:pPr marL="274320" indent="-274320" eaLnBrk="1" hangingPunct="1">
              <a:spcBef>
                <a:spcPct val="0"/>
              </a:spcBef>
              <a:buFont typeface="Arial" pitchFamily="34" charset="0"/>
              <a:buChar char="•"/>
              <a:defRPr/>
            </a:pPr>
            <a:r>
              <a:rPr lang="en-US" sz="2400" dirty="0" smtClean="0"/>
              <a:t>Midnight Judges</a:t>
            </a:r>
          </a:p>
        </p:txBody>
      </p:sp>
      <p:sp>
        <p:nvSpPr>
          <p:cNvPr id="6" name="Picture Placeholder 5"/>
          <p:cNvSpPr>
            <a:spLocks noGrp="1"/>
          </p:cNvSpPr>
          <p:nvPr>
            <p:ph type="pic" idx="1"/>
          </p:nvPr>
        </p:nvSpPr>
        <p:spPr>
          <a:ln>
            <a:headEnd/>
            <a:tailEnd/>
          </a:ln>
        </p:spPr>
      </p:sp>
      <p:pic>
        <p:nvPicPr>
          <p:cNvPr id="47111" name="Picture 8" descr="John_Ada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3000"/>
            <a:ext cx="29511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0"/>
            <a:ext cx="4419600" cy="2133600"/>
          </a:xfrm>
        </p:spPr>
        <p:txBody>
          <a:bodyPr>
            <a:normAutofit/>
          </a:bodyPr>
          <a:lstStyle/>
          <a:p>
            <a:pPr algn="r"/>
            <a:r>
              <a:rPr lang="en-US" sz="5400" dirty="0" smtClean="0"/>
              <a:t>Musical Interludes</a:t>
            </a:r>
            <a:endParaRPr lang="en-US" sz="5400" dirty="0"/>
          </a:p>
        </p:txBody>
      </p:sp>
      <p:pic>
        <p:nvPicPr>
          <p:cNvPr id="1026" name="Picture 2" descr="http://i.ytimg.com/vi/I_AL1Xn6UYM/hqdefault.jpg">
            <a:hlinkClick r:id="rId2"/>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345" r="689"/>
          <a:stretch/>
        </p:blipFill>
        <p:spPr bwMode="auto">
          <a:xfrm>
            <a:off x="169330" y="2514600"/>
            <a:ext cx="4097870" cy="3147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ullivanshistory.weebly.com/uploads/5/2/6/0/5260909/32867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32816">
            <a:off x="354094" y="854125"/>
            <a:ext cx="1924679" cy="1839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21pimlico.com/wp/wp-content/uploads/2009/08/Does-A-Thing-A-Week.jpg">
            <a:hlinkClick r:id="rId5"/>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419600" y="2362200"/>
            <a:ext cx="3521075" cy="3538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06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Bell Ringer</a:t>
            </a:r>
            <a:endParaRPr lang="en-US" sz="7200" dirty="0"/>
          </a:p>
        </p:txBody>
      </p:sp>
      <p:sp>
        <p:nvSpPr>
          <p:cNvPr id="3" name="Content Placeholder 2"/>
          <p:cNvSpPr>
            <a:spLocks noGrp="1"/>
          </p:cNvSpPr>
          <p:nvPr>
            <p:ph idx="1"/>
          </p:nvPr>
        </p:nvSpPr>
        <p:spPr>
          <a:xfrm>
            <a:off x="457200" y="1981199"/>
            <a:ext cx="7239000" cy="4475163"/>
          </a:xfrm>
        </p:spPr>
        <p:txBody>
          <a:bodyPr/>
          <a:lstStyle/>
          <a:p>
            <a:pPr marL="0" indent="0">
              <a:buNone/>
            </a:pPr>
            <a:r>
              <a:rPr lang="en-US" sz="3600" dirty="0" smtClean="0"/>
              <a:t>What was the most controversial element of Hamilton’s economic plan?  What were the major arguments for and against it?</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1143000"/>
          </a:xfrm>
        </p:spPr>
        <p:txBody>
          <a:bodyPr/>
          <a:lstStyle/>
          <a:p>
            <a:pPr>
              <a:defRPr/>
            </a:pPr>
            <a:r>
              <a:rPr lang="en-US" sz="6600" dirty="0" smtClean="0"/>
              <a:t>Bell Ringer</a:t>
            </a:r>
            <a:endParaRPr lang="en-US" sz="6600" dirty="0"/>
          </a:p>
        </p:txBody>
      </p:sp>
      <p:sp>
        <p:nvSpPr>
          <p:cNvPr id="48131" name="Content Placeholder 2"/>
          <p:cNvSpPr>
            <a:spLocks noGrp="1"/>
          </p:cNvSpPr>
          <p:nvPr>
            <p:ph idx="1"/>
          </p:nvPr>
        </p:nvSpPr>
        <p:spPr>
          <a:xfrm>
            <a:off x="457200" y="2743200"/>
            <a:ext cx="7239000" cy="3713163"/>
          </a:xfrm>
        </p:spPr>
        <p:txBody>
          <a:bodyPr/>
          <a:lstStyle/>
          <a:p>
            <a:pPr>
              <a:buFont typeface="Wingdings 2" pitchFamily="18" charset="2"/>
              <a:buNone/>
            </a:pPr>
            <a:r>
              <a:rPr lang="en-US" sz="4000" dirty="0" smtClean="0"/>
              <a:t>What events/characteristics caused John Adams to be a one-term president?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p>
            <a:r>
              <a:rPr lang="en-US" cap="none" smtClean="0">
                <a:ln>
                  <a:noFill/>
                </a:ln>
                <a:solidFill>
                  <a:schemeClr val="tx1"/>
                </a:solidFill>
              </a:rPr>
              <a:t>Lies My Teacher Told Me</a:t>
            </a:r>
          </a:p>
        </p:txBody>
      </p:sp>
      <p:sp>
        <p:nvSpPr>
          <p:cNvPr id="21507" name="Rectangle 3"/>
          <p:cNvSpPr>
            <a:spLocks noGrp="1"/>
          </p:cNvSpPr>
          <p:nvPr>
            <p:ph type="body" idx="1"/>
          </p:nvPr>
        </p:nvSpPr>
        <p:spPr/>
        <p:txBody>
          <a:bodyPr/>
          <a:lstStyle/>
          <a:p>
            <a:endParaRPr lang="en-US" smtClean="0"/>
          </a:p>
        </p:txBody>
      </p:sp>
      <p:pic>
        <p:nvPicPr>
          <p:cNvPr id="21508" name="Picture 5" descr="vanity-fair-jonah-hill-cherry-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38592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img4.wikia.nocookie.net/__cb20120818234228/fairlyoddparents/en/images/3/3d/BenedictArnoldasGeorgeWashingt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657947"/>
            <a:ext cx="3886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eb3.encyclopediavirginia.org/resourcespace/filestore/4/7/0/5_3411eda542814fa/4705scr_ad963a1cf3c33a5.jpg?v=2012-06-06+13%3A24%3A19"/>
          <p:cNvPicPr>
            <a:picLocks noChangeAspect="1" noChangeArrowheads="1"/>
          </p:cNvPicPr>
          <p:nvPr/>
        </p:nvPicPr>
        <p:blipFill rotWithShape="1">
          <a:blip r:embed="rId4">
            <a:extLst>
              <a:ext uri="{28A0092B-C50C-407E-A947-70E740481C1C}">
                <a14:useLocalDpi xmlns:a14="http://schemas.microsoft.com/office/drawing/2010/main" val="0"/>
              </a:ext>
            </a:extLst>
          </a:blip>
          <a:srcRect l="17929" t="22887" r="12612" b="19475"/>
          <a:stretch/>
        </p:blipFill>
        <p:spPr bwMode="auto">
          <a:xfrm rot="640774">
            <a:off x="5214218" y="4672161"/>
            <a:ext cx="2893366" cy="1793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24200" y="533400"/>
            <a:ext cx="5348068" cy="2868168"/>
          </a:xfrm>
        </p:spPr>
        <p:txBody>
          <a:bodyPr/>
          <a:lstStyle/>
          <a:p>
            <a:pPr>
              <a:defRPr/>
            </a:pPr>
            <a:r>
              <a:rPr lang="en-US" dirty="0" smtClean="0"/>
              <a:t>Thomas Jefferson</a:t>
            </a:r>
            <a:endParaRPr lang="en-US" dirty="0"/>
          </a:p>
        </p:txBody>
      </p:sp>
      <p:sp>
        <p:nvSpPr>
          <p:cNvPr id="49155" name="Rectangle 5"/>
          <p:cNvSpPr>
            <a:spLocks noGrp="1"/>
          </p:cNvSpPr>
          <p:nvPr>
            <p:ph type="subTitle" idx="1"/>
          </p:nvPr>
        </p:nvSpPr>
        <p:spPr>
          <a:xfrm>
            <a:off x="3354388" y="3540125"/>
            <a:ext cx="5114925" cy="1101725"/>
          </a:xfrm>
        </p:spPr>
        <p:txBody>
          <a:bodyPr/>
          <a:lstStyle/>
          <a:p>
            <a:r>
              <a:rPr lang="en-US" smtClean="0">
                <a:solidFill>
                  <a:schemeClr val="bg1"/>
                </a:solidFill>
              </a:rPr>
              <a:t>America’s 3</a:t>
            </a:r>
            <a:r>
              <a:rPr lang="en-US" baseline="30000" smtClean="0">
                <a:solidFill>
                  <a:schemeClr val="bg1"/>
                </a:solidFill>
              </a:rPr>
              <a:t>rd</a:t>
            </a:r>
            <a:r>
              <a:rPr lang="en-US" smtClean="0">
                <a:solidFill>
                  <a:schemeClr val="bg1"/>
                </a:solidFill>
              </a:rPr>
              <a:t> President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475"/>
            <a:ext cx="8153400" cy="611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8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marieclaire.com/cm/marieclaire/images/ear%20whis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7239000" cy="1143000"/>
          </a:xfrm>
        </p:spPr>
        <p:txBody>
          <a:bodyPr/>
          <a:lstStyle/>
          <a:p>
            <a:pPr>
              <a:defRPr/>
            </a:pPr>
            <a:r>
              <a:rPr lang="en-US" sz="4800" dirty="0" smtClean="0"/>
              <a:t>Election of 1800</a:t>
            </a:r>
            <a:endParaRPr lang="en-US" sz="4800" dirty="0"/>
          </a:p>
        </p:txBody>
      </p:sp>
      <p:sp>
        <p:nvSpPr>
          <p:cNvPr id="46083" name="Content Placeholder 2"/>
          <p:cNvSpPr>
            <a:spLocks noGrp="1"/>
          </p:cNvSpPr>
          <p:nvPr>
            <p:ph idx="1"/>
          </p:nvPr>
        </p:nvSpPr>
        <p:spPr>
          <a:xfrm>
            <a:off x="838200" y="1371600"/>
            <a:ext cx="7467600" cy="4953000"/>
          </a:xfrm>
          <a:solidFill>
            <a:schemeClr val="accent6">
              <a:lumMod val="20000"/>
              <a:lumOff val="80000"/>
              <a:alpha val="70000"/>
            </a:schemeClr>
          </a:solidFill>
        </p:spPr>
        <p:txBody>
          <a:bodyPr/>
          <a:lstStyle/>
          <a:p>
            <a:pPr>
              <a:buFont typeface="Wingdings 2" pitchFamily="18" charset="2"/>
              <a:buNone/>
              <a:defRPr/>
            </a:pPr>
            <a:r>
              <a:rPr lang="en-US" sz="2800" dirty="0" smtClean="0"/>
              <a:t>“Whisper Campaign” by Adams:</a:t>
            </a:r>
          </a:p>
          <a:p>
            <a:pPr>
              <a:defRPr/>
            </a:pPr>
            <a:r>
              <a:rPr lang="en-US" sz="2800" i="1" dirty="0" smtClean="0"/>
              <a:t>Jefferson had robbed a widow and her children of a trust fund</a:t>
            </a:r>
          </a:p>
          <a:p>
            <a:pPr lvl="1">
              <a:defRPr/>
            </a:pPr>
            <a:r>
              <a:rPr lang="en-US" sz="2400" dirty="0" smtClean="0">
                <a:solidFill>
                  <a:schemeClr val="tx1"/>
                </a:solidFill>
              </a:rPr>
              <a:t>False</a:t>
            </a:r>
          </a:p>
          <a:p>
            <a:pPr>
              <a:defRPr/>
            </a:pPr>
            <a:r>
              <a:rPr lang="en-US" sz="2800" i="1" dirty="0" smtClean="0"/>
              <a:t>Jefferson fathered numerous mulatto children</a:t>
            </a:r>
          </a:p>
          <a:p>
            <a:pPr lvl="1">
              <a:defRPr/>
            </a:pPr>
            <a:r>
              <a:rPr lang="en-US" sz="2400" dirty="0" smtClean="0">
                <a:solidFill>
                  <a:schemeClr val="tx1"/>
                </a:solidFill>
              </a:rPr>
              <a:t>True-</a:t>
            </a:r>
            <a:r>
              <a:rPr lang="en-US" sz="2400" i="1" dirty="0" err="1" smtClean="0">
                <a:solidFill>
                  <a:schemeClr val="tx1"/>
                </a:solidFill>
              </a:rPr>
              <a:t>ish</a:t>
            </a:r>
            <a:r>
              <a:rPr lang="en-US" sz="2400" i="1" dirty="0" smtClean="0">
                <a:solidFill>
                  <a:schemeClr val="tx1"/>
                </a:solidFill>
              </a:rPr>
              <a:t> </a:t>
            </a:r>
            <a:r>
              <a:rPr lang="en-US" sz="2400" dirty="0" smtClean="0">
                <a:solidFill>
                  <a:schemeClr val="tx1"/>
                </a:solidFill>
              </a:rPr>
              <a:t>(Fathered </a:t>
            </a:r>
            <a:r>
              <a:rPr lang="en-US" sz="2400" b="1" i="1" u="sng" dirty="0" smtClean="0">
                <a:solidFill>
                  <a:schemeClr val="tx1"/>
                </a:solidFill>
              </a:rPr>
              <a:t>a</a:t>
            </a:r>
            <a:r>
              <a:rPr lang="en-US" sz="2400" dirty="0" smtClean="0">
                <a:solidFill>
                  <a:schemeClr val="tx1"/>
                </a:solidFill>
              </a:rPr>
              <a:t> child with slave Sally </a:t>
            </a:r>
            <a:r>
              <a:rPr lang="en-US" sz="2400" dirty="0" err="1" smtClean="0">
                <a:solidFill>
                  <a:schemeClr val="tx1"/>
                </a:solidFill>
              </a:rPr>
              <a:t>Hemmings</a:t>
            </a:r>
            <a:r>
              <a:rPr lang="en-US" sz="2400" dirty="0" smtClean="0">
                <a:solidFill>
                  <a:schemeClr val="tx1"/>
                </a:solidFill>
              </a:rPr>
              <a:t>)</a:t>
            </a:r>
          </a:p>
          <a:p>
            <a:pPr>
              <a:defRPr/>
            </a:pPr>
            <a:r>
              <a:rPr lang="en-US" sz="2800" i="1" dirty="0" smtClean="0"/>
              <a:t>Jefferson was an </a:t>
            </a:r>
            <a:r>
              <a:rPr lang="en-US" sz="2800" i="1" dirty="0" err="1" smtClean="0"/>
              <a:t>athiest</a:t>
            </a:r>
            <a:endParaRPr lang="en-US" sz="2800" i="1" dirty="0" smtClean="0"/>
          </a:p>
          <a:p>
            <a:pPr lvl="1">
              <a:defRPr/>
            </a:pPr>
            <a:r>
              <a:rPr lang="en-US" sz="2400" dirty="0" smtClean="0">
                <a:solidFill>
                  <a:schemeClr val="tx1"/>
                </a:solidFill>
              </a:rPr>
              <a:t>False – he was a deist (faith + science; proof of a Supreme Being can be observed in nature)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bg/>
                                          </p:spTgt>
                                        </p:tgtEl>
                                        <p:attrNameLst>
                                          <p:attrName>style.visibility</p:attrName>
                                        </p:attrNameLst>
                                      </p:cBhvr>
                                      <p:to>
                                        <p:strVal val="visible"/>
                                      </p:to>
                                    </p:set>
                                    <p:animEffect transition="in" filter="fade">
                                      <p:cBhvr>
                                        <p:cTn id="7" dur="1000"/>
                                        <p:tgtEl>
                                          <p:spTgt spid="46083">
                                            <p:bg/>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animEffect transition="in" filter="fade">
                                      <p:cBhvr>
                                        <p:cTn id="11" dur="1000"/>
                                        <p:tgtEl>
                                          <p:spTgt spid="460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6083">
                                            <p:txEl>
                                              <p:pRg st="1" end="1"/>
                                            </p:txEl>
                                          </p:spTgt>
                                        </p:tgtEl>
                                        <p:attrNameLst>
                                          <p:attrName>style.visibility</p:attrName>
                                        </p:attrNameLst>
                                      </p:cBhvr>
                                      <p:to>
                                        <p:strVal val="visible"/>
                                      </p:to>
                                    </p:set>
                                    <p:animEffect transition="in" filter="fade">
                                      <p:cBhvr>
                                        <p:cTn id="16" dur="1000"/>
                                        <p:tgtEl>
                                          <p:spTgt spid="4608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Effect transition="in" filter="fade">
                                      <p:cBhvr>
                                        <p:cTn id="19" dur="1000"/>
                                        <p:tgtEl>
                                          <p:spTgt spid="4608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083">
                                            <p:txEl>
                                              <p:pRg st="3" end="3"/>
                                            </p:txEl>
                                          </p:spTgt>
                                        </p:tgtEl>
                                        <p:attrNameLst>
                                          <p:attrName>style.visibility</p:attrName>
                                        </p:attrNameLst>
                                      </p:cBhvr>
                                      <p:to>
                                        <p:strVal val="visible"/>
                                      </p:to>
                                    </p:set>
                                    <p:animEffect transition="in" filter="fade">
                                      <p:cBhvr>
                                        <p:cTn id="24" dur="1000"/>
                                        <p:tgtEl>
                                          <p:spTgt spid="4608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fade">
                                      <p:cBhvr>
                                        <p:cTn id="27" dur="1000"/>
                                        <p:tgtEl>
                                          <p:spTgt spid="46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fade">
                                      <p:cBhvr>
                                        <p:cTn id="32" dur="1000"/>
                                        <p:tgtEl>
                                          <p:spTgt spid="4608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6083">
                                            <p:txEl>
                                              <p:pRg st="6" end="6"/>
                                            </p:txEl>
                                          </p:spTgt>
                                        </p:tgtEl>
                                        <p:attrNameLst>
                                          <p:attrName>style.visibility</p:attrName>
                                        </p:attrNameLst>
                                      </p:cBhvr>
                                      <p:to>
                                        <p:strVal val="visible"/>
                                      </p:to>
                                    </p:set>
                                    <p:animEffect transition="in" filter="fade">
                                      <p:cBhvr>
                                        <p:cTn id="35" dur="10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Election of 1800</a:t>
            </a:r>
            <a:endParaRPr lang="en-US" dirty="0"/>
          </a:p>
        </p:txBody>
      </p:sp>
      <p:sp>
        <p:nvSpPr>
          <p:cNvPr id="51203" name="Content Placeholder 2"/>
          <p:cNvSpPr>
            <a:spLocks noGrp="1"/>
          </p:cNvSpPr>
          <p:nvPr>
            <p:ph idx="1"/>
          </p:nvPr>
        </p:nvSpPr>
        <p:spPr>
          <a:xfrm>
            <a:off x="228600" y="1524000"/>
            <a:ext cx="5791200" cy="5048250"/>
          </a:xfrm>
        </p:spPr>
        <p:txBody>
          <a:bodyPr/>
          <a:lstStyle/>
          <a:p>
            <a:r>
              <a:rPr lang="en-US" sz="2800" dirty="0" smtClean="0"/>
              <a:t>Jefferson defeats Adams</a:t>
            </a:r>
          </a:p>
          <a:p>
            <a:pPr lvl="1"/>
            <a:r>
              <a:rPr lang="en-US" sz="2400" dirty="0" smtClean="0"/>
              <a:t>Most electoral support in South and West (agrarian)</a:t>
            </a:r>
          </a:p>
          <a:p>
            <a:pPr lvl="1"/>
            <a:r>
              <a:rPr lang="en-US" sz="2400" dirty="0" smtClean="0"/>
              <a:t>The 3/5 Compromise gave the South more electoral votes, earning him the nickname of “the Negro President”</a:t>
            </a:r>
          </a:p>
          <a:p>
            <a:r>
              <a:rPr lang="en-US" sz="2800" dirty="0" smtClean="0"/>
              <a:t>Problem: Aaron Burr and Jefferson got the same number of electoral votes for President</a:t>
            </a:r>
          </a:p>
          <a:p>
            <a:pPr marL="511175" lvl="2" indent="-273050">
              <a:spcBef>
                <a:spcPts val="600"/>
              </a:spcBef>
              <a:buClr>
                <a:schemeClr val="tx2"/>
              </a:buClr>
              <a:buSzPct val="73000"/>
              <a:buFont typeface="Wingdings 2" pitchFamily="18" charset="2"/>
              <a:buChar char=""/>
            </a:pPr>
            <a:r>
              <a:rPr lang="en-US" sz="2400" dirty="0" smtClean="0">
                <a:solidFill>
                  <a:schemeClr val="tx1">
                    <a:lumMod val="50000"/>
                    <a:lumOff val="50000"/>
                  </a:schemeClr>
                </a:solidFill>
              </a:rPr>
              <a:t>Goes to </a:t>
            </a:r>
            <a:r>
              <a:rPr lang="en-US" sz="2400" dirty="0" err="1" smtClean="0">
                <a:solidFill>
                  <a:schemeClr val="tx1">
                    <a:lumMod val="50000"/>
                    <a:lumOff val="50000"/>
                  </a:schemeClr>
                </a:solidFill>
              </a:rPr>
              <a:t>HoR</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SotH</a:t>
            </a:r>
            <a:r>
              <a:rPr lang="en-US" sz="2400" dirty="0" smtClean="0">
                <a:solidFill>
                  <a:schemeClr val="tx1">
                    <a:lumMod val="50000"/>
                    <a:lumOff val="50000"/>
                  </a:schemeClr>
                </a:solidFill>
              </a:rPr>
              <a:t> Hamilton throws his support to TJ</a:t>
            </a:r>
          </a:p>
        </p:txBody>
      </p:sp>
      <p:pic>
        <p:nvPicPr>
          <p:cNvPr id="65538" name="Picture 2" descr="http://www.glenninstitute.org/wp-content/uploads/2010/01/Thomas-Jefferson.jpg"/>
          <p:cNvPicPr>
            <a:picLocks noChangeAspect="1" noChangeArrowheads="1"/>
          </p:cNvPicPr>
          <p:nvPr/>
        </p:nvPicPr>
        <p:blipFill>
          <a:blip r:embed="rId2" cstate="print"/>
          <a:srcRect/>
          <a:stretch>
            <a:fillRect/>
          </a:stretch>
        </p:blipFill>
        <p:spPr bwMode="auto">
          <a:xfrm>
            <a:off x="5867400" y="152400"/>
            <a:ext cx="3100581" cy="2904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7110" name="Picture 6" descr="Aaron Burr"/>
          <p:cNvPicPr>
            <a:picLocks noChangeAspect="1" noChangeArrowheads="1"/>
          </p:cNvPicPr>
          <p:nvPr/>
        </p:nvPicPr>
        <p:blipFill>
          <a:blip r:embed="rId3" cstate="print"/>
          <a:srcRect/>
          <a:stretch>
            <a:fillRect/>
          </a:stretch>
        </p:blipFill>
        <p:spPr bwMode="auto">
          <a:xfrm>
            <a:off x="6477000" y="3226934"/>
            <a:ext cx="2514600" cy="33453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1143000"/>
          </a:xfrm>
        </p:spPr>
        <p:txBody>
          <a:bodyPr rtlCol="0">
            <a:noAutofit/>
          </a:bodyPr>
          <a:lstStyle/>
          <a:p>
            <a:pPr eaLnBrk="1" fontAlgn="auto" hangingPunct="1">
              <a:spcAft>
                <a:spcPts val="0"/>
              </a:spcAft>
              <a:defRPr/>
            </a:pPr>
            <a:r>
              <a:rPr lang="en-US" sz="4400" dirty="0" smtClean="0">
                <a:ln w="12700">
                  <a:solidFill>
                    <a:schemeClr val="tx2"/>
                  </a:solidFill>
                </a:ln>
                <a:solidFill>
                  <a:schemeClr val="bg1"/>
                </a:solidFill>
                <a:effectLst>
                  <a:outerShdw blurRad="50800" dist="38100" dir="8100000" algn="tr" rotWithShape="0">
                    <a:prstClr val="black">
                      <a:alpha val="40000"/>
                    </a:prstClr>
                  </a:outerShdw>
                </a:effectLst>
              </a:rPr>
              <a:t>Revolution of 1800</a:t>
            </a:r>
            <a:endParaRPr lang="en-US" sz="4400" dirty="0">
              <a:ln w="12700">
                <a:solidFill>
                  <a:schemeClr val="tx2"/>
                </a:solidFill>
              </a:ln>
              <a:solidFill>
                <a:schemeClr val="bg1"/>
              </a:solidFill>
              <a:effectLst>
                <a:outerShdw blurRad="50800" dist="38100" dir="8100000" algn="tr" rotWithShape="0">
                  <a:prstClr val="black">
                    <a:alpha val="40000"/>
                  </a:prstClr>
                </a:outerShdw>
              </a:effectLst>
            </a:endParaRPr>
          </a:p>
        </p:txBody>
      </p:sp>
      <p:sp>
        <p:nvSpPr>
          <p:cNvPr id="52228" name="Content Placeholder 4"/>
          <p:cNvSpPr>
            <a:spLocks noGrp="1"/>
          </p:cNvSpPr>
          <p:nvPr>
            <p:ph sz="half" idx="2"/>
          </p:nvPr>
        </p:nvSpPr>
        <p:spPr>
          <a:xfrm>
            <a:off x="228599" y="1524000"/>
            <a:ext cx="6108287" cy="5181600"/>
          </a:xfrm>
        </p:spPr>
        <p:txBody>
          <a:bodyPr/>
          <a:lstStyle/>
          <a:p>
            <a:r>
              <a:rPr lang="en-US" dirty="0" smtClean="0"/>
              <a:t>Jefferson emphasized unity in his inaugural address</a:t>
            </a:r>
          </a:p>
          <a:p>
            <a:pPr lvl="1"/>
            <a:r>
              <a:rPr lang="en-US" i="1" dirty="0" smtClean="0"/>
              <a:t>“…the minority possess their equal rights, which equal law must protect, and to violate would be oppression… We are all Republicans, we are all Federalists.”</a:t>
            </a:r>
          </a:p>
          <a:p>
            <a:pPr eaLnBrk="1" hangingPunct="1"/>
            <a:r>
              <a:rPr lang="en-US" dirty="0"/>
              <a:t>“Revolution of 1800”</a:t>
            </a:r>
          </a:p>
          <a:p>
            <a:pPr lvl="1" eaLnBrk="1" hangingPunct="1"/>
            <a:r>
              <a:rPr lang="en-US" dirty="0"/>
              <a:t>Showed a peaceful transfer of power could exist</a:t>
            </a:r>
          </a:p>
          <a:p>
            <a:pPr lvl="1" eaLnBrk="1" hangingPunct="1"/>
            <a:r>
              <a:rPr lang="en-US" dirty="0"/>
              <a:t>Led to the 12</a:t>
            </a:r>
            <a:r>
              <a:rPr lang="en-US" baseline="30000" dirty="0"/>
              <a:t>th</a:t>
            </a:r>
            <a:r>
              <a:rPr lang="en-US" dirty="0"/>
              <a:t> Amendment</a:t>
            </a:r>
          </a:p>
          <a:p>
            <a:pPr lvl="2" eaLnBrk="1" hangingPunct="1"/>
            <a:r>
              <a:rPr lang="en-US" sz="2400" dirty="0"/>
              <a:t>Separate ballots for Pres. and </a:t>
            </a:r>
            <a:r>
              <a:rPr lang="en-US" sz="2400" dirty="0" smtClean="0"/>
              <a:t>VP</a:t>
            </a:r>
            <a:endParaRPr lang="en-US" sz="2400" dirty="0"/>
          </a:p>
        </p:txBody>
      </p:sp>
      <p:pic>
        <p:nvPicPr>
          <p:cNvPr id="30722" name="Picture 2" descr="http://t2.gstatic.com/images?q=tbn:ANd9GcTHEj51S59beO99FcNrUWg9O9enSb12-6kavi3lAs-xeUez6aIlGg"/>
          <p:cNvPicPr>
            <a:picLocks noChangeAspect="1" noChangeArrowheads="1"/>
          </p:cNvPicPr>
          <p:nvPr/>
        </p:nvPicPr>
        <p:blipFill>
          <a:blip r:embed="rId3" cstate="print"/>
          <a:srcRect/>
          <a:stretch>
            <a:fillRect/>
          </a:stretch>
        </p:blipFill>
        <p:spPr bwMode="auto">
          <a:xfrm rot="278320">
            <a:off x="6473790" y="1631527"/>
            <a:ext cx="2533307" cy="348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C:\Documents and Settings\mchanrahan\Local Settings\Temporary Internet Files\Content.IE5\6Q919NMY\MP910216446[1].jpg"/>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7239000" cy="1143000"/>
          </a:xfrm>
        </p:spPr>
        <p:txBody>
          <a:bodyPr>
            <a:normAutofit/>
          </a:bodyPr>
          <a:lstStyle/>
          <a:p>
            <a:pPr>
              <a:defRPr/>
            </a:pPr>
            <a:r>
              <a:rPr lang="en-US" dirty="0" smtClean="0"/>
              <a:t>Changes made by Jefferson</a:t>
            </a:r>
            <a:endParaRPr lang="en-US" dirty="0"/>
          </a:p>
        </p:txBody>
      </p:sp>
      <p:sp>
        <p:nvSpPr>
          <p:cNvPr id="53252" name="Content Placeholder 2"/>
          <p:cNvSpPr>
            <a:spLocks noGrp="1"/>
          </p:cNvSpPr>
          <p:nvPr>
            <p:ph idx="1"/>
          </p:nvPr>
        </p:nvSpPr>
        <p:spPr>
          <a:xfrm>
            <a:off x="304800" y="1447800"/>
            <a:ext cx="8458200" cy="4846638"/>
          </a:xfrm>
        </p:spPr>
        <p:txBody>
          <a:bodyPr/>
          <a:lstStyle/>
          <a:p>
            <a:r>
              <a:rPr lang="en-US" sz="3600" dirty="0" smtClean="0">
                <a:solidFill>
                  <a:schemeClr val="tx1"/>
                </a:solidFill>
              </a:rPr>
              <a:t>Slashed Navy budget</a:t>
            </a:r>
          </a:p>
          <a:p>
            <a:r>
              <a:rPr lang="en-US" sz="3600" dirty="0" smtClean="0">
                <a:solidFill>
                  <a:schemeClr val="tx1"/>
                </a:solidFill>
              </a:rPr>
              <a:t>Reduced size of the Army</a:t>
            </a:r>
          </a:p>
          <a:p>
            <a:r>
              <a:rPr lang="en-US" sz="3600" dirty="0" smtClean="0">
                <a:solidFill>
                  <a:schemeClr val="tx1"/>
                </a:solidFill>
              </a:rPr>
              <a:t>Pardoned seditionists</a:t>
            </a:r>
          </a:p>
          <a:p>
            <a:r>
              <a:rPr lang="en-US" sz="3600" dirty="0" smtClean="0">
                <a:solidFill>
                  <a:schemeClr val="tx1"/>
                </a:solidFill>
              </a:rPr>
              <a:t>Reduced citizenship back to 5 years</a:t>
            </a:r>
          </a:p>
          <a:p>
            <a:r>
              <a:rPr lang="en-US" sz="3600" dirty="0" smtClean="0">
                <a:solidFill>
                  <a:schemeClr val="tx1"/>
                </a:solidFill>
              </a:rPr>
              <a:t>Eliminated the whisky excise tax</a:t>
            </a:r>
          </a:p>
          <a:p>
            <a:r>
              <a:rPr lang="en-US" sz="3600" dirty="0" smtClean="0">
                <a:solidFill>
                  <a:schemeClr val="tx1"/>
                </a:solidFill>
              </a:rPr>
              <a:t>Successfully reduced the national debt while balancing the budget</a:t>
            </a:r>
          </a:p>
          <a:p>
            <a:endParaRPr lang="en-US" sz="40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https://mstartzman.pbworks.com/f/1254878198/procrastinat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Judiciary Jumble</a:t>
            </a:r>
            <a:endParaRPr lang="en-US" dirty="0"/>
          </a:p>
        </p:txBody>
      </p:sp>
      <p:sp>
        <p:nvSpPr>
          <p:cNvPr id="51203" name="Content Placeholder 2"/>
          <p:cNvSpPr>
            <a:spLocks noGrp="1"/>
          </p:cNvSpPr>
          <p:nvPr>
            <p:ph idx="1"/>
          </p:nvPr>
        </p:nvSpPr>
        <p:spPr>
          <a:xfrm>
            <a:off x="457200" y="1609725"/>
            <a:ext cx="8229600" cy="4257675"/>
          </a:xfrm>
          <a:solidFill>
            <a:schemeClr val="accent6">
              <a:lumMod val="60000"/>
              <a:lumOff val="40000"/>
              <a:alpha val="60000"/>
            </a:schemeClr>
          </a:solidFill>
        </p:spPr>
        <p:txBody>
          <a:bodyPr/>
          <a:lstStyle/>
          <a:p>
            <a:pPr>
              <a:defRPr/>
            </a:pPr>
            <a:r>
              <a:rPr lang="en-US" sz="3200" dirty="0" smtClean="0">
                <a:solidFill>
                  <a:schemeClr val="tx2">
                    <a:lumMod val="50000"/>
                  </a:schemeClr>
                </a:solidFill>
                <a:effectLst>
                  <a:outerShdw blurRad="38100" dist="38100" dir="2700000" algn="tl">
                    <a:srgbClr val="000000">
                      <a:alpha val="43137"/>
                    </a:srgbClr>
                  </a:outerShdw>
                </a:effectLst>
              </a:rPr>
              <a:t>Judiciary Act of 1801: Created 16 new federal judgeships and other judicial offices</a:t>
            </a:r>
          </a:p>
          <a:p>
            <a:pPr lvl="1">
              <a:defRPr/>
            </a:pPr>
            <a:r>
              <a:rPr lang="en-US" sz="2800" dirty="0" smtClean="0">
                <a:solidFill>
                  <a:schemeClr val="tx2">
                    <a:lumMod val="50000"/>
                  </a:schemeClr>
                </a:solidFill>
                <a:effectLst>
                  <a:outerShdw blurRad="38100" dist="38100" dir="2700000" algn="tl">
                    <a:srgbClr val="000000">
                      <a:alpha val="43137"/>
                    </a:srgbClr>
                  </a:outerShdw>
                </a:effectLst>
              </a:rPr>
              <a:t>Adams’ “midnight judges”</a:t>
            </a:r>
          </a:p>
          <a:p>
            <a:pPr lvl="1">
              <a:defRPr/>
            </a:pPr>
            <a:r>
              <a:rPr lang="en-US" sz="2800" dirty="0" smtClean="0">
                <a:solidFill>
                  <a:schemeClr val="tx2">
                    <a:lumMod val="50000"/>
                  </a:schemeClr>
                </a:solidFill>
                <a:effectLst>
                  <a:outerShdw blurRad="38100" dist="38100" dir="2700000" algn="tl">
                    <a:srgbClr val="000000">
                      <a:alpha val="43137"/>
                    </a:srgbClr>
                  </a:outerShdw>
                </a:effectLst>
              </a:rPr>
              <a:t>Lifetime appointments = Federalists in positions of power for a long time</a:t>
            </a:r>
          </a:p>
          <a:p>
            <a:pPr>
              <a:defRPr/>
            </a:pPr>
            <a:r>
              <a:rPr lang="en-US" sz="3200" dirty="0" smtClean="0">
                <a:solidFill>
                  <a:schemeClr val="tx2">
                    <a:lumMod val="50000"/>
                  </a:schemeClr>
                </a:solidFill>
                <a:effectLst>
                  <a:outerShdw blurRad="38100" dist="38100" dir="2700000" algn="tl">
                    <a:srgbClr val="000000">
                      <a:alpha val="43137"/>
                    </a:srgbClr>
                  </a:outerShdw>
                </a:effectLst>
              </a:rPr>
              <a:t>Ignored by new Democratic-Republican Congress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The Most Important Case</a:t>
            </a:r>
            <a:endParaRPr lang="en-US" dirty="0"/>
          </a:p>
        </p:txBody>
      </p:sp>
      <p:sp>
        <p:nvSpPr>
          <p:cNvPr id="55299" name="Content Placeholder 2"/>
          <p:cNvSpPr>
            <a:spLocks noGrp="1"/>
          </p:cNvSpPr>
          <p:nvPr>
            <p:ph idx="1"/>
          </p:nvPr>
        </p:nvSpPr>
        <p:spPr>
          <a:xfrm>
            <a:off x="228600" y="1609725"/>
            <a:ext cx="5562600" cy="5019675"/>
          </a:xfrm>
        </p:spPr>
        <p:txBody>
          <a:bodyPr/>
          <a:lstStyle/>
          <a:p>
            <a:pPr>
              <a:buFontTx/>
              <a:buChar char="•"/>
            </a:pPr>
            <a:r>
              <a:rPr lang="en-US" sz="2800" dirty="0" smtClean="0"/>
              <a:t>William Marbury learned his position was being shelved and sued to have it delivered.</a:t>
            </a:r>
          </a:p>
          <a:p>
            <a:pPr>
              <a:buFontTx/>
              <a:buChar char="•"/>
            </a:pPr>
            <a:r>
              <a:rPr lang="en-US" sz="2800" i="1" dirty="0" smtClean="0"/>
              <a:t>Marbury v. Madison</a:t>
            </a:r>
          </a:p>
          <a:p>
            <a:pPr lvl="1">
              <a:buFontTx/>
              <a:buChar char="•"/>
            </a:pPr>
            <a:r>
              <a:rPr lang="en-US" sz="2400" dirty="0" smtClean="0"/>
              <a:t>Established the policy of </a:t>
            </a:r>
            <a:r>
              <a:rPr lang="en-US" sz="2400" b="1" u="sng" dirty="0" smtClean="0"/>
              <a:t>judicial review </a:t>
            </a:r>
            <a:r>
              <a:rPr lang="en-US" sz="2400" dirty="0" smtClean="0"/>
              <a:t>(SCOTUS can review laws and the actions of the other branches in terms of their constitutionality.)</a:t>
            </a:r>
          </a:p>
          <a:p>
            <a:pPr lvl="1">
              <a:buFontTx/>
              <a:buChar char="•"/>
            </a:pPr>
            <a:r>
              <a:rPr lang="en-US" sz="2400" dirty="0" smtClean="0"/>
              <a:t>Decisions strengthen the federal government over the states</a:t>
            </a:r>
          </a:p>
        </p:txBody>
      </p:sp>
      <p:pic>
        <p:nvPicPr>
          <p:cNvPr id="99330" name="Picture 2" descr="http://www.columbia.edu/cu/alumni/Magazine/images/Fall2002/Marshall.jpg"/>
          <p:cNvPicPr>
            <a:picLocks noChangeAspect="1" noChangeArrowheads="1"/>
          </p:cNvPicPr>
          <p:nvPr/>
        </p:nvPicPr>
        <p:blipFill>
          <a:blip r:embed="rId2" cstate="print"/>
          <a:srcRect/>
          <a:stretch>
            <a:fillRect/>
          </a:stretch>
        </p:blipFill>
        <p:spPr bwMode="auto">
          <a:xfrm>
            <a:off x="5943600" y="1371600"/>
            <a:ext cx="3059170" cy="4114800"/>
          </a:xfrm>
          <a:prstGeom prst="ellipse">
            <a:avLst/>
          </a:prstGeom>
          <a:ln>
            <a:noFill/>
          </a:ln>
          <a:effectLst>
            <a:softEdge rad="112500"/>
          </a:effectLst>
        </p:spPr>
      </p:pic>
      <p:sp>
        <p:nvSpPr>
          <p:cNvPr id="3" name="Rectangle 2"/>
          <p:cNvSpPr/>
          <p:nvPr/>
        </p:nvSpPr>
        <p:spPr>
          <a:xfrm>
            <a:off x="6130509" y="5497175"/>
            <a:ext cx="2685351" cy="954107"/>
          </a:xfrm>
          <a:prstGeom prst="rect">
            <a:avLst/>
          </a:prstGeom>
          <a:noFill/>
        </p:spPr>
        <p:txBody>
          <a:bodyPr wrap="none" lIns="91440" tIns="45720" rIns="91440" bIns="45720">
            <a:spAutoFit/>
          </a:bodyPr>
          <a:lstStyle/>
          <a:p>
            <a:pPr algn="ctr"/>
            <a:r>
              <a:rPr lang="en-US" sz="2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Chief Justice</a:t>
            </a:r>
          </a:p>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Marshall</a:t>
            </a:r>
            <a:endParaRPr lang="en-US" sz="2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defRPr/>
            </a:pPr>
            <a:r>
              <a:rPr lang="en-US" dirty="0" smtClean="0"/>
              <a:t>The Marshall Court</a:t>
            </a:r>
            <a:endParaRPr lang="en-US" dirty="0"/>
          </a:p>
        </p:txBody>
      </p:sp>
      <p:graphicFrame>
        <p:nvGraphicFramePr>
          <p:cNvPr id="5" name="Content Placeholder 4"/>
          <p:cNvGraphicFramePr>
            <a:graphicFrameLocks noGrp="1"/>
          </p:cNvGraphicFramePr>
          <p:nvPr>
            <p:ph idx="1"/>
          </p:nvPr>
        </p:nvGraphicFramePr>
        <p:xfrm>
          <a:off x="0" y="1295400"/>
          <a:ext cx="8153400" cy="5546725"/>
        </p:xfrm>
        <a:graphic>
          <a:graphicData uri="http://schemas.openxmlformats.org/drawingml/2006/table">
            <a:tbl>
              <a:tblPr firstRow="1" bandRow="1">
                <a:tableStyleId>{5C22544A-7EE6-4342-B048-85BDC9FD1C3A}</a:tableStyleId>
              </a:tblPr>
              <a:tblGrid>
                <a:gridCol w="2362200"/>
                <a:gridCol w="5791200"/>
              </a:tblGrid>
              <a:tr h="500558">
                <a:tc>
                  <a:txBody>
                    <a:bodyPr/>
                    <a:lstStyle/>
                    <a:p>
                      <a:r>
                        <a:rPr lang="en-US" sz="1800" dirty="0" smtClean="0"/>
                        <a:t>Court Case</a:t>
                      </a:r>
                      <a:endParaRPr lang="en-US" sz="1800" dirty="0"/>
                    </a:p>
                  </a:txBody>
                  <a:tcPr marT="45711" marB="45711"/>
                </a:tc>
                <a:tc>
                  <a:txBody>
                    <a:bodyPr/>
                    <a:lstStyle/>
                    <a:p>
                      <a:r>
                        <a:rPr lang="en-US" sz="1800" dirty="0" smtClean="0"/>
                        <a:t>Decision and Result</a:t>
                      </a:r>
                      <a:endParaRPr lang="en-US" sz="1800" dirty="0"/>
                    </a:p>
                  </a:txBody>
                  <a:tcPr marT="45711" marB="45711"/>
                </a:tc>
              </a:tr>
              <a:tr h="693860">
                <a:tc>
                  <a:txBody>
                    <a:bodyPr/>
                    <a:lstStyle/>
                    <a:p>
                      <a:r>
                        <a:rPr lang="en-US" sz="1700" i="1" dirty="0" err="1" smtClean="0"/>
                        <a:t>Marbury</a:t>
                      </a:r>
                      <a:r>
                        <a:rPr lang="en-US" sz="1700" i="1" dirty="0" smtClean="0"/>
                        <a:t> v. Madison</a:t>
                      </a:r>
                      <a:endParaRPr lang="en-US" sz="1700" i="1" dirty="0"/>
                    </a:p>
                  </a:txBody>
                  <a:tcPr marT="45711" marB="45711"/>
                </a:tc>
                <a:tc>
                  <a:txBody>
                    <a:bodyPr/>
                    <a:lstStyle/>
                    <a:p>
                      <a:r>
                        <a:rPr lang="en-US" sz="1700" dirty="0" smtClean="0"/>
                        <a:t>Declared congressional</a:t>
                      </a:r>
                      <a:r>
                        <a:rPr lang="en-US" sz="1700" baseline="0" dirty="0" smtClean="0"/>
                        <a:t> act unconstitutional; Court asserts power of judicial review.</a:t>
                      </a:r>
                      <a:endParaRPr lang="en-US" sz="1700" dirty="0"/>
                    </a:p>
                  </a:txBody>
                  <a:tcPr marT="45711" marB="45711"/>
                </a:tc>
              </a:tr>
              <a:tr h="963560">
                <a:tc>
                  <a:txBody>
                    <a:bodyPr/>
                    <a:lstStyle/>
                    <a:p>
                      <a:r>
                        <a:rPr lang="en-US" sz="1700" i="1" dirty="0" smtClean="0"/>
                        <a:t>Fletcher v. Peck</a:t>
                      </a:r>
                    </a:p>
                  </a:txBody>
                  <a:tcPr marT="45711" marB="45711"/>
                </a:tc>
                <a:tc>
                  <a:txBody>
                    <a:bodyPr/>
                    <a:lstStyle/>
                    <a:p>
                      <a:r>
                        <a:rPr lang="en-US" sz="1700" dirty="0" smtClean="0"/>
                        <a:t>Protected contracts from legislative interference;</a:t>
                      </a:r>
                      <a:r>
                        <a:rPr lang="en-US" sz="1700" baseline="0" dirty="0" smtClean="0"/>
                        <a:t> Court could overturn state laws that opposed specific provisions of the Constitution.</a:t>
                      </a:r>
                      <a:endParaRPr lang="en-US" sz="1700" dirty="0"/>
                    </a:p>
                  </a:txBody>
                  <a:tcPr marT="45711" marB="45711"/>
                </a:tc>
              </a:tr>
              <a:tr h="915444">
                <a:tc>
                  <a:txBody>
                    <a:bodyPr/>
                    <a:lstStyle/>
                    <a:p>
                      <a:r>
                        <a:rPr lang="en-US" sz="1700" i="1" dirty="0" smtClean="0"/>
                        <a:t>McCulloch v. Maryland</a:t>
                      </a:r>
                      <a:endParaRPr lang="en-US" sz="1700" i="1" dirty="0"/>
                    </a:p>
                  </a:txBody>
                  <a:tcPr marT="45711" marB="45711"/>
                </a:tc>
                <a:tc>
                  <a:txBody>
                    <a:bodyPr/>
                    <a:lstStyle/>
                    <a:p>
                      <a:r>
                        <a:rPr lang="en-US" sz="1700" dirty="0" smtClean="0"/>
                        <a:t>Upheld constitutionality of the Bank of the United States; doctrine of “implied powers” provided Congress more flexibility</a:t>
                      </a:r>
                      <a:r>
                        <a:rPr lang="en-US" sz="1700" baseline="0" dirty="0" smtClean="0"/>
                        <a:t> to enact legislation.</a:t>
                      </a:r>
                    </a:p>
                  </a:txBody>
                  <a:tcPr marT="45711" marB="45711"/>
                </a:tc>
              </a:tr>
              <a:tr h="915444">
                <a:tc>
                  <a:txBody>
                    <a:bodyPr/>
                    <a:lstStyle/>
                    <a:p>
                      <a:r>
                        <a:rPr lang="en-US" sz="1700" i="1" dirty="0" err="1" smtClean="0"/>
                        <a:t>Cohens</a:t>
                      </a:r>
                      <a:r>
                        <a:rPr lang="en-US" sz="1700" i="1" dirty="0" smtClean="0"/>
                        <a:t> v. Virginia</a:t>
                      </a:r>
                      <a:endParaRPr lang="en-US" sz="1700" i="1" dirty="0"/>
                    </a:p>
                  </a:txBody>
                  <a:tcPr marT="45711" marB="45711"/>
                </a:tc>
                <a:tc>
                  <a:txBody>
                    <a:bodyPr/>
                    <a:lstStyle/>
                    <a:p>
                      <a:r>
                        <a:rPr lang="en-US" sz="1700" dirty="0" smtClean="0"/>
                        <a:t>Reasserted federal judicial authority over state courts; argued that when states ratified</a:t>
                      </a:r>
                      <a:r>
                        <a:rPr lang="en-US" sz="1700" baseline="0" dirty="0" smtClean="0"/>
                        <a:t> the Constitution, they gave up some sovereignty to federal courts.</a:t>
                      </a:r>
                      <a:endParaRPr lang="en-US" sz="1700" dirty="0"/>
                    </a:p>
                  </a:txBody>
                  <a:tcPr marT="45711" marB="45711"/>
                </a:tc>
              </a:tr>
              <a:tr h="642415">
                <a:tc>
                  <a:txBody>
                    <a:bodyPr/>
                    <a:lstStyle/>
                    <a:p>
                      <a:r>
                        <a:rPr lang="en-US" sz="1700" i="1" dirty="0" smtClean="0"/>
                        <a:t>Gibbons v. Ogden</a:t>
                      </a:r>
                      <a:endParaRPr lang="en-US" sz="1700" i="1" dirty="0"/>
                    </a:p>
                  </a:txBody>
                  <a:tcPr marT="45711" marB="45711"/>
                </a:tc>
                <a:tc>
                  <a:txBody>
                    <a:bodyPr/>
                    <a:lstStyle/>
                    <a:p>
                      <a:r>
                        <a:rPr lang="en-US" sz="1700" dirty="0" smtClean="0"/>
                        <a:t>Revoked an existing state monopoly; Court gave Congress</a:t>
                      </a:r>
                      <a:r>
                        <a:rPr lang="en-US" sz="1700" baseline="0" dirty="0" smtClean="0"/>
                        <a:t> the right to regulate interstate trade.</a:t>
                      </a:r>
                      <a:endParaRPr lang="en-US" sz="1700" dirty="0"/>
                    </a:p>
                  </a:txBody>
                  <a:tcPr marT="45711" marB="45711"/>
                </a:tc>
              </a:tr>
              <a:tr h="915444">
                <a:tc>
                  <a:txBody>
                    <a:bodyPr/>
                    <a:lstStyle/>
                    <a:p>
                      <a:r>
                        <a:rPr lang="en-US" sz="1700" i="1" dirty="0" smtClean="0"/>
                        <a:t>Dartmouth College v. Woodward</a:t>
                      </a:r>
                      <a:endParaRPr lang="en-US" sz="1700" i="1" dirty="0"/>
                    </a:p>
                  </a:txBody>
                  <a:tcPr marT="45711" marB="45711"/>
                </a:tc>
                <a:tc>
                  <a:txBody>
                    <a:bodyPr/>
                    <a:lstStyle/>
                    <a:p>
                      <a:r>
                        <a:rPr lang="en-US" sz="1700" dirty="0" smtClean="0"/>
                        <a:t>Court protected the separation of private and public contracts</a:t>
                      </a:r>
                      <a:endParaRPr lang="en-US" sz="1700" dirty="0"/>
                    </a:p>
                  </a:txBody>
                  <a:tcPr marT="45711" marB="45711"/>
                </a:tc>
              </a:tr>
            </a:tbl>
          </a:graphicData>
        </a:graphic>
      </p:graphicFrame>
      <p:pic>
        <p:nvPicPr>
          <p:cNvPr id="4" name="Picture 2" descr="http://www.columbia.edu/cu/alumni/Magazine/images/Fall2002/Marshall.jpg"/>
          <p:cNvPicPr>
            <a:picLocks noChangeAspect="1" noChangeArrowheads="1"/>
          </p:cNvPicPr>
          <p:nvPr/>
        </p:nvPicPr>
        <p:blipFill>
          <a:blip r:embed="rId2" cstate="print"/>
          <a:srcRect/>
          <a:stretch>
            <a:fillRect/>
          </a:stretch>
        </p:blipFill>
        <p:spPr bwMode="auto">
          <a:xfrm>
            <a:off x="7239000" y="0"/>
            <a:ext cx="1905001" cy="2562362"/>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74320"/>
            <a:ext cx="7239000" cy="1143000"/>
          </a:xfrm>
        </p:spPr>
        <p:txBody>
          <a:bodyPr/>
          <a:lstStyle/>
          <a:p>
            <a:pPr>
              <a:defRPr/>
            </a:pPr>
            <a:r>
              <a:rPr lang="en-US" dirty="0" smtClean="0"/>
              <a:t>The </a:t>
            </a:r>
            <a:r>
              <a:rPr lang="en-US" dirty="0" err="1" smtClean="0"/>
              <a:t>loui$iana</a:t>
            </a:r>
            <a:r>
              <a:rPr lang="en-US" dirty="0" smtClean="0"/>
              <a:t> </a:t>
            </a:r>
            <a:r>
              <a:rPr lang="en-US" dirty="0" err="1" smtClean="0"/>
              <a:t>Pur</a:t>
            </a:r>
            <a:r>
              <a:rPr lang="en-US" sz="5400" dirty="0" err="1" smtClean="0"/>
              <a:t>¢</a:t>
            </a:r>
            <a:r>
              <a:rPr lang="en-US" dirty="0" err="1" smtClean="0"/>
              <a:t>ha$e</a:t>
            </a:r>
            <a:endParaRPr lang="en-US" dirty="0"/>
          </a:p>
        </p:txBody>
      </p:sp>
      <p:sp>
        <p:nvSpPr>
          <p:cNvPr id="58371" name="Rectangle 3"/>
          <p:cNvSpPr>
            <a:spLocks noGrp="1" noChangeArrowheads="1"/>
          </p:cNvSpPr>
          <p:nvPr>
            <p:ph idx="1"/>
          </p:nvPr>
        </p:nvSpPr>
        <p:spPr>
          <a:xfrm>
            <a:off x="381000" y="1752600"/>
            <a:ext cx="5410200" cy="3962400"/>
          </a:xfrm>
        </p:spPr>
        <p:txBody>
          <a:bodyPr/>
          <a:lstStyle/>
          <a:p>
            <a:pPr eaLnBrk="1" hangingPunct="1">
              <a:lnSpc>
                <a:spcPct val="90000"/>
              </a:lnSpc>
            </a:pPr>
            <a:r>
              <a:rPr lang="en-US" sz="4000" dirty="0" smtClean="0"/>
              <a:t>Backstory: France is BROKE!</a:t>
            </a:r>
          </a:p>
          <a:p>
            <a:pPr eaLnBrk="1" hangingPunct="1">
              <a:lnSpc>
                <a:spcPct val="90000"/>
              </a:lnSpc>
            </a:pPr>
            <a:r>
              <a:rPr lang="en-US" sz="4000" dirty="0" smtClean="0"/>
              <a:t>Jefferson paid $11.25 million for 828,800 square miles</a:t>
            </a:r>
          </a:p>
          <a:p>
            <a:pPr marL="0" indent="0" eaLnBrk="1" hangingPunct="1">
              <a:lnSpc>
                <a:spcPct val="90000"/>
              </a:lnSpc>
              <a:buNone/>
            </a:pPr>
            <a:endParaRPr lang="en-US" sz="3600" dirty="0" smtClean="0"/>
          </a:p>
        </p:txBody>
      </p:sp>
      <p:sp>
        <p:nvSpPr>
          <p:cNvPr id="8" name="Rectangle 7"/>
          <p:cNvSpPr/>
          <p:nvPr/>
        </p:nvSpPr>
        <p:spPr>
          <a:xfrm>
            <a:off x="228600" y="5715000"/>
            <a:ext cx="5562600" cy="1015663"/>
          </a:xfrm>
          <a:prstGeom prst="rect">
            <a:avLst/>
          </a:prstGeom>
          <a:noFill/>
          <a:ln>
            <a:solidFill>
              <a:schemeClr val="accent1"/>
            </a:solidFill>
          </a:ln>
        </p:spPr>
        <p:txBody>
          <a:bodyPr>
            <a:spAutoFit/>
          </a:bodyPr>
          <a:lstStyle/>
          <a:p>
            <a:pPr algn="ctr">
              <a:defRPr/>
            </a:pPr>
            <a:r>
              <a:rPr lang="en-US" sz="3000" kern="1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a:cs typeface="Times New Roman"/>
              </a:rPr>
              <a:t>That's about $13 per square mile!</a:t>
            </a:r>
          </a:p>
          <a:p>
            <a:pPr algn="ctr">
              <a:defRPr/>
            </a:pPr>
            <a:r>
              <a:rPr lang="en-US" sz="3000" kern="1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a:cs typeface="Times New Roman"/>
              </a:rPr>
              <a:t>2 cents per acre!!</a:t>
            </a:r>
            <a:endParaRPr lang="en-US" sz="30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9" name="Picture 6" descr="http://www.esarcasm.com/wp-content/napoleon_bonaparte_dynamite.jpg"/>
          <p:cNvPicPr>
            <a:picLocks noChangeAspect="1" noChangeArrowheads="1"/>
          </p:cNvPicPr>
          <p:nvPr/>
        </p:nvPicPr>
        <p:blipFill>
          <a:blip r:embed="rId2" cstate="print"/>
          <a:srcRect/>
          <a:stretch>
            <a:fillRect/>
          </a:stretch>
        </p:blipFill>
        <p:spPr bwMode="auto">
          <a:xfrm>
            <a:off x="6172200" y="1447800"/>
            <a:ext cx="2746939" cy="3962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bwMode="auto">
          <a:xfrm>
            <a:off x="457200" y="152400"/>
            <a:ext cx="7239000" cy="1143000"/>
          </a:xfrm>
          <a:noFill/>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p>
            <a:r>
              <a:rPr lang="en-US" cap="none" dirty="0" smtClean="0">
                <a:ln>
                  <a:noFill/>
                </a:ln>
                <a:solidFill>
                  <a:schemeClr val="tx1"/>
                </a:solidFill>
              </a:rPr>
              <a:t>Presidential Precedent</a:t>
            </a:r>
          </a:p>
        </p:txBody>
      </p:sp>
      <p:sp>
        <p:nvSpPr>
          <p:cNvPr id="22531" name="Rectangle 3"/>
          <p:cNvSpPr>
            <a:spLocks noGrp="1"/>
          </p:cNvSpPr>
          <p:nvPr>
            <p:ph type="body" idx="1"/>
          </p:nvPr>
        </p:nvSpPr>
        <p:spPr>
          <a:xfrm>
            <a:off x="304800" y="1609725"/>
            <a:ext cx="4419600" cy="5019675"/>
          </a:xfrm>
        </p:spPr>
        <p:txBody>
          <a:bodyPr/>
          <a:lstStyle/>
          <a:p>
            <a:r>
              <a:rPr lang="en-US" sz="2400" dirty="0" smtClean="0"/>
              <a:t>Served only two terms</a:t>
            </a:r>
          </a:p>
          <a:p>
            <a:r>
              <a:rPr lang="en-US" sz="2400" dirty="0" smtClean="0"/>
              <a:t>Accepted the title of Mr. President</a:t>
            </a:r>
          </a:p>
          <a:p>
            <a:r>
              <a:rPr lang="en-US" sz="2400" dirty="0" smtClean="0"/>
              <a:t>Created the Cabinet - Consulting of department heads in order to make decisions; part of the “unwritten Constitution”</a:t>
            </a:r>
          </a:p>
          <a:p>
            <a:pPr lvl="1" eaLnBrk="1" hangingPunct="1">
              <a:spcBef>
                <a:spcPct val="0"/>
              </a:spcBef>
            </a:pPr>
            <a:r>
              <a:rPr lang="en-US" sz="2100" dirty="0" smtClean="0"/>
              <a:t>Secretary of State -- Thomas Jefferson</a:t>
            </a:r>
          </a:p>
          <a:p>
            <a:pPr lvl="1" eaLnBrk="1" hangingPunct="1">
              <a:spcBef>
                <a:spcPct val="0"/>
              </a:spcBef>
            </a:pPr>
            <a:r>
              <a:rPr lang="en-US" sz="2100" dirty="0" smtClean="0"/>
              <a:t>Secretary of the Treasury -- Alexander Hamilton</a:t>
            </a:r>
          </a:p>
          <a:p>
            <a:pPr lvl="1" eaLnBrk="1" hangingPunct="1">
              <a:spcBef>
                <a:spcPct val="0"/>
              </a:spcBef>
            </a:pPr>
            <a:r>
              <a:rPr lang="en-US" sz="2100" dirty="0" smtClean="0"/>
              <a:t>Secretary of War -- Henry Knox</a:t>
            </a:r>
          </a:p>
        </p:txBody>
      </p:sp>
      <p:pic>
        <p:nvPicPr>
          <p:cNvPr id="5" name="Picture 2" descr="http://www.whyy.org/news/images/obama_cabine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20574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3333" t="3333" r="6667" b="3333"/>
          <a:stretch>
            <a:fillRect/>
          </a:stretch>
        </p:blipFill>
        <p:spPr>
          <a:xfrm rot="5400000">
            <a:off x="762000" y="-1066800"/>
            <a:ext cx="6858000" cy="9144000"/>
          </a:xfrm>
          <a:noFill/>
        </p:spPr>
      </p:pic>
      <p:sp>
        <p:nvSpPr>
          <p:cNvPr id="3" name="Rectangle 2"/>
          <p:cNvSpPr/>
          <p:nvPr/>
        </p:nvSpPr>
        <p:spPr>
          <a:xfrm>
            <a:off x="0" y="0"/>
            <a:ext cx="6172200" cy="1815882"/>
          </a:xfrm>
          <a:prstGeom prst="rect">
            <a:avLst/>
          </a:prstGeom>
          <a:solidFill>
            <a:schemeClr val="bg1">
              <a:alpha val="65000"/>
            </a:schemeClr>
          </a:solidFill>
        </p:spPr>
        <p:txBody>
          <a:bodyPr>
            <a:spAutoFit/>
          </a:bodyPr>
          <a:lstStyle/>
          <a:p>
            <a:pPr marL="400050" indent="-365760">
              <a:buFont typeface="Arial" pitchFamily="34" charset="0"/>
              <a:buChar cha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Doubles the size of the U.S.!</a:t>
            </a:r>
          </a:p>
          <a:p>
            <a:pPr marL="400050" indent="-365760">
              <a:buFont typeface="Arial" pitchFamily="34" charset="0"/>
              <a:buChar cha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Control the Mississippi River</a:t>
            </a:r>
          </a:p>
          <a:p>
            <a:pPr marL="400050" indent="-365760">
              <a:buFont typeface="Arial" pitchFamily="34" charset="0"/>
              <a:buChar cha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Preserve an agrarian society for future generations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7848600" cy="1143000"/>
          </a:xfrm>
        </p:spPr>
        <p:txBody>
          <a:bodyPr>
            <a:normAutofit/>
          </a:bodyPr>
          <a:lstStyle/>
          <a:p>
            <a:pPr>
              <a:defRPr/>
            </a:pPr>
            <a:r>
              <a:rPr lang="en-US" dirty="0" smtClean="0"/>
              <a:t>Mixed Reactions on Louisiana</a:t>
            </a:r>
            <a:endParaRPr lang="en-US" dirty="0"/>
          </a:p>
        </p:txBody>
      </p:sp>
      <p:sp>
        <p:nvSpPr>
          <p:cNvPr id="60419" name="Rectangle 3"/>
          <p:cNvSpPr>
            <a:spLocks noGrp="1" noChangeArrowheads="1"/>
          </p:cNvSpPr>
          <p:nvPr>
            <p:ph idx="1"/>
          </p:nvPr>
        </p:nvSpPr>
        <p:spPr>
          <a:xfrm>
            <a:off x="152400" y="1295400"/>
            <a:ext cx="7848600" cy="5084763"/>
          </a:xfrm>
        </p:spPr>
        <p:txBody>
          <a:bodyPr/>
          <a:lstStyle/>
          <a:p>
            <a:r>
              <a:rPr lang="en-US" sz="3200" dirty="0" smtClean="0"/>
              <a:t>TJ criticized </a:t>
            </a:r>
            <a:r>
              <a:rPr lang="en-US" sz="3200" dirty="0"/>
              <a:t>for breaking from his “strict constructionist” </a:t>
            </a:r>
            <a:r>
              <a:rPr lang="en-US" sz="3200" dirty="0" smtClean="0"/>
              <a:t>views</a:t>
            </a:r>
          </a:p>
          <a:p>
            <a:pPr lvl="1"/>
            <a:r>
              <a:rPr lang="en-US" sz="2800" dirty="0" smtClean="0"/>
              <a:t>Privately admitted it was unconstitutional</a:t>
            </a:r>
          </a:p>
          <a:p>
            <a:r>
              <a:rPr lang="en-US" sz="3200" dirty="0" smtClean="0"/>
              <a:t>Widely supported by land-hungry Americans</a:t>
            </a:r>
            <a:endParaRPr lang="en-US" sz="3200" dirty="0"/>
          </a:p>
          <a:p>
            <a:r>
              <a:rPr lang="en-US" sz="3200" dirty="0" smtClean="0"/>
              <a:t>Criticized by Federalists</a:t>
            </a:r>
          </a:p>
          <a:p>
            <a:pPr lvl="1"/>
            <a:r>
              <a:rPr lang="en-US" sz="2800" dirty="0" smtClean="0"/>
              <a:t>Argued for strict construction (ironic!)</a:t>
            </a:r>
          </a:p>
          <a:p>
            <a:pPr lvl="1"/>
            <a:r>
              <a:rPr lang="en-US" sz="2800" dirty="0" smtClean="0"/>
              <a:t>Too costly</a:t>
            </a:r>
          </a:p>
          <a:p>
            <a:pPr lvl="1"/>
            <a:r>
              <a:rPr lang="en-US" sz="2800" dirty="0" smtClean="0"/>
              <a:t>Worried that western lands would be loyal to D-R</a:t>
            </a:r>
          </a:p>
          <a:p>
            <a:endParaRPr lang="en-US" sz="25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800600" cy="2438400"/>
          </a:xfrm>
        </p:spPr>
        <p:txBody>
          <a:bodyPr>
            <a:noAutofit/>
          </a:bodyPr>
          <a:lstStyle/>
          <a:p>
            <a:pPr>
              <a:defRPr/>
            </a:pPr>
            <a:r>
              <a:rPr lang="en-US" sz="4400" dirty="0" smtClean="0"/>
              <a:t>Lewis and Clark… and Sacagawea too!</a:t>
            </a:r>
            <a:endParaRPr lang="en-US" sz="4400" dirty="0"/>
          </a:p>
        </p:txBody>
      </p:sp>
      <p:pic>
        <p:nvPicPr>
          <p:cNvPr id="4" name="Picture 2" descr="http://www.schoellerfineart.com/images/artwork/Paintings/Western/western-sakakawea.jpg"/>
          <p:cNvPicPr>
            <a:picLocks noChangeAspect="1" noChangeArrowheads="1"/>
          </p:cNvPicPr>
          <p:nvPr/>
        </p:nvPicPr>
        <p:blipFill>
          <a:blip r:embed="rId2" cstate="print"/>
          <a:srcRect/>
          <a:stretch>
            <a:fillRect/>
          </a:stretch>
        </p:blipFill>
        <p:spPr bwMode="auto">
          <a:xfrm>
            <a:off x="5115559" y="0"/>
            <a:ext cx="4028441" cy="5943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1380" name="Picture 4" descr="undefined">
            <a:hlinkClick r:id="rId3" action="ppaction://hlinkfile"/>
          </p:cNvPr>
          <p:cNvPicPr>
            <a:picLocks noGrp="1" noChangeAspect="1" noChangeArrowheads="1"/>
          </p:cNvPicPr>
          <p:nvPr>
            <p:ph idx="1"/>
          </p:nvPr>
        </p:nvPicPr>
        <p:blipFill>
          <a:blip r:embed="rId4" cstate="print"/>
          <a:srcRect/>
          <a:stretch>
            <a:fillRect/>
          </a:stretch>
        </p:blipFill>
        <p:spPr>
          <a:xfrm>
            <a:off x="0" y="3389767"/>
            <a:ext cx="5792185" cy="3468233"/>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669925"/>
          </a:xfrm>
        </p:spPr>
        <p:txBody>
          <a:bodyPr/>
          <a:lstStyle/>
          <a:p>
            <a:pPr>
              <a:defRPr/>
            </a:pPr>
            <a:r>
              <a:rPr lang="en-US" dirty="0" smtClean="0"/>
              <a:t>The Burr Conspiracy</a:t>
            </a:r>
            <a:endParaRPr lang="en-US" dirty="0"/>
          </a:p>
        </p:txBody>
      </p:sp>
      <p:sp>
        <p:nvSpPr>
          <p:cNvPr id="62467" name="Content Placeholder 2"/>
          <p:cNvSpPr>
            <a:spLocks noGrp="1"/>
          </p:cNvSpPr>
          <p:nvPr>
            <p:ph idx="1"/>
          </p:nvPr>
        </p:nvSpPr>
        <p:spPr>
          <a:xfrm>
            <a:off x="152400" y="1143000"/>
            <a:ext cx="6248400" cy="5313363"/>
          </a:xfrm>
        </p:spPr>
        <p:txBody>
          <a:bodyPr/>
          <a:lstStyle/>
          <a:p>
            <a:r>
              <a:rPr lang="en-US" sz="2800" dirty="0" smtClean="0"/>
              <a:t>Angry about losing to TJ, Aaron Burr plans to seize MX from Spain to create a Western country (where he’d be president)</a:t>
            </a:r>
          </a:p>
          <a:p>
            <a:pPr lvl="1"/>
            <a:r>
              <a:rPr lang="en-US" sz="2400" dirty="0" smtClean="0"/>
              <a:t>Tried for treason, but acquitted</a:t>
            </a:r>
          </a:p>
          <a:p>
            <a:pPr lvl="1"/>
            <a:r>
              <a:rPr lang="en-US" sz="2400" dirty="0" smtClean="0"/>
              <a:t>Removed from TJ’s second cabinet</a:t>
            </a:r>
            <a:endParaRPr lang="en-US" sz="2000" dirty="0" smtClean="0"/>
          </a:p>
          <a:p>
            <a:r>
              <a:rPr lang="en-US" sz="2800" dirty="0" smtClean="0"/>
              <a:t>Essex Junto: A group of NE Federalist extremists who plotted to secede from the union.</a:t>
            </a:r>
          </a:p>
          <a:p>
            <a:pPr lvl="1"/>
            <a:r>
              <a:rPr lang="en-US" sz="2400" dirty="0" smtClean="0"/>
              <a:t>Conspiracy exposed by Alexander Hamilton</a:t>
            </a:r>
          </a:p>
          <a:p>
            <a:pPr lvl="1"/>
            <a:r>
              <a:rPr lang="en-US" sz="2400" dirty="0" smtClean="0"/>
              <a:t>Challenged to a duel by Burr</a:t>
            </a:r>
          </a:p>
        </p:txBody>
      </p:sp>
      <p:pic>
        <p:nvPicPr>
          <p:cNvPr id="56324" name="Picture 5" descr="Aaron_Burr-2"/>
          <p:cNvPicPr>
            <a:picLocks noChangeAspect="1" noChangeArrowheads="1"/>
          </p:cNvPicPr>
          <p:nvPr/>
        </p:nvPicPr>
        <p:blipFill>
          <a:blip r:embed="rId2" cstate="print">
            <a:extLst/>
          </a:blip>
          <a:srcRect/>
          <a:stretch>
            <a:fillRect/>
          </a:stretch>
        </p:blipFill>
        <p:spPr bwMode="auto">
          <a:xfrm>
            <a:off x="6491851" y="2057400"/>
            <a:ext cx="2644775"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guymanningham.com/wp-content/uploads/2011/09/Burr-vs-Hamilt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9139238"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4906" y="152400"/>
            <a:ext cx="5694188" cy="144655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pitchFamily="34" charset="0"/>
              </a:rPr>
              <a:t>July 11, 1804</a:t>
            </a:r>
          </a:p>
        </p:txBody>
      </p:sp>
      <p:pic>
        <p:nvPicPr>
          <p:cNvPr id="46086" name="Picture 6" descr="http://2.bp.blogspot.com/_n8dgLqSARUY/TFjmhnZ5wJI/AAAAAAAAAB4/X7ot7S3bfHc/s200/bigAARON-BUR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74811">
            <a:off x="3927475" y="1831975"/>
            <a:ext cx="49339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359749_MilkLogoHighRez">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7274">
            <a:off x="407988" y="1992313"/>
            <a:ext cx="3597275" cy="278606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107522"/>
                                        </p:tgtEl>
                                        <p:attrNameLst>
                                          <p:attrName>ppt_w</p:attrName>
                                        </p:attrNameLst>
                                      </p:cBhvr>
                                      <p:tavLst>
                                        <p:tav tm="0">
                                          <p:val>
                                            <p:strVal val="ppt_w"/>
                                          </p:val>
                                        </p:tav>
                                        <p:tav tm="100000">
                                          <p:val>
                                            <p:fltVal val="0"/>
                                          </p:val>
                                        </p:tav>
                                      </p:tavLst>
                                    </p:anim>
                                    <p:anim calcmode="lin" valueType="num">
                                      <p:cBhvr>
                                        <p:cTn id="7" dur="500"/>
                                        <p:tgtEl>
                                          <p:spTgt spid="107522"/>
                                        </p:tgtEl>
                                        <p:attrNameLst>
                                          <p:attrName>ppt_h</p:attrName>
                                        </p:attrNameLst>
                                      </p:cBhvr>
                                      <p:tavLst>
                                        <p:tav tm="0">
                                          <p:val>
                                            <p:strVal val="ppt_h"/>
                                          </p:val>
                                        </p:tav>
                                        <p:tav tm="100000">
                                          <p:val>
                                            <p:fltVal val="0"/>
                                          </p:val>
                                        </p:tav>
                                      </p:tavLst>
                                    </p:anim>
                                    <p:animEffect transition="out" filter="fade">
                                      <p:cBhvr>
                                        <p:cTn id="8" dur="500"/>
                                        <p:tgtEl>
                                          <p:spTgt spid="107522"/>
                                        </p:tgtEl>
                                      </p:cBhvr>
                                    </p:animEffect>
                                    <p:set>
                                      <p:cBhvr>
                                        <p:cTn id="9" dur="1" fill="hold">
                                          <p:stCondLst>
                                            <p:cond delay="499"/>
                                          </p:stCondLst>
                                        </p:cTn>
                                        <p:tgtEl>
                                          <p:spTgt spid="107522"/>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46086"/>
                                        </p:tgtEl>
                                        <p:attrNameLst>
                                          <p:attrName>style.visibility</p:attrName>
                                        </p:attrNameLst>
                                      </p:cBhvr>
                                      <p:to>
                                        <p:strVal val="visible"/>
                                      </p:to>
                                    </p:set>
                                    <p:anim calcmode="lin" valueType="num">
                                      <p:cBhvr>
                                        <p:cTn id="12" dur="500" fill="hold"/>
                                        <p:tgtEl>
                                          <p:spTgt spid="46086"/>
                                        </p:tgtEl>
                                        <p:attrNameLst>
                                          <p:attrName>ppt_w</p:attrName>
                                        </p:attrNameLst>
                                      </p:cBhvr>
                                      <p:tavLst>
                                        <p:tav tm="0">
                                          <p:val>
                                            <p:fltVal val="0"/>
                                          </p:val>
                                        </p:tav>
                                        <p:tav tm="100000">
                                          <p:val>
                                            <p:strVal val="#ppt_w"/>
                                          </p:val>
                                        </p:tav>
                                      </p:tavLst>
                                    </p:anim>
                                    <p:anim calcmode="lin" valueType="num">
                                      <p:cBhvr>
                                        <p:cTn id="13" dur="500" fill="hold"/>
                                        <p:tgtEl>
                                          <p:spTgt spid="46086"/>
                                        </p:tgtEl>
                                        <p:attrNameLst>
                                          <p:attrName>ppt_h</p:attrName>
                                        </p:attrNameLst>
                                      </p:cBhvr>
                                      <p:tavLst>
                                        <p:tav tm="0">
                                          <p:val>
                                            <p:fltVal val="0"/>
                                          </p:val>
                                        </p:tav>
                                        <p:tav tm="100000">
                                          <p:val>
                                            <p:strVal val="#ppt_h"/>
                                          </p:val>
                                        </p:tav>
                                      </p:tavLst>
                                    </p:anim>
                                    <p:animEffect transition="in" filter="fade">
                                      <p:cBhvr>
                                        <p:cTn id="14" dur="500"/>
                                        <p:tgtEl>
                                          <p:spTgt spid="46086"/>
                                        </p:tgtEl>
                                      </p:cBhvr>
                                    </p:animEffect>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0"/>
            <a:ext cx="7239000" cy="1143000"/>
          </a:xfrm>
        </p:spPr>
        <p:txBody>
          <a:bodyPr/>
          <a:lstStyle/>
          <a:p>
            <a:r>
              <a:rPr lang="en-US" dirty="0" smtClean="0"/>
              <a:t>Jefferson’s Foreign Policy</a:t>
            </a:r>
            <a:endParaRPr lang="en-US" dirty="0"/>
          </a:p>
        </p:txBody>
      </p:sp>
      <p:sp>
        <p:nvSpPr>
          <p:cNvPr id="65538" name="Rectangle 3"/>
          <p:cNvSpPr>
            <a:spLocks noGrp="1" noChangeArrowheads="1"/>
          </p:cNvSpPr>
          <p:nvPr>
            <p:ph idx="1"/>
          </p:nvPr>
        </p:nvSpPr>
        <p:spPr>
          <a:xfrm>
            <a:off x="152400" y="1272646"/>
            <a:ext cx="4267200" cy="5183717"/>
          </a:xfrm>
        </p:spPr>
        <p:txBody>
          <a:bodyPr/>
          <a:lstStyle/>
          <a:p>
            <a:pPr eaLnBrk="1" hangingPunct="1">
              <a:lnSpc>
                <a:spcPct val="90000"/>
              </a:lnSpc>
            </a:pPr>
            <a:r>
              <a:rPr lang="en-US" sz="2600" dirty="0" smtClean="0">
                <a:latin typeface="Trebuchet MS" pitchFamily="34" charset="0"/>
              </a:rPr>
              <a:t>Barbary pirates the most feared</a:t>
            </a:r>
          </a:p>
          <a:p>
            <a:pPr lvl="1" eaLnBrk="1" hangingPunct="1">
              <a:lnSpc>
                <a:spcPct val="90000"/>
              </a:lnSpc>
            </a:pPr>
            <a:r>
              <a:rPr lang="en-US" sz="2200" dirty="0" smtClean="0">
                <a:latin typeface="Trebuchet MS" pitchFamily="34" charset="0"/>
              </a:rPr>
              <a:t>Ruthless </a:t>
            </a:r>
          </a:p>
          <a:p>
            <a:pPr lvl="1" eaLnBrk="1" hangingPunct="1">
              <a:lnSpc>
                <a:spcPct val="90000"/>
              </a:lnSpc>
            </a:pPr>
            <a:r>
              <a:rPr lang="en-US" sz="2200" dirty="0" smtClean="0">
                <a:latin typeface="Trebuchet MS" pitchFamily="34" charset="0"/>
              </a:rPr>
              <a:t>Enslaved or ransomed crews</a:t>
            </a:r>
          </a:p>
          <a:p>
            <a:pPr lvl="1" eaLnBrk="1" hangingPunct="1">
              <a:lnSpc>
                <a:spcPct val="90000"/>
              </a:lnSpc>
            </a:pPr>
            <a:r>
              <a:rPr lang="en-US" sz="2200" dirty="0" smtClean="0">
                <a:latin typeface="Trebuchet MS" pitchFamily="34" charset="0"/>
              </a:rPr>
              <a:t>Protected by N. African Muslim rulers</a:t>
            </a:r>
          </a:p>
          <a:p>
            <a:r>
              <a:rPr lang="en-US" sz="2600" dirty="0" smtClean="0">
                <a:latin typeface="Trebuchet MS" pitchFamily="34" charset="0"/>
              </a:rPr>
              <a:t>US ships had been protected by British flag pre-Revolution</a:t>
            </a:r>
          </a:p>
          <a:p>
            <a:r>
              <a:rPr lang="en-US" sz="2600" dirty="0" smtClean="0">
                <a:latin typeface="Trebuchet MS" pitchFamily="34" charset="0"/>
              </a:rPr>
              <a:t>Congress pays tribute to Barbary pirates (1784); price goes up.</a:t>
            </a:r>
          </a:p>
        </p:txBody>
      </p:sp>
      <p:pic>
        <p:nvPicPr>
          <p:cNvPr id="71689" name="Picture 9" descr="http://roebuckclasses.com/maps/usmap/barbarystates.gif"/>
          <p:cNvPicPr>
            <a:picLocks noChangeAspect="1" noChangeArrowheads="1"/>
          </p:cNvPicPr>
          <p:nvPr/>
        </p:nvPicPr>
        <p:blipFill>
          <a:blip r:embed="rId2" cstate="print"/>
          <a:srcRect/>
          <a:stretch>
            <a:fillRect/>
          </a:stretch>
        </p:blipFill>
        <p:spPr bwMode="auto">
          <a:xfrm>
            <a:off x="4594296" y="1752600"/>
            <a:ext cx="4352925" cy="46005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5541" name="Picture 10"/>
          <p:cNvPicPr>
            <a:picLocks noChangeAspect="1" noChangeArrowheads="1"/>
          </p:cNvPicPr>
          <p:nvPr/>
        </p:nvPicPr>
        <p:blipFill>
          <a:blip r:embed="rId3" cstate="print">
            <a:clrChange>
              <a:clrFrom>
                <a:srgbClr val="00FFFF"/>
              </a:clrFrom>
              <a:clrTo>
                <a:srgbClr val="00FFFF">
                  <a:alpha val="0"/>
                </a:srgbClr>
              </a:clrTo>
            </a:clrChange>
            <a:extLst>
              <a:ext uri="{28A0092B-C50C-407E-A947-70E740481C1C}">
                <a14:useLocalDpi xmlns:a14="http://schemas.microsoft.com/office/drawing/2010/main" val="0"/>
              </a:ext>
            </a:extLst>
          </a:blip>
          <a:srcRect/>
          <a:stretch>
            <a:fillRect/>
          </a:stretch>
        </p:blipFill>
        <p:spPr bwMode="auto">
          <a:xfrm>
            <a:off x="4594296" y="1143000"/>
            <a:ext cx="17240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WordArt 4"/>
          <p:cNvSpPr>
            <a:spLocks noChangeArrowheads="1" noChangeShapeType="1" noTextEdit="1"/>
          </p:cNvSpPr>
          <p:nvPr/>
        </p:nvSpPr>
        <p:spPr bwMode="auto">
          <a:xfrm>
            <a:off x="4038600" y="5595056"/>
            <a:ext cx="5029200" cy="1257300"/>
          </a:xfrm>
          <a:prstGeom prst="rect">
            <a:avLst/>
          </a:prstGeom>
        </p:spPr>
        <p:txBody>
          <a:bodyPr wrap="none" fromWordArt="1">
            <a:prstTxWarp prst="textPlain">
              <a:avLst>
                <a:gd name="adj" fmla="val 50000"/>
              </a:avLst>
            </a:prstTxWarp>
          </a:bodyPr>
          <a:lstStyle/>
          <a:p>
            <a:pPr algn="ctr"/>
            <a:r>
              <a:rPr lang="en-US" sz="3600" kern="10" dirty="0" err="1">
                <a:ln w="9525">
                  <a:solidFill>
                    <a:schemeClr val="hlink"/>
                  </a:solidFill>
                  <a:round/>
                  <a:headEnd/>
                  <a:tailEnd/>
                </a:ln>
                <a:gradFill rotWithShape="1">
                  <a:gsLst>
                    <a:gs pos="0">
                      <a:srgbClr val="FFEFB3"/>
                    </a:gs>
                    <a:gs pos="100000">
                      <a:schemeClr val="hlink"/>
                    </a:gs>
                  </a:gsLst>
                  <a:lin ang="5400000" scaled="1"/>
                </a:gradFill>
                <a:effectLst>
                  <a:outerShdw blurRad="50800" dist="38100" dir="2700000" algn="tl" rotWithShape="0">
                    <a:prstClr val="black">
                      <a:alpha val="40000"/>
                    </a:prstClr>
                  </a:outerShdw>
                </a:effectLst>
                <a:latin typeface="Blackadder ITC" panose="04020505051007020D02" pitchFamily="82" charset="0"/>
                <a:cs typeface="Helvetica"/>
              </a:rPr>
              <a:t>Yarrrr</a:t>
            </a:r>
            <a:r>
              <a:rPr lang="en-US" sz="3600" kern="10" dirty="0">
                <a:ln w="9525">
                  <a:solidFill>
                    <a:schemeClr val="hlink"/>
                  </a:solidFill>
                  <a:round/>
                  <a:headEnd/>
                  <a:tailEnd/>
                </a:ln>
                <a:gradFill rotWithShape="1">
                  <a:gsLst>
                    <a:gs pos="0">
                      <a:srgbClr val="FFEFB3"/>
                    </a:gs>
                    <a:gs pos="100000">
                      <a:schemeClr val="hlink"/>
                    </a:gs>
                  </a:gsLst>
                  <a:lin ang="5400000" scaled="1"/>
                </a:gradFill>
                <a:effectLst>
                  <a:outerShdw blurRad="50800" dist="38100" dir="2700000" algn="tl" rotWithShape="0">
                    <a:prstClr val="black">
                      <a:alpha val="40000"/>
                    </a:prstClr>
                  </a:outerShdw>
                </a:effectLst>
                <a:latin typeface="Blackadder ITC" panose="04020505051007020D02" pitchFamily="82" charset="0"/>
                <a:cs typeface="Helvetica"/>
              </a:rPr>
              <a:t>!!! Pirates!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1" descr="http://1.bp.blogspot.com/_YYMeAu4i7gA/SsGk_Hzl1AI/AAAAAAAAFk0/fQMPc7RoWu8/s1600/Tripolitan-War-US-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82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pPr>
              <a:defRPr/>
            </a:pPr>
            <a:r>
              <a:rPr lang="en-US" dirty="0" smtClean="0"/>
              <a:t>The Barbary Wars</a:t>
            </a:r>
            <a:endParaRPr lang="en-US" dirty="0"/>
          </a:p>
        </p:txBody>
      </p:sp>
      <p:sp>
        <p:nvSpPr>
          <p:cNvPr id="74754" name="Rectangle 3"/>
          <p:cNvSpPr>
            <a:spLocks noGrp="1"/>
          </p:cNvSpPr>
          <p:nvPr>
            <p:ph idx="1"/>
          </p:nvPr>
        </p:nvSpPr>
        <p:spPr>
          <a:solidFill>
            <a:srgbClr val="336699">
              <a:alpha val="70195"/>
            </a:srgbClr>
          </a:solidFill>
        </p:spPr>
        <p:txBody>
          <a:bodyPr/>
          <a:lstStyle/>
          <a:p>
            <a:r>
              <a:rPr lang="en-US" sz="2400" dirty="0" smtClean="0">
                <a:solidFill>
                  <a:schemeClr val="bg1"/>
                </a:solidFill>
              </a:rPr>
              <a:t>Jefferson elected </a:t>
            </a:r>
            <a:r>
              <a:rPr lang="en-US" sz="2400" b="1" dirty="0" smtClean="0">
                <a:solidFill>
                  <a:schemeClr val="bg1"/>
                </a:solidFill>
                <a:sym typeface="Wingdings"/>
              </a:rPr>
              <a:t></a:t>
            </a:r>
            <a:r>
              <a:rPr lang="en-US" sz="2400" dirty="0" smtClean="0">
                <a:solidFill>
                  <a:schemeClr val="bg1"/>
                </a:solidFill>
                <a:sym typeface="Wingdings"/>
              </a:rPr>
              <a:t> Pasha of Tripoli demands $225k in tribute </a:t>
            </a:r>
            <a:r>
              <a:rPr lang="en-US" sz="2400" b="1" dirty="0">
                <a:solidFill>
                  <a:schemeClr val="bg1"/>
                </a:solidFill>
                <a:sym typeface="Wingdings"/>
              </a:rPr>
              <a:t></a:t>
            </a:r>
            <a:r>
              <a:rPr lang="en-US" sz="2400" dirty="0" smtClean="0">
                <a:solidFill>
                  <a:schemeClr val="bg1"/>
                </a:solidFill>
                <a:sym typeface="Wingdings"/>
              </a:rPr>
              <a:t> TJ refuses </a:t>
            </a:r>
            <a:r>
              <a:rPr lang="en-US" sz="2400" b="1" dirty="0" smtClean="0">
                <a:solidFill>
                  <a:schemeClr val="bg1"/>
                </a:solidFill>
                <a:sym typeface="Wingdings"/>
              </a:rPr>
              <a:t> </a:t>
            </a:r>
            <a:r>
              <a:rPr lang="en-US" sz="2400" dirty="0" smtClean="0">
                <a:solidFill>
                  <a:schemeClr val="bg1"/>
                </a:solidFill>
                <a:sym typeface="Wingdings"/>
              </a:rPr>
              <a:t>Pasha declares war (cuts down flag of U.S. Consulate)</a:t>
            </a:r>
          </a:p>
          <a:p>
            <a:r>
              <a:rPr lang="en-US" sz="2400" dirty="0" smtClean="0">
                <a:solidFill>
                  <a:schemeClr val="bg1"/>
                </a:solidFill>
                <a:sym typeface="Wingdings"/>
              </a:rPr>
              <a:t>TJ sends ships to defend American interests; informs Congress</a:t>
            </a:r>
          </a:p>
          <a:p>
            <a:r>
              <a:rPr lang="en-US" sz="2400" dirty="0" smtClean="0">
                <a:solidFill>
                  <a:schemeClr val="bg1"/>
                </a:solidFill>
              </a:rPr>
              <a:t>Congress authorized the President to instruct the Navy to seize all vessels and goods of the Pasha of Tripoli</a:t>
            </a:r>
          </a:p>
          <a:p>
            <a:r>
              <a:rPr lang="en-US" sz="2400" dirty="0">
                <a:solidFill>
                  <a:schemeClr val="bg1"/>
                </a:solidFill>
                <a:latin typeface="Trebuchet MS" pitchFamily="34" charset="0"/>
              </a:rPr>
              <a:t>Wearied of the blockade and raids, and an American scheme to restore the former ruler to power, the Pasha signed a treaty ending hostilities on June 4, 1805.</a:t>
            </a:r>
          </a:p>
          <a:p>
            <a:endParaRPr lang="en-US" sz="2400" dirty="0" smtClean="0">
              <a:solidFill>
                <a:schemeClr val="bg1"/>
              </a:solidFill>
            </a:endParaRPr>
          </a:p>
        </p:txBody>
      </p:sp>
      <p:sp>
        <p:nvSpPr>
          <p:cNvPr id="94212" name="WordArt 4"/>
          <p:cNvSpPr>
            <a:spLocks noChangeArrowheads="1" noChangeShapeType="1" noTextEdit="1"/>
          </p:cNvSpPr>
          <p:nvPr/>
        </p:nvSpPr>
        <p:spPr bwMode="auto">
          <a:xfrm>
            <a:off x="457200" y="320675"/>
            <a:ext cx="7239000" cy="1143000"/>
          </a:xfrm>
          <a:prstGeom prst="rect">
            <a:avLst/>
          </a:prstGeom>
          <a:noFill/>
          <a:ln w="9525" cmpd="sng">
            <a:noFill/>
            <a:prstDash val="solid"/>
          </a:ln>
          <a:effectLst/>
          <a:scene3d>
            <a:camera prst="orthographicFront"/>
            <a:lightRig rig="balanced" dir="t"/>
          </a:scene3d>
          <a:sp3d prstMaterial="plastic"/>
        </p:spPr>
        <p:txBody>
          <a:bodyPr wrap="none" lIns="45720" tIns="0" rIns="45720" bIns="0" fromWordArt="1" anchor="b">
            <a:prstTxWarp prst="textPlain">
              <a:avLst>
                <a:gd name="adj" fmla="val 50000"/>
              </a:avLst>
            </a:prstTxWarp>
            <a:normAutofit/>
          </a:bodyPr>
          <a:lstStyle/>
          <a:p>
            <a:pPr algn="ctr" eaLnBrk="0" hangingPunct="0">
              <a:defRPr/>
            </a:pPr>
            <a:endParaRPr lang="en-US" sz="3600" b="1" kern="10" cap="all" dirty="0">
              <a:ln w="9525" cmpd="sng">
                <a:solidFill>
                  <a:schemeClr val="hlink"/>
                </a:solidFill>
                <a:prstDash val="solid"/>
                <a:round/>
                <a:headEnd/>
                <a:tailEnd/>
              </a:ln>
              <a:gradFill rotWithShape="1">
                <a:gsLst>
                  <a:gs pos="0">
                    <a:srgbClr val="FFEFB3"/>
                  </a:gs>
                  <a:gs pos="100000">
                    <a:schemeClr val="hlink"/>
                  </a:gs>
                </a:gsLst>
                <a:lin ang="5400000" scaled="1"/>
              </a:gradFill>
              <a:effectLst>
                <a:outerShdw dist="35921" dir="2700000" algn="ctr" rotWithShape="0">
                  <a:srgbClr val="C0C0C0">
                    <a:alpha val="80000"/>
                  </a:srgbClr>
                </a:outerShdw>
              </a:effectLst>
              <a:latin typeface="Helvetica"/>
              <a:ea typeface="+mj-ea"/>
              <a:cs typeface="Helvetic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4754">
                                            <p:bg/>
                                          </p:spTgt>
                                        </p:tgtEl>
                                        <p:attrNameLst>
                                          <p:attrName>style.visibility</p:attrName>
                                        </p:attrNameLst>
                                      </p:cBhvr>
                                      <p:to>
                                        <p:strVal val="visible"/>
                                      </p:to>
                                    </p:set>
                                    <p:animEffect transition="in" filter="slide(fromBottom)">
                                      <p:cBhvr>
                                        <p:cTn id="7" dur="500"/>
                                        <p:tgtEl>
                                          <p:spTgt spid="74754">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4754">
                                            <p:txEl>
                                              <p:pRg st="0" end="0"/>
                                            </p:txEl>
                                          </p:spTgt>
                                        </p:tgtEl>
                                        <p:attrNameLst>
                                          <p:attrName>style.visibility</p:attrName>
                                        </p:attrNameLst>
                                      </p:cBhvr>
                                      <p:to>
                                        <p:strVal val="visible"/>
                                      </p:to>
                                    </p:set>
                                    <p:animEffect transition="in" filter="slide(fromBottom)">
                                      <p:cBhvr>
                                        <p:cTn id="11" dur="500"/>
                                        <p:tgtEl>
                                          <p:spTgt spid="7475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74754">
                                            <p:txEl>
                                              <p:pRg st="1" end="1"/>
                                            </p:txEl>
                                          </p:spTgt>
                                        </p:tgtEl>
                                        <p:attrNameLst>
                                          <p:attrName>style.visibility</p:attrName>
                                        </p:attrNameLst>
                                      </p:cBhvr>
                                      <p:to>
                                        <p:strVal val="visible"/>
                                      </p:to>
                                    </p:set>
                                    <p:animEffect transition="in" filter="slide(fromBottom)">
                                      <p:cBhvr>
                                        <p:cTn id="16" dur="500"/>
                                        <p:tgtEl>
                                          <p:spTgt spid="7475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74754">
                                            <p:txEl>
                                              <p:pRg st="2" end="2"/>
                                            </p:txEl>
                                          </p:spTgt>
                                        </p:tgtEl>
                                        <p:attrNameLst>
                                          <p:attrName>style.visibility</p:attrName>
                                        </p:attrNameLst>
                                      </p:cBhvr>
                                      <p:to>
                                        <p:strVal val="visible"/>
                                      </p:to>
                                    </p:set>
                                    <p:animEffect transition="in" filter="slide(fromBottom)">
                                      <p:cBhvr>
                                        <p:cTn id="21" dur="500"/>
                                        <p:tgtEl>
                                          <p:spTgt spid="7475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4754">
                                            <p:txEl>
                                              <p:pRg st="3" end="3"/>
                                            </p:txEl>
                                          </p:spTgt>
                                        </p:tgtEl>
                                        <p:attrNameLst>
                                          <p:attrName>style.visibility</p:attrName>
                                        </p:attrNameLst>
                                      </p:cBhvr>
                                      <p:to>
                                        <p:strVal val="visible"/>
                                      </p:to>
                                    </p:set>
                                    <p:animEffect transition="in" filter="slide(fromBottom)">
                                      <p:cBhvr>
                                        <p:cTn id="26" dur="500"/>
                                        <p:tgtEl>
                                          <p:spTgt spid="747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 descr="http://christophermichaelzimmermanmemorialfoundation.org/images/MarineLogoEG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9756"/>
            <a:ext cx="8001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5"/>
          <p:cNvSpPr>
            <a:spLocks noGrp="1"/>
          </p:cNvSpPr>
          <p:nvPr>
            <p:ph sz="half" idx="4294967295"/>
          </p:nvPr>
        </p:nvSpPr>
        <p:spPr>
          <a:xfrm>
            <a:off x="5867400" y="1981200"/>
            <a:ext cx="3276600" cy="3048000"/>
          </a:xfrm>
          <a:solidFill>
            <a:schemeClr val="bg1">
              <a:alpha val="70195"/>
            </a:schemeClr>
          </a:solidFill>
          <a:ln w="57150">
            <a:solidFill>
              <a:srgbClr val="CC0099"/>
            </a:solidFill>
            <a:miter lim="800000"/>
            <a:headEnd/>
            <a:tailEnd/>
          </a:ln>
        </p:spPr>
        <p:txBody>
          <a:bodyPr/>
          <a:lstStyle/>
          <a:p>
            <a:pPr algn="ctr">
              <a:lnSpc>
                <a:spcPct val="90000"/>
              </a:lnSpc>
              <a:buFont typeface="Wingdings 2" pitchFamily="18" charset="2"/>
              <a:buNone/>
            </a:pPr>
            <a:r>
              <a:rPr lang="en-US" sz="2000" b="1" i="1" dirty="0" smtClean="0">
                <a:latin typeface="Goudy Old Style" pitchFamily="18" charset="0"/>
              </a:rPr>
              <a:t>The Marines Hymn</a:t>
            </a:r>
          </a:p>
          <a:p>
            <a:pPr>
              <a:lnSpc>
                <a:spcPct val="90000"/>
              </a:lnSpc>
              <a:buFont typeface="Wingdings 2" pitchFamily="18" charset="2"/>
              <a:buNone/>
            </a:pPr>
            <a:r>
              <a:rPr lang="en-US" sz="1800" dirty="0" smtClean="0">
                <a:latin typeface="Goudy Old Style" pitchFamily="18" charset="0"/>
              </a:rPr>
              <a:t>From the Halls of Montezuma, </a:t>
            </a:r>
          </a:p>
          <a:p>
            <a:pPr>
              <a:lnSpc>
                <a:spcPct val="90000"/>
              </a:lnSpc>
              <a:buFont typeface="Wingdings 2" pitchFamily="18" charset="2"/>
              <a:buNone/>
            </a:pPr>
            <a:r>
              <a:rPr lang="en-US" sz="1800" dirty="0" smtClean="0">
                <a:latin typeface="Goudy Old Style" pitchFamily="18" charset="0"/>
              </a:rPr>
              <a:t>To the shores of Tripoli; </a:t>
            </a:r>
          </a:p>
          <a:p>
            <a:pPr>
              <a:lnSpc>
                <a:spcPct val="90000"/>
              </a:lnSpc>
              <a:buFont typeface="Wingdings 2" pitchFamily="18" charset="2"/>
              <a:buNone/>
            </a:pPr>
            <a:r>
              <a:rPr lang="en-US" sz="1800" dirty="0" smtClean="0">
                <a:latin typeface="Goudy Old Style" pitchFamily="18" charset="0"/>
              </a:rPr>
              <a:t>We fight our country's battles </a:t>
            </a:r>
          </a:p>
          <a:p>
            <a:pPr>
              <a:lnSpc>
                <a:spcPct val="90000"/>
              </a:lnSpc>
              <a:buFont typeface="Wingdings 2" pitchFamily="18" charset="2"/>
              <a:buNone/>
            </a:pPr>
            <a:r>
              <a:rPr lang="en-US" sz="1800" dirty="0" smtClean="0">
                <a:latin typeface="Goudy Old Style" pitchFamily="18" charset="0"/>
              </a:rPr>
              <a:t>In the air, on land, and sea; </a:t>
            </a:r>
          </a:p>
          <a:p>
            <a:pPr>
              <a:lnSpc>
                <a:spcPct val="90000"/>
              </a:lnSpc>
              <a:buFont typeface="Wingdings 2" pitchFamily="18" charset="2"/>
              <a:buNone/>
            </a:pPr>
            <a:r>
              <a:rPr lang="en-US" sz="1800" dirty="0" smtClean="0">
                <a:latin typeface="Goudy Old Style" pitchFamily="18" charset="0"/>
              </a:rPr>
              <a:t>First to fight for right and freedom </a:t>
            </a:r>
          </a:p>
          <a:p>
            <a:pPr>
              <a:lnSpc>
                <a:spcPct val="90000"/>
              </a:lnSpc>
              <a:buFont typeface="Wingdings 2" pitchFamily="18" charset="2"/>
              <a:buNone/>
            </a:pPr>
            <a:r>
              <a:rPr lang="en-US" sz="1800" dirty="0" smtClean="0">
                <a:latin typeface="Goudy Old Style" pitchFamily="18" charset="0"/>
              </a:rPr>
              <a:t>And to keep our honor clean; </a:t>
            </a:r>
          </a:p>
          <a:p>
            <a:pPr>
              <a:lnSpc>
                <a:spcPct val="90000"/>
              </a:lnSpc>
              <a:buFont typeface="Wingdings 2" pitchFamily="18" charset="2"/>
              <a:buNone/>
            </a:pPr>
            <a:r>
              <a:rPr lang="en-US" sz="1800" dirty="0" smtClean="0">
                <a:latin typeface="Goudy Old Style" pitchFamily="18" charset="0"/>
              </a:rPr>
              <a:t>We are proud to claim the title </a:t>
            </a:r>
          </a:p>
          <a:p>
            <a:pPr>
              <a:lnSpc>
                <a:spcPct val="90000"/>
              </a:lnSpc>
              <a:buFont typeface="Wingdings 2" pitchFamily="18" charset="2"/>
              <a:buNone/>
            </a:pPr>
            <a:r>
              <a:rPr lang="en-US" sz="1800" dirty="0" smtClean="0">
                <a:latin typeface="Goudy Old Style" pitchFamily="18" charset="0"/>
              </a:rPr>
              <a:t>Of United States Marine. </a:t>
            </a:r>
          </a:p>
        </p:txBody>
      </p:sp>
      <p:sp>
        <p:nvSpPr>
          <p:cNvPr id="2" name="Rectangle 1"/>
          <p:cNvSpPr/>
          <p:nvPr/>
        </p:nvSpPr>
        <p:spPr>
          <a:xfrm>
            <a:off x="76200" y="0"/>
            <a:ext cx="9144000"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cap="none" spc="0" dirty="0">
                <a:ln w="11430"/>
                <a:blipFill>
                  <a:blip r:embed="rId4"/>
                  <a:stretch>
                    <a:fillRect/>
                  </a:stretch>
                </a:blip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Results of the First Barbary War</a:t>
            </a:r>
            <a:endParaRPr lang="en-US" sz="6600" b="1" cap="none" spc="0" dirty="0">
              <a:ln w="11430"/>
              <a:blipFill>
                <a:blip r:embed="rId4"/>
                <a:stretch>
                  <a:fillRect/>
                </a:stretch>
              </a:blip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Jefferson’s foreign policy </a:t>
            </a:r>
            <a:endParaRPr lang="en-US" dirty="0"/>
          </a:p>
        </p:txBody>
      </p:sp>
      <p:sp>
        <p:nvSpPr>
          <p:cNvPr id="69634" name="Rectangle 3"/>
          <p:cNvSpPr>
            <a:spLocks noGrp="1"/>
          </p:cNvSpPr>
          <p:nvPr>
            <p:ph idx="1"/>
          </p:nvPr>
        </p:nvSpPr>
        <p:spPr>
          <a:xfrm>
            <a:off x="152400" y="1609724"/>
            <a:ext cx="4495800" cy="5019675"/>
          </a:xfrm>
        </p:spPr>
        <p:txBody>
          <a:bodyPr/>
          <a:lstStyle/>
          <a:p>
            <a:pPr>
              <a:lnSpc>
                <a:spcPct val="90000"/>
              </a:lnSpc>
            </a:pPr>
            <a:r>
              <a:rPr lang="en-US" sz="2800" dirty="0" smtClean="0">
                <a:latin typeface="Trebuchet MS" pitchFamily="34" charset="0"/>
              </a:rPr>
              <a:t>War between GB and France</a:t>
            </a:r>
          </a:p>
          <a:p>
            <a:pPr lvl="1">
              <a:lnSpc>
                <a:spcPct val="90000"/>
              </a:lnSpc>
            </a:pPr>
            <a:r>
              <a:rPr lang="en-US" sz="2400" dirty="0" smtClean="0">
                <a:latin typeface="Trebuchet MS" pitchFamily="34" charset="0"/>
              </a:rPr>
              <a:t>French Continental System</a:t>
            </a:r>
          </a:p>
          <a:p>
            <a:pPr lvl="1">
              <a:lnSpc>
                <a:spcPct val="90000"/>
              </a:lnSpc>
            </a:pPr>
            <a:r>
              <a:rPr lang="en-US" sz="2400" dirty="0" smtClean="0">
                <a:latin typeface="Trebuchet MS" pitchFamily="34" charset="0"/>
              </a:rPr>
              <a:t>British Orders in Council</a:t>
            </a:r>
          </a:p>
          <a:p>
            <a:pPr lvl="1">
              <a:lnSpc>
                <a:spcPct val="90000"/>
              </a:lnSpc>
            </a:pPr>
            <a:r>
              <a:rPr lang="en-US" sz="2400" dirty="0" smtClean="0">
                <a:latin typeface="Trebuchet MS" pitchFamily="34" charset="0"/>
              </a:rPr>
              <a:t>American ships unable to trade with either nation</a:t>
            </a:r>
          </a:p>
          <a:p>
            <a:pPr>
              <a:lnSpc>
                <a:spcPct val="90000"/>
              </a:lnSpc>
            </a:pPr>
            <a:r>
              <a:rPr lang="en-US" sz="2800" dirty="0" smtClean="0">
                <a:latin typeface="Trebuchet MS" pitchFamily="34" charset="0"/>
              </a:rPr>
              <a:t>Impressment: Forcible enlistment of sailors into a foreign navy</a:t>
            </a:r>
          </a:p>
          <a:p>
            <a:pPr lvl="1">
              <a:lnSpc>
                <a:spcPct val="90000"/>
              </a:lnSpc>
            </a:pPr>
            <a:r>
              <a:rPr lang="en-US" sz="2400" dirty="0" smtClean="0">
                <a:latin typeface="Trebuchet MS" pitchFamily="34" charset="0"/>
              </a:rPr>
              <a:t>Over 6,000 American sailors were impressed into British navy</a:t>
            </a:r>
          </a:p>
        </p:txBody>
      </p:sp>
      <p:pic>
        <p:nvPicPr>
          <p:cNvPr id="69635" name="Picture 6" descr="impressment_16107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089" y="1905001"/>
            <a:ext cx="4140221" cy="33528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Jefferson’s Foreign Policy</a:t>
            </a:r>
            <a:endParaRPr lang="en-US" dirty="0"/>
          </a:p>
        </p:txBody>
      </p:sp>
      <p:sp>
        <p:nvSpPr>
          <p:cNvPr id="70658" name="Content Placeholder 2"/>
          <p:cNvSpPr>
            <a:spLocks noGrp="1"/>
          </p:cNvSpPr>
          <p:nvPr>
            <p:ph idx="1"/>
          </p:nvPr>
        </p:nvSpPr>
        <p:spPr/>
        <p:txBody>
          <a:bodyPr/>
          <a:lstStyle/>
          <a:p>
            <a:r>
              <a:rPr lang="en-US" sz="3000" dirty="0" smtClean="0">
                <a:latin typeface="Trebuchet MS" pitchFamily="34" charset="0"/>
              </a:rPr>
              <a:t>Embargo of 1807: Cut off all trade to foreign countries</a:t>
            </a:r>
          </a:p>
          <a:p>
            <a:pPr lvl="1"/>
            <a:r>
              <a:rPr lang="en-US" sz="2800" dirty="0" smtClean="0">
                <a:latin typeface="Trebuchet MS" pitchFamily="34" charset="0"/>
              </a:rPr>
              <a:t>Aimed to hurt GB and France</a:t>
            </a:r>
          </a:p>
          <a:p>
            <a:pPr lvl="1"/>
            <a:r>
              <a:rPr lang="en-US" sz="2800" dirty="0" smtClean="0">
                <a:latin typeface="Trebuchet MS" pitchFamily="34" charset="0"/>
              </a:rPr>
              <a:t>Force them to respect our neutrality and stop impressments</a:t>
            </a:r>
            <a:endParaRPr lang="en-US" sz="3200" dirty="0" smtClean="0">
              <a:latin typeface="Trebuchet MS" pitchFamily="34" charset="0"/>
            </a:endParaRPr>
          </a:p>
          <a:p>
            <a:pPr lvl="1"/>
            <a:r>
              <a:rPr lang="en-US" sz="2800" dirty="0" smtClean="0">
                <a:latin typeface="Trebuchet MS" pitchFamily="34" charset="0"/>
              </a:rPr>
              <a:t>Had harmful economic consequences</a:t>
            </a:r>
          </a:p>
          <a:p>
            <a:pPr lvl="2"/>
            <a:r>
              <a:rPr lang="en-US" sz="2400" dirty="0" smtClean="0">
                <a:latin typeface="Trebuchet MS" pitchFamily="34" charset="0"/>
              </a:rPr>
              <a:t>Northern shipping was immediately halted</a:t>
            </a:r>
          </a:p>
          <a:p>
            <a:pPr lvl="2"/>
            <a:r>
              <a:rPr lang="en-US" sz="2400" dirty="0" smtClean="0">
                <a:latin typeface="Trebuchet MS" pitchFamily="34" charset="0"/>
              </a:rPr>
              <a:t>Southern planters had surpluses of crops</a:t>
            </a:r>
          </a:p>
          <a:p>
            <a:r>
              <a:rPr lang="en-US" sz="3000" dirty="0" smtClean="0">
                <a:latin typeface="Trebuchet MS" pitchFamily="34" charset="0"/>
              </a:rPr>
              <a:t>Replaced </a:t>
            </a:r>
            <a:r>
              <a:rPr lang="en-US" sz="3000" dirty="0">
                <a:latin typeface="Trebuchet MS" pitchFamily="34" charset="0"/>
              </a:rPr>
              <a:t>by Non-Intercourse </a:t>
            </a:r>
            <a:r>
              <a:rPr lang="en-US" sz="3000" dirty="0" smtClean="0">
                <a:latin typeface="Trebuchet MS" pitchFamily="34" charset="0"/>
              </a:rPr>
              <a:t>Act – only forbade trade with France and England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bwMode="auto">
          <a:xfrm>
            <a:off x="381000" y="0"/>
            <a:ext cx="7239000" cy="1143000"/>
          </a:xfrm>
          <a:noFill/>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p>
            <a:r>
              <a:rPr lang="en-US" sz="3100" cap="none" smtClean="0">
                <a:ln>
                  <a:noFill/>
                </a:ln>
                <a:solidFill>
                  <a:schemeClr val="tx1"/>
                </a:solidFill>
              </a:rPr>
              <a:t>Bill of Rights</a:t>
            </a:r>
          </a:p>
        </p:txBody>
      </p:sp>
      <p:sp>
        <p:nvSpPr>
          <p:cNvPr id="23555" name="Rectangle 3"/>
          <p:cNvSpPr>
            <a:spLocks noGrp="1"/>
          </p:cNvSpPr>
          <p:nvPr>
            <p:ph type="body" idx="1"/>
          </p:nvPr>
        </p:nvSpPr>
        <p:spPr>
          <a:xfrm>
            <a:off x="152400" y="1295400"/>
            <a:ext cx="3962400" cy="5257800"/>
          </a:xfrm>
        </p:spPr>
        <p:txBody>
          <a:bodyPr/>
          <a:lstStyle/>
          <a:p>
            <a:pPr eaLnBrk="1" hangingPunct="1">
              <a:spcBef>
                <a:spcPct val="0"/>
              </a:spcBef>
            </a:pPr>
            <a:r>
              <a:rPr lang="en-US" sz="2800" dirty="0" smtClean="0"/>
              <a:t>One of first priorities facing the new government</a:t>
            </a:r>
          </a:p>
          <a:p>
            <a:pPr lvl="1" eaLnBrk="1" hangingPunct="1">
              <a:spcBef>
                <a:spcPct val="0"/>
              </a:spcBef>
            </a:pPr>
            <a:r>
              <a:rPr lang="en-US" sz="2000" dirty="0" smtClean="0"/>
              <a:t>Antifederalists had sharply criticized the Constitution for not having one.</a:t>
            </a:r>
          </a:p>
          <a:p>
            <a:pPr lvl="1" eaLnBrk="1" hangingPunct="1">
              <a:spcBef>
                <a:spcPct val="0"/>
              </a:spcBef>
            </a:pPr>
            <a:r>
              <a:rPr lang="en-US" sz="2000" dirty="0" smtClean="0"/>
              <a:t>Many states had ratified under the condition that one be included.</a:t>
            </a:r>
          </a:p>
          <a:p>
            <a:pPr eaLnBrk="1" hangingPunct="1">
              <a:spcBef>
                <a:spcPct val="0"/>
              </a:spcBef>
            </a:pPr>
            <a:r>
              <a:rPr lang="en-US" sz="2800" dirty="0" smtClean="0"/>
              <a:t>Bill of Rights -- First ten amendments to the Constitution adopted in 1791.</a:t>
            </a:r>
          </a:p>
        </p:txBody>
      </p:sp>
      <p:pic>
        <p:nvPicPr>
          <p:cNvPr id="23556" name="Picture 5" descr="bill_of_rights_p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28600"/>
            <a:ext cx="47942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embargo-ac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00200"/>
            <a:ext cx="6705600" cy="4940300"/>
          </a:xfrm>
          <a:prstGeom prst="rect">
            <a:avLst/>
          </a:prstGeom>
          <a:noFill/>
          <a:ln w="57150">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71683" name="Title 1"/>
          <p:cNvPicPr>
            <a:picLocks noGrp="1" noChangeArrowheads="1"/>
          </p:cNvPicPr>
          <p:nvPr>
            <p:ph type="title"/>
          </p:nvPr>
        </p:nvPicPr>
        <p:blipFill>
          <a:blip r:embed="rId4" cstate="print">
            <a:extLst>
              <a:ext uri="{28A0092B-C50C-407E-A947-70E740481C1C}">
                <a14:useLocalDpi xmlns:a14="http://schemas.microsoft.com/office/drawing/2010/main" val="0"/>
              </a:ext>
            </a:extLst>
          </a:blip>
          <a:stretch>
            <a:fillRect/>
          </a:stretch>
        </p:blipFill>
        <p:spPr bwMode="auto">
          <a:xfrm>
            <a:off x="457200" y="335311"/>
            <a:ext cx="7242175" cy="1113727"/>
          </a:xfrm>
          <a:noFill/>
          <a:extLst>
            <a:ext uri="{909E8E84-426E-40DD-AFC4-6F175D3DCCD1}">
              <a14:hiddenFill xmlns:a14="http://schemas.microsoft.com/office/drawing/2010/main">
                <a:solidFill>
                  <a:srgbClr val="FFFFFF"/>
                </a:solidFill>
              </a14:hiddenFill>
            </a:ext>
          </a:extLst>
        </p:spPr>
      </p:pic>
      <p:sp>
        <p:nvSpPr>
          <p:cNvPr id="71684" name="WordArt 7"/>
          <p:cNvSpPr>
            <a:spLocks noChangeArrowheads="1" noChangeShapeType="1" noTextEdit="1"/>
          </p:cNvSpPr>
          <p:nvPr/>
        </p:nvSpPr>
        <p:spPr bwMode="auto">
          <a:xfrm rot="1322417">
            <a:off x="6324600" y="838200"/>
            <a:ext cx="2667000" cy="990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4020000" scaled="1"/>
                </a:gradFill>
                <a:effectLst>
                  <a:outerShdw dist="53882" dir="2700000" algn="ctr" rotWithShape="0">
                    <a:srgbClr val="9999FF">
                      <a:alpha val="79999"/>
                    </a:srgbClr>
                  </a:outerShdw>
                </a:effectLst>
                <a:latin typeface="Impact"/>
              </a:rPr>
              <a:t>"O Grab Me"</a:t>
            </a:r>
          </a:p>
        </p:txBody>
      </p:sp>
      <p:sp>
        <p:nvSpPr>
          <p:cNvPr id="71685" name="WordArt 8"/>
          <p:cNvSpPr>
            <a:spLocks noChangeArrowheads="1" noChangeShapeType="1" noTextEdit="1"/>
          </p:cNvSpPr>
          <p:nvPr/>
        </p:nvSpPr>
        <p:spPr bwMode="auto">
          <a:xfrm rot="-1408693">
            <a:off x="6477000" y="4648200"/>
            <a:ext cx="2667000" cy="990600"/>
          </a:xfrm>
          <a:prstGeom prst="rect">
            <a:avLst/>
          </a:prstGeom>
        </p:spPr>
        <p:txBody>
          <a:bodyPr wrap="none" fromWordArt="1">
            <a:prstTxWarp prst="textPlain">
              <a:avLst>
                <a:gd name="adj" fmla="val 50000"/>
              </a:avLst>
            </a:prstTxWarp>
          </a:bodyPr>
          <a:lstStyle/>
          <a:p>
            <a:pPr algn="ctr"/>
            <a:r>
              <a:rPr lang="en-US" sz="3600" i="1" kern="10">
                <a:ln w="9525">
                  <a:solidFill>
                    <a:srgbClr val="CC99FF"/>
                  </a:solidFill>
                  <a:round/>
                  <a:headEnd/>
                  <a:tailEnd/>
                </a:ln>
                <a:gradFill rotWithShape="1">
                  <a:gsLst>
                    <a:gs pos="0">
                      <a:srgbClr val="6600CC"/>
                    </a:gs>
                    <a:gs pos="100000">
                      <a:srgbClr val="CC00CC"/>
                    </a:gs>
                  </a:gsLst>
                  <a:lin ang="6780000" scaled="1"/>
                </a:gradFill>
                <a:effectLst>
                  <a:outerShdw dist="53882" dir="2700000" algn="ctr" rotWithShape="0">
                    <a:srgbClr val="9999FF">
                      <a:alpha val="79999"/>
                    </a:srgbClr>
                  </a:outerShdw>
                </a:effectLst>
                <a:latin typeface="Impact"/>
              </a:rPr>
              <a:t>"Go Bar 'Em"</a:t>
            </a:r>
          </a:p>
        </p:txBody>
      </p:sp>
      <p:sp>
        <p:nvSpPr>
          <p:cNvPr id="71686" name="WordArt 9"/>
          <p:cNvSpPr>
            <a:spLocks noChangeArrowheads="1" noChangeShapeType="1" noTextEdit="1"/>
          </p:cNvSpPr>
          <p:nvPr/>
        </p:nvSpPr>
        <p:spPr bwMode="auto">
          <a:xfrm rot="-1408693">
            <a:off x="304800" y="5638800"/>
            <a:ext cx="2057400" cy="685800"/>
          </a:xfrm>
          <a:prstGeom prst="rect">
            <a:avLst/>
          </a:prstGeom>
        </p:spPr>
        <p:txBody>
          <a:bodyPr wrap="none" fromWordArt="1">
            <a:prstTxWarp prst="textPlain">
              <a:avLst>
                <a:gd name="adj" fmla="val 50000"/>
              </a:avLst>
            </a:prstTxWarp>
          </a:bodyPr>
          <a:lstStyle/>
          <a:p>
            <a:pPr algn="ctr"/>
            <a:r>
              <a:rPr lang="en-US" sz="3600" i="1" kern="10">
                <a:ln w="9525">
                  <a:solidFill>
                    <a:srgbClr val="CC99FF"/>
                  </a:solidFill>
                  <a:round/>
                  <a:headEnd/>
                  <a:tailEnd/>
                </a:ln>
                <a:gradFill rotWithShape="1">
                  <a:gsLst>
                    <a:gs pos="0">
                      <a:srgbClr val="6600CC"/>
                    </a:gs>
                    <a:gs pos="100000">
                      <a:srgbClr val="CC00CC"/>
                    </a:gs>
                  </a:gsLst>
                  <a:lin ang="6780000" scaled="1"/>
                </a:gradFill>
                <a:effectLst>
                  <a:outerShdw dist="53882" dir="2700000" algn="ctr" rotWithShape="0">
                    <a:srgbClr val="9999FF">
                      <a:alpha val="79999"/>
                    </a:srgbClr>
                  </a:outerShdw>
                </a:effectLst>
                <a:latin typeface="Impact"/>
              </a:rPr>
              <a:t>"Mobrage"</a:t>
            </a:r>
          </a:p>
        </p:txBody>
      </p:sp>
      <p:sp>
        <p:nvSpPr>
          <p:cNvPr id="71687" name="WordArt 10"/>
          <p:cNvSpPr>
            <a:spLocks noChangeArrowheads="1" noChangeShapeType="1" noTextEdit="1"/>
          </p:cNvSpPr>
          <p:nvPr/>
        </p:nvSpPr>
        <p:spPr bwMode="auto">
          <a:xfrm rot="1032557">
            <a:off x="3657600" y="5791200"/>
            <a:ext cx="2057400" cy="6858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4320000" scaled="1"/>
                </a:gradFill>
                <a:effectLst>
                  <a:outerShdw dist="53882" dir="2700000" algn="ctr" rotWithShape="0">
                    <a:srgbClr val="9999FF">
                      <a:alpha val="79999"/>
                    </a:srgbClr>
                  </a:outerShdw>
                </a:effectLst>
                <a:latin typeface="Impact"/>
              </a:rPr>
              <a:t>"Dambargo"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5410200" y="0"/>
            <a:ext cx="3429000" cy="990600"/>
          </a:xfrm>
        </p:spPr>
        <p:txBody>
          <a:bodyPr wrap="square" numCol="1" compatLnSpc="1">
            <a:prstTxWarp prst="textNoShape">
              <a:avLst/>
            </a:prstTxWarp>
          </a:bodyPr>
          <a:lstStyle/>
          <a:p>
            <a:pPr eaLnBrk="1" hangingPunct="1"/>
            <a:r>
              <a:rPr lang="en-US" cap="none" smtClean="0">
                <a:ln>
                  <a:noFill/>
                </a:ln>
                <a:solidFill>
                  <a:schemeClr val="tx1"/>
                </a:solidFill>
              </a:rPr>
              <a:t>Thomas Jefferson</a:t>
            </a:r>
          </a:p>
        </p:txBody>
      </p:sp>
      <p:sp>
        <p:nvSpPr>
          <p:cNvPr id="72707" name="Text Placeholder 2"/>
          <p:cNvSpPr>
            <a:spLocks noGrp="1"/>
          </p:cNvSpPr>
          <p:nvPr>
            <p:ph type="body" sz="half" idx="2"/>
          </p:nvPr>
        </p:nvSpPr>
        <p:spPr>
          <a:xfrm>
            <a:off x="5181600" y="1219200"/>
            <a:ext cx="3733800" cy="5334000"/>
          </a:xfrm>
        </p:spPr>
        <p:txBody>
          <a:bodyPr>
            <a:noAutofit/>
          </a:bodyPr>
          <a:lstStyle/>
          <a:p>
            <a:pPr eaLnBrk="1" hangingPunct="1">
              <a:spcBef>
                <a:spcPct val="0"/>
              </a:spcBef>
            </a:pPr>
            <a:r>
              <a:rPr lang="en-US" sz="2200" b="1" dirty="0" smtClean="0"/>
              <a:t>Dates in Office:</a:t>
            </a:r>
            <a:r>
              <a:rPr lang="en-US" sz="2200" dirty="0" smtClean="0"/>
              <a:t>  1801-1809</a:t>
            </a:r>
          </a:p>
          <a:p>
            <a:pPr eaLnBrk="1" hangingPunct="1">
              <a:spcBef>
                <a:spcPct val="0"/>
              </a:spcBef>
            </a:pPr>
            <a:r>
              <a:rPr lang="en-US" sz="2200" b="1" dirty="0" smtClean="0"/>
              <a:t>Nicknames:</a:t>
            </a:r>
            <a:r>
              <a:rPr lang="en-US" sz="2200" dirty="0" smtClean="0"/>
              <a:t>  “Long Tom,” “The Pen of the Revolution,” or “The Negro President” </a:t>
            </a:r>
          </a:p>
          <a:p>
            <a:pPr eaLnBrk="1" hangingPunct="1">
              <a:spcBef>
                <a:spcPct val="0"/>
              </a:spcBef>
            </a:pPr>
            <a:r>
              <a:rPr lang="en-US" sz="2200" b="1" dirty="0" smtClean="0"/>
              <a:t>Political Party:</a:t>
            </a:r>
            <a:r>
              <a:rPr lang="en-US" sz="2200" dirty="0" smtClean="0"/>
              <a:t>  Democratic-Republican</a:t>
            </a:r>
          </a:p>
          <a:p>
            <a:pPr eaLnBrk="1" hangingPunct="1">
              <a:spcBef>
                <a:spcPct val="0"/>
              </a:spcBef>
            </a:pPr>
            <a:r>
              <a:rPr lang="en-US" sz="2200" b="1" dirty="0" smtClean="0"/>
              <a:t>Major Events:</a:t>
            </a:r>
          </a:p>
          <a:p>
            <a:pPr marL="342900" indent="-342900" eaLnBrk="1" hangingPunct="1">
              <a:spcBef>
                <a:spcPct val="0"/>
              </a:spcBef>
              <a:buFont typeface="Arial" panose="020B0604020202020204" pitchFamily="34" charset="0"/>
              <a:buChar char="•"/>
            </a:pPr>
            <a:r>
              <a:rPr lang="en-US" sz="2200" dirty="0" smtClean="0"/>
              <a:t>Revolution of 1800 </a:t>
            </a:r>
          </a:p>
          <a:p>
            <a:pPr marL="342900" indent="-342900" eaLnBrk="1" hangingPunct="1">
              <a:spcBef>
                <a:spcPct val="0"/>
              </a:spcBef>
              <a:buFont typeface="Arial" panose="020B0604020202020204" pitchFamily="34" charset="0"/>
              <a:buChar char="•"/>
            </a:pPr>
            <a:r>
              <a:rPr lang="en-US" sz="2200" dirty="0" smtClean="0"/>
              <a:t>12</a:t>
            </a:r>
            <a:r>
              <a:rPr lang="en-US" sz="2200" baseline="30000" dirty="0" smtClean="0"/>
              <a:t>th</a:t>
            </a:r>
            <a:r>
              <a:rPr lang="en-US" sz="2200" dirty="0" smtClean="0"/>
              <a:t> Amendment</a:t>
            </a:r>
          </a:p>
          <a:p>
            <a:pPr marL="342900" indent="-342900" eaLnBrk="1" hangingPunct="1">
              <a:spcBef>
                <a:spcPct val="0"/>
              </a:spcBef>
              <a:buFont typeface="Arial" panose="020B0604020202020204" pitchFamily="34" charset="0"/>
              <a:buChar char="•"/>
            </a:pPr>
            <a:r>
              <a:rPr lang="en-US" sz="2200" i="1" dirty="0" smtClean="0"/>
              <a:t>Marbury v. Madison</a:t>
            </a:r>
          </a:p>
          <a:p>
            <a:pPr marL="342900" indent="-342900" eaLnBrk="1" hangingPunct="1">
              <a:spcBef>
                <a:spcPct val="0"/>
              </a:spcBef>
              <a:buFont typeface="Arial" panose="020B0604020202020204" pitchFamily="34" charset="0"/>
              <a:buChar char="•"/>
            </a:pPr>
            <a:r>
              <a:rPr lang="en-US" sz="2200" dirty="0" smtClean="0"/>
              <a:t> Louisiana Purchase</a:t>
            </a:r>
          </a:p>
          <a:p>
            <a:pPr marL="342900" indent="-342900" eaLnBrk="1" hangingPunct="1">
              <a:spcBef>
                <a:spcPct val="0"/>
              </a:spcBef>
              <a:buFont typeface="Arial" panose="020B0604020202020204" pitchFamily="34" charset="0"/>
              <a:buChar char="•"/>
            </a:pPr>
            <a:r>
              <a:rPr lang="en-US" sz="2200" dirty="0" smtClean="0"/>
              <a:t> Lewis &amp; Clark expedition</a:t>
            </a:r>
          </a:p>
          <a:p>
            <a:pPr marL="342900" indent="-342900" eaLnBrk="1" hangingPunct="1">
              <a:spcBef>
                <a:spcPct val="0"/>
              </a:spcBef>
              <a:buFont typeface="Arial" panose="020B0604020202020204" pitchFamily="34" charset="0"/>
              <a:buChar char="•"/>
            </a:pPr>
            <a:r>
              <a:rPr lang="en-US" sz="2200" dirty="0" smtClean="0"/>
              <a:t> First Barbary War</a:t>
            </a:r>
          </a:p>
          <a:p>
            <a:pPr marL="342900" indent="-342900" eaLnBrk="1" hangingPunct="1">
              <a:spcBef>
                <a:spcPct val="0"/>
              </a:spcBef>
              <a:buFont typeface="Arial" panose="020B0604020202020204" pitchFamily="34" charset="0"/>
              <a:buChar char="•"/>
            </a:pPr>
            <a:r>
              <a:rPr lang="en-US" sz="2200" dirty="0" smtClean="0"/>
              <a:t> Embargo Act of 1807</a:t>
            </a:r>
          </a:p>
          <a:p>
            <a:pPr marL="342900" indent="-342900" eaLnBrk="1" hangingPunct="1">
              <a:spcBef>
                <a:spcPct val="0"/>
              </a:spcBef>
              <a:buFont typeface="Arial" panose="020B0604020202020204" pitchFamily="34" charset="0"/>
              <a:buChar char="•"/>
            </a:pPr>
            <a:r>
              <a:rPr lang="en-US" sz="2200" dirty="0" smtClean="0"/>
              <a:t> Non-Intercourse Act</a:t>
            </a:r>
          </a:p>
        </p:txBody>
      </p:sp>
      <p:sp>
        <p:nvSpPr>
          <p:cNvPr id="4" name="Picture Placeholder 3"/>
          <p:cNvSpPr>
            <a:spLocks noGrp="1"/>
          </p:cNvSpPr>
          <p:nvPr>
            <p:ph type="pic" idx="1"/>
          </p:nvPr>
        </p:nvSpPr>
        <p:spPr>
          <a:ln>
            <a:headEnd/>
            <a:tailEnd/>
          </a:ln>
        </p:spPr>
      </p:sp>
      <p:pic>
        <p:nvPicPr>
          <p:cNvPr id="72711" name="Picture 9" descr="20100120000024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28670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bwMode="auto">
          <a:xfrm>
            <a:off x="457200" y="0"/>
            <a:ext cx="7242048" cy="1143000"/>
          </a:xfrm>
          <a:noFill/>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p>
            <a:r>
              <a:rPr lang="en-US" cap="none" dirty="0" smtClean="0">
                <a:ln>
                  <a:noFill/>
                </a:ln>
                <a:solidFill>
                  <a:schemeClr val="tx1"/>
                </a:solidFill>
              </a:rPr>
              <a:t>Judiciary Act of 1789</a:t>
            </a:r>
          </a:p>
        </p:txBody>
      </p:sp>
      <p:sp>
        <p:nvSpPr>
          <p:cNvPr id="24579" name="Rectangle 3"/>
          <p:cNvSpPr>
            <a:spLocks noGrp="1"/>
          </p:cNvSpPr>
          <p:nvPr>
            <p:ph sz="half" idx="1"/>
          </p:nvPr>
        </p:nvSpPr>
        <p:spPr>
          <a:xfrm>
            <a:off x="457200" y="1295401"/>
            <a:ext cx="5791200" cy="3581400"/>
          </a:xfrm>
        </p:spPr>
        <p:txBody>
          <a:bodyPr/>
          <a:lstStyle/>
          <a:p>
            <a:pPr eaLnBrk="1" hangingPunct="1">
              <a:spcBef>
                <a:spcPct val="0"/>
              </a:spcBef>
            </a:pPr>
            <a:r>
              <a:rPr lang="en-US" dirty="0" smtClean="0"/>
              <a:t>Organized the federal court system</a:t>
            </a:r>
          </a:p>
          <a:p>
            <a:pPr lvl="1" eaLnBrk="1" hangingPunct="1">
              <a:spcBef>
                <a:spcPct val="0"/>
              </a:spcBef>
            </a:pPr>
            <a:r>
              <a:rPr lang="en-US" dirty="0" smtClean="0"/>
              <a:t>Chief Justice John Jay + five associate justices</a:t>
            </a:r>
          </a:p>
          <a:p>
            <a:pPr lvl="1" eaLnBrk="1" hangingPunct="1">
              <a:spcBef>
                <a:spcPct val="0"/>
              </a:spcBef>
            </a:pPr>
            <a:r>
              <a:rPr lang="en-US" dirty="0" smtClean="0"/>
              <a:t>Organized federal district and circuit courts</a:t>
            </a:r>
          </a:p>
        </p:txBody>
      </p:sp>
      <p:sp>
        <p:nvSpPr>
          <p:cNvPr id="2" name="Content Placeholder 1"/>
          <p:cNvSpPr>
            <a:spLocks noGrp="1"/>
          </p:cNvSpPr>
          <p:nvPr>
            <p:ph sz="half" idx="2"/>
          </p:nvPr>
        </p:nvSpPr>
        <p:spPr>
          <a:xfrm>
            <a:off x="533400" y="3657600"/>
            <a:ext cx="4191000" cy="2895601"/>
          </a:xfrm>
        </p:spPr>
        <p:txBody>
          <a:bodyPr/>
          <a:lstStyle/>
          <a:p>
            <a:pPr marL="581025" lvl="2" indent="-342900">
              <a:spcBef>
                <a:spcPts val="600"/>
              </a:spcBef>
              <a:buClr>
                <a:schemeClr val="accent4"/>
              </a:buClr>
              <a:buSzPct val="100000"/>
              <a:buFont typeface="Wingdings" charset="2"/>
              <a:buChar char="§"/>
            </a:pPr>
            <a:r>
              <a:rPr lang="en-US" sz="2400" dirty="0">
                <a:solidFill>
                  <a:schemeClr val="tx1">
                    <a:lumMod val="65000"/>
                    <a:lumOff val="35000"/>
                  </a:schemeClr>
                </a:solidFill>
              </a:rPr>
              <a:t>Allowed for the enforcement of national laws within each state </a:t>
            </a:r>
            <a:endParaRPr lang="en-US" dirty="0" smtClean="0"/>
          </a:p>
          <a:p>
            <a:r>
              <a:rPr lang="en-US" dirty="0" smtClean="0"/>
              <a:t>Established </a:t>
            </a:r>
            <a:r>
              <a:rPr lang="en-US" dirty="0"/>
              <a:t>the office of attorney general (4</a:t>
            </a:r>
            <a:r>
              <a:rPr lang="en-US" baseline="30000" dirty="0"/>
              <a:t>th</a:t>
            </a:r>
            <a:r>
              <a:rPr lang="en-US" dirty="0"/>
              <a:t> cabinet position</a:t>
            </a:r>
            <a:r>
              <a:rPr lang="en-US" dirty="0" smtClean="0"/>
              <a:t>)</a:t>
            </a:r>
            <a:endParaRPr lang="en-US" dirty="0"/>
          </a:p>
        </p:txBody>
      </p:sp>
      <p:pic>
        <p:nvPicPr>
          <p:cNvPr id="12292" name="Picture 5" descr="supreme-court-lg"/>
          <p:cNvPicPr>
            <a:picLocks noChangeAspect="1" noChangeArrowheads="1"/>
          </p:cNvPicPr>
          <p:nvPr/>
        </p:nvPicPr>
        <p:blipFill>
          <a:blip r:embed="rId2" cstate="print"/>
          <a:srcRect/>
          <a:stretch>
            <a:fillRect/>
          </a:stretch>
        </p:blipFill>
        <p:spPr bwMode="auto">
          <a:xfrm>
            <a:off x="4876800" y="3505200"/>
            <a:ext cx="4067175" cy="3067050"/>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pic>
        <p:nvPicPr>
          <p:cNvPr id="12293" name="Picture 7" descr="Chief_Justice_John_Jay_1794"/>
          <p:cNvPicPr>
            <a:picLocks noChangeAspect="1" noChangeArrowheads="1"/>
          </p:cNvPicPr>
          <p:nvPr/>
        </p:nvPicPr>
        <p:blipFill>
          <a:blip r:embed="rId3" cstate="print"/>
          <a:srcRect/>
          <a:stretch>
            <a:fillRect/>
          </a:stretch>
        </p:blipFill>
        <p:spPr bwMode="auto">
          <a:xfrm>
            <a:off x="6248400" y="228600"/>
            <a:ext cx="2659063" cy="3371850"/>
          </a:xfrm>
          <a:prstGeom prst="rect">
            <a:avLst/>
          </a:prstGeom>
          <a:ln>
            <a:noFill/>
          </a:ln>
          <a:effectLst>
            <a:outerShdw blurRad="292100" dist="139700" dir="2700000" algn="tl" rotWithShape="0">
              <a:srgbClr val="333333">
                <a:alpha val="65000"/>
              </a:srgbClr>
            </a:outerShdw>
          </a:effectLst>
          <a:scene3d>
            <a:camera prst="perspectiveLeft"/>
            <a:lightRig rig="threePt" dir="t"/>
          </a:scene3d>
        </p:spPr>
      </p:pic>
      <p:pic>
        <p:nvPicPr>
          <p:cNvPr id="7" name="Picture 4" descr="http://upload.wikimedia.org/wikipedia/commons/thumb/4/43/Supreme_Court_US_2010.jpg/440px-Supreme_Court_US_2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581400"/>
            <a:ext cx="4191000" cy="2790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xit" presetSubtype="10" fill="hold" nodeType="withEffect">
                                  <p:stCondLst>
                                    <p:cond delay="0"/>
                                  </p:stCondLst>
                                  <p:childTnLst>
                                    <p:animEffect transition="out" filter="checkerboard(across)">
                                      <p:cBhvr>
                                        <p:cTn id="9" dur="500"/>
                                        <p:tgtEl>
                                          <p:spTgt spid="12292"/>
                                        </p:tgtEl>
                                      </p:cBhvr>
                                    </p:animEffect>
                                    <p:set>
                                      <p:cBhvr>
                                        <p:cTn id="10" dur="1" fill="hold">
                                          <p:stCondLst>
                                            <p:cond delay="499"/>
                                          </p:stCondLst>
                                        </p:cTn>
                                        <p:tgtEl>
                                          <p:spTgt spid="12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a:xfrm>
            <a:off x="457200" y="0"/>
            <a:ext cx="7239000" cy="1143000"/>
          </a:xfrm>
          <a:noFill/>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p>
            <a:r>
              <a:rPr lang="en-US" cap="none" dirty="0" smtClean="0">
                <a:ln>
                  <a:noFill/>
                </a:ln>
                <a:solidFill>
                  <a:schemeClr val="tx1"/>
                </a:solidFill>
              </a:rPr>
              <a:t>Washington’s Foreign Policy</a:t>
            </a:r>
          </a:p>
        </p:txBody>
      </p:sp>
      <p:sp>
        <p:nvSpPr>
          <p:cNvPr id="25603" name="Rectangle 3"/>
          <p:cNvSpPr>
            <a:spLocks noGrp="1"/>
          </p:cNvSpPr>
          <p:nvPr>
            <p:ph type="body" idx="1"/>
          </p:nvPr>
        </p:nvSpPr>
        <p:spPr>
          <a:xfrm>
            <a:off x="228600" y="1371600"/>
            <a:ext cx="6019800" cy="5084763"/>
          </a:xfrm>
        </p:spPr>
        <p:txBody>
          <a:bodyPr/>
          <a:lstStyle/>
          <a:p>
            <a:r>
              <a:rPr lang="en-US" sz="2400" dirty="0" smtClean="0"/>
              <a:t>Neutrality Proclamation of 1793: Declared the </a:t>
            </a:r>
            <a:r>
              <a:rPr lang="en-US" sz="2400" dirty="0"/>
              <a:t>nation neutral in the conflict between France and Great Britain</a:t>
            </a:r>
            <a:r>
              <a:rPr lang="en-US" sz="2400" dirty="0" smtClean="0"/>
              <a:t>.</a:t>
            </a:r>
          </a:p>
          <a:p>
            <a:pPr lvl="1"/>
            <a:r>
              <a:rPr lang="en-US" sz="2100" dirty="0"/>
              <a:t>T</a:t>
            </a:r>
            <a:r>
              <a:rPr lang="en-US" sz="2100" dirty="0" smtClean="0"/>
              <a:t>hreatened prison for any </a:t>
            </a:r>
            <a:r>
              <a:rPr lang="en-US" sz="2100" dirty="0"/>
              <a:t>American providing assistance to any country at </a:t>
            </a:r>
            <a:r>
              <a:rPr lang="en-US" sz="2100" dirty="0" smtClean="0"/>
              <a:t>war</a:t>
            </a:r>
          </a:p>
          <a:p>
            <a:r>
              <a:rPr lang="en-US" sz="2400" dirty="0"/>
              <a:t>Jay’s Treaty: Treaty with Britain; averted war and increased 10 years of peaceful trade.</a:t>
            </a:r>
          </a:p>
          <a:p>
            <a:r>
              <a:rPr lang="en-US" sz="2400" dirty="0"/>
              <a:t>Pinckney’s Treaty: Treaty with Spain; defined the boundaries of </a:t>
            </a:r>
            <a:r>
              <a:rPr lang="en-US" sz="2400" dirty="0" smtClean="0"/>
              <a:t>the U.S. and Spanish FL, and </a:t>
            </a:r>
            <a:r>
              <a:rPr lang="en-US" sz="2400" dirty="0"/>
              <a:t>guaranteed </a:t>
            </a:r>
            <a:r>
              <a:rPr lang="en-US" sz="2400" dirty="0" smtClean="0"/>
              <a:t>navigation </a:t>
            </a:r>
            <a:r>
              <a:rPr lang="en-US" sz="2400" dirty="0"/>
              <a:t>rights on the Mississippi River</a:t>
            </a:r>
            <a:r>
              <a:rPr lang="en-US" sz="2400" dirty="0" smtClean="0"/>
              <a:t>.</a:t>
            </a:r>
            <a:endParaRPr lang="en-US" sz="2400" dirty="0"/>
          </a:p>
        </p:txBody>
      </p:sp>
      <p:pic>
        <p:nvPicPr>
          <p:cNvPr id="6" name="Picture 5" descr="Jay-treaty.jpg">
            <a:hlinkClick r:id="rId2"/>
          </p:cNvPr>
          <p:cNvPicPr>
            <a:picLocks noChangeAspect="1" noChangeArrowheads="1"/>
          </p:cNvPicPr>
          <p:nvPr/>
        </p:nvPicPr>
        <p:blipFill>
          <a:blip r:embed="rId3" cstate="print"/>
          <a:srcRect/>
          <a:stretch>
            <a:fillRect/>
          </a:stretch>
        </p:blipFill>
        <p:spPr bwMode="auto">
          <a:xfrm>
            <a:off x="6248400" y="1600200"/>
            <a:ext cx="2712511" cy="427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410200" y="0"/>
            <a:ext cx="3429000" cy="2057400"/>
          </a:xfrm>
        </p:spPr>
        <p:txBody>
          <a:bodyPr/>
          <a:lstStyle/>
          <a:p>
            <a:r>
              <a:rPr lang="en-US" dirty="0" smtClean="0"/>
              <a:t>Effects of Foreign Trade on U.S. Economy</a:t>
            </a:r>
            <a:endParaRPr lang="en-US" dirty="0"/>
          </a:p>
        </p:txBody>
      </p:sp>
      <p:sp>
        <p:nvSpPr>
          <p:cNvPr id="13" name="Text Placeholder 12"/>
          <p:cNvSpPr>
            <a:spLocks noGrp="1"/>
          </p:cNvSpPr>
          <p:nvPr>
            <p:ph type="body" sz="half" idx="2"/>
          </p:nvPr>
        </p:nvSpPr>
        <p:spPr>
          <a:xfrm>
            <a:off x="5389098" y="2209800"/>
            <a:ext cx="3429000" cy="4267200"/>
          </a:xfrm>
        </p:spPr>
        <p:txBody>
          <a:bodyPr>
            <a:noAutofit/>
          </a:bodyPr>
          <a:lstStyle/>
          <a:p>
            <a:r>
              <a:rPr lang="en-US" sz="2000" dirty="0" smtClean="0">
                <a:solidFill>
                  <a:srgbClr val="000000"/>
                </a:solidFill>
                <a:latin typeface="Arial" charset="0"/>
              </a:rPr>
              <a:t>This </a:t>
            </a:r>
            <a:r>
              <a:rPr lang="en-US" sz="2000" dirty="0">
                <a:solidFill>
                  <a:srgbClr val="000000"/>
                </a:solidFill>
                <a:latin typeface="Arial" charset="0"/>
              </a:rPr>
              <a:t>graph shows how completely the American shipping boom was tied to European events. </a:t>
            </a:r>
            <a:r>
              <a:rPr lang="en-US" sz="2000" dirty="0" smtClean="0">
                <a:solidFill>
                  <a:srgbClr val="000000"/>
                </a:solidFill>
                <a:latin typeface="Arial" charset="0"/>
              </a:rPr>
              <a:t>Exports</a:t>
            </a:r>
            <a:r>
              <a:rPr lang="en-US" sz="2000" dirty="0">
                <a:solidFill>
                  <a:srgbClr val="000000"/>
                </a:solidFill>
                <a:latin typeface="Arial" charset="0"/>
              </a:rPr>
              <a:t> </a:t>
            </a:r>
            <a:r>
              <a:rPr lang="en-US" sz="2000" dirty="0" smtClean="0">
                <a:solidFill>
                  <a:srgbClr val="000000"/>
                </a:solidFill>
                <a:latin typeface="Arial" charset="0"/>
              </a:rPr>
              <a:t>surged </a:t>
            </a:r>
            <a:r>
              <a:rPr lang="en-US" sz="2000" dirty="0">
                <a:solidFill>
                  <a:srgbClr val="000000"/>
                </a:solidFill>
                <a:latin typeface="Arial" charset="0"/>
              </a:rPr>
              <a:t>when Britain and France were at war and America could take advantage of its neutral status. Exports slumped in the brief period of European peace from1803 to 1805 and plunged following the Embargo Act of 1807 and the outbreak of the War of 1812. </a:t>
            </a:r>
          </a:p>
        </p:txBody>
      </p:sp>
      <p:pic>
        <p:nvPicPr>
          <p:cNvPr id="18" name="Picture 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983" r="3983"/>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09600" y="5562600"/>
            <a:ext cx="4419600" cy="400110"/>
          </a:xfrm>
          <a:prstGeom prst="rect">
            <a:avLst/>
          </a:prstGeom>
        </p:spPr>
        <p:txBody>
          <a:bodyPr wrap="square">
            <a:spAutoFit/>
          </a:bodyPr>
          <a:lstStyle/>
          <a:p>
            <a:pPr algn="ctr"/>
            <a:r>
              <a:rPr lang="en-US" sz="2000" b="1" dirty="0">
                <a:solidFill>
                  <a:srgbClr val="000000"/>
                </a:solidFill>
              </a:rPr>
              <a:t>American Export Trade, 1790–1815 </a:t>
            </a:r>
            <a:endParaRPr lang="en-US" sz="2000" dirty="0"/>
          </a:p>
        </p:txBody>
      </p:sp>
    </p:spTree>
    <p:extLst>
      <p:ext uri="{BB962C8B-B14F-4D97-AF65-F5344CB8AC3E}">
        <p14:creationId xmlns:p14="http://schemas.microsoft.com/office/powerpoint/2010/main" val="6299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a:xfrm>
            <a:off x="457200" y="0"/>
            <a:ext cx="7239000" cy="1143000"/>
          </a:xfrm>
          <a:noFill/>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p>
            <a:r>
              <a:rPr lang="en-US" sz="3600" cap="none" smtClean="0">
                <a:ln>
                  <a:noFill/>
                </a:ln>
                <a:solidFill>
                  <a:schemeClr val="tx1"/>
                </a:solidFill>
              </a:rPr>
              <a:t>Hamilton’s Financial Plan</a:t>
            </a:r>
          </a:p>
        </p:txBody>
      </p:sp>
      <p:sp>
        <p:nvSpPr>
          <p:cNvPr id="27651" name="Rectangle 3"/>
          <p:cNvSpPr>
            <a:spLocks noGrp="1"/>
          </p:cNvSpPr>
          <p:nvPr>
            <p:ph type="body" idx="1"/>
          </p:nvPr>
        </p:nvSpPr>
        <p:spPr>
          <a:xfrm>
            <a:off x="228600" y="1295400"/>
            <a:ext cx="7696200" cy="4846638"/>
          </a:xfrm>
        </p:spPr>
        <p:txBody>
          <a:bodyPr/>
          <a:lstStyle/>
          <a:p>
            <a:pPr eaLnBrk="1" hangingPunct="1">
              <a:spcBef>
                <a:spcPct val="0"/>
              </a:spcBef>
            </a:pPr>
            <a:r>
              <a:rPr lang="en-US" sz="2400" dirty="0" smtClean="0"/>
              <a:t>Revolution left America in severe financial debt</a:t>
            </a:r>
          </a:p>
          <a:p>
            <a:pPr eaLnBrk="1" hangingPunct="1">
              <a:spcBef>
                <a:spcPct val="0"/>
              </a:spcBef>
            </a:pPr>
            <a:r>
              <a:rPr lang="en-US" sz="2400" dirty="0" smtClean="0"/>
              <a:t>Alexander Hamilton’s economic philosophy</a:t>
            </a:r>
          </a:p>
          <a:p>
            <a:pPr lvl="2" eaLnBrk="1" hangingPunct="1">
              <a:spcBef>
                <a:spcPct val="0"/>
              </a:spcBef>
            </a:pPr>
            <a:r>
              <a:rPr lang="en-US" i="1" dirty="0" smtClean="0"/>
              <a:t>Report on Public Credit </a:t>
            </a:r>
            <a:r>
              <a:rPr lang="en-US" dirty="0" smtClean="0"/>
              <a:t>(1790)</a:t>
            </a:r>
          </a:p>
          <a:p>
            <a:pPr lvl="3" eaLnBrk="1" hangingPunct="1">
              <a:spcBef>
                <a:spcPct val="0"/>
              </a:spcBef>
            </a:pPr>
            <a:r>
              <a:rPr lang="en-US" sz="1800" dirty="0" smtClean="0"/>
              <a:t>Fiscal policies to favor the wealthy </a:t>
            </a:r>
            <a:r>
              <a:rPr lang="en-US" sz="1800" dirty="0" smtClean="0">
                <a:latin typeface="Wingdings"/>
                <a:ea typeface="Wingdings"/>
                <a:cs typeface="Wingdings"/>
                <a:sym typeface="Wingdings"/>
              </a:rPr>
              <a:t></a:t>
            </a:r>
            <a:r>
              <a:rPr lang="en-US" sz="1800" dirty="0" smtClean="0">
                <a:ea typeface="Wingdings"/>
                <a:cs typeface="Wingdings"/>
                <a:sym typeface="Wingdings"/>
              </a:rPr>
              <a:t> lend $ to the government </a:t>
            </a:r>
            <a:r>
              <a:rPr lang="en-US" sz="1800" dirty="0">
                <a:latin typeface="Wingdings"/>
                <a:ea typeface="Wingdings"/>
                <a:cs typeface="Wingdings"/>
                <a:sym typeface="Wingdings"/>
              </a:rPr>
              <a:t></a:t>
            </a:r>
            <a:r>
              <a:rPr lang="en-US" sz="1800" dirty="0" smtClean="0">
                <a:ea typeface="Wingdings"/>
                <a:cs typeface="Wingdings"/>
                <a:sym typeface="Wingdings"/>
              </a:rPr>
              <a:t> $ would trickle down to the masses</a:t>
            </a:r>
            <a:endParaRPr lang="en-US" sz="1800" dirty="0" smtClean="0"/>
          </a:p>
          <a:p>
            <a:pPr lvl="2" eaLnBrk="1" hangingPunct="1">
              <a:spcBef>
                <a:spcPct val="0"/>
              </a:spcBef>
            </a:pPr>
            <a:r>
              <a:rPr lang="en-US" i="1" dirty="0" smtClean="0"/>
              <a:t>Report on Manufactures</a:t>
            </a:r>
            <a:r>
              <a:rPr lang="en-US" dirty="0" smtClean="0"/>
              <a:t> (1791)</a:t>
            </a:r>
          </a:p>
          <a:p>
            <a:pPr lvl="3" eaLnBrk="1" hangingPunct="1">
              <a:spcBef>
                <a:spcPct val="0"/>
              </a:spcBef>
            </a:pPr>
            <a:r>
              <a:rPr lang="en-US" sz="1800" dirty="0" smtClean="0"/>
              <a:t>Advocated promotion of a factory system in U.S. so the nation could exploit its national resources and strengthen capitalism.</a:t>
            </a:r>
          </a:p>
          <a:p>
            <a:pPr eaLnBrk="1" hangingPunct="1">
              <a:spcBef>
                <a:spcPct val="0"/>
              </a:spcBef>
            </a:pPr>
            <a:r>
              <a:rPr lang="en-US" sz="2400" dirty="0" smtClean="0"/>
              <a:t>Hamilton’s financial plan became the cornerstone of America's financial system</a:t>
            </a:r>
          </a:p>
        </p:txBody>
      </p:sp>
      <p:pic>
        <p:nvPicPr>
          <p:cNvPr id="27652" name="Picture 5" descr="credit_card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Factory_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4724400"/>
            <a:ext cx="27432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http://shirtshovel.com/products/politics/burrnd-434.jpg">
            <a:hlinkClick r:id="rId4"/>
          </p:cNvPr>
          <p:cNvPicPr>
            <a:picLocks noChangeAspect="1" noChangeArrowheads="1"/>
          </p:cNvPicPr>
          <p:nvPr/>
        </p:nvPicPr>
        <p:blipFill>
          <a:blip r:embed="rId5" cstate="print">
            <a:extLst/>
          </a:blip>
          <a:srcRect l="12903" r="15207"/>
          <a:stretch>
            <a:fillRect/>
          </a:stretch>
        </p:blipFill>
        <p:spPr bwMode="auto">
          <a:xfrm rot="625808">
            <a:off x="6553200" y="4419600"/>
            <a:ext cx="2366682" cy="2199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10816</TotalTime>
  <Words>2277</Words>
  <Application>Microsoft Office PowerPoint</Application>
  <PresentationFormat>On-screen Show (4:3)</PresentationFormat>
  <Paragraphs>372</Paragraphs>
  <Slides>51</Slides>
  <Notes>7</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Opulent</vt:lpstr>
      <vt:lpstr>Default Design</vt:lpstr>
      <vt:lpstr>Bell Ringer</vt:lpstr>
      <vt:lpstr>Precedents of Presidents</vt:lpstr>
      <vt:lpstr>Lies My Teacher Told Me</vt:lpstr>
      <vt:lpstr>Presidential Precedent</vt:lpstr>
      <vt:lpstr>Bill of Rights</vt:lpstr>
      <vt:lpstr>Judiciary Act of 1789</vt:lpstr>
      <vt:lpstr>Washington’s Foreign Policy</vt:lpstr>
      <vt:lpstr>Effects of Foreign Trade on U.S. Economy</vt:lpstr>
      <vt:lpstr>Hamilton’s Financial Plan</vt:lpstr>
      <vt:lpstr>Memory Aid for Hamilton’s Financial Plan:</vt:lpstr>
      <vt:lpstr>Hamilton’s Financial Plan</vt:lpstr>
      <vt:lpstr>Assumption of State Debt</vt:lpstr>
      <vt:lpstr>Funding At Par</vt:lpstr>
      <vt:lpstr>Tariffs and Excise Taxes</vt:lpstr>
      <vt:lpstr>Bank of the United States (BUS)</vt:lpstr>
      <vt:lpstr>Bank of the United States</vt:lpstr>
      <vt:lpstr>The First Political Parties</vt:lpstr>
      <vt:lpstr>The Whiskey Rebellion</vt:lpstr>
      <vt:lpstr>Adios Washington!</vt:lpstr>
      <vt:lpstr>George Washington</vt:lpstr>
      <vt:lpstr>John Adams</vt:lpstr>
      <vt:lpstr>Adams’ Administration</vt:lpstr>
      <vt:lpstr>The XYZ Affair</vt:lpstr>
      <vt:lpstr>Alien and Sedition Acts</vt:lpstr>
      <vt:lpstr>Virginia and Kentucky Resolutions</vt:lpstr>
      <vt:lpstr>John Adams</vt:lpstr>
      <vt:lpstr>Musical Interludes</vt:lpstr>
      <vt:lpstr>Bell Ringer</vt:lpstr>
      <vt:lpstr>Bell Ringer</vt:lpstr>
      <vt:lpstr>Thomas Jefferson</vt:lpstr>
      <vt:lpstr>PowerPoint Presentation</vt:lpstr>
      <vt:lpstr>Election of 1800</vt:lpstr>
      <vt:lpstr>Election of 1800</vt:lpstr>
      <vt:lpstr>Revolution of 1800</vt:lpstr>
      <vt:lpstr>Changes made by Jefferson</vt:lpstr>
      <vt:lpstr>Judiciary Jumble</vt:lpstr>
      <vt:lpstr>The Most Important Case</vt:lpstr>
      <vt:lpstr>The Marshall Court</vt:lpstr>
      <vt:lpstr>The loui$iana Pur¢ha$e</vt:lpstr>
      <vt:lpstr>PowerPoint Presentation</vt:lpstr>
      <vt:lpstr>Mixed Reactions on Louisiana</vt:lpstr>
      <vt:lpstr>Lewis and Clark… and Sacagawea too!</vt:lpstr>
      <vt:lpstr>The Burr Conspiracy</vt:lpstr>
      <vt:lpstr>PowerPoint Presentation</vt:lpstr>
      <vt:lpstr>Jefferson’s Foreign Policy</vt:lpstr>
      <vt:lpstr>The Barbary Wars</vt:lpstr>
      <vt:lpstr>PowerPoint Presentation</vt:lpstr>
      <vt:lpstr>Jefferson’s foreign policy </vt:lpstr>
      <vt:lpstr>Jefferson’s Foreign Policy</vt:lpstr>
      <vt:lpstr>PowerPoint Presentation</vt:lpstr>
      <vt:lpstr>Thomas Jefferson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tshaddox</dc:creator>
  <cp:lastModifiedBy>David</cp:lastModifiedBy>
  <cp:revision>137</cp:revision>
  <dcterms:created xsi:type="dcterms:W3CDTF">2010-09-15T21:33:46Z</dcterms:created>
  <dcterms:modified xsi:type="dcterms:W3CDTF">2019-08-01T23:15:56Z</dcterms:modified>
</cp:coreProperties>
</file>