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2" r:id="rId5"/>
    <p:sldId id="291" r:id="rId6"/>
    <p:sldId id="260" r:id="rId7"/>
    <p:sldId id="264" r:id="rId8"/>
    <p:sldId id="265" r:id="rId9"/>
    <p:sldId id="266" r:id="rId10"/>
    <p:sldId id="267" r:id="rId11"/>
    <p:sldId id="285" r:id="rId12"/>
    <p:sldId id="261" r:id="rId13"/>
    <p:sldId id="263" r:id="rId14"/>
    <p:sldId id="269" r:id="rId15"/>
    <p:sldId id="270" r:id="rId16"/>
    <p:sldId id="268" r:id="rId17"/>
    <p:sldId id="272" r:id="rId18"/>
    <p:sldId id="281" r:id="rId19"/>
    <p:sldId id="282" r:id="rId20"/>
    <p:sldId id="277" r:id="rId21"/>
    <p:sldId id="278" r:id="rId22"/>
    <p:sldId id="279"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2D3"/>
    <a:srgbClr val="EAD5C0"/>
    <a:srgbClr val="FFE6CD"/>
    <a:srgbClr val="EEDCCA"/>
    <a:srgbClr val="E2C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120" y="-72"/>
      </p:cViewPr>
      <p:guideLst>
        <p:guide orient="horz" pos="2160"/>
        <p:guide pos="2880"/>
      </p:guideLst>
    </p:cSldViewPr>
  </p:slideViewPr>
  <p:notesTextViewPr>
    <p:cViewPr>
      <p:scale>
        <a:sx n="1" d="1"/>
        <a:sy n="1" d="1"/>
      </p:scale>
      <p:origin x="0" y="0"/>
    </p:cViewPr>
  </p:notesTextViewPr>
  <p:sorterViewPr>
    <p:cViewPr>
      <p:scale>
        <a:sx n="100" d="100"/>
        <a:sy n="100" d="100"/>
      </p:scale>
      <p:origin x="0" y="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6E3C5-9956-4AB4-8866-8AA4E5DBE8B7}" type="datetimeFigureOut">
              <a:rPr lang="en-US" smtClean="0"/>
              <a:t>7/12/2019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ED7C65-79D3-4BCC-87C8-ED599D3B2482}" type="slidenum">
              <a:rPr lang="en-US" smtClean="0"/>
              <a:t>‹#›</a:t>
            </a:fld>
            <a:endParaRPr lang="en-US"/>
          </a:p>
        </p:txBody>
      </p:sp>
    </p:spTree>
    <p:extLst>
      <p:ext uri="{BB962C8B-B14F-4D97-AF65-F5344CB8AC3E}">
        <p14:creationId xmlns:p14="http://schemas.microsoft.com/office/powerpoint/2010/main" val="58112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2</a:t>
            </a:fld>
            <a:endParaRPr lang="en-US"/>
          </a:p>
        </p:txBody>
      </p:sp>
    </p:spTree>
    <p:extLst>
      <p:ext uri="{BB962C8B-B14F-4D97-AF65-F5344CB8AC3E}">
        <p14:creationId xmlns:p14="http://schemas.microsoft.com/office/powerpoint/2010/main" val="396412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16</a:t>
            </a:fld>
            <a:endParaRPr lang="en-US"/>
          </a:p>
        </p:txBody>
      </p:sp>
    </p:spTree>
    <p:extLst>
      <p:ext uri="{BB962C8B-B14F-4D97-AF65-F5344CB8AC3E}">
        <p14:creationId xmlns:p14="http://schemas.microsoft.com/office/powerpoint/2010/main" val="5943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21</a:t>
            </a:fld>
            <a:endParaRPr lang="en-US"/>
          </a:p>
        </p:txBody>
      </p:sp>
    </p:spTree>
    <p:extLst>
      <p:ext uri="{BB962C8B-B14F-4D97-AF65-F5344CB8AC3E}">
        <p14:creationId xmlns:p14="http://schemas.microsoft.com/office/powerpoint/2010/main" val="60802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22</a:t>
            </a:fld>
            <a:endParaRPr lang="en-US"/>
          </a:p>
        </p:txBody>
      </p:sp>
    </p:spTree>
    <p:extLst>
      <p:ext uri="{BB962C8B-B14F-4D97-AF65-F5344CB8AC3E}">
        <p14:creationId xmlns:p14="http://schemas.microsoft.com/office/powerpoint/2010/main" val="104406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3</a:t>
            </a:fld>
            <a:endParaRPr lang="en-US"/>
          </a:p>
        </p:txBody>
      </p:sp>
    </p:spTree>
    <p:extLst>
      <p:ext uri="{BB962C8B-B14F-4D97-AF65-F5344CB8AC3E}">
        <p14:creationId xmlns:p14="http://schemas.microsoft.com/office/powerpoint/2010/main" val="159830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5</a:t>
            </a:fld>
            <a:endParaRPr lang="en-US"/>
          </a:p>
        </p:txBody>
      </p:sp>
    </p:spTree>
    <p:extLst>
      <p:ext uri="{BB962C8B-B14F-4D97-AF65-F5344CB8AC3E}">
        <p14:creationId xmlns:p14="http://schemas.microsoft.com/office/powerpoint/2010/main" val="207112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6</a:t>
            </a:fld>
            <a:endParaRPr lang="en-US"/>
          </a:p>
        </p:txBody>
      </p:sp>
    </p:spTree>
    <p:extLst>
      <p:ext uri="{BB962C8B-B14F-4D97-AF65-F5344CB8AC3E}">
        <p14:creationId xmlns:p14="http://schemas.microsoft.com/office/powerpoint/2010/main" val="163527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7</a:t>
            </a:fld>
            <a:endParaRPr lang="en-US"/>
          </a:p>
        </p:txBody>
      </p:sp>
    </p:spTree>
    <p:extLst>
      <p:ext uri="{BB962C8B-B14F-4D97-AF65-F5344CB8AC3E}">
        <p14:creationId xmlns:p14="http://schemas.microsoft.com/office/powerpoint/2010/main" val="412536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8</a:t>
            </a:fld>
            <a:endParaRPr lang="en-US"/>
          </a:p>
        </p:txBody>
      </p:sp>
    </p:spTree>
    <p:extLst>
      <p:ext uri="{BB962C8B-B14F-4D97-AF65-F5344CB8AC3E}">
        <p14:creationId xmlns:p14="http://schemas.microsoft.com/office/powerpoint/2010/main" val="192112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9</a:t>
            </a:fld>
            <a:endParaRPr lang="en-US"/>
          </a:p>
        </p:txBody>
      </p:sp>
    </p:spTree>
    <p:extLst>
      <p:ext uri="{BB962C8B-B14F-4D97-AF65-F5344CB8AC3E}">
        <p14:creationId xmlns:p14="http://schemas.microsoft.com/office/powerpoint/2010/main" val="113889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10</a:t>
            </a:fld>
            <a:endParaRPr lang="en-US"/>
          </a:p>
        </p:txBody>
      </p:sp>
    </p:spTree>
    <p:extLst>
      <p:ext uri="{BB962C8B-B14F-4D97-AF65-F5344CB8AC3E}">
        <p14:creationId xmlns:p14="http://schemas.microsoft.com/office/powerpoint/2010/main" val="419343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928589-CD12-45D6-B4E7-46314CD034F8}" type="slidenum">
              <a:rPr lang="en-US" smtClean="0"/>
              <a:pPr/>
              <a:t>14</a:t>
            </a:fld>
            <a:endParaRPr lang="en-US"/>
          </a:p>
        </p:txBody>
      </p:sp>
    </p:spTree>
    <p:extLst>
      <p:ext uri="{BB962C8B-B14F-4D97-AF65-F5344CB8AC3E}">
        <p14:creationId xmlns:p14="http://schemas.microsoft.com/office/powerpoint/2010/main" val="77087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2AE7B61-E8B0-46F0-AB3F-3E1E6ADF4B2E}" type="datetimeFigureOut">
              <a:rPr lang="en-US" smtClean="0"/>
              <a:t>7/12/2019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E7B61-E8B0-46F0-AB3F-3E1E6ADF4B2E}"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E7B61-E8B0-46F0-AB3F-3E1E6ADF4B2E}"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AE7B61-E8B0-46F0-AB3F-3E1E6ADF4B2E}"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AE7B61-E8B0-46F0-AB3F-3E1E6ADF4B2E}"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AE7B61-E8B0-46F0-AB3F-3E1E6ADF4B2E}"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2AE7B61-E8B0-46F0-AB3F-3E1E6ADF4B2E}" type="datetimeFigureOut">
              <a:rPr lang="en-US" smtClean="0"/>
              <a:t>7/12/2019</a:t>
            </a:fld>
            <a:endParaRPr lang="en-US"/>
          </a:p>
        </p:txBody>
      </p:sp>
      <p:sp>
        <p:nvSpPr>
          <p:cNvPr id="27" name="Slide Number Placeholder 26"/>
          <p:cNvSpPr>
            <a:spLocks noGrp="1"/>
          </p:cNvSpPr>
          <p:nvPr>
            <p:ph type="sldNum" sz="quarter" idx="11"/>
          </p:nvPr>
        </p:nvSpPr>
        <p:spPr/>
        <p:txBody>
          <a:bodyPr rtlCol="0"/>
          <a:lstStyle/>
          <a:p>
            <a:fld id="{2AB588D6-3F63-459B-9629-957A79A104DC}"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2AE7B61-E8B0-46F0-AB3F-3E1E6ADF4B2E}" type="datetimeFigureOut">
              <a:rPr lang="en-US" smtClean="0"/>
              <a:t>7/12/2019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E7B61-E8B0-46F0-AB3F-3E1E6ADF4B2E}" type="datetimeFigureOut">
              <a:rPr lang="en-US" smtClean="0"/>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AE7B61-E8B0-46F0-AB3F-3E1E6ADF4B2E}"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AE7B61-E8B0-46F0-AB3F-3E1E6ADF4B2E}"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588D6-3F63-459B-9629-957A79A104D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2AE7B61-E8B0-46F0-AB3F-3E1E6ADF4B2E}" type="datetimeFigureOut">
              <a:rPr lang="en-US" smtClean="0"/>
              <a:t>7/12/2019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AB588D6-3F63-459B-9629-957A79A104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jYyttEu_NL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PTcVNuNX8yY&amp;feature=channe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youtube.com/watch?v=WIPsYnUw7rI"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BqpJvey-7-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jYyttEu_NL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uZfRaWAtBV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Revolution Begins!</a:t>
            </a:r>
            <a:endParaRPr lang="en-US" dirty="0"/>
          </a:p>
        </p:txBody>
      </p:sp>
      <p:sp>
        <p:nvSpPr>
          <p:cNvPr id="4" name="Text Placeholder 3"/>
          <p:cNvSpPr>
            <a:spLocks noGrp="1"/>
          </p:cNvSpPr>
          <p:nvPr>
            <p:ph type="body" idx="1"/>
          </p:nvPr>
        </p:nvSpPr>
        <p:spPr/>
        <p:txBody>
          <a:bodyPr/>
          <a:lstStyle/>
          <a:p>
            <a:r>
              <a:rPr lang="en-US" dirty="0" smtClean="0"/>
              <a:t>The Shot Heard ‘Round the World</a:t>
            </a:r>
            <a:endParaRPr lang="en-US" dirty="0"/>
          </a:p>
        </p:txBody>
      </p:sp>
    </p:spTree>
    <p:extLst>
      <p:ext uri="{BB962C8B-B14F-4D97-AF65-F5344CB8AC3E}">
        <p14:creationId xmlns:p14="http://schemas.microsoft.com/office/powerpoint/2010/main" val="357722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chemeClr val="bg1"/>
                </a:solidFill>
                <a:effectLst>
                  <a:outerShdw blurRad="38100" dist="38100" dir="2700000" algn="tl">
                    <a:srgbClr val="C0C0C0"/>
                  </a:outerShdw>
                </a:effectLst>
                <a:latin typeface="Copperplate Gothic Bold" pitchFamily="34" charset="0"/>
              </a:rPr>
              <a:t>Declaration of Independence</a:t>
            </a:r>
          </a:p>
        </p:txBody>
      </p:sp>
      <p:sp>
        <p:nvSpPr>
          <p:cNvPr id="4" name="Content Placeholder 3"/>
          <p:cNvSpPr>
            <a:spLocks noGrp="1"/>
          </p:cNvSpPr>
          <p:nvPr>
            <p:ph idx="1"/>
          </p:nvPr>
        </p:nvSpPr>
        <p:spPr/>
        <p:txBody>
          <a:bodyPr/>
          <a:lstStyle/>
          <a:p>
            <a:endParaRPr lang="en-US"/>
          </a:p>
        </p:txBody>
      </p:sp>
      <p:pic>
        <p:nvPicPr>
          <p:cNvPr id="30724" name="Picture 4" descr="signers-of-declaration-of-independenc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 y="956736"/>
            <a:ext cx="9208912" cy="590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67000" y="956736"/>
            <a:ext cx="6320320" cy="1569660"/>
          </a:xfrm>
          <a:prstGeom prst="rect">
            <a:avLst/>
          </a:prstGeom>
          <a:noFill/>
        </p:spPr>
        <p:txBody>
          <a:bodyPr wrap="none">
            <a:spAutoFit/>
          </a:bodyPr>
          <a:lstStyle/>
          <a:p>
            <a:pPr algn="ctr">
              <a:defRPr/>
            </a:pPr>
            <a:r>
              <a:rPr lang="en-US" sz="9600"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Constantia" pitchFamily="18" charset="0"/>
              </a:rPr>
              <a:t>July 4, 1776</a:t>
            </a:r>
            <a:endParaRPr lang="en-US" sz="9600" b="1" spc="50" dirty="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latin typeface="Constantia" pitchFamily="18" charset="0"/>
            </a:endParaRPr>
          </a:p>
        </p:txBody>
      </p:sp>
    </p:spTree>
    <p:extLst>
      <p:ext uri="{BB962C8B-B14F-4D97-AF65-F5344CB8AC3E}">
        <p14:creationId xmlns:p14="http://schemas.microsoft.com/office/powerpoint/2010/main" val="378317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Declaration of Independence Group Challenge</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457200" y="2057400"/>
            <a:ext cx="8229600" cy="4517136"/>
          </a:xfrm>
        </p:spPr>
        <p:txBody>
          <a:bodyPr/>
          <a:lstStyle/>
          <a:p>
            <a:pPr marL="109728" indent="0">
              <a:spcAft>
                <a:spcPts val="1800"/>
              </a:spcAft>
              <a:buNone/>
            </a:pPr>
            <a:r>
              <a:rPr lang="en-US" dirty="0" smtClean="0"/>
              <a:t>Now that you have heard the Declaration of Independence in its entirety, you will now summarize its main points:</a:t>
            </a:r>
          </a:p>
          <a:p>
            <a:pPr marL="624078" indent="-514350">
              <a:buFont typeface="+mj-lt"/>
              <a:buAutoNum type="arabicPeriod"/>
            </a:pPr>
            <a:r>
              <a:rPr lang="en-US" dirty="0" smtClean="0"/>
              <a:t>List the four basic rights Americans were declaring (*Hint: Must read between the lines)</a:t>
            </a:r>
          </a:p>
          <a:p>
            <a:pPr marL="624078" indent="-514350">
              <a:buFont typeface="+mj-lt"/>
              <a:buAutoNum type="arabicPeriod"/>
            </a:pPr>
            <a:r>
              <a:rPr lang="en-US" dirty="0" smtClean="0"/>
              <a:t>Summarize the Declaration in 25 words or less.</a:t>
            </a:r>
            <a:endParaRPr lang="en-US" dirty="0"/>
          </a:p>
        </p:txBody>
      </p:sp>
    </p:spTree>
    <p:extLst>
      <p:ext uri="{BB962C8B-B14F-4D97-AF65-F5344CB8AC3E}">
        <p14:creationId xmlns:p14="http://schemas.microsoft.com/office/powerpoint/2010/main" val="21277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87" y="304800"/>
            <a:ext cx="8382000" cy="1069848"/>
          </a:xfrm>
        </p:spPr>
        <p:txBody>
          <a:bodyPr/>
          <a:lstStyle/>
          <a:p>
            <a:r>
              <a:rPr lang="en-US" dirty="0" smtClean="0"/>
              <a:t>The Matchup!</a:t>
            </a:r>
            <a:endParaRPr lang="en-US" dirty="0"/>
          </a:p>
        </p:txBody>
      </p:sp>
      <p:sp>
        <p:nvSpPr>
          <p:cNvPr id="3" name="Text Placeholder 2"/>
          <p:cNvSpPr>
            <a:spLocks noGrp="1"/>
          </p:cNvSpPr>
          <p:nvPr>
            <p:ph type="body" idx="1"/>
          </p:nvPr>
        </p:nvSpPr>
        <p:spPr/>
        <p:txBody>
          <a:bodyPr>
            <a:normAutofit fontScale="92500" lnSpcReduction="20000"/>
          </a:bodyPr>
          <a:lstStyle/>
          <a:p>
            <a:r>
              <a:rPr lang="en-US" sz="3200" dirty="0" smtClean="0">
                <a:solidFill>
                  <a:schemeClr val="tx1"/>
                </a:solidFill>
              </a:rPr>
              <a:t>Britain</a:t>
            </a:r>
            <a:endParaRPr lang="en-US" sz="3200" dirty="0">
              <a:solidFill>
                <a:schemeClr val="tx1"/>
              </a:solidFill>
            </a:endParaRPr>
          </a:p>
        </p:txBody>
      </p:sp>
      <p:sp>
        <p:nvSpPr>
          <p:cNvPr id="5" name="Text Placeholder 4"/>
          <p:cNvSpPr>
            <a:spLocks noGrp="1"/>
          </p:cNvSpPr>
          <p:nvPr>
            <p:ph type="body" sz="half" idx="3"/>
          </p:nvPr>
        </p:nvSpPr>
        <p:spPr/>
        <p:txBody>
          <a:bodyPr>
            <a:normAutofit fontScale="92500" lnSpcReduction="20000"/>
          </a:bodyPr>
          <a:lstStyle/>
          <a:p>
            <a:r>
              <a:rPr lang="en-US" sz="3200" dirty="0" smtClean="0">
                <a:solidFill>
                  <a:schemeClr val="tx1"/>
                </a:solidFill>
              </a:rPr>
              <a:t>The Colonies</a:t>
            </a:r>
            <a:endParaRPr lang="en-US" sz="3200" dirty="0">
              <a:solidFill>
                <a:schemeClr val="tx1"/>
              </a:solidFill>
            </a:endParaRPr>
          </a:p>
        </p:txBody>
      </p:sp>
      <p:sp>
        <p:nvSpPr>
          <p:cNvPr id="4" name="Content Placeholder 3"/>
          <p:cNvSpPr>
            <a:spLocks noGrp="1"/>
          </p:cNvSpPr>
          <p:nvPr>
            <p:ph sz="quarter" idx="2"/>
          </p:nvPr>
        </p:nvSpPr>
        <p:spPr/>
        <p:txBody>
          <a:bodyPr>
            <a:noAutofit/>
          </a:bodyPr>
          <a:lstStyle/>
          <a:p>
            <a:pPr marL="342900" lvl="1" indent="-342900">
              <a:buClr>
                <a:schemeClr val="accent1"/>
              </a:buClr>
              <a:buSzPct val="75000"/>
              <a:buFont typeface="Wingdings" pitchFamily="2" charset="2"/>
              <a:buChar char=""/>
            </a:pPr>
            <a:r>
              <a:rPr lang="en-US" sz="2400" dirty="0" smtClean="0">
                <a:solidFill>
                  <a:schemeClr val="tx1"/>
                </a:solidFill>
              </a:rPr>
              <a:t>Best trained, best equipped army and navy on Earth</a:t>
            </a:r>
          </a:p>
          <a:p>
            <a:pPr marL="342900" lvl="1" indent="-342900">
              <a:buClr>
                <a:schemeClr val="accent1"/>
              </a:buClr>
              <a:buSzPct val="75000"/>
              <a:buFont typeface="Wingdings" pitchFamily="2" charset="2"/>
              <a:buChar char=""/>
            </a:pPr>
            <a:r>
              <a:rPr lang="en-US" sz="2400" dirty="0" smtClean="0">
                <a:solidFill>
                  <a:schemeClr val="tx1"/>
                </a:solidFill>
              </a:rPr>
              <a:t>Immense wealth</a:t>
            </a:r>
          </a:p>
          <a:p>
            <a:pPr marL="342900" lvl="1" indent="-342900">
              <a:buClr>
                <a:schemeClr val="accent1"/>
              </a:buClr>
              <a:buSzPct val="75000"/>
              <a:buFont typeface="Wingdings" pitchFamily="2" charset="2"/>
              <a:buChar char=""/>
            </a:pPr>
            <a:r>
              <a:rPr lang="en-US" sz="2400" dirty="0" smtClean="0">
                <a:solidFill>
                  <a:schemeClr val="tx1"/>
                </a:solidFill>
              </a:rPr>
              <a:t>Estimated 50,000 American Loyalists (Tories)</a:t>
            </a:r>
          </a:p>
          <a:p>
            <a:pPr marL="342900" lvl="1" indent="-342900">
              <a:buClr>
                <a:schemeClr val="accent1"/>
              </a:buClr>
              <a:buSzPct val="75000"/>
              <a:buFont typeface="Wingdings" pitchFamily="2" charset="2"/>
              <a:buChar char=""/>
            </a:pPr>
            <a:r>
              <a:rPr lang="en-US" sz="2400" dirty="0" smtClean="0">
                <a:solidFill>
                  <a:schemeClr val="tx1"/>
                </a:solidFill>
              </a:rPr>
              <a:t>Poor officers</a:t>
            </a:r>
          </a:p>
          <a:p>
            <a:pPr marL="342900" lvl="1" indent="-342900">
              <a:buClr>
                <a:schemeClr val="accent1"/>
              </a:buClr>
              <a:buSzPct val="75000"/>
              <a:buFont typeface="Wingdings" pitchFamily="2" charset="2"/>
              <a:buChar char=""/>
            </a:pPr>
            <a:r>
              <a:rPr lang="en-US" sz="2400" dirty="0" smtClean="0">
                <a:solidFill>
                  <a:schemeClr val="tx1"/>
                </a:solidFill>
              </a:rPr>
              <a:t>Difficulty providing supplies overseas</a:t>
            </a:r>
          </a:p>
        </p:txBody>
      </p:sp>
      <p:sp>
        <p:nvSpPr>
          <p:cNvPr id="6" name="Content Placeholder 5"/>
          <p:cNvSpPr>
            <a:spLocks noGrp="1"/>
          </p:cNvSpPr>
          <p:nvPr>
            <p:ph sz="quarter" idx="4"/>
          </p:nvPr>
        </p:nvSpPr>
        <p:spPr/>
        <p:txBody>
          <a:bodyPr>
            <a:normAutofit lnSpcReduction="10000"/>
          </a:bodyPr>
          <a:lstStyle/>
          <a:p>
            <a:r>
              <a:rPr lang="en-US" sz="2400" dirty="0" smtClean="0">
                <a:solidFill>
                  <a:schemeClr val="tx1"/>
                </a:solidFill>
              </a:rPr>
              <a:t>Fighting a defensive war with home-field advantage</a:t>
            </a:r>
          </a:p>
          <a:p>
            <a:r>
              <a:rPr lang="en-US" sz="2400" dirty="0" smtClean="0">
                <a:solidFill>
                  <a:schemeClr val="tx1"/>
                </a:solidFill>
              </a:rPr>
              <a:t>Strong leadership</a:t>
            </a:r>
          </a:p>
          <a:p>
            <a:r>
              <a:rPr lang="en-US" sz="2400" dirty="0" smtClean="0">
                <a:solidFill>
                  <a:schemeClr val="tx1"/>
                </a:solidFill>
              </a:rPr>
              <a:t>Had a defined cause</a:t>
            </a:r>
          </a:p>
          <a:p>
            <a:r>
              <a:rPr lang="en-US" sz="2400" dirty="0" smtClean="0">
                <a:solidFill>
                  <a:schemeClr val="tx1"/>
                </a:solidFill>
              </a:rPr>
              <a:t>Poorly trained, poorly equipped army; no navy to speak of</a:t>
            </a:r>
          </a:p>
          <a:p>
            <a:r>
              <a:rPr lang="en-US" sz="2400" dirty="0" smtClean="0">
                <a:solidFill>
                  <a:schemeClr val="tx1"/>
                </a:solidFill>
              </a:rPr>
              <a:t>No central government; no stable economic system</a:t>
            </a:r>
          </a:p>
          <a:p>
            <a:endParaRPr lang="en-US" dirty="0">
              <a:solidFill>
                <a:schemeClr val="tx1"/>
              </a:solidFill>
            </a:endParaRPr>
          </a:p>
        </p:txBody>
      </p:sp>
      <p:pic>
        <p:nvPicPr>
          <p:cNvPr id="7" name="Picture 2" descr="C:\Users\Macie\AppData\Local\Microsoft\Windows\Temporary Internet Files\Content.IE5\AXUF7YTI\MP9004007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30" y="1252613"/>
            <a:ext cx="44196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lawyersgunsmoneyblog.com/wp-content/uploads/2012/08/american-flag-2a.jpg"/>
          <p:cNvPicPr>
            <a:picLocks noChangeAspect="1" noChangeArrowheads="1"/>
          </p:cNvPicPr>
          <p:nvPr/>
        </p:nvPicPr>
        <p:blipFill>
          <a:blip r:embed="rId3" cstate="print"/>
          <a:srcRect/>
          <a:stretch>
            <a:fillRect/>
          </a:stretch>
        </p:blipFill>
        <p:spPr bwMode="auto">
          <a:xfrm>
            <a:off x="4376991" y="1260719"/>
            <a:ext cx="4724400" cy="5334000"/>
          </a:xfrm>
          <a:prstGeom prst="rect">
            <a:avLst/>
          </a:prstGeom>
          <a:noFill/>
        </p:spPr>
      </p:pic>
    </p:spTree>
    <p:extLst>
      <p:ext uri="{BB962C8B-B14F-4D97-AF65-F5344CB8AC3E}">
        <p14:creationId xmlns:p14="http://schemas.microsoft.com/office/powerpoint/2010/main" val="282980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7"/>
                                        </p:tgtEl>
                                        <p:attrNameLst>
                                          <p:attrName>style.opacity</p:attrName>
                                        </p:attrNameLst>
                                      </p:cBhvr>
                                      <p:to>
                                        <p:strVal val="0.25"/>
                                      </p:to>
                                    </p:set>
                                    <p:animEffect filter="image" prLst="opacity: 0.25">
                                      <p:cBhvr rctx="IE">
                                        <p:cTn id="7" dur="indefinite"/>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8"/>
                                        </p:tgtEl>
                                        <p:attrNameLst>
                                          <p:attrName>style.opacity</p:attrName>
                                        </p:attrNameLst>
                                      </p:cBhvr>
                                      <p:to>
                                        <p:strVal val="0.25"/>
                                      </p:to>
                                    </p:set>
                                    <p:animEffect filter="image" prLst="opacity: 0.25">
                                      <p:cBhvr rctx="IE">
                                        <p:cTn id="12"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pPr eaLnBrk="1" hangingPunct="1">
              <a:defRPr/>
            </a:pPr>
            <a:r>
              <a:rPr lang="en-US" dirty="0" smtClean="0">
                <a:solidFill>
                  <a:schemeClr val="accent2"/>
                </a:solidFill>
                <a:effectLst/>
              </a:rPr>
              <a:t>The Early War</a:t>
            </a:r>
          </a:p>
        </p:txBody>
      </p:sp>
      <p:sp>
        <p:nvSpPr>
          <p:cNvPr id="3" name="Content Placeholder 2"/>
          <p:cNvSpPr>
            <a:spLocks noGrp="1"/>
          </p:cNvSpPr>
          <p:nvPr>
            <p:ph idx="1"/>
          </p:nvPr>
        </p:nvSpPr>
        <p:spPr>
          <a:xfrm>
            <a:off x="304800" y="1600200"/>
            <a:ext cx="5105400" cy="4953000"/>
          </a:xfrm>
          <a:noFill/>
        </p:spPr>
        <p:txBody>
          <a:bodyPr>
            <a:normAutofit/>
          </a:bodyPr>
          <a:lstStyle/>
          <a:p>
            <a:pPr eaLnBrk="1" hangingPunct="1">
              <a:defRPr/>
            </a:pPr>
            <a:r>
              <a:rPr lang="en-US" sz="2800" dirty="0" smtClean="0"/>
              <a:t>The 2</a:t>
            </a:r>
            <a:r>
              <a:rPr lang="en-US" sz="2800" baseline="30000" dirty="0" smtClean="0"/>
              <a:t>nd</a:t>
            </a:r>
            <a:r>
              <a:rPr lang="en-US" sz="2800" dirty="0" smtClean="0"/>
              <a:t>CC took </a:t>
            </a:r>
            <a:r>
              <a:rPr lang="en-US" sz="2800" dirty="0"/>
              <a:t>measures to raise money to create an army and navy</a:t>
            </a:r>
          </a:p>
          <a:p>
            <a:pPr eaLnBrk="1" hangingPunct="1">
              <a:defRPr/>
            </a:pPr>
            <a:r>
              <a:rPr lang="en-US" sz="2800" dirty="0"/>
              <a:t>Appointed George Washington as general of the continental </a:t>
            </a:r>
            <a:r>
              <a:rPr lang="en-US" sz="2800" dirty="0" smtClean="0"/>
              <a:t>army</a:t>
            </a:r>
          </a:p>
          <a:p>
            <a:pPr>
              <a:defRPr/>
            </a:pPr>
            <a:r>
              <a:rPr lang="en-US" sz="2800" dirty="0"/>
              <a:t>The Americans took Bunker Hill, only to have the British take it in a frontal assault</a:t>
            </a:r>
          </a:p>
          <a:p>
            <a:pPr lvl="1">
              <a:defRPr/>
            </a:pPr>
            <a:r>
              <a:rPr lang="en-US" i="1" dirty="0"/>
              <a:t>“Don’t shoot until you see the whites of their eyes</a:t>
            </a:r>
            <a:r>
              <a:rPr lang="en-US" i="1" dirty="0" smtClean="0"/>
              <a:t>”</a:t>
            </a:r>
            <a:endParaRPr lang="en-US" i="1" dirty="0"/>
          </a:p>
        </p:txBody>
      </p:sp>
      <p:pic>
        <p:nvPicPr>
          <p:cNvPr id="33796" name="Picture 2" descr="File:General George Washington at Trenton by John Trumbull.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792941"/>
            <a:ext cx="3196492" cy="472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3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63880"/>
            <a:ext cx="8229600" cy="1066800"/>
          </a:xfrm>
        </p:spPr>
        <p:txBody>
          <a:bodyPr>
            <a:normAutofit/>
          </a:bodyPr>
          <a:lstStyle/>
          <a:p>
            <a:pPr eaLnBrk="1" hangingPunct="1">
              <a:defRPr/>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pperplate Gothic Bold" pitchFamily="34" charset="0"/>
              </a:rPr>
              <a:t>Friendship with France</a:t>
            </a:r>
          </a:p>
        </p:txBody>
      </p:sp>
      <p:pic>
        <p:nvPicPr>
          <p:cNvPr id="32773" name="Picture 10" descr="Benjaminfrenchcourt"/>
          <p:cNvPicPr>
            <a:picLocks noChangeAspect="1" noChangeArrowheads="1"/>
          </p:cNvPicPr>
          <p:nvPr/>
        </p:nvPicPr>
        <p:blipFill>
          <a:blip r:embed="rId3" cstate="print">
            <a:extLst/>
          </a:blip>
          <a:srcRect l="8333" r="10001"/>
          <a:stretch>
            <a:fillRect/>
          </a:stretch>
        </p:blipFill>
        <p:spPr bwMode="auto">
          <a:xfrm>
            <a:off x="228600" y="2286000"/>
            <a:ext cx="4800600" cy="42970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38916" name="WordArt 8"/>
          <p:cNvSpPr>
            <a:spLocks noChangeArrowheads="1" noChangeShapeType="1" noTextEdit="1"/>
          </p:cNvSpPr>
          <p:nvPr/>
        </p:nvSpPr>
        <p:spPr bwMode="auto">
          <a:xfrm>
            <a:off x="548640" y="1828800"/>
            <a:ext cx="4191000" cy="1752600"/>
          </a:xfrm>
          <a:prstGeom prst="rect">
            <a:avLst/>
          </a:prstGeom>
        </p:spPr>
        <p:txBody>
          <a:bodyPr wrap="none" fromWordArt="1">
            <a:prstTxWarp prst="textSlantUp">
              <a:avLst>
                <a:gd name="adj" fmla="val 32056"/>
              </a:avLst>
            </a:prstTxWarp>
          </a:bodyPr>
          <a:lstStyle/>
          <a:p>
            <a:pPr algn="ctr"/>
            <a:r>
              <a:rPr lang="en-US" sz="3600" b="1" kern="1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rPr>
              <a:t>The Ladies Man</a:t>
            </a:r>
          </a:p>
          <a:p>
            <a:pPr algn="ctr"/>
            <a:r>
              <a:rPr lang="en-US" sz="3600" b="1" kern="1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rPr>
              <a:t>at work!</a:t>
            </a:r>
            <a:endPar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endParaRPr>
          </a:p>
        </p:txBody>
      </p:sp>
      <p:pic>
        <p:nvPicPr>
          <p:cNvPr id="32780" name="Picture 12" descr="File:Louis16-1775.jpg"/>
          <p:cNvPicPr>
            <a:picLocks noChangeAspect="1" noChangeArrowheads="1"/>
          </p:cNvPicPr>
          <p:nvPr/>
        </p:nvPicPr>
        <p:blipFill>
          <a:blip r:embed="rId4" cstate="print">
            <a:extLst/>
          </a:blip>
          <a:srcRect/>
          <a:stretch>
            <a:fillRect/>
          </a:stretch>
        </p:blipFill>
        <p:spPr bwMode="auto">
          <a:xfrm>
            <a:off x="4890436" y="1447800"/>
            <a:ext cx="3115676" cy="3962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32778" name="Picture 10" descr="File:Marie Antoinette 1767.jpg"/>
          <p:cNvPicPr>
            <a:picLocks noChangeAspect="1" noChangeArrowheads="1"/>
          </p:cNvPicPr>
          <p:nvPr/>
        </p:nvPicPr>
        <p:blipFill>
          <a:blip r:embed="rId5" cstate="print">
            <a:extLst/>
          </a:blip>
          <a:srcRect/>
          <a:stretch>
            <a:fillRect/>
          </a:stretch>
        </p:blipFill>
        <p:spPr bwMode="auto">
          <a:xfrm>
            <a:off x="6633899" y="3733800"/>
            <a:ext cx="2347722"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extLst>
      <p:ext uri="{BB962C8B-B14F-4D97-AF65-F5344CB8AC3E}">
        <p14:creationId xmlns:p14="http://schemas.microsoft.com/office/powerpoint/2010/main" val="374837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ile:Washington Crossing the Delaware by Emanuel Leutze, MMA-NYC, 1851.jpg"/>
          <p:cNvPicPr>
            <a:picLocks noChangeAspect="1" noChangeArrowheads="1"/>
          </p:cNvPicPr>
          <p:nvPr/>
        </p:nvPicPr>
        <p:blipFill>
          <a:blip r:embed="rId2" cstate="print"/>
          <a:srcRect l="10367" r="11438"/>
          <a:stretch>
            <a:fillRect/>
          </a:stretch>
        </p:blipFill>
        <p:spPr bwMode="auto">
          <a:xfrm>
            <a:off x="0" y="15875"/>
            <a:ext cx="9144000" cy="6842125"/>
          </a:xfrm>
          <a:prstGeom prst="rect">
            <a:avLst/>
          </a:prstGeom>
          <a:noFill/>
          <a:ln w="9525">
            <a:noFill/>
            <a:miter lim="800000"/>
            <a:headEnd/>
            <a:tailEnd/>
          </a:ln>
        </p:spPr>
      </p:pic>
      <p:sp>
        <p:nvSpPr>
          <p:cNvPr id="2" name="Title 1"/>
          <p:cNvSpPr>
            <a:spLocks noGrp="1"/>
          </p:cNvSpPr>
          <p:nvPr>
            <p:ph type="title" idx="4294967295"/>
          </p:nvPr>
        </p:nvSpPr>
        <p:spPr>
          <a:xfrm>
            <a:off x="152400" y="274638"/>
            <a:ext cx="8077200" cy="1143000"/>
          </a:xfrm>
        </p:spPr>
        <p:txBody>
          <a:bodyPr>
            <a:normAutofit/>
          </a:bodyPr>
          <a:lstStyle/>
          <a:p>
            <a:pPr eaLnBrk="1" hangingPunct="1">
              <a:defRPr/>
            </a:pPr>
            <a:r>
              <a:rPr lang="en-US" b="1" dirty="0" smtClean="0">
                <a:solidFill>
                  <a:schemeClr val="bg1"/>
                </a:solidFill>
                <a:effectLst>
                  <a:outerShdw blurRad="38100" dist="38100" dir="2700000" algn="tl">
                    <a:srgbClr val="C0C0C0"/>
                  </a:outerShdw>
                </a:effectLst>
                <a:latin typeface="Copperplate Gothic Bold" pitchFamily="34" charset="0"/>
              </a:rPr>
              <a:t>Genius George</a:t>
            </a:r>
          </a:p>
        </p:txBody>
      </p:sp>
      <p:sp>
        <p:nvSpPr>
          <p:cNvPr id="3" name="Content Placeholder 2"/>
          <p:cNvSpPr>
            <a:spLocks noGrp="1"/>
          </p:cNvSpPr>
          <p:nvPr>
            <p:ph idx="4294967295"/>
          </p:nvPr>
        </p:nvSpPr>
        <p:spPr>
          <a:xfrm>
            <a:off x="4953000" y="1371600"/>
            <a:ext cx="4191000" cy="4953000"/>
          </a:xfrm>
          <a:solidFill>
            <a:srgbClr val="EEDCCA">
              <a:alpha val="75000"/>
            </a:srgbClr>
          </a:solidFill>
        </p:spPr>
        <p:txBody>
          <a:bodyPr>
            <a:noAutofit/>
          </a:bodyPr>
          <a:lstStyle/>
          <a:p>
            <a:pPr eaLnBrk="1" hangingPunct="1">
              <a:defRPr/>
            </a:pPr>
            <a:r>
              <a:rPr lang="en-US" sz="2600" b="1" dirty="0" smtClean="0">
                <a:solidFill>
                  <a:schemeClr val="tx2">
                    <a:lumMod val="50000"/>
                  </a:schemeClr>
                </a:solidFill>
                <a:latin typeface="Century" pitchFamily="18" charset="0"/>
              </a:rPr>
              <a:t>December 26, 1776 – Washington surprises the Hessians at Trenton after crossing the icy Delaware</a:t>
            </a:r>
          </a:p>
          <a:p>
            <a:pPr eaLnBrk="1" hangingPunct="1">
              <a:defRPr/>
            </a:pPr>
            <a:r>
              <a:rPr lang="en-US" sz="2600" b="1" dirty="0" smtClean="0">
                <a:solidFill>
                  <a:schemeClr val="tx2">
                    <a:lumMod val="50000"/>
                  </a:schemeClr>
                </a:solidFill>
                <a:latin typeface="Century" pitchFamily="18" charset="0"/>
              </a:rPr>
              <a:t>A week later, Americans scored another victory at Princeton after leaving their campfires burning as a distraction for the British</a:t>
            </a:r>
          </a:p>
        </p:txBody>
      </p:sp>
    </p:spTree>
    <p:extLst>
      <p:ext uri="{BB962C8B-B14F-4D97-AF65-F5344CB8AC3E}">
        <p14:creationId xmlns:p14="http://schemas.microsoft.com/office/powerpoint/2010/main" val="147315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066"/>
          <a:stretch>
            <a:fillRect/>
          </a:stretch>
        </p:blipFill>
        <p:spPr bwMode="auto">
          <a:xfrm>
            <a:off x="-30480" y="1143000"/>
            <a:ext cx="9193256" cy="504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79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blogoehlert.typepad.com/photos/uncategorized/2008/07/04/valleyforge.jpg"/>
          <p:cNvPicPr>
            <a:picLocks noChangeAspect="1" noChangeArrowheads="1"/>
          </p:cNvPicPr>
          <p:nvPr/>
        </p:nvPicPr>
        <p:blipFill>
          <a:blip r:embed="rId2" cstate="print"/>
          <a:srcRect l="23286" r="2272"/>
          <a:stretch>
            <a:fillRect/>
          </a:stretch>
        </p:blipFill>
        <p:spPr bwMode="auto">
          <a:xfrm>
            <a:off x="0" y="22225"/>
            <a:ext cx="9144000" cy="6835775"/>
          </a:xfrm>
          <a:prstGeom prst="rect">
            <a:avLst/>
          </a:prstGeom>
          <a:noFill/>
          <a:ln w="9525">
            <a:noFill/>
            <a:miter lim="800000"/>
            <a:headEnd/>
            <a:tailEnd/>
          </a:ln>
        </p:spPr>
      </p:pic>
      <p:sp>
        <p:nvSpPr>
          <p:cNvPr id="2" name="Title 1"/>
          <p:cNvSpPr>
            <a:spLocks noGrp="1"/>
          </p:cNvSpPr>
          <p:nvPr>
            <p:ph type="title" idx="4294967295"/>
          </p:nvPr>
        </p:nvSpPr>
        <p:spPr>
          <a:xfrm>
            <a:off x="304800" y="274638"/>
            <a:ext cx="7924800" cy="1143000"/>
          </a:xfrm>
        </p:spPr>
        <p:txBody>
          <a:bodyPr>
            <a:normAutofit/>
          </a:bodyPr>
          <a:lstStyle/>
          <a:p>
            <a:pPr eaLnBrk="1" hangingPunct="1">
              <a:defRPr/>
            </a:pPr>
            <a:r>
              <a:rPr lang="en-US" b="1" dirty="0" smtClean="0">
                <a:solidFill>
                  <a:schemeClr val="bg1"/>
                </a:solidFill>
                <a:effectLst>
                  <a:outerShdw blurRad="38100" dist="38100" dir="2700000" algn="tl">
                    <a:srgbClr val="C0C0C0"/>
                  </a:outerShdw>
                </a:effectLst>
                <a:latin typeface="Copperplate Gothic Bold" pitchFamily="34" charset="0"/>
              </a:rPr>
              <a:t>Valley Forge</a:t>
            </a:r>
          </a:p>
        </p:txBody>
      </p:sp>
      <p:sp>
        <p:nvSpPr>
          <p:cNvPr id="3" name="Content Placeholder 2"/>
          <p:cNvSpPr>
            <a:spLocks noGrp="1"/>
          </p:cNvSpPr>
          <p:nvPr>
            <p:ph idx="4294967295"/>
          </p:nvPr>
        </p:nvSpPr>
        <p:spPr>
          <a:xfrm>
            <a:off x="533400" y="1981200"/>
            <a:ext cx="8382000" cy="3962400"/>
          </a:xfrm>
          <a:solidFill>
            <a:srgbClr val="EEDCCA">
              <a:alpha val="75000"/>
            </a:srgbClr>
          </a:solidFill>
        </p:spPr>
        <p:txBody>
          <a:bodyPr>
            <a:normAutofit/>
          </a:bodyPr>
          <a:lstStyle/>
          <a:p>
            <a:pPr eaLnBrk="1" hangingPunct="1">
              <a:defRPr/>
            </a:pPr>
            <a:r>
              <a:rPr lang="en-US" sz="3600" b="1" dirty="0" smtClean="0">
                <a:solidFill>
                  <a:schemeClr val="tx2"/>
                </a:solidFill>
                <a:effectLst>
                  <a:outerShdw blurRad="38100" dist="38100" dir="2700000" algn="tl">
                    <a:srgbClr val="000000"/>
                  </a:outerShdw>
                </a:effectLst>
                <a:latin typeface="Century" pitchFamily="18" charset="0"/>
              </a:rPr>
              <a:t>Washington’s troops camped for the winter at Valley Forge</a:t>
            </a:r>
            <a:endParaRPr lang="en-US" sz="3600" b="1" dirty="0">
              <a:solidFill>
                <a:schemeClr val="tx2"/>
              </a:solidFill>
              <a:effectLst>
                <a:outerShdw blurRad="38100" dist="38100" dir="2700000" algn="tl">
                  <a:srgbClr val="000000"/>
                </a:outerShdw>
              </a:effectLst>
              <a:latin typeface="Century" pitchFamily="18" charset="0"/>
            </a:endParaRPr>
          </a:p>
          <a:p>
            <a:pPr lvl="1">
              <a:defRPr/>
            </a:pPr>
            <a:r>
              <a:rPr lang="en-US" sz="3200" b="1" dirty="0" smtClean="0">
                <a:solidFill>
                  <a:schemeClr val="tx2"/>
                </a:solidFill>
                <a:effectLst>
                  <a:outerShdw blurRad="38100" dist="38100" dir="2700000" algn="tl">
                    <a:srgbClr val="000000"/>
                  </a:outerShdw>
                </a:effectLst>
                <a:latin typeface="Century" pitchFamily="18" charset="0"/>
              </a:rPr>
              <a:t>Bitterly cold, morale and supplies were low, desertions were high</a:t>
            </a:r>
          </a:p>
          <a:p>
            <a:pPr lvl="1">
              <a:defRPr/>
            </a:pPr>
            <a:r>
              <a:rPr lang="en-US" sz="3200" b="1" dirty="0" smtClean="0">
                <a:solidFill>
                  <a:schemeClr val="tx2"/>
                </a:solidFill>
                <a:effectLst>
                  <a:outerShdw blurRad="38100" dist="38100" dir="2700000" algn="tl">
                    <a:srgbClr val="000000"/>
                  </a:outerShdw>
                </a:effectLst>
                <a:latin typeface="Century" pitchFamily="18" charset="0"/>
              </a:rPr>
              <a:t>Prussian military officer (Van Steuben</a:t>
            </a:r>
            <a:r>
              <a:rPr lang="en-US" sz="3200" b="1" dirty="0">
                <a:solidFill>
                  <a:schemeClr val="tx2"/>
                </a:solidFill>
                <a:effectLst>
                  <a:outerShdw blurRad="38100" dist="38100" dir="2700000" algn="tl">
                    <a:srgbClr val="000000"/>
                  </a:outerShdw>
                </a:effectLst>
                <a:latin typeface="Century" pitchFamily="18" charset="0"/>
              </a:rPr>
              <a:t>) </a:t>
            </a:r>
            <a:r>
              <a:rPr lang="en-US" sz="3200" b="1" dirty="0" smtClean="0">
                <a:solidFill>
                  <a:schemeClr val="tx2"/>
                </a:solidFill>
                <a:effectLst>
                  <a:outerShdw blurRad="38100" dist="38100" dir="2700000" algn="tl">
                    <a:srgbClr val="000000"/>
                  </a:outerShdw>
                </a:effectLst>
                <a:latin typeface="Century" pitchFamily="18" charset="0"/>
              </a:rPr>
              <a:t>drilled the rag-tag </a:t>
            </a:r>
            <a:r>
              <a:rPr lang="en-US" sz="3200" b="1" dirty="0">
                <a:solidFill>
                  <a:schemeClr val="tx2"/>
                </a:solidFill>
                <a:effectLst>
                  <a:outerShdw blurRad="38100" dist="38100" dir="2700000" algn="tl">
                    <a:srgbClr val="000000"/>
                  </a:outerShdw>
                </a:effectLst>
                <a:latin typeface="Century" pitchFamily="18" charset="0"/>
              </a:rPr>
              <a:t>militia into a true </a:t>
            </a:r>
            <a:r>
              <a:rPr lang="en-US" sz="3200" b="1" dirty="0" smtClean="0">
                <a:solidFill>
                  <a:schemeClr val="tx2"/>
                </a:solidFill>
                <a:effectLst>
                  <a:outerShdw blurRad="38100" dist="38100" dir="2700000" algn="tl">
                    <a:srgbClr val="000000"/>
                  </a:outerShdw>
                </a:effectLst>
                <a:latin typeface="Century" pitchFamily="18" charset="0"/>
              </a:rPr>
              <a:t>army over the winter</a:t>
            </a:r>
          </a:p>
        </p:txBody>
      </p:sp>
    </p:spTree>
    <p:extLst>
      <p:ext uri="{BB962C8B-B14F-4D97-AF65-F5344CB8AC3E}">
        <p14:creationId xmlns:p14="http://schemas.microsoft.com/office/powerpoint/2010/main" val="4281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Battle of Saratoga</a:t>
            </a:r>
            <a:endParaRPr lang="en-US" dirty="0"/>
          </a:p>
        </p:txBody>
      </p:sp>
      <p:sp>
        <p:nvSpPr>
          <p:cNvPr id="3" name="Content Placeholder 2"/>
          <p:cNvSpPr>
            <a:spLocks noGrp="1"/>
          </p:cNvSpPr>
          <p:nvPr>
            <p:ph idx="1"/>
          </p:nvPr>
        </p:nvSpPr>
        <p:spPr>
          <a:xfrm>
            <a:off x="457200" y="1981200"/>
            <a:ext cx="8229600" cy="4593336"/>
          </a:xfrm>
        </p:spPr>
        <p:txBody>
          <a:bodyPr>
            <a:noAutofit/>
          </a:bodyPr>
          <a:lstStyle/>
          <a:p>
            <a:r>
              <a:rPr lang="en-US" sz="3600" dirty="0" smtClean="0"/>
              <a:t>British three-part plan to defeat Washington</a:t>
            </a:r>
          </a:p>
          <a:p>
            <a:pPr lvl="1"/>
            <a:r>
              <a:rPr lang="en-US" sz="3200" dirty="0" smtClean="0">
                <a:solidFill>
                  <a:schemeClr val="tx1"/>
                </a:solidFill>
              </a:rPr>
              <a:t>Attack from North, East, and South</a:t>
            </a:r>
          </a:p>
          <a:p>
            <a:pPr lvl="1"/>
            <a:r>
              <a:rPr lang="en-US" sz="3200" dirty="0" smtClean="0">
                <a:solidFill>
                  <a:schemeClr val="tx1"/>
                </a:solidFill>
              </a:rPr>
              <a:t>Only Eastern battalion actually showed</a:t>
            </a:r>
          </a:p>
          <a:p>
            <a:pPr>
              <a:defRPr/>
            </a:pPr>
            <a:r>
              <a:rPr lang="en-US" sz="3600" dirty="0" smtClean="0"/>
              <a:t>Turning </a:t>
            </a:r>
            <a:r>
              <a:rPr lang="en-US" sz="3600" dirty="0"/>
              <a:t>point in the </a:t>
            </a:r>
            <a:r>
              <a:rPr lang="en-US" sz="3600" dirty="0" smtClean="0"/>
              <a:t>war</a:t>
            </a:r>
            <a:endParaRPr lang="en-US" sz="3600" dirty="0"/>
          </a:p>
          <a:p>
            <a:pPr lvl="1">
              <a:defRPr/>
            </a:pPr>
            <a:r>
              <a:rPr lang="en-US" sz="3200" dirty="0" smtClean="0">
                <a:solidFill>
                  <a:schemeClr val="tx1"/>
                </a:solidFill>
              </a:rPr>
              <a:t>A </a:t>
            </a:r>
            <a:r>
              <a:rPr lang="en-US" sz="3200" dirty="0">
                <a:solidFill>
                  <a:schemeClr val="tx1"/>
                </a:solidFill>
              </a:rPr>
              <a:t>major </a:t>
            </a:r>
            <a:r>
              <a:rPr lang="en-US" sz="3200" dirty="0" smtClean="0">
                <a:solidFill>
                  <a:schemeClr val="tx1"/>
                </a:solidFill>
              </a:rPr>
              <a:t>military victory</a:t>
            </a:r>
          </a:p>
          <a:p>
            <a:pPr lvl="1">
              <a:defRPr/>
            </a:pPr>
            <a:r>
              <a:rPr lang="en-US" sz="3200" dirty="0" smtClean="0">
                <a:solidFill>
                  <a:schemeClr val="tx1"/>
                </a:solidFill>
              </a:rPr>
              <a:t>Huge morale boost</a:t>
            </a:r>
            <a:endParaRPr lang="en-US" sz="3200" dirty="0">
              <a:solidFill>
                <a:schemeClr val="tx1"/>
              </a:solidFill>
            </a:endParaRPr>
          </a:p>
          <a:p>
            <a:pPr lvl="1">
              <a:defRPr/>
            </a:pPr>
            <a:r>
              <a:rPr lang="en-US" sz="3200" dirty="0" smtClean="0">
                <a:solidFill>
                  <a:schemeClr val="tx1"/>
                </a:solidFill>
              </a:rPr>
              <a:t>Convinced </a:t>
            </a:r>
            <a:r>
              <a:rPr lang="en-US" sz="3200" dirty="0">
                <a:solidFill>
                  <a:schemeClr val="tx1"/>
                </a:solidFill>
              </a:rPr>
              <a:t>France </a:t>
            </a:r>
            <a:r>
              <a:rPr lang="en-US" sz="3200" dirty="0" smtClean="0">
                <a:solidFill>
                  <a:schemeClr val="tx1"/>
                </a:solidFill>
              </a:rPr>
              <a:t>to openly </a:t>
            </a:r>
            <a:r>
              <a:rPr lang="en-US" sz="3200" dirty="0">
                <a:solidFill>
                  <a:schemeClr val="tx1"/>
                </a:solidFill>
              </a:rPr>
              <a:t>aid </a:t>
            </a:r>
            <a:r>
              <a:rPr lang="en-US" sz="3200" dirty="0" smtClean="0">
                <a:solidFill>
                  <a:schemeClr val="tx1"/>
                </a:solidFill>
              </a:rPr>
              <a:t>America</a:t>
            </a:r>
            <a:endParaRPr lang="en-US" sz="3200" dirty="0">
              <a:solidFill>
                <a:schemeClr val="tx1"/>
              </a:solidFill>
            </a:endParaRPr>
          </a:p>
        </p:txBody>
      </p:sp>
    </p:spTree>
    <p:extLst>
      <p:ext uri="{BB962C8B-B14F-4D97-AF65-F5344CB8AC3E}">
        <p14:creationId xmlns:p14="http://schemas.microsoft.com/office/powerpoint/2010/main" val="32295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The Southern War</a:t>
            </a:r>
            <a:endParaRPr lang="en-US" dirty="0"/>
          </a:p>
        </p:txBody>
      </p:sp>
      <p:sp>
        <p:nvSpPr>
          <p:cNvPr id="3" name="Content Placeholder 2"/>
          <p:cNvSpPr>
            <a:spLocks noGrp="1"/>
          </p:cNvSpPr>
          <p:nvPr>
            <p:ph idx="1"/>
          </p:nvPr>
        </p:nvSpPr>
        <p:spPr>
          <a:xfrm>
            <a:off x="457200" y="1905000"/>
            <a:ext cx="8229600" cy="4669536"/>
          </a:xfrm>
        </p:spPr>
        <p:txBody>
          <a:bodyPr>
            <a:normAutofit/>
          </a:bodyPr>
          <a:lstStyle/>
          <a:p>
            <a:r>
              <a:rPr lang="en-US" sz="3200" dirty="0" smtClean="0"/>
              <a:t>Battles in the South fought with guerrilla warfare</a:t>
            </a:r>
          </a:p>
          <a:p>
            <a:pPr lvl="1"/>
            <a:r>
              <a:rPr lang="en-US" sz="2800" dirty="0" smtClean="0">
                <a:solidFill>
                  <a:schemeClr val="tx1"/>
                </a:solidFill>
              </a:rPr>
              <a:t>Destroyed British supply lines</a:t>
            </a:r>
          </a:p>
          <a:p>
            <a:pPr lvl="1"/>
            <a:r>
              <a:rPr lang="en-US" sz="2800" dirty="0">
                <a:solidFill>
                  <a:schemeClr val="tx1"/>
                </a:solidFill>
              </a:rPr>
              <a:t>Francis Marion (the "Swamp Fox") who'd attack then disappear with his men into the </a:t>
            </a:r>
            <a:r>
              <a:rPr lang="en-US" sz="2800" dirty="0" smtClean="0">
                <a:solidFill>
                  <a:schemeClr val="tx1"/>
                </a:solidFill>
              </a:rPr>
              <a:t>swamps</a:t>
            </a:r>
          </a:p>
          <a:p>
            <a:r>
              <a:rPr lang="en-US" sz="3200" dirty="0" smtClean="0"/>
              <a:t>The “Bloody War”</a:t>
            </a:r>
          </a:p>
          <a:p>
            <a:pPr lvl="1"/>
            <a:r>
              <a:rPr lang="en-US" sz="2800" dirty="0" smtClean="0">
                <a:solidFill>
                  <a:schemeClr val="tx1"/>
                </a:solidFill>
              </a:rPr>
              <a:t>Fought on the frontier</a:t>
            </a:r>
          </a:p>
          <a:p>
            <a:pPr lvl="1"/>
            <a:r>
              <a:rPr lang="en-US" sz="2800" dirty="0" smtClean="0">
                <a:solidFill>
                  <a:schemeClr val="tx1"/>
                </a:solidFill>
              </a:rPr>
              <a:t>British paid Indians for scalps</a:t>
            </a:r>
          </a:p>
        </p:txBody>
      </p:sp>
    </p:spTree>
    <p:extLst>
      <p:ext uri="{BB962C8B-B14F-4D97-AF65-F5344CB8AC3E}">
        <p14:creationId xmlns:p14="http://schemas.microsoft.com/office/powerpoint/2010/main" val="203917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066800"/>
          </a:xfrm>
        </p:spPr>
        <p:txBody>
          <a:bodyPr>
            <a:normAutofit fontScale="90000"/>
          </a:bodyPr>
          <a:lstStyle/>
          <a:p>
            <a:pPr eaLnBrk="1" hangingPunct="1">
              <a:defRPr/>
            </a:pPr>
            <a:r>
              <a:rPr 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pperplate Gothic Bold" pitchFamily="34" charset="0"/>
              </a:rPr>
              <a:t>Lexington and Concord</a:t>
            </a:r>
          </a:p>
        </p:txBody>
      </p:sp>
      <p:pic>
        <p:nvPicPr>
          <p:cNvPr id="17412" name="Picture 5" descr="Lexington%20and%20Conc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 y="2133600"/>
            <a:ext cx="919342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www.postdiluvian.org/~gilly/Schoolhouse_Rock/pix/shot.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2475089"/>
            <a:ext cx="2438400" cy="202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2" descr="http://msnbcmedia2.msn.com/j/MSNBC/Components/Video/090206/a_andersen_moresign_090206.300w.jpg">
            <a:hlinkClick r:id="rId5"/>
          </p:cNvPr>
          <p:cNvPicPr>
            <a:picLocks noChangeAspect="1" noChangeArrowheads="1"/>
          </p:cNvPicPr>
          <p:nvPr/>
        </p:nvPicPr>
        <p:blipFill>
          <a:blip r:embed="rId6" cstate="print"/>
          <a:srcRect/>
          <a:stretch>
            <a:fillRect/>
          </a:stretch>
        </p:blipFill>
        <p:spPr bwMode="auto">
          <a:xfrm rot="21038379">
            <a:off x="152400" y="1600200"/>
            <a:ext cx="2819400" cy="211455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124989" y="979714"/>
            <a:ext cx="5676900" cy="1384995"/>
          </a:xfrm>
          <a:prstGeom prst="rect">
            <a:avLst/>
          </a:prstGeom>
          <a:noFill/>
        </p:spPr>
        <p:txBody>
          <a:bodyPr wrap="square" rtlCol="0">
            <a:spAutoFit/>
          </a:bodyPr>
          <a:lstStyle/>
          <a:p>
            <a:r>
              <a:rPr lang="en-US" sz="1400" b="1" dirty="0" smtClean="0"/>
              <a:t>1. </a:t>
            </a:r>
            <a:r>
              <a:rPr lang="en-US" sz="1400" b="1" dirty="0" smtClean="0">
                <a:solidFill>
                  <a:schemeClr val="bg2">
                    <a:lumMod val="10000"/>
                  </a:schemeClr>
                </a:solidFill>
              </a:rPr>
              <a:t>Age of Exploration</a:t>
            </a:r>
          </a:p>
          <a:p>
            <a:r>
              <a:rPr lang="en-US" sz="1400" b="1" dirty="0" smtClean="0">
                <a:solidFill>
                  <a:schemeClr val="bg2">
                    <a:lumMod val="10000"/>
                  </a:schemeClr>
                </a:solidFill>
              </a:rPr>
              <a:t>2. Colonization/ Period of Salutary Neglect/Enlightenment</a:t>
            </a:r>
          </a:p>
          <a:p>
            <a:r>
              <a:rPr lang="en-US" sz="1400" b="1" dirty="0" smtClean="0">
                <a:solidFill>
                  <a:schemeClr val="bg2">
                    <a:lumMod val="10000"/>
                  </a:schemeClr>
                </a:solidFill>
              </a:rPr>
              <a:t>3. F/I War </a:t>
            </a:r>
          </a:p>
          <a:p>
            <a:r>
              <a:rPr lang="en-US" sz="1400" b="1" dirty="0" smtClean="0">
                <a:solidFill>
                  <a:schemeClr val="bg2">
                    <a:lumMod val="10000"/>
                  </a:schemeClr>
                </a:solidFill>
              </a:rPr>
              <a:t>4.Taxation and Frustrations</a:t>
            </a:r>
          </a:p>
          <a:p>
            <a:r>
              <a:rPr lang="en-US" sz="1400" b="1" dirty="0" smtClean="0">
                <a:solidFill>
                  <a:schemeClr val="accent2"/>
                </a:solidFill>
              </a:rPr>
              <a:t>5. Revolution</a:t>
            </a:r>
          </a:p>
          <a:p>
            <a:r>
              <a:rPr lang="en-US" sz="1400" b="1" dirty="0" smtClean="0">
                <a:solidFill>
                  <a:schemeClr val="bg2">
                    <a:lumMod val="10000"/>
                  </a:schemeClr>
                </a:solidFill>
              </a:rPr>
              <a:t>6. Declaration of Independence</a:t>
            </a:r>
          </a:p>
        </p:txBody>
      </p:sp>
    </p:spTree>
    <p:extLst>
      <p:ext uri="{BB962C8B-B14F-4D97-AF65-F5344CB8AC3E}">
        <p14:creationId xmlns:p14="http://schemas.microsoft.com/office/powerpoint/2010/main" val="171277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http://upload.wikimedia.org/wikipedia/commons/b/b8/Surrender_of_Lord_Cornwallis.jpg"/>
          <p:cNvPicPr>
            <a:picLocks noChangeAspect="1" noChangeArrowheads="1"/>
          </p:cNvPicPr>
          <p:nvPr/>
        </p:nvPicPr>
        <p:blipFill>
          <a:blip r:embed="rId2" cstate="print"/>
          <a:srcRect l="2438" r="569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idx="4294967295"/>
          </p:nvPr>
        </p:nvSpPr>
        <p:spPr>
          <a:xfrm>
            <a:off x="0" y="274638"/>
            <a:ext cx="8229600" cy="1143000"/>
          </a:xfrm>
        </p:spPr>
        <p:txBody>
          <a:bodyPr>
            <a:normAutofit/>
          </a:bodyPr>
          <a:lstStyle/>
          <a:p>
            <a:pPr eaLnBrk="1" hangingPunct="1">
              <a:defRPr/>
            </a:pPr>
            <a:r>
              <a:rPr lang="en-US" sz="4800" b="1" dirty="0" smtClean="0">
                <a:solidFill>
                  <a:schemeClr val="bg1"/>
                </a:solidFill>
                <a:effectLst>
                  <a:outerShdw blurRad="38100" dist="38100" dir="2700000" algn="tl">
                    <a:srgbClr val="C0C0C0"/>
                  </a:outerShdw>
                </a:effectLst>
                <a:latin typeface="Copperplate Gothic Bold" pitchFamily="34" charset="0"/>
              </a:rPr>
              <a:t>Yorktown</a:t>
            </a:r>
          </a:p>
        </p:txBody>
      </p:sp>
      <p:sp>
        <p:nvSpPr>
          <p:cNvPr id="5" name="Content Placeholder 2"/>
          <p:cNvSpPr txBox="1">
            <a:spLocks/>
          </p:cNvSpPr>
          <p:nvPr/>
        </p:nvSpPr>
        <p:spPr bwMode="auto">
          <a:xfrm>
            <a:off x="381000" y="4343400"/>
            <a:ext cx="8382000" cy="2362200"/>
          </a:xfrm>
          <a:prstGeom prst="rect">
            <a:avLst/>
          </a:prstGeom>
          <a:solidFill>
            <a:schemeClr val="bg2">
              <a:alpha val="74901"/>
            </a:schemeClr>
          </a:solidFill>
          <a:ln w="9525">
            <a:noFill/>
            <a:miter lim="800000"/>
            <a:headEnd/>
            <a:tailEnd/>
          </a:ln>
        </p:spPr>
        <p:txBody>
          <a:bodyPr/>
          <a:lstStyle/>
          <a:p>
            <a:pPr marL="342900" indent="-342900" eaLnBrk="0" hangingPunct="0">
              <a:spcBef>
                <a:spcPct val="20000"/>
              </a:spcBef>
              <a:buFont typeface="Arial" panose="020B0604020202020204" pitchFamily="34" charset="0"/>
              <a:buChar char="•"/>
              <a:defRPr/>
            </a:pPr>
            <a:r>
              <a:rPr lang="en-US" sz="2200" dirty="0">
                <a:latin typeface="Century" pitchFamily="18" charset="0"/>
              </a:rPr>
              <a:t>British General Cornwallis moved his men to Chesapeake Bay to get more supplies via the British navy.</a:t>
            </a:r>
          </a:p>
          <a:p>
            <a:pPr marL="342900" indent="-342900" eaLnBrk="0" hangingPunct="0">
              <a:spcBef>
                <a:spcPct val="20000"/>
              </a:spcBef>
              <a:buFont typeface="Arial" panose="020B0604020202020204" pitchFamily="34" charset="0"/>
              <a:buChar char="•"/>
              <a:defRPr/>
            </a:pPr>
            <a:r>
              <a:rPr lang="en-US" sz="2200" dirty="0">
                <a:latin typeface="Century" pitchFamily="18" charset="0"/>
              </a:rPr>
              <a:t>The </a:t>
            </a:r>
            <a:r>
              <a:rPr lang="en-US" sz="2200" i="1" dirty="0">
                <a:latin typeface="Century" pitchFamily="18" charset="0"/>
              </a:rPr>
              <a:t>French</a:t>
            </a:r>
            <a:r>
              <a:rPr lang="en-US" sz="2200" dirty="0">
                <a:latin typeface="Century" pitchFamily="18" charset="0"/>
              </a:rPr>
              <a:t> navy moved in and sealed off the Bay.</a:t>
            </a:r>
          </a:p>
          <a:p>
            <a:pPr marL="342900" indent="-342900" eaLnBrk="0" hangingPunct="0">
              <a:spcBef>
                <a:spcPct val="20000"/>
              </a:spcBef>
              <a:buFont typeface="Arial" panose="020B0604020202020204" pitchFamily="34" charset="0"/>
              <a:buChar char="•"/>
              <a:defRPr/>
            </a:pPr>
            <a:r>
              <a:rPr lang="en-US" sz="2200" dirty="0">
                <a:latin typeface="Century" pitchFamily="18" charset="0"/>
              </a:rPr>
              <a:t>Gen. Washington </a:t>
            </a:r>
            <a:r>
              <a:rPr lang="en-US" sz="2200" dirty="0" smtClean="0">
                <a:latin typeface="Century" pitchFamily="18" charset="0"/>
              </a:rPr>
              <a:t>moved his </a:t>
            </a:r>
            <a:r>
              <a:rPr lang="en-US" sz="2200" dirty="0">
                <a:latin typeface="Century" pitchFamily="18" charset="0"/>
              </a:rPr>
              <a:t>troops in to seal off the peninsula.</a:t>
            </a:r>
          </a:p>
          <a:p>
            <a:pPr marL="342900" indent="-342900" eaLnBrk="0" hangingPunct="0">
              <a:spcBef>
                <a:spcPct val="20000"/>
              </a:spcBef>
              <a:buFont typeface="Arial" panose="020B0604020202020204" pitchFamily="34" charset="0"/>
              <a:buChar char="•"/>
              <a:defRPr/>
            </a:pPr>
            <a:r>
              <a:rPr lang="en-US" sz="2200" dirty="0">
                <a:latin typeface="Century" pitchFamily="18" charset="0"/>
              </a:rPr>
              <a:t>Cornwallis was penned in and was forced to surrender</a:t>
            </a:r>
            <a:r>
              <a:rPr lang="en-US" sz="2200" dirty="0" smtClean="0">
                <a:latin typeface="Century" pitchFamily="18" charset="0"/>
              </a:rPr>
              <a:t>.</a:t>
            </a:r>
            <a:endParaRPr lang="en-US" sz="2200" dirty="0">
              <a:latin typeface="Century" pitchFamily="18" charset="0"/>
            </a:endParaRPr>
          </a:p>
        </p:txBody>
      </p:sp>
    </p:spTree>
    <p:extLst>
      <p:ext uri="{BB962C8B-B14F-4D97-AF65-F5344CB8AC3E}">
        <p14:creationId xmlns:p14="http://schemas.microsoft.com/office/powerpoint/2010/main" val="190199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800" b="1" dirty="0" smtClean="0">
                <a:solidFill>
                  <a:schemeClr val="bg1"/>
                </a:solidFill>
                <a:effectLst>
                  <a:outerShdw blurRad="38100" dist="38100" dir="2700000" algn="tl">
                    <a:srgbClr val="C0C0C0"/>
                  </a:outerShdw>
                </a:effectLst>
                <a:latin typeface="Copperplate Gothic Bold" pitchFamily="34" charset="0"/>
              </a:rPr>
              <a:t>Yorktown?</a:t>
            </a:r>
          </a:p>
        </p:txBody>
      </p:sp>
      <p:sp>
        <p:nvSpPr>
          <p:cNvPr id="3" name="Content Placeholder 2"/>
          <p:cNvSpPr>
            <a:spLocks noGrp="1"/>
          </p:cNvSpPr>
          <p:nvPr>
            <p:ph idx="1"/>
          </p:nvPr>
        </p:nvSpPr>
        <p:spPr>
          <a:solidFill>
            <a:schemeClr val="bg2">
              <a:alpha val="75000"/>
            </a:schemeClr>
          </a:solidFill>
        </p:spPr>
        <p:txBody>
          <a:bodyPr/>
          <a:lstStyle/>
          <a:p>
            <a:pPr eaLnBrk="1" hangingPunct="1">
              <a:defRPr/>
            </a:pPr>
            <a:r>
              <a:rPr lang="en-US" b="1" smtClean="0">
                <a:solidFill>
                  <a:schemeClr val="tx2"/>
                </a:solidFill>
                <a:effectLst>
                  <a:outerShdw blurRad="38100" dist="38100" dir="2700000" algn="tl">
                    <a:srgbClr val="000000"/>
                  </a:outerShdw>
                </a:effectLst>
                <a:latin typeface="Century" pitchFamily="18" charset="0"/>
              </a:rPr>
              <a:t>Click to Add Text</a:t>
            </a:r>
          </a:p>
        </p:txBody>
      </p:sp>
      <p:pic>
        <p:nvPicPr>
          <p:cNvPr id="43012" name="Picture 4" descr="challeng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14400"/>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5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629"/>
            <a:ext cx="8229600" cy="1066800"/>
          </a:xfrm>
        </p:spPr>
        <p:txBody>
          <a:bodyPr>
            <a:normAutofit/>
          </a:bodyPr>
          <a:lstStyle/>
          <a:p>
            <a:pPr eaLnBrk="1" hangingPunct="1">
              <a:defRPr/>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pperplate Gothic Bold" pitchFamily="34" charset="0"/>
              </a:rPr>
              <a:t>Ending the War</a:t>
            </a:r>
          </a:p>
        </p:txBody>
      </p:sp>
      <p:sp>
        <p:nvSpPr>
          <p:cNvPr id="3" name="Content Placeholder 2"/>
          <p:cNvSpPr>
            <a:spLocks noGrp="1"/>
          </p:cNvSpPr>
          <p:nvPr>
            <p:ph idx="1"/>
          </p:nvPr>
        </p:nvSpPr>
        <p:spPr>
          <a:xfrm>
            <a:off x="4495800" y="1600200"/>
            <a:ext cx="4495800" cy="5029200"/>
          </a:xfrm>
          <a:noFill/>
        </p:spPr>
        <p:txBody>
          <a:bodyPr>
            <a:normAutofit/>
          </a:bodyPr>
          <a:lstStyle/>
          <a:p>
            <a:pPr>
              <a:defRPr/>
            </a:pPr>
            <a:r>
              <a:rPr lang="en-US" sz="2800" b="1" dirty="0" smtClean="0">
                <a:latin typeface="Century" pitchFamily="18" charset="0"/>
              </a:rPr>
              <a:t>Treaty of Paris, 1783</a:t>
            </a:r>
            <a:r>
              <a:rPr lang="en-US" sz="2800" dirty="0" smtClean="0">
                <a:latin typeface="Century" pitchFamily="18" charset="0"/>
              </a:rPr>
              <a:t>: Ended the American Revolution. </a:t>
            </a:r>
          </a:p>
          <a:p>
            <a:pPr lvl="1">
              <a:defRPr/>
            </a:pPr>
            <a:r>
              <a:rPr lang="en-US" sz="2800" dirty="0" smtClean="0">
                <a:latin typeface="Century" pitchFamily="18" charset="0"/>
              </a:rPr>
              <a:t>England recognized American independence </a:t>
            </a:r>
          </a:p>
          <a:p>
            <a:pPr lvl="1">
              <a:defRPr/>
            </a:pPr>
            <a:r>
              <a:rPr lang="en-US" sz="2800" dirty="0" smtClean="0">
                <a:latin typeface="Century" pitchFamily="18" charset="0"/>
              </a:rPr>
              <a:t>Colonists gained control all the way to the Mississippi River.</a:t>
            </a:r>
          </a:p>
        </p:txBody>
      </p:sp>
      <p:pic>
        <p:nvPicPr>
          <p:cNvPr id="3074" name="Picture 2" descr="http://www.historybyzim.com/wp-content/uploads/2012/07/Bored-Queen-Meme.jpg"/>
          <p:cNvPicPr>
            <a:picLocks noChangeAspect="1" noChangeArrowheads="1"/>
          </p:cNvPicPr>
          <p:nvPr/>
        </p:nvPicPr>
        <p:blipFill>
          <a:blip r:embed="rId3" cstate="print"/>
          <a:srcRect/>
          <a:stretch>
            <a:fillRect/>
          </a:stretch>
        </p:blipFill>
        <p:spPr bwMode="auto">
          <a:xfrm>
            <a:off x="228600" y="4114800"/>
            <a:ext cx="3311961" cy="253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http://img2.owned.com/media/images/9/4/0/7/9407/merica_540.JPG"/>
          <p:cNvPicPr>
            <a:picLocks noChangeAspect="1" noChangeArrowheads="1"/>
          </p:cNvPicPr>
          <p:nvPr/>
        </p:nvPicPr>
        <p:blipFill>
          <a:blip r:embed="rId4" cstate="print"/>
          <a:srcRect b="7547"/>
          <a:stretch>
            <a:fillRect/>
          </a:stretch>
        </p:blipFill>
        <p:spPr bwMode="auto">
          <a:xfrm rot="320664">
            <a:off x="931476" y="1661913"/>
            <a:ext cx="3389040" cy="24601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985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solidFill>
                  <a:schemeClr val="accent2"/>
                </a:solidFill>
                <a:effectLst>
                  <a:outerShdw blurRad="38100" dist="38100" dir="2700000" algn="tl">
                    <a:srgbClr val="000000">
                      <a:alpha val="43137"/>
                    </a:srgbClr>
                  </a:outerShdw>
                </a:effectLst>
              </a:rPr>
              <a:t>Six Degrees of Separation</a:t>
            </a:r>
            <a:endParaRPr lang="en-US"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8229600" cy="1371599"/>
          </a:xfrm>
        </p:spPr>
        <p:txBody>
          <a:bodyPr>
            <a:noAutofit/>
          </a:bodyPr>
          <a:lstStyle/>
          <a:p>
            <a:pPr marL="0" indent="0">
              <a:buNone/>
            </a:pPr>
            <a:r>
              <a:rPr lang="en-US" sz="2400" b="1" i="1" u="sng" dirty="0" smtClean="0"/>
              <a:t>Overview:</a:t>
            </a:r>
            <a:r>
              <a:rPr lang="en-US" sz="2400" dirty="0" smtClean="0"/>
              <a:t> Today you will be given two events from this era that you must connect together.  You will then select </a:t>
            </a:r>
            <a:r>
              <a:rPr lang="en-US" sz="2400" dirty="0"/>
              <a:t>six events in chronological order that link the first event in the series with the last. </a:t>
            </a:r>
            <a:endParaRPr lang="en-US" sz="2400" dirty="0" smtClean="0"/>
          </a:p>
        </p:txBody>
      </p:sp>
      <p:sp>
        <p:nvSpPr>
          <p:cNvPr id="8" name="Content Placeholder 7"/>
          <p:cNvSpPr>
            <a:spLocks noGrp="1"/>
          </p:cNvSpPr>
          <p:nvPr>
            <p:ph sz="half" idx="2"/>
          </p:nvPr>
        </p:nvSpPr>
        <p:spPr>
          <a:xfrm>
            <a:off x="1828800" y="3124200"/>
            <a:ext cx="7010400" cy="3505200"/>
          </a:xfrm>
          <a:ln>
            <a:solidFill>
              <a:schemeClr val="accent1"/>
            </a:solidFill>
          </a:ln>
        </p:spPr>
        <p:txBody>
          <a:bodyPr>
            <a:normAutofit/>
          </a:bodyPr>
          <a:lstStyle/>
          <a:p>
            <a:pPr marL="0" indent="0">
              <a:buNone/>
            </a:pPr>
            <a:r>
              <a:rPr lang="en-US" sz="2600" b="1" i="1" u="sng" dirty="0"/>
              <a:t>Instructions: </a:t>
            </a:r>
          </a:p>
          <a:p>
            <a:pPr marL="457200" indent="-457200">
              <a:buFont typeface="+mj-lt"/>
              <a:buAutoNum type="arabicPeriod"/>
            </a:pPr>
            <a:r>
              <a:rPr lang="en-US" sz="2600" dirty="0"/>
              <a:t>Write the given events in the first and last boxes</a:t>
            </a:r>
          </a:p>
          <a:p>
            <a:pPr marL="457200" indent="-457200">
              <a:buFont typeface="+mj-lt"/>
              <a:buAutoNum type="arabicPeriod"/>
            </a:pPr>
            <a:r>
              <a:rPr lang="en-US" sz="2600" dirty="0"/>
              <a:t>Write the name of each of the events you’ve chosen in the remaining six boxes</a:t>
            </a:r>
          </a:p>
          <a:p>
            <a:pPr marL="457200" indent="-457200">
              <a:buFont typeface="+mj-lt"/>
              <a:buAutoNum type="arabicPeriod"/>
            </a:pPr>
            <a:r>
              <a:rPr lang="en-US" sz="2600" dirty="0" smtClean="0"/>
              <a:t>For each event you’ve selected, you must explain how it relates to the event before and after it.</a:t>
            </a:r>
            <a:endParaRPr lang="en-US" sz="26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500" b="100000" l="667" r="99667"/>
                    </a14:imgEffect>
                  </a14:imgLayer>
                </a14:imgProps>
              </a:ext>
            </a:extLst>
          </a:blip>
          <a:stretch>
            <a:fillRect/>
          </a:stretch>
        </p:blipFill>
        <p:spPr>
          <a:xfrm>
            <a:off x="-152400" y="3962400"/>
            <a:ext cx="2171700" cy="2895600"/>
          </a:xfrm>
          <a:prstGeom prst="rect">
            <a:avLst/>
          </a:prstGeom>
        </p:spPr>
      </p:pic>
    </p:spTree>
    <p:extLst>
      <p:ext uri="{BB962C8B-B14F-4D97-AF65-F5344CB8AC3E}">
        <p14:creationId xmlns:p14="http://schemas.microsoft.com/office/powerpoint/2010/main" val="12239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atrick%20Henry%20Trea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p:cNvSpPr>
          <p:nvPr/>
        </p:nvSpPr>
        <p:spPr bwMode="auto">
          <a:xfrm>
            <a:off x="5257800" y="0"/>
            <a:ext cx="3886200" cy="6858000"/>
          </a:xfrm>
          <a:prstGeom prst="rect">
            <a:avLst/>
          </a:prstGeom>
          <a:solidFill>
            <a:schemeClr val="bg2">
              <a:alpha val="74901"/>
            </a:schemeClr>
          </a:solidFill>
          <a:ln w="9525">
            <a:noFill/>
            <a:miter lim="800000"/>
            <a:headEnd/>
            <a:tailEnd/>
          </a:ln>
        </p:spPr>
        <p:txBody>
          <a:bodyPr/>
          <a:lstStyle/>
          <a:p>
            <a:pPr indent="-342900">
              <a:spcBef>
                <a:spcPct val="20000"/>
              </a:spcBef>
              <a:buFont typeface="Arial" charset="0"/>
              <a:buNone/>
              <a:defRPr/>
            </a:pPr>
            <a:r>
              <a:rPr lang="en-US" sz="2200" b="1" i="1" dirty="0">
                <a:effectLst>
                  <a:outerShdw blurRad="38100" dist="38100" dir="2700000" algn="tl">
                    <a:srgbClr val="FFFFFF"/>
                  </a:outerShdw>
                </a:effectLst>
                <a:latin typeface="Calibri" pitchFamily="34" charset="0"/>
              </a:rPr>
              <a:t>It is in vain, sir, to extenuate the matter. Gentlemen may cry, "Peace! Peace!" -- but there is no peace. The war is actually begun! The next gale that sweeps from the north will bring to our ears the clash of resounding arms! Our brethren are already in the field! Why stand we here idle? What is it that gentlemen wish? What would they have? Is life so dear, or peace so sweet, as to be purchased at the price of chains and slavery? Forbid it, Almighty God! I know not what course others may take; but as for me, give me liberty, or give me death!</a:t>
            </a:r>
            <a:r>
              <a:rPr lang="en-US" sz="2200" i="1" dirty="0">
                <a:latin typeface="Calibri" pitchFamily="34" charset="0"/>
              </a:rPr>
              <a:t> </a:t>
            </a:r>
          </a:p>
        </p:txBody>
      </p:sp>
    </p:spTree>
    <p:extLst>
      <p:ext uri="{BB962C8B-B14F-4D97-AF65-F5344CB8AC3E}">
        <p14:creationId xmlns:p14="http://schemas.microsoft.com/office/powerpoint/2010/main" val="210856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069848"/>
          </a:xfrm>
        </p:spPr>
        <p:txBody>
          <a:bodyPr>
            <a:normAutofit/>
          </a:bodyPr>
          <a:lstStyle/>
          <a:p>
            <a:pPr algn="ctr" eaLnBrk="1" hangingPunct="1">
              <a:defRPr/>
            </a:pPr>
            <a:r>
              <a:rPr lang="en-US" dirty="0" smtClean="0">
                <a:solidFill>
                  <a:srgbClr val="FF0000"/>
                </a:solidFill>
                <a:effectLst/>
              </a:rPr>
              <a:t>The Dividing Line</a:t>
            </a:r>
          </a:p>
        </p:txBody>
      </p:sp>
      <p:sp>
        <p:nvSpPr>
          <p:cNvPr id="6" name="Text Placeholder 5"/>
          <p:cNvSpPr>
            <a:spLocks noGrp="1"/>
          </p:cNvSpPr>
          <p:nvPr>
            <p:ph type="body" idx="1"/>
          </p:nvPr>
        </p:nvSpPr>
        <p:spPr>
          <a:xfrm>
            <a:off x="381000" y="1524000"/>
            <a:ext cx="4041648" cy="457200"/>
          </a:xfrm>
        </p:spPr>
        <p:txBody>
          <a:bodyPr>
            <a:normAutofit/>
          </a:bodyPr>
          <a:lstStyle/>
          <a:p>
            <a:pPr eaLnBrk="1" hangingPunct="1">
              <a:defRPr/>
            </a:pPr>
            <a:r>
              <a:rPr lang="en-US" dirty="0" smtClean="0"/>
              <a:t>Patriots</a:t>
            </a:r>
            <a:endParaRPr lang="en-US" dirty="0"/>
          </a:p>
        </p:txBody>
      </p:sp>
      <p:sp>
        <p:nvSpPr>
          <p:cNvPr id="8" name="Text Placeholder 7"/>
          <p:cNvSpPr>
            <a:spLocks noGrp="1"/>
          </p:cNvSpPr>
          <p:nvPr>
            <p:ph type="body" sz="half" idx="3"/>
          </p:nvPr>
        </p:nvSpPr>
        <p:spPr>
          <a:xfrm>
            <a:off x="4708524" y="1524000"/>
            <a:ext cx="4041775" cy="457200"/>
          </a:xfrm>
        </p:spPr>
        <p:txBody>
          <a:bodyPr>
            <a:normAutofit/>
          </a:bodyPr>
          <a:lstStyle/>
          <a:p>
            <a:pPr eaLnBrk="1" hangingPunct="1">
              <a:defRPr/>
            </a:pPr>
            <a:r>
              <a:rPr lang="en-US" dirty="0"/>
              <a:t>T</a:t>
            </a:r>
            <a:r>
              <a:rPr lang="en-US" dirty="0" smtClean="0"/>
              <a:t>ories</a:t>
            </a:r>
            <a:endParaRPr lang="en-US" dirty="0"/>
          </a:p>
        </p:txBody>
      </p:sp>
      <p:sp>
        <p:nvSpPr>
          <p:cNvPr id="30724" name="Content Placeholder 6"/>
          <p:cNvSpPr>
            <a:spLocks noGrp="1"/>
          </p:cNvSpPr>
          <p:nvPr>
            <p:ph sz="quarter" idx="2"/>
          </p:nvPr>
        </p:nvSpPr>
        <p:spPr>
          <a:xfrm>
            <a:off x="381000" y="2057400"/>
            <a:ext cx="4041648" cy="4537319"/>
          </a:xfrm>
          <a:solidFill>
            <a:schemeClr val="bg1">
              <a:alpha val="74901"/>
            </a:schemeClr>
          </a:solidFill>
        </p:spPr>
        <p:txBody>
          <a:bodyPr/>
          <a:lstStyle/>
          <a:p>
            <a:pPr eaLnBrk="1" hangingPunct="1"/>
            <a:r>
              <a:rPr lang="en-US" sz="2200" dirty="0" smtClean="0"/>
              <a:t>Generally younger</a:t>
            </a:r>
          </a:p>
          <a:p>
            <a:pPr eaLnBrk="1" hangingPunct="1"/>
            <a:r>
              <a:rPr lang="en-US" sz="2200" dirty="0" smtClean="0"/>
              <a:t>Usually from poor or working class families</a:t>
            </a:r>
          </a:p>
          <a:p>
            <a:pPr eaLnBrk="1" hangingPunct="1"/>
            <a:r>
              <a:rPr lang="en-US" sz="2200" dirty="0" smtClean="0"/>
              <a:t>Lived in areas where the Anglican Church was weak</a:t>
            </a:r>
          </a:p>
          <a:p>
            <a:pPr lvl="1"/>
            <a:r>
              <a:rPr lang="en-US" sz="2200" dirty="0" smtClean="0"/>
              <a:t>Inland, away from ports</a:t>
            </a:r>
          </a:p>
        </p:txBody>
      </p:sp>
      <p:sp>
        <p:nvSpPr>
          <p:cNvPr id="30726" name="Content Placeholder 8"/>
          <p:cNvSpPr>
            <a:spLocks noGrp="1"/>
          </p:cNvSpPr>
          <p:nvPr>
            <p:ph sz="quarter" idx="4"/>
          </p:nvPr>
        </p:nvSpPr>
        <p:spPr>
          <a:xfrm>
            <a:off x="4718304" y="2057400"/>
            <a:ext cx="4041775" cy="4537319"/>
          </a:xfrm>
          <a:solidFill>
            <a:schemeClr val="bg1">
              <a:alpha val="74901"/>
            </a:schemeClr>
          </a:solidFill>
        </p:spPr>
        <p:txBody>
          <a:bodyPr/>
          <a:lstStyle/>
          <a:p>
            <a:pPr eaLnBrk="1" hangingPunct="1"/>
            <a:r>
              <a:rPr lang="en-US" sz="2200" dirty="0" smtClean="0"/>
              <a:t>Usually older and from conservative families</a:t>
            </a:r>
          </a:p>
          <a:p>
            <a:pPr eaLnBrk="1" hangingPunct="1"/>
            <a:r>
              <a:rPr lang="en-US" sz="2200" dirty="0" smtClean="0"/>
              <a:t>Usually from richer, aristocratic families</a:t>
            </a:r>
          </a:p>
          <a:p>
            <a:pPr eaLnBrk="1" hangingPunct="1"/>
            <a:r>
              <a:rPr lang="en-US" sz="2200" dirty="0" smtClean="0"/>
              <a:t>Were strong in areas where the Anglican Church was strong</a:t>
            </a:r>
          </a:p>
        </p:txBody>
      </p:sp>
      <p:pic>
        <p:nvPicPr>
          <p:cNvPr id="57346" name="Picture 2" descr="http://kitsapwethepeople.weebly.com/uploads/7/0/3/6/7036129/1860033.jpg"/>
          <p:cNvPicPr>
            <a:picLocks noChangeAspect="1" noChangeArrowheads="1"/>
          </p:cNvPicPr>
          <p:nvPr/>
        </p:nvPicPr>
        <p:blipFill>
          <a:blip r:embed="rId2" cstate="print">
            <a:extLst/>
          </a:blip>
          <a:srcRect/>
          <a:stretch>
            <a:fillRect/>
          </a:stretch>
        </p:blipFill>
        <p:spPr bwMode="auto">
          <a:xfrm>
            <a:off x="1143000" y="4485904"/>
            <a:ext cx="2050861" cy="2379353"/>
          </a:xfrm>
          <a:prstGeom prst="ellipse">
            <a:avLst/>
          </a:prstGeom>
          <a:ln>
            <a:noFill/>
          </a:ln>
          <a:effectLst>
            <a:softEdge rad="112500"/>
          </a:effectLst>
          <a:extLst/>
        </p:spPr>
      </p:pic>
      <p:pic>
        <p:nvPicPr>
          <p:cNvPr id="57348" name="Picture 4" descr="http://upload.wikimedia.org/wikipedia/commons/thumb/f/f7/WilliamFranklin.jpeg/245px-WilliamFranklin.jpeg"/>
          <p:cNvPicPr>
            <a:picLocks noChangeAspect="1" noChangeArrowheads="1"/>
          </p:cNvPicPr>
          <p:nvPr/>
        </p:nvPicPr>
        <p:blipFill>
          <a:blip r:embed="rId3" cstate="print">
            <a:extLst/>
          </a:blip>
          <a:srcRect/>
          <a:stretch>
            <a:fillRect/>
          </a:stretch>
        </p:blipFill>
        <p:spPr bwMode="auto">
          <a:xfrm>
            <a:off x="5562600" y="4448174"/>
            <a:ext cx="2333625" cy="2409826"/>
          </a:xfrm>
          <a:prstGeom prst="ellipse">
            <a:avLst/>
          </a:prstGeom>
          <a:ln>
            <a:noFill/>
          </a:ln>
          <a:effectLst>
            <a:softEdge rad="112500"/>
          </a:effectLst>
          <a:extLst/>
        </p:spPr>
      </p:pic>
    </p:spTree>
    <p:extLst>
      <p:ext uri="{BB962C8B-B14F-4D97-AF65-F5344CB8AC3E}">
        <p14:creationId xmlns:p14="http://schemas.microsoft.com/office/powerpoint/2010/main" val="72780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sonofthesouth.net/revolutionary-war/political/continental-congress.jpg"/>
          <p:cNvPicPr>
            <a:picLocks noChangeAspect="1" noChangeArrowheads="1"/>
          </p:cNvPicPr>
          <p:nvPr/>
        </p:nvPicPr>
        <p:blipFill>
          <a:blip r:embed="rId3" cstate="print">
            <a:extLst>
              <a:ext uri="{28A0092B-C50C-407E-A947-70E740481C1C}">
                <a14:useLocalDpi xmlns:a14="http://schemas.microsoft.com/office/drawing/2010/main" val="0"/>
              </a:ext>
            </a:extLst>
          </a:blip>
          <a:srcRect l="3333" r="249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 y="-76200"/>
            <a:ext cx="8229600" cy="1066800"/>
          </a:xfrm>
        </p:spPr>
        <p:txBody>
          <a:bodyPr>
            <a:normAutofit fontScale="90000"/>
          </a:bodyPr>
          <a:lstStyle/>
          <a:p>
            <a:pPr algn="l" eaLnBrk="1" hangingPunct="1">
              <a:defRPr/>
            </a:pPr>
            <a:r>
              <a:rPr lang="en-US" b="1" dirty="0" smtClean="0">
                <a:solidFill>
                  <a:srgbClr val="C00000"/>
                </a:solidFill>
                <a:effectLst>
                  <a:outerShdw blurRad="38100" dist="38100" dir="2700000" algn="tl">
                    <a:srgbClr val="C0C0C0"/>
                  </a:outerShdw>
                </a:effectLst>
                <a:latin typeface="Copperplate Gothic Bold" pitchFamily="34" charset="0"/>
              </a:rPr>
              <a:t>First Continental Congress</a:t>
            </a:r>
          </a:p>
        </p:txBody>
      </p:sp>
      <p:sp>
        <p:nvSpPr>
          <p:cNvPr id="3" name="Content Placeholder 2"/>
          <p:cNvSpPr>
            <a:spLocks noGrp="1"/>
          </p:cNvSpPr>
          <p:nvPr>
            <p:ph idx="1"/>
          </p:nvPr>
        </p:nvSpPr>
        <p:spPr>
          <a:xfrm>
            <a:off x="457200" y="1752600"/>
            <a:ext cx="8229600" cy="3352800"/>
          </a:xfrm>
          <a:solidFill>
            <a:schemeClr val="bg2">
              <a:alpha val="74901"/>
            </a:schemeClr>
          </a:solidFill>
        </p:spPr>
        <p:txBody>
          <a:bodyPr>
            <a:normAutofit/>
          </a:bodyPr>
          <a:lstStyle/>
          <a:p>
            <a:pPr eaLnBrk="1" hangingPunct="1">
              <a:defRPr/>
            </a:pPr>
            <a:r>
              <a:rPr lang="en-US" sz="3600" dirty="0" smtClean="0">
                <a:solidFill>
                  <a:schemeClr val="tx1"/>
                </a:solidFill>
                <a:effectLst>
                  <a:outerShdw blurRad="38100" dist="38100" dir="2700000" algn="tl">
                    <a:srgbClr val="000000">
                      <a:alpha val="43137"/>
                    </a:srgbClr>
                  </a:outerShdw>
                </a:effectLst>
                <a:latin typeface="Century" pitchFamily="18" charset="0"/>
              </a:rPr>
              <a:t>Philadelphia, 1774</a:t>
            </a:r>
          </a:p>
          <a:p>
            <a:pPr eaLnBrk="1" hangingPunct="1">
              <a:defRPr/>
            </a:pPr>
            <a:r>
              <a:rPr lang="en-US" sz="3600" dirty="0" smtClean="0">
                <a:solidFill>
                  <a:schemeClr val="tx1"/>
                </a:solidFill>
                <a:effectLst>
                  <a:outerShdw blurRad="38100" dist="38100" dir="2700000" algn="tl">
                    <a:srgbClr val="000000">
                      <a:alpha val="43137"/>
                    </a:srgbClr>
                  </a:outerShdw>
                </a:effectLst>
                <a:latin typeface="Century" pitchFamily="18" charset="0"/>
              </a:rPr>
              <a:t>12 colonies present (GA absent)</a:t>
            </a:r>
          </a:p>
          <a:p>
            <a:pPr eaLnBrk="1" hangingPunct="1">
              <a:defRPr/>
            </a:pPr>
            <a:r>
              <a:rPr lang="en-US" sz="3600" dirty="0" smtClean="0">
                <a:solidFill>
                  <a:schemeClr val="tx1"/>
                </a:solidFill>
                <a:effectLst>
                  <a:outerShdw blurRad="38100" dist="38100" dir="2700000" algn="tl">
                    <a:srgbClr val="000000">
                      <a:alpha val="43137"/>
                    </a:srgbClr>
                  </a:outerShdw>
                </a:effectLst>
                <a:latin typeface="Century" pitchFamily="18" charset="0"/>
              </a:rPr>
              <a:t>Did NOT desire independence, but did send the king a list of grievances.</a:t>
            </a:r>
          </a:p>
        </p:txBody>
      </p:sp>
    </p:spTree>
    <p:extLst>
      <p:ext uri="{BB962C8B-B14F-4D97-AF65-F5344CB8AC3E}">
        <p14:creationId xmlns:p14="http://schemas.microsoft.com/office/powerpoint/2010/main" val="25369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File:Olive petition petition 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0"/>
            <a:ext cx="91694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182563"/>
            <a:ext cx="7162800" cy="1111250"/>
          </a:xfrm>
        </p:spPr>
        <p:txBody>
          <a:bodyPr>
            <a:noAutofit/>
          </a:bodyPr>
          <a:lstStyle/>
          <a:p>
            <a:pPr algn="l" eaLnBrk="1" hangingPunct="1">
              <a:defRPr/>
            </a:pPr>
            <a:r>
              <a:rPr lang="en-US" sz="4400" b="1" dirty="0" smtClean="0">
                <a:solidFill>
                  <a:schemeClr val="bg1"/>
                </a:solidFill>
                <a:effectLst>
                  <a:outerShdw blurRad="38100" dist="38100" dir="2700000" algn="tl">
                    <a:srgbClr val="C0C0C0"/>
                  </a:outerShdw>
                </a:effectLst>
                <a:latin typeface="Copperplate Gothic Bold" pitchFamily="34" charset="0"/>
              </a:rPr>
              <a:t>Second Continental Congress (1775)</a:t>
            </a:r>
          </a:p>
        </p:txBody>
      </p:sp>
      <p:sp>
        <p:nvSpPr>
          <p:cNvPr id="3" name="Content Placeholder 2"/>
          <p:cNvSpPr>
            <a:spLocks noGrp="1"/>
          </p:cNvSpPr>
          <p:nvPr>
            <p:ph idx="4294967295"/>
          </p:nvPr>
        </p:nvSpPr>
        <p:spPr>
          <a:xfrm>
            <a:off x="4559300" y="1828800"/>
            <a:ext cx="4584700" cy="5029200"/>
          </a:xfrm>
          <a:solidFill>
            <a:srgbClr val="F1E2D3">
              <a:alpha val="74902"/>
            </a:srgbClr>
          </a:solidFill>
        </p:spPr>
        <p:txBody>
          <a:bodyPr>
            <a:noAutofit/>
          </a:bodyPr>
          <a:lstStyle/>
          <a:p>
            <a:pPr eaLnBrk="1" hangingPunct="1">
              <a:defRPr/>
            </a:pPr>
            <a:r>
              <a:rPr lang="en-US" dirty="0" smtClean="0">
                <a:solidFill>
                  <a:schemeClr val="tx1">
                    <a:lumMod val="85000"/>
                    <a:lumOff val="15000"/>
                  </a:schemeClr>
                </a:solidFill>
                <a:effectLst>
                  <a:outerShdw blurRad="38100" dist="38100" dir="2700000" algn="tl">
                    <a:srgbClr val="000000">
                      <a:alpha val="43137"/>
                    </a:srgbClr>
                  </a:outerShdw>
                </a:effectLst>
                <a:latin typeface="Century" pitchFamily="18" charset="0"/>
              </a:rPr>
              <a:t>Olive Branch Petition: Pledged America’s loyalty and asked for peace</a:t>
            </a:r>
          </a:p>
          <a:p>
            <a:pPr eaLnBrk="1" hangingPunct="1">
              <a:defRPr/>
            </a:pPr>
            <a:r>
              <a:rPr lang="en-US" dirty="0" smtClean="0">
                <a:solidFill>
                  <a:schemeClr val="tx1">
                    <a:lumMod val="85000"/>
                    <a:lumOff val="15000"/>
                  </a:schemeClr>
                </a:solidFill>
                <a:effectLst>
                  <a:outerShdw blurRad="38100" dist="38100" dir="2700000" algn="tl">
                    <a:srgbClr val="000000">
                      <a:alpha val="43137"/>
                    </a:srgbClr>
                  </a:outerShdw>
                </a:effectLst>
                <a:latin typeface="Century" pitchFamily="18" charset="0"/>
              </a:rPr>
              <a:t>King George III formally declared the colonies to be in a state of rebellion</a:t>
            </a:r>
          </a:p>
          <a:p>
            <a:pPr lvl="0">
              <a:defRPr/>
            </a:pPr>
            <a:r>
              <a:rPr lang="en-US" i="1" dirty="0">
                <a:solidFill>
                  <a:schemeClr val="tx1">
                    <a:lumMod val="85000"/>
                    <a:lumOff val="15000"/>
                  </a:schemeClr>
                </a:solidFill>
                <a:effectLst>
                  <a:outerShdw blurRad="38100" dist="38100" dir="2700000" algn="tl">
                    <a:srgbClr val="000000">
                      <a:alpha val="43137"/>
                    </a:srgbClr>
                  </a:outerShdw>
                </a:effectLst>
              </a:rPr>
              <a:t>Declaration of the Causes and Necessities of Taking </a:t>
            </a:r>
            <a:r>
              <a:rPr lang="en-US" i="1" dirty="0" smtClean="0">
                <a:solidFill>
                  <a:schemeClr val="tx1">
                    <a:lumMod val="85000"/>
                    <a:lumOff val="15000"/>
                  </a:schemeClr>
                </a:solidFill>
                <a:effectLst>
                  <a:outerShdw blurRad="38100" dist="38100" dir="2700000" algn="tl">
                    <a:srgbClr val="000000">
                      <a:alpha val="43137"/>
                    </a:srgbClr>
                  </a:outerShdw>
                </a:effectLst>
              </a:rPr>
              <a:t>Arms</a:t>
            </a:r>
            <a:endParaRPr lang="en-US" dirty="0">
              <a:solidFill>
                <a:schemeClr val="tx1">
                  <a:lumMod val="85000"/>
                  <a:lumOff val="15000"/>
                </a:schemeClr>
              </a:solidFill>
              <a:effectLst>
                <a:outerShdw blurRad="38100" dist="38100" dir="2700000" algn="tl">
                  <a:srgbClr val="000000">
                    <a:alpha val="43137"/>
                  </a:srgbClr>
                </a:outerShdw>
              </a:effectLst>
            </a:endParaRPr>
          </a:p>
        </p:txBody>
      </p:sp>
      <p:pic>
        <p:nvPicPr>
          <p:cNvPr id="22533" name="Picture 1" descr="C:\Users\Macie\AppData\Local\Microsoft\Windows\Temporary Internet Files\Content.IE5\AXUF7YTI\MC9003360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76200"/>
            <a:ext cx="20193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33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entryman.org/sitebuildercontent/sitebuilderpictures/thomas_paine.jpg"/>
          <p:cNvPicPr>
            <a:picLocks noChangeAspect="1" noChangeArrowheads="1"/>
          </p:cNvPicPr>
          <p:nvPr/>
        </p:nvPicPr>
        <p:blipFill>
          <a:blip r:embed="rId3" cstate="print">
            <a:extLst/>
          </a:blip>
          <a:srcRect/>
          <a:stretch>
            <a:fillRect/>
          </a:stretch>
        </p:blipFill>
        <p:spPr bwMode="auto">
          <a:xfrm>
            <a:off x="123371" y="1094842"/>
            <a:ext cx="4296229" cy="55917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2" name="Title 1"/>
          <p:cNvSpPr>
            <a:spLocks noGrp="1"/>
          </p:cNvSpPr>
          <p:nvPr>
            <p:ph type="title" idx="4294967295"/>
          </p:nvPr>
        </p:nvSpPr>
        <p:spPr>
          <a:xfrm>
            <a:off x="558165" y="381000"/>
            <a:ext cx="3876675" cy="1143000"/>
          </a:xfrm>
        </p:spPr>
        <p:txBody>
          <a:bodyPr>
            <a:normAutofit fontScale="90000"/>
          </a:bodyPr>
          <a:lstStyle/>
          <a:p>
            <a:pPr algn="ctr" eaLnBrk="1" hangingPunct="1">
              <a:defRPr/>
            </a:pPr>
            <a:r>
              <a:rPr lang="en-US" i="1" dirty="0" smtClean="0">
                <a:solidFill>
                  <a:schemeClr val="accent2"/>
                </a:solidFill>
                <a:effectLst>
                  <a:outerShdw blurRad="38100" dist="38100" dir="2700000" algn="tl">
                    <a:srgbClr val="000000">
                      <a:alpha val="43137"/>
                    </a:srgbClr>
                  </a:outerShdw>
                </a:effectLst>
                <a:latin typeface="Copperplate Gothic Bold" pitchFamily="34" charset="0"/>
              </a:rPr>
              <a:t>Common Sense</a:t>
            </a:r>
          </a:p>
        </p:txBody>
      </p:sp>
      <p:sp>
        <p:nvSpPr>
          <p:cNvPr id="3" name="Content Placeholder 2"/>
          <p:cNvSpPr>
            <a:spLocks noGrp="1"/>
          </p:cNvSpPr>
          <p:nvPr>
            <p:ph idx="4294967295"/>
          </p:nvPr>
        </p:nvSpPr>
        <p:spPr>
          <a:xfrm>
            <a:off x="4495800" y="685800"/>
            <a:ext cx="4648200" cy="6000750"/>
          </a:xfrm>
          <a:noFill/>
        </p:spPr>
        <p:txBody>
          <a:bodyPr>
            <a:normAutofit lnSpcReduction="10000"/>
          </a:bodyPr>
          <a:lstStyle/>
          <a:p>
            <a:pPr eaLnBrk="1" hangingPunct="1">
              <a:defRPr/>
            </a:pPr>
            <a:r>
              <a:rPr lang="en-US" sz="2800" dirty="0" smtClean="0">
                <a:solidFill>
                  <a:schemeClr val="tx2"/>
                </a:solidFill>
                <a:latin typeface="Century" pitchFamily="18" charset="0"/>
              </a:rPr>
              <a:t>Thomas Paine’s </a:t>
            </a:r>
            <a:r>
              <a:rPr lang="en-US" sz="2800" i="1" dirty="0" smtClean="0">
                <a:solidFill>
                  <a:schemeClr val="tx2"/>
                </a:solidFill>
                <a:latin typeface="Century" pitchFamily="18" charset="0"/>
              </a:rPr>
              <a:t>Common Sense</a:t>
            </a:r>
            <a:r>
              <a:rPr lang="en-US" sz="2800" dirty="0" smtClean="0">
                <a:solidFill>
                  <a:schemeClr val="tx2"/>
                </a:solidFill>
                <a:latin typeface="Century" pitchFamily="18" charset="0"/>
              </a:rPr>
              <a:t>:  Urged American independence as common sense</a:t>
            </a:r>
          </a:p>
          <a:p>
            <a:pPr>
              <a:defRPr/>
            </a:pPr>
            <a:r>
              <a:rPr lang="en-US" sz="2800" dirty="0" smtClean="0">
                <a:latin typeface="Century" pitchFamily="18" charset="0"/>
              </a:rPr>
              <a:t>Wrote plainly and convincingly</a:t>
            </a:r>
          </a:p>
          <a:p>
            <a:pPr lvl="1" eaLnBrk="1" hangingPunct="1">
              <a:defRPr/>
            </a:pPr>
            <a:r>
              <a:rPr lang="en-US" sz="2400" i="1" dirty="0" smtClean="0">
                <a:solidFill>
                  <a:schemeClr val="tx2"/>
                </a:solidFill>
                <a:latin typeface="Century" pitchFamily="18" charset="0"/>
              </a:rPr>
              <a:t>In the physical world, the smaller body never ruled the larger one</a:t>
            </a:r>
          </a:p>
          <a:p>
            <a:pPr lvl="1" eaLnBrk="1" hangingPunct="1">
              <a:defRPr/>
            </a:pPr>
            <a:r>
              <a:rPr lang="en-US" sz="2400" i="1" dirty="0" smtClean="0">
                <a:solidFill>
                  <a:schemeClr val="tx2"/>
                </a:solidFill>
                <a:latin typeface="Century" pitchFamily="18" charset="0"/>
              </a:rPr>
              <a:t>It was illogical for a country to rule another from 3000 miles away</a:t>
            </a:r>
          </a:p>
          <a:p>
            <a:pPr lvl="1" eaLnBrk="1" hangingPunct="1">
              <a:defRPr/>
            </a:pPr>
            <a:r>
              <a:rPr lang="en-US" sz="2400" i="1" dirty="0" smtClean="0">
                <a:solidFill>
                  <a:schemeClr val="tx2"/>
                </a:solidFill>
                <a:latin typeface="Century" pitchFamily="18" charset="0"/>
              </a:rPr>
              <a:t>He had no respect for a king who did not protect his own people</a:t>
            </a:r>
          </a:p>
        </p:txBody>
      </p:sp>
    </p:spTree>
    <p:extLst>
      <p:ext uri="{BB962C8B-B14F-4D97-AF65-F5344CB8AC3E}">
        <p14:creationId xmlns:p14="http://schemas.microsoft.com/office/powerpoint/2010/main" val="1533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normAutofit fontScale="90000"/>
          </a:bodyPr>
          <a:lstStyle/>
          <a:p>
            <a:pPr eaLnBrk="1" hangingPunct="1">
              <a:defRPr/>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pperplate Gothic Bold" pitchFamily="34" charset="0"/>
              </a:rPr>
              <a:t>America Secedes From Great Britain</a:t>
            </a: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pperplate Gothic Bold" pitchFamily="34" charset="0"/>
            </a:endParaRPr>
          </a:p>
        </p:txBody>
      </p:sp>
      <p:sp>
        <p:nvSpPr>
          <p:cNvPr id="3" name="Content Placeholder 2"/>
          <p:cNvSpPr>
            <a:spLocks noGrp="1"/>
          </p:cNvSpPr>
          <p:nvPr>
            <p:ph idx="1"/>
          </p:nvPr>
        </p:nvSpPr>
        <p:spPr>
          <a:xfrm>
            <a:off x="228599" y="1828800"/>
            <a:ext cx="4941537" cy="4724400"/>
          </a:xfrm>
          <a:noFill/>
        </p:spPr>
        <p:txBody>
          <a:bodyPr>
            <a:noAutofit/>
          </a:bodyPr>
          <a:lstStyle/>
          <a:p>
            <a:pPr eaLnBrk="1" hangingPunct="1">
              <a:defRPr/>
            </a:pPr>
            <a:r>
              <a:rPr lang="en-US" sz="2800" dirty="0" smtClean="0">
                <a:solidFill>
                  <a:schemeClr val="tx2"/>
                </a:solidFill>
                <a:latin typeface="Century" pitchFamily="18" charset="0"/>
              </a:rPr>
              <a:t>Richard Henry Lee made a motion for independence on June 7, 1776.</a:t>
            </a:r>
          </a:p>
          <a:p>
            <a:pPr eaLnBrk="1" hangingPunct="1">
              <a:defRPr/>
            </a:pPr>
            <a:r>
              <a:rPr lang="en-US" sz="2800" dirty="0" smtClean="0">
                <a:solidFill>
                  <a:schemeClr val="tx2"/>
                </a:solidFill>
                <a:latin typeface="Century" pitchFamily="18" charset="0"/>
              </a:rPr>
              <a:t>A committee was formed to create a formal written declaration of America’s independence: </a:t>
            </a:r>
          </a:p>
          <a:p>
            <a:pPr lvl="1" eaLnBrk="1" hangingPunct="1">
              <a:defRPr/>
            </a:pPr>
            <a:r>
              <a:rPr lang="en-US" sz="2400" dirty="0" smtClean="0">
                <a:solidFill>
                  <a:schemeClr val="tx2"/>
                </a:solidFill>
                <a:latin typeface="Century" pitchFamily="18" charset="0"/>
              </a:rPr>
              <a:t>John Adams, Benjamin Franklin, Thomas Jefferson, Robert Livingston, and Roger Sherman</a:t>
            </a:r>
          </a:p>
        </p:txBody>
      </p:sp>
      <p:pic>
        <p:nvPicPr>
          <p:cNvPr id="4" name="Picture 4" descr="signers-of-declaration-of-independence">
            <a:hlinkClick r:id="rId3"/>
          </p:cNvPr>
          <p:cNvPicPr>
            <a:picLocks noChangeAspect="1" noChangeArrowheads="1"/>
          </p:cNvPicPr>
          <p:nvPr/>
        </p:nvPicPr>
        <p:blipFill rotWithShape="1">
          <a:blip r:embed="rId4" cstate="print">
            <a:extLst/>
          </a:blip>
          <a:srcRect l="39919" t="32079" r="24114" b="6643"/>
          <a:stretch/>
        </p:blipFill>
        <p:spPr bwMode="auto">
          <a:xfrm>
            <a:off x="5170137" y="2514600"/>
            <a:ext cx="3841982" cy="4194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043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hlinkClick r:id="rId3"/>
          </p:cNvPr>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a:xfrm>
            <a:off x="42241" y="1798320"/>
            <a:ext cx="9101759" cy="5029200"/>
          </a:xfrm>
          <a:ln w="38100">
            <a:solidFill>
              <a:srgbClr val="C00000"/>
            </a:solidFill>
            <a:miter lim="800000"/>
            <a:headEnd/>
            <a:tailEnd/>
          </a:ln>
        </p:spPr>
      </p:pic>
      <p:sp>
        <p:nvSpPr>
          <p:cNvPr id="5" name="Rectangle 4"/>
          <p:cNvSpPr/>
          <p:nvPr/>
        </p:nvSpPr>
        <p:spPr>
          <a:xfrm>
            <a:off x="247932" y="914400"/>
            <a:ext cx="8648137" cy="2590800"/>
          </a:xfrm>
          <a:prstGeom prst="rect">
            <a:avLst/>
          </a:prstGeom>
          <a:noFill/>
        </p:spPr>
        <p:txBody>
          <a:bodyPr spcFirstLastPara="1"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It’s Too Late To Apologize</a:t>
            </a:r>
          </a:p>
        </p:txBody>
      </p:sp>
    </p:spTree>
    <p:extLst>
      <p:ext uri="{BB962C8B-B14F-4D97-AF65-F5344CB8AC3E}">
        <p14:creationId xmlns:p14="http://schemas.microsoft.com/office/powerpoint/2010/main" val="23584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199</TotalTime>
  <Words>867</Words>
  <Application>Microsoft Office PowerPoint</Application>
  <PresentationFormat>On-screen Show (4:3)</PresentationFormat>
  <Paragraphs>117</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Urban</vt:lpstr>
      <vt:lpstr>The Revolution Begins!</vt:lpstr>
      <vt:lpstr>Lexington and Concord</vt:lpstr>
      <vt:lpstr>PowerPoint Presentation</vt:lpstr>
      <vt:lpstr>The Dividing Line</vt:lpstr>
      <vt:lpstr>First Continental Congress</vt:lpstr>
      <vt:lpstr>Second Continental Congress (1775)</vt:lpstr>
      <vt:lpstr>Common Sense</vt:lpstr>
      <vt:lpstr>America Secedes From Great Britain</vt:lpstr>
      <vt:lpstr>PowerPoint Presentation</vt:lpstr>
      <vt:lpstr>Declaration of Independence</vt:lpstr>
      <vt:lpstr>The Declaration of Independence Group Challenge</vt:lpstr>
      <vt:lpstr>The Matchup!</vt:lpstr>
      <vt:lpstr>The Early War</vt:lpstr>
      <vt:lpstr>Friendship with France</vt:lpstr>
      <vt:lpstr>Genius George</vt:lpstr>
      <vt:lpstr>PowerPoint Presentation</vt:lpstr>
      <vt:lpstr>Valley Forge</vt:lpstr>
      <vt:lpstr>Battle of Saratoga</vt:lpstr>
      <vt:lpstr>The Southern War</vt:lpstr>
      <vt:lpstr>Yorktown</vt:lpstr>
      <vt:lpstr>Yorktown?</vt:lpstr>
      <vt:lpstr>Ending the War</vt:lpstr>
      <vt:lpstr>Six Degrees of Separation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Revolution Begins!</dc:title>
  <dc:creator>Mary Hanrahan</dc:creator>
  <cp:lastModifiedBy>David</cp:lastModifiedBy>
  <cp:revision>19</cp:revision>
  <dcterms:created xsi:type="dcterms:W3CDTF">2014-09-03T15:43:58Z</dcterms:created>
  <dcterms:modified xsi:type="dcterms:W3CDTF">2019-07-12T20:26:46Z</dcterms:modified>
</cp:coreProperties>
</file>