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8" r:id="rId3"/>
    <p:sldId id="28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18" r:id="rId29"/>
    <p:sldId id="320" r:id="rId30"/>
    <p:sldId id="410" r:id="rId31"/>
    <p:sldId id="319" r:id="rId32"/>
    <p:sldId id="289" r:id="rId33"/>
    <p:sldId id="412" r:id="rId34"/>
    <p:sldId id="326" r:id="rId35"/>
    <p:sldId id="366" r:id="rId36"/>
    <p:sldId id="321" r:id="rId37"/>
    <p:sldId id="322" r:id="rId38"/>
    <p:sldId id="293" r:id="rId39"/>
    <p:sldId id="325" r:id="rId40"/>
    <p:sldId id="327" r:id="rId41"/>
    <p:sldId id="411" r:id="rId42"/>
    <p:sldId id="347" r:id="rId43"/>
    <p:sldId id="306" r:id="rId44"/>
    <p:sldId id="398" r:id="rId45"/>
    <p:sldId id="399" r:id="rId46"/>
    <p:sldId id="400" r:id="rId47"/>
    <p:sldId id="351" r:id="rId48"/>
    <p:sldId id="352" r:id="rId49"/>
    <p:sldId id="401" r:id="rId50"/>
    <p:sldId id="402" r:id="rId51"/>
    <p:sldId id="403"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33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2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39A2117-F27F-4BF3-B593-AF746C0869AA}" type="datetimeFigureOut">
              <a:rPr lang="en-US"/>
              <a:pPr>
                <a:defRPr/>
              </a:pPr>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9AAF49-4083-4B23-BA6B-54C75AF0B6AF}" type="slidenum">
              <a:rPr lang="en-US"/>
              <a:pPr>
                <a:defRPr/>
              </a:pPr>
              <a:t>‹#›</a:t>
            </a:fld>
            <a:endParaRPr lang="en-US"/>
          </a:p>
        </p:txBody>
      </p:sp>
    </p:spTree>
    <p:extLst>
      <p:ext uri="{BB962C8B-B14F-4D97-AF65-F5344CB8AC3E}">
        <p14:creationId xmlns:p14="http://schemas.microsoft.com/office/powerpoint/2010/main" val="3150154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93D5FD-4D0E-42BA-930C-47AE81AC160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201BEF-0236-4974-AD43-CC14D03C1BD7}"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8CC00F-8C4C-4608-B171-6A47AEF827EC}"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A001F-554A-461B-8FCE-D2E7AECD3510}"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82BB36-83FB-4A17-99C9-A39F96A9AD2C}"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9B1D94-53BB-40DA-AD4A-3CD74E61FFBF}"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CD20EF-7057-411A-B7C4-F0C1A3FB1E9D}"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51A717-CDA3-4074-95AC-890580C64071}"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049EFC-6B59-4B07-9D20-44EF105C008B}"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742685-4B77-4456-A20C-13DD3960ACEA}"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85214D-B72E-4064-85D0-FDA83E7AE1E7}"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E30D8-1ED7-4A78-8A02-A2A55920C854}"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1B226-9C51-4D9E-BF1E-53E726DE1E4F}"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A0E24D-E79B-4DC5-8C66-1691CC46057D}"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5E30E5-7560-4BAC-909F-52B44B69FE14}"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18A3A3-8C3E-4B4F-A82E-37D30DF3662D}"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70B95-1E56-4A34-B1A9-A989338F7FE8}"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Birth </a:t>
            </a:r>
            <a:r>
              <a:rPr lang="en-US" dirty="0" err="1" smtClean="0"/>
              <a:t>Conrtol</a:t>
            </a:r>
            <a:r>
              <a:rPr lang="en-US" dirty="0" smtClean="0"/>
              <a:t> “The Pill”</a:t>
            </a:r>
          </a:p>
          <a:p>
            <a:pPr>
              <a:spcBef>
                <a:spcPct val="0"/>
              </a:spcBef>
            </a:pPr>
            <a:r>
              <a:rPr lang="en-US" dirty="0" smtClean="0"/>
              <a:t>Landing on the Moon 1969</a:t>
            </a:r>
          </a:p>
          <a:p>
            <a:pPr>
              <a:spcBef>
                <a:spcPct val="0"/>
              </a:spcBef>
            </a:pPr>
            <a:r>
              <a:rPr lang="en-US" dirty="0" smtClean="0"/>
              <a:t>Woodstock</a:t>
            </a:r>
          </a:p>
          <a:p>
            <a:pPr>
              <a:spcBef>
                <a:spcPct val="0"/>
              </a:spcBef>
            </a:pPr>
            <a:r>
              <a:rPr lang="en-US" dirty="0" smtClean="0"/>
              <a:t>Nixon</a:t>
            </a:r>
          </a:p>
          <a:p>
            <a:pPr>
              <a:spcBef>
                <a:spcPct val="0"/>
              </a:spcBef>
            </a:pPr>
            <a:endParaRPr lang="en-US" dirty="0"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30A13E-A599-4D8C-8D3C-4FA35CD97E41}"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Tiananmen Square</a:t>
            </a:r>
          </a:p>
          <a:p>
            <a:pPr>
              <a:spcBef>
                <a:spcPct val="0"/>
              </a:spcBef>
            </a:pPr>
            <a:r>
              <a:rPr lang="en-US" dirty="0" smtClean="0"/>
              <a:t>Aids</a:t>
            </a:r>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FAA833-E7E7-4621-9ED4-FC3865DFB9D4}"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A1AB21-0B5A-4DB5-9EC3-7199457D00F3}"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0A7068-EDC9-4B6F-ACB2-124477B1028D}" type="slidenum">
              <a:rPr lang="en-US"/>
              <a:pPr fontAlgn="base">
                <a:spcBef>
                  <a:spcPct val="0"/>
                </a:spcBef>
                <a:spcAft>
                  <a:spcPct val="0"/>
                </a:spcAft>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FFBC43-8439-4DE6-8BBB-44B0BAD7E427}" type="slidenum">
              <a:rPr lang="en-US"/>
              <a:pPr fontAlgn="base">
                <a:spcBef>
                  <a:spcPct val="0"/>
                </a:spcBef>
                <a:spcAft>
                  <a:spcPct val="0"/>
                </a:spcAft>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E9D280-811C-4083-8EF6-8B6DC775CC99}"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01B179-BDB1-45D4-AE0D-9FDC3EC748E7}"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E64F4-167B-4A03-8251-FFE8EA5E249F}" type="slidenum">
              <a:rPr lang="en-US"/>
              <a:pPr fontAlgn="base">
                <a:spcBef>
                  <a:spcPct val="0"/>
                </a:spcBef>
                <a:spcAft>
                  <a:spcPct val="0"/>
                </a:spcAft>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chemeClr val="bg1"/>
                </a:solidFill>
              </a:rPr>
              <a:t>H-Bomb – “Ivy Mike” was detonated by the United States on November 1, 1952</a:t>
            </a:r>
          </a:p>
          <a:p>
            <a:pPr lvl="1"/>
            <a:r>
              <a:rPr lang="en-US" sz="2000" dirty="0" smtClean="0">
                <a:solidFill>
                  <a:schemeClr val="bg1"/>
                </a:solidFill>
              </a:rPr>
              <a:t>It created a cloud 100 miles wide and 25 miles high, killing all life on the surrounding islands.</a:t>
            </a:r>
          </a:p>
          <a:p>
            <a:endParaRPr lang="en-US" dirty="0"/>
          </a:p>
        </p:txBody>
      </p:sp>
      <p:sp>
        <p:nvSpPr>
          <p:cNvPr id="4" name="Slide Number Placeholder 3"/>
          <p:cNvSpPr>
            <a:spLocks noGrp="1"/>
          </p:cNvSpPr>
          <p:nvPr>
            <p:ph type="sldNum" sz="quarter" idx="10"/>
          </p:nvPr>
        </p:nvSpPr>
        <p:spPr/>
        <p:txBody>
          <a:bodyPr/>
          <a:lstStyle/>
          <a:p>
            <a:pPr>
              <a:defRPr/>
            </a:pPr>
            <a:fld id="{D09AAF49-4083-4B23-BA6B-54C75AF0B6AF}" type="slidenum">
              <a:rPr lang="en-US" smtClean="0"/>
              <a:pPr>
                <a:defRPr/>
              </a:pPr>
              <a:t>46</a:t>
            </a:fld>
            <a:endParaRPr lang="en-US"/>
          </a:p>
        </p:txBody>
      </p:sp>
    </p:spTree>
    <p:extLst>
      <p:ext uri="{BB962C8B-B14F-4D97-AF65-F5344CB8AC3E}">
        <p14:creationId xmlns:p14="http://schemas.microsoft.com/office/powerpoint/2010/main" val="284680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6D515-EC51-4E94-AD85-6E080905C5D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A9F41-BB3A-43CC-AADB-8E1CAF52926C}"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729B28-6113-4A4C-BB78-4BE15C13E75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0D78-5BF9-4583-BDCC-A333EB38787E}"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BF48BE-E971-45E9-B147-29B9A62B003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DE64D-C88F-42C5-A8E8-69AF04A4E23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CB4B7A0-573A-4D78-ABA9-77C1333F81DB}" type="datetimeFigureOut">
              <a:rPr lang="en-US"/>
              <a:pPr>
                <a:defRPr/>
              </a:pPr>
              <a:t>2/23/2016</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810D0D30-B218-45C1-9E34-937B07BB4A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1077C6-D1C4-4B5E-938C-ACE5A70C0806}" type="datetimeFigureOut">
              <a:rPr lang="en-US"/>
              <a:pPr>
                <a:defRPr/>
              </a:pPr>
              <a:t>2/23/2016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FF9FA7-C7A6-4735-979C-2979AA54690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1695019-7E36-4840-B3F4-19ACF5B6DE48}" type="datetimeFigureOut">
              <a:rPr lang="en-US"/>
              <a:pPr>
                <a:defRPr/>
              </a:pPr>
              <a:t>2/23/2016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DB6595-3A73-44C5-80D0-A3507A7E18D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DE33A48-DEEA-4596-AF77-F655A0248AA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FA6DE9-A6BF-4BA0-9FD6-53EFBA41107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30725"/>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fld id="{35CAD43B-3834-4453-B201-B279C95F7254}" type="datetimeFigureOut">
              <a:rPr lang="en-US"/>
              <a:pPr>
                <a:defRPr/>
              </a:pPr>
              <a:t>2/23/2016</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36B9047-A08D-4106-B8CB-D5C2B5E3F3BD}"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30725"/>
          </a:xfrm>
        </p:spPr>
        <p:txBody>
          <a:bodyPr>
            <a:normAutofit/>
          </a:bodyPr>
          <a:lstStyle/>
          <a:p>
            <a:pPr lvl="0"/>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fld id="{A358F3D7-C3EE-4069-A33F-D52091F81636}" type="datetimeFigureOut">
              <a:rPr lang="en-US"/>
              <a:pPr>
                <a:defRPr/>
              </a:pPr>
              <a:t>2/23/2016</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48B250BF-5A0F-489F-B0DE-92FD4DF8D6E2}"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72B4C2-20E2-4535-81B0-B79F81D1319C}" type="datetimeFigureOut">
              <a:rPr lang="en-US"/>
              <a:pPr>
                <a:defRPr/>
              </a:pPr>
              <a:t>2/23/2016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F3248A-3DBB-46E9-B87E-BBCABC913A8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A3E1ADB-6416-488A-B8B3-D170D70E28B8}" type="datetimeFigureOut">
              <a:rPr lang="en-US"/>
              <a:pPr>
                <a:defRPr/>
              </a:pPr>
              <a:t>2/23/2016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D020DD6-74FA-40FE-B40C-A87EACF308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B166909-EBEB-4011-A367-05702C1890B4}" type="datetimeFigureOut">
              <a:rPr lang="en-US"/>
              <a:pPr>
                <a:defRPr/>
              </a:pPr>
              <a:t>2/23/2016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BE94BB-2B1A-44CB-826B-1898E58BF4A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3DCB5EF-89A0-44C9-B420-8F312E7C3CC6}" type="datetimeFigureOut">
              <a:rPr lang="en-US"/>
              <a:pPr>
                <a:defRPr/>
              </a:pPr>
              <a:t>2/23/2016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023F3E9-47A6-4DE8-8041-D0705180A7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2EF39C8-9A44-4F62-BEAF-54883820C656}" type="datetimeFigureOut">
              <a:rPr lang="en-US"/>
              <a:pPr>
                <a:defRPr/>
              </a:pPr>
              <a:t>2/23/2016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3750F6F-63EA-48E3-A574-CE53C79CDE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C53606B-20D7-48E9-937A-515CF28B840D}" type="datetimeFigureOut">
              <a:rPr lang="en-US"/>
              <a:pPr>
                <a:defRPr/>
              </a:pPr>
              <a:t>2/23/2016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D5B3A38-1109-46E5-A3EC-33644290E0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A8F145A-95DC-4491-9FE7-B06B12C65505}" type="datetimeFigureOut">
              <a:rPr lang="en-US"/>
              <a:pPr>
                <a:defRPr/>
              </a:pPr>
              <a:t>2/23/2016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5B9C84E-CB80-4D88-92E4-F9181BAD32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97163F0-ACFB-40D6-8D50-511DB9552498}" type="datetimeFigureOut">
              <a:rPr lang="en-US"/>
              <a:pPr>
                <a:defRPr/>
              </a:pPr>
              <a:t>2/23/2016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75799DF-F6EF-4920-A348-7C3B2570B9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5FF00D4C-D103-43E5-A02F-6725F29FEA79}" type="datetimeFigureOut">
              <a:rPr lang="en-US"/>
              <a:pPr>
                <a:defRPr/>
              </a:pPr>
              <a:t>2/23/2016</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dirty="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78E20E17-A0F7-4039-AE97-57B8B9ABA81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6" r:id="rId1"/>
    <p:sldLayoutId id="2147483675" r:id="rId2"/>
    <p:sldLayoutId id="2147483677" r:id="rId3"/>
    <p:sldLayoutId id="2147483674" r:id="rId4"/>
    <p:sldLayoutId id="2147483678" r:id="rId5"/>
    <p:sldLayoutId id="2147483673" r:id="rId6"/>
    <p:sldLayoutId id="2147483672" r:id="rId7"/>
    <p:sldLayoutId id="2147483679" r:id="rId8"/>
    <p:sldLayoutId id="2147483680" r:id="rId9"/>
    <p:sldLayoutId id="2147483671" r:id="rId10"/>
    <p:sldLayoutId id="2147483670" r:id="rId11"/>
    <p:sldLayoutId id="2147483681" r:id="rId12"/>
    <p:sldLayoutId id="2147483682" r:id="rId13"/>
    <p:sldLayoutId id="2147483683" r:id="rId14"/>
    <p:sldLayoutId id="2147483684" r:id="rId15"/>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A28E6A"/>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956251"/>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youtube.com/watch?v=hU_8OLBK0i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9C72ISMF_D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youtube.com/watch?v=jvax5VUvjWQ#t=65"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coolinfographics.com/blog/2012/5/15/ingeniously-charting-the-horrifying-power-of-todays-nuclear.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IKqXu-5jw60" TargetMode="External"/><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s://www.youtube.com/watch?v=8e5OF-jF56U" TargetMode="Externa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smtClean="0"/>
              <a:t>The Cold War</a:t>
            </a:r>
            <a:endParaRPr/>
          </a:p>
        </p:txBody>
      </p:sp>
      <p:sp>
        <p:nvSpPr>
          <p:cNvPr id="18434" name="Subtitle 2"/>
          <p:cNvSpPr>
            <a:spLocks noGrp="1"/>
          </p:cNvSpPr>
          <p:nvPr>
            <p:ph type="subTitle" idx="1"/>
          </p:nvPr>
        </p:nvSpPr>
        <p:spPr>
          <a:xfrm>
            <a:off x="433388" y="1544638"/>
            <a:ext cx="6480175" cy="1752600"/>
          </a:xfrm>
        </p:spPr>
        <p:txBody>
          <a:bodyPr/>
          <a:lstStyle/>
          <a:p>
            <a:r>
              <a:rPr lang="en-US" smtClean="0"/>
              <a:t>50 Years of “Not-Fighting”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6000" smtClean="0"/>
              <a:t>1953</a:t>
            </a:r>
          </a:p>
        </p:txBody>
      </p:sp>
      <p:sp>
        <p:nvSpPr>
          <p:cNvPr id="36866" name="Rectangle 3"/>
          <p:cNvSpPr>
            <a:spLocks noGrp="1" noChangeArrowheads="1"/>
          </p:cNvSpPr>
          <p:nvPr>
            <p:ph type="body" sz="half" idx="1"/>
          </p:nvPr>
        </p:nvSpPr>
        <p:spPr/>
        <p:txBody>
          <a:bodyPr/>
          <a:lstStyle/>
          <a:p>
            <a:r>
              <a:rPr lang="en-US" sz="2800" smtClean="0"/>
              <a:t>Joseph Stalin</a:t>
            </a:r>
          </a:p>
          <a:p>
            <a:r>
              <a:rPr lang="en-US" sz="2800" smtClean="0"/>
              <a:t>Malenkov</a:t>
            </a:r>
          </a:p>
          <a:p>
            <a:r>
              <a:rPr lang="en-US" sz="2800" smtClean="0"/>
              <a:t>Nasser</a:t>
            </a:r>
          </a:p>
          <a:p>
            <a:r>
              <a:rPr lang="en-US" sz="2800" smtClean="0"/>
              <a:t>Prokofiev</a:t>
            </a:r>
          </a:p>
          <a:p>
            <a:r>
              <a:rPr lang="en-US" sz="2800" smtClean="0"/>
              <a:t>Rockefeller</a:t>
            </a:r>
          </a:p>
          <a:p>
            <a:r>
              <a:rPr lang="en-US" sz="2800" smtClean="0"/>
              <a:t>Campanella </a:t>
            </a:r>
          </a:p>
          <a:p>
            <a:r>
              <a:rPr lang="en-US" sz="2800" smtClean="0"/>
              <a:t>Communist Bloc</a:t>
            </a:r>
            <a:endParaRPr lang="en-US" sz="2800" u="sng" smtClean="0">
              <a:solidFill>
                <a:srgbClr val="0000FF"/>
              </a:solidFill>
            </a:endParaRPr>
          </a:p>
        </p:txBody>
      </p:sp>
      <p:pic>
        <p:nvPicPr>
          <p:cNvPr id="36867" name="Picture 6" descr="stalin"/>
          <p:cNvPicPr>
            <a:picLocks noGrp="1" noChangeAspect="1" noChangeArrowheads="1"/>
          </p:cNvPicPr>
          <p:nvPr>
            <p:ph type="clipArt" sz="half" idx="2"/>
          </p:nvPr>
        </p:nvPicPr>
        <p:blipFill>
          <a:blip r:embed="rId3" cstate="print"/>
          <a:srcRect/>
          <a:stretch>
            <a:fillRect/>
          </a:stretch>
        </p:blipFill>
        <p:spPr>
          <a:xfrm>
            <a:off x="3733800" y="228600"/>
            <a:ext cx="2171700" cy="3276600"/>
          </a:xfrm>
        </p:spPr>
      </p:pic>
      <p:pic>
        <p:nvPicPr>
          <p:cNvPr id="36869" name="Picture 5" descr="ironcurtaincartoon"/>
          <p:cNvPicPr>
            <a:picLocks noChangeAspect="1" noChangeArrowheads="1"/>
          </p:cNvPicPr>
          <p:nvPr/>
        </p:nvPicPr>
        <p:blipFill>
          <a:blip r:embed="rId4" cstate="print"/>
          <a:srcRect/>
          <a:stretch>
            <a:fillRect/>
          </a:stretch>
        </p:blipFill>
        <p:spPr bwMode="auto">
          <a:xfrm>
            <a:off x="5486400" y="3048000"/>
            <a:ext cx="3371850" cy="3657600"/>
          </a:xfrm>
          <a:prstGeom prst="rect">
            <a:avLst/>
          </a:prstGeom>
          <a:noFill/>
        </p:spPr>
      </p:pic>
    </p:spTree>
  </p:cSld>
  <p:clrMapOvr>
    <a:masterClrMapping/>
  </p:clrMapOvr>
  <p:transition advClick="0" advTm="6000">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r"/>
            <a:r>
              <a:rPr lang="en-US" sz="6000" smtClean="0"/>
              <a:t>1954</a:t>
            </a:r>
          </a:p>
        </p:txBody>
      </p:sp>
      <p:sp>
        <p:nvSpPr>
          <p:cNvPr id="38914" name="Rectangle 4"/>
          <p:cNvSpPr>
            <a:spLocks noGrp="1" noChangeArrowheads="1"/>
          </p:cNvSpPr>
          <p:nvPr>
            <p:ph type="body" sz="half" idx="2"/>
          </p:nvPr>
        </p:nvSpPr>
        <p:spPr/>
        <p:txBody>
          <a:bodyPr/>
          <a:lstStyle/>
          <a:p>
            <a:r>
              <a:rPr lang="en-US" sz="2800" smtClean="0"/>
              <a:t>Roy Cohn</a:t>
            </a:r>
          </a:p>
          <a:p>
            <a:r>
              <a:rPr lang="en-US" sz="2800" smtClean="0"/>
              <a:t>Juan Peron</a:t>
            </a:r>
          </a:p>
          <a:p>
            <a:r>
              <a:rPr lang="en-US" sz="2800" smtClean="0"/>
              <a:t>Tosconini</a:t>
            </a:r>
          </a:p>
          <a:p>
            <a:r>
              <a:rPr lang="en-US" sz="2800" smtClean="0"/>
              <a:t>Dacron</a:t>
            </a:r>
          </a:p>
          <a:p>
            <a:r>
              <a:rPr lang="en-US" sz="2800" smtClean="0"/>
              <a:t>Dien Ben Phu falls</a:t>
            </a:r>
          </a:p>
          <a:p>
            <a:r>
              <a:rPr lang="en-US" sz="2800" smtClean="0"/>
              <a:t>Rock Around the Clock</a:t>
            </a:r>
          </a:p>
        </p:txBody>
      </p:sp>
      <p:pic>
        <p:nvPicPr>
          <p:cNvPr id="38917" name="Picture 5" descr="dacron1953"/>
          <p:cNvPicPr>
            <a:picLocks noChangeAspect="1" noChangeArrowheads="1"/>
          </p:cNvPicPr>
          <p:nvPr/>
        </p:nvPicPr>
        <p:blipFill>
          <a:blip r:embed="rId3" cstate="print"/>
          <a:srcRect/>
          <a:stretch>
            <a:fillRect/>
          </a:stretch>
        </p:blipFill>
        <p:spPr bwMode="auto">
          <a:xfrm>
            <a:off x="1500188" y="152400"/>
            <a:ext cx="3236912" cy="4419600"/>
          </a:xfrm>
          <a:prstGeom prst="rect">
            <a:avLst/>
          </a:prstGeom>
          <a:noFill/>
        </p:spPr>
      </p:pic>
      <p:pic>
        <p:nvPicPr>
          <p:cNvPr id="38915" name="Picture 6" descr="bhaley"/>
          <p:cNvPicPr>
            <a:picLocks noGrp="1" noChangeAspect="1" noChangeArrowheads="1"/>
          </p:cNvPicPr>
          <p:nvPr>
            <p:ph type="clipArt" sz="half" idx="1"/>
          </p:nvPr>
        </p:nvPicPr>
        <p:blipFill>
          <a:blip r:embed="rId4" cstate="print"/>
          <a:srcRect/>
          <a:stretch>
            <a:fillRect/>
          </a:stretch>
        </p:blipFill>
        <p:spPr>
          <a:xfrm>
            <a:off x="152400" y="2590800"/>
            <a:ext cx="2200275" cy="4114800"/>
          </a:xfrm>
        </p:spPr>
      </p:pic>
    </p:spTree>
  </p:cSld>
  <p:clrMapOvr>
    <a:masterClrMapping/>
  </p:clrMapOvr>
  <p:transition advClick="0" advTm="5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6000" smtClean="0"/>
              <a:t>1955</a:t>
            </a:r>
          </a:p>
        </p:txBody>
      </p:sp>
      <p:sp>
        <p:nvSpPr>
          <p:cNvPr id="40962" name="Rectangle 3"/>
          <p:cNvSpPr>
            <a:spLocks noGrp="1" noChangeArrowheads="1"/>
          </p:cNvSpPr>
          <p:nvPr>
            <p:ph type="body" sz="half" idx="1"/>
          </p:nvPr>
        </p:nvSpPr>
        <p:spPr>
          <a:xfrm>
            <a:off x="152400" y="1981200"/>
            <a:ext cx="3810000" cy="4114800"/>
          </a:xfrm>
        </p:spPr>
        <p:txBody>
          <a:bodyPr/>
          <a:lstStyle/>
          <a:p>
            <a:r>
              <a:rPr lang="en-US" sz="2800" smtClean="0"/>
              <a:t>Einstein</a:t>
            </a:r>
          </a:p>
          <a:p>
            <a:r>
              <a:rPr lang="en-US" sz="2800" smtClean="0"/>
              <a:t>James Dean</a:t>
            </a:r>
          </a:p>
          <a:p>
            <a:r>
              <a:rPr lang="en-US" sz="2800" smtClean="0"/>
              <a:t>Brooklyn’s got a winning team</a:t>
            </a:r>
          </a:p>
          <a:p>
            <a:r>
              <a:rPr lang="en-US" sz="2800" smtClean="0"/>
              <a:t>Davy Crockett</a:t>
            </a:r>
          </a:p>
          <a:p>
            <a:r>
              <a:rPr lang="en-US" sz="2800" smtClean="0"/>
              <a:t>Peter Pan</a:t>
            </a:r>
          </a:p>
          <a:p>
            <a:r>
              <a:rPr lang="en-US" sz="2800" smtClean="0"/>
              <a:t>Elvis Presley</a:t>
            </a:r>
          </a:p>
          <a:p>
            <a:r>
              <a:rPr lang="en-US" sz="2800" smtClean="0"/>
              <a:t>Disneyland</a:t>
            </a:r>
          </a:p>
        </p:txBody>
      </p:sp>
      <p:pic>
        <p:nvPicPr>
          <p:cNvPr id="40967" name="Picture 7" descr="1955-world-series(2)"/>
          <p:cNvPicPr>
            <a:picLocks noChangeAspect="1" noChangeArrowheads="1"/>
          </p:cNvPicPr>
          <p:nvPr/>
        </p:nvPicPr>
        <p:blipFill>
          <a:blip r:embed="rId3" cstate="print"/>
          <a:srcRect l="23907" t="24474" r="17241" b="6693"/>
          <a:stretch>
            <a:fillRect/>
          </a:stretch>
        </p:blipFill>
        <p:spPr bwMode="auto">
          <a:xfrm>
            <a:off x="5105400" y="228600"/>
            <a:ext cx="2438400" cy="3429000"/>
          </a:xfrm>
          <a:prstGeom prst="rect">
            <a:avLst/>
          </a:prstGeom>
          <a:noFill/>
        </p:spPr>
      </p:pic>
      <p:pic>
        <p:nvPicPr>
          <p:cNvPr id="40971" name="Picture 11" descr="disneyland-kids"/>
          <p:cNvPicPr>
            <a:picLocks noChangeAspect="1" noChangeArrowheads="1"/>
          </p:cNvPicPr>
          <p:nvPr/>
        </p:nvPicPr>
        <p:blipFill>
          <a:blip r:embed="rId4" cstate="print"/>
          <a:srcRect/>
          <a:stretch>
            <a:fillRect/>
          </a:stretch>
        </p:blipFill>
        <p:spPr bwMode="auto">
          <a:xfrm>
            <a:off x="3276600" y="3581400"/>
            <a:ext cx="3133725" cy="3127375"/>
          </a:xfrm>
          <a:prstGeom prst="rect">
            <a:avLst/>
          </a:prstGeom>
          <a:noFill/>
        </p:spPr>
      </p:pic>
      <p:pic>
        <p:nvPicPr>
          <p:cNvPr id="40965" name="Picture 5" descr="James-Dean-11"/>
          <p:cNvPicPr>
            <a:picLocks noChangeAspect="1" noChangeArrowheads="1"/>
          </p:cNvPicPr>
          <p:nvPr/>
        </p:nvPicPr>
        <p:blipFill>
          <a:blip r:embed="rId5" cstate="print"/>
          <a:srcRect/>
          <a:stretch>
            <a:fillRect/>
          </a:stretch>
        </p:blipFill>
        <p:spPr bwMode="auto">
          <a:xfrm>
            <a:off x="2743200" y="381000"/>
            <a:ext cx="2514600" cy="1998663"/>
          </a:xfrm>
          <a:prstGeom prst="rect">
            <a:avLst/>
          </a:prstGeom>
          <a:noFill/>
        </p:spPr>
      </p:pic>
      <p:pic>
        <p:nvPicPr>
          <p:cNvPr id="40969" name="Picture 9" descr="elvis-11"/>
          <p:cNvPicPr>
            <a:picLocks noChangeAspect="1" noChangeArrowheads="1"/>
          </p:cNvPicPr>
          <p:nvPr/>
        </p:nvPicPr>
        <p:blipFill>
          <a:blip r:embed="rId6" cstate="print"/>
          <a:srcRect/>
          <a:stretch>
            <a:fillRect/>
          </a:stretch>
        </p:blipFill>
        <p:spPr bwMode="auto">
          <a:xfrm>
            <a:off x="6248400" y="3200400"/>
            <a:ext cx="2473325" cy="3276600"/>
          </a:xfrm>
          <a:prstGeom prst="rect">
            <a:avLst/>
          </a:prstGeom>
          <a:noFill/>
        </p:spPr>
      </p:pic>
      <p:pic>
        <p:nvPicPr>
          <p:cNvPr id="40973" name="Picture 13" descr="ANd9GcSOZ3PRuZPst7hObFLeY8iFn9YMdHSRZf_0yUprBuY1xFvPm_-78GdHg45B"/>
          <p:cNvPicPr>
            <a:picLocks noChangeAspect="1" noChangeArrowheads="1"/>
          </p:cNvPicPr>
          <p:nvPr/>
        </p:nvPicPr>
        <p:blipFill>
          <a:blip r:embed="rId7" cstate="print"/>
          <a:srcRect/>
          <a:stretch>
            <a:fillRect/>
          </a:stretch>
        </p:blipFill>
        <p:spPr bwMode="auto">
          <a:xfrm>
            <a:off x="7359650" y="838200"/>
            <a:ext cx="1784350" cy="2247900"/>
          </a:xfrm>
          <a:prstGeom prst="rect">
            <a:avLst/>
          </a:prstGeom>
          <a:noFill/>
        </p:spPr>
      </p:pic>
    </p:spTree>
  </p:cSld>
  <p:clrMapOvr>
    <a:masterClrMapping/>
  </p:clrMapOvr>
  <p:transition advClick="0" advTm="8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066800" y="457200"/>
            <a:ext cx="7772400" cy="1143000"/>
          </a:xfrm>
        </p:spPr>
        <p:txBody>
          <a:bodyPr/>
          <a:lstStyle/>
          <a:p>
            <a:pPr algn="r"/>
            <a:r>
              <a:rPr lang="en-US" sz="6000" smtClean="0"/>
              <a:t>1956</a:t>
            </a:r>
          </a:p>
        </p:txBody>
      </p:sp>
      <p:sp>
        <p:nvSpPr>
          <p:cNvPr id="43010" name="Rectangle 4"/>
          <p:cNvSpPr>
            <a:spLocks noGrp="1" noChangeArrowheads="1"/>
          </p:cNvSpPr>
          <p:nvPr>
            <p:ph type="body" sz="half" idx="2"/>
          </p:nvPr>
        </p:nvSpPr>
        <p:spPr/>
        <p:txBody>
          <a:bodyPr/>
          <a:lstStyle/>
          <a:p>
            <a:r>
              <a:rPr lang="en-US" sz="2800" smtClean="0"/>
              <a:t>Bardot</a:t>
            </a:r>
          </a:p>
          <a:p>
            <a:r>
              <a:rPr lang="en-US" sz="2800" smtClean="0"/>
              <a:t>Budapest</a:t>
            </a:r>
          </a:p>
          <a:p>
            <a:r>
              <a:rPr lang="en-US" sz="2800" smtClean="0"/>
              <a:t>Alabama</a:t>
            </a:r>
          </a:p>
          <a:p>
            <a:r>
              <a:rPr lang="en-US" sz="2800" smtClean="0"/>
              <a:t>Kruschehev</a:t>
            </a:r>
          </a:p>
          <a:p>
            <a:r>
              <a:rPr lang="en-US" sz="2800" smtClean="0"/>
              <a:t>Princess Grace</a:t>
            </a:r>
          </a:p>
          <a:p>
            <a:r>
              <a:rPr lang="en-US" sz="2800" smtClean="0"/>
              <a:t>Peyton’s Place</a:t>
            </a:r>
          </a:p>
          <a:p>
            <a:r>
              <a:rPr lang="en-US" sz="2800" smtClean="0"/>
              <a:t>Trouble in the Suez</a:t>
            </a:r>
          </a:p>
        </p:txBody>
      </p:sp>
      <p:pic>
        <p:nvPicPr>
          <p:cNvPr id="43011" name="Picture 9" descr="krush"/>
          <p:cNvPicPr>
            <a:picLocks noGrp="1" noChangeAspect="1" noChangeArrowheads="1"/>
          </p:cNvPicPr>
          <p:nvPr>
            <p:ph type="clipArt" sz="half" idx="1"/>
          </p:nvPr>
        </p:nvPicPr>
        <p:blipFill>
          <a:blip r:embed="rId3" cstate="print"/>
          <a:srcRect/>
          <a:stretch>
            <a:fillRect/>
          </a:stretch>
        </p:blipFill>
        <p:spPr>
          <a:xfrm>
            <a:off x="2014538" y="228600"/>
            <a:ext cx="2711450" cy="3657600"/>
          </a:xfrm>
        </p:spPr>
      </p:pic>
      <p:pic>
        <p:nvPicPr>
          <p:cNvPr id="43013" name="Picture 5" descr="princess-Grace-Wedding-dress"/>
          <p:cNvPicPr>
            <a:picLocks noChangeAspect="1" noChangeArrowheads="1"/>
          </p:cNvPicPr>
          <p:nvPr/>
        </p:nvPicPr>
        <p:blipFill>
          <a:blip r:embed="rId4" cstate="print"/>
          <a:srcRect/>
          <a:stretch>
            <a:fillRect/>
          </a:stretch>
        </p:blipFill>
        <p:spPr bwMode="auto">
          <a:xfrm>
            <a:off x="152400" y="3276600"/>
            <a:ext cx="2598738" cy="3352800"/>
          </a:xfrm>
          <a:prstGeom prst="rect">
            <a:avLst/>
          </a:prstGeom>
          <a:noFill/>
        </p:spPr>
      </p:pic>
    </p:spTree>
  </p:cSld>
  <p:clrMapOvr>
    <a:masterClrMapping/>
  </p:clrMapOvr>
  <p:transition advClick="0" advTm="6000">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1.bp.blogspot.com/_Ym3du2sG3R4/TUneySQQryI/AAAAAAAADKQ/MWarBQaUNyQ/s1600/Fire-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z="6000" smtClean="0"/>
              <a:t>Chorus</a:t>
            </a:r>
          </a:p>
        </p:txBody>
      </p:sp>
      <p:sp>
        <p:nvSpPr>
          <p:cNvPr id="45059" name="Rectangle 3"/>
          <p:cNvSpPr>
            <a:spLocks noGrp="1" noChangeArrowheads="1"/>
          </p:cNvSpPr>
          <p:nvPr>
            <p:ph type="body" idx="1"/>
          </p:nvPr>
        </p:nvSpPr>
        <p:spPr/>
        <p:txBody>
          <a:bodyPr/>
          <a:lstStyle/>
          <a:p>
            <a:pPr algn="ctr"/>
            <a:endParaRPr lang="en-US" smtClean="0"/>
          </a:p>
          <a:p>
            <a:pPr algn="ctr"/>
            <a:r>
              <a:rPr lang="en-US" smtClean="0"/>
              <a:t>We didn't start the fire  </a:t>
            </a:r>
            <a:br>
              <a:rPr lang="en-US" smtClean="0"/>
            </a:br>
            <a:r>
              <a:rPr lang="en-US" smtClean="0"/>
              <a:t>It was always burning,  </a:t>
            </a:r>
            <a:br>
              <a:rPr lang="en-US" smtClean="0"/>
            </a:br>
            <a:r>
              <a:rPr lang="en-US" smtClean="0"/>
              <a:t>Since the world's been turning.  </a:t>
            </a:r>
            <a:br>
              <a:rPr lang="en-US" smtClean="0"/>
            </a:br>
            <a:r>
              <a:rPr lang="en-US" smtClean="0"/>
              <a:t>We didn't start the fire  </a:t>
            </a:r>
            <a:br>
              <a:rPr lang="en-US" smtClean="0"/>
            </a:br>
            <a:r>
              <a:rPr lang="en-US" smtClean="0"/>
              <a:t>Well we didn't light it,  </a:t>
            </a:r>
            <a:br>
              <a:rPr lang="en-US" smtClean="0"/>
            </a:br>
            <a:r>
              <a:rPr lang="en-US" smtClean="0"/>
              <a:t>But we tried to fight it.</a:t>
            </a:r>
          </a:p>
        </p:txBody>
      </p:sp>
    </p:spTree>
  </p:cSld>
  <p:clrMapOvr>
    <a:masterClrMapping/>
  </p:clrMapOvr>
  <p:transition advClick="0" advTm="13000">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6000" smtClean="0"/>
              <a:t>1957</a:t>
            </a:r>
          </a:p>
        </p:txBody>
      </p:sp>
      <p:sp>
        <p:nvSpPr>
          <p:cNvPr id="47106" name="Rectangle 3"/>
          <p:cNvSpPr>
            <a:spLocks noGrp="1" noChangeArrowheads="1"/>
          </p:cNvSpPr>
          <p:nvPr>
            <p:ph type="body" sz="half" idx="1"/>
          </p:nvPr>
        </p:nvSpPr>
        <p:spPr>
          <a:xfrm>
            <a:off x="304800" y="1981200"/>
            <a:ext cx="3810000" cy="4114800"/>
          </a:xfrm>
        </p:spPr>
        <p:txBody>
          <a:bodyPr/>
          <a:lstStyle/>
          <a:p>
            <a:r>
              <a:rPr lang="en-US" sz="2800" smtClean="0"/>
              <a:t>Little Rock</a:t>
            </a:r>
          </a:p>
          <a:p>
            <a:r>
              <a:rPr lang="en-US" sz="2800" smtClean="0"/>
              <a:t>Pasternok</a:t>
            </a:r>
          </a:p>
          <a:p>
            <a:r>
              <a:rPr lang="en-US" sz="2800" smtClean="0"/>
              <a:t>Mickey Mantle</a:t>
            </a:r>
          </a:p>
          <a:p>
            <a:r>
              <a:rPr lang="en-US" sz="2800" smtClean="0"/>
              <a:t>Kerouac</a:t>
            </a:r>
          </a:p>
          <a:p>
            <a:r>
              <a:rPr lang="en-US" sz="2800" smtClean="0"/>
              <a:t>Sputnik</a:t>
            </a:r>
          </a:p>
          <a:p>
            <a:r>
              <a:rPr lang="en-US" sz="2800" smtClean="0"/>
              <a:t>Chou En-Lai</a:t>
            </a:r>
          </a:p>
          <a:p>
            <a:r>
              <a:rPr lang="en-US" sz="2800" smtClean="0"/>
              <a:t>Bridge on the River Kwai</a:t>
            </a:r>
          </a:p>
        </p:txBody>
      </p:sp>
      <p:pic>
        <p:nvPicPr>
          <p:cNvPr id="47107" name="Picture 6" descr="sputnik"/>
          <p:cNvPicPr>
            <a:picLocks noGrp="1" noChangeAspect="1" noChangeArrowheads="1"/>
          </p:cNvPicPr>
          <p:nvPr>
            <p:ph type="clipArt" sz="half" idx="2"/>
          </p:nvPr>
        </p:nvPicPr>
        <p:blipFill>
          <a:blip r:embed="rId3" cstate="print"/>
          <a:srcRect/>
          <a:stretch>
            <a:fillRect/>
          </a:stretch>
        </p:blipFill>
        <p:spPr>
          <a:xfrm rot="792312">
            <a:off x="5526088" y="685800"/>
            <a:ext cx="3429000" cy="2389188"/>
          </a:xfrm>
        </p:spPr>
      </p:pic>
      <p:pic>
        <p:nvPicPr>
          <p:cNvPr id="47109" name="Picture 5" descr="litlrck2"/>
          <p:cNvPicPr>
            <a:picLocks noChangeAspect="1" noChangeArrowheads="1"/>
          </p:cNvPicPr>
          <p:nvPr/>
        </p:nvPicPr>
        <p:blipFill>
          <a:blip r:embed="rId4" cstate="print"/>
          <a:srcRect/>
          <a:stretch>
            <a:fillRect/>
          </a:stretch>
        </p:blipFill>
        <p:spPr bwMode="auto">
          <a:xfrm>
            <a:off x="4648200" y="4171950"/>
            <a:ext cx="3200400" cy="2457450"/>
          </a:xfrm>
          <a:prstGeom prst="rect">
            <a:avLst/>
          </a:prstGeom>
          <a:noFill/>
        </p:spPr>
      </p:pic>
      <p:pic>
        <p:nvPicPr>
          <p:cNvPr id="47111" name="Picture 7" descr="on_the_road_book_cover"/>
          <p:cNvPicPr>
            <a:picLocks noChangeAspect="1" noChangeArrowheads="1"/>
          </p:cNvPicPr>
          <p:nvPr/>
        </p:nvPicPr>
        <p:blipFill>
          <a:blip r:embed="rId5" cstate="print"/>
          <a:srcRect/>
          <a:stretch>
            <a:fillRect/>
          </a:stretch>
        </p:blipFill>
        <p:spPr bwMode="auto">
          <a:xfrm>
            <a:off x="3398838" y="914400"/>
            <a:ext cx="2122487" cy="3557588"/>
          </a:xfrm>
          <a:prstGeom prst="rect">
            <a:avLst/>
          </a:prstGeom>
          <a:noFill/>
        </p:spPr>
      </p:pic>
    </p:spTree>
  </p:cSld>
  <p:clrMapOvr>
    <a:masterClrMapping/>
  </p:clrMapOvr>
  <p:transition advClick="0" advTm="5000">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6000" smtClean="0"/>
              <a:t>1958</a:t>
            </a:r>
          </a:p>
        </p:txBody>
      </p:sp>
      <p:sp>
        <p:nvSpPr>
          <p:cNvPr id="49154" name="Rectangle 4"/>
          <p:cNvSpPr>
            <a:spLocks noGrp="1" noChangeArrowheads="1"/>
          </p:cNvSpPr>
          <p:nvPr>
            <p:ph type="body" sz="half" idx="2"/>
          </p:nvPr>
        </p:nvSpPr>
        <p:spPr/>
        <p:txBody>
          <a:bodyPr/>
          <a:lstStyle/>
          <a:p>
            <a:r>
              <a:rPr lang="en-US" sz="2800" smtClean="0"/>
              <a:t>Lebanon</a:t>
            </a:r>
          </a:p>
          <a:p>
            <a:r>
              <a:rPr lang="en-US" sz="2800" smtClean="0"/>
              <a:t>Charles de Gaulle</a:t>
            </a:r>
          </a:p>
          <a:p>
            <a:r>
              <a:rPr lang="en-US" sz="2800" smtClean="0"/>
              <a:t>California Baseball</a:t>
            </a:r>
          </a:p>
          <a:p>
            <a:r>
              <a:rPr lang="en-US" sz="2800" smtClean="0"/>
              <a:t>Starkweather Homicide</a:t>
            </a:r>
          </a:p>
          <a:p>
            <a:r>
              <a:rPr lang="en-US" sz="2800" smtClean="0"/>
              <a:t>Children of the Thalidomide</a:t>
            </a:r>
          </a:p>
        </p:txBody>
      </p:sp>
      <p:pic>
        <p:nvPicPr>
          <p:cNvPr id="49155" name="Picture 6" descr="thalidomide"/>
          <p:cNvPicPr>
            <a:picLocks noGrp="1" noChangeAspect="1" noChangeArrowheads="1"/>
          </p:cNvPicPr>
          <p:nvPr>
            <p:ph type="clipArt" sz="half" idx="1"/>
          </p:nvPr>
        </p:nvPicPr>
        <p:blipFill>
          <a:blip r:embed="rId3" cstate="print"/>
          <a:srcRect/>
          <a:stretch>
            <a:fillRect/>
          </a:stretch>
        </p:blipFill>
        <p:spPr>
          <a:xfrm>
            <a:off x="228600" y="1447800"/>
            <a:ext cx="3810000" cy="2624138"/>
          </a:xfrm>
        </p:spPr>
      </p:pic>
      <p:pic>
        <p:nvPicPr>
          <p:cNvPr id="49157" name="Picture 5" descr="1958-la-dodgers-lat-300"/>
          <p:cNvPicPr>
            <a:picLocks noChangeAspect="1" noChangeArrowheads="1"/>
          </p:cNvPicPr>
          <p:nvPr/>
        </p:nvPicPr>
        <p:blipFill>
          <a:blip r:embed="rId4" cstate="print"/>
          <a:srcRect/>
          <a:stretch>
            <a:fillRect/>
          </a:stretch>
        </p:blipFill>
        <p:spPr bwMode="auto">
          <a:xfrm>
            <a:off x="2438400" y="3352800"/>
            <a:ext cx="2197100" cy="3295650"/>
          </a:xfrm>
          <a:prstGeom prst="rect">
            <a:avLst/>
          </a:prstGeom>
          <a:noFill/>
        </p:spPr>
      </p:pic>
      <p:pic>
        <p:nvPicPr>
          <p:cNvPr id="49159" name="Picture 7" descr="1301601659-20"/>
          <p:cNvPicPr>
            <a:picLocks noChangeAspect="1" noChangeArrowheads="1"/>
          </p:cNvPicPr>
          <p:nvPr/>
        </p:nvPicPr>
        <p:blipFill>
          <a:blip r:embed="rId5" cstate="print"/>
          <a:srcRect/>
          <a:stretch>
            <a:fillRect/>
          </a:stretch>
        </p:blipFill>
        <p:spPr bwMode="auto">
          <a:xfrm rot="-623778">
            <a:off x="228600" y="4953000"/>
            <a:ext cx="2133600" cy="1600200"/>
          </a:xfrm>
          <a:prstGeom prst="rect">
            <a:avLst/>
          </a:prstGeom>
          <a:noFill/>
        </p:spPr>
      </p:pic>
    </p:spTree>
  </p:cSld>
  <p:clrMapOvr>
    <a:masterClrMapping/>
  </p:clrMapOvr>
  <p:transition advClick="0" advTm="9000">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6000" smtClean="0"/>
              <a:t>1959</a:t>
            </a:r>
          </a:p>
        </p:txBody>
      </p:sp>
      <p:sp>
        <p:nvSpPr>
          <p:cNvPr id="51202" name="Rectangle 3"/>
          <p:cNvSpPr>
            <a:spLocks noGrp="1" noChangeArrowheads="1"/>
          </p:cNvSpPr>
          <p:nvPr>
            <p:ph type="body" sz="half" idx="1"/>
          </p:nvPr>
        </p:nvSpPr>
        <p:spPr>
          <a:xfrm>
            <a:off x="152400" y="1752600"/>
            <a:ext cx="3810000" cy="4114800"/>
          </a:xfrm>
        </p:spPr>
        <p:txBody>
          <a:bodyPr/>
          <a:lstStyle/>
          <a:p>
            <a:r>
              <a:rPr lang="en-US" sz="2800" smtClean="0"/>
              <a:t>Buddy Holly</a:t>
            </a:r>
          </a:p>
          <a:p>
            <a:r>
              <a:rPr lang="en-US" sz="2800" smtClean="0"/>
              <a:t>Ben Hur</a:t>
            </a:r>
          </a:p>
          <a:p>
            <a:r>
              <a:rPr lang="en-US" sz="2800" smtClean="0"/>
              <a:t>Space Monkeys</a:t>
            </a:r>
          </a:p>
          <a:p>
            <a:r>
              <a:rPr lang="en-US" sz="2800" smtClean="0"/>
              <a:t>Mafia</a:t>
            </a:r>
          </a:p>
          <a:p>
            <a:r>
              <a:rPr lang="en-US" sz="2800" smtClean="0"/>
              <a:t>Hula Hoops</a:t>
            </a:r>
          </a:p>
          <a:p>
            <a:r>
              <a:rPr lang="en-US" sz="2800" smtClean="0"/>
              <a:t>Castro</a:t>
            </a:r>
          </a:p>
          <a:p>
            <a:r>
              <a:rPr lang="en-US" sz="2800" smtClean="0"/>
              <a:t>Edsel is a no go</a:t>
            </a:r>
          </a:p>
        </p:txBody>
      </p:sp>
      <p:pic>
        <p:nvPicPr>
          <p:cNvPr id="51205" name="Picture 5" descr="the_day_the_music_died"/>
          <p:cNvPicPr>
            <a:picLocks noChangeAspect="1" noChangeArrowheads="1"/>
          </p:cNvPicPr>
          <p:nvPr/>
        </p:nvPicPr>
        <p:blipFill>
          <a:blip r:embed="rId3" cstate="print"/>
          <a:srcRect/>
          <a:stretch>
            <a:fillRect/>
          </a:stretch>
        </p:blipFill>
        <p:spPr bwMode="auto">
          <a:xfrm>
            <a:off x="6096000" y="228600"/>
            <a:ext cx="2857500" cy="2543175"/>
          </a:xfrm>
          <a:prstGeom prst="rect">
            <a:avLst/>
          </a:prstGeom>
          <a:noFill/>
        </p:spPr>
      </p:pic>
      <p:pic>
        <p:nvPicPr>
          <p:cNvPr id="51203" name="Picture 6" descr="buddy"/>
          <p:cNvPicPr>
            <a:picLocks noGrp="1" noChangeAspect="1" noChangeArrowheads="1"/>
          </p:cNvPicPr>
          <p:nvPr>
            <p:ph type="clipArt" sz="half" idx="2"/>
          </p:nvPr>
        </p:nvPicPr>
        <p:blipFill>
          <a:blip r:embed="rId4" cstate="print"/>
          <a:srcRect/>
          <a:stretch>
            <a:fillRect/>
          </a:stretch>
        </p:blipFill>
        <p:spPr>
          <a:xfrm>
            <a:off x="4495800" y="609600"/>
            <a:ext cx="2022475" cy="2819400"/>
          </a:xfrm>
        </p:spPr>
      </p:pic>
      <p:pic>
        <p:nvPicPr>
          <p:cNvPr id="51207" name="Picture 7" descr="200px-B60-00036"/>
          <p:cNvPicPr>
            <a:picLocks noChangeAspect="1" noChangeArrowheads="1"/>
          </p:cNvPicPr>
          <p:nvPr/>
        </p:nvPicPr>
        <p:blipFill>
          <a:blip r:embed="rId5" cstate="print"/>
          <a:srcRect/>
          <a:stretch>
            <a:fillRect/>
          </a:stretch>
        </p:blipFill>
        <p:spPr bwMode="auto">
          <a:xfrm>
            <a:off x="6324600" y="3048000"/>
            <a:ext cx="2665413" cy="2971800"/>
          </a:xfrm>
          <a:prstGeom prst="rect">
            <a:avLst/>
          </a:prstGeom>
          <a:noFill/>
        </p:spPr>
      </p:pic>
      <p:pic>
        <p:nvPicPr>
          <p:cNvPr id="51209" name="Picture 9" descr="che%2Bfidel%2B5"/>
          <p:cNvPicPr>
            <a:picLocks noChangeAspect="1" noChangeArrowheads="1"/>
          </p:cNvPicPr>
          <p:nvPr/>
        </p:nvPicPr>
        <p:blipFill>
          <a:blip r:embed="rId6" cstate="print"/>
          <a:srcRect/>
          <a:stretch>
            <a:fillRect/>
          </a:stretch>
        </p:blipFill>
        <p:spPr bwMode="auto">
          <a:xfrm>
            <a:off x="3505200" y="4405313"/>
            <a:ext cx="3048000" cy="2290762"/>
          </a:xfrm>
          <a:prstGeom prst="rect">
            <a:avLst/>
          </a:prstGeom>
          <a:noFill/>
        </p:spPr>
      </p:pic>
    </p:spTree>
  </p:cSld>
  <p:clrMapOvr>
    <a:masterClrMapping/>
  </p:clrMapOvr>
  <p:transition advTm="6000">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457200"/>
            <a:ext cx="8610600" cy="1143000"/>
          </a:xfrm>
        </p:spPr>
        <p:txBody>
          <a:bodyPr/>
          <a:lstStyle/>
          <a:p>
            <a:pPr algn="r"/>
            <a:r>
              <a:rPr lang="en-US" sz="6000" smtClean="0"/>
              <a:t>1960</a:t>
            </a:r>
          </a:p>
        </p:txBody>
      </p:sp>
      <p:sp>
        <p:nvSpPr>
          <p:cNvPr id="53250" name="Rectangle 4"/>
          <p:cNvSpPr>
            <a:spLocks noGrp="1" noChangeArrowheads="1"/>
          </p:cNvSpPr>
          <p:nvPr>
            <p:ph type="body" sz="half" idx="2"/>
          </p:nvPr>
        </p:nvSpPr>
        <p:spPr>
          <a:xfrm>
            <a:off x="5105400" y="1981200"/>
            <a:ext cx="3810000" cy="4114800"/>
          </a:xfrm>
        </p:spPr>
        <p:txBody>
          <a:bodyPr/>
          <a:lstStyle/>
          <a:p>
            <a:r>
              <a:rPr lang="en-US" sz="2800" smtClean="0"/>
              <a:t>U-2</a:t>
            </a:r>
          </a:p>
          <a:p>
            <a:r>
              <a:rPr lang="en-US" sz="2800" smtClean="0"/>
              <a:t>Syngman Rhee</a:t>
            </a:r>
          </a:p>
          <a:p>
            <a:r>
              <a:rPr lang="en-US" sz="2800" smtClean="0"/>
              <a:t>Payola</a:t>
            </a:r>
          </a:p>
          <a:p>
            <a:r>
              <a:rPr lang="en-US" sz="2800" smtClean="0"/>
              <a:t>Kennedy</a:t>
            </a:r>
          </a:p>
          <a:p>
            <a:r>
              <a:rPr lang="en-US" sz="2800" smtClean="0"/>
              <a:t>Chubby Checker</a:t>
            </a:r>
          </a:p>
          <a:p>
            <a:r>
              <a:rPr lang="en-US" sz="2800" smtClean="0"/>
              <a:t>Psycho</a:t>
            </a:r>
          </a:p>
          <a:p>
            <a:r>
              <a:rPr lang="en-US" sz="2800" smtClean="0"/>
              <a:t>Belgians in Congo </a:t>
            </a:r>
          </a:p>
        </p:txBody>
      </p:sp>
      <p:pic>
        <p:nvPicPr>
          <p:cNvPr id="53253" name="Picture 5" descr="ANd9GcSRMTV85-ZtJA06Pd0Oh7hR0NOFfSQ-bjUNCADMP1tpLLokcn2iM00WUN5hdA"/>
          <p:cNvPicPr>
            <a:picLocks noChangeAspect="1" noChangeArrowheads="1"/>
          </p:cNvPicPr>
          <p:nvPr/>
        </p:nvPicPr>
        <p:blipFill>
          <a:blip r:embed="rId3" cstate="print"/>
          <a:srcRect/>
          <a:stretch>
            <a:fillRect/>
          </a:stretch>
        </p:blipFill>
        <p:spPr bwMode="auto">
          <a:xfrm>
            <a:off x="228600" y="304800"/>
            <a:ext cx="2517775" cy="3200400"/>
          </a:xfrm>
          <a:prstGeom prst="rect">
            <a:avLst/>
          </a:prstGeom>
          <a:noFill/>
        </p:spPr>
      </p:pic>
      <p:pic>
        <p:nvPicPr>
          <p:cNvPr id="53257" name="Picture 9" descr="psychoREX0105_468x461"/>
          <p:cNvPicPr>
            <a:picLocks noChangeAspect="1" noChangeArrowheads="1"/>
          </p:cNvPicPr>
          <p:nvPr/>
        </p:nvPicPr>
        <p:blipFill>
          <a:blip r:embed="rId4" cstate="print"/>
          <a:srcRect/>
          <a:stretch>
            <a:fillRect/>
          </a:stretch>
        </p:blipFill>
        <p:spPr bwMode="auto">
          <a:xfrm>
            <a:off x="152400" y="3598863"/>
            <a:ext cx="3124200" cy="3078162"/>
          </a:xfrm>
          <a:prstGeom prst="rect">
            <a:avLst/>
          </a:prstGeom>
          <a:noFill/>
        </p:spPr>
      </p:pic>
      <p:pic>
        <p:nvPicPr>
          <p:cNvPr id="53255" name="Picture 7" descr="Chubby-Checker-the-twist-220x300"/>
          <p:cNvPicPr>
            <a:picLocks noChangeAspect="1" noChangeArrowheads="1"/>
          </p:cNvPicPr>
          <p:nvPr/>
        </p:nvPicPr>
        <p:blipFill>
          <a:blip r:embed="rId5" cstate="print"/>
          <a:srcRect/>
          <a:stretch>
            <a:fillRect/>
          </a:stretch>
        </p:blipFill>
        <p:spPr bwMode="auto">
          <a:xfrm>
            <a:off x="2667000" y="1371600"/>
            <a:ext cx="2346325" cy="3200400"/>
          </a:xfrm>
          <a:prstGeom prst="rect">
            <a:avLst/>
          </a:prstGeom>
          <a:noFill/>
        </p:spPr>
      </p:pic>
    </p:spTree>
  </p:cSld>
  <p:clrMapOvr>
    <a:masterClrMapping/>
  </p:clrMapOvr>
  <p:transition advClick="0" advTm="6000">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1.bp.blogspot.com/_Ym3du2sG3R4/TUneySQQryI/AAAAAAAADKQ/MWarBQaUNyQ/s1600/Fire-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p:txBody>
          <a:bodyPr/>
          <a:lstStyle/>
          <a:p>
            <a:r>
              <a:rPr lang="en-US" sz="6000" smtClean="0"/>
              <a:t>Chorus</a:t>
            </a:r>
          </a:p>
        </p:txBody>
      </p:sp>
      <p:sp>
        <p:nvSpPr>
          <p:cNvPr id="55299" name="Rectangle 3"/>
          <p:cNvSpPr>
            <a:spLocks noGrp="1" noChangeArrowheads="1"/>
          </p:cNvSpPr>
          <p:nvPr>
            <p:ph type="body" idx="1"/>
          </p:nvPr>
        </p:nvSpPr>
        <p:spPr/>
        <p:txBody>
          <a:bodyPr/>
          <a:lstStyle/>
          <a:p>
            <a:pPr algn="ctr"/>
            <a:r>
              <a:rPr lang="en-US" smtClean="0"/>
              <a:t>We didn't start the fire  </a:t>
            </a:r>
            <a:br>
              <a:rPr lang="en-US" smtClean="0"/>
            </a:br>
            <a:r>
              <a:rPr lang="en-US" smtClean="0"/>
              <a:t>It was always burning,  </a:t>
            </a:r>
            <a:br>
              <a:rPr lang="en-US" smtClean="0"/>
            </a:br>
            <a:r>
              <a:rPr lang="en-US" smtClean="0"/>
              <a:t>Since the world's been turning.  </a:t>
            </a:r>
            <a:br>
              <a:rPr lang="en-US" smtClean="0"/>
            </a:br>
            <a:r>
              <a:rPr lang="en-US" smtClean="0"/>
              <a:t>We didn't start the fire  </a:t>
            </a:r>
            <a:br>
              <a:rPr lang="en-US" smtClean="0"/>
            </a:br>
            <a:r>
              <a:rPr lang="en-US" smtClean="0"/>
              <a:t>Well we didn't light it,  </a:t>
            </a:r>
            <a:br>
              <a:rPr lang="en-US" smtClean="0"/>
            </a:br>
            <a:r>
              <a:rPr lang="en-US" smtClean="0"/>
              <a:t>But we tried to fight it.</a:t>
            </a:r>
          </a:p>
        </p:txBody>
      </p:sp>
    </p:spTree>
  </p:cSld>
  <p:clrMapOvr>
    <a:masterClrMapping/>
  </p:clrMapOvr>
  <p:transition advClick="0" advTm="1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762000" y="1295400"/>
            <a:ext cx="7467600" cy="4525963"/>
          </a:xfrm>
        </p:spPr>
        <p:txBody>
          <a:bodyPr/>
          <a:lstStyle/>
          <a:p>
            <a:pPr algn="ctr">
              <a:buFont typeface="Wingdings 2" pitchFamily="18" charset="2"/>
              <a:buNone/>
            </a:pPr>
            <a:r>
              <a:rPr lang="en-US" sz="4400" smtClean="0"/>
              <a:t>“It was a Cold War of words -- a time when nations were rallied by stirring speeches and trembled by ominous warnings.”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6000" smtClean="0"/>
              <a:t>1961</a:t>
            </a:r>
          </a:p>
        </p:txBody>
      </p:sp>
      <p:sp>
        <p:nvSpPr>
          <p:cNvPr id="57346" name="Rectangle 3"/>
          <p:cNvSpPr>
            <a:spLocks noGrp="1" noChangeArrowheads="1"/>
          </p:cNvSpPr>
          <p:nvPr>
            <p:ph type="body" sz="half" idx="1"/>
          </p:nvPr>
        </p:nvSpPr>
        <p:spPr>
          <a:xfrm>
            <a:off x="228600" y="2057400"/>
            <a:ext cx="3810000" cy="4114800"/>
          </a:xfrm>
        </p:spPr>
        <p:txBody>
          <a:bodyPr/>
          <a:lstStyle/>
          <a:p>
            <a:r>
              <a:rPr lang="en-US" sz="2800" smtClean="0"/>
              <a:t>Hemingway</a:t>
            </a:r>
          </a:p>
          <a:p>
            <a:r>
              <a:rPr lang="en-US" sz="2800" smtClean="0"/>
              <a:t>Eichmann</a:t>
            </a:r>
          </a:p>
          <a:p>
            <a:r>
              <a:rPr lang="en-US" sz="2800" smtClean="0"/>
              <a:t>Stranger in a Strange Land</a:t>
            </a:r>
          </a:p>
          <a:p>
            <a:r>
              <a:rPr lang="en-US" sz="2800" smtClean="0"/>
              <a:t>Dylan</a:t>
            </a:r>
          </a:p>
          <a:p>
            <a:r>
              <a:rPr lang="en-US" sz="2800" smtClean="0"/>
              <a:t>Berlin</a:t>
            </a:r>
          </a:p>
          <a:p>
            <a:r>
              <a:rPr lang="en-US" sz="2800" smtClean="0"/>
              <a:t>Bay of Pigs Invasion </a:t>
            </a:r>
          </a:p>
        </p:txBody>
      </p:sp>
      <p:pic>
        <p:nvPicPr>
          <p:cNvPr id="57349" name="Picture 5" descr="bob-dylan-WUEH_o_tn"/>
          <p:cNvPicPr>
            <a:picLocks noChangeAspect="1" noChangeArrowheads="1"/>
          </p:cNvPicPr>
          <p:nvPr/>
        </p:nvPicPr>
        <p:blipFill>
          <a:blip r:embed="rId3" cstate="print"/>
          <a:srcRect/>
          <a:stretch>
            <a:fillRect/>
          </a:stretch>
        </p:blipFill>
        <p:spPr bwMode="auto">
          <a:xfrm>
            <a:off x="6062663" y="228600"/>
            <a:ext cx="2919412" cy="3657600"/>
          </a:xfrm>
          <a:prstGeom prst="rect">
            <a:avLst/>
          </a:prstGeom>
          <a:noFill/>
        </p:spPr>
      </p:pic>
      <p:pic>
        <p:nvPicPr>
          <p:cNvPr id="57351" name="Picture 7" descr="berlin_wall2"/>
          <p:cNvPicPr>
            <a:picLocks noChangeAspect="1" noChangeArrowheads="1"/>
          </p:cNvPicPr>
          <p:nvPr/>
        </p:nvPicPr>
        <p:blipFill>
          <a:blip r:embed="rId4" cstate="print"/>
          <a:srcRect/>
          <a:stretch>
            <a:fillRect/>
          </a:stretch>
        </p:blipFill>
        <p:spPr bwMode="auto">
          <a:xfrm>
            <a:off x="3962400" y="3429000"/>
            <a:ext cx="4953000" cy="3275013"/>
          </a:xfrm>
          <a:prstGeom prst="rect">
            <a:avLst/>
          </a:prstGeom>
          <a:noFill/>
        </p:spPr>
      </p:pic>
      <p:pic>
        <p:nvPicPr>
          <p:cNvPr id="57353" name="Picture 9" descr="200px-Stranger_in_a_Strange_Land_Cover"/>
          <p:cNvPicPr>
            <a:picLocks noChangeAspect="1" noChangeArrowheads="1"/>
          </p:cNvPicPr>
          <p:nvPr/>
        </p:nvPicPr>
        <p:blipFill>
          <a:blip r:embed="rId5" cstate="print"/>
          <a:srcRect/>
          <a:stretch>
            <a:fillRect/>
          </a:stretch>
        </p:blipFill>
        <p:spPr bwMode="auto">
          <a:xfrm>
            <a:off x="3352800" y="457200"/>
            <a:ext cx="2257425" cy="3352800"/>
          </a:xfrm>
          <a:prstGeom prst="rect">
            <a:avLst/>
          </a:prstGeom>
          <a:noFill/>
        </p:spPr>
      </p:pic>
    </p:spTree>
  </p:cSld>
  <p:clrMapOvr>
    <a:masterClrMapping/>
  </p:clrMapOvr>
  <p:transition advClick="0" advTm="6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143000" y="533400"/>
            <a:ext cx="7772400" cy="1143000"/>
          </a:xfrm>
        </p:spPr>
        <p:txBody>
          <a:bodyPr/>
          <a:lstStyle/>
          <a:p>
            <a:pPr algn="r"/>
            <a:r>
              <a:rPr lang="en-US" sz="6000" smtClean="0"/>
              <a:t>1962</a:t>
            </a:r>
          </a:p>
        </p:txBody>
      </p:sp>
      <p:sp>
        <p:nvSpPr>
          <p:cNvPr id="59394" name="Rectangle 4"/>
          <p:cNvSpPr>
            <a:spLocks noGrp="1" noChangeArrowheads="1"/>
          </p:cNvSpPr>
          <p:nvPr>
            <p:ph type="body" sz="half" idx="2"/>
          </p:nvPr>
        </p:nvSpPr>
        <p:spPr>
          <a:xfrm>
            <a:off x="5410200" y="1981200"/>
            <a:ext cx="3581400" cy="4114800"/>
          </a:xfrm>
        </p:spPr>
        <p:txBody>
          <a:bodyPr/>
          <a:lstStyle/>
          <a:p>
            <a:r>
              <a:rPr lang="en-US" sz="2800" smtClean="0"/>
              <a:t>Lawrence of Arabia</a:t>
            </a:r>
          </a:p>
          <a:p>
            <a:r>
              <a:rPr lang="en-US" sz="2800" smtClean="0"/>
              <a:t>British Beatlemania</a:t>
            </a:r>
          </a:p>
          <a:p>
            <a:r>
              <a:rPr lang="en-US" sz="2800" smtClean="0"/>
              <a:t>Ole Miss</a:t>
            </a:r>
          </a:p>
          <a:p>
            <a:r>
              <a:rPr lang="en-US" sz="2800" smtClean="0"/>
              <a:t>John Glenn</a:t>
            </a:r>
          </a:p>
          <a:p>
            <a:r>
              <a:rPr lang="en-US" sz="2800" smtClean="0"/>
              <a:t>Liston beats Patterson</a:t>
            </a:r>
          </a:p>
        </p:txBody>
      </p:sp>
      <p:pic>
        <p:nvPicPr>
          <p:cNvPr id="59397" name="Picture 5" descr="beatlemania1"/>
          <p:cNvPicPr>
            <a:picLocks noChangeAspect="1" noChangeArrowheads="1"/>
          </p:cNvPicPr>
          <p:nvPr/>
        </p:nvPicPr>
        <p:blipFill>
          <a:blip r:embed="rId3" cstate="print"/>
          <a:srcRect/>
          <a:stretch>
            <a:fillRect/>
          </a:stretch>
        </p:blipFill>
        <p:spPr bwMode="auto">
          <a:xfrm>
            <a:off x="457200" y="228600"/>
            <a:ext cx="4762500" cy="2909888"/>
          </a:xfrm>
          <a:prstGeom prst="rect">
            <a:avLst/>
          </a:prstGeom>
          <a:noFill/>
        </p:spPr>
      </p:pic>
      <p:pic>
        <p:nvPicPr>
          <p:cNvPr id="59399" name="Picture 7" descr="john-glenn-friendship-7"/>
          <p:cNvPicPr>
            <a:picLocks noChangeAspect="1" noChangeArrowheads="1"/>
          </p:cNvPicPr>
          <p:nvPr/>
        </p:nvPicPr>
        <p:blipFill>
          <a:blip r:embed="rId4" cstate="print"/>
          <a:srcRect/>
          <a:stretch>
            <a:fillRect/>
          </a:stretch>
        </p:blipFill>
        <p:spPr bwMode="auto">
          <a:xfrm>
            <a:off x="228600" y="2895600"/>
            <a:ext cx="3048000" cy="3810000"/>
          </a:xfrm>
          <a:prstGeom prst="rect">
            <a:avLst/>
          </a:prstGeom>
          <a:noFill/>
        </p:spPr>
      </p:pic>
    </p:spTree>
  </p:cSld>
  <p:clrMapOvr>
    <a:masterClrMapping/>
  </p:clrMapOvr>
  <p:transition advClick="0" advTm="6000">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z="6000" smtClean="0"/>
              <a:t>1963</a:t>
            </a:r>
          </a:p>
        </p:txBody>
      </p:sp>
      <p:sp>
        <p:nvSpPr>
          <p:cNvPr id="61442" name="Rectangle 3"/>
          <p:cNvSpPr>
            <a:spLocks noGrp="1" noChangeArrowheads="1"/>
          </p:cNvSpPr>
          <p:nvPr>
            <p:ph type="body" sz="half" idx="1"/>
          </p:nvPr>
        </p:nvSpPr>
        <p:spPr>
          <a:xfrm>
            <a:off x="0" y="1905000"/>
            <a:ext cx="3200400" cy="4114800"/>
          </a:xfrm>
        </p:spPr>
        <p:txBody>
          <a:bodyPr/>
          <a:lstStyle/>
          <a:p>
            <a:r>
              <a:rPr lang="en-US" sz="2800" smtClean="0"/>
              <a:t>Pope Paul</a:t>
            </a:r>
          </a:p>
          <a:p>
            <a:r>
              <a:rPr lang="en-US" sz="2800" smtClean="0"/>
              <a:t>Malcolm X</a:t>
            </a:r>
          </a:p>
          <a:p>
            <a:r>
              <a:rPr lang="en-US" sz="2800" smtClean="0"/>
              <a:t>British Politician Sex</a:t>
            </a:r>
          </a:p>
          <a:p>
            <a:r>
              <a:rPr lang="en-US" sz="2800" smtClean="0"/>
              <a:t>JFK blown away</a:t>
            </a:r>
          </a:p>
        </p:txBody>
      </p:sp>
      <p:pic>
        <p:nvPicPr>
          <p:cNvPr id="61449" name="Picture 9" descr="539w"/>
          <p:cNvPicPr>
            <a:picLocks noChangeAspect="1" noChangeArrowheads="1"/>
          </p:cNvPicPr>
          <p:nvPr/>
        </p:nvPicPr>
        <p:blipFill>
          <a:blip r:embed="rId3" cstate="print"/>
          <a:srcRect/>
          <a:stretch>
            <a:fillRect/>
          </a:stretch>
        </p:blipFill>
        <p:spPr bwMode="auto">
          <a:xfrm>
            <a:off x="4267200" y="3581400"/>
            <a:ext cx="4676775" cy="3114675"/>
          </a:xfrm>
          <a:prstGeom prst="rect">
            <a:avLst/>
          </a:prstGeom>
          <a:noFill/>
        </p:spPr>
      </p:pic>
      <p:pic>
        <p:nvPicPr>
          <p:cNvPr id="61445" name="Picture 5" descr="malcom-x"/>
          <p:cNvPicPr>
            <a:picLocks noChangeAspect="1" noChangeArrowheads="1"/>
          </p:cNvPicPr>
          <p:nvPr/>
        </p:nvPicPr>
        <p:blipFill>
          <a:blip r:embed="rId4" cstate="print"/>
          <a:srcRect l="35001"/>
          <a:stretch>
            <a:fillRect/>
          </a:stretch>
        </p:blipFill>
        <p:spPr bwMode="auto">
          <a:xfrm>
            <a:off x="5943600" y="228600"/>
            <a:ext cx="2971800" cy="3429000"/>
          </a:xfrm>
          <a:prstGeom prst="rect">
            <a:avLst/>
          </a:prstGeom>
          <a:noFill/>
        </p:spPr>
      </p:pic>
      <p:pic>
        <p:nvPicPr>
          <p:cNvPr id="61447" name="Picture 7" descr="paul_vi"/>
          <p:cNvPicPr>
            <a:picLocks noChangeAspect="1" noChangeArrowheads="1"/>
          </p:cNvPicPr>
          <p:nvPr/>
        </p:nvPicPr>
        <p:blipFill>
          <a:blip r:embed="rId5" cstate="print"/>
          <a:srcRect/>
          <a:stretch>
            <a:fillRect/>
          </a:stretch>
        </p:blipFill>
        <p:spPr bwMode="auto">
          <a:xfrm>
            <a:off x="3352800" y="533400"/>
            <a:ext cx="2417763" cy="3429000"/>
          </a:xfrm>
          <a:prstGeom prst="rect">
            <a:avLst/>
          </a:prstGeom>
          <a:noFill/>
        </p:spPr>
      </p:pic>
    </p:spTree>
  </p:cSld>
  <p:clrMapOvr>
    <a:masterClrMapping/>
  </p:clrMapOvr>
  <p:transition advClick="0" advTm="4000">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http://1.bp.blogspot.com/_Ym3du2sG3R4/TUneySQQryI/AAAAAAAADKQ/MWarBQaUNyQ/s1600/Fire-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3490" name="Rectangle 2"/>
          <p:cNvSpPr>
            <a:spLocks noGrp="1" noChangeArrowheads="1"/>
          </p:cNvSpPr>
          <p:nvPr>
            <p:ph type="title"/>
          </p:nvPr>
        </p:nvSpPr>
        <p:spPr/>
        <p:txBody>
          <a:bodyPr/>
          <a:lstStyle/>
          <a:p>
            <a:r>
              <a:rPr lang="en-US" sz="6000" smtClean="0"/>
              <a:t>Chorus</a:t>
            </a:r>
          </a:p>
        </p:txBody>
      </p:sp>
      <p:sp>
        <p:nvSpPr>
          <p:cNvPr id="63491" name="Rectangle 3"/>
          <p:cNvSpPr>
            <a:spLocks noGrp="1" noChangeArrowheads="1"/>
          </p:cNvSpPr>
          <p:nvPr>
            <p:ph type="body" idx="1"/>
          </p:nvPr>
        </p:nvSpPr>
        <p:spPr/>
        <p:txBody>
          <a:bodyPr/>
          <a:lstStyle/>
          <a:p>
            <a:pPr algn="ctr"/>
            <a:r>
              <a:rPr lang="en-US" smtClean="0"/>
              <a:t>We didn't start the fire  </a:t>
            </a:r>
            <a:br>
              <a:rPr lang="en-US" smtClean="0"/>
            </a:br>
            <a:r>
              <a:rPr lang="en-US" smtClean="0"/>
              <a:t>It was always burning,  </a:t>
            </a:r>
            <a:br>
              <a:rPr lang="en-US" smtClean="0"/>
            </a:br>
            <a:r>
              <a:rPr lang="en-US" smtClean="0"/>
              <a:t>Since the world's been turning.  </a:t>
            </a:r>
            <a:br>
              <a:rPr lang="en-US" smtClean="0"/>
            </a:br>
            <a:r>
              <a:rPr lang="en-US" smtClean="0"/>
              <a:t>We didn't start the fire  </a:t>
            </a:r>
            <a:br>
              <a:rPr lang="en-US" smtClean="0"/>
            </a:br>
            <a:r>
              <a:rPr lang="en-US" smtClean="0"/>
              <a:t>Well we didn't light it,  </a:t>
            </a:r>
            <a:br>
              <a:rPr lang="en-US" smtClean="0"/>
            </a:br>
            <a:r>
              <a:rPr lang="en-US" smtClean="0"/>
              <a:t>But we tried to fight it.</a:t>
            </a:r>
          </a:p>
        </p:txBody>
      </p:sp>
    </p:spTree>
  </p:cSld>
  <p:clrMapOvr>
    <a:masterClrMapping/>
  </p:clrMapOvr>
  <p:transition advClick="0" advTm="13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z="6000" smtClean="0"/>
              <a:t>1964-1989</a:t>
            </a:r>
          </a:p>
        </p:txBody>
      </p:sp>
      <p:sp>
        <p:nvSpPr>
          <p:cNvPr id="65538" name="Rectangle 3"/>
          <p:cNvSpPr>
            <a:spLocks noGrp="1" noChangeArrowheads="1"/>
          </p:cNvSpPr>
          <p:nvPr>
            <p:ph type="body" sz="half" idx="1"/>
          </p:nvPr>
        </p:nvSpPr>
        <p:spPr/>
        <p:txBody>
          <a:bodyPr/>
          <a:lstStyle/>
          <a:p>
            <a:r>
              <a:rPr lang="en-US" sz="1800" smtClean="0"/>
              <a:t>Birth Control</a:t>
            </a:r>
          </a:p>
          <a:p>
            <a:r>
              <a:rPr lang="en-US" sz="1800" smtClean="0"/>
              <a:t>Ho Chi-Minh</a:t>
            </a:r>
          </a:p>
          <a:p>
            <a:r>
              <a:rPr lang="en-US" sz="1800" smtClean="0"/>
              <a:t>Richard Nixon back again</a:t>
            </a:r>
          </a:p>
          <a:p>
            <a:r>
              <a:rPr lang="en-US" sz="1800" smtClean="0"/>
              <a:t>Moonshot</a:t>
            </a:r>
          </a:p>
          <a:p>
            <a:r>
              <a:rPr lang="en-US" sz="1800" smtClean="0"/>
              <a:t>Woodstock</a:t>
            </a:r>
          </a:p>
          <a:p>
            <a:r>
              <a:rPr lang="en-US" sz="1800" smtClean="0"/>
              <a:t>Watergate</a:t>
            </a:r>
          </a:p>
          <a:p>
            <a:r>
              <a:rPr lang="en-US" sz="1800" smtClean="0"/>
              <a:t>Punk Rock</a:t>
            </a:r>
          </a:p>
          <a:p>
            <a:r>
              <a:rPr lang="en-US" sz="1800" smtClean="0"/>
              <a:t>Begin</a:t>
            </a:r>
          </a:p>
          <a:p>
            <a:r>
              <a:rPr lang="en-US" sz="1800" smtClean="0"/>
              <a:t>Reagan</a:t>
            </a:r>
          </a:p>
          <a:p>
            <a:r>
              <a:rPr lang="en-US" sz="1800" smtClean="0"/>
              <a:t>Palestine</a:t>
            </a:r>
          </a:p>
          <a:p>
            <a:r>
              <a:rPr lang="en-US" sz="1800" smtClean="0"/>
              <a:t>Terror on the airlines</a:t>
            </a:r>
          </a:p>
          <a:p>
            <a:r>
              <a:rPr lang="en-US" sz="1800" smtClean="0"/>
              <a:t>Ayatollahs in Iran</a:t>
            </a:r>
            <a:endParaRPr lang="en-US" sz="2000" smtClean="0"/>
          </a:p>
        </p:txBody>
      </p:sp>
      <p:sp>
        <p:nvSpPr>
          <p:cNvPr id="65539" name="Rectangle 4"/>
          <p:cNvSpPr>
            <a:spLocks noGrp="1" noChangeArrowheads="1"/>
          </p:cNvSpPr>
          <p:nvPr>
            <p:ph type="body" sz="half" idx="2"/>
          </p:nvPr>
        </p:nvSpPr>
        <p:spPr/>
        <p:txBody>
          <a:bodyPr/>
          <a:lstStyle/>
          <a:p>
            <a:r>
              <a:rPr lang="en-US" sz="1800" smtClean="0"/>
              <a:t>Russians in Afghanistan</a:t>
            </a:r>
          </a:p>
          <a:p>
            <a:r>
              <a:rPr lang="en-US" sz="1800" smtClean="0"/>
              <a:t>Wheel of Fortune</a:t>
            </a:r>
          </a:p>
          <a:p>
            <a:r>
              <a:rPr lang="en-US" sz="1800" smtClean="0"/>
              <a:t>Sally Ride</a:t>
            </a:r>
          </a:p>
          <a:p>
            <a:r>
              <a:rPr lang="en-US" sz="1800" smtClean="0"/>
              <a:t>Heavy Metal Suicide</a:t>
            </a:r>
          </a:p>
          <a:p>
            <a:r>
              <a:rPr lang="en-US" sz="1800" smtClean="0"/>
              <a:t>Foreign debt</a:t>
            </a:r>
          </a:p>
          <a:p>
            <a:r>
              <a:rPr lang="en-US" sz="1800" smtClean="0"/>
              <a:t>Homeless vets</a:t>
            </a:r>
          </a:p>
          <a:p>
            <a:r>
              <a:rPr lang="en-US" sz="1800" smtClean="0"/>
              <a:t>AIDS</a:t>
            </a:r>
          </a:p>
          <a:p>
            <a:r>
              <a:rPr lang="en-US" sz="1800" smtClean="0"/>
              <a:t>Crack</a:t>
            </a:r>
          </a:p>
          <a:p>
            <a:r>
              <a:rPr lang="en-US" sz="1800" smtClean="0"/>
              <a:t>Bernie Goetz</a:t>
            </a:r>
          </a:p>
          <a:p>
            <a:r>
              <a:rPr lang="en-US" sz="1800" smtClean="0"/>
              <a:t>Hypodermics on the shore</a:t>
            </a:r>
          </a:p>
          <a:p>
            <a:r>
              <a:rPr lang="en-US" sz="1800" smtClean="0"/>
              <a:t>China’s under Martial Law</a:t>
            </a:r>
          </a:p>
          <a:p>
            <a:r>
              <a:rPr lang="en-US" sz="1800" smtClean="0"/>
              <a:t>Rock and Roller Cola Wars</a:t>
            </a:r>
          </a:p>
          <a:p>
            <a:endParaRPr lang="en-US" sz="2000" smtClean="0"/>
          </a:p>
        </p:txBody>
      </p:sp>
    </p:spTree>
  </p:cSld>
  <p:clrMapOvr>
    <a:masterClrMapping/>
  </p:clrMapOvr>
  <p:transition advClick="0" advTm="25000">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http://static.becomegorgeous.com/img/arts/2009/Oct/14/1376/birth_control_pills.jpg"/>
          <p:cNvPicPr>
            <a:picLocks noChangeAspect="1" noChangeArrowheads="1"/>
          </p:cNvPicPr>
          <p:nvPr/>
        </p:nvPicPr>
        <p:blipFill>
          <a:blip r:embed="rId3" cstate="print"/>
          <a:srcRect/>
          <a:stretch>
            <a:fillRect/>
          </a:stretch>
        </p:blipFill>
        <p:spPr bwMode="auto">
          <a:xfrm>
            <a:off x="0" y="0"/>
            <a:ext cx="3505200" cy="3505200"/>
          </a:xfrm>
          <a:prstGeom prst="rect">
            <a:avLst/>
          </a:prstGeom>
          <a:noFill/>
          <a:ln w="9525">
            <a:noFill/>
            <a:miter lim="800000"/>
            <a:headEnd/>
            <a:tailEnd/>
          </a:ln>
        </p:spPr>
      </p:pic>
      <p:pic>
        <p:nvPicPr>
          <p:cNvPr id="67586" name="Picture 4" descr="http://images.nationalgeographic.com/wpf/media-live/photos/000/098/cache/flag-waving-moon-landing_9803_600x450.jpg"/>
          <p:cNvPicPr>
            <a:picLocks noChangeAspect="1" noChangeArrowheads="1"/>
          </p:cNvPicPr>
          <p:nvPr/>
        </p:nvPicPr>
        <p:blipFill>
          <a:blip r:embed="rId4" cstate="print"/>
          <a:srcRect/>
          <a:stretch>
            <a:fillRect/>
          </a:stretch>
        </p:blipFill>
        <p:spPr bwMode="auto">
          <a:xfrm>
            <a:off x="3505200" y="0"/>
            <a:ext cx="5638800" cy="4229100"/>
          </a:xfrm>
          <a:prstGeom prst="rect">
            <a:avLst/>
          </a:prstGeom>
          <a:noFill/>
          <a:ln w="9525">
            <a:noFill/>
            <a:miter lim="800000"/>
            <a:headEnd/>
            <a:tailEnd/>
          </a:ln>
        </p:spPr>
      </p:pic>
      <p:pic>
        <p:nvPicPr>
          <p:cNvPr id="67587" name="Picture 6" descr="http://retrorebirth.files.wordpress.com/2010/08/woodstock-1969-photo-2.jpg"/>
          <p:cNvPicPr>
            <a:picLocks noChangeAspect="1" noChangeArrowheads="1"/>
          </p:cNvPicPr>
          <p:nvPr/>
        </p:nvPicPr>
        <p:blipFill>
          <a:blip r:embed="rId5" cstate="print"/>
          <a:srcRect/>
          <a:stretch>
            <a:fillRect/>
          </a:stretch>
        </p:blipFill>
        <p:spPr bwMode="auto">
          <a:xfrm>
            <a:off x="0" y="3306763"/>
            <a:ext cx="5334000" cy="3551237"/>
          </a:xfrm>
          <a:prstGeom prst="rect">
            <a:avLst/>
          </a:prstGeom>
          <a:noFill/>
          <a:ln w="9525">
            <a:noFill/>
            <a:miter lim="800000"/>
            <a:headEnd/>
            <a:tailEnd/>
          </a:ln>
        </p:spPr>
      </p:pic>
      <p:pic>
        <p:nvPicPr>
          <p:cNvPr id="67588" name="Picture 8" descr="http://stephaniekandray.files.wordpress.com/2010/08/nixon1.jpg"/>
          <p:cNvPicPr>
            <a:picLocks noChangeAspect="1" noChangeArrowheads="1"/>
          </p:cNvPicPr>
          <p:nvPr/>
        </p:nvPicPr>
        <p:blipFill>
          <a:blip r:embed="rId6" cstate="print"/>
          <a:srcRect/>
          <a:stretch>
            <a:fillRect/>
          </a:stretch>
        </p:blipFill>
        <p:spPr bwMode="auto">
          <a:xfrm>
            <a:off x="5334000" y="3995738"/>
            <a:ext cx="3810000" cy="2862262"/>
          </a:xfrm>
          <a:prstGeom prst="rect">
            <a:avLst/>
          </a:prstGeom>
          <a:noFill/>
          <a:ln w="9525">
            <a:noFill/>
            <a:miter lim="800000"/>
            <a:headEnd/>
            <a:tailEnd/>
          </a:ln>
        </p:spPr>
      </p:pic>
    </p:spTree>
  </p:cSld>
  <p:clrMapOvr>
    <a:masterClrMapping/>
  </p:clrMapOvr>
  <p:transition advClick="0" advTm="15000">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http://upload.wikimedia.org/wikipedia/commons/a/a4/Ride-s.jpg"/>
          <p:cNvPicPr>
            <a:picLocks noChangeAspect="1" noChangeArrowheads="1"/>
          </p:cNvPicPr>
          <p:nvPr/>
        </p:nvPicPr>
        <p:blipFill>
          <a:blip r:embed="rId3" cstate="print"/>
          <a:srcRect/>
          <a:stretch>
            <a:fillRect/>
          </a:stretch>
        </p:blipFill>
        <p:spPr bwMode="auto">
          <a:xfrm>
            <a:off x="0" y="0"/>
            <a:ext cx="3429000" cy="4356100"/>
          </a:xfrm>
          <a:prstGeom prst="rect">
            <a:avLst/>
          </a:prstGeom>
          <a:noFill/>
          <a:ln w="9525">
            <a:noFill/>
            <a:miter lim="800000"/>
            <a:headEnd/>
            <a:tailEnd/>
          </a:ln>
        </p:spPr>
      </p:pic>
      <p:pic>
        <p:nvPicPr>
          <p:cNvPr id="69634" name="Picture 4" descr="http://theinspirationroom.com/daily/print/2007/4/therese-frare-david-kirby.jpg"/>
          <p:cNvPicPr>
            <a:picLocks noChangeAspect="1" noChangeArrowheads="1"/>
          </p:cNvPicPr>
          <p:nvPr/>
        </p:nvPicPr>
        <p:blipFill>
          <a:blip r:embed="rId4" cstate="print"/>
          <a:srcRect r="7767" b="5000"/>
          <a:stretch>
            <a:fillRect/>
          </a:stretch>
        </p:blipFill>
        <p:spPr bwMode="auto">
          <a:xfrm>
            <a:off x="0" y="3810000"/>
            <a:ext cx="4762500" cy="3048000"/>
          </a:xfrm>
          <a:prstGeom prst="rect">
            <a:avLst/>
          </a:prstGeom>
          <a:noFill/>
          <a:ln w="9525">
            <a:noFill/>
            <a:miter lim="800000"/>
            <a:headEnd/>
            <a:tailEnd/>
          </a:ln>
        </p:spPr>
      </p:pic>
      <p:pic>
        <p:nvPicPr>
          <p:cNvPr id="69635" name="Picture 6" descr="http://www.theage.com.au/ffximage/2005/03/07/8n_syringe_wideweb__430x286.jpg"/>
          <p:cNvPicPr>
            <a:picLocks noChangeAspect="1" noChangeArrowheads="1"/>
          </p:cNvPicPr>
          <p:nvPr/>
        </p:nvPicPr>
        <p:blipFill>
          <a:blip r:embed="rId5" cstate="print"/>
          <a:srcRect/>
          <a:stretch>
            <a:fillRect/>
          </a:stretch>
        </p:blipFill>
        <p:spPr bwMode="auto">
          <a:xfrm>
            <a:off x="4217988" y="3581400"/>
            <a:ext cx="4926012" cy="3276600"/>
          </a:xfrm>
          <a:prstGeom prst="rect">
            <a:avLst/>
          </a:prstGeom>
          <a:noFill/>
          <a:ln w="9525">
            <a:noFill/>
            <a:miter lim="800000"/>
            <a:headEnd/>
            <a:tailEnd/>
          </a:ln>
        </p:spPr>
      </p:pic>
      <p:pic>
        <p:nvPicPr>
          <p:cNvPr id="69636" name="Picture 8" descr="http://www.makingchangenow.com/wordpress/wp-content/uploads/2010/06/tiananmen-square.jpg"/>
          <p:cNvPicPr>
            <a:picLocks noChangeAspect="1" noChangeArrowheads="1"/>
          </p:cNvPicPr>
          <p:nvPr/>
        </p:nvPicPr>
        <p:blipFill>
          <a:blip r:embed="rId6" cstate="print"/>
          <a:srcRect/>
          <a:stretch>
            <a:fillRect/>
          </a:stretch>
        </p:blipFill>
        <p:spPr bwMode="auto">
          <a:xfrm>
            <a:off x="3429000" y="0"/>
            <a:ext cx="5715000" cy="3829050"/>
          </a:xfrm>
          <a:prstGeom prst="rect">
            <a:avLst/>
          </a:prstGeom>
          <a:noFill/>
          <a:ln w="9525">
            <a:noFill/>
            <a:miter lim="800000"/>
            <a:headEnd/>
            <a:tailEnd/>
          </a:ln>
        </p:spPr>
      </p:pic>
    </p:spTree>
  </p:cSld>
  <p:clrMapOvr>
    <a:masterClrMapping/>
  </p:clrMapOvr>
  <p:transition advClick="0" advTm="15000">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Cold War Review</a:t>
            </a:r>
            <a:endParaRPr lang="en-US" dirty="0"/>
          </a:p>
        </p:txBody>
      </p:sp>
      <p:sp>
        <p:nvSpPr>
          <p:cNvPr id="71682" name="Text Placeholder 2"/>
          <p:cNvSpPr>
            <a:spLocks noGrp="1"/>
          </p:cNvSpPr>
          <p:nvPr>
            <p:ph type="body" idx="1"/>
          </p:nvPr>
        </p:nvSpPr>
        <p:spPr>
          <a:xfrm>
            <a:off x="685800" y="2486025"/>
            <a:ext cx="6629400" cy="1066800"/>
          </a:xfrm>
        </p:spPr>
        <p:txBody>
          <a:bodyPr/>
          <a:lstStyle/>
          <a:p>
            <a:endParaRPr lang="en-US"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29" name="Picture 2" descr="untitled">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rot="21183364">
            <a:off x="2284559" y="423191"/>
            <a:ext cx="4574882" cy="1569660"/>
          </a:xfrm>
          <a:prstGeom prst="rect">
            <a:avLst/>
          </a:prstGeom>
          <a:noFill/>
        </p:spPr>
        <p:txBody>
          <a:bodyPr wrap="square" lIns="91440" tIns="45720" rIns="91440" bIns="45720">
            <a:spAutoFit/>
          </a:bodyPr>
          <a:lstStyle/>
          <a:p>
            <a:pPr algn="ctr"/>
            <a:r>
              <a:rPr lang="en-US" sz="48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tencil" panose="040409050D0802020404" pitchFamily="82" charset="0"/>
              </a:rPr>
              <a:t>The Cold War 1945-1991</a:t>
            </a:r>
            <a:endParaRPr lang="en-US" sz="48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Stencil" panose="040409050D0802020404" pitchFamily="8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shmirmag.com/wp-content/uploads/2015/01/extreme_c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6" descr="truman-sm"/>
          <p:cNvPicPr>
            <a:picLocks noGrp="1" noChangeAspect="1" noChangeArrowheads="1"/>
          </p:cNvPicPr>
          <p:nvPr>
            <p:ph type="chart" sz="half" idx="1"/>
          </p:nvPr>
        </p:nvPicPr>
        <p:blipFill>
          <a:blip r:embed="rId3" cstate="print"/>
          <a:srcRect/>
          <a:stretch>
            <a:fillRect/>
          </a:stretch>
        </p:blipFill>
        <p:spPr>
          <a:xfrm>
            <a:off x="609600" y="2286000"/>
            <a:ext cx="3810000" cy="4191000"/>
          </a:xfrm>
          <a:ln w="88900">
            <a:solidFill>
              <a:srgbClr val="00FFFF"/>
            </a:solidFill>
          </a:ln>
        </p:spPr>
      </p:pic>
      <p:pic>
        <p:nvPicPr>
          <p:cNvPr id="74758" name="Picture 7" descr="stalin"/>
          <p:cNvPicPr>
            <a:picLocks noChangeAspect="1" noChangeArrowheads="1"/>
          </p:cNvPicPr>
          <p:nvPr/>
        </p:nvPicPr>
        <p:blipFill>
          <a:blip r:embed="rId4" cstate="print"/>
          <a:srcRect/>
          <a:stretch>
            <a:fillRect/>
          </a:stretch>
        </p:blipFill>
        <p:spPr bwMode="auto">
          <a:xfrm>
            <a:off x="5029200" y="2286000"/>
            <a:ext cx="3733800" cy="4191000"/>
          </a:xfrm>
          <a:prstGeom prst="rect">
            <a:avLst/>
          </a:prstGeom>
          <a:noFill/>
          <a:ln w="88900">
            <a:solidFill>
              <a:srgbClr val="00B0F0"/>
            </a:solidFill>
            <a:miter lim="800000"/>
            <a:headEnd/>
            <a:tailEnd/>
          </a:ln>
        </p:spPr>
      </p:pic>
      <p:sp>
        <p:nvSpPr>
          <p:cNvPr id="11" name="TextBox 10"/>
          <p:cNvSpPr txBox="1"/>
          <p:nvPr/>
        </p:nvSpPr>
        <p:spPr>
          <a:xfrm>
            <a:off x="38100" y="914400"/>
            <a:ext cx="9067800" cy="1200329"/>
          </a:xfrm>
          <a:prstGeom prst="rect">
            <a:avLst/>
          </a:prstGeom>
          <a:solidFill>
            <a:schemeClr val="accent6">
              <a:tint val="1000"/>
              <a:alpha val="65000"/>
            </a:schemeClr>
          </a:solidFill>
        </p:spPr>
        <p:txBody>
          <a:bodyPr wrap="square" rtlCol="0">
            <a:spAutoFit/>
          </a:bodyPr>
          <a:lstStyle/>
          <a:p>
            <a:r>
              <a:rPr lang="en-US" sz="2400" dirty="0" smtClean="0">
                <a:solidFill>
                  <a:srgbClr val="002060"/>
                </a:solidFill>
              </a:rPr>
              <a:t>The Cold War was an economic, political, technological, scientific, and military confrontation and competition between the United States and the Soviet Union.</a:t>
            </a:r>
            <a:endParaRPr lang="en-US" sz="2400" dirty="0">
              <a:solidFill>
                <a:srgbClr val="002060"/>
              </a:solidFill>
            </a:endParaRPr>
          </a:p>
        </p:txBody>
      </p:sp>
      <p:sp>
        <p:nvSpPr>
          <p:cNvPr id="12" name="Rectangle 11"/>
          <p:cNvSpPr/>
          <p:nvPr/>
        </p:nvSpPr>
        <p:spPr>
          <a:xfrm>
            <a:off x="1357820" y="76200"/>
            <a:ext cx="6428363" cy="1015663"/>
          </a:xfrm>
          <a:prstGeom prst="rect">
            <a:avLst/>
          </a:prstGeom>
          <a:noFill/>
          <a:ln>
            <a:noFill/>
          </a:ln>
        </p:spPr>
        <p:txBody>
          <a:bodyPr wrap="none" lIns="91440" tIns="45720" rIns="91440" bIns="45720">
            <a:spAutoFit/>
          </a:bodyPr>
          <a:lstStyle/>
          <a:p>
            <a:pPr algn="ctr"/>
            <a:r>
              <a:rPr lang="en-US" sz="60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rPr>
              <a:t>Cold War Review</a:t>
            </a:r>
            <a:endParaRPr lang="en-US" sz="60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endParaRPr>
          </a:p>
        </p:txBody>
      </p:sp>
      <p:sp>
        <p:nvSpPr>
          <p:cNvPr id="13" name="Rectangle 12"/>
          <p:cNvSpPr/>
          <p:nvPr/>
        </p:nvSpPr>
        <p:spPr>
          <a:xfrm>
            <a:off x="-52898" y="5646785"/>
            <a:ext cx="2258952" cy="1200329"/>
          </a:xfrm>
          <a:prstGeom prst="rect">
            <a:avLst/>
          </a:prstGeom>
          <a:noFill/>
          <a:ln>
            <a:noFill/>
          </a:ln>
        </p:spPr>
        <p:txBody>
          <a:bodyPr wrap="none" lIns="91440" tIns="45720" rIns="91440" bIns="45720">
            <a:spAutoFit/>
          </a:bodyPr>
          <a:lstStyle/>
          <a:p>
            <a:pPr algn="ctr"/>
            <a:r>
              <a:rPr lang="en-US" sz="72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rPr>
              <a:t>USA</a:t>
            </a:r>
            <a:endParaRPr lang="en-US" sz="72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endParaRPr>
          </a:p>
        </p:txBody>
      </p:sp>
      <p:sp>
        <p:nvSpPr>
          <p:cNvPr id="14" name="Rectangle 13"/>
          <p:cNvSpPr/>
          <p:nvPr/>
        </p:nvSpPr>
        <p:spPr>
          <a:xfrm>
            <a:off x="6330781" y="5668557"/>
            <a:ext cx="2775119" cy="1200329"/>
          </a:xfrm>
          <a:prstGeom prst="rect">
            <a:avLst/>
          </a:prstGeom>
          <a:noFill/>
          <a:ln>
            <a:noFill/>
          </a:ln>
        </p:spPr>
        <p:txBody>
          <a:bodyPr wrap="none" lIns="91440" tIns="45720" rIns="91440" bIns="45720">
            <a:spAutoFit/>
          </a:bodyPr>
          <a:lstStyle/>
          <a:p>
            <a:pPr algn="ctr"/>
            <a:r>
              <a:rPr lang="en-US" sz="72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rPr>
              <a:t>USSR</a:t>
            </a:r>
            <a:endParaRPr lang="en-US" sz="72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“We Didn’t Start the Fire”</a:t>
            </a:r>
            <a:endParaRPr lang="en-US" dirty="0"/>
          </a:p>
        </p:txBody>
      </p:sp>
      <p:sp>
        <p:nvSpPr>
          <p:cNvPr id="22530" name="Text Placeholder 2"/>
          <p:cNvSpPr>
            <a:spLocks noGrp="1"/>
          </p:cNvSpPr>
          <p:nvPr>
            <p:ph type="body" idx="1"/>
          </p:nvPr>
        </p:nvSpPr>
        <p:spPr>
          <a:xfrm>
            <a:off x="685800" y="2486025"/>
            <a:ext cx="6629400" cy="1066800"/>
          </a:xfrm>
        </p:spPr>
        <p:txBody>
          <a:bodyPr/>
          <a:lstStyle/>
          <a:p>
            <a:r>
              <a:rPr lang="en-US" smtClean="0"/>
              <a:t>Billy Joel condenses the Cold War in under five minutes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219200"/>
            <a:ext cx="4038600" cy="4906963"/>
          </a:xfrm>
          <a:solidFill>
            <a:srgbClr val="00B0F0">
              <a:alpha val="70000"/>
            </a:srgbClr>
          </a:solidFill>
        </p:spPr>
        <p:txBody>
          <a:bodyPr/>
          <a:lstStyle/>
          <a:p>
            <a:r>
              <a:rPr lang="en-US" sz="3600" dirty="0" smtClean="0"/>
              <a:t>Capitalism</a:t>
            </a:r>
          </a:p>
          <a:p>
            <a:pPr lvl="1"/>
            <a:r>
              <a:rPr lang="en-US" sz="3200" dirty="0" smtClean="0"/>
              <a:t>Free enterprise</a:t>
            </a:r>
          </a:p>
          <a:p>
            <a:pPr lvl="1"/>
            <a:r>
              <a:rPr lang="en-US" sz="3200" dirty="0" smtClean="0"/>
              <a:t>Laissez faire</a:t>
            </a:r>
          </a:p>
          <a:p>
            <a:r>
              <a:rPr lang="en-US" sz="3600" dirty="0" smtClean="0"/>
              <a:t>Democracy</a:t>
            </a:r>
          </a:p>
          <a:p>
            <a:pPr lvl="1"/>
            <a:r>
              <a:rPr lang="en-US" sz="3200" dirty="0" smtClean="0"/>
              <a:t>Ultimate power rests with the people</a:t>
            </a:r>
            <a:endParaRPr lang="en-US" sz="3200" dirty="0"/>
          </a:p>
        </p:txBody>
      </p:sp>
      <p:sp>
        <p:nvSpPr>
          <p:cNvPr id="9" name="Content Placeholder 8"/>
          <p:cNvSpPr>
            <a:spLocks noGrp="1"/>
          </p:cNvSpPr>
          <p:nvPr>
            <p:ph sz="half" idx="2"/>
          </p:nvPr>
        </p:nvSpPr>
        <p:spPr>
          <a:xfrm>
            <a:off x="4800600" y="1219200"/>
            <a:ext cx="3962400" cy="4906963"/>
          </a:xfrm>
          <a:solidFill>
            <a:srgbClr val="00B0F0">
              <a:alpha val="70000"/>
            </a:srgbClr>
          </a:solidFill>
        </p:spPr>
        <p:txBody>
          <a:bodyPr/>
          <a:lstStyle/>
          <a:p>
            <a:r>
              <a:rPr lang="en-US" sz="3000" dirty="0" smtClean="0"/>
              <a:t>Communism</a:t>
            </a:r>
          </a:p>
          <a:p>
            <a:pPr lvl="1"/>
            <a:r>
              <a:rPr lang="en-US" sz="2600" u="sng" dirty="0" smtClean="0"/>
              <a:t>No</a:t>
            </a:r>
            <a:r>
              <a:rPr lang="en-US" sz="2600" dirty="0" smtClean="0"/>
              <a:t> private ownership</a:t>
            </a:r>
          </a:p>
          <a:p>
            <a:pPr lvl="1"/>
            <a:r>
              <a:rPr lang="en-US" sz="2600" dirty="0" smtClean="0"/>
              <a:t>Planned production</a:t>
            </a:r>
          </a:p>
          <a:p>
            <a:r>
              <a:rPr lang="en-US" sz="3000" dirty="0" smtClean="0"/>
              <a:t>Centrally Planned</a:t>
            </a:r>
          </a:p>
          <a:p>
            <a:pPr lvl="1"/>
            <a:r>
              <a:rPr lang="en-US" sz="2600" dirty="0" smtClean="0"/>
              <a:t>Government controls all aspects of life</a:t>
            </a:r>
          </a:p>
          <a:p>
            <a:pPr lvl="1"/>
            <a:r>
              <a:rPr lang="en-US" sz="2600" dirty="0" smtClean="0"/>
              <a:t>Classless </a:t>
            </a:r>
            <a:r>
              <a:rPr lang="en-US" sz="2600" dirty="0" smtClean="0"/>
              <a:t>society</a:t>
            </a:r>
          </a:p>
          <a:p>
            <a:pPr marL="449263" lvl="1" indent="0">
              <a:buNone/>
            </a:pPr>
            <a:r>
              <a:rPr lang="en-US" sz="1400" dirty="0" smtClean="0"/>
              <a:t>              -Everyone on same level</a:t>
            </a:r>
            <a:endParaRPr lang="en-US" sz="1400" dirty="0"/>
          </a:p>
        </p:txBody>
      </p:sp>
      <p:sp>
        <p:nvSpPr>
          <p:cNvPr id="10" name="Rectangle 9"/>
          <p:cNvSpPr/>
          <p:nvPr/>
        </p:nvSpPr>
        <p:spPr>
          <a:xfrm>
            <a:off x="-52898" y="5646785"/>
            <a:ext cx="2258952" cy="1200329"/>
          </a:xfrm>
          <a:prstGeom prst="rect">
            <a:avLst/>
          </a:prstGeom>
          <a:noFill/>
          <a:ln>
            <a:noFill/>
          </a:ln>
        </p:spPr>
        <p:txBody>
          <a:bodyPr wrap="none" lIns="91440" tIns="45720" rIns="91440" bIns="45720">
            <a:spAutoFit/>
          </a:bodyPr>
          <a:lstStyle/>
          <a:p>
            <a:pPr algn="ctr"/>
            <a:r>
              <a:rPr lang="en-US" sz="72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rPr>
              <a:t>USA</a:t>
            </a:r>
            <a:endParaRPr lang="en-US" sz="72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endParaRPr>
          </a:p>
        </p:txBody>
      </p:sp>
      <p:sp>
        <p:nvSpPr>
          <p:cNvPr id="11" name="Rectangle 10"/>
          <p:cNvSpPr/>
          <p:nvPr/>
        </p:nvSpPr>
        <p:spPr>
          <a:xfrm>
            <a:off x="6330781" y="5668557"/>
            <a:ext cx="2775119" cy="1200329"/>
          </a:xfrm>
          <a:prstGeom prst="rect">
            <a:avLst/>
          </a:prstGeom>
          <a:noFill/>
          <a:ln>
            <a:noFill/>
          </a:ln>
        </p:spPr>
        <p:txBody>
          <a:bodyPr wrap="none" lIns="91440" tIns="45720" rIns="91440" bIns="45720">
            <a:spAutoFit/>
          </a:bodyPr>
          <a:lstStyle/>
          <a:p>
            <a:pPr algn="ctr"/>
            <a:r>
              <a:rPr lang="en-US" sz="72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rPr>
              <a:t>USSR</a:t>
            </a:r>
            <a:endParaRPr lang="en-US" sz="72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Viner Hand ITC" panose="03070502030502020203" pitchFamily="66" charset="0"/>
            </a:endParaRPr>
          </a:p>
        </p:txBody>
      </p:sp>
      <p:sp>
        <p:nvSpPr>
          <p:cNvPr id="13" name="Rectangle 12"/>
          <p:cNvSpPr/>
          <p:nvPr/>
        </p:nvSpPr>
        <p:spPr>
          <a:xfrm>
            <a:off x="1086825" y="152400"/>
            <a:ext cx="6970370" cy="984885"/>
          </a:xfrm>
          <a:prstGeom prst="rect">
            <a:avLst/>
          </a:prstGeom>
          <a:noFill/>
          <a:ln>
            <a:noFill/>
          </a:ln>
        </p:spPr>
        <p:txBody>
          <a:bodyPr wrap="none" lIns="91440" tIns="45720" rIns="91440" bIns="45720">
            <a:spAutoFit/>
          </a:bodyPr>
          <a:lstStyle/>
          <a:p>
            <a:pPr algn="ctr"/>
            <a:r>
              <a:rPr lang="en-US" sz="5800" b="1" cap="none" spc="50" dirty="0" smtClean="0">
                <a:ln w="12700" cmpd="sng">
                  <a:solidFill>
                    <a:srgbClr val="00B0F0"/>
                  </a:solidFill>
                  <a:prstDash val="solid"/>
                </a:ln>
                <a:solidFill>
                  <a:schemeClr val="accent6">
                    <a:tint val="1000"/>
                  </a:schemeClr>
                </a:solidFill>
                <a:effectLst>
                  <a:glow rad="139700">
                    <a:srgbClr val="00B0F0">
                      <a:alpha val="40000"/>
                    </a:srgbClr>
                  </a:glow>
                </a:effectLst>
                <a:latin typeface="Calibri" pitchFamily="34" charset="0"/>
              </a:rPr>
              <a:t>A Conflict of Interests</a:t>
            </a:r>
            <a:endParaRPr lang="en-US" sz="5800" b="1" cap="none" spc="50" dirty="0">
              <a:ln w="12700" cmpd="sng">
                <a:solidFill>
                  <a:srgbClr val="00B0F0"/>
                </a:solidFill>
                <a:prstDash val="solid"/>
              </a:ln>
              <a:solidFill>
                <a:schemeClr val="accent6">
                  <a:tint val="1000"/>
                </a:schemeClr>
              </a:solidFill>
              <a:effectLst>
                <a:glow rad="139700">
                  <a:srgbClr val="00B0F0">
                    <a:alpha val="40000"/>
                  </a:srgbClr>
                </a:glow>
              </a:effectLst>
              <a:latin typeface="Calibri" pitchFamily="34" charset="0"/>
            </a:endParaRPr>
          </a:p>
        </p:txBody>
      </p:sp>
    </p:spTree>
    <p:extLst>
      <p:ext uri="{BB962C8B-B14F-4D97-AF65-F5344CB8AC3E}">
        <p14:creationId xmlns:p14="http://schemas.microsoft.com/office/powerpoint/2010/main" val="25460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up)">
                                      <p:cBhvr>
                                        <p:cTn id="14" dur="500"/>
                                        <p:tgtEl>
                                          <p:spTgt spid="8">
                                            <p:txEl>
                                              <p:pRg st="1" end="1"/>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up)">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animEffect transition="in" filter="wipe(up)">
                                      <p:cBhvr>
                                        <p:cTn id="30" dur="500"/>
                                        <p:tgtEl>
                                          <p:spTgt spid="9">
                                            <p:bg/>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up)">
                                      <p:cBhvr>
                                        <p:cTn id="34" dur="500"/>
                                        <p:tgtEl>
                                          <p:spTgt spid="9">
                                            <p:txEl>
                                              <p:pRg st="0" end="0"/>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up)">
                                      <p:cBhvr>
                                        <p:cTn id="37" dur="500"/>
                                        <p:tgtEl>
                                          <p:spTgt spid="9">
                                            <p:txEl>
                                              <p:pRg st="1" end="1"/>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up)">
                                      <p:cBhvr>
                                        <p:cTn id="40" dur="5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wipe(up)">
                                      <p:cBhvr>
                                        <p:cTn id="45" dur="500"/>
                                        <p:tgtEl>
                                          <p:spTgt spid="9">
                                            <p:txEl>
                                              <p:pRg st="3" end="3"/>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wipe(up)">
                                      <p:cBhvr>
                                        <p:cTn id="48" dur="500"/>
                                        <p:tgtEl>
                                          <p:spTgt spid="9">
                                            <p:txEl>
                                              <p:pRg st="4" end="4"/>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Effect transition="in" filter="wipe(up)">
                                      <p:cBhvr>
                                        <p:cTn id="51" dur="500"/>
                                        <p:tgtEl>
                                          <p:spTgt spid="9">
                                            <p:txEl>
                                              <p:pRg st="5" end="5"/>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wipe(up)">
                                      <p:cBhvr>
                                        <p:cTn id="5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1" descr="kn-lgflag"/>
          <p:cNvPicPr>
            <a:picLocks noChangeAspect="1" noChangeArrowheads="1"/>
          </p:cNvPicPr>
          <p:nvPr/>
        </p:nvPicPr>
        <p:blipFill>
          <a:blip r:embed="rId2" cstate="print"/>
          <a:srcRect/>
          <a:stretch>
            <a:fillRect/>
          </a:stretch>
        </p:blipFill>
        <p:spPr bwMode="auto">
          <a:xfrm>
            <a:off x="228600" y="4657149"/>
            <a:ext cx="3657600" cy="1854778"/>
          </a:xfrm>
          <a:prstGeom prst="rect">
            <a:avLst/>
          </a:prstGeom>
          <a:ln>
            <a:noFill/>
          </a:ln>
          <a:effectLst>
            <a:outerShdw blurRad="292100" dist="139700" dir="2700000" algn="tl" rotWithShape="0">
              <a:srgbClr val="333333">
                <a:alpha val="65000"/>
              </a:srgbClr>
            </a:outerShdw>
          </a:effectLst>
        </p:spPr>
      </p:pic>
      <p:pic>
        <p:nvPicPr>
          <p:cNvPr id="75777" name="Picture 9" descr="china-flag"/>
          <p:cNvPicPr>
            <a:picLocks noChangeAspect="1" noChangeArrowheads="1"/>
          </p:cNvPicPr>
          <p:nvPr/>
        </p:nvPicPr>
        <p:blipFill>
          <a:blip r:embed="rId3" cstate="print"/>
          <a:srcRect/>
          <a:stretch>
            <a:fillRect/>
          </a:stretch>
        </p:blipFill>
        <p:spPr bwMode="auto">
          <a:xfrm rot="464397">
            <a:off x="6307181" y="1629551"/>
            <a:ext cx="2590800" cy="1727200"/>
          </a:xfrm>
          <a:prstGeom prst="rect">
            <a:avLst/>
          </a:prstGeom>
          <a:ln>
            <a:noFill/>
          </a:ln>
          <a:effectLst>
            <a:outerShdw blurRad="292100" dist="139700" dir="2700000" algn="tl" rotWithShape="0">
              <a:srgbClr val="333333">
                <a:alpha val="65000"/>
              </a:srgbClr>
            </a:outerShdw>
          </a:effectLst>
        </p:spPr>
      </p:pic>
      <p:pic>
        <p:nvPicPr>
          <p:cNvPr id="75779" name="Picture 7" descr="large_flag_of_cuba"/>
          <p:cNvPicPr>
            <a:picLocks noChangeAspect="1" noChangeArrowheads="1"/>
          </p:cNvPicPr>
          <p:nvPr/>
        </p:nvPicPr>
        <p:blipFill>
          <a:blip r:embed="rId4" cstate="print"/>
          <a:srcRect/>
          <a:stretch>
            <a:fillRect/>
          </a:stretch>
        </p:blipFill>
        <p:spPr bwMode="auto">
          <a:xfrm>
            <a:off x="2967603" y="3000828"/>
            <a:ext cx="3810000" cy="1892300"/>
          </a:xfrm>
          <a:prstGeom prst="rect">
            <a:avLst/>
          </a:prstGeom>
          <a:ln>
            <a:noFill/>
          </a:ln>
          <a:effectLst>
            <a:outerShdw blurRad="292100" dist="139700" dir="2700000" algn="tl" rotWithShape="0">
              <a:srgbClr val="333333">
                <a:alpha val="65000"/>
              </a:srgbClr>
            </a:outerShdw>
          </a:effectLst>
        </p:spPr>
      </p:pic>
      <p:sp>
        <p:nvSpPr>
          <p:cNvPr id="75780" name="WordArt 14"/>
          <p:cNvSpPr>
            <a:spLocks noChangeArrowheads="1" noChangeShapeType="1" noTextEdit="1"/>
          </p:cNvSpPr>
          <p:nvPr/>
        </p:nvSpPr>
        <p:spPr bwMode="auto">
          <a:xfrm>
            <a:off x="381000" y="152400"/>
            <a:ext cx="8458200" cy="762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Remaining Communist </a:t>
            </a: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Countries</a:t>
            </a:r>
          </a:p>
        </p:txBody>
      </p:sp>
      <p:pic>
        <p:nvPicPr>
          <p:cNvPr id="75781" name="Picture 21" descr="http://www.enchantedlearning.com/asia/vietnam/flag/Flagbig.GIF"/>
          <p:cNvPicPr>
            <a:picLocks noChangeAspect="1" noChangeArrowheads="1"/>
          </p:cNvPicPr>
          <p:nvPr/>
        </p:nvPicPr>
        <p:blipFill>
          <a:blip r:embed="rId5" cstate="print"/>
          <a:srcRect b="6918"/>
          <a:stretch>
            <a:fillRect/>
          </a:stretch>
        </p:blipFill>
        <p:spPr bwMode="auto">
          <a:xfrm>
            <a:off x="6019801" y="4721682"/>
            <a:ext cx="2971800" cy="1950582"/>
          </a:xfrm>
          <a:prstGeom prst="rect">
            <a:avLst/>
          </a:prstGeom>
          <a:ln>
            <a:noFill/>
          </a:ln>
          <a:effectLst>
            <a:outerShdw blurRad="292100" dist="139700" dir="2700000" algn="tl" rotWithShape="0">
              <a:srgbClr val="333333">
                <a:alpha val="65000"/>
              </a:srgbClr>
            </a:outerShdw>
          </a:effectLst>
        </p:spPr>
      </p:pic>
      <p:pic>
        <p:nvPicPr>
          <p:cNvPr id="75782" name="Picture 23" descr="http://flagspot.net/images/l/la.gif"/>
          <p:cNvPicPr>
            <a:picLocks noChangeAspect="1" noChangeArrowheads="1"/>
          </p:cNvPicPr>
          <p:nvPr/>
        </p:nvPicPr>
        <p:blipFill>
          <a:blip r:embed="rId6" cstate="print"/>
          <a:srcRect/>
          <a:stretch>
            <a:fillRect/>
          </a:stretch>
        </p:blipFill>
        <p:spPr bwMode="auto">
          <a:xfrm rot="21091416">
            <a:off x="3549171" y="1205780"/>
            <a:ext cx="2563328" cy="1708885"/>
          </a:xfrm>
          <a:prstGeom prst="rect">
            <a:avLst/>
          </a:prstGeom>
          <a:ln>
            <a:noFill/>
          </a:ln>
          <a:effectLst>
            <a:outerShdw blurRad="292100" dist="139700" dir="2700000" algn="tl" rotWithShape="0">
              <a:srgbClr val="333333">
                <a:alpha val="65000"/>
              </a:srgbClr>
            </a:outerShdw>
          </a:effectLst>
        </p:spPr>
      </p:pic>
      <p:pic>
        <p:nvPicPr>
          <p:cNvPr id="8" name="Picture 8" descr="http://freedomroad.org/askasocialist/wp-content/uploads/2011/10/Communism1.jpg"/>
          <p:cNvPicPr>
            <a:picLocks noChangeAspect="1" noChangeArrowheads="1"/>
          </p:cNvPicPr>
          <p:nvPr/>
        </p:nvPicPr>
        <p:blipFill>
          <a:blip r:embed="rId7" cstate="print"/>
          <a:srcRect/>
          <a:stretch>
            <a:fillRect/>
          </a:stretch>
        </p:blipFill>
        <p:spPr bwMode="auto">
          <a:xfrm rot="21026055">
            <a:off x="307560" y="1203644"/>
            <a:ext cx="2531808" cy="21482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152400"/>
            <a:ext cx="7467600" cy="1143000"/>
          </a:xfrm>
        </p:spPr>
        <p:txBody>
          <a:bodyPr/>
          <a:lstStyle/>
          <a:p>
            <a:r>
              <a:rPr lang="en-US" b="1" dirty="0" smtClean="0"/>
              <a:t>Beginning of the Cold War</a:t>
            </a:r>
            <a:endParaRPr lang="en-US" dirty="0" smtClean="0"/>
          </a:p>
        </p:txBody>
      </p:sp>
      <p:sp>
        <p:nvSpPr>
          <p:cNvPr id="3" name="Content Placeholder 2"/>
          <p:cNvSpPr>
            <a:spLocks noGrp="1"/>
          </p:cNvSpPr>
          <p:nvPr>
            <p:ph idx="1"/>
          </p:nvPr>
        </p:nvSpPr>
        <p:spPr>
          <a:xfrm>
            <a:off x="228600" y="1240970"/>
            <a:ext cx="8686800" cy="2819401"/>
          </a:xfrm>
        </p:spPr>
        <p:txBody>
          <a:bodyPr>
            <a:noAutofit/>
          </a:bodyPr>
          <a:lstStyle/>
          <a:p>
            <a:pPr marL="379476" indent="-342900" fontAlgn="auto">
              <a:lnSpc>
                <a:spcPct val="90000"/>
              </a:lnSpc>
              <a:spcAft>
                <a:spcPts val="0"/>
              </a:spcAft>
              <a:defRPr/>
            </a:pPr>
            <a:r>
              <a:rPr lang="en-US" sz="2800" dirty="0" smtClean="0"/>
              <a:t>Yalta Conference</a:t>
            </a:r>
          </a:p>
          <a:p>
            <a:pPr marL="682689" lvl="1" indent="-342900" fontAlgn="auto">
              <a:lnSpc>
                <a:spcPct val="90000"/>
              </a:lnSpc>
              <a:spcAft>
                <a:spcPts val="0"/>
              </a:spcAft>
              <a:defRPr/>
            </a:pPr>
            <a:r>
              <a:rPr lang="en-US" sz="2400" dirty="0" smtClean="0"/>
              <a:t>Allies would each occupy and rebuild a part of Germany, and reunify once no longer a threat.</a:t>
            </a:r>
          </a:p>
          <a:p>
            <a:pPr marL="682689" lvl="1" indent="-342900" fontAlgn="auto">
              <a:lnSpc>
                <a:spcPct val="90000"/>
              </a:lnSpc>
              <a:spcAft>
                <a:spcPts val="0"/>
              </a:spcAft>
              <a:defRPr/>
            </a:pPr>
            <a:r>
              <a:rPr lang="en-US" sz="2400" dirty="0" smtClean="0"/>
              <a:t>USSR demanded heavy reparations from East Germany</a:t>
            </a:r>
          </a:p>
          <a:p>
            <a:pPr marL="379476" indent="-342900" fontAlgn="auto">
              <a:lnSpc>
                <a:spcPct val="90000"/>
              </a:lnSpc>
              <a:spcAft>
                <a:spcPts val="0"/>
              </a:spcAft>
              <a:defRPr/>
            </a:pPr>
            <a:r>
              <a:rPr lang="en-US" sz="2800" dirty="0" smtClean="0"/>
              <a:t>Atomic Bomb</a:t>
            </a:r>
          </a:p>
          <a:p>
            <a:pPr marL="682689" lvl="1" indent="-342900" fontAlgn="auto">
              <a:lnSpc>
                <a:spcPct val="90000"/>
              </a:lnSpc>
              <a:spcAft>
                <a:spcPts val="0"/>
              </a:spcAft>
              <a:defRPr/>
            </a:pPr>
            <a:r>
              <a:rPr lang="en-US" sz="2400" dirty="0" smtClean="0"/>
              <a:t>Increased tension between Us and USSR</a:t>
            </a:r>
          </a:p>
        </p:txBody>
      </p:sp>
      <p:pic>
        <p:nvPicPr>
          <p:cNvPr id="49154" name="Picture 2" descr="http://www.spartacus.schoolnet.co.uk/RUSyalta.JPG"/>
          <p:cNvPicPr>
            <a:picLocks noChangeAspect="1" noChangeArrowheads="1"/>
          </p:cNvPicPr>
          <p:nvPr/>
        </p:nvPicPr>
        <p:blipFill>
          <a:blip r:embed="rId3" cstate="print"/>
          <a:srcRect t="4638" b="26177"/>
          <a:stretch>
            <a:fillRect/>
          </a:stretch>
        </p:blipFill>
        <p:spPr bwMode="auto">
          <a:xfrm>
            <a:off x="0" y="4038600"/>
            <a:ext cx="9144000" cy="2819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2"/>
              </a:rPr>
              <a:t>Crash Course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973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4"/>
          <p:cNvSpPr>
            <a:spLocks noGrp="1"/>
          </p:cNvSpPr>
          <p:nvPr>
            <p:ph type="title"/>
          </p:nvPr>
        </p:nvSpPr>
        <p:spPr/>
        <p:txBody>
          <a:bodyPr/>
          <a:lstStyle/>
          <a:p>
            <a:r>
              <a:rPr lang="en-US" smtClean="0"/>
              <a:t>Division of Germany</a:t>
            </a:r>
          </a:p>
        </p:txBody>
      </p:sp>
      <p:sp>
        <p:nvSpPr>
          <p:cNvPr id="31747" name="Rectangle 3"/>
          <p:cNvSpPr>
            <a:spLocks noGrp="1" noChangeArrowheads="1"/>
          </p:cNvSpPr>
          <p:nvPr>
            <p:ph sz="quarter" idx="1"/>
          </p:nvPr>
        </p:nvSpPr>
        <p:spPr>
          <a:xfrm>
            <a:off x="304800" y="1496740"/>
            <a:ext cx="4191000" cy="4708525"/>
          </a:xfrm>
        </p:spPr>
        <p:txBody>
          <a:bodyPr>
            <a:normAutofit lnSpcReduction="10000"/>
          </a:bodyPr>
          <a:lstStyle/>
          <a:p>
            <a:pPr marL="420624" indent="-384048" fontAlgn="auto">
              <a:lnSpc>
                <a:spcPct val="90000"/>
              </a:lnSpc>
              <a:spcAft>
                <a:spcPts val="0"/>
              </a:spcAft>
              <a:buFont typeface="Wingdings 2"/>
              <a:buChar char=""/>
              <a:defRPr/>
            </a:pPr>
            <a:r>
              <a:rPr lang="en-US" sz="4000" dirty="0" smtClean="0"/>
              <a:t>Democratic Allies merge occupation zones</a:t>
            </a:r>
          </a:p>
          <a:p>
            <a:pPr marL="420624" indent="-384048" fontAlgn="auto">
              <a:lnSpc>
                <a:spcPct val="90000"/>
              </a:lnSpc>
              <a:spcAft>
                <a:spcPts val="0"/>
              </a:spcAft>
              <a:buFont typeface="Wingdings 2"/>
              <a:buChar char=""/>
              <a:defRPr/>
            </a:pPr>
            <a:r>
              <a:rPr lang="en-US" sz="4000" dirty="0" smtClean="0"/>
              <a:t>USSR occupied zone known as East Germany</a:t>
            </a:r>
          </a:p>
          <a:p>
            <a:pPr marL="420624" indent="-384048" fontAlgn="auto">
              <a:lnSpc>
                <a:spcPct val="90000"/>
              </a:lnSpc>
              <a:spcAft>
                <a:spcPts val="0"/>
              </a:spcAft>
              <a:buFont typeface="Wingdings 2"/>
              <a:buChar char=""/>
              <a:defRPr/>
            </a:pPr>
            <a:r>
              <a:rPr lang="en-US" sz="4000" dirty="0" smtClean="0"/>
              <a:t>West vs. East</a:t>
            </a:r>
            <a:endParaRPr lang="en-US" sz="4000" dirty="0"/>
          </a:p>
        </p:txBody>
      </p:sp>
      <p:pic>
        <p:nvPicPr>
          <p:cNvPr id="86019" name="Picture 10" descr="http://www.ddrgermanshepherds.com/images/germany.png"/>
          <p:cNvPicPr>
            <a:picLocks noChangeAspect="1" noChangeArrowheads="1"/>
          </p:cNvPicPr>
          <p:nvPr/>
        </p:nvPicPr>
        <p:blipFill>
          <a:blip r:embed="rId2" cstate="print"/>
          <a:srcRect/>
          <a:stretch>
            <a:fillRect/>
          </a:stretch>
        </p:blipFill>
        <p:spPr bwMode="auto">
          <a:xfrm>
            <a:off x="4495800" y="990600"/>
            <a:ext cx="4482721" cy="572080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down)">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0" y="1219200"/>
            <a:ext cx="4033838" cy="4911725"/>
          </a:xfrm>
        </p:spPr>
        <p:txBody>
          <a:bodyPr/>
          <a:lstStyle/>
          <a:p>
            <a:pPr eaLnBrk="1" hangingPunct="1"/>
            <a:r>
              <a:rPr lang="en-US" sz="3600" dirty="0" smtClean="0"/>
              <a:t>Soviets occupied lands they had liberated during WWII</a:t>
            </a:r>
          </a:p>
          <a:p>
            <a:pPr lvl="1"/>
            <a:r>
              <a:rPr lang="en-US" sz="3200" dirty="0" smtClean="0"/>
              <a:t>Set up pro-Communist governments</a:t>
            </a:r>
          </a:p>
          <a:p>
            <a:pPr lvl="1"/>
            <a:r>
              <a:rPr lang="en-US" sz="3200" dirty="0" smtClean="0"/>
              <a:t>Satellite nations</a:t>
            </a:r>
          </a:p>
        </p:txBody>
      </p:sp>
      <p:pic>
        <p:nvPicPr>
          <p:cNvPr id="25605" name="Picture 12" descr="http://kcjohnson.files.wordpress.com/2009/07/cold_war_europe_military_alliances_map_en.png"/>
          <p:cNvPicPr>
            <a:picLocks noGrp="1" noChangeAspect="1" noChangeArrowheads="1"/>
          </p:cNvPicPr>
          <p:nvPr>
            <p:ph type="chart" sz="half" idx="2"/>
          </p:nvPr>
        </p:nvPicPr>
        <p:blipFill>
          <a:blip r:embed="rId2" cstate="print"/>
          <a:srcRect/>
          <a:stretch>
            <a:fillRect/>
          </a:stretch>
        </p:blipFill>
        <p:spPr>
          <a:xfrm>
            <a:off x="4038600" y="1219200"/>
            <a:ext cx="4953000" cy="5102225"/>
          </a:xfrm>
          <a:noFill/>
        </p:spPr>
      </p:pic>
      <p:pic>
        <p:nvPicPr>
          <p:cNvPr id="25604" name="Picture 10" descr="C:\Documents and Settings\mchanrahan\Local Settings\Temporary Internet Files\Content.IE5\QZGU26SZ\MC900434811[1].png"/>
          <p:cNvPicPr>
            <a:picLocks noChangeAspect="1" noChangeArrowheads="1"/>
          </p:cNvPicPr>
          <p:nvPr/>
        </p:nvPicPr>
        <p:blipFill>
          <a:blip r:embed="rId3" cstate="print"/>
          <a:srcRect/>
          <a:stretch>
            <a:fillRect/>
          </a:stretch>
        </p:blipFill>
        <p:spPr bwMode="auto">
          <a:xfrm>
            <a:off x="5181600" y="0"/>
            <a:ext cx="1828800" cy="1828800"/>
          </a:xfrm>
          <a:prstGeom prst="rect">
            <a:avLst/>
          </a:prstGeom>
          <a:noFill/>
          <a:ln w="9525">
            <a:noFill/>
            <a:miter lim="800000"/>
            <a:headEnd/>
            <a:tailEnd/>
          </a:ln>
        </p:spPr>
      </p:pic>
      <p:sp>
        <p:nvSpPr>
          <p:cNvPr id="6" name="Rectangle 5"/>
          <p:cNvSpPr/>
          <p:nvPr/>
        </p:nvSpPr>
        <p:spPr>
          <a:xfrm>
            <a:off x="152400" y="152400"/>
            <a:ext cx="4842992" cy="830997"/>
          </a:xfrm>
          <a:prstGeom prst="rect">
            <a:avLst/>
          </a:prstGeom>
          <a:noFill/>
        </p:spPr>
        <p:txBody>
          <a:bodyPr wrap="none" lIns="91440" tIns="45720" rIns="91440" bIns="45720">
            <a:spAutoFit/>
          </a:bodyPr>
          <a:lstStyle/>
          <a:p>
            <a:pPr algn="ctr"/>
            <a:r>
              <a:rPr lang="en-US"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Choosing Sides</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Down Arrow 1"/>
          <p:cNvSpPr/>
          <p:nvPr/>
        </p:nvSpPr>
        <p:spPr>
          <a:xfrm>
            <a:off x="6400800" y="2438400"/>
            <a:ext cx="1219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6503973" y="3660972"/>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down)">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down)">
                                      <p:cBhvr>
                                        <p:cTn id="12" dur="500"/>
                                        <p:tgtEl>
                                          <p:spTgt spid="25602">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5602">
                                            <p:txEl>
                                              <p:pRg st="2" end="2"/>
                                            </p:txEl>
                                          </p:spTgt>
                                        </p:tgtEl>
                                        <p:attrNameLst>
                                          <p:attrName>style.visibility</p:attrName>
                                        </p:attrNameLst>
                                      </p:cBhvr>
                                      <p:to>
                                        <p:strVal val="visible"/>
                                      </p:to>
                                    </p:set>
                                    <p:animEffect transition="in" filter="wipe(down)">
                                      <p:cBhvr>
                                        <p:cTn id="16"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http://murnaneapworld.files.wordpress.com/2011/05/ironcurtaincartoon.jpg">
            <a:hlinkClick r:id="rId2"/>
          </p:cNvPr>
          <p:cNvPicPr>
            <a:picLocks noChangeAspect="1" noChangeArrowheads="1"/>
          </p:cNvPicPr>
          <p:nvPr/>
        </p:nvPicPr>
        <p:blipFill>
          <a:blip r:embed="rId3" cstate="print"/>
          <a:srcRect/>
          <a:stretch>
            <a:fillRect/>
          </a:stretch>
        </p:blipFill>
        <p:spPr bwMode="auto">
          <a:xfrm>
            <a:off x="2824163" y="0"/>
            <a:ext cx="6319837" cy="6858000"/>
          </a:xfrm>
          <a:prstGeom prst="rect">
            <a:avLst/>
          </a:prstGeom>
          <a:noFill/>
          <a:ln w="9525">
            <a:noFill/>
            <a:miter lim="800000"/>
            <a:headEnd/>
            <a:tailEnd/>
          </a:ln>
        </p:spPr>
      </p:pic>
      <p:sp>
        <p:nvSpPr>
          <p:cNvPr id="76802" name="Title 7"/>
          <p:cNvSpPr>
            <a:spLocks noGrp="1"/>
          </p:cNvSpPr>
          <p:nvPr>
            <p:ph type="title"/>
          </p:nvPr>
        </p:nvSpPr>
        <p:spPr>
          <a:xfrm>
            <a:off x="152400" y="228600"/>
            <a:ext cx="2667000" cy="6096000"/>
          </a:xfrm>
        </p:spPr>
        <p:txBody>
          <a:bodyPr/>
          <a:lstStyle/>
          <a:p>
            <a:r>
              <a:rPr lang="en-US" sz="1600" i="1" dirty="0" smtClean="0"/>
              <a:t>“From Stettin in the Baltic to Trieste in the Adriatic an </a:t>
            </a:r>
            <a:r>
              <a:rPr lang="en-US" sz="1600" i="1" u="sng" dirty="0" smtClean="0"/>
              <a:t>iron curtain</a:t>
            </a:r>
            <a:r>
              <a:rPr lang="en-US" sz="1600" i="1" dirty="0" smtClean="0"/>
              <a:t> has descended across the Continent. Behind that line lie all the capitals of the ancient states of Central and Eastern Europe. Warsaw, Berlin, Prague, Vienna, Budapest, Belgrade, Bucharest and Sofia; all these famous cities and the populations around them lie in what I must call the </a:t>
            </a:r>
            <a:r>
              <a:rPr lang="en-US" sz="1600" i="1" u="sng" dirty="0" smtClean="0"/>
              <a:t>Soviet sphere</a:t>
            </a:r>
            <a:r>
              <a:rPr lang="en-US" sz="1600" i="1" dirty="0" smtClean="0"/>
              <a:t>, and all are subject, in one form or another, not only to Soviet influence but to a very high and in some cases </a:t>
            </a:r>
            <a:r>
              <a:rPr lang="en-US" sz="1600" i="1" u="sng" dirty="0" smtClean="0"/>
              <a:t>increasing measure of control from Moscow.”</a:t>
            </a:r>
            <a:r>
              <a:rPr lang="en-US" sz="1600" u="sng" dirty="0" smtClean="0"/>
              <a:t/>
            </a:r>
            <a:br>
              <a:rPr lang="en-US" sz="1600" u="sng" dirty="0" smtClean="0"/>
            </a:br>
            <a:r>
              <a:rPr lang="en-US" sz="1600" dirty="0" smtClean="0"/>
              <a:t>        ~Winston Churchill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bodyPr>
          <a:lstStyle/>
          <a:p>
            <a:pPr fontAlgn="auto">
              <a:spcAft>
                <a:spcPts val="0"/>
              </a:spcAft>
              <a:defRPr/>
            </a:pPr>
            <a:r>
              <a:rPr lang="en-US" u="sng" dirty="0" smtClean="0"/>
              <a:t>Containment</a:t>
            </a:r>
            <a:r>
              <a:rPr lang="en-US" dirty="0" smtClean="0"/>
              <a:t> and the Long Telegram</a:t>
            </a:r>
          </a:p>
        </p:txBody>
      </p:sp>
      <p:sp>
        <p:nvSpPr>
          <p:cNvPr id="32771" name="Rectangle 3"/>
          <p:cNvSpPr>
            <a:spLocks noGrp="1" noChangeArrowheads="1"/>
          </p:cNvSpPr>
          <p:nvPr>
            <p:ph sz="quarter" idx="1"/>
          </p:nvPr>
        </p:nvSpPr>
        <p:spPr>
          <a:xfrm>
            <a:off x="4876800" y="1143000"/>
            <a:ext cx="4114800" cy="5410201"/>
          </a:xfrm>
        </p:spPr>
        <p:txBody>
          <a:bodyPr>
            <a:noAutofit/>
          </a:bodyPr>
          <a:lstStyle/>
          <a:p>
            <a:pPr marL="274320" indent="-274320" fontAlgn="auto">
              <a:spcAft>
                <a:spcPts val="0"/>
              </a:spcAft>
              <a:buFont typeface="Wingdings 3"/>
              <a:buChar char=""/>
              <a:defRPr/>
            </a:pPr>
            <a:r>
              <a:rPr lang="en-US" sz="2200" dirty="0" smtClean="0"/>
              <a:t>George Kennan, U.S. ambassador in Moscow</a:t>
            </a:r>
          </a:p>
          <a:p>
            <a:pPr marL="274320" indent="-274320" fontAlgn="auto">
              <a:spcAft>
                <a:spcPts val="0"/>
              </a:spcAft>
              <a:buFont typeface="Wingdings 3"/>
              <a:buChar char=""/>
              <a:defRPr/>
            </a:pPr>
            <a:r>
              <a:rPr lang="en-US" sz="2200" dirty="0" smtClean="0"/>
              <a:t>Long Telegram: 8,000 word telegram outlining the Soviet situation</a:t>
            </a:r>
          </a:p>
          <a:p>
            <a:pPr marL="577533" lvl="1" indent="-274320" fontAlgn="auto">
              <a:spcAft>
                <a:spcPts val="0"/>
              </a:spcAft>
              <a:buFont typeface="Wingdings 3"/>
              <a:buChar char=""/>
              <a:defRPr/>
            </a:pPr>
            <a:r>
              <a:rPr lang="en-US" sz="2000" dirty="0" smtClean="0"/>
              <a:t>If the </a:t>
            </a:r>
            <a:r>
              <a:rPr lang="en-US" sz="2000" dirty="0"/>
              <a:t>U.S. could prevent the Soviets from expanding, their system would eventually fall </a:t>
            </a:r>
            <a:r>
              <a:rPr lang="en-US" sz="2000" dirty="0" smtClean="0"/>
              <a:t>apart        </a:t>
            </a:r>
            <a:r>
              <a:rPr lang="en-US" sz="800" dirty="0" smtClean="0"/>
              <a:t>impenetrable to pain</a:t>
            </a:r>
            <a:endParaRPr lang="en-US" sz="800" dirty="0" smtClean="0"/>
          </a:p>
          <a:p>
            <a:pPr marL="577533" lvl="1" indent="-274320" fontAlgn="auto">
              <a:spcAft>
                <a:spcPts val="0"/>
              </a:spcAft>
              <a:buFont typeface="Wingdings 3"/>
              <a:buChar char=""/>
              <a:defRPr/>
            </a:pPr>
            <a:r>
              <a:rPr lang="en-US" sz="2000" dirty="0" smtClean="0"/>
              <a:t>Soviets impervious to logic, but sensitive to force</a:t>
            </a:r>
          </a:p>
          <a:p>
            <a:pPr marL="274320" indent="-274320" fontAlgn="auto">
              <a:spcAft>
                <a:spcPts val="0"/>
              </a:spcAft>
              <a:buFont typeface="Wingdings 3"/>
              <a:buChar char=""/>
              <a:defRPr/>
            </a:pPr>
            <a:r>
              <a:rPr lang="en-US" sz="2200" dirty="0" smtClean="0"/>
              <a:t>“</a:t>
            </a:r>
            <a:r>
              <a:rPr lang="en-US" sz="2200" b="1" u="sng" dirty="0" smtClean="0"/>
              <a:t>containment </a:t>
            </a:r>
            <a:r>
              <a:rPr lang="en-US" sz="2200" b="1" u="sng" dirty="0"/>
              <a:t>policy</a:t>
            </a:r>
            <a:r>
              <a:rPr lang="en-US" sz="2200" dirty="0"/>
              <a:t>”: </a:t>
            </a:r>
            <a:r>
              <a:rPr lang="en-US" sz="2200" dirty="0" smtClean="0"/>
              <a:t>Plan to keep </a:t>
            </a:r>
            <a:r>
              <a:rPr lang="en-US" sz="2200" dirty="0"/>
              <a:t>communism from spreading by diplomatic, economic, and military force.</a:t>
            </a:r>
          </a:p>
        </p:txBody>
      </p:sp>
      <p:pic>
        <p:nvPicPr>
          <p:cNvPr id="2050" name="Picture 2" descr="http://www.les-crises.fr/wp-content/uploads/2014/05/kenn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562475" cy="487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randombar(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randombar(horizontal)">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randombar(horizontal)">
                                      <p:cBhvr>
                                        <p:cTn id="17" dur="500"/>
                                        <p:tgtEl>
                                          <p:spTgt spid="32771">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randombar(horizontal)">
                                      <p:cBhvr>
                                        <p:cTn id="21" dur="500"/>
                                        <p:tgtEl>
                                          <p:spTgt spid="327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2771">
                                            <p:txEl>
                                              <p:pRg st="4" end="4"/>
                                            </p:txEl>
                                          </p:spTgt>
                                        </p:tgtEl>
                                        <p:attrNameLst>
                                          <p:attrName>style.visibility</p:attrName>
                                        </p:attrNameLst>
                                      </p:cBhvr>
                                      <p:to>
                                        <p:strVal val="visible"/>
                                      </p:to>
                                    </p:set>
                                    <p:animEffect transition="in" filter="randombar(horizontal)">
                                      <p:cBhvr>
                                        <p:cTn id="26"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199" y="274638"/>
            <a:ext cx="8425543" cy="1143000"/>
          </a:xfrm>
        </p:spPr>
        <p:txBody>
          <a:bodyPr/>
          <a:lstStyle/>
          <a:p>
            <a:pPr algn="r"/>
            <a:r>
              <a:rPr lang="en-US" u="sng" dirty="0" smtClean="0"/>
              <a:t>Marshall Plan</a:t>
            </a:r>
          </a:p>
        </p:txBody>
      </p:sp>
      <p:sp>
        <p:nvSpPr>
          <p:cNvPr id="3" name="Content Placeholder 2"/>
          <p:cNvSpPr>
            <a:spLocks noGrp="1"/>
          </p:cNvSpPr>
          <p:nvPr>
            <p:ph idx="1"/>
          </p:nvPr>
        </p:nvSpPr>
        <p:spPr>
          <a:xfrm>
            <a:off x="228600" y="304800"/>
            <a:ext cx="4343400" cy="6096000"/>
          </a:xfrm>
        </p:spPr>
        <p:txBody>
          <a:bodyPr>
            <a:normAutofit/>
          </a:bodyPr>
          <a:lstStyle/>
          <a:p>
            <a:pPr>
              <a:lnSpc>
                <a:spcPct val="90000"/>
              </a:lnSpc>
            </a:pPr>
            <a:r>
              <a:rPr lang="en-US" sz="2400" u="sng" dirty="0" smtClean="0"/>
              <a:t>Truman Doctrine: U.S. gave $400 million to stop Communist aggression in Greece and Turkey</a:t>
            </a:r>
          </a:p>
          <a:p>
            <a:pPr>
              <a:lnSpc>
                <a:spcPct val="90000"/>
              </a:lnSpc>
            </a:pPr>
            <a:r>
              <a:rPr lang="en-US" sz="2400" u="sng" dirty="0" smtClean="0"/>
              <a:t>Marshall Plan</a:t>
            </a:r>
            <a:r>
              <a:rPr lang="en-US" sz="2400" u="sng" dirty="0"/>
              <a:t>: Massive aid package to help </a:t>
            </a:r>
            <a:r>
              <a:rPr lang="en-US" sz="2400" u="sng" dirty="0" smtClean="0"/>
              <a:t>Europe </a:t>
            </a:r>
            <a:r>
              <a:rPr lang="en-US" sz="2400" u="sng" dirty="0"/>
              <a:t>recover from the war</a:t>
            </a:r>
            <a:endParaRPr lang="en-US" sz="2400" u="sng" dirty="0" smtClean="0"/>
          </a:p>
          <a:p>
            <a:pPr lvl="1">
              <a:lnSpc>
                <a:spcPct val="90000"/>
              </a:lnSpc>
            </a:pPr>
            <a:r>
              <a:rPr lang="en-US" sz="2200" dirty="0" smtClean="0"/>
              <a:t>Purpose: Prevent communism from spreading into economically devastated regions</a:t>
            </a:r>
          </a:p>
          <a:p>
            <a:pPr lvl="1">
              <a:lnSpc>
                <a:spcPct val="90000"/>
              </a:lnSpc>
            </a:pPr>
            <a:r>
              <a:rPr lang="en-US" sz="2200" dirty="0" smtClean="0"/>
              <a:t>Result: Western and Central Europe recovered economically</a:t>
            </a:r>
          </a:p>
          <a:p>
            <a:pPr>
              <a:lnSpc>
                <a:spcPct val="90000"/>
              </a:lnSpc>
            </a:pPr>
            <a:r>
              <a:rPr lang="en-US" sz="2400" dirty="0" smtClean="0"/>
              <a:t>Soviets refused to allow U.S. aid to countries in eastern Europe</a:t>
            </a:r>
          </a:p>
        </p:txBody>
      </p:sp>
      <p:pic>
        <p:nvPicPr>
          <p:cNvPr id="81924" name="Picture 6" descr="marshall plan"/>
          <p:cNvPicPr>
            <a:picLocks noChangeAspect="1" noChangeArrowheads="1"/>
          </p:cNvPicPr>
          <p:nvPr/>
        </p:nvPicPr>
        <p:blipFill rotWithShape="1">
          <a:blip r:embed="rId3" cstate="print"/>
          <a:srcRect l="9999" t="7401" r="2072" b="16351"/>
          <a:stretch/>
        </p:blipFill>
        <p:spPr bwMode="auto">
          <a:xfrm>
            <a:off x="4746170" y="1600200"/>
            <a:ext cx="4158343" cy="4822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endParaRPr lang="en-US" smtClean="0"/>
          </a:p>
        </p:txBody>
      </p:sp>
      <p:pic>
        <p:nvPicPr>
          <p:cNvPr id="84994" name="Picture 3" descr="marshplan"/>
          <p:cNvPicPr>
            <a:picLocks noGrp="1" noChangeAspect="1" noChangeArrowheads="1"/>
          </p:cNvPicPr>
          <p:nvPr>
            <p:ph sz="quarter" idx="1"/>
          </p:nvPr>
        </p:nvPicPr>
        <p:blipFill rotWithShape="1">
          <a:blip r:embed="rId2" cstate="print"/>
          <a:srcRect b="4127"/>
          <a:stretch/>
        </p:blipFill>
        <p:spPr>
          <a:xfrm>
            <a:off x="0" y="0"/>
            <a:ext cx="9144000" cy="6858000"/>
          </a:xfrm>
        </p:spPr>
      </p:pic>
      <p:pic>
        <p:nvPicPr>
          <p:cNvPr id="4" name="Picture 2" descr="http://upload.wikimedia.org/wikipedia/commons/thumb/2/24/US-MarshallPlanAid-Logo.svg/2000px-US-MarshallPlanAid-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22976">
            <a:off x="196392" y="233783"/>
            <a:ext cx="1061770" cy="1257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“We Didn’t Start the Fire”</a:t>
            </a:r>
          </a:p>
        </p:txBody>
      </p:sp>
      <p:sp>
        <p:nvSpPr>
          <p:cNvPr id="24578" name="Content Placeholder 2"/>
          <p:cNvSpPr>
            <a:spLocks noGrp="1"/>
          </p:cNvSpPr>
          <p:nvPr>
            <p:ph idx="1"/>
          </p:nvPr>
        </p:nvSpPr>
        <p:spPr/>
        <p:txBody>
          <a:bodyPr/>
          <a:lstStyle/>
          <a:p>
            <a:r>
              <a:rPr lang="en-US" smtClean="0"/>
              <a:t>Joel explained that he wrote this song due to his interest in history. He commented that he would have wanted to be a history teacher had he not become a rock and roll singer.</a:t>
            </a:r>
          </a:p>
        </p:txBody>
      </p:sp>
      <p:pic>
        <p:nvPicPr>
          <p:cNvPr id="118786" name="Picture 2" descr="http://munelon.files.wordpress.com/2009/11/billy-joel-piano-man.jpg"/>
          <p:cNvPicPr>
            <a:picLocks noChangeAspect="1" noChangeArrowheads="1"/>
          </p:cNvPicPr>
          <p:nvPr/>
        </p:nvPicPr>
        <p:blipFill>
          <a:blip r:embed="rId3" cstate="print"/>
          <a:srcRect/>
          <a:stretch>
            <a:fillRect/>
          </a:stretch>
        </p:blipFill>
        <p:spPr bwMode="auto">
          <a:xfrm>
            <a:off x="6096000" y="4038600"/>
            <a:ext cx="2807161" cy="2664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noChangeArrowheads="1"/>
          </p:cNvSpPr>
          <p:nvPr>
            <p:ph type="body" sz="half" idx="1"/>
          </p:nvPr>
        </p:nvSpPr>
        <p:spPr>
          <a:xfrm>
            <a:off x="76200" y="914400"/>
            <a:ext cx="4114800" cy="5364460"/>
          </a:xfrm>
        </p:spPr>
        <p:txBody>
          <a:bodyPr/>
          <a:lstStyle/>
          <a:p>
            <a:r>
              <a:rPr lang="en-US" sz="2700" dirty="0" smtClean="0"/>
              <a:t>Soviets close access to W. Berlin (1948) in hopes of forcing the democratic half of the city to fall</a:t>
            </a:r>
          </a:p>
          <a:p>
            <a:r>
              <a:rPr lang="en-US" sz="2700" dirty="0" smtClean="0"/>
              <a:t>Berlin Airlift</a:t>
            </a:r>
            <a:r>
              <a:rPr lang="en-US" sz="2700" dirty="0"/>
              <a:t>: </a:t>
            </a:r>
            <a:r>
              <a:rPr lang="en-US" sz="2700" dirty="0" smtClean="0"/>
              <a:t>Cargo </a:t>
            </a:r>
            <a:r>
              <a:rPr lang="en-US" sz="2700" dirty="0"/>
              <a:t>planes </a:t>
            </a:r>
            <a:r>
              <a:rPr lang="en-US" sz="2700" dirty="0" smtClean="0"/>
              <a:t>sent by Truman to W. Berlin to </a:t>
            </a:r>
            <a:r>
              <a:rPr lang="en-US" sz="2700" dirty="0"/>
              <a:t>drop food, supplies, medicine, etc. </a:t>
            </a:r>
            <a:endParaRPr lang="en-US" sz="2700" dirty="0" smtClean="0"/>
          </a:p>
          <a:p>
            <a:pPr lvl="1"/>
            <a:r>
              <a:rPr lang="en-US" sz="2400" dirty="0" smtClean="0"/>
              <a:t>Continued for 11 months</a:t>
            </a:r>
          </a:p>
        </p:txBody>
      </p:sp>
      <p:pic>
        <p:nvPicPr>
          <p:cNvPr id="2050" name="Picture 2" descr="http://upload.wikimedia.org/wikipedia/commons/6/67/BerlinerBlockadeLuftwe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860" y="1447800"/>
            <a:ext cx="4964545" cy="5203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conicphotos.wordpress.com/files/2009/04/the-berlin-airlift-kg.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80" t="738" r="13764" b="-738"/>
          <a:stretch/>
        </p:blipFill>
        <p:spPr bwMode="auto">
          <a:xfrm>
            <a:off x="0" y="-901"/>
            <a:ext cx="9144000" cy="6858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8361" y="152400"/>
            <a:ext cx="5545044"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Berlin Airlift</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3">
                                            <p:txEl>
                                              <p:pRg st="0" end="0"/>
                                            </p:txEl>
                                          </p:spTgt>
                                        </p:tgtEl>
                                        <p:attrNameLst>
                                          <p:attrName>style.visibility</p:attrName>
                                        </p:attrNameLst>
                                      </p:cBhvr>
                                      <p:to>
                                        <p:strVal val="visible"/>
                                      </p:to>
                                    </p:set>
                                    <p:animEffect transition="in" filter="barn(inVertical)">
                                      <p:cBhvr>
                                        <p:cTn id="7" dur="500"/>
                                        <p:tgtEl>
                                          <p:spTgt spid="95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5233">
                                            <p:txEl>
                                              <p:pRg st="1" end="1"/>
                                            </p:txEl>
                                          </p:spTgt>
                                        </p:tgtEl>
                                        <p:attrNameLst>
                                          <p:attrName>style.visibility</p:attrName>
                                        </p:attrNameLst>
                                      </p:cBhvr>
                                      <p:to>
                                        <p:strVal val="visible"/>
                                      </p:to>
                                    </p:set>
                                    <p:animEffect transition="in" filter="barn(inVertical)">
                                      <p:cBhvr>
                                        <p:cTn id="12" dur="500"/>
                                        <p:tgtEl>
                                          <p:spTgt spid="95233">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5233">
                                            <p:txEl>
                                              <p:pRg st="2" end="2"/>
                                            </p:txEl>
                                          </p:spTgt>
                                        </p:tgtEl>
                                        <p:attrNameLst>
                                          <p:attrName>style.visibility</p:attrName>
                                        </p:attrNameLst>
                                      </p:cBhvr>
                                      <p:to>
                                        <p:strVal val="visible"/>
                                      </p:to>
                                    </p:set>
                                    <p:animEffect transition="in" filter="barn(inVertical)">
                                      <p:cBhvr>
                                        <p:cTn id="16" dur="500"/>
                                        <p:tgtEl>
                                          <p:spTgt spid="9523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opularairsoft.com/files/imagesnew/fuldagap_2013_t_shirt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74638"/>
            <a:ext cx="7467600" cy="1143000"/>
          </a:xfrm>
        </p:spPr>
        <p:txBody>
          <a:bodyPr/>
          <a:lstStyle/>
          <a:p>
            <a:pPr algn="ctr"/>
            <a:r>
              <a:rPr lang="en-US" sz="6600"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Stencil" panose="040409050D0802020404" pitchFamily="82" charset="0"/>
              </a:rPr>
              <a:t>West vs. East</a:t>
            </a:r>
            <a:endParaRPr lang="en-US" sz="6600"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Stencil" panose="040409050D0802020404" pitchFamily="82" charset="0"/>
            </a:endParaRPr>
          </a:p>
        </p:txBody>
      </p:sp>
      <p:sp>
        <p:nvSpPr>
          <p:cNvPr id="3" name="Content Placeholder 2"/>
          <p:cNvSpPr>
            <a:spLocks noGrp="1"/>
          </p:cNvSpPr>
          <p:nvPr>
            <p:ph sz="half" idx="1"/>
          </p:nvPr>
        </p:nvSpPr>
        <p:spPr>
          <a:xfrm>
            <a:off x="228600" y="1524000"/>
            <a:ext cx="4114800" cy="4525963"/>
          </a:xfrm>
        </p:spPr>
        <p:txBody>
          <a:bodyPr/>
          <a:lstStyle/>
          <a:p>
            <a:pPr>
              <a:lnSpc>
                <a:spcPct val="90000"/>
              </a:lnSpc>
            </a:pPr>
            <a:r>
              <a:rPr lang="en-US" sz="2800" dirty="0">
                <a:solidFill>
                  <a:srgbClr val="002060"/>
                </a:solidFill>
              </a:rPr>
              <a:t>North Atlantic Treaty Organization (NATO): Military alliance between the US and W. Europe (1949)</a:t>
            </a:r>
          </a:p>
          <a:p>
            <a:pPr lvl="1">
              <a:lnSpc>
                <a:spcPct val="90000"/>
              </a:lnSpc>
            </a:pPr>
            <a:r>
              <a:rPr lang="en-US" sz="2400" dirty="0">
                <a:solidFill>
                  <a:srgbClr val="002060"/>
                </a:solidFill>
              </a:rPr>
              <a:t>Agreed to aid any member nation that was attacked</a:t>
            </a:r>
          </a:p>
          <a:p>
            <a:pPr lvl="1">
              <a:lnSpc>
                <a:spcPct val="90000"/>
              </a:lnSpc>
            </a:pPr>
            <a:r>
              <a:rPr lang="en-US" sz="2400" dirty="0">
                <a:solidFill>
                  <a:srgbClr val="002060"/>
                </a:solidFill>
              </a:rPr>
              <a:t>Goal was to curb </a:t>
            </a:r>
            <a:r>
              <a:rPr lang="en-US" sz="2400" u="sng" dirty="0">
                <a:solidFill>
                  <a:srgbClr val="002060"/>
                </a:solidFill>
              </a:rPr>
              <a:t>communism</a:t>
            </a:r>
            <a:r>
              <a:rPr lang="en-US" sz="2400" dirty="0">
                <a:solidFill>
                  <a:srgbClr val="002060"/>
                </a:solidFill>
              </a:rPr>
              <a:t> and </a:t>
            </a:r>
            <a:r>
              <a:rPr lang="en-US" sz="2400" u="sng" dirty="0" smtClean="0">
                <a:solidFill>
                  <a:srgbClr val="002060"/>
                </a:solidFill>
              </a:rPr>
              <a:t>vs. </a:t>
            </a:r>
            <a:r>
              <a:rPr lang="en-US" sz="2400" dirty="0" smtClean="0">
                <a:solidFill>
                  <a:srgbClr val="002060"/>
                </a:solidFill>
              </a:rPr>
              <a:t>protect </a:t>
            </a:r>
            <a:r>
              <a:rPr lang="en-US" sz="2400" u="sng" dirty="0">
                <a:solidFill>
                  <a:srgbClr val="002060"/>
                </a:solidFill>
              </a:rPr>
              <a:t>democracy</a:t>
            </a:r>
          </a:p>
          <a:p>
            <a:endParaRPr lang="en-US" dirty="0">
              <a:solidFill>
                <a:srgbClr val="002060"/>
              </a:solidFill>
            </a:endParaRPr>
          </a:p>
        </p:txBody>
      </p:sp>
      <p:sp>
        <p:nvSpPr>
          <p:cNvPr id="4" name="Content Placeholder 3"/>
          <p:cNvSpPr>
            <a:spLocks noGrp="1"/>
          </p:cNvSpPr>
          <p:nvPr>
            <p:ph sz="half" idx="2"/>
          </p:nvPr>
        </p:nvSpPr>
        <p:spPr>
          <a:xfrm>
            <a:off x="4800600" y="1524000"/>
            <a:ext cx="4114800" cy="4525963"/>
          </a:xfrm>
        </p:spPr>
        <p:txBody>
          <a:bodyPr/>
          <a:lstStyle/>
          <a:p>
            <a:pPr marL="420624" indent="-384048" fontAlgn="auto">
              <a:lnSpc>
                <a:spcPct val="90000"/>
              </a:lnSpc>
              <a:spcAft>
                <a:spcPts val="0"/>
              </a:spcAft>
              <a:buFont typeface="Wingdings 2"/>
              <a:buChar char=""/>
              <a:defRPr/>
            </a:pPr>
            <a:r>
              <a:rPr lang="en-US" sz="3000" u="sng" dirty="0">
                <a:solidFill>
                  <a:srgbClr val="C00000"/>
                </a:solidFill>
              </a:rPr>
              <a:t>Warsaw Pact: </a:t>
            </a:r>
            <a:r>
              <a:rPr lang="en-US" sz="3000" u="sng" dirty="0" smtClean="0">
                <a:solidFill>
                  <a:srgbClr val="C00000"/>
                </a:solidFill>
              </a:rPr>
              <a:t>Mutual defense treaty of 8 communist states</a:t>
            </a:r>
          </a:p>
          <a:p>
            <a:pPr marL="723837" lvl="1" indent="-384048" fontAlgn="auto">
              <a:lnSpc>
                <a:spcPct val="90000"/>
              </a:lnSpc>
              <a:spcAft>
                <a:spcPts val="0"/>
              </a:spcAft>
              <a:buFont typeface="Wingdings 2"/>
              <a:buChar char=""/>
              <a:defRPr/>
            </a:pPr>
            <a:r>
              <a:rPr lang="en-US" sz="2600" dirty="0" smtClean="0">
                <a:solidFill>
                  <a:srgbClr val="C00000"/>
                </a:solidFill>
              </a:rPr>
              <a:t>Under Soviet control</a:t>
            </a:r>
          </a:p>
          <a:p>
            <a:pPr marL="723837" lvl="1" indent="-384048" fontAlgn="auto">
              <a:lnSpc>
                <a:spcPct val="90000"/>
              </a:lnSpc>
              <a:spcAft>
                <a:spcPts val="0"/>
              </a:spcAft>
              <a:buFont typeface="Wingdings 2"/>
              <a:buChar char=""/>
              <a:defRPr/>
            </a:pPr>
            <a:r>
              <a:rPr lang="en-US" sz="2600" dirty="0" smtClean="0">
                <a:solidFill>
                  <a:srgbClr val="C00000"/>
                </a:solidFill>
              </a:rPr>
              <a:t>Both political and military control</a:t>
            </a:r>
          </a:p>
          <a:p>
            <a:pPr marL="723837" lvl="1" indent="-384048" fontAlgn="auto">
              <a:lnSpc>
                <a:spcPct val="90000"/>
              </a:lnSpc>
              <a:spcAft>
                <a:spcPts val="0"/>
              </a:spcAft>
              <a:buFont typeface="Wingdings 2"/>
              <a:buChar char=""/>
              <a:defRPr/>
            </a:pPr>
            <a:r>
              <a:rPr lang="en-US" sz="2600" dirty="0" smtClean="0">
                <a:solidFill>
                  <a:srgbClr val="C00000"/>
                </a:solidFill>
              </a:rPr>
              <a:t>Created to counter NATO</a:t>
            </a:r>
          </a:p>
        </p:txBody>
      </p:sp>
      <p:pic>
        <p:nvPicPr>
          <p:cNvPr id="6" name="Picture 2" descr="http://upload.wikimedia.org/wikipedia/commons/thumb/3/37/Flag_of_NATO.svg/200px-Flag_of_NAT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4417">
            <a:off x="3198798" y="5719245"/>
            <a:ext cx="1288262" cy="966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fc07.deviantart.net/fs70/i/2013/361/a/0/war_flag_of_the_new_warsaw_pact_by_redrich1917-d6znw3z.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99" r="13345"/>
          <a:stretch/>
        </p:blipFill>
        <p:spPr bwMode="auto">
          <a:xfrm rot="1172827">
            <a:off x="4476174" y="5731111"/>
            <a:ext cx="1306286" cy="942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6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down)">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02" name="Title 1"/>
          <p:cNvSpPr>
            <a:spLocks noGrp="1"/>
          </p:cNvSpPr>
          <p:nvPr>
            <p:ph type="title" idx="4294967295"/>
          </p:nvPr>
        </p:nvSpPr>
        <p:spPr>
          <a:xfrm>
            <a:off x="4724400" y="152400"/>
            <a:ext cx="4267200" cy="1143000"/>
          </a:xfrm>
        </p:spPr>
        <p:txBody>
          <a:bodyPr/>
          <a:lstStyle/>
          <a:p>
            <a:r>
              <a:rPr lang="en-US" dirty="0" smtClean="0"/>
              <a:t>The Eastern Bloc</a:t>
            </a:r>
          </a:p>
        </p:txBody>
      </p:sp>
      <p:sp>
        <p:nvSpPr>
          <p:cNvPr id="3" name="Content Placeholder 2"/>
          <p:cNvSpPr>
            <a:spLocks noGrp="1"/>
          </p:cNvSpPr>
          <p:nvPr>
            <p:ph idx="4294967295"/>
          </p:nvPr>
        </p:nvSpPr>
        <p:spPr>
          <a:xfrm>
            <a:off x="4724400" y="1295400"/>
            <a:ext cx="4343400" cy="5257800"/>
          </a:xfrm>
        </p:spPr>
        <p:txBody>
          <a:bodyPr>
            <a:noAutofit/>
          </a:bodyPr>
          <a:lstStyle/>
          <a:p>
            <a:pPr>
              <a:lnSpc>
                <a:spcPct val="80000"/>
              </a:lnSpc>
            </a:pPr>
            <a:r>
              <a:rPr lang="en-US" sz="2800" dirty="0" smtClean="0"/>
              <a:t>Repairs were slow and uneven; slowed to a halt by mid-1960s</a:t>
            </a:r>
          </a:p>
          <a:p>
            <a:pPr>
              <a:lnSpc>
                <a:spcPct val="80000"/>
              </a:lnSpc>
            </a:pPr>
            <a:r>
              <a:rPr lang="en-US" sz="2800" dirty="0" smtClean="0"/>
              <a:t>Stalin’s </a:t>
            </a:r>
            <a:r>
              <a:rPr lang="en-US" sz="2800" u="sng" dirty="0" smtClean="0"/>
              <a:t>5-year plans failed</a:t>
            </a:r>
            <a:r>
              <a:rPr lang="en-US" sz="2800" dirty="0" smtClean="0"/>
              <a:t> to improve economy and food sources</a:t>
            </a:r>
          </a:p>
          <a:p>
            <a:pPr>
              <a:lnSpc>
                <a:spcPct val="80000"/>
              </a:lnSpc>
            </a:pPr>
            <a:r>
              <a:rPr lang="en-US" sz="2800" u="sng" dirty="0" smtClean="0"/>
              <a:t>Re-established harsh dictatorship</a:t>
            </a:r>
          </a:p>
          <a:p>
            <a:pPr lvl="1">
              <a:lnSpc>
                <a:spcPct val="80000"/>
              </a:lnSpc>
            </a:pPr>
            <a:r>
              <a:rPr lang="en-US" sz="2800" dirty="0" smtClean="0"/>
              <a:t>Forced labor camps, purging of culture and art</a:t>
            </a:r>
          </a:p>
        </p:txBody>
      </p:sp>
      <p:pic>
        <p:nvPicPr>
          <p:cNvPr id="45058" name="Picture 2" descr="\\erhsfile\userdata$\mchanrahan\My Documents\My Pictures\History Is Funny\Stalin.png"/>
          <p:cNvPicPr>
            <a:picLocks noChangeAspect="1" noChangeArrowheads="1"/>
          </p:cNvPicPr>
          <p:nvPr/>
        </p:nvPicPr>
        <p:blipFill>
          <a:blip r:embed="rId4" cstate="print"/>
          <a:srcRect/>
          <a:stretch>
            <a:fillRect/>
          </a:stretch>
        </p:blipFill>
        <p:spPr bwMode="auto">
          <a:xfrm rot="478776">
            <a:off x="8261421" y="5455110"/>
            <a:ext cx="788004" cy="13466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castle"/>
          <p:cNvPicPr>
            <a:picLocks noGrp="1" noChangeAspect="1" noChangeArrowheads="1"/>
          </p:cNvPicPr>
          <p:nvPr>
            <p:ph idx="4294967295"/>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a:xfrm>
            <a:off x="0" y="34636"/>
            <a:ext cx="9171709" cy="6849207"/>
          </a:xfrm>
        </p:spPr>
      </p:pic>
      <p:sp>
        <p:nvSpPr>
          <p:cNvPr id="130049" name="Title 6"/>
          <p:cNvSpPr>
            <a:spLocks noGrp="1"/>
          </p:cNvSpPr>
          <p:nvPr>
            <p:ph type="title"/>
          </p:nvPr>
        </p:nvSpPr>
        <p:spPr/>
        <p:txBody>
          <a:bodyPr/>
          <a:lstStyle/>
          <a:p>
            <a:r>
              <a:rPr lang="en-US" sz="4800" dirty="0" smtClean="0"/>
              <a:t>Back to the Bomb</a:t>
            </a:r>
          </a:p>
        </p:txBody>
      </p:sp>
      <p:sp>
        <p:nvSpPr>
          <p:cNvPr id="2" name="Text Placeholder 1"/>
          <p:cNvSpPr>
            <a:spLocks noGrp="1"/>
          </p:cNvSpPr>
          <p:nvPr>
            <p:ph type="body" idx="1"/>
          </p:nvPr>
        </p:nvSpPr>
        <p:spPr/>
        <p:txBody>
          <a:bodyPr/>
          <a:lstStyle/>
          <a:p>
            <a:r>
              <a:rPr lang="en-US" sz="2400" dirty="0" smtClean="0">
                <a:solidFill>
                  <a:schemeClr val="bg1"/>
                </a:solidFill>
              </a:rPr>
              <a:t>The Nuclear Arms Race</a:t>
            </a:r>
            <a:endParaRPr 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stle"/>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34636"/>
            <a:ext cx="9171709" cy="6849207"/>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solidFill>
                  <a:schemeClr val="bg1"/>
                </a:solidFill>
              </a:rPr>
              <a:t>The Arms Race: Beginnings</a:t>
            </a:r>
            <a:endParaRPr lang="en-US" dirty="0">
              <a:solidFill>
                <a:schemeClr val="bg1"/>
              </a:solidFill>
            </a:endParaRPr>
          </a:p>
        </p:txBody>
      </p:sp>
      <p:sp>
        <p:nvSpPr>
          <p:cNvPr id="5" name="Content Placeholder 4"/>
          <p:cNvSpPr>
            <a:spLocks noGrp="1"/>
          </p:cNvSpPr>
          <p:nvPr>
            <p:ph idx="1"/>
          </p:nvPr>
        </p:nvSpPr>
        <p:spPr>
          <a:xfrm>
            <a:off x="457200" y="1600200"/>
            <a:ext cx="8305800" cy="4419599"/>
          </a:xfrm>
          <a:solidFill>
            <a:schemeClr val="tx1">
              <a:lumMod val="85000"/>
              <a:alpha val="60000"/>
            </a:schemeClr>
          </a:solidFill>
        </p:spPr>
        <p:txBody>
          <a:bodyPr/>
          <a:lstStyle/>
          <a:p>
            <a:r>
              <a:rPr lang="en-US" dirty="0" smtClean="0">
                <a:solidFill>
                  <a:schemeClr val="bg1"/>
                </a:solidFill>
              </a:rPr>
              <a:t>Nuclear </a:t>
            </a:r>
            <a:r>
              <a:rPr lang="en-US" dirty="0">
                <a:solidFill>
                  <a:schemeClr val="bg1"/>
                </a:solidFill>
              </a:rPr>
              <a:t>arms </a:t>
            </a:r>
            <a:r>
              <a:rPr lang="en-US" dirty="0" smtClean="0">
                <a:solidFill>
                  <a:schemeClr val="bg1"/>
                </a:solidFill>
              </a:rPr>
              <a:t>race: A </a:t>
            </a:r>
            <a:r>
              <a:rPr lang="en-US" dirty="0">
                <a:solidFill>
                  <a:schemeClr val="bg1"/>
                </a:solidFill>
              </a:rPr>
              <a:t>competition for supremacy in nuclear warfare between </a:t>
            </a:r>
            <a:r>
              <a:rPr lang="en-US" dirty="0" smtClean="0">
                <a:solidFill>
                  <a:schemeClr val="bg1"/>
                </a:solidFill>
              </a:rPr>
              <a:t>U.S. and USSR during </a:t>
            </a:r>
            <a:r>
              <a:rPr lang="en-US" dirty="0">
                <a:solidFill>
                  <a:schemeClr val="bg1"/>
                </a:solidFill>
              </a:rPr>
              <a:t>the Cold </a:t>
            </a:r>
            <a:r>
              <a:rPr lang="en-US" dirty="0" smtClean="0">
                <a:solidFill>
                  <a:schemeClr val="bg1"/>
                </a:solidFill>
              </a:rPr>
              <a:t>War</a:t>
            </a:r>
          </a:p>
          <a:p>
            <a:pPr marL="379476" indent="-342900" fontAlgn="auto">
              <a:lnSpc>
                <a:spcPct val="90000"/>
              </a:lnSpc>
              <a:spcAft>
                <a:spcPts val="0"/>
              </a:spcAft>
              <a:defRPr/>
            </a:pPr>
            <a:r>
              <a:rPr lang="en-US" dirty="0" smtClean="0">
                <a:solidFill>
                  <a:schemeClr val="bg1"/>
                </a:solidFill>
              </a:rPr>
              <a:t>Atomic attacks in WWII</a:t>
            </a:r>
          </a:p>
          <a:p>
            <a:pPr marL="682689" lvl="1" indent="-342900" fontAlgn="auto">
              <a:lnSpc>
                <a:spcPct val="90000"/>
              </a:lnSpc>
              <a:spcAft>
                <a:spcPts val="0"/>
              </a:spcAft>
              <a:defRPr/>
            </a:pPr>
            <a:r>
              <a:rPr lang="en-US" dirty="0" smtClean="0">
                <a:solidFill>
                  <a:schemeClr val="bg1"/>
                </a:solidFill>
              </a:rPr>
              <a:t>US </a:t>
            </a:r>
            <a:r>
              <a:rPr lang="en-US" dirty="0">
                <a:solidFill>
                  <a:schemeClr val="bg1"/>
                </a:solidFill>
              </a:rPr>
              <a:t>monopoly on atomic weapons gave Americans sense of superiority</a:t>
            </a:r>
          </a:p>
          <a:p>
            <a:pPr marL="682689" lvl="1" indent="-342900" fontAlgn="auto">
              <a:lnSpc>
                <a:spcPct val="90000"/>
              </a:lnSpc>
              <a:spcAft>
                <a:spcPts val="0"/>
              </a:spcAft>
              <a:defRPr/>
            </a:pPr>
            <a:r>
              <a:rPr lang="en-US" dirty="0">
                <a:solidFill>
                  <a:schemeClr val="bg1"/>
                </a:solidFill>
              </a:rPr>
              <a:t>USSR began developing its own atomic </a:t>
            </a:r>
            <a:r>
              <a:rPr lang="en-US" dirty="0" smtClean="0">
                <a:solidFill>
                  <a:schemeClr val="bg1"/>
                </a:solidFill>
              </a:rPr>
              <a:t>program</a:t>
            </a:r>
          </a:p>
          <a:p>
            <a:pPr marL="965264" lvl="2" indent="-342900" fontAlgn="auto">
              <a:lnSpc>
                <a:spcPct val="90000"/>
              </a:lnSpc>
              <a:spcAft>
                <a:spcPts val="0"/>
              </a:spcAft>
              <a:defRPr/>
            </a:pPr>
            <a:r>
              <a:rPr lang="en-US" dirty="0" smtClean="0">
                <a:solidFill>
                  <a:schemeClr val="bg1"/>
                </a:solidFill>
              </a:rPr>
              <a:t>“Joe One” detonated in 1949; almost an exact copy of “Fat Man”</a:t>
            </a:r>
            <a:endParaRPr lang="en-US" dirty="0">
              <a:solidFill>
                <a:schemeClr val="bg1"/>
              </a:solidFill>
            </a:endParaRPr>
          </a:p>
        </p:txBody>
      </p:sp>
    </p:spTree>
    <p:extLst>
      <p:ext uri="{BB962C8B-B14F-4D97-AF65-F5344CB8AC3E}">
        <p14:creationId xmlns:p14="http://schemas.microsoft.com/office/powerpoint/2010/main" val="31580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stle"/>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0" y="34636"/>
            <a:ext cx="9171709" cy="6849207"/>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solidFill>
                  <a:schemeClr val="bg1"/>
                </a:solidFill>
              </a:rPr>
              <a:t>The Arms Race: Politics</a:t>
            </a:r>
            <a:endParaRPr lang="en-US" dirty="0">
              <a:solidFill>
                <a:schemeClr val="bg1"/>
              </a:solidFill>
            </a:endParaRPr>
          </a:p>
        </p:txBody>
      </p:sp>
      <p:sp>
        <p:nvSpPr>
          <p:cNvPr id="5" name="Content Placeholder 4"/>
          <p:cNvSpPr>
            <a:spLocks noGrp="1"/>
          </p:cNvSpPr>
          <p:nvPr>
            <p:ph idx="1"/>
          </p:nvPr>
        </p:nvSpPr>
        <p:spPr>
          <a:xfrm>
            <a:off x="457200" y="1600200"/>
            <a:ext cx="8305800" cy="4876800"/>
          </a:xfrm>
          <a:solidFill>
            <a:schemeClr val="tx1">
              <a:lumMod val="85000"/>
              <a:alpha val="60000"/>
            </a:schemeClr>
          </a:solidFill>
        </p:spPr>
        <p:txBody>
          <a:bodyPr/>
          <a:lstStyle/>
          <a:p>
            <a:r>
              <a:rPr lang="en-US" sz="2400" b="1" u="sng" dirty="0" smtClean="0">
                <a:solidFill>
                  <a:schemeClr val="bg1"/>
                </a:solidFill>
              </a:rPr>
              <a:t>Brink</a:t>
            </a:r>
            <a:r>
              <a:rPr lang="en-US" sz="2400" u="sng" dirty="0" smtClean="0">
                <a:solidFill>
                  <a:schemeClr val="bg1"/>
                </a:solidFill>
              </a:rPr>
              <a:t>manship</a:t>
            </a:r>
            <a:r>
              <a:rPr lang="en-US" sz="2400" dirty="0">
                <a:solidFill>
                  <a:schemeClr val="bg1"/>
                </a:solidFill>
              </a:rPr>
              <a:t>: Willing to go to the </a:t>
            </a:r>
            <a:r>
              <a:rPr lang="en-US" sz="2400" b="1" dirty="0">
                <a:solidFill>
                  <a:schemeClr val="bg1"/>
                </a:solidFill>
              </a:rPr>
              <a:t>brink of nuclear war </a:t>
            </a:r>
            <a:r>
              <a:rPr lang="en-US" sz="2400" dirty="0">
                <a:solidFill>
                  <a:schemeClr val="bg1"/>
                </a:solidFill>
              </a:rPr>
              <a:t>to maintain peace.</a:t>
            </a:r>
          </a:p>
          <a:p>
            <a:pPr lvl="1"/>
            <a:r>
              <a:rPr lang="en-US" sz="2000" dirty="0" smtClean="0">
                <a:solidFill>
                  <a:schemeClr val="bg1"/>
                </a:solidFill>
              </a:rPr>
              <a:t>U.S. vows to destroy USSR with nuclear weapons if it tries to expand</a:t>
            </a:r>
          </a:p>
          <a:p>
            <a:r>
              <a:rPr lang="en-US" sz="2400" dirty="0" smtClean="0">
                <a:solidFill>
                  <a:schemeClr val="bg1"/>
                </a:solidFill>
              </a:rPr>
              <a:t>“massive retaliation”: If USSR attacks, the US will retaliate with atomic weapons</a:t>
            </a:r>
          </a:p>
          <a:p>
            <a:pPr lvl="1"/>
            <a:r>
              <a:rPr lang="en-US" sz="2000" dirty="0" smtClean="0">
                <a:solidFill>
                  <a:schemeClr val="bg1"/>
                </a:solidFill>
              </a:rPr>
              <a:t>Resulted </a:t>
            </a:r>
            <a:r>
              <a:rPr lang="en-US" sz="2000" dirty="0">
                <a:solidFill>
                  <a:schemeClr val="bg1"/>
                </a:solidFill>
              </a:rPr>
              <a:t>in a cut </a:t>
            </a:r>
            <a:r>
              <a:rPr lang="en-US" sz="2000" dirty="0" smtClean="0">
                <a:solidFill>
                  <a:schemeClr val="bg1"/>
                </a:solidFill>
              </a:rPr>
              <a:t>in traditional </a:t>
            </a:r>
            <a:r>
              <a:rPr lang="en-US" sz="2000" dirty="0">
                <a:solidFill>
                  <a:schemeClr val="bg1"/>
                </a:solidFill>
              </a:rPr>
              <a:t>military spending and an increase in America’s nuclear </a:t>
            </a:r>
            <a:r>
              <a:rPr lang="en-US" sz="2000" dirty="0" smtClean="0">
                <a:solidFill>
                  <a:schemeClr val="bg1"/>
                </a:solidFill>
              </a:rPr>
              <a:t>arsenal</a:t>
            </a:r>
            <a:endParaRPr lang="en-US" sz="2000" dirty="0">
              <a:solidFill>
                <a:schemeClr val="bg1"/>
              </a:solidFill>
            </a:endParaRPr>
          </a:p>
          <a:p>
            <a:r>
              <a:rPr lang="en-US" sz="2400" u="sng" dirty="0" smtClean="0">
                <a:solidFill>
                  <a:schemeClr val="bg1"/>
                </a:solidFill>
              </a:rPr>
              <a:t>Mutually assured destruction: If one side attacks, the other will retaliate with equal atomic force</a:t>
            </a:r>
          </a:p>
          <a:p>
            <a:pPr lvl="1"/>
            <a:r>
              <a:rPr lang="en-US" sz="2000" dirty="0" smtClean="0">
                <a:solidFill>
                  <a:schemeClr val="bg1"/>
                </a:solidFill>
              </a:rPr>
              <a:t>Both </a:t>
            </a:r>
            <a:r>
              <a:rPr lang="en-US" sz="2000" dirty="0">
                <a:solidFill>
                  <a:schemeClr val="bg1"/>
                </a:solidFill>
              </a:rPr>
              <a:t>sides knew that any attack upon the other would be devastating to themselves, thus in theory </a:t>
            </a:r>
            <a:r>
              <a:rPr lang="en-US" sz="2000" u="sng" dirty="0">
                <a:solidFill>
                  <a:schemeClr val="bg1"/>
                </a:solidFill>
              </a:rPr>
              <a:t>restraining them from attacking the </a:t>
            </a:r>
            <a:r>
              <a:rPr lang="en-US" sz="2000" u="sng" dirty="0" smtClean="0">
                <a:solidFill>
                  <a:schemeClr val="bg1"/>
                </a:solidFill>
              </a:rPr>
              <a:t>other</a:t>
            </a:r>
            <a:endParaRPr lang="en-US" sz="2000" u="sng" dirty="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9108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stl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0" y="34636"/>
            <a:ext cx="9171709" cy="6849207"/>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solidFill>
                  <a:schemeClr val="bg1"/>
                </a:solidFill>
              </a:rPr>
              <a:t>The Arms Race: Technology</a:t>
            </a:r>
            <a:endParaRPr lang="en-US" dirty="0">
              <a:solidFill>
                <a:schemeClr val="bg1"/>
              </a:solidFill>
            </a:endParaRPr>
          </a:p>
        </p:txBody>
      </p:sp>
      <p:sp>
        <p:nvSpPr>
          <p:cNvPr id="5" name="Content Placeholder 4"/>
          <p:cNvSpPr>
            <a:spLocks noGrp="1"/>
          </p:cNvSpPr>
          <p:nvPr>
            <p:ph idx="1"/>
          </p:nvPr>
        </p:nvSpPr>
        <p:spPr>
          <a:xfrm>
            <a:off x="457200" y="1600201"/>
            <a:ext cx="8305800" cy="4343400"/>
          </a:xfrm>
          <a:solidFill>
            <a:schemeClr val="tx1">
              <a:lumMod val="85000"/>
              <a:alpha val="60000"/>
            </a:schemeClr>
          </a:solidFill>
        </p:spPr>
        <p:txBody>
          <a:bodyPr/>
          <a:lstStyle/>
          <a:p>
            <a:r>
              <a:rPr lang="en-US" sz="2800" dirty="0" smtClean="0">
                <a:solidFill>
                  <a:schemeClr val="bg1"/>
                </a:solidFill>
              </a:rPr>
              <a:t>The B-52 bomber could </a:t>
            </a:r>
            <a:r>
              <a:rPr lang="en-US" sz="2800" dirty="0">
                <a:solidFill>
                  <a:schemeClr val="bg1"/>
                </a:solidFill>
              </a:rPr>
              <a:t>fly across continents and drop nuclear bombs anywhere in the </a:t>
            </a:r>
            <a:r>
              <a:rPr lang="en-US" sz="2800" dirty="0" smtClean="0">
                <a:solidFill>
                  <a:schemeClr val="bg1"/>
                </a:solidFill>
              </a:rPr>
              <a:t>world</a:t>
            </a:r>
          </a:p>
          <a:p>
            <a:r>
              <a:rPr lang="en-US" sz="2800" dirty="0" smtClean="0">
                <a:solidFill>
                  <a:schemeClr val="bg1"/>
                </a:solidFill>
              </a:rPr>
              <a:t>Submarines </a:t>
            </a:r>
            <a:r>
              <a:rPr lang="en-US" sz="2800" dirty="0">
                <a:solidFill>
                  <a:schemeClr val="bg1"/>
                </a:solidFill>
              </a:rPr>
              <a:t>capable of launching nuclear missiles were also </a:t>
            </a:r>
            <a:r>
              <a:rPr lang="en-US" sz="2800" dirty="0" smtClean="0">
                <a:solidFill>
                  <a:schemeClr val="bg1"/>
                </a:solidFill>
              </a:rPr>
              <a:t>created</a:t>
            </a:r>
          </a:p>
          <a:p>
            <a:r>
              <a:rPr lang="en-US" sz="2800" dirty="0">
                <a:solidFill>
                  <a:schemeClr val="bg1"/>
                </a:solidFill>
              </a:rPr>
              <a:t>ICBMs: Intercontinental Ballistic Missiles – allowed for nuclear bombs to be delivered without threat to human life</a:t>
            </a:r>
          </a:p>
          <a:p>
            <a:r>
              <a:rPr lang="en-US" sz="2800" dirty="0">
                <a:solidFill>
                  <a:schemeClr val="bg1"/>
                </a:solidFill>
              </a:rPr>
              <a:t>H-Bomb – “Ivy Mike” was detonated by the United States on November 1, </a:t>
            </a:r>
            <a:r>
              <a:rPr lang="en-US" sz="2800" dirty="0" smtClean="0">
                <a:solidFill>
                  <a:schemeClr val="bg1"/>
                </a:solidFill>
              </a:rPr>
              <a:t>1952</a:t>
            </a:r>
            <a:endParaRPr lang="en-US" sz="2800" dirty="0">
              <a:solidFill>
                <a:schemeClr val="bg1"/>
              </a:solidFill>
            </a:endParaRPr>
          </a:p>
        </p:txBody>
      </p:sp>
    </p:spTree>
    <p:extLst>
      <p:ext uri="{BB962C8B-B14F-4D97-AF65-F5344CB8AC3E}">
        <p14:creationId xmlns:p14="http://schemas.microsoft.com/office/powerpoint/2010/main" val="39108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4" name="Picture 6" descr="http://www.wallpaperhi.com/download/view?resolution=2560x1600&amp;file=MTY4MHgxMDUwLzIwMTIwMjIxL2JvbWJzIGF0b21pYyBudWNsZWFyIGZ1bm55IGF0b20gMTY4MHgxMDUwIHdhbGxwYXBlcl93d3cud2FsbHBhcGVyaGkuY29tXzUxLmpwZw==&amp;name=Ym9tYnNfYXRvbWljX251Y2xlYXJfZnVubnlfYXRvbV8xNjgweDEwNTBfd2FsbHBhcGVy">
            <a:hlinkClick r:id="rId2"/>
          </p:cNvPr>
          <p:cNvPicPr>
            <a:picLocks noChangeAspect="1" noChangeArrowheads="1"/>
          </p:cNvPicPr>
          <p:nvPr/>
        </p:nvPicPr>
        <p:blipFill>
          <a:blip r:embed="rId3" cstate="print"/>
          <a:srcRect/>
          <a:stretch>
            <a:fillRect/>
          </a:stretch>
        </p:blipFill>
        <p:spPr bwMode="auto">
          <a:xfrm>
            <a:off x="0" y="0"/>
            <a:ext cx="9154834" cy="6858000"/>
          </a:xfrm>
          <a:prstGeom prst="rect">
            <a:avLst/>
          </a:prstGeom>
          <a:noFill/>
        </p:spPr>
      </p:pic>
      <p:sp>
        <p:nvSpPr>
          <p:cNvPr id="7" name="Rectangle 6"/>
          <p:cNvSpPr/>
          <p:nvPr/>
        </p:nvSpPr>
        <p:spPr>
          <a:xfrm>
            <a:off x="70255" y="4724400"/>
            <a:ext cx="9003491" cy="193899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 big are today’s</a:t>
            </a:r>
          </a:p>
          <a:p>
            <a:pPr algn="ctr"/>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nuclear bombs?</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228600" y="0"/>
            <a:ext cx="467360" cy="6858000"/>
          </a:xfrm>
          <a:prstGeom prst="rect">
            <a:avLst/>
          </a:prstGeom>
          <a:noFill/>
          <a:ln w="9525">
            <a:noFill/>
            <a:miter lim="800000"/>
            <a:headEnd/>
            <a:tailEnd/>
          </a:ln>
        </p:spPr>
      </p:pic>
      <p:sp>
        <p:nvSpPr>
          <p:cNvPr id="3" name="Rectangle 2"/>
          <p:cNvSpPr/>
          <p:nvPr/>
        </p:nvSpPr>
        <p:spPr>
          <a:xfrm rot="5400000">
            <a:off x="4914900" y="2705725"/>
            <a:ext cx="6858000"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 big are today’s</a:t>
            </a:r>
          </a:p>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nuclear bombs?</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Line Callout 1 3"/>
          <p:cNvSpPr/>
          <p:nvPr/>
        </p:nvSpPr>
        <p:spPr>
          <a:xfrm>
            <a:off x="4876800" y="152400"/>
            <a:ext cx="2514600" cy="609600"/>
          </a:xfrm>
          <a:prstGeom prst="borderCallout1">
            <a:avLst>
              <a:gd name="adj1" fmla="val 32386"/>
              <a:gd name="adj2" fmla="val -408"/>
              <a:gd name="adj3" fmla="val 7955"/>
              <a:gd name="adj4" fmla="val -16848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Little Boy: 15 kilotons</a:t>
            </a:r>
            <a:endParaRPr lang="en-US" dirty="0">
              <a:solidFill>
                <a:srgbClr val="C00000"/>
              </a:solidFill>
            </a:endParaRPr>
          </a:p>
        </p:txBody>
      </p:sp>
      <p:sp>
        <p:nvSpPr>
          <p:cNvPr id="5" name="Line Callout 1 4"/>
          <p:cNvSpPr/>
          <p:nvPr/>
        </p:nvSpPr>
        <p:spPr>
          <a:xfrm>
            <a:off x="2590800" y="2362200"/>
            <a:ext cx="2438400" cy="609600"/>
          </a:xfrm>
          <a:prstGeom prst="borderCallout1">
            <a:avLst>
              <a:gd name="adj1" fmla="val 32386"/>
              <a:gd name="adj2" fmla="val -408"/>
              <a:gd name="adj3" fmla="val -244319"/>
              <a:gd name="adj4" fmla="val -800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B53: 9,000 kilotons</a:t>
            </a:r>
            <a:endParaRPr lang="en-US" dirty="0">
              <a:solidFill>
                <a:srgbClr val="C00000"/>
              </a:solidFill>
            </a:endParaRPr>
          </a:p>
        </p:txBody>
      </p:sp>
      <p:sp>
        <p:nvSpPr>
          <p:cNvPr id="6" name="Line Callout 1 5"/>
          <p:cNvSpPr/>
          <p:nvPr/>
        </p:nvSpPr>
        <p:spPr>
          <a:xfrm>
            <a:off x="2209800" y="3200400"/>
            <a:ext cx="3429000" cy="609600"/>
          </a:xfrm>
          <a:prstGeom prst="borderCallout1">
            <a:avLst>
              <a:gd name="adj1" fmla="val 32386"/>
              <a:gd name="adj2" fmla="val -408"/>
              <a:gd name="adj3" fmla="val -169319"/>
              <a:gd name="adj4" fmla="val -452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Castle Bravo: 15,000 kilotons</a:t>
            </a:r>
            <a:endParaRPr lang="en-US" dirty="0">
              <a:solidFill>
                <a:srgbClr val="C00000"/>
              </a:solidFill>
            </a:endParaRPr>
          </a:p>
        </p:txBody>
      </p:sp>
      <p:sp>
        <p:nvSpPr>
          <p:cNvPr id="11" name="Line Callout 1 10"/>
          <p:cNvSpPr/>
          <p:nvPr/>
        </p:nvSpPr>
        <p:spPr>
          <a:xfrm>
            <a:off x="2362200" y="4191000"/>
            <a:ext cx="2971800" cy="609600"/>
          </a:xfrm>
          <a:prstGeom prst="borderCallout1">
            <a:avLst>
              <a:gd name="adj1" fmla="val 32386"/>
              <a:gd name="adj2" fmla="val -408"/>
              <a:gd name="adj3" fmla="val 32955"/>
              <a:gd name="adj4" fmla="val -579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Tzar</a:t>
            </a:r>
            <a:r>
              <a:rPr lang="en-US" dirty="0" smtClean="0">
                <a:solidFill>
                  <a:srgbClr val="C00000"/>
                </a:solidFill>
              </a:rPr>
              <a:t> </a:t>
            </a:r>
            <a:r>
              <a:rPr lang="en-US" dirty="0" err="1" smtClean="0">
                <a:solidFill>
                  <a:srgbClr val="C00000"/>
                </a:solidFill>
              </a:rPr>
              <a:t>Bomba</a:t>
            </a:r>
            <a:r>
              <a:rPr lang="en-US" dirty="0" smtClean="0">
                <a:solidFill>
                  <a:srgbClr val="C00000"/>
                </a:solidFill>
              </a:rPr>
              <a:t>: 50,000 kilotons</a:t>
            </a:r>
            <a:endParaRPr lang="en-US" dirty="0">
              <a:solidFill>
                <a:srgbClr val="C00000"/>
              </a:solidFill>
            </a:endParaRPr>
          </a:p>
        </p:txBody>
      </p:sp>
      <p:sp>
        <p:nvSpPr>
          <p:cNvPr id="12" name="Line Callout 1 11"/>
          <p:cNvSpPr/>
          <p:nvPr/>
        </p:nvSpPr>
        <p:spPr>
          <a:xfrm>
            <a:off x="4267200" y="838200"/>
            <a:ext cx="2590800" cy="609600"/>
          </a:xfrm>
          <a:prstGeom prst="borderCallout1">
            <a:avLst>
              <a:gd name="adj1" fmla="val 32386"/>
              <a:gd name="adj2" fmla="val -408"/>
              <a:gd name="adj3" fmla="val -94317"/>
              <a:gd name="adj4" fmla="val -1399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Fat Man: 21 kilotons</a:t>
            </a:r>
            <a:endParaRPr lang="en-US" dirty="0">
              <a:solidFill>
                <a:srgbClr val="C00000"/>
              </a:solidFill>
            </a:endParaRPr>
          </a:p>
        </p:txBody>
      </p:sp>
      <p:sp>
        <p:nvSpPr>
          <p:cNvPr id="13" name="Line Callout 1 12"/>
          <p:cNvSpPr/>
          <p:nvPr/>
        </p:nvSpPr>
        <p:spPr>
          <a:xfrm>
            <a:off x="3352800" y="1600200"/>
            <a:ext cx="2362200" cy="609600"/>
          </a:xfrm>
          <a:prstGeom prst="borderCallout1">
            <a:avLst>
              <a:gd name="adj1" fmla="val 32386"/>
              <a:gd name="adj2" fmla="val -408"/>
              <a:gd name="adj3" fmla="val -205682"/>
              <a:gd name="adj4" fmla="val -11712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Ivy King: 500 kilotons</a:t>
            </a: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telegraph.co.uk/multimedia/archive/02370/radio_237027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 y="0"/>
            <a:ext cx="91875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sz="4200" dirty="0" smtClean="0">
                <a:effectLst>
                  <a:outerShdw blurRad="38100" dist="38100" dir="2700000" algn="tl">
                    <a:srgbClr val="000000">
                      <a:alpha val="43137"/>
                    </a:srgbClr>
                  </a:outerShdw>
                </a:effectLst>
              </a:rPr>
              <a:t>Living Under the Threat of the Bomb</a:t>
            </a:r>
            <a:endParaRPr lang="en-US" sz="4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6324600" cy="5181600"/>
          </a:xfrm>
          <a:solidFill>
            <a:srgbClr val="CC9B00">
              <a:alpha val="55000"/>
            </a:srgbClr>
          </a:solidFill>
        </p:spPr>
        <p:txBody>
          <a:bodyPr/>
          <a:lstStyle/>
          <a:p>
            <a:r>
              <a:rPr lang="en-US" dirty="0" smtClean="0">
                <a:effectLst>
                  <a:outerShdw blurRad="38100" dist="38100" dir="2700000" algn="tl">
                    <a:srgbClr val="000000">
                      <a:alpha val="43137"/>
                    </a:srgbClr>
                  </a:outerShdw>
                </a:effectLst>
              </a:rPr>
              <a:t>Constant threat of nuclear attack</a:t>
            </a:r>
          </a:p>
          <a:p>
            <a:r>
              <a:rPr lang="en-US" dirty="0" smtClean="0">
                <a:effectLst>
                  <a:outerShdw blurRad="38100" dist="38100" dir="2700000" algn="tl">
                    <a:srgbClr val="000000">
                      <a:alpha val="43137"/>
                    </a:srgbClr>
                  </a:outerShdw>
                </a:effectLst>
              </a:rPr>
              <a:t>Americans prepared themselves for an “eventual” surprise attack</a:t>
            </a:r>
          </a:p>
          <a:p>
            <a:r>
              <a:rPr lang="en-US" dirty="0" smtClean="0">
                <a:effectLst>
                  <a:outerShdw blurRad="38100" dist="38100" dir="2700000" algn="tl">
                    <a:srgbClr val="000000">
                      <a:alpha val="43137"/>
                    </a:srgbClr>
                  </a:outerShdw>
                </a:effectLst>
              </a:rPr>
              <a:t>Government tried to calm fears, but also used atomic threat to gain government support</a:t>
            </a:r>
          </a:p>
          <a:p>
            <a:r>
              <a:rPr lang="en-US" u="sng" dirty="0" smtClean="0">
                <a:effectLst>
                  <a:outerShdw blurRad="38100" dist="38100" dir="2700000" algn="tl">
                    <a:srgbClr val="000000">
                      <a:alpha val="43137"/>
                    </a:srgbClr>
                  </a:outerShdw>
                </a:effectLst>
              </a:rPr>
              <a:t>Some </a:t>
            </a:r>
            <a:r>
              <a:rPr lang="en-US" u="sng" dirty="0">
                <a:effectLst>
                  <a:outerShdw blurRad="38100" dist="38100" dir="2700000" algn="tl">
                    <a:srgbClr val="000000">
                      <a:alpha val="43137"/>
                    </a:srgbClr>
                  </a:outerShdw>
                </a:effectLst>
              </a:rPr>
              <a:t>families built fallout shelters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a:t>
            </a:r>
            <a:r>
              <a:rPr lang="en-US" u="sng" dirty="0" smtClean="0">
                <a:effectLst>
                  <a:outerShdw blurRad="38100" dist="38100" dir="2700000" algn="tl">
                    <a:srgbClr val="000000">
                      <a:alpha val="43137"/>
                    </a:srgbClr>
                  </a:outerShdw>
                </a:effectLst>
              </a:rPr>
              <a:t>schools performed air raid drills</a:t>
            </a:r>
            <a:r>
              <a:rPr lang="en-US" dirty="0" smtClean="0">
                <a:effectLst>
                  <a:outerShdw blurRad="38100" dist="38100" dir="2700000" algn="tl">
                    <a:srgbClr val="000000">
                      <a:alpha val="43137"/>
                    </a:srgbClr>
                  </a:outerShdw>
                </a:effectLst>
              </a:rPr>
              <a:t> in an effort to prepare children for an attack</a:t>
            </a:r>
            <a:endParaRPr lang="en-US" dirty="0">
              <a:effectLst>
                <a:outerShdw blurRad="38100" dist="38100" dir="2700000" algn="tl">
                  <a:srgbClr val="000000">
                    <a:alpha val="43137"/>
                  </a:srgbClr>
                </a:outerShdw>
              </a:effectLst>
            </a:endParaRPr>
          </a:p>
          <a:p>
            <a:endParaRPr lang="en-US" sz="2400" dirty="0"/>
          </a:p>
        </p:txBody>
      </p:sp>
      <p:pic>
        <p:nvPicPr>
          <p:cNvPr id="4098" name="Picture 2" descr="http://johnnywestmusic.files.wordpress.com/2010/12/beet-the-turtle-is-surprised-by-a-monkey.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303" t="20370" r="5697"/>
          <a:stretch/>
        </p:blipFill>
        <p:spPr bwMode="auto">
          <a:xfrm>
            <a:off x="6705600" y="3276600"/>
            <a:ext cx="2286000" cy="3466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4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z="6600" smtClean="0"/>
              <a:t>1949</a:t>
            </a:r>
            <a:endParaRPr lang="en-US" smtClean="0"/>
          </a:p>
        </p:txBody>
      </p:sp>
      <p:sp>
        <p:nvSpPr>
          <p:cNvPr id="26626" name="Rectangle 3"/>
          <p:cNvSpPr>
            <a:spLocks noGrp="1" noChangeArrowheads="1"/>
          </p:cNvSpPr>
          <p:nvPr>
            <p:ph type="body" sz="half" idx="1"/>
          </p:nvPr>
        </p:nvSpPr>
        <p:spPr/>
        <p:txBody>
          <a:bodyPr/>
          <a:lstStyle/>
          <a:p>
            <a:r>
              <a:rPr lang="en-US" sz="2800" smtClean="0"/>
              <a:t>Harry S. Truman</a:t>
            </a:r>
          </a:p>
          <a:p>
            <a:r>
              <a:rPr lang="en-US" sz="2800" smtClean="0"/>
              <a:t>Doris Day </a:t>
            </a:r>
          </a:p>
          <a:p>
            <a:r>
              <a:rPr lang="en-US" sz="2800" smtClean="0"/>
              <a:t>Red China</a:t>
            </a:r>
          </a:p>
          <a:p>
            <a:r>
              <a:rPr lang="en-US" sz="2800" smtClean="0"/>
              <a:t>Johnny Ray</a:t>
            </a:r>
          </a:p>
          <a:p>
            <a:r>
              <a:rPr lang="en-US" sz="2800" smtClean="0"/>
              <a:t>South Pacific </a:t>
            </a:r>
          </a:p>
          <a:p>
            <a:r>
              <a:rPr lang="en-US" sz="2800" smtClean="0"/>
              <a:t>Walter Winchell</a:t>
            </a:r>
          </a:p>
          <a:p>
            <a:r>
              <a:rPr lang="en-US" sz="2800" smtClean="0"/>
              <a:t>Joe Dimaggio</a:t>
            </a:r>
          </a:p>
        </p:txBody>
      </p:sp>
      <p:pic>
        <p:nvPicPr>
          <p:cNvPr id="8198" name="Picture 6" descr="dimaggio"/>
          <p:cNvPicPr>
            <a:picLocks noGrp="1" noChangeAspect="1" noChangeArrowheads="1"/>
          </p:cNvPicPr>
          <p:nvPr>
            <p:ph type="clipArt" sz="half" idx="2"/>
          </p:nvPr>
        </p:nvPicPr>
        <p:blipFill>
          <a:blip r:embed="rId3" cstate="print"/>
          <a:srcRect/>
          <a:stretch>
            <a:fillRect/>
          </a:stretch>
        </p:blipFill>
        <p:spPr>
          <a:xfrm>
            <a:off x="6172200" y="381000"/>
            <a:ext cx="2517775" cy="4114800"/>
          </a:xfrm>
          <a:prstGeom prst="snip2DiagRect">
            <a:avLst/>
          </a:prstGeom>
          <a:solidFill>
            <a:srgbClr val="FFFFFF">
              <a:shade val="85000"/>
            </a:srgbClr>
          </a:solidFill>
          <a:ln w="88900" cap="sq">
            <a:solidFill>
              <a:srgbClr val="FFFFFF"/>
            </a:solidFill>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6738" name="Picture 2" descr="http://www-deadline-com.vimg.net/wp-content/uploads/2011/10/Doris-Day111029195451.jpg"/>
          <p:cNvPicPr>
            <a:picLocks noChangeAspect="1" noChangeArrowheads="1"/>
          </p:cNvPicPr>
          <p:nvPr/>
        </p:nvPicPr>
        <p:blipFill>
          <a:blip r:embed="rId4" cstate="print"/>
          <a:srcRect/>
          <a:stretch>
            <a:fillRect/>
          </a:stretch>
        </p:blipFill>
        <p:spPr bwMode="auto">
          <a:xfrm>
            <a:off x="4191000" y="3657600"/>
            <a:ext cx="2400300" cy="3000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6000">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sinspect.com/sites/default/files/images/fallout%20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09"/>
            <a:ext cx="9144000" cy="688570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77000" y="762000"/>
            <a:ext cx="2514600" cy="1447800"/>
          </a:xfrm>
          <a:prstGeom prst="wedgeRoundRectCallout">
            <a:avLst>
              <a:gd name="adj1" fmla="val -39814"/>
              <a:gd name="adj2" fmla="val 88338"/>
              <a:gd name="adj3" fmla="val 16667"/>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latin typeface="Agency FB" pitchFamily="34" charset="0"/>
              </a:rPr>
              <a:t>We can survive anything those dirty commies throw at us in our nifty new bomb shelter!</a:t>
            </a:r>
            <a:endParaRPr lang="en-US" sz="2000" b="1" dirty="0">
              <a:solidFill>
                <a:srgbClr val="002060"/>
              </a:solidFill>
              <a:latin typeface="Agency FB" pitchFamily="34" charset="0"/>
            </a:endParaRPr>
          </a:p>
        </p:txBody>
      </p:sp>
      <p:pic>
        <p:nvPicPr>
          <p:cNvPr id="2052" name="Picture 4" descr="https://encrypted-tbn1.gstatic.com/images?q=tbn:ANd9GcTxC38FQ4_MqT9JDapG-yd9EPniJhbaz6LhoE7C8sqZAIz_3wb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4800600"/>
            <a:ext cx="1368710" cy="1933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6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achpackagingdesign.typepad.com/.a/6a00e54f0014bd88340133f52c34b2970b-80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6928"/>
            <a:ext cx="9178636" cy="68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9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457200"/>
            <a:ext cx="8610600" cy="1143000"/>
          </a:xfrm>
        </p:spPr>
        <p:txBody>
          <a:bodyPr/>
          <a:lstStyle/>
          <a:p>
            <a:pPr algn="r"/>
            <a:r>
              <a:rPr lang="en-US" sz="6000" smtClean="0"/>
              <a:t>1950</a:t>
            </a:r>
            <a:endParaRPr lang="en-US" smtClean="0"/>
          </a:p>
        </p:txBody>
      </p:sp>
      <p:sp>
        <p:nvSpPr>
          <p:cNvPr id="28674" name="Rectangle 4"/>
          <p:cNvSpPr>
            <a:spLocks noGrp="1" noChangeArrowheads="1"/>
          </p:cNvSpPr>
          <p:nvPr>
            <p:ph type="body" sz="half" idx="2"/>
          </p:nvPr>
        </p:nvSpPr>
        <p:spPr/>
        <p:txBody>
          <a:bodyPr/>
          <a:lstStyle/>
          <a:p>
            <a:r>
              <a:rPr lang="en-US" sz="2800" smtClean="0"/>
              <a:t>Joe McCarthy</a:t>
            </a:r>
          </a:p>
          <a:p>
            <a:r>
              <a:rPr lang="en-US" sz="2800" smtClean="0"/>
              <a:t>Richard Nixon</a:t>
            </a:r>
          </a:p>
          <a:p>
            <a:r>
              <a:rPr lang="en-US" sz="2800" smtClean="0"/>
              <a:t>Studebaker</a:t>
            </a:r>
          </a:p>
          <a:p>
            <a:r>
              <a:rPr lang="en-US" sz="2800" smtClean="0"/>
              <a:t>Television</a:t>
            </a:r>
          </a:p>
          <a:p>
            <a:r>
              <a:rPr lang="en-US" sz="2800" smtClean="0"/>
              <a:t>North Korea</a:t>
            </a:r>
          </a:p>
          <a:p>
            <a:r>
              <a:rPr lang="en-US" sz="2800" smtClean="0"/>
              <a:t>South Korea </a:t>
            </a:r>
          </a:p>
          <a:p>
            <a:r>
              <a:rPr lang="en-US" sz="2800" smtClean="0"/>
              <a:t>Marilyn Monroe</a:t>
            </a:r>
          </a:p>
        </p:txBody>
      </p:sp>
      <p:pic>
        <p:nvPicPr>
          <p:cNvPr id="9222" name="Picture 6" descr="red"/>
          <p:cNvPicPr>
            <a:picLocks noGrp="1" noChangeAspect="1" noChangeArrowheads="1"/>
          </p:cNvPicPr>
          <p:nvPr>
            <p:ph type="clipArt" sz="half" idx="1"/>
          </p:nvPr>
        </p:nvPicPr>
        <p:blipFill>
          <a:blip r:embed="rId3" cstate="print"/>
          <a:srcRect/>
          <a:stretch>
            <a:fillRect/>
          </a:stretch>
        </p:blipFill>
        <p:spPr>
          <a:xfrm>
            <a:off x="152400" y="2743200"/>
            <a:ext cx="3112851" cy="2438400"/>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4690" name="Picture 2" descr="http://www.boxturtlebulletin.com/btb/wp-content/uploads/2008/04/mccarthy.jpg"/>
          <p:cNvPicPr>
            <a:picLocks noChangeAspect="1" noChangeArrowheads="1"/>
          </p:cNvPicPr>
          <p:nvPr/>
        </p:nvPicPr>
        <p:blipFill>
          <a:blip r:embed="rId4" cstate="print"/>
          <a:srcRect/>
          <a:stretch>
            <a:fillRect/>
          </a:stretch>
        </p:blipFill>
        <p:spPr bwMode="auto">
          <a:xfrm>
            <a:off x="2020443" y="228600"/>
            <a:ext cx="2522982"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692" name="Picture 4" descr="http://image2.findagrave.com/photos250/photos/2007/266/725_119067465156.jpg"/>
          <p:cNvPicPr>
            <a:picLocks noChangeAspect="1" noChangeArrowheads="1"/>
          </p:cNvPicPr>
          <p:nvPr/>
        </p:nvPicPr>
        <p:blipFill>
          <a:blip r:embed="rId5" cstate="print"/>
          <a:srcRect/>
          <a:stretch>
            <a:fillRect/>
          </a:stretch>
        </p:blipFill>
        <p:spPr bwMode="auto">
          <a:xfrm>
            <a:off x="2716112" y="4419600"/>
            <a:ext cx="1874938" cy="225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13000">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z="6000" smtClean="0"/>
              <a:t>1951</a:t>
            </a:r>
            <a:endParaRPr lang="en-US" smtClean="0"/>
          </a:p>
        </p:txBody>
      </p:sp>
      <p:sp>
        <p:nvSpPr>
          <p:cNvPr id="30722" name="Rectangle 3"/>
          <p:cNvSpPr>
            <a:spLocks noGrp="1" noChangeArrowheads="1"/>
          </p:cNvSpPr>
          <p:nvPr>
            <p:ph type="body" sz="half" idx="1"/>
          </p:nvPr>
        </p:nvSpPr>
        <p:spPr/>
        <p:txBody>
          <a:bodyPr/>
          <a:lstStyle/>
          <a:p>
            <a:r>
              <a:rPr lang="en-US" sz="2800" smtClean="0"/>
              <a:t>Rosenburg</a:t>
            </a:r>
          </a:p>
          <a:p>
            <a:r>
              <a:rPr lang="en-US" sz="2800" smtClean="0"/>
              <a:t>H-Bomb</a:t>
            </a:r>
          </a:p>
          <a:p>
            <a:r>
              <a:rPr lang="en-US" sz="2800" smtClean="0"/>
              <a:t>Sugar Ray</a:t>
            </a:r>
          </a:p>
          <a:p>
            <a:r>
              <a:rPr lang="en-US" sz="2800" smtClean="0"/>
              <a:t>Panmunjom</a:t>
            </a:r>
          </a:p>
          <a:p>
            <a:r>
              <a:rPr lang="en-US" sz="2800" smtClean="0"/>
              <a:t>Brando</a:t>
            </a:r>
          </a:p>
          <a:p>
            <a:r>
              <a:rPr lang="en-US" sz="2800" smtClean="0"/>
              <a:t>The King and I</a:t>
            </a:r>
          </a:p>
          <a:p>
            <a:r>
              <a:rPr lang="en-US" sz="2800" smtClean="0"/>
              <a:t>The Catcher in the Rye</a:t>
            </a:r>
          </a:p>
        </p:txBody>
      </p:sp>
      <p:pic>
        <p:nvPicPr>
          <p:cNvPr id="112642" name="Picture 2" descr="http://upload.wikimedia.org/wikipedia/commons/thumb/6/68/Julius_and_Ethel_Rosenberg_NYWTS.jpg/250px-Julius_and_Ethel_Rosenberg_NYWTS.jpg"/>
          <p:cNvPicPr>
            <a:picLocks noGrp="1" noChangeAspect="1" noChangeArrowheads="1"/>
          </p:cNvPicPr>
          <p:nvPr>
            <p:ph type="clipArt" sz="half" idx="2"/>
          </p:nvPr>
        </p:nvPicPr>
        <p:blipFill>
          <a:blip r:embed="rId3" cstate="print"/>
          <a:srcRect/>
          <a:stretch>
            <a:fillRect/>
          </a:stretch>
        </p:blipFill>
        <p:spPr>
          <a:xfrm>
            <a:off x="3505200" y="228600"/>
            <a:ext cx="3175000" cy="2895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44" name="Picture 4" descr="http://www.documentingreality.com/forum/attachments/f185/88782d1251483960-marlon-brando-iconic-actor-6a00d8341c974f53ef01127963d8ad28a4-800wi.jpg"/>
          <p:cNvPicPr>
            <a:picLocks noChangeAspect="1" noChangeArrowheads="1"/>
          </p:cNvPicPr>
          <p:nvPr/>
        </p:nvPicPr>
        <p:blipFill>
          <a:blip r:embed="rId4" cstate="print"/>
          <a:srcRect/>
          <a:stretch>
            <a:fillRect/>
          </a:stretch>
        </p:blipFill>
        <p:spPr bwMode="auto">
          <a:xfrm>
            <a:off x="6324600" y="2286000"/>
            <a:ext cx="2609850" cy="28882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2646" name="Picture 6" descr="http://upload.wikimedia.org/wikipedia/en/thumb/3/32/Rye_catcher.jpg/200px-Rye_catcher.jpg"/>
          <p:cNvPicPr>
            <a:picLocks noChangeAspect="1" noChangeArrowheads="1"/>
          </p:cNvPicPr>
          <p:nvPr/>
        </p:nvPicPr>
        <p:blipFill>
          <a:blip r:embed="rId5" cstate="print"/>
          <a:srcRect/>
          <a:stretch>
            <a:fillRect/>
          </a:stretch>
        </p:blipFill>
        <p:spPr bwMode="auto">
          <a:xfrm>
            <a:off x="4419600" y="3657600"/>
            <a:ext cx="1905000" cy="3000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5000">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457200"/>
            <a:ext cx="8686800" cy="1143000"/>
          </a:xfrm>
        </p:spPr>
        <p:txBody>
          <a:bodyPr/>
          <a:lstStyle/>
          <a:p>
            <a:pPr algn="r"/>
            <a:r>
              <a:rPr lang="en-US" sz="6000" smtClean="0"/>
              <a:t>1952</a:t>
            </a:r>
          </a:p>
        </p:txBody>
      </p:sp>
      <p:sp>
        <p:nvSpPr>
          <p:cNvPr id="32770" name="Rectangle 4"/>
          <p:cNvSpPr>
            <a:spLocks noGrp="1" noChangeArrowheads="1"/>
          </p:cNvSpPr>
          <p:nvPr>
            <p:ph type="body" sz="half" idx="2"/>
          </p:nvPr>
        </p:nvSpPr>
        <p:spPr>
          <a:xfrm>
            <a:off x="5029200" y="1981200"/>
            <a:ext cx="3810000" cy="4114800"/>
          </a:xfrm>
        </p:spPr>
        <p:txBody>
          <a:bodyPr/>
          <a:lstStyle/>
          <a:p>
            <a:r>
              <a:rPr lang="en-US" sz="2800" smtClean="0"/>
              <a:t>Eisenhower</a:t>
            </a:r>
          </a:p>
          <a:p>
            <a:r>
              <a:rPr lang="en-US" sz="2800" smtClean="0"/>
              <a:t>Vaccine</a:t>
            </a:r>
          </a:p>
          <a:p>
            <a:r>
              <a:rPr lang="en-US" sz="2800" smtClean="0"/>
              <a:t>England’s got a new Queen</a:t>
            </a:r>
          </a:p>
          <a:p>
            <a:r>
              <a:rPr lang="en-US" sz="2800" smtClean="0"/>
              <a:t>Marciano</a:t>
            </a:r>
          </a:p>
          <a:p>
            <a:r>
              <a:rPr lang="en-US" sz="2800" smtClean="0"/>
              <a:t>Liberace</a:t>
            </a:r>
          </a:p>
          <a:p>
            <a:r>
              <a:rPr lang="en-US" sz="2800" smtClean="0"/>
              <a:t>Santayana good-bye</a:t>
            </a:r>
          </a:p>
        </p:txBody>
      </p:sp>
      <p:pic>
        <p:nvPicPr>
          <p:cNvPr id="11270" name="Picture 6" descr="libbluecape"/>
          <p:cNvPicPr>
            <a:picLocks noGrp="1" noChangeAspect="1" noChangeArrowheads="1"/>
          </p:cNvPicPr>
          <p:nvPr>
            <p:ph type="clipArt" sz="half" idx="1"/>
          </p:nvPr>
        </p:nvPicPr>
        <p:blipFill>
          <a:blip r:embed="rId3" cstate="print"/>
          <a:srcRect/>
          <a:stretch>
            <a:fillRect/>
          </a:stretch>
        </p:blipFill>
        <p:spPr>
          <a:xfrm>
            <a:off x="152400" y="4038600"/>
            <a:ext cx="3007112" cy="2568575"/>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0594" name="Picture 2" descr="http://www.allhatnocattle.net/polio-shots-1950.jpg"/>
          <p:cNvPicPr>
            <a:picLocks noChangeAspect="1" noChangeArrowheads="1"/>
          </p:cNvPicPr>
          <p:nvPr/>
        </p:nvPicPr>
        <p:blipFill>
          <a:blip r:embed="rId4" cstate="print"/>
          <a:srcRect/>
          <a:stretch>
            <a:fillRect/>
          </a:stretch>
        </p:blipFill>
        <p:spPr bwMode="auto">
          <a:xfrm>
            <a:off x="2590800" y="2286000"/>
            <a:ext cx="2409825" cy="3048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0596" name="Picture 4" descr="http://2012-queens-diamond-jubilee.com/files/2011/05/44312883_5coronation_pa_416.jpg"/>
          <p:cNvPicPr>
            <a:picLocks noChangeAspect="1" noChangeArrowheads="1"/>
          </p:cNvPicPr>
          <p:nvPr/>
        </p:nvPicPr>
        <p:blipFill>
          <a:blip r:embed="rId5" cstate="print"/>
          <a:srcRect/>
          <a:stretch>
            <a:fillRect/>
          </a:stretch>
        </p:blipFill>
        <p:spPr bwMode="auto">
          <a:xfrm>
            <a:off x="152400" y="152400"/>
            <a:ext cx="3505200" cy="2527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advTm="700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1.bp.blogspot.com/_Ym3du2sG3R4/TUneySQQryI/AAAAAAAADKQ/MWarBQaUNyQ/s1600/Fire-wallpap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818" name="Rectangle 2"/>
          <p:cNvSpPr>
            <a:spLocks noGrp="1" noChangeArrowheads="1"/>
          </p:cNvSpPr>
          <p:nvPr>
            <p:ph type="title"/>
          </p:nvPr>
        </p:nvSpPr>
        <p:spPr/>
        <p:txBody>
          <a:bodyPr/>
          <a:lstStyle/>
          <a:p>
            <a:r>
              <a:rPr lang="en-US" sz="6000" smtClean="0"/>
              <a:t>Chorus</a:t>
            </a:r>
            <a:endParaRPr lang="en-US" smtClean="0"/>
          </a:p>
        </p:txBody>
      </p:sp>
      <p:sp>
        <p:nvSpPr>
          <p:cNvPr id="34819" name="Rectangle 3"/>
          <p:cNvSpPr>
            <a:spLocks noGrp="1" noChangeArrowheads="1"/>
          </p:cNvSpPr>
          <p:nvPr>
            <p:ph type="body" idx="1"/>
          </p:nvPr>
        </p:nvSpPr>
        <p:spPr/>
        <p:txBody>
          <a:bodyPr/>
          <a:lstStyle/>
          <a:p>
            <a:pPr algn="ctr"/>
            <a:endParaRPr lang="en-US" smtClean="0"/>
          </a:p>
          <a:p>
            <a:pPr algn="ctr"/>
            <a:r>
              <a:rPr lang="en-US" smtClean="0"/>
              <a:t>We didn't start the fire  </a:t>
            </a:r>
            <a:br>
              <a:rPr lang="en-US" smtClean="0"/>
            </a:br>
            <a:r>
              <a:rPr lang="en-US" smtClean="0"/>
              <a:t>It was always burning,  </a:t>
            </a:r>
            <a:br>
              <a:rPr lang="en-US" smtClean="0"/>
            </a:br>
            <a:r>
              <a:rPr lang="en-US" smtClean="0"/>
              <a:t>Since the world's been turning.  </a:t>
            </a:r>
            <a:br>
              <a:rPr lang="en-US" smtClean="0"/>
            </a:br>
            <a:r>
              <a:rPr lang="en-US" smtClean="0"/>
              <a:t>We didn't start the fire  </a:t>
            </a:r>
            <a:br>
              <a:rPr lang="en-US" smtClean="0"/>
            </a:br>
            <a:r>
              <a:rPr lang="en-US" smtClean="0"/>
              <a:t>Well we didn't light it,  </a:t>
            </a:r>
            <a:br>
              <a:rPr lang="en-US" smtClean="0"/>
            </a:br>
            <a:r>
              <a:rPr lang="en-US" smtClean="0"/>
              <a:t>But we tried to fight it.</a:t>
            </a:r>
          </a:p>
        </p:txBody>
      </p:sp>
    </p:spTree>
  </p:cSld>
  <p:clrMapOvr>
    <a:masterClrMapping/>
  </p:clrMapOvr>
  <p:transition advClick="0" advTm="13000"/>
  <p:timing>
    <p:tnLst>
      <p:par>
        <p:cTn id="1" dur="indefinite" restart="never" nodeType="tmRoot"/>
      </p:par>
    </p:tnLst>
  </p:timing>
</p:sld>
</file>

<file path=ppt/theme/theme1.xml><?xml version="1.0" encoding="utf-8"?>
<a:theme xmlns:a="http://schemas.openxmlformats.org/drawingml/2006/main" name="Techn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1080</TotalTime>
  <Words>1370</Words>
  <Application>Microsoft Office PowerPoint</Application>
  <PresentationFormat>On-screen Show (4:3)</PresentationFormat>
  <Paragraphs>296</Paragraphs>
  <Slides>51</Slides>
  <Notes>32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Technic</vt:lpstr>
      <vt:lpstr>The Cold War</vt:lpstr>
      <vt:lpstr>PowerPoint Presentation</vt:lpstr>
      <vt:lpstr>“We Didn’t Start the Fire”</vt:lpstr>
      <vt:lpstr>“We Didn’t Start the Fire”</vt:lpstr>
      <vt:lpstr>1949</vt:lpstr>
      <vt:lpstr>1950</vt:lpstr>
      <vt:lpstr>1951</vt:lpstr>
      <vt:lpstr>1952</vt:lpstr>
      <vt:lpstr>Chorus</vt:lpstr>
      <vt:lpstr>1953</vt:lpstr>
      <vt:lpstr>1954</vt:lpstr>
      <vt:lpstr>1955</vt:lpstr>
      <vt:lpstr>1956</vt:lpstr>
      <vt:lpstr>Chorus</vt:lpstr>
      <vt:lpstr>1957</vt:lpstr>
      <vt:lpstr>1958</vt:lpstr>
      <vt:lpstr>1959</vt:lpstr>
      <vt:lpstr>1960</vt:lpstr>
      <vt:lpstr>Chorus</vt:lpstr>
      <vt:lpstr>1961</vt:lpstr>
      <vt:lpstr>1962</vt:lpstr>
      <vt:lpstr>1963</vt:lpstr>
      <vt:lpstr>Chorus</vt:lpstr>
      <vt:lpstr>1964-1989</vt:lpstr>
      <vt:lpstr>PowerPoint Presentation</vt:lpstr>
      <vt:lpstr>PowerPoint Presentation</vt:lpstr>
      <vt:lpstr>Cold War Review</vt:lpstr>
      <vt:lpstr>PowerPoint Presentation</vt:lpstr>
      <vt:lpstr>PowerPoint Presentation</vt:lpstr>
      <vt:lpstr>PowerPoint Presentation</vt:lpstr>
      <vt:lpstr>PowerPoint Presentation</vt:lpstr>
      <vt:lpstr>Beginning of the Cold War</vt:lpstr>
      <vt:lpstr>Crash Course</vt:lpstr>
      <vt:lpstr>Division of Germany</vt:lpstr>
      <vt:lpstr>PowerPoint Presentation</vt:lpstr>
      <vt:lpstr>“From Stettin in the Baltic to Trieste in the Adriatic an iron curtain has descended across the Continent. Behind that line lie all the capitals of the ancient states of Central and Eastern Europe. Warsaw, Berlin, Prague, Vienna, Budapest, Belgrade, Bucharest and Sofia; all these famous cities and the populations around them lie in what I must call the Soviet sphere, and all are subject, in one form or another, not only to Soviet influence but to a very high and in some cases increasing measure of control from Moscow.”         ~Winston Churchill</vt:lpstr>
      <vt:lpstr>Containment and the Long Telegram</vt:lpstr>
      <vt:lpstr>Marshall Plan</vt:lpstr>
      <vt:lpstr>PowerPoint Presentation</vt:lpstr>
      <vt:lpstr>PowerPoint Presentation</vt:lpstr>
      <vt:lpstr>West vs. East</vt:lpstr>
      <vt:lpstr>The Eastern Bloc</vt:lpstr>
      <vt:lpstr>Back to the Bomb</vt:lpstr>
      <vt:lpstr>The Arms Race: Beginnings</vt:lpstr>
      <vt:lpstr>The Arms Race: Politics</vt:lpstr>
      <vt:lpstr>The Arms Race: Technology</vt:lpstr>
      <vt:lpstr>PowerPoint Presentation</vt:lpstr>
      <vt:lpstr>PowerPoint Presentation</vt:lpstr>
      <vt:lpstr>Living Under the Threat of the Bomb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Macie Hanrahan</dc:creator>
  <cp:lastModifiedBy>David Cummings</cp:lastModifiedBy>
  <cp:revision>47</cp:revision>
  <dcterms:created xsi:type="dcterms:W3CDTF">2008-05-16T01:28:36Z</dcterms:created>
  <dcterms:modified xsi:type="dcterms:W3CDTF">2016-02-24T06:53:53Z</dcterms:modified>
</cp:coreProperties>
</file>