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3" r:id="rId2"/>
    <p:sldMasterId id="2147483725" r:id="rId3"/>
  </p:sldMasterIdLst>
  <p:notesMasterIdLst>
    <p:notesMasterId r:id="rId24"/>
  </p:notesMasterIdLst>
  <p:sldIdLst>
    <p:sldId id="320" r:id="rId4"/>
    <p:sldId id="256" r:id="rId5"/>
    <p:sldId id="291" r:id="rId6"/>
    <p:sldId id="259" r:id="rId7"/>
    <p:sldId id="284" r:id="rId8"/>
    <p:sldId id="262" r:id="rId9"/>
    <p:sldId id="264" r:id="rId10"/>
    <p:sldId id="286" r:id="rId11"/>
    <p:sldId id="310" r:id="rId12"/>
    <p:sldId id="322" r:id="rId13"/>
    <p:sldId id="313" r:id="rId14"/>
    <p:sldId id="311" r:id="rId15"/>
    <p:sldId id="270" r:id="rId16"/>
    <p:sldId id="318" r:id="rId17"/>
    <p:sldId id="319" r:id="rId18"/>
    <p:sldId id="298" r:id="rId19"/>
    <p:sldId id="303" r:id="rId20"/>
    <p:sldId id="301" r:id="rId21"/>
    <p:sldId id="302" r:id="rId22"/>
    <p:sldId id="31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0200" autoAdjust="0"/>
  </p:normalViewPr>
  <p:slideViewPr>
    <p:cSldViewPr>
      <p:cViewPr varScale="1">
        <p:scale>
          <a:sx n="67" d="100"/>
          <a:sy n="67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472B26-F1E0-4E58-85FF-8139F05FCC95}" type="datetimeFigureOut">
              <a:rPr lang="en-US"/>
              <a:pPr/>
              <a:t>8/25/2022</a:t>
            </a:fld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573109-A45E-4FB3-8E39-66B027CE89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C,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3109-A45E-4FB3-8E39-66B027CE89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0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1620 Rock Song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3109-A45E-4FB3-8E39-66B027CE89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6826F35-0ED2-44E6-BDC0-647C31B6B6D7}" type="slidenum">
              <a:rPr lang="en-US" sz="1200">
                <a:latin typeface="Calibri" pitchFamily="34" charset="0"/>
              </a:rPr>
              <a:pPr algn="r"/>
              <a:t>8</a:t>
            </a:fld>
            <a:endParaRPr 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8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ED4E9-4AC6-4586-BAF3-FB477BE95F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6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Hypocritical</a:t>
            </a:r>
            <a:r>
              <a:rPr lang="en-US" baseline="0" dirty="0" smtClean="0"/>
              <a:t> and strict social constructs of the Patriarchal society at the time as well.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73109-A45E-4FB3-8E39-66B027CE89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A3ABEC99-5420-45E0-9494-510D727E63F8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CAE5692B-3A5A-4BF8-92B7-E871CC3A4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193EA-1EC2-415B-B27E-BAD8D3619459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C3943-F5BB-483D-944F-2A6C60F6C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F0097-CB16-4DE2-A248-6CB07FAEA75F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35FF-A56A-47ED-AE6B-680955EA7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fld id="{A3ABEC99-5420-45E0-9494-510D727E63F8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E5692B-3A5A-4BF8-92B7-E871CC3A4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D6645CD-13CA-4B2D-83E4-95E17D2DA38B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2C5E1B9-3570-4EB3-B333-9EB069247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B8586-FD98-412E-B98B-A560D0052E89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705145-B3F9-4716-BBE3-4411E98F3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AA37FC31-C08F-4856-9E1C-F5E34018B1D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2FA4DD7-E8B0-45C8-A47C-03E608E22C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55DAB32E-9F3D-42C5-B8D6-D84104D02997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F91A3ED-67D9-49D2-BAD8-D2F5A43014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4B91E-39CB-4DF9-96B7-40E10B5CBFEE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BCCCBA-66E1-4C4A-B676-BC32B9A03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CD8A7-1C5B-428F-82F7-7FDB766BB3B3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E646C5-DE27-481E-8A4D-9C2F60D4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CAFD891F-8DBA-401F-AB8F-652AA908414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B84602A-1C8B-4B71-B28A-923BA2FA8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645CD-13CA-4B2D-83E4-95E17D2DA38B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5E1B9-3570-4EB3-B333-9EB069247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fld id="{5C4DB611-46BA-472F-9CBA-8839D9ED9D1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950EBB04-2C5F-451A-B43F-3B2926D28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193EA-1EC2-415B-B27E-BAD8D3619459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C3943-F5BB-483D-944F-2A6C60F6C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F0097-CB16-4DE2-A248-6CB07FAEA75F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35FF-A56A-47ED-AE6B-680955EA7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ABEC99-5420-45E0-9494-510D727E63F8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5692B-3A5A-4BF8-92B7-E871CC3A4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8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645CD-13CA-4B2D-83E4-95E17D2DA38B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5E1B9-3570-4EB3-B333-9EB069247E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90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B8586-FD98-412E-B98B-A560D0052E89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05145-B3F9-4716-BBE3-4411E98F3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94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7FC31-C08F-4856-9E1C-F5E34018B1D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A4DD7-E8B0-45C8-A47C-03E608E22C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9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AB32E-9F3D-42C5-B8D6-D84104D02997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1A3ED-67D9-49D2-BAD8-D2F5A43014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2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4B91E-39CB-4DF9-96B7-40E10B5CBFEE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CCCBA-66E1-4C4A-B676-BC32B9A03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40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CD8A7-1C5B-428F-82F7-7FDB766BB3B3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46C5-DE27-481E-8A4D-9C2F60D4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1E5B8586-FD98-412E-B98B-A560D0052E89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45705145-B3F9-4716-BBE3-4411E98F33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D891F-8DBA-401F-AB8F-652AA908414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602A-1C8B-4B71-B28A-923BA2FA8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84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DB611-46BA-472F-9CBA-8839D9ED9D1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EBB04-2C5F-451A-B43F-3B2926D28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4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8193EA-1EC2-415B-B27E-BAD8D3619459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C3943-F5BB-483D-944F-2A6C60F6C9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02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8F0097-CB16-4DE2-A248-6CB07FAEA75F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35FF-A56A-47ED-AE6B-680955EA76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7FC31-C08F-4856-9E1C-F5E34018B1D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A4DD7-E8B0-45C8-A47C-03E608E22C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AB32E-9F3D-42C5-B8D6-D84104D02997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91A3ED-67D9-49D2-BAD8-D2F5A43014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E4B91E-39CB-4DF9-96B7-40E10B5CBFEE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CCCBA-66E1-4C4A-B676-BC32B9A03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DCD8A7-1C5B-428F-82F7-7FDB766BB3B3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46C5-DE27-481E-8A4D-9C2F60D46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D891F-8DBA-401F-AB8F-652AA908414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84602A-1C8B-4B71-B28A-923BA2FA8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DB611-46BA-472F-9CBA-8839D9ED9D15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EBB04-2C5F-451A-B43F-3B2926D286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2A2CB1-ED6B-46DC-BD89-A719B59BA5DA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985999-356D-4EC9-AD67-722DF719E7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2A2CB1-ED6B-46DC-BD89-A719B59BA5DA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985999-356D-4EC9-AD67-722DF719E7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2A2CB1-ED6B-46DC-BD89-A719B59BA5DA}" type="datetimeFigureOut">
              <a:rPr lang="en-US" smtClean="0"/>
              <a:pPr>
                <a:defRPr/>
              </a:pPr>
              <a:t>8/25/2022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985999-356D-4EC9-AD67-722DF719E7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khanacademy.org/humanities/us-history/colonial-america/colonial-north-america/v/society-and-religion-in-the-new-england-colonies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www.youtube.com/watch?v=HBqiVhXSoe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-spjG9obv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://www.history.com/topics/plymout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ciHVDWxDa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468562"/>
          </a:xfrm>
        </p:spPr>
        <p:txBody>
          <a:bodyPr>
            <a:noAutofit/>
          </a:bodyPr>
          <a:lstStyle/>
          <a:p>
            <a:pPr algn="l"/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"The colonizers brought along plants and animals new to the Americas, some by design and others by accident. Determined to farm in a European manner, the colonists introduced their domesticated livestock--honeybees, pigs, horses, mules, sheep, and cattle--and their domesticated plants, including wheat, barley, rye, oats, grasses, and grapevines. But the colonists also inadvertently carried pathogens, weeds, and 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rats… In sum, the remaking of the Americas was a team effort by a set of interdependent species led and partially managed (but never fully controlled) by European people.”</a:t>
            </a:r>
            <a:b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       Alan Taylor, historian, </a:t>
            </a:r>
            <a:r>
              <a:rPr lang="en-US" sz="17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American Colonies</a:t>
            </a:r>
            <a:r>
              <a: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2001</a:t>
            </a:r>
            <a:endParaRPr lang="en-US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3026229"/>
            <a:ext cx="4267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1800" dirty="0" smtClean="0"/>
              <a:t>The export of New World crops to the Old World transformed European society by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</a:rPr>
              <a:t>Encouraging enclosure of open lands and pushing workers off farms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</a:rPr>
              <a:t>Promoting greater exploration of the interior of the American continent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</a:rPr>
              <a:t>Improving diets and thereby stimulating population growth</a:t>
            </a:r>
          </a:p>
          <a:p>
            <a:pPr marL="91440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sz="1600" dirty="0" smtClean="0">
                <a:solidFill>
                  <a:schemeClr val="tx1"/>
                </a:solidFill>
              </a:rPr>
              <a:t>Fostering conflicts among major powers over access to new food supplies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572000" y="3026229"/>
            <a:ext cx="4267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1800" dirty="0" smtClean="0"/>
              <a:t>The patterns described in the excerpt most directly foreshadowed which of the following?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600" dirty="0" smtClean="0"/>
              <a:t>The spread of maize cultivation northward form present-day Mexico into the American Southwest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600" dirty="0" smtClean="0"/>
              <a:t>The gradual shift of European economies from feudalism to capitalism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600" dirty="0" smtClean="0"/>
              <a:t>The emergence of racially mixed populations in the Americas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1600" dirty="0" smtClean="0"/>
              <a:t>The population decline in Native American societies</a:t>
            </a:r>
          </a:p>
        </p:txBody>
      </p:sp>
    </p:spTree>
    <p:extLst>
      <p:ext uri="{BB962C8B-B14F-4D97-AF65-F5344CB8AC3E}">
        <p14:creationId xmlns:p14="http://schemas.microsoft.com/office/powerpoint/2010/main" val="53945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1720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687" y="6342258"/>
            <a:ext cx="8370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the video and answer the questions before exploring this helpful resource.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6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688906" y="2020824"/>
            <a:ext cx="4997894" cy="4684776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500" dirty="0" smtClean="0"/>
              <a:t>Created </a:t>
            </a:r>
            <a:r>
              <a:rPr lang="en-US" sz="2500" dirty="0">
                <a:sym typeface="Wingdings" pitchFamily="2" charset="2"/>
              </a:rPr>
              <a:t> a “Bible Commonwealth” – a democracy </a:t>
            </a:r>
            <a:r>
              <a:rPr lang="en-US" sz="2500" dirty="0" smtClean="0">
                <a:sym typeface="Wingdings" pitchFamily="2" charset="2"/>
              </a:rPr>
              <a:t>based </a:t>
            </a:r>
            <a:r>
              <a:rPr lang="en-US" sz="2500" dirty="0">
                <a:sym typeface="Wingdings" pitchFamily="2" charset="2"/>
              </a:rPr>
              <a:t>on Biblical </a:t>
            </a:r>
            <a:r>
              <a:rPr lang="en-US" sz="2500" dirty="0" smtClean="0">
                <a:sym typeface="Wingdings" pitchFamily="2" charset="2"/>
              </a:rPr>
              <a:t>principles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500" dirty="0" smtClean="0">
                <a:sym typeface="Wingdings" pitchFamily="2" charset="2"/>
              </a:rPr>
              <a:t>Top priorities: </a:t>
            </a:r>
            <a:r>
              <a:rPr lang="en-US" sz="2500" dirty="0">
                <a:sym typeface="Wingdings" pitchFamily="2" charset="2"/>
              </a:rPr>
              <a:t>P</a:t>
            </a:r>
            <a:r>
              <a:rPr lang="en-US" sz="2500" dirty="0" smtClean="0"/>
              <a:t>rotect </a:t>
            </a:r>
            <a:r>
              <a:rPr lang="en-US" sz="2500" dirty="0"/>
              <a:t>the institutions of marriage and </a:t>
            </a:r>
            <a:r>
              <a:rPr lang="en-US" sz="2500" dirty="0" smtClean="0"/>
              <a:t>family; would </a:t>
            </a:r>
            <a:r>
              <a:rPr lang="en-US" sz="2500" dirty="0"/>
              <a:t>result in strong </a:t>
            </a:r>
            <a:r>
              <a:rPr lang="en-US" sz="2500" dirty="0" smtClean="0"/>
              <a:t>communities.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500" dirty="0" smtClean="0">
                <a:sym typeface="Wingdings" pitchFamily="2" charset="2"/>
              </a:rPr>
              <a:t>“Social Covenant”</a:t>
            </a:r>
          </a:p>
          <a:p>
            <a:pPr marL="9144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300" dirty="0" smtClean="0">
                <a:sym typeface="Wingdings" pitchFamily="2" charset="2"/>
              </a:rPr>
              <a:t>No tolerance of deviation or disorder</a:t>
            </a:r>
          </a:p>
          <a:p>
            <a:pPr marL="914400" lvl="1" indent="-3429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300" dirty="0" smtClean="0">
                <a:sym typeface="Wingdings" pitchFamily="2" charset="2"/>
              </a:rPr>
              <a:t>No privacy!</a:t>
            </a:r>
            <a:endParaRPr lang="en-US" sz="2300" dirty="0">
              <a:sym typeface="Wingdings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Bay </a:t>
            </a:r>
            <a:r>
              <a:rPr lang="en-US" dirty="0" smtClean="0"/>
              <a:t>Colony (1629) </a:t>
            </a:r>
            <a:endParaRPr lang="en-US" dirty="0"/>
          </a:p>
        </p:txBody>
      </p:sp>
      <p:pic>
        <p:nvPicPr>
          <p:cNvPr id="4" name="Picture 4" descr="http://i43.tower.com/images/mm112529636/scarlet-letter-brenda-book-cover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1"/>
            <a:ext cx="1651393" cy="26670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File:Easy a australia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733800"/>
            <a:ext cx="2012506" cy="29718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4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191000" y="2020824"/>
            <a:ext cx="4495800" cy="4608576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20000"/>
              </a:lnSpc>
              <a:spcBef>
                <a:spcPts val="300"/>
              </a:spcBef>
              <a:buFont typeface="Arial"/>
              <a:buChar char="•"/>
            </a:pP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Turmoil 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England [leading to the English Civil War] sent about 70,000 Puritans to America.</a:t>
            </a:r>
          </a:p>
          <a:p>
            <a:pPr marL="457200" indent="-457200" algn="l">
              <a:lnSpc>
                <a:spcPct val="120000"/>
              </a:lnSpc>
              <a:spcBef>
                <a:spcPts val="300"/>
              </a:spcBef>
              <a:buFont typeface="Arial"/>
              <a:buChar char="•"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all Puritans </a:t>
            </a: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20,000 “others</a:t>
            </a:r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” migrated</a:t>
            </a:r>
            <a:endParaRPr lang="en-US" sz="3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Migration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" y="1905000"/>
            <a:ext cx="3899647" cy="477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95800" y="1447800"/>
            <a:ext cx="44196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governor of MA; led for 19 years</a:t>
            </a:r>
          </a:p>
          <a:p>
            <a:pPr marL="922337" lvl="1" indent="-342900" algn="l">
              <a:buFont typeface="Arial" pitchFamily="34" charset="0"/>
              <a:buChar char="•"/>
            </a:pPr>
            <a:r>
              <a:rPr lang="en-US" sz="3200" dirty="0" smtClean="0">
                <a:sym typeface="Wingdings" pitchFamily="2" charset="2"/>
              </a:rPr>
              <a:t>Believed that he had a “calling” from God to lead there.</a:t>
            </a:r>
          </a:p>
          <a:p>
            <a:pPr marL="922337" lvl="1" indent="-342900" algn="l">
              <a:buFont typeface="Arial" pitchFamily="34" charset="0"/>
              <a:buChar char="•"/>
            </a:pPr>
            <a:r>
              <a:rPr lang="en-US" sz="3200" i="1" dirty="0" smtClean="0">
                <a:sym typeface="Wingdings" pitchFamily="2" charset="2"/>
              </a:rPr>
              <a:t>Modell of Christian Charity </a:t>
            </a:r>
            <a:r>
              <a:rPr lang="en-US" sz="3200" dirty="0" smtClean="0">
                <a:sym typeface="Wingdings" pitchFamily="2" charset="2"/>
              </a:rPr>
              <a:t>– “We shall be as a city on a hill…”</a:t>
            </a:r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John Winthrop</a:t>
            </a:r>
          </a:p>
        </p:txBody>
      </p:sp>
      <p:pic>
        <p:nvPicPr>
          <p:cNvPr id="27651" name="Picture 5" descr="John WInthrop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r="12869"/>
          <a:stretch>
            <a:fillRect/>
          </a:stretch>
        </p:blipFill>
        <p:spPr bwMode="auto">
          <a:xfrm>
            <a:off x="152400" y="152400"/>
            <a:ext cx="3276600" cy="5070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38" name="Picture 2" descr="http://restlesspilgrim.net/blog/wp-content/uploads/2011/07/city_on_a_hi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3800"/>
            <a:ext cx="2222500" cy="2974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75000"/>
                <a:lumOff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709775" cy="44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ogenesii.files.wordpress.com/2011/03/woodcut-scene-from-the-salem-witch-tri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en-US" sz="6600" dirty="0" smtClean="0">
                <a:ln w="5080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Salem Witch Trials</a:t>
            </a:r>
            <a:endParaRPr lang="en-US" sz="6600" dirty="0">
              <a:ln w="5080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343400"/>
          </a:xfrm>
          <a:prstGeom prst="rect">
            <a:avLst/>
          </a:prstGeom>
          <a:solidFill>
            <a:schemeClr val="tx1">
              <a:lumMod val="85000"/>
              <a:alpha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>
            <a:noAutofit/>
          </a:bodyPr>
          <a:lstStyle/>
          <a:p>
            <a:pPr marL="457200" indent="-457200" algn="l">
              <a:buClr>
                <a:schemeClr val="bg1"/>
              </a:buClr>
              <a:buFont typeface="Arial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 1692, a few girls claimed to have been bewitched by </a:t>
            </a:r>
            <a:r>
              <a:rPr lang="en-US" sz="3200" dirty="0" smtClean="0">
                <a:solidFill>
                  <a:schemeClr val="bg1"/>
                </a:solidFill>
              </a:rPr>
              <a:t>a Caribbean </a:t>
            </a:r>
            <a:r>
              <a:rPr lang="en-US" sz="3200" dirty="0">
                <a:solidFill>
                  <a:schemeClr val="bg1"/>
                </a:solidFill>
              </a:rPr>
              <a:t>woman practicing </a:t>
            </a:r>
            <a:r>
              <a:rPr lang="en-US" sz="3200" dirty="0" smtClean="0">
                <a:solidFill>
                  <a:schemeClr val="bg1"/>
                </a:solidFill>
              </a:rPr>
              <a:t>voodoo. </a:t>
            </a:r>
          </a:p>
          <a:p>
            <a:pPr marL="457200" indent="-457200" algn="l">
              <a:buClr>
                <a:schemeClr val="bg1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Hysteria </a:t>
            </a:r>
            <a:r>
              <a:rPr lang="en-US" sz="3200" dirty="0">
                <a:solidFill>
                  <a:schemeClr val="bg1"/>
                </a:solidFill>
              </a:rPr>
              <a:t>took hold and twenty people were </a:t>
            </a:r>
            <a:r>
              <a:rPr lang="en-US" sz="3200" dirty="0" smtClean="0">
                <a:solidFill>
                  <a:schemeClr val="bg1"/>
                </a:solidFill>
              </a:rPr>
              <a:t>executed.</a:t>
            </a:r>
          </a:p>
          <a:p>
            <a:pPr marL="457200" indent="-457200" algn="l">
              <a:buClr>
                <a:schemeClr val="bg1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By </a:t>
            </a:r>
            <a:r>
              <a:rPr lang="en-US" sz="3200" dirty="0">
                <a:solidFill>
                  <a:schemeClr val="bg1"/>
                </a:solidFill>
              </a:rPr>
              <a:t>1693, the Salem residents saw the recklessness for what it was and called it off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 algn="l">
              <a:buClr>
                <a:schemeClr val="bg1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 fear of women? Ergot poisoning?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Northern Colonies</a:t>
            </a:r>
            <a:endParaRPr lang="en-US" dirty="0"/>
          </a:p>
        </p:txBody>
      </p:sp>
      <p:pic>
        <p:nvPicPr>
          <p:cNvPr id="138242" name="Picture 2" descr="http://admin.bhbl.neric.org/~mmosall/ushistory/mapsgraphs/New%20England%20%20Coloni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686" r="18523"/>
          <a:stretch>
            <a:fillRect/>
          </a:stretch>
        </p:blipFill>
        <p:spPr bwMode="auto">
          <a:xfrm>
            <a:off x="152399" y="1600200"/>
            <a:ext cx="4125865" cy="5105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7FBAC8-7621-4895-9D14-EDF3B9405D8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Line Callout 2 5"/>
          <p:cNvSpPr/>
          <p:nvPr/>
        </p:nvSpPr>
        <p:spPr>
          <a:xfrm>
            <a:off x="5257800" y="1676400"/>
            <a:ext cx="3352800" cy="1828800"/>
          </a:xfrm>
          <a:prstGeom prst="borderCallout2">
            <a:avLst>
              <a:gd name="adj1" fmla="val 94123"/>
              <a:gd name="adj2" fmla="val -4262"/>
              <a:gd name="adj3" fmla="val 142631"/>
              <a:gd name="adj4" fmla="val -16667"/>
              <a:gd name="adj5" fmla="val 196828"/>
              <a:gd name="adj6" fmla="val -7760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MASSACHUSSETTS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PLYMOUTH (1620)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Separatists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Mayflower Compact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MASSACHUSSETTS BAY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Puritans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Absorbs Plymouth colony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Bible Commonwealth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6096000" y="3810000"/>
            <a:ext cx="2286000" cy="1600200"/>
          </a:xfrm>
          <a:prstGeom prst="borderCallout2">
            <a:avLst>
              <a:gd name="adj1" fmla="val 48601"/>
              <a:gd name="adj2" fmla="val -7139"/>
              <a:gd name="adj3" fmla="val 48062"/>
              <a:gd name="adj4" fmla="val -50100"/>
              <a:gd name="adj5" fmla="val 124890"/>
              <a:gd name="adj6" fmla="val -1618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RHODE ISLAND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Roger Williams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Anne Hutchinson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Political and religious freedom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4495800" y="5867400"/>
            <a:ext cx="2286000" cy="838200"/>
          </a:xfrm>
          <a:prstGeom prst="borderCallout2">
            <a:avLst>
              <a:gd name="adj1" fmla="val 85251"/>
              <a:gd name="adj2" fmla="val -5348"/>
              <a:gd name="adj3" fmla="val 86621"/>
              <a:gd name="adj4" fmla="val -54279"/>
              <a:gd name="adj5" fmla="val 19777"/>
              <a:gd name="adj6" fmla="val -105771"/>
            </a:avLst>
          </a:prstGeom>
          <a:solidFill>
            <a:srgbClr val="FF9999"/>
          </a:solidFill>
          <a:ln>
            <a:solidFill>
              <a:srgbClr val="FF4B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CONNECTICUT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Fundamental Orders of Connecticut</a:t>
            </a:r>
          </a:p>
        </p:txBody>
      </p:sp>
    </p:spTree>
    <p:extLst>
      <p:ext uri="{BB962C8B-B14F-4D97-AF65-F5344CB8AC3E}">
        <p14:creationId xmlns:p14="http://schemas.microsoft.com/office/powerpoint/2010/main" val="42140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Middle Way in the Middle Colonies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Characteristics of the Middle Colonies </a:t>
            </a:r>
            <a:r>
              <a:rPr lang="en-US" sz="2800" dirty="0" smtClean="0"/>
              <a:t>(Pennsylvania, New York, New Jersey)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Held a mix of NE and Southern colonies</a:t>
            </a:r>
          </a:p>
          <a:p>
            <a:pPr lvl="1"/>
            <a:r>
              <a:rPr lang="en-US" sz="2800" dirty="0"/>
              <a:t>Had a mixed economy – some agriculture (like South), some industry and shipping (like NE)</a:t>
            </a:r>
          </a:p>
          <a:p>
            <a:pPr lvl="1"/>
            <a:r>
              <a:rPr lang="en-US" sz="2800" dirty="0"/>
              <a:t>Landholdings were smaller than the South, bigger than NE</a:t>
            </a:r>
          </a:p>
          <a:p>
            <a:pPr lvl="1"/>
            <a:r>
              <a:rPr lang="en-US" sz="2800" dirty="0"/>
              <a:t>More ethnically </a:t>
            </a:r>
            <a:r>
              <a:rPr lang="en-US" sz="2800" dirty="0" smtClean="0"/>
              <a:t>and religiously mixed </a:t>
            </a:r>
            <a:r>
              <a:rPr lang="en-US" sz="2800" dirty="0"/>
              <a:t>than other colonies</a:t>
            </a:r>
          </a:p>
          <a:p>
            <a:pPr lvl="1"/>
            <a:r>
              <a:rPr lang="en-US" sz="2800" dirty="0" smtClean="0"/>
              <a:t>Most metropolitan region (Philadelphia)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89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England’s Outsiders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6019800" cy="5169730"/>
          </a:xfrm>
        </p:spPr>
        <p:txBody>
          <a:bodyPr>
            <a:noAutofit/>
          </a:bodyPr>
          <a:lstStyle/>
          <a:p>
            <a:r>
              <a:rPr lang="en-US" sz="3200" dirty="0"/>
              <a:t>The Religious Society of </a:t>
            </a:r>
            <a:r>
              <a:rPr lang="en-US" sz="3200" dirty="0" smtClean="0"/>
              <a:t>Friends (AKA: Quakers): Given the nickname because they shook or quaked when moved by religious emotion</a:t>
            </a:r>
          </a:p>
          <a:p>
            <a:pPr lvl="1"/>
            <a:r>
              <a:rPr lang="en-US" sz="2800" dirty="0" smtClean="0"/>
              <a:t>Refused to take oaths</a:t>
            </a:r>
          </a:p>
          <a:p>
            <a:pPr lvl="1"/>
            <a:r>
              <a:rPr lang="en-US" sz="2800" dirty="0" smtClean="0"/>
              <a:t>Pacifists</a:t>
            </a:r>
          </a:p>
          <a:p>
            <a:pPr lvl="1"/>
            <a:r>
              <a:rPr lang="en-US" sz="2800" dirty="0" smtClean="0"/>
              <a:t>Gender equality</a:t>
            </a:r>
          </a:p>
          <a:p>
            <a:pPr lvl="1"/>
            <a:r>
              <a:rPr lang="en-US" sz="2800" dirty="0" smtClean="0"/>
              <a:t>Separation of church and state</a:t>
            </a:r>
          </a:p>
          <a:p>
            <a:pPr lvl="1"/>
            <a:r>
              <a:rPr lang="en-US" sz="2800" dirty="0"/>
              <a:t>Anti-</a:t>
            </a:r>
            <a:r>
              <a:rPr lang="en-US" sz="2800" dirty="0" smtClean="0"/>
              <a:t>slavery</a:t>
            </a:r>
            <a:endParaRPr lang="en-US" sz="2800" dirty="0"/>
          </a:p>
        </p:txBody>
      </p:sp>
      <p:pic>
        <p:nvPicPr>
          <p:cNvPr id="2050" name="Picture 2" descr="http://media.arstechnica.com/journals/thumbs.media/qua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541">
            <a:off x="6267871" y="990600"/>
            <a:ext cx="252761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7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lgjadc.files.wordpress.com/2010/09/philadelphia-love-stat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Pennsylvania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43434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Founded by William Penn</a:t>
            </a:r>
          </a:p>
          <a:p>
            <a:r>
              <a:rPr lang="en-US" sz="2800" dirty="0" smtClean="0"/>
              <a:t>Haven for Quakers; the “Holy Experiment”</a:t>
            </a:r>
          </a:p>
          <a:p>
            <a:r>
              <a:rPr lang="en-US" sz="2800" dirty="0" smtClean="0"/>
              <a:t>Best advertised colony in England</a:t>
            </a:r>
          </a:p>
          <a:p>
            <a:r>
              <a:rPr lang="en-US" sz="2800" dirty="0" smtClean="0"/>
              <a:t>Good relationship with Indians</a:t>
            </a:r>
          </a:p>
          <a:p>
            <a:r>
              <a:rPr lang="en-US" sz="2800" dirty="0" smtClean="0"/>
              <a:t>Religious toleration for all (except Catholics and Jews)</a:t>
            </a:r>
          </a:p>
          <a:p>
            <a:r>
              <a:rPr lang="en-US" sz="2800" dirty="0" smtClean="0"/>
              <a:t>Death penalty only for murder or treason</a:t>
            </a:r>
          </a:p>
          <a:p>
            <a:r>
              <a:rPr lang="en-US" sz="2800" dirty="0" smtClean="0"/>
              <a:t>Philadelphia, the “City of Brotherly Love,” was the most metropolitan city in the Americas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88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Northern Colonies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New England Colonization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“New Netherland” Becomes “New York”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9530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Founded by the Dutch (DEIC)</a:t>
            </a:r>
          </a:p>
          <a:p>
            <a:pPr lvl="1"/>
            <a:r>
              <a:rPr lang="en-US" sz="1800" dirty="0" smtClean="0"/>
              <a:t>Led by Peter Stuyvesant</a:t>
            </a:r>
          </a:p>
          <a:p>
            <a:pPr lvl="1"/>
            <a:r>
              <a:rPr lang="en-US" sz="1800" dirty="0" smtClean="0"/>
              <a:t>“New Netherland” and “New Amsterdam</a:t>
            </a:r>
          </a:p>
          <a:p>
            <a:pPr lvl="1"/>
            <a:r>
              <a:rPr lang="en-US" sz="1800" dirty="0" err="1" smtClean="0"/>
              <a:t>Patroonships</a:t>
            </a:r>
            <a:r>
              <a:rPr lang="en-US" sz="1800" dirty="0" smtClean="0"/>
              <a:t> (large tracts of land) were awarded to promoters who’d settle 50+ people in the territory</a:t>
            </a:r>
          </a:p>
          <a:p>
            <a:pPr lvl="1"/>
            <a:r>
              <a:rPr lang="en-US" sz="1800" dirty="0" smtClean="0"/>
              <a:t>Created an aristocratic environment</a:t>
            </a:r>
          </a:p>
          <a:p>
            <a:r>
              <a:rPr lang="en-US" sz="2100" dirty="0" smtClean="0"/>
              <a:t>English take control</a:t>
            </a:r>
          </a:p>
          <a:p>
            <a:pPr lvl="1"/>
            <a:r>
              <a:rPr lang="en-US" sz="1800" dirty="0" smtClean="0"/>
              <a:t>English king gives to the Duke of York</a:t>
            </a:r>
          </a:p>
          <a:p>
            <a:pPr lvl="1"/>
            <a:r>
              <a:rPr lang="en-US" sz="1800" dirty="0" smtClean="0"/>
              <a:t>Took over without bloodshed (intimidation)</a:t>
            </a:r>
          </a:p>
          <a:p>
            <a:pPr lvl="1"/>
            <a:r>
              <a:rPr lang="en-US" sz="1800" dirty="0" smtClean="0"/>
              <a:t>Renamed </a:t>
            </a:r>
            <a:r>
              <a:rPr lang="en-US" sz="1800" dirty="0"/>
              <a:t>New York</a:t>
            </a:r>
          </a:p>
          <a:p>
            <a:r>
              <a:rPr lang="en-US" sz="2000" dirty="0"/>
              <a:t>Dutch </a:t>
            </a:r>
            <a:r>
              <a:rPr lang="en-US" sz="2000" dirty="0" smtClean="0"/>
              <a:t>influence:  Aristocratic </a:t>
            </a:r>
            <a:r>
              <a:rPr lang="en-US" sz="2000" dirty="0"/>
              <a:t>environment of Manhattan, place names (e.g. </a:t>
            </a:r>
            <a:r>
              <a:rPr lang="en-US" sz="2000" dirty="0" err="1"/>
              <a:t>Breuckelen</a:t>
            </a:r>
            <a:r>
              <a:rPr lang="en-US" sz="2000" dirty="0"/>
              <a:t> = Brooklyn),  raised home entryways, Santa Claus, Easter eggs, bowling, and waffles</a:t>
            </a:r>
          </a:p>
          <a:p>
            <a:pPr lvl="1"/>
            <a:endParaRPr lang="en-US" sz="2000" dirty="0" smtClean="0"/>
          </a:p>
        </p:txBody>
      </p:sp>
      <p:pic>
        <p:nvPicPr>
          <p:cNvPr id="67588" name="Picture 4" descr="Map of New Amsterdam, New York, in 166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48"/>
          <a:stretch>
            <a:fillRect/>
          </a:stretch>
        </p:blipFill>
        <p:spPr bwMode="auto">
          <a:xfrm>
            <a:off x="4849089" y="1295400"/>
            <a:ext cx="4294910" cy="4572000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7239000" y="4267200"/>
            <a:ext cx="1676400" cy="457200"/>
          </a:xfrm>
          <a:prstGeom prst="leftArrow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002060"/>
                </a:solidFill>
              </a:rPr>
              <a:t>Keep Indians Out</a:t>
            </a: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Low mortality (70+ years) = large families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Smaller, close-knit communities; centered around church and the family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Practiced democratic forms of government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Emphasis on education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Economy largely tied to fishing, shipping, farms were small (rocky soil, no need for slaves)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Least ethnically diverse region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Characteristics of New England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7" descr="puritanportraitsmith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lum contrast="6000"/>
          </a:blip>
          <a:srcRect l="2811" b="3030"/>
          <a:stretch>
            <a:fillRect/>
          </a:stretch>
        </p:blipFill>
        <p:spPr>
          <a:xfrm>
            <a:off x="230187" y="1676399"/>
            <a:ext cx="3806825" cy="3941763"/>
          </a:xfrm>
          <a:ln>
            <a:solidFill>
              <a:schemeClr val="tx1"/>
            </a:solidFill>
          </a:ln>
        </p:spPr>
      </p:pic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Puritans vs. Separatists</a:t>
            </a:r>
          </a:p>
        </p:txBody>
      </p:sp>
      <p:pic>
        <p:nvPicPr>
          <p:cNvPr id="16391" name="Picture 7" descr="Group-of-Pilgr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4419600" cy="3179763"/>
          </a:xfrm>
          <a:prstGeom prst="rect">
            <a:avLst/>
          </a:prstGeom>
          <a:noFill/>
        </p:spPr>
      </p:pic>
      <p:sp>
        <p:nvSpPr>
          <p:cNvPr id="7" name="Up Arrow Callout 6"/>
          <p:cNvSpPr/>
          <p:nvPr/>
        </p:nvSpPr>
        <p:spPr>
          <a:xfrm>
            <a:off x="304800" y="5105400"/>
            <a:ext cx="3657600" cy="1524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chemeClr val="tx1"/>
                </a:solidFill>
              </a:rPr>
              <a:t>Puritans purify: </a:t>
            </a:r>
            <a:r>
              <a:rPr lang="en-US" sz="2200" dirty="0" smtClean="0">
                <a:solidFill>
                  <a:schemeClr val="tx1"/>
                </a:solidFill>
              </a:rPr>
              <a:t>Move away from the traditions of Catholicism</a:t>
            </a:r>
          </a:p>
        </p:txBody>
      </p:sp>
      <p:sp>
        <p:nvSpPr>
          <p:cNvPr id="8" name="Up Arrow Callout 7"/>
          <p:cNvSpPr/>
          <p:nvPr/>
        </p:nvSpPr>
        <p:spPr>
          <a:xfrm>
            <a:off x="5029200" y="4953000"/>
            <a:ext cx="3657600" cy="1524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Separatists separate: </a:t>
            </a:r>
            <a:r>
              <a:rPr lang="en-US" sz="2200" dirty="0" smtClean="0">
                <a:solidFill>
                  <a:schemeClr val="tx1"/>
                </a:solidFill>
              </a:rPr>
              <a:t>The purest of Puritans (extremists)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hcommentary.com/Mayflower-in-riptide-off-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786" cy="6858000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075176"/>
          </a:xfrm>
          <a:solidFill>
            <a:schemeClr val="accent1">
              <a:alpha val="65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Separatists who believed they were “spiritual wanderers”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</a:rPr>
              <a:t>Plymouth Colony (1620): </a:t>
            </a:r>
            <a:r>
              <a:rPr lang="en-US" sz="2800" dirty="0">
                <a:solidFill>
                  <a:schemeClr val="bg1"/>
                </a:solidFill>
                <a:latin typeface="Franklin Gothic Book" pitchFamily="34" charset="0"/>
                <a:sym typeface="Wingdings" pitchFamily="2" charset="2"/>
              </a:rPr>
              <a:t>a group of 102 people [half Separatists, half “strangers”] set sail upon the </a:t>
            </a:r>
            <a:r>
              <a:rPr lang="en-US" sz="2800" i="1" dirty="0">
                <a:solidFill>
                  <a:schemeClr val="bg1"/>
                </a:solidFill>
                <a:latin typeface="Franklin Gothic Book" pitchFamily="34" charset="0"/>
                <a:sym typeface="Wingdings" pitchFamily="2" charset="2"/>
              </a:rPr>
              <a:t>Mayflower</a:t>
            </a:r>
            <a:r>
              <a:rPr lang="en-US" sz="2800" dirty="0">
                <a:solidFill>
                  <a:schemeClr val="bg1"/>
                </a:solidFill>
                <a:latin typeface="Franklin Gothic Book" pitchFamily="34" charset="0"/>
                <a:sym typeface="Wingdings" pitchFamily="2" charset="2"/>
              </a:rPr>
              <a:t> </a:t>
            </a:r>
            <a:endParaRPr lang="en-US" sz="28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  <a:sym typeface="Wingdings" pitchFamily="2" charset="2"/>
              </a:rPr>
              <a:t>Supposed to settle in Virginia</a:t>
            </a:r>
          </a:p>
          <a:p>
            <a:pPr marL="342900" indent="-342900" algn="l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Franklin Gothic Book" pitchFamily="34" charset="0"/>
                <a:sym typeface="Wingdings" pitchFamily="2" charset="2"/>
              </a:rPr>
              <a:t>Caused potential destruction before they even landed</a:t>
            </a:r>
            <a:endParaRPr lang="en-US" sz="2800" dirty="0">
              <a:solidFill>
                <a:schemeClr val="bg1"/>
              </a:solidFill>
              <a:latin typeface="Franklin Gothic Book" pitchFamily="34" charset="0"/>
              <a:sym typeface="Wingdings" pitchFamily="2" charset="2"/>
            </a:endParaRPr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were the Pilgrims?</a:t>
            </a:r>
          </a:p>
        </p:txBody>
      </p:sp>
      <p:pic>
        <p:nvPicPr>
          <p:cNvPr id="47111" name="Picture 7" descr="pilgr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3034" y="5029200"/>
            <a:ext cx="178096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P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2" y="0"/>
            <a:ext cx="912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7400" y="0"/>
            <a:ext cx="3276600" cy="6858000"/>
          </a:xfrm>
          <a:solidFill>
            <a:srgbClr val="996633">
              <a:alpha val="65000"/>
            </a:srgbClr>
          </a:solidFill>
        </p:spPr>
        <p:txBody>
          <a:bodyPr>
            <a:noAutofit/>
          </a:bodyPr>
          <a:lstStyle/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Not a constitution, but an agreement to form a crude govt. and submit to majority rule.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Led to adult male settlers meeting in assemblies to make laws in town meetings</a:t>
            </a:r>
            <a:r>
              <a:rPr lang="en-US" sz="2800" dirty="0" smtClean="0">
                <a:latin typeface="Franklin Gothic Book" pitchFamily="34" charset="0"/>
              </a:rPr>
              <a:t>.</a:t>
            </a:r>
          </a:p>
          <a:p>
            <a:pPr marL="457200" indent="-4572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Franklin Gothic Book" pitchFamily="34" charset="0"/>
              </a:rPr>
              <a:t>First democratic institution in America.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5562600"/>
            <a:ext cx="5882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The Mayflower Compact</a:t>
            </a:r>
            <a:endParaRPr lang="en-US" sz="5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3966882" cy="5162550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Franklin Gothic Book" pitchFamily="34" charset="0"/>
              </a:rPr>
              <a:t>Led by William Bradford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Franklin Gothic Book" pitchFamily="34" charset="0"/>
              </a:rPr>
              <a:t>&lt;half survived the first winter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Franklin Gothic Book" pitchFamily="34" charset="0"/>
              </a:rPr>
              <a:t>“The Beaver and the Bible”: one to nourish the body, the other to nourish the soul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dirty="0" smtClean="0">
                <a:latin typeface="Franklin Gothic Book" pitchFamily="34" charset="0"/>
              </a:rPr>
              <a:t>Small (&lt;7,000) and economically unimportant</a:t>
            </a:r>
          </a:p>
          <a:p>
            <a:pPr marL="1139825" lvl="1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>
                <a:latin typeface="Franklin Gothic Book" pitchFamily="34" charset="0"/>
                <a:sym typeface="Wingdings" pitchFamily="2" charset="2"/>
              </a:rPr>
              <a:t>M</a:t>
            </a:r>
            <a:r>
              <a:rPr lang="en-US" sz="2400" dirty="0" smtClean="0">
                <a:latin typeface="Franklin Gothic Book" pitchFamily="34" charset="0"/>
                <a:sym typeface="Wingdings" pitchFamily="2" charset="2"/>
              </a:rPr>
              <a:t>erged with Massachusetts Bay Colony</a:t>
            </a:r>
            <a:endParaRPr lang="en-US" sz="2800" dirty="0" smtClean="0"/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810000" cy="701040"/>
          </a:xfrm>
        </p:spPr>
        <p:txBody>
          <a:bodyPr/>
          <a:lstStyle/>
          <a:p>
            <a:pPr algn="l"/>
            <a:r>
              <a:rPr lang="en-US" dirty="0" smtClean="0"/>
              <a:t>Life in Plymouth</a:t>
            </a:r>
          </a:p>
        </p:txBody>
      </p:sp>
      <p:pic>
        <p:nvPicPr>
          <p:cNvPr id="21508" name="Picture 4" descr="12916964401018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282" y="222250"/>
            <a:ext cx="4876800" cy="3511550"/>
          </a:xfrm>
          <a:prstGeom prst="rect">
            <a:avLst/>
          </a:prstGeom>
          <a:noFill/>
        </p:spPr>
      </p:pic>
      <p:pic>
        <p:nvPicPr>
          <p:cNvPr id="5" name="Picture 2" descr="http://myducksoup.com/gallery/images/plymouth/plymouth_r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600" y="3733800"/>
            <a:ext cx="3937000" cy="295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4424363" cy="1889125"/>
          </a:xfrm>
          <a:noFill/>
          <a:ln/>
        </p:spPr>
        <p:txBody>
          <a:bodyPr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The Pilgrims and the First Thanksgiving</a:t>
            </a:r>
            <a:endParaRPr lang="en-US" sz="3600" b="1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06" name="Picture 6" descr="thanksgiving-activities-for-kids-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2 2"/>
          <p:cNvSpPr/>
          <p:nvPr/>
        </p:nvSpPr>
        <p:spPr>
          <a:xfrm>
            <a:off x="190500" y="342900"/>
            <a:ext cx="8763000" cy="6172200"/>
          </a:xfrm>
          <a:prstGeom prst="irregularSeal2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2514600"/>
            <a:ext cx="82296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0" b="1" spc="50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Gungsuh" pitchFamily="18" charset="-127"/>
                <a:ea typeface="Gungsuh" pitchFamily="18" charset="-127"/>
                <a:hlinkClick r:id="rId3"/>
              </a:rPr>
              <a:t>LIES!</a:t>
            </a:r>
            <a:endParaRPr lang="en-US" sz="20000" b="1" spc="50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5813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2462</TotalTime>
  <Words>864</Words>
  <Application>Microsoft Office PowerPoint</Application>
  <PresentationFormat>On-screen Show (4:3)</PresentationFormat>
  <Paragraphs>118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Gungsuh</vt:lpstr>
      <vt:lpstr>Arial</vt:lpstr>
      <vt:lpstr>Bookman Old Style</vt:lpstr>
      <vt:lpstr>Calibri</vt:lpstr>
      <vt:lpstr>Franklin Gothic Book</vt:lpstr>
      <vt:lpstr>Garamond</vt:lpstr>
      <vt:lpstr>Gill Sans MT</vt:lpstr>
      <vt:lpstr>Tahoma</vt:lpstr>
      <vt:lpstr>Tunga</vt:lpstr>
      <vt:lpstr>Wingdings</vt:lpstr>
      <vt:lpstr>Wingdings 3</vt:lpstr>
      <vt:lpstr>Origin</vt:lpstr>
      <vt:lpstr>BlackTie</vt:lpstr>
      <vt:lpstr>Office Theme</vt:lpstr>
      <vt:lpstr> "The colonizers brought along plants and animals new to the Americas, some by design and others by accident. Determined to farm in a European manner, the colonists introduced their domesticated livestock--honeybees, pigs, horses, mules, sheep, and cattle--and their domesticated plants, including wheat, barley, rye, oats, grasses, and grapevines. But the colonists also inadvertently carried pathogens, weeds, and rats… In sum, the remaking of the Americas was a team effort by a set of interdependent species led and partially managed (but never fully controlled) by European people.”           Alan Taylor, historian, American Colonies, 2001</vt:lpstr>
      <vt:lpstr>New England Colonization</vt:lpstr>
      <vt:lpstr>General Characteristics of New England</vt:lpstr>
      <vt:lpstr>Puritans vs. Separatists</vt:lpstr>
      <vt:lpstr>Who were the Pilgrims?</vt:lpstr>
      <vt:lpstr>PowerPoint Presentation</vt:lpstr>
      <vt:lpstr>Life in Plymouth</vt:lpstr>
      <vt:lpstr>The Pilgrims and the First Thanksgiving</vt:lpstr>
      <vt:lpstr>LIES!</vt:lpstr>
      <vt:lpstr>PowerPoint Presentation</vt:lpstr>
      <vt:lpstr>Massachusetts Bay Colony (1629) </vt:lpstr>
      <vt:lpstr>The Great Migration</vt:lpstr>
      <vt:lpstr>John Winthrop</vt:lpstr>
      <vt:lpstr>Salem Witch Trials</vt:lpstr>
      <vt:lpstr>The Northern Colonies</vt:lpstr>
      <vt:lpstr>The Middle Colonies</vt:lpstr>
      <vt:lpstr>General Characteristics of the Middle Colonies (Pennsylvania, New York, New Jersey)</vt:lpstr>
      <vt:lpstr>England’s Outsiders</vt:lpstr>
      <vt:lpstr>Pennsylvania</vt:lpstr>
      <vt:lpstr>“New Netherland” Becomes “New York”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England Colonization</dc:title>
  <dc:creator>David Cummings</dc:creator>
  <cp:lastModifiedBy>David Cummings</cp:lastModifiedBy>
  <cp:revision>146</cp:revision>
  <dcterms:created xsi:type="dcterms:W3CDTF">2010-08-22T23:02:50Z</dcterms:created>
  <dcterms:modified xsi:type="dcterms:W3CDTF">2022-08-25T16:07:23Z</dcterms:modified>
</cp:coreProperties>
</file>